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Lst>
  <p:sldSz cy="5143500" cx="9144000"/>
  <p:notesSz cx="6858000" cy="9144000"/>
  <p:embeddedFontLst>
    <p:embeddedFont>
      <p:font typeface="Roboto"/>
      <p:regular r:id="rId97"/>
      <p:bold r:id="rId98"/>
      <p:italic r:id="rId99"/>
      <p:boldItalic r:id="rId10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0" Type="http://schemas.openxmlformats.org/officeDocument/2006/relationships/font" Target="fonts/Roboto-bold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font" Target="fonts/Roboto-regular.fntdata"/><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font" Target="fonts/Roboto-italic.fntdata"/><Relationship Id="rId10" Type="http://schemas.openxmlformats.org/officeDocument/2006/relationships/slide" Target="slides/slide5.xml"/><Relationship Id="rId98"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9a29b82ef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9a29b82e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9a29b82ef_0_2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9a29b82ef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9a29b82ef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9a29b82e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9a29b82ef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9a29b82e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9a29b82ef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9a29b82e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9a29b82ef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9a29b82e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9a29b82ef_0_2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9a29b82ef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9a29b82ef_0_1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9a29b82e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9a29b82ef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9a29b82e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9a29b82ef_0_1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9a29b82e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9a29b82ef_0_2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9a29b82ef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9a29b82ef_0_1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9a29b82e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9a29b82ef_0_1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9a29b82e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9a29b82ef_0_1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9a29b82ef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9a29b82ef_0_2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9a29b82ef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9a29b82ef_0_2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9a29b82ef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9a29b82ef_0_2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9a29b82ef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9a29b82ef_0_2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9a29b82ef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9a29b82ef_0_2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9a29b82ef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9a29b82ef_0_2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9a29b82ef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9a29b82ef_0_3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9a29b82ef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9a29b82ef_0_2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9a29b82ef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9a29b82ef_0_3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9a29b82ef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9a29b82ef_0_3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9a29b82ef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9a29b82ef_0_3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9a29b82ef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9a29b82ef_0_3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9a29b82ef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9a29b82ef_0_3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9a29b82ef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9a29b82ef_0_3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9a29b82ef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9a29b82ef_0_3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9a29b82ef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9a29b82ef_0_3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9a29b82ef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9a29b82ef_0_2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9a29b82ef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9a29b82ef_0_3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9a29b82ef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9a29b82ef_0_3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9a29b82ef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9a29b82ef_0_3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9a29b82ef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9a29b82ef_0_3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9a29b82ef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9a29b82ef_0_4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9a29b82ef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9a29b82ef_0_4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9a29b82ef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59a29b82ef_0_4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59a29b82ef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59a29b82ef_0_4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9a29b82ef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59a29b82ef_0_4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59a29b82ef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59a29b82ef_0_4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59a29b82ef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9a29b82ef_0_4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9a29b82ef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59a29b82ef_0_4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9a29b82ef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59a29b82ef_0_4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9a29b82ef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59a29b82ef_0_4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59a29b82ef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59a29b82ef_0_5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59a29b82ef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59a29b82ef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59a29b82ef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59a29b82ef_0_5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59a29b82ef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59a29b82ef_0_5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59a29b82ef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59a29b82ef_0_5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59a29b82ef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59a29b82ef_0_5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59a29b82ef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9a29b82ef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9a29b82e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59a29b82ef_0_5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59a29b82ef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59a29b82ef_0_5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59a29b82ef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59a29b82ef_0_5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59a29b82ef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59a29b82ef_0_5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59a29b82ef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59a29b82ef_0_6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59a29b82ef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59a29b82ef_0_6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59a29b82ef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59a29b82ef_0_6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59a29b82ef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59a29b82ef_0_6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59a29b82ef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59a29b82ef_0_6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59a29b82ef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59a29b82ef_0_6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59a29b82ef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9a29b82ef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9a29b82e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59a29b82ef_0_6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59a29b82ef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59a29b82ef_0_6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59a29b82ef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59a29b82ef_0_6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59a29b82ef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59a29b82ef_0_6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59a29b82ef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59a29b82ef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59a29b82ef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59a29b82ef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59a29b82ef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59a29b82ef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59a29b82ef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59a29b82ef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59a29b82ef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59a29b82ef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59a29b82ef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59a29b82ef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59a29b82ef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9a29b82ef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9a29b82e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59a29b82ef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59a29b82ef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59a29b82ef_0_7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59a29b82ef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59a29b82ef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59a29b82ef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g59a29b82ef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59a29b82ef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g59a29b82ef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59a29b82ef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g59a29b82ef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59a29b82ef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59a29b82ef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59a29b82ef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59a29b82ef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59a29b82ef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59a29b82ef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59a29b82ef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g59a29b82ef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59a29b82ef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59a29b82ef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59a29b82ef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hyperlink" Target="https://docs.python.org/3/library/stdtypes.html?highlight=sprintf#printf-style-string-formatt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hyperlink" Target="https://www.python.org/dev/peps/pep-0498/" TargetMode="External"/><Relationship Id="rId4" Type="http://schemas.openxmlformats.org/officeDocument/2006/relationships/hyperlink" Target="https://docs.python.org/3/reference/lexical_analysis.html#f-string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s://docs.python.org/3/reference/lexical_analysis.html#f-string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docs.python.org/3/library/stdtypes.html#printf-style-string-formatting"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Python: работа со строками</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idx="1" type="body"/>
          </p:nvPr>
        </p:nvSpPr>
        <p:spPr>
          <a:xfrm>
            <a:off x="460950" y="489925"/>
            <a:ext cx="8222100" cy="376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Официальная документация Python 3 не рекомендует форматирование «старого стиля» и говорит о нем не слишком любезно:</a:t>
            </a:r>
            <a:endParaRPr/>
          </a:p>
          <a:p>
            <a:pPr indent="0" lvl="0" marL="0" rtl="0" algn="ctr">
              <a:spcBef>
                <a:spcPts val="1600"/>
              </a:spcBef>
              <a:spcAft>
                <a:spcPts val="0"/>
              </a:spcAft>
              <a:buNone/>
            </a:pPr>
            <a:r>
              <a:rPr lang="ru"/>
              <a:t>“The formatting operations described here exhibit a variety of quirks that lead to a number of common errors (such as failing to display tuples and dictionaries correctly). Using the newer formatted string literals or the str.format() interface helps avoid these errors. These alternatives also provide more powerful, flexible and extensible approaches to formatting text.” (</a:t>
            </a:r>
            <a:r>
              <a:rPr lang="ru" u="sng">
                <a:solidFill>
                  <a:schemeClr val="hlink"/>
                </a:solidFill>
                <a:hlinkClick r:id="rId3"/>
              </a:rPr>
              <a:t>Source</a:t>
            </a:r>
            <a:r>
              <a:rPr lang="ru"/>
              <a:t>)</a:t>
            </a:r>
            <a:endParaRPr/>
          </a:p>
          <a:p>
            <a:pPr indent="0" lvl="0" marL="0" rtl="0" algn="ctr">
              <a:spcBef>
                <a:spcPts val="1600"/>
              </a:spcBef>
              <a:spcAft>
                <a:spcPts val="0"/>
              </a:spcAft>
              <a:buNone/>
            </a:pPr>
            <a:r>
              <a:rPr lang="ru"/>
              <a:t>https://docs.python.org/3/library/stdtypes.html?highlight=sprintf#printf-style-string-formatting</a:t>
            </a:r>
            <a:endParaRPr/>
          </a:p>
          <a:p>
            <a:pPr indent="0" lvl="0" marL="0" rtl="0" algn="ctr">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ru"/>
              <a:t>"Новый стиль" (str.format)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226075" y="357800"/>
            <a:ext cx="2808000" cy="89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"Новый стиль" (str.format)</a:t>
            </a:r>
            <a:endParaRPr/>
          </a:p>
        </p:txBody>
      </p:sp>
      <p:sp>
        <p:nvSpPr>
          <p:cNvPr id="138" name="Google Shape;138;p24"/>
          <p:cNvSpPr txBox="1"/>
          <p:nvPr>
            <p:ph idx="1" type="body"/>
          </p:nvPr>
        </p:nvSpPr>
        <p:spPr>
          <a:xfrm>
            <a:off x="226075" y="1338500"/>
            <a:ext cx="2808000" cy="34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t>str.format () - это улучшение % форматирования. Он использует обычный синтаксис вызова функции и может быть расширен с помощью переопределения метода __format__() для объекта, преобразуемого в строку.</a:t>
            </a:r>
            <a:endParaRPr sz="1400"/>
          </a:p>
          <a:p>
            <a:pPr indent="0" lvl="0" marL="0" rtl="0" algn="l">
              <a:spcBef>
                <a:spcPts val="1600"/>
              </a:spcBef>
              <a:spcAft>
                <a:spcPts val="0"/>
              </a:spcAft>
              <a:buNone/>
            </a:pPr>
            <a:r>
              <a:rPr lang="ru" sz="1400"/>
              <a:t>https://www.python.org/dev/peps/pep-3101/#controlling-formatting-on-a-per-type-basis</a:t>
            </a:r>
            <a:endParaRPr sz="1400"/>
          </a:p>
          <a:p>
            <a:pPr indent="0" lvl="0" marL="0" rtl="0" algn="l">
              <a:spcBef>
                <a:spcPts val="1600"/>
              </a:spcBef>
              <a:spcAft>
                <a:spcPts val="1600"/>
              </a:spcAft>
              <a:buNone/>
            </a:pPr>
            <a:r>
              <a:t/>
            </a:r>
            <a:endParaRPr sz="1400"/>
          </a:p>
        </p:txBody>
      </p:sp>
      <p:sp>
        <p:nvSpPr>
          <p:cNvPr id="139" name="Google Shape;139;p24"/>
          <p:cNvSpPr txBox="1"/>
          <p:nvPr/>
        </p:nvSpPr>
        <p:spPr>
          <a:xfrm>
            <a:off x="3654125" y="264750"/>
            <a:ext cx="5100300" cy="9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solidFill>
                  <a:schemeClr val="dk1"/>
                </a:solidFill>
                <a:latin typeface="Roboto"/>
                <a:ea typeface="Roboto"/>
                <a:cs typeface="Roboto"/>
                <a:sym typeface="Roboto"/>
              </a:rPr>
              <a:t>Был представлен в Python 2.6</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
                <a:latin typeface="Roboto"/>
                <a:ea typeface="Roboto"/>
                <a:cs typeface="Roboto"/>
                <a:sym typeface="Roboto"/>
              </a:rPr>
              <a:t>https://docs.python.org/3/library/stdtypes.html#str.format</a:t>
            </a:r>
            <a:endParaRPr>
              <a:latin typeface="Roboto"/>
              <a:ea typeface="Roboto"/>
              <a:cs typeface="Roboto"/>
              <a:sym typeface="Roboto"/>
            </a:endParaRPr>
          </a:p>
        </p:txBody>
      </p:sp>
      <p:sp>
        <p:nvSpPr>
          <p:cNvPr id="140" name="Google Shape;140;p24"/>
          <p:cNvSpPr txBox="1"/>
          <p:nvPr/>
        </p:nvSpPr>
        <p:spPr>
          <a:xfrm>
            <a:off x="3654125" y="1624225"/>
            <a:ext cx="5160600" cy="15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Roboto"/>
                <a:ea typeface="Roboto"/>
                <a:cs typeface="Roboto"/>
                <a:sym typeface="Roboto"/>
              </a:rPr>
              <a:t>Поля замены отмечены фигурными скобками:</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ru" sz="2200">
                <a:solidFill>
                  <a:srgbClr val="980000"/>
                </a:solidFill>
                <a:latin typeface="Roboto"/>
                <a:ea typeface="Roboto"/>
                <a:cs typeface="Roboto"/>
                <a:sym typeface="Roboto"/>
              </a:rPr>
              <a:t>"Hello, {}. You are {}."</a:t>
            </a:r>
            <a:r>
              <a:rPr lang="ru" sz="2200">
                <a:latin typeface="Roboto"/>
                <a:ea typeface="Roboto"/>
                <a:cs typeface="Roboto"/>
                <a:sym typeface="Roboto"/>
              </a:rPr>
              <a:t>.format</a:t>
            </a:r>
            <a:r>
              <a:rPr lang="ru" sz="2200">
                <a:solidFill>
                  <a:srgbClr val="00FF00"/>
                </a:solidFill>
                <a:latin typeface="Roboto"/>
                <a:ea typeface="Roboto"/>
                <a:cs typeface="Roboto"/>
                <a:sym typeface="Roboto"/>
              </a:rPr>
              <a:t>(</a:t>
            </a:r>
            <a:r>
              <a:rPr lang="ru" sz="2200">
                <a:latin typeface="Roboto"/>
                <a:ea typeface="Roboto"/>
                <a:cs typeface="Roboto"/>
                <a:sym typeface="Roboto"/>
              </a:rPr>
              <a:t>name, age</a:t>
            </a:r>
            <a:r>
              <a:rPr lang="ru" sz="2200">
                <a:solidFill>
                  <a:srgbClr val="00FF00"/>
                </a:solidFill>
                <a:latin typeface="Roboto"/>
                <a:ea typeface="Roboto"/>
                <a:cs typeface="Roboto"/>
                <a:sym typeface="Roboto"/>
              </a:rPr>
              <a:t>)</a:t>
            </a:r>
            <a:endParaRPr sz="2200">
              <a:solidFill>
                <a:srgbClr val="00FF00"/>
              </a:solidFill>
              <a:latin typeface="Roboto"/>
              <a:ea typeface="Roboto"/>
              <a:cs typeface="Roboto"/>
              <a:sym typeface="Roboto"/>
            </a:endParaRPr>
          </a:p>
        </p:txBody>
      </p:sp>
      <p:sp>
        <p:nvSpPr>
          <p:cNvPr id="141" name="Google Shape;141;p24"/>
          <p:cNvSpPr txBox="1"/>
          <p:nvPr/>
        </p:nvSpPr>
        <p:spPr>
          <a:xfrm>
            <a:off x="3684275" y="3399350"/>
            <a:ext cx="5100300" cy="15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38761D"/>
                </a:solidFill>
                <a:latin typeface="Roboto"/>
                <a:ea typeface="Roboto"/>
                <a:cs typeface="Roboto"/>
                <a:sym typeface="Roboto"/>
              </a:rPr>
              <a:t>Hello, Bob. You are 74.</a:t>
            </a:r>
            <a:endParaRPr sz="1800">
              <a:solidFill>
                <a:srgbClr val="38761D"/>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71900" y="484900"/>
            <a:ext cx="8222100" cy="102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Можно ссылаться на переменные в любом порядке, используя их индекс:</a:t>
            </a:r>
            <a:endParaRPr/>
          </a:p>
        </p:txBody>
      </p:sp>
      <p:sp>
        <p:nvSpPr>
          <p:cNvPr id="147" name="Google Shape;147;p25"/>
          <p:cNvSpPr txBox="1"/>
          <p:nvPr/>
        </p:nvSpPr>
        <p:spPr>
          <a:xfrm>
            <a:off x="471900" y="1835725"/>
            <a:ext cx="8351700" cy="6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980000"/>
                </a:solidFill>
                <a:latin typeface="Roboto"/>
                <a:ea typeface="Roboto"/>
                <a:cs typeface="Roboto"/>
                <a:sym typeface="Roboto"/>
              </a:rPr>
              <a:t>"Hello, {1}. You are {0}."</a:t>
            </a:r>
            <a:r>
              <a:rPr lang="ru" sz="1800">
                <a:latin typeface="Roboto"/>
                <a:ea typeface="Roboto"/>
                <a:cs typeface="Roboto"/>
                <a:sym typeface="Roboto"/>
              </a:rPr>
              <a:t>.format(age, name)</a:t>
            </a:r>
            <a:endParaRPr sz="1800">
              <a:latin typeface="Roboto"/>
              <a:ea typeface="Roboto"/>
              <a:cs typeface="Roboto"/>
              <a:sym typeface="Roboto"/>
            </a:endParaRPr>
          </a:p>
        </p:txBody>
      </p:sp>
      <p:sp>
        <p:nvSpPr>
          <p:cNvPr id="148" name="Google Shape;148;p25"/>
          <p:cNvSpPr txBox="1"/>
          <p:nvPr/>
        </p:nvSpPr>
        <p:spPr>
          <a:xfrm>
            <a:off x="460950" y="2675650"/>
            <a:ext cx="8222100" cy="6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38761D"/>
                </a:solidFill>
                <a:latin typeface="Roboto"/>
                <a:ea typeface="Roboto"/>
                <a:cs typeface="Roboto"/>
                <a:sym typeface="Roboto"/>
              </a:rPr>
              <a:t>Hello, Bob. You are 74.</a:t>
            </a:r>
            <a:endParaRPr sz="1800">
              <a:solidFill>
                <a:srgbClr val="38761D"/>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idx="1" type="body"/>
          </p:nvPr>
        </p:nvSpPr>
        <p:spPr>
          <a:xfrm>
            <a:off x="226075" y="481250"/>
            <a:ext cx="2808000" cy="427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1800"/>
              <a:t>Но если вы вставите имена переменных, вы получите дополнительную возможность передавать объекты, а затем ссылаться на параметры и методы между фигурными скобками:</a:t>
            </a:r>
            <a:endParaRPr sz="1800"/>
          </a:p>
        </p:txBody>
      </p:sp>
      <p:sp>
        <p:nvSpPr>
          <p:cNvPr id="154" name="Google Shape;154;p26"/>
          <p:cNvSpPr txBox="1"/>
          <p:nvPr/>
        </p:nvSpPr>
        <p:spPr>
          <a:xfrm>
            <a:off x="3654125" y="290750"/>
            <a:ext cx="5160600" cy="24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200">
                <a:latin typeface="Roboto"/>
                <a:ea typeface="Roboto"/>
                <a:cs typeface="Roboto"/>
                <a:sym typeface="Roboto"/>
              </a:rPr>
              <a:t>person = {</a:t>
            </a:r>
            <a:r>
              <a:rPr lang="ru" sz="2200">
                <a:solidFill>
                  <a:srgbClr val="980000"/>
                </a:solidFill>
                <a:latin typeface="Roboto"/>
                <a:ea typeface="Roboto"/>
                <a:cs typeface="Roboto"/>
                <a:sym typeface="Roboto"/>
              </a:rPr>
              <a:t>'name'</a:t>
            </a:r>
            <a:r>
              <a:rPr lang="ru" sz="2200">
                <a:latin typeface="Roboto"/>
                <a:ea typeface="Roboto"/>
                <a:cs typeface="Roboto"/>
                <a:sym typeface="Roboto"/>
              </a:rPr>
              <a:t>: </a:t>
            </a:r>
            <a:r>
              <a:rPr lang="ru" sz="2200">
                <a:solidFill>
                  <a:srgbClr val="980000"/>
                </a:solidFill>
                <a:latin typeface="Roboto"/>
                <a:ea typeface="Roboto"/>
                <a:cs typeface="Roboto"/>
                <a:sym typeface="Roboto"/>
              </a:rPr>
              <a:t>'Eric'</a:t>
            </a:r>
            <a:r>
              <a:rPr lang="ru" sz="2200">
                <a:latin typeface="Roboto"/>
                <a:ea typeface="Roboto"/>
                <a:cs typeface="Roboto"/>
                <a:sym typeface="Roboto"/>
              </a:rPr>
              <a:t>, </a:t>
            </a:r>
            <a:r>
              <a:rPr lang="ru" sz="2200">
                <a:solidFill>
                  <a:srgbClr val="980000"/>
                </a:solidFill>
                <a:latin typeface="Roboto"/>
                <a:ea typeface="Roboto"/>
                <a:cs typeface="Roboto"/>
                <a:sym typeface="Roboto"/>
              </a:rPr>
              <a:t>'age'</a:t>
            </a:r>
            <a:r>
              <a:rPr lang="ru" sz="2200">
                <a:latin typeface="Roboto"/>
                <a:ea typeface="Roboto"/>
                <a:cs typeface="Roboto"/>
                <a:sym typeface="Roboto"/>
              </a:rPr>
              <a:t>: </a:t>
            </a:r>
            <a:r>
              <a:rPr lang="ru" sz="2200">
                <a:solidFill>
                  <a:srgbClr val="00FF00"/>
                </a:solidFill>
                <a:latin typeface="Roboto"/>
                <a:ea typeface="Roboto"/>
                <a:cs typeface="Roboto"/>
                <a:sym typeface="Roboto"/>
              </a:rPr>
              <a:t>74</a:t>
            </a:r>
            <a:r>
              <a:rPr lang="ru" sz="2200">
                <a:latin typeface="Roboto"/>
                <a:ea typeface="Roboto"/>
                <a:cs typeface="Roboto"/>
                <a:sym typeface="Roboto"/>
              </a:rPr>
              <a:t>}</a:t>
            </a:r>
            <a:endParaRPr sz="2200">
              <a:latin typeface="Roboto"/>
              <a:ea typeface="Roboto"/>
              <a:cs typeface="Roboto"/>
              <a:sym typeface="Roboto"/>
            </a:endParaRPr>
          </a:p>
          <a:p>
            <a:pPr indent="0" lvl="0" marL="0" rtl="0" algn="l">
              <a:spcBef>
                <a:spcPts val="0"/>
              </a:spcBef>
              <a:spcAft>
                <a:spcPts val="0"/>
              </a:spcAft>
              <a:buNone/>
            </a:pPr>
            <a:r>
              <a:t/>
            </a:r>
            <a:endParaRPr sz="2200">
              <a:latin typeface="Roboto"/>
              <a:ea typeface="Roboto"/>
              <a:cs typeface="Roboto"/>
              <a:sym typeface="Roboto"/>
            </a:endParaRPr>
          </a:p>
          <a:p>
            <a:pPr indent="0" lvl="0" marL="0" rtl="0" algn="l">
              <a:spcBef>
                <a:spcPts val="0"/>
              </a:spcBef>
              <a:spcAft>
                <a:spcPts val="0"/>
              </a:spcAft>
              <a:buNone/>
            </a:pPr>
            <a:r>
              <a:rPr lang="ru" sz="2200">
                <a:solidFill>
                  <a:srgbClr val="980000"/>
                </a:solidFill>
                <a:latin typeface="Roboto"/>
                <a:ea typeface="Roboto"/>
                <a:cs typeface="Roboto"/>
                <a:sym typeface="Roboto"/>
              </a:rPr>
              <a:t>"Hello, {name}. You are {age}."</a:t>
            </a:r>
            <a:r>
              <a:rPr lang="ru" sz="2200">
                <a:latin typeface="Roboto"/>
                <a:ea typeface="Roboto"/>
                <a:cs typeface="Roboto"/>
                <a:sym typeface="Roboto"/>
              </a:rPr>
              <a:t>.format</a:t>
            </a:r>
            <a:r>
              <a:rPr lang="ru" sz="2200">
                <a:solidFill>
                  <a:srgbClr val="00FF00"/>
                </a:solidFill>
                <a:latin typeface="Roboto"/>
                <a:ea typeface="Roboto"/>
                <a:cs typeface="Roboto"/>
                <a:sym typeface="Roboto"/>
              </a:rPr>
              <a:t>(</a:t>
            </a:r>
            <a:r>
              <a:rPr lang="ru" sz="2200">
                <a:latin typeface="Roboto"/>
                <a:ea typeface="Roboto"/>
                <a:cs typeface="Roboto"/>
                <a:sym typeface="Roboto"/>
              </a:rPr>
              <a:t>name=person[</a:t>
            </a:r>
            <a:r>
              <a:rPr lang="ru" sz="2200">
                <a:solidFill>
                  <a:srgbClr val="980000"/>
                </a:solidFill>
                <a:latin typeface="Roboto"/>
                <a:ea typeface="Roboto"/>
                <a:cs typeface="Roboto"/>
                <a:sym typeface="Roboto"/>
              </a:rPr>
              <a:t>'name'</a:t>
            </a:r>
            <a:r>
              <a:rPr lang="ru" sz="2200">
                <a:latin typeface="Roboto"/>
                <a:ea typeface="Roboto"/>
                <a:cs typeface="Roboto"/>
                <a:sym typeface="Roboto"/>
              </a:rPr>
              <a:t>], age=person[</a:t>
            </a:r>
            <a:r>
              <a:rPr lang="ru" sz="2200">
                <a:solidFill>
                  <a:srgbClr val="980000"/>
                </a:solidFill>
                <a:latin typeface="Roboto"/>
                <a:ea typeface="Roboto"/>
                <a:cs typeface="Roboto"/>
                <a:sym typeface="Roboto"/>
              </a:rPr>
              <a:t>'age'</a:t>
            </a:r>
            <a:r>
              <a:rPr lang="ru" sz="2200">
                <a:latin typeface="Roboto"/>
                <a:ea typeface="Roboto"/>
                <a:cs typeface="Roboto"/>
                <a:sym typeface="Roboto"/>
              </a:rPr>
              <a:t>]</a:t>
            </a:r>
            <a:r>
              <a:rPr lang="ru" sz="2200">
                <a:solidFill>
                  <a:srgbClr val="00FF00"/>
                </a:solidFill>
                <a:latin typeface="Roboto"/>
                <a:ea typeface="Roboto"/>
                <a:cs typeface="Roboto"/>
                <a:sym typeface="Roboto"/>
              </a:rPr>
              <a:t>)</a:t>
            </a:r>
            <a:endParaRPr sz="2200">
              <a:solidFill>
                <a:srgbClr val="00FF00"/>
              </a:solidFill>
              <a:latin typeface="Roboto"/>
              <a:ea typeface="Roboto"/>
              <a:cs typeface="Roboto"/>
              <a:sym typeface="Roboto"/>
            </a:endParaRPr>
          </a:p>
          <a:p>
            <a:pPr indent="0" lvl="0" marL="0" rtl="0" algn="l">
              <a:spcBef>
                <a:spcPts val="0"/>
              </a:spcBef>
              <a:spcAft>
                <a:spcPts val="0"/>
              </a:spcAft>
              <a:buNone/>
            </a:pPr>
            <a:r>
              <a:t/>
            </a:r>
            <a:endParaRPr sz="2200">
              <a:solidFill>
                <a:srgbClr val="980000"/>
              </a:solidFill>
              <a:latin typeface="Roboto"/>
              <a:ea typeface="Roboto"/>
              <a:cs typeface="Roboto"/>
              <a:sym typeface="Roboto"/>
            </a:endParaRPr>
          </a:p>
        </p:txBody>
      </p:sp>
      <p:sp>
        <p:nvSpPr>
          <p:cNvPr id="155" name="Google Shape;155;p26"/>
          <p:cNvSpPr txBox="1"/>
          <p:nvPr/>
        </p:nvSpPr>
        <p:spPr>
          <a:xfrm>
            <a:off x="3684275" y="2355275"/>
            <a:ext cx="51003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38761D"/>
                </a:solidFill>
                <a:latin typeface="Roboto"/>
                <a:ea typeface="Roboto"/>
                <a:cs typeface="Roboto"/>
                <a:sym typeface="Roboto"/>
              </a:rPr>
              <a:t>Hello, Eric. You are 74.</a:t>
            </a:r>
            <a:endParaRPr sz="1800">
              <a:solidFill>
                <a:srgbClr val="38761D"/>
              </a:solidFill>
              <a:latin typeface="Roboto"/>
              <a:ea typeface="Roboto"/>
              <a:cs typeface="Roboto"/>
              <a:sym typeface="Roboto"/>
            </a:endParaRPr>
          </a:p>
        </p:txBody>
      </p:sp>
      <p:sp>
        <p:nvSpPr>
          <p:cNvPr id="156" name="Google Shape;156;p26"/>
          <p:cNvSpPr txBox="1"/>
          <p:nvPr/>
        </p:nvSpPr>
        <p:spPr>
          <a:xfrm>
            <a:off x="3766700" y="3151900"/>
            <a:ext cx="5004900" cy="16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solidFill>
                  <a:schemeClr val="dk1"/>
                </a:solidFill>
                <a:latin typeface="Roboto"/>
                <a:ea typeface="Roboto"/>
                <a:cs typeface="Roboto"/>
                <a:sym typeface="Roboto"/>
              </a:rPr>
              <a:t>Также часто удобно использовать ** , для вывода значений из словаря:</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ru" sz="1800">
                <a:solidFill>
                  <a:srgbClr val="980000"/>
                </a:solidFill>
                <a:latin typeface="Roboto"/>
                <a:ea typeface="Roboto"/>
                <a:cs typeface="Roboto"/>
                <a:sym typeface="Roboto"/>
              </a:rPr>
              <a:t>"Hello, {name}. You are {age}."</a:t>
            </a:r>
            <a:r>
              <a:rPr lang="ru" sz="1800">
                <a:latin typeface="Roboto"/>
                <a:ea typeface="Roboto"/>
                <a:cs typeface="Roboto"/>
                <a:sym typeface="Roboto"/>
              </a:rPr>
              <a:t>.format</a:t>
            </a:r>
            <a:r>
              <a:rPr lang="ru" sz="1800">
                <a:solidFill>
                  <a:srgbClr val="00FF00"/>
                </a:solidFill>
                <a:latin typeface="Roboto"/>
                <a:ea typeface="Roboto"/>
                <a:cs typeface="Roboto"/>
                <a:sym typeface="Roboto"/>
              </a:rPr>
              <a:t>(</a:t>
            </a:r>
            <a:r>
              <a:rPr lang="ru" sz="1800">
                <a:solidFill>
                  <a:srgbClr val="9900FF"/>
                </a:solidFill>
                <a:latin typeface="Roboto"/>
                <a:ea typeface="Roboto"/>
                <a:cs typeface="Roboto"/>
                <a:sym typeface="Roboto"/>
              </a:rPr>
              <a:t>**</a:t>
            </a:r>
            <a:r>
              <a:rPr lang="ru" sz="1800">
                <a:latin typeface="Roboto"/>
                <a:ea typeface="Roboto"/>
                <a:cs typeface="Roboto"/>
                <a:sym typeface="Roboto"/>
              </a:rPr>
              <a:t>person</a:t>
            </a:r>
            <a:r>
              <a:rPr lang="ru" sz="1800">
                <a:solidFill>
                  <a:srgbClr val="00FF00"/>
                </a:solidFill>
                <a:latin typeface="Roboto"/>
                <a:ea typeface="Roboto"/>
                <a:cs typeface="Roboto"/>
                <a:sym typeface="Roboto"/>
              </a:rPr>
              <a:t>)</a:t>
            </a:r>
            <a:endParaRPr sz="1800">
              <a:solidFill>
                <a:srgbClr val="00FF00"/>
              </a:solidFill>
              <a:latin typeface="Roboto"/>
              <a:ea typeface="Roboto"/>
              <a:cs typeface="Roboto"/>
              <a:sym typeface="Roboto"/>
            </a:endParaRPr>
          </a:p>
          <a:p>
            <a:pPr indent="0" lvl="0" marL="0" rtl="0" algn="l">
              <a:spcBef>
                <a:spcPts val="0"/>
              </a:spcBef>
              <a:spcAft>
                <a:spcPts val="0"/>
              </a:spcAft>
              <a:buNone/>
            </a:pPr>
            <a:r>
              <a:t/>
            </a:r>
            <a:endParaRPr>
              <a:solidFill>
                <a:srgbClr val="00FF00"/>
              </a:solidFill>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Hello, Eric. You are 74.</a:t>
            </a:r>
            <a:endParaRPr>
              <a:solidFill>
                <a:srgbClr val="00FF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460950" y="160875"/>
            <a:ext cx="8222100" cy="131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sz="2000"/>
              <a:t>Недостатки: Хотя код, использующий str.format (), гораздо легче читается, в сравнении с %-форматированием, однако str.format () все еще может быть слишком громоздким, когда строка длинная и параметров много. </a:t>
            </a:r>
            <a:endParaRPr sz="2000"/>
          </a:p>
        </p:txBody>
      </p:sp>
      <p:sp>
        <p:nvSpPr>
          <p:cNvPr id="162" name="Google Shape;162;p27"/>
          <p:cNvSpPr txBox="1"/>
          <p:nvPr/>
        </p:nvSpPr>
        <p:spPr>
          <a:xfrm>
            <a:off x="471900" y="1745475"/>
            <a:ext cx="8351700" cy="3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Roboto"/>
                <a:ea typeface="Roboto"/>
                <a:cs typeface="Roboto"/>
                <a:sym typeface="Roboto"/>
              </a:rPr>
              <a:t>first_name = </a:t>
            </a:r>
            <a:r>
              <a:rPr lang="ru" sz="1800">
                <a:solidFill>
                  <a:srgbClr val="980000"/>
                </a:solidFill>
                <a:latin typeface="Roboto"/>
                <a:ea typeface="Roboto"/>
                <a:cs typeface="Roboto"/>
                <a:sym typeface="Roboto"/>
              </a:rPr>
              <a:t>"Eric"</a:t>
            </a:r>
            <a:endParaRPr sz="1800">
              <a:solidFill>
                <a:srgbClr val="980000"/>
              </a:solidFill>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last_name = </a:t>
            </a:r>
            <a:r>
              <a:rPr lang="ru" sz="1800">
                <a:solidFill>
                  <a:srgbClr val="980000"/>
                </a:solidFill>
                <a:latin typeface="Roboto"/>
                <a:ea typeface="Roboto"/>
                <a:cs typeface="Roboto"/>
                <a:sym typeface="Roboto"/>
              </a:rPr>
              <a:t>"Idle"</a:t>
            </a:r>
            <a:endParaRPr sz="1800">
              <a:solidFill>
                <a:srgbClr val="980000"/>
              </a:solidFill>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age = </a:t>
            </a:r>
            <a:r>
              <a:rPr lang="ru" sz="1800">
                <a:solidFill>
                  <a:srgbClr val="00FF00"/>
                </a:solidFill>
                <a:latin typeface="Roboto"/>
                <a:ea typeface="Roboto"/>
                <a:cs typeface="Roboto"/>
                <a:sym typeface="Roboto"/>
              </a:rPr>
              <a:t>74</a:t>
            </a:r>
            <a:endParaRPr sz="1800">
              <a:solidFill>
                <a:srgbClr val="00FF00"/>
              </a:solidFill>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profession = </a:t>
            </a:r>
            <a:r>
              <a:rPr lang="ru" sz="1800">
                <a:solidFill>
                  <a:srgbClr val="980000"/>
                </a:solidFill>
                <a:latin typeface="Roboto"/>
                <a:ea typeface="Roboto"/>
                <a:cs typeface="Roboto"/>
                <a:sym typeface="Roboto"/>
              </a:rPr>
              <a:t>"comedian"</a:t>
            </a:r>
            <a:endParaRPr sz="1800">
              <a:solidFill>
                <a:srgbClr val="980000"/>
              </a:solidFill>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affiliation = </a:t>
            </a:r>
            <a:r>
              <a:rPr lang="ru" sz="1800">
                <a:solidFill>
                  <a:srgbClr val="980000"/>
                </a:solidFill>
                <a:latin typeface="Roboto"/>
                <a:ea typeface="Roboto"/>
                <a:cs typeface="Roboto"/>
                <a:sym typeface="Roboto"/>
              </a:rPr>
              <a:t>"Monty Python"</a:t>
            </a:r>
            <a:endParaRPr sz="1800">
              <a:solidFill>
                <a:srgbClr val="980000"/>
              </a:solidFill>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print((</a:t>
            </a:r>
            <a:r>
              <a:rPr lang="ru" sz="1800">
                <a:solidFill>
                  <a:srgbClr val="980000"/>
                </a:solidFill>
                <a:latin typeface="Roboto"/>
                <a:ea typeface="Roboto"/>
                <a:cs typeface="Roboto"/>
                <a:sym typeface="Roboto"/>
              </a:rPr>
              <a:t>"Hello, {first_name} {last_name}. You are {age}. "</a:t>
            </a:r>
            <a:r>
              <a:rPr lang="ru" sz="1800">
                <a:latin typeface="Roboto"/>
                <a:ea typeface="Roboto"/>
                <a:cs typeface="Roboto"/>
                <a:sym typeface="Roboto"/>
              </a:rPr>
              <a:t> </a:t>
            </a:r>
            <a:r>
              <a:rPr lang="ru" sz="1800">
                <a:solidFill>
                  <a:srgbClr val="9900FF"/>
                </a:solidFill>
                <a:latin typeface="Roboto"/>
                <a:ea typeface="Roboto"/>
                <a:cs typeface="Roboto"/>
                <a:sym typeface="Roboto"/>
              </a:rPr>
              <a:t>+</a:t>
            </a:r>
            <a:r>
              <a:rPr lang="ru" sz="1800">
                <a:latin typeface="Roboto"/>
                <a:ea typeface="Roboto"/>
                <a:cs typeface="Roboto"/>
                <a:sym typeface="Roboto"/>
              </a:rPr>
              <a:t> </a:t>
            </a:r>
            <a:endParaRPr sz="1800">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       </a:t>
            </a:r>
            <a:r>
              <a:rPr lang="ru" sz="1800">
                <a:solidFill>
                  <a:srgbClr val="980000"/>
                </a:solidFill>
                <a:latin typeface="Roboto"/>
                <a:ea typeface="Roboto"/>
                <a:cs typeface="Roboto"/>
                <a:sym typeface="Roboto"/>
              </a:rPr>
              <a:t>"You are a {profession}. You were a member of {affiliation}."</a:t>
            </a:r>
            <a:r>
              <a:rPr lang="ru" sz="1800">
                <a:latin typeface="Roboto"/>
                <a:ea typeface="Roboto"/>
                <a:cs typeface="Roboto"/>
                <a:sym typeface="Roboto"/>
              </a:rPr>
              <a:t>) \</a:t>
            </a:r>
            <a:endParaRPr sz="1800">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       .format(first_name</a:t>
            </a:r>
            <a:r>
              <a:rPr lang="ru" sz="1800">
                <a:solidFill>
                  <a:srgbClr val="9900FF"/>
                </a:solidFill>
                <a:latin typeface="Roboto"/>
                <a:ea typeface="Roboto"/>
                <a:cs typeface="Roboto"/>
                <a:sym typeface="Roboto"/>
              </a:rPr>
              <a:t>=</a:t>
            </a:r>
            <a:r>
              <a:rPr lang="ru" sz="1800">
                <a:latin typeface="Roboto"/>
                <a:ea typeface="Roboto"/>
                <a:cs typeface="Roboto"/>
                <a:sym typeface="Roboto"/>
              </a:rPr>
              <a:t>first_name, last_name</a:t>
            </a:r>
            <a:r>
              <a:rPr lang="ru" sz="1800">
                <a:solidFill>
                  <a:srgbClr val="9900FF"/>
                </a:solidFill>
                <a:latin typeface="Roboto"/>
                <a:ea typeface="Roboto"/>
                <a:cs typeface="Roboto"/>
                <a:sym typeface="Roboto"/>
              </a:rPr>
              <a:t>=</a:t>
            </a:r>
            <a:r>
              <a:rPr lang="ru" sz="1800">
                <a:latin typeface="Roboto"/>
                <a:ea typeface="Roboto"/>
                <a:cs typeface="Roboto"/>
                <a:sym typeface="Roboto"/>
              </a:rPr>
              <a:t>last_name, age=age, \</a:t>
            </a:r>
            <a:endParaRPr sz="1800">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       profession</a:t>
            </a:r>
            <a:r>
              <a:rPr lang="ru" sz="1800">
                <a:solidFill>
                  <a:srgbClr val="9900FF"/>
                </a:solidFill>
                <a:latin typeface="Roboto"/>
                <a:ea typeface="Roboto"/>
                <a:cs typeface="Roboto"/>
                <a:sym typeface="Roboto"/>
              </a:rPr>
              <a:t>=</a:t>
            </a:r>
            <a:r>
              <a:rPr lang="ru" sz="1800">
                <a:latin typeface="Roboto"/>
                <a:ea typeface="Roboto"/>
                <a:cs typeface="Roboto"/>
                <a:sym typeface="Roboto"/>
              </a:rPr>
              <a:t>profession, affiliation</a:t>
            </a:r>
            <a:r>
              <a:rPr lang="ru" sz="1800">
                <a:solidFill>
                  <a:srgbClr val="9900FF"/>
                </a:solidFill>
                <a:latin typeface="Roboto"/>
                <a:ea typeface="Roboto"/>
                <a:cs typeface="Roboto"/>
                <a:sym typeface="Roboto"/>
              </a:rPr>
              <a:t>=</a:t>
            </a:r>
            <a:r>
              <a:rPr lang="ru" sz="1800">
                <a:latin typeface="Roboto"/>
                <a:ea typeface="Roboto"/>
                <a:cs typeface="Roboto"/>
                <a:sym typeface="Roboto"/>
              </a:rPr>
              <a:t>affiliation))</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600">
                <a:solidFill>
                  <a:srgbClr val="38761D"/>
                </a:solidFill>
                <a:latin typeface="Roboto"/>
                <a:ea typeface="Roboto"/>
                <a:cs typeface="Roboto"/>
                <a:sym typeface="Roboto"/>
              </a:rPr>
              <a:t>Hello, Eric Idle. You are 74. You are a comedian. You were a member of Monty Python.</a:t>
            </a:r>
            <a:endParaRPr sz="1600">
              <a:solidFill>
                <a:srgbClr val="38761D"/>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ru"/>
              <a:t>f-Strings / Интерполяция строк</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226075" y="357800"/>
            <a:ext cx="2808000" cy="54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f-Strings:</a:t>
            </a:r>
            <a:endParaRPr/>
          </a:p>
        </p:txBody>
      </p:sp>
      <p:sp>
        <p:nvSpPr>
          <p:cNvPr id="173" name="Google Shape;173;p29"/>
          <p:cNvSpPr txBox="1"/>
          <p:nvPr>
            <p:ph idx="1" type="body"/>
          </p:nvPr>
        </p:nvSpPr>
        <p:spPr>
          <a:xfrm>
            <a:off x="226075" y="1030425"/>
            <a:ext cx="2808000" cy="35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новый и улучшенный способ форматирования строк в Python</a:t>
            </a:r>
            <a:endParaRPr sz="1800"/>
          </a:p>
          <a:p>
            <a:pPr indent="0" lvl="0" marL="0" rtl="0" algn="l">
              <a:spcBef>
                <a:spcPts val="1600"/>
              </a:spcBef>
              <a:spcAft>
                <a:spcPts val="1600"/>
              </a:spcAft>
              <a:buNone/>
            </a:pPr>
            <a:r>
              <a:rPr lang="ru" sz="1800"/>
              <a:t>Поддержка добавлена начиная с Python 3.6. Вы можете прочитать все об этом в PEP 498. </a:t>
            </a:r>
            <a:r>
              <a:rPr lang="ru" sz="1800" u="sng">
                <a:solidFill>
                  <a:schemeClr val="hlink"/>
                </a:solidFill>
                <a:hlinkClick r:id="rId3"/>
              </a:rPr>
              <a:t>https://www.python.org/dev/peps/pep-0498/ </a:t>
            </a:r>
            <a:endParaRPr sz="1800"/>
          </a:p>
        </p:txBody>
      </p:sp>
      <p:sp>
        <p:nvSpPr>
          <p:cNvPr id="174" name="Google Shape;174;p29"/>
          <p:cNvSpPr txBox="1"/>
          <p:nvPr/>
        </p:nvSpPr>
        <p:spPr>
          <a:xfrm>
            <a:off x="3654125" y="264750"/>
            <a:ext cx="5100300" cy="9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u="sng">
                <a:solidFill>
                  <a:schemeClr val="hlink"/>
                </a:solidFill>
                <a:latin typeface="Roboto"/>
                <a:ea typeface="Roboto"/>
                <a:cs typeface="Roboto"/>
                <a:sym typeface="Roboto"/>
                <a:hlinkClick r:id="rId4"/>
              </a:rPr>
              <a:t>https://docs.python.org/3/reference/lexical_analysis.html#f-strings</a:t>
            </a:r>
            <a:endParaRPr sz="2400">
              <a:solidFill>
                <a:srgbClr val="38761D"/>
              </a:solidFill>
              <a:latin typeface="Roboto"/>
              <a:ea typeface="Roboto"/>
              <a:cs typeface="Roboto"/>
              <a:sym typeface="Roboto"/>
            </a:endParaRPr>
          </a:p>
        </p:txBody>
      </p:sp>
      <p:sp>
        <p:nvSpPr>
          <p:cNvPr id="175" name="Google Shape;175;p29"/>
          <p:cNvSpPr txBox="1"/>
          <p:nvPr/>
        </p:nvSpPr>
        <p:spPr>
          <a:xfrm>
            <a:off x="3684275" y="1425100"/>
            <a:ext cx="5100300" cy="3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Roboto"/>
                <a:ea typeface="Roboto"/>
                <a:cs typeface="Roboto"/>
                <a:sym typeface="Roboto"/>
              </a:rPr>
              <a:t>name = </a:t>
            </a:r>
            <a:r>
              <a:rPr lang="ru" sz="1800">
                <a:solidFill>
                  <a:srgbClr val="980000"/>
                </a:solidFill>
                <a:latin typeface="Roboto"/>
                <a:ea typeface="Roboto"/>
                <a:cs typeface="Roboto"/>
                <a:sym typeface="Roboto"/>
              </a:rPr>
              <a:t>"Eric"</a:t>
            </a:r>
            <a:endParaRPr sz="1800">
              <a:solidFill>
                <a:srgbClr val="980000"/>
              </a:solidFill>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age = </a:t>
            </a:r>
            <a:r>
              <a:rPr lang="ru" sz="1800">
                <a:solidFill>
                  <a:srgbClr val="38761D"/>
                </a:solidFill>
                <a:latin typeface="Roboto"/>
                <a:ea typeface="Roboto"/>
                <a:cs typeface="Roboto"/>
                <a:sym typeface="Roboto"/>
              </a:rPr>
              <a:t>74</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solidFill>
                <a:srgbClr val="980000"/>
              </a:solidFill>
              <a:latin typeface="Roboto"/>
              <a:ea typeface="Roboto"/>
              <a:cs typeface="Roboto"/>
              <a:sym typeface="Roboto"/>
            </a:endParaRPr>
          </a:p>
          <a:p>
            <a:pPr indent="0" lvl="0" marL="0" rtl="0" algn="l">
              <a:spcBef>
                <a:spcPts val="0"/>
              </a:spcBef>
              <a:spcAft>
                <a:spcPts val="0"/>
              </a:spcAft>
              <a:buNone/>
            </a:pPr>
            <a:r>
              <a:rPr lang="ru" sz="1800">
                <a:solidFill>
                  <a:srgbClr val="980000"/>
                </a:solidFill>
                <a:latin typeface="Roboto"/>
                <a:ea typeface="Roboto"/>
                <a:cs typeface="Roboto"/>
                <a:sym typeface="Roboto"/>
              </a:rPr>
              <a:t>f"Hello, {name}. You are {age}."</a:t>
            </a:r>
            <a:br>
              <a:rPr lang="ru" sz="1800">
                <a:latin typeface="Roboto"/>
                <a:ea typeface="Roboto"/>
                <a:cs typeface="Roboto"/>
                <a:sym typeface="Roboto"/>
              </a:rPr>
            </a:br>
            <a:br>
              <a:rPr lang="ru" sz="1800">
                <a:latin typeface="Roboto"/>
                <a:ea typeface="Roboto"/>
                <a:cs typeface="Roboto"/>
                <a:sym typeface="Roboto"/>
              </a:rPr>
            </a:br>
            <a:r>
              <a:rPr lang="ru" sz="1800">
                <a:solidFill>
                  <a:srgbClr val="38761D"/>
                </a:solidFill>
                <a:latin typeface="Roboto"/>
                <a:ea typeface="Roboto"/>
                <a:cs typeface="Roboto"/>
                <a:sym typeface="Roboto"/>
              </a:rPr>
              <a:t>Hello, Eric. You are 74.</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226075" y="155875"/>
            <a:ext cx="2808000" cy="74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Произвольные выражения:</a:t>
            </a:r>
            <a:endParaRPr/>
          </a:p>
        </p:txBody>
      </p:sp>
      <p:sp>
        <p:nvSpPr>
          <p:cNvPr id="181" name="Google Shape;181;p30"/>
          <p:cNvSpPr txBox="1"/>
          <p:nvPr>
            <p:ph idx="1" type="body"/>
          </p:nvPr>
        </p:nvSpPr>
        <p:spPr>
          <a:xfrm>
            <a:off x="226075" y="1030425"/>
            <a:ext cx="2808000" cy="359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2000"/>
              <a:t>Поскольку f-строки вычисляются во время выполнения, в них можно поместить все допустимые выражения Python.</a:t>
            </a:r>
            <a:endParaRPr sz="2000"/>
          </a:p>
        </p:txBody>
      </p:sp>
      <p:sp>
        <p:nvSpPr>
          <p:cNvPr id="182" name="Google Shape;182;p30"/>
          <p:cNvSpPr txBox="1"/>
          <p:nvPr/>
        </p:nvSpPr>
        <p:spPr>
          <a:xfrm>
            <a:off x="3654125" y="264750"/>
            <a:ext cx="5100300" cy="7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000" u="sng">
                <a:solidFill>
                  <a:schemeClr val="hlink"/>
                </a:solidFill>
                <a:latin typeface="Roboto"/>
                <a:ea typeface="Roboto"/>
                <a:cs typeface="Roboto"/>
                <a:sym typeface="Roboto"/>
                <a:hlinkClick r:id="rId3"/>
              </a:rPr>
              <a:t>https://docs.python.org/3/reference/lexical_analysis.html#f-strings</a:t>
            </a:r>
            <a:endParaRPr sz="2000">
              <a:solidFill>
                <a:srgbClr val="38761D"/>
              </a:solidFill>
              <a:latin typeface="Roboto"/>
              <a:ea typeface="Roboto"/>
              <a:cs typeface="Roboto"/>
              <a:sym typeface="Roboto"/>
            </a:endParaRPr>
          </a:p>
        </p:txBody>
      </p:sp>
      <p:sp>
        <p:nvSpPr>
          <p:cNvPr id="183" name="Google Shape;183;p30"/>
          <p:cNvSpPr txBox="1"/>
          <p:nvPr/>
        </p:nvSpPr>
        <p:spPr>
          <a:xfrm>
            <a:off x="3684275" y="1148000"/>
            <a:ext cx="5100300" cy="9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solidFill>
                  <a:srgbClr val="38761D"/>
                </a:solidFill>
              </a:rPr>
              <a:t>print</a:t>
            </a:r>
            <a:r>
              <a:rPr lang="ru" sz="2400">
                <a:solidFill>
                  <a:srgbClr val="00FF00"/>
                </a:solidFill>
              </a:rPr>
              <a:t>(</a:t>
            </a:r>
            <a:r>
              <a:rPr lang="ru" sz="2400"/>
              <a:t> </a:t>
            </a:r>
            <a:r>
              <a:rPr lang="ru" sz="2400">
                <a:solidFill>
                  <a:srgbClr val="980000"/>
                </a:solidFill>
              </a:rPr>
              <a:t>f"</a:t>
            </a:r>
            <a:r>
              <a:rPr lang="ru" sz="2400"/>
              <a:t>{</a:t>
            </a:r>
            <a:r>
              <a:rPr lang="ru" sz="2400">
                <a:solidFill>
                  <a:srgbClr val="00FF00"/>
                </a:solidFill>
              </a:rPr>
              <a:t>2</a:t>
            </a:r>
            <a:r>
              <a:rPr lang="ru" sz="2400"/>
              <a:t> </a:t>
            </a:r>
            <a:r>
              <a:rPr lang="ru" sz="2400">
                <a:solidFill>
                  <a:srgbClr val="9900FF"/>
                </a:solidFill>
              </a:rPr>
              <a:t>*</a:t>
            </a:r>
            <a:r>
              <a:rPr lang="ru" sz="2400"/>
              <a:t> </a:t>
            </a:r>
            <a:r>
              <a:rPr lang="ru" sz="2400">
                <a:solidFill>
                  <a:srgbClr val="00FF00"/>
                </a:solidFill>
              </a:rPr>
              <a:t>37</a:t>
            </a:r>
            <a:r>
              <a:rPr lang="ru" sz="2400"/>
              <a:t>}</a:t>
            </a:r>
            <a:r>
              <a:rPr lang="ru" sz="2400">
                <a:solidFill>
                  <a:srgbClr val="980000"/>
                </a:solidFill>
              </a:rPr>
              <a:t>"</a:t>
            </a:r>
            <a:r>
              <a:rPr lang="ru" sz="2400"/>
              <a:t> </a:t>
            </a:r>
            <a:r>
              <a:rPr lang="ru" sz="2400">
                <a:solidFill>
                  <a:srgbClr val="00FF00"/>
                </a:solidFill>
              </a:rPr>
              <a:t>)</a:t>
            </a:r>
            <a:endParaRPr sz="2400">
              <a:solidFill>
                <a:srgbClr val="00FF00"/>
              </a:solidFill>
            </a:endParaRPr>
          </a:p>
          <a:p>
            <a:pPr indent="0" lvl="0" marL="0" rtl="0" algn="l">
              <a:lnSpc>
                <a:spcPct val="115000"/>
              </a:lnSpc>
              <a:spcBef>
                <a:spcPts val="0"/>
              </a:spcBef>
              <a:spcAft>
                <a:spcPts val="0"/>
              </a:spcAft>
              <a:buNone/>
            </a:pPr>
            <a:r>
              <a:rPr lang="ru" sz="2400">
                <a:solidFill>
                  <a:srgbClr val="00FF00"/>
                </a:solidFill>
                <a:highlight>
                  <a:srgbClr val="FFFFFF"/>
                </a:highlight>
              </a:rPr>
              <a:t>74</a:t>
            </a:r>
            <a:endParaRPr sz="2400">
              <a:solidFill>
                <a:srgbClr val="00FF00"/>
              </a:solidFill>
              <a:highlight>
                <a:srgbClr val="FFFFFF"/>
              </a:highlight>
            </a:endParaRPr>
          </a:p>
        </p:txBody>
      </p:sp>
      <p:sp>
        <p:nvSpPr>
          <p:cNvPr id="184" name="Google Shape;184;p30"/>
          <p:cNvSpPr txBox="1"/>
          <p:nvPr/>
        </p:nvSpPr>
        <p:spPr>
          <a:xfrm>
            <a:off x="3706100" y="2559450"/>
            <a:ext cx="5048400" cy="23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00FF00"/>
                </a:solidFill>
                <a:latin typeface="Roboto"/>
                <a:ea typeface="Roboto"/>
                <a:cs typeface="Roboto"/>
                <a:sym typeface="Roboto"/>
              </a:rPr>
              <a:t>def</a:t>
            </a:r>
            <a:r>
              <a:rPr lang="ru" sz="1800">
                <a:latin typeface="Roboto"/>
                <a:ea typeface="Roboto"/>
                <a:cs typeface="Roboto"/>
                <a:sym typeface="Roboto"/>
              </a:rPr>
              <a:t> to_lowercase(</a:t>
            </a:r>
            <a:r>
              <a:rPr lang="ru" sz="1800">
                <a:solidFill>
                  <a:srgbClr val="00FF00"/>
                </a:solidFill>
                <a:latin typeface="Roboto"/>
                <a:ea typeface="Roboto"/>
                <a:cs typeface="Roboto"/>
                <a:sym typeface="Roboto"/>
              </a:rPr>
              <a:t>input</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    </a:t>
            </a:r>
            <a:r>
              <a:rPr lang="ru" sz="1800">
                <a:solidFill>
                  <a:srgbClr val="00FF00"/>
                </a:solidFill>
                <a:latin typeface="Roboto"/>
                <a:ea typeface="Roboto"/>
                <a:cs typeface="Roboto"/>
                <a:sym typeface="Roboto"/>
              </a:rPr>
              <a:t>return input</a:t>
            </a:r>
            <a:r>
              <a:rPr lang="ru" sz="1800">
                <a:latin typeface="Roboto"/>
                <a:ea typeface="Roboto"/>
                <a:cs typeface="Roboto"/>
                <a:sym typeface="Roboto"/>
              </a:rPr>
              <a:t>.lower()</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name = </a:t>
            </a:r>
            <a:r>
              <a:rPr lang="ru" sz="1800">
                <a:solidFill>
                  <a:srgbClr val="980000"/>
                </a:solidFill>
                <a:latin typeface="Roboto"/>
                <a:ea typeface="Roboto"/>
                <a:cs typeface="Roboto"/>
                <a:sym typeface="Roboto"/>
              </a:rPr>
              <a:t>"Eric Idle"</a:t>
            </a:r>
            <a:endParaRPr sz="1800">
              <a:solidFill>
                <a:srgbClr val="980000"/>
              </a:solidFill>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print(</a:t>
            </a:r>
            <a:r>
              <a:rPr lang="ru" sz="1800">
                <a:solidFill>
                  <a:srgbClr val="980000"/>
                </a:solidFill>
                <a:latin typeface="Roboto"/>
                <a:ea typeface="Roboto"/>
                <a:cs typeface="Roboto"/>
                <a:sym typeface="Roboto"/>
              </a:rPr>
              <a:t>f"</a:t>
            </a:r>
            <a:r>
              <a:rPr lang="ru" sz="1800">
                <a:latin typeface="Roboto"/>
                <a:ea typeface="Roboto"/>
                <a:cs typeface="Roboto"/>
                <a:sym typeface="Roboto"/>
              </a:rPr>
              <a:t>{to_lowercase(name)} </a:t>
            </a:r>
            <a:r>
              <a:rPr lang="ru" sz="1800">
                <a:solidFill>
                  <a:srgbClr val="980000"/>
                </a:solidFill>
                <a:latin typeface="Roboto"/>
                <a:ea typeface="Roboto"/>
                <a:cs typeface="Roboto"/>
                <a:sym typeface="Roboto"/>
              </a:rPr>
              <a:t>is funny."</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eric idle is funny.</a:t>
            </a:r>
            <a:endParaRPr sz="1800">
              <a:solidFill>
                <a:srgbClr val="38761D"/>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471900" y="484900"/>
            <a:ext cx="8222100" cy="51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Можно вызвать метод напрямую:</a:t>
            </a:r>
            <a:endParaRPr/>
          </a:p>
        </p:txBody>
      </p:sp>
      <p:sp>
        <p:nvSpPr>
          <p:cNvPr id="190" name="Google Shape;190;p31"/>
          <p:cNvSpPr txBox="1"/>
          <p:nvPr/>
        </p:nvSpPr>
        <p:spPr>
          <a:xfrm>
            <a:off x="471900" y="1835725"/>
            <a:ext cx="8351700" cy="6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000">
                <a:solidFill>
                  <a:srgbClr val="00FF00"/>
                </a:solidFill>
                <a:latin typeface="Roboto"/>
                <a:ea typeface="Roboto"/>
                <a:cs typeface="Roboto"/>
                <a:sym typeface="Roboto"/>
              </a:rPr>
              <a:t>print</a:t>
            </a:r>
            <a:r>
              <a:rPr lang="ru" sz="3000">
                <a:latin typeface="Roboto"/>
                <a:ea typeface="Roboto"/>
                <a:cs typeface="Roboto"/>
                <a:sym typeface="Roboto"/>
              </a:rPr>
              <a:t>( </a:t>
            </a:r>
            <a:r>
              <a:rPr lang="ru" sz="3000">
                <a:solidFill>
                  <a:srgbClr val="980000"/>
                </a:solidFill>
                <a:latin typeface="Roboto"/>
                <a:ea typeface="Roboto"/>
                <a:cs typeface="Roboto"/>
                <a:sym typeface="Roboto"/>
              </a:rPr>
              <a:t>f"</a:t>
            </a:r>
            <a:r>
              <a:rPr lang="ru" sz="3000">
                <a:latin typeface="Roboto"/>
                <a:ea typeface="Roboto"/>
                <a:cs typeface="Roboto"/>
                <a:sym typeface="Roboto"/>
              </a:rPr>
              <a:t>{name.lower()} </a:t>
            </a:r>
            <a:r>
              <a:rPr lang="ru" sz="3000">
                <a:solidFill>
                  <a:srgbClr val="00FF00"/>
                </a:solidFill>
                <a:latin typeface="Roboto"/>
                <a:ea typeface="Roboto"/>
                <a:cs typeface="Roboto"/>
                <a:sym typeface="Roboto"/>
              </a:rPr>
              <a:t>is funny."</a:t>
            </a:r>
            <a:r>
              <a:rPr lang="ru" sz="3000">
                <a:latin typeface="Roboto"/>
                <a:ea typeface="Roboto"/>
                <a:cs typeface="Roboto"/>
                <a:sym typeface="Roboto"/>
              </a:rPr>
              <a:t> )</a:t>
            </a:r>
            <a:endParaRPr sz="3000">
              <a:latin typeface="Roboto"/>
              <a:ea typeface="Roboto"/>
              <a:cs typeface="Roboto"/>
              <a:sym typeface="Roboto"/>
            </a:endParaRPr>
          </a:p>
        </p:txBody>
      </p:sp>
      <p:sp>
        <p:nvSpPr>
          <p:cNvPr id="191" name="Google Shape;191;p31"/>
          <p:cNvSpPr txBox="1"/>
          <p:nvPr/>
        </p:nvSpPr>
        <p:spPr>
          <a:xfrm>
            <a:off x="460950" y="2675650"/>
            <a:ext cx="8222100" cy="6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000">
                <a:solidFill>
                  <a:srgbClr val="38761D"/>
                </a:solidFill>
                <a:latin typeface="Roboto"/>
                <a:ea typeface="Roboto"/>
                <a:cs typeface="Roboto"/>
                <a:sym typeface="Roboto"/>
              </a:rPr>
              <a:t>eric idle is funny.</a:t>
            </a:r>
            <a:endParaRPr sz="3000">
              <a:solidFill>
                <a:srgbClr val="38761D"/>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Введение</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Строки в языке Python являются типом данных, специально предназначенным для обработки текстовой информации. Строка может содержать произвольно длинный текст (ограниченный имеющейся памятью).</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471900" y="484900"/>
            <a:ext cx="8222100" cy="51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Другой пример</a:t>
            </a:r>
            <a:r>
              <a:rPr lang="ru"/>
              <a:t>:</a:t>
            </a:r>
            <a:endParaRPr/>
          </a:p>
        </p:txBody>
      </p:sp>
      <p:sp>
        <p:nvSpPr>
          <p:cNvPr id="197" name="Google Shape;197;p32"/>
          <p:cNvSpPr txBox="1"/>
          <p:nvPr/>
        </p:nvSpPr>
        <p:spPr>
          <a:xfrm>
            <a:off x="471900" y="1835725"/>
            <a:ext cx="8351700" cy="11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000">
                <a:solidFill>
                  <a:srgbClr val="38761D"/>
                </a:solidFill>
                <a:latin typeface="Roboto"/>
                <a:ea typeface="Roboto"/>
                <a:cs typeface="Roboto"/>
                <a:sym typeface="Roboto"/>
              </a:rPr>
              <a:t>print</a:t>
            </a:r>
            <a:r>
              <a:rPr lang="ru" sz="3000">
                <a:latin typeface="Roboto"/>
                <a:ea typeface="Roboto"/>
                <a:cs typeface="Roboto"/>
                <a:sym typeface="Roboto"/>
              </a:rPr>
              <a:t>(</a:t>
            </a:r>
            <a:r>
              <a:rPr lang="ru" sz="3000">
                <a:solidFill>
                  <a:srgbClr val="980000"/>
                </a:solidFill>
                <a:latin typeface="Roboto"/>
                <a:ea typeface="Roboto"/>
                <a:cs typeface="Roboto"/>
                <a:sym typeface="Roboto"/>
              </a:rPr>
              <a:t>f'Если поделить торт на трех человек, каждый из них получит </a:t>
            </a:r>
            <a:r>
              <a:rPr lang="ru" sz="3000">
                <a:latin typeface="Roboto"/>
                <a:ea typeface="Roboto"/>
                <a:cs typeface="Roboto"/>
                <a:sym typeface="Roboto"/>
              </a:rPr>
              <a:t>{</a:t>
            </a:r>
            <a:r>
              <a:rPr lang="ru" sz="3000">
                <a:solidFill>
                  <a:srgbClr val="38761D"/>
                </a:solidFill>
                <a:latin typeface="Roboto"/>
                <a:ea typeface="Roboto"/>
                <a:cs typeface="Roboto"/>
                <a:sym typeface="Roboto"/>
              </a:rPr>
              <a:t>1</a:t>
            </a:r>
            <a:r>
              <a:rPr lang="ru" sz="3000">
                <a:solidFill>
                  <a:srgbClr val="9900FF"/>
                </a:solidFill>
                <a:latin typeface="Roboto"/>
                <a:ea typeface="Roboto"/>
                <a:cs typeface="Roboto"/>
                <a:sym typeface="Roboto"/>
              </a:rPr>
              <a:t>/</a:t>
            </a:r>
            <a:r>
              <a:rPr lang="ru" sz="3000">
                <a:solidFill>
                  <a:srgbClr val="38761D"/>
                </a:solidFill>
                <a:latin typeface="Roboto"/>
                <a:ea typeface="Roboto"/>
                <a:cs typeface="Roboto"/>
                <a:sym typeface="Roboto"/>
              </a:rPr>
              <a:t>3</a:t>
            </a:r>
            <a:r>
              <a:rPr lang="ru" sz="3000">
                <a:solidFill>
                  <a:srgbClr val="9900FF"/>
                </a:solidFill>
                <a:latin typeface="Roboto"/>
                <a:ea typeface="Roboto"/>
                <a:cs typeface="Roboto"/>
                <a:sym typeface="Roboto"/>
              </a:rPr>
              <a:t>*</a:t>
            </a:r>
            <a:r>
              <a:rPr lang="ru" sz="3000">
                <a:solidFill>
                  <a:srgbClr val="38761D"/>
                </a:solidFill>
                <a:latin typeface="Roboto"/>
                <a:ea typeface="Roboto"/>
                <a:cs typeface="Roboto"/>
                <a:sym typeface="Roboto"/>
              </a:rPr>
              <a:t>100</a:t>
            </a:r>
            <a:r>
              <a:rPr lang="ru" sz="3000">
                <a:latin typeface="Roboto"/>
                <a:ea typeface="Roboto"/>
                <a:cs typeface="Roboto"/>
                <a:sym typeface="Roboto"/>
              </a:rPr>
              <a:t>:</a:t>
            </a:r>
            <a:r>
              <a:rPr lang="ru" sz="3000">
                <a:solidFill>
                  <a:srgbClr val="38761D"/>
                </a:solidFill>
                <a:latin typeface="Roboto"/>
                <a:ea typeface="Roboto"/>
                <a:cs typeface="Roboto"/>
                <a:sym typeface="Roboto"/>
              </a:rPr>
              <a:t>.2</a:t>
            </a:r>
            <a:r>
              <a:rPr lang="ru" sz="3000">
                <a:latin typeface="Roboto"/>
                <a:ea typeface="Roboto"/>
                <a:cs typeface="Roboto"/>
                <a:sym typeface="Roboto"/>
              </a:rPr>
              <a:t>f}</a:t>
            </a:r>
            <a:r>
              <a:rPr lang="ru" sz="3000">
                <a:solidFill>
                  <a:srgbClr val="980000"/>
                </a:solidFill>
                <a:latin typeface="Roboto"/>
                <a:ea typeface="Roboto"/>
                <a:cs typeface="Roboto"/>
                <a:sym typeface="Roboto"/>
              </a:rPr>
              <a:t> %'</a:t>
            </a:r>
            <a:r>
              <a:rPr lang="ru" sz="3000">
                <a:latin typeface="Roboto"/>
                <a:ea typeface="Roboto"/>
                <a:cs typeface="Roboto"/>
                <a:sym typeface="Roboto"/>
              </a:rPr>
              <a:t>)</a:t>
            </a:r>
            <a:endParaRPr sz="3000">
              <a:latin typeface="Roboto"/>
              <a:ea typeface="Roboto"/>
              <a:cs typeface="Roboto"/>
              <a:sym typeface="Roboto"/>
            </a:endParaRPr>
          </a:p>
        </p:txBody>
      </p:sp>
      <p:sp>
        <p:nvSpPr>
          <p:cNvPr id="198" name="Google Shape;198;p32"/>
          <p:cNvSpPr txBox="1"/>
          <p:nvPr/>
        </p:nvSpPr>
        <p:spPr>
          <a:xfrm>
            <a:off x="471900" y="3221050"/>
            <a:ext cx="8222100" cy="10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000">
                <a:solidFill>
                  <a:srgbClr val="38761D"/>
                </a:solidFill>
                <a:latin typeface="Roboto"/>
                <a:ea typeface="Roboto"/>
                <a:cs typeface="Roboto"/>
                <a:sym typeface="Roboto"/>
              </a:rPr>
              <a:t>Если поделить торт на трех человек, каждый из них получит 33.33 %</a:t>
            </a:r>
            <a:endParaRPr sz="3000">
              <a:solidFill>
                <a:srgbClr val="38761D"/>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3"/>
          <p:cNvSpPr txBox="1"/>
          <p:nvPr>
            <p:ph idx="1" type="body"/>
          </p:nvPr>
        </p:nvSpPr>
        <p:spPr>
          <a:xfrm>
            <a:off x="460950" y="66150"/>
            <a:ext cx="8222100" cy="453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ru">
                <a:solidFill>
                  <a:schemeClr val="dk1"/>
                </a:solidFill>
              </a:rPr>
              <a:t>Пример с классом:</a:t>
            </a:r>
            <a:endParaRPr>
              <a:solidFill>
                <a:schemeClr val="dk1"/>
              </a:solidFill>
            </a:endParaRPr>
          </a:p>
        </p:txBody>
      </p:sp>
      <p:sp>
        <p:nvSpPr>
          <p:cNvPr id="204" name="Google Shape;204;p33"/>
          <p:cNvSpPr txBox="1"/>
          <p:nvPr/>
        </p:nvSpPr>
        <p:spPr>
          <a:xfrm>
            <a:off x="465525" y="484800"/>
            <a:ext cx="8208900" cy="24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solidFill>
                  <a:srgbClr val="00FF00"/>
                </a:solidFill>
                <a:latin typeface="Roboto"/>
                <a:ea typeface="Roboto"/>
                <a:cs typeface="Roboto"/>
                <a:sym typeface="Roboto"/>
              </a:rPr>
              <a:t>class</a:t>
            </a:r>
            <a:r>
              <a:rPr lang="ru">
                <a:latin typeface="Roboto"/>
                <a:ea typeface="Roboto"/>
                <a:cs typeface="Roboto"/>
                <a:sym typeface="Roboto"/>
              </a:rPr>
              <a:t> </a:t>
            </a:r>
            <a:r>
              <a:rPr lang="ru">
                <a:solidFill>
                  <a:srgbClr val="0000FF"/>
                </a:solidFill>
                <a:latin typeface="Roboto"/>
                <a:ea typeface="Roboto"/>
                <a:cs typeface="Roboto"/>
                <a:sym typeface="Roboto"/>
              </a:rPr>
              <a:t>Comedian</a:t>
            </a:r>
            <a:r>
              <a:rPr lang="ru">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rPr lang="ru">
                <a:latin typeface="Roboto"/>
                <a:ea typeface="Roboto"/>
                <a:cs typeface="Roboto"/>
                <a:sym typeface="Roboto"/>
              </a:rPr>
              <a:t>    </a:t>
            </a:r>
            <a:r>
              <a:rPr lang="ru">
                <a:solidFill>
                  <a:srgbClr val="00FF00"/>
                </a:solidFill>
                <a:latin typeface="Roboto"/>
                <a:ea typeface="Roboto"/>
                <a:cs typeface="Roboto"/>
                <a:sym typeface="Roboto"/>
              </a:rPr>
              <a:t>def </a:t>
            </a:r>
            <a:r>
              <a:rPr lang="ru">
                <a:solidFill>
                  <a:srgbClr val="0000FF"/>
                </a:solidFill>
                <a:latin typeface="Roboto"/>
                <a:ea typeface="Roboto"/>
                <a:cs typeface="Roboto"/>
                <a:sym typeface="Roboto"/>
              </a:rPr>
              <a:t>__init__</a:t>
            </a:r>
            <a:r>
              <a:rPr lang="ru">
                <a:latin typeface="Roboto"/>
                <a:ea typeface="Roboto"/>
                <a:cs typeface="Roboto"/>
                <a:sym typeface="Roboto"/>
              </a:rPr>
              <a:t>(self, first_name, last_name, age):</a:t>
            </a:r>
            <a:endParaRPr>
              <a:latin typeface="Roboto"/>
              <a:ea typeface="Roboto"/>
              <a:cs typeface="Roboto"/>
              <a:sym typeface="Roboto"/>
            </a:endParaRPr>
          </a:p>
          <a:p>
            <a:pPr indent="0" lvl="0" marL="0" rtl="0" algn="l">
              <a:spcBef>
                <a:spcPts val="0"/>
              </a:spcBef>
              <a:spcAft>
                <a:spcPts val="0"/>
              </a:spcAft>
              <a:buNone/>
            </a:pPr>
            <a:r>
              <a:rPr lang="ru">
                <a:latin typeface="Roboto"/>
                <a:ea typeface="Roboto"/>
                <a:cs typeface="Roboto"/>
                <a:sym typeface="Roboto"/>
              </a:rPr>
              <a:t>        self.first_name </a:t>
            </a:r>
            <a:r>
              <a:rPr lang="ru">
                <a:solidFill>
                  <a:srgbClr val="9900FF"/>
                </a:solidFill>
                <a:latin typeface="Roboto"/>
                <a:ea typeface="Roboto"/>
                <a:cs typeface="Roboto"/>
                <a:sym typeface="Roboto"/>
              </a:rPr>
              <a:t>=</a:t>
            </a:r>
            <a:r>
              <a:rPr lang="ru">
                <a:latin typeface="Roboto"/>
                <a:ea typeface="Roboto"/>
                <a:cs typeface="Roboto"/>
                <a:sym typeface="Roboto"/>
              </a:rPr>
              <a:t> first_name</a:t>
            </a:r>
            <a:endParaRPr>
              <a:latin typeface="Roboto"/>
              <a:ea typeface="Roboto"/>
              <a:cs typeface="Roboto"/>
              <a:sym typeface="Roboto"/>
            </a:endParaRPr>
          </a:p>
          <a:p>
            <a:pPr indent="0" lvl="0" marL="0" rtl="0" algn="l">
              <a:spcBef>
                <a:spcPts val="0"/>
              </a:spcBef>
              <a:spcAft>
                <a:spcPts val="0"/>
              </a:spcAft>
              <a:buNone/>
            </a:pPr>
            <a:r>
              <a:rPr lang="ru">
                <a:latin typeface="Roboto"/>
                <a:ea typeface="Roboto"/>
                <a:cs typeface="Roboto"/>
                <a:sym typeface="Roboto"/>
              </a:rPr>
              <a:t>        self.last_name </a:t>
            </a:r>
            <a:r>
              <a:rPr lang="ru">
                <a:solidFill>
                  <a:srgbClr val="9900FF"/>
                </a:solidFill>
                <a:latin typeface="Roboto"/>
                <a:ea typeface="Roboto"/>
                <a:cs typeface="Roboto"/>
                <a:sym typeface="Roboto"/>
              </a:rPr>
              <a:t>=</a:t>
            </a:r>
            <a:r>
              <a:rPr lang="ru">
                <a:latin typeface="Roboto"/>
                <a:ea typeface="Roboto"/>
                <a:cs typeface="Roboto"/>
                <a:sym typeface="Roboto"/>
              </a:rPr>
              <a:t> last_name</a:t>
            </a:r>
            <a:endParaRPr>
              <a:latin typeface="Roboto"/>
              <a:ea typeface="Roboto"/>
              <a:cs typeface="Roboto"/>
              <a:sym typeface="Roboto"/>
            </a:endParaRPr>
          </a:p>
          <a:p>
            <a:pPr indent="0" lvl="0" marL="0" rtl="0" algn="l">
              <a:spcBef>
                <a:spcPts val="0"/>
              </a:spcBef>
              <a:spcAft>
                <a:spcPts val="0"/>
              </a:spcAft>
              <a:buNone/>
            </a:pPr>
            <a:r>
              <a:rPr lang="ru">
                <a:latin typeface="Roboto"/>
                <a:ea typeface="Roboto"/>
                <a:cs typeface="Roboto"/>
                <a:sym typeface="Roboto"/>
              </a:rPr>
              <a:t>        self.age </a:t>
            </a:r>
            <a:r>
              <a:rPr lang="ru">
                <a:solidFill>
                  <a:srgbClr val="9900FF"/>
                </a:solidFill>
                <a:latin typeface="Roboto"/>
                <a:ea typeface="Roboto"/>
                <a:cs typeface="Roboto"/>
                <a:sym typeface="Roboto"/>
              </a:rPr>
              <a:t>=</a:t>
            </a:r>
            <a:r>
              <a:rPr lang="ru">
                <a:latin typeface="Roboto"/>
                <a:ea typeface="Roboto"/>
                <a:cs typeface="Roboto"/>
                <a:sym typeface="Roboto"/>
              </a:rPr>
              <a:t> age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ru">
                <a:latin typeface="Roboto"/>
                <a:ea typeface="Roboto"/>
                <a:cs typeface="Roboto"/>
                <a:sym typeface="Roboto"/>
              </a:rPr>
              <a:t>    </a:t>
            </a:r>
            <a:r>
              <a:rPr lang="ru">
                <a:solidFill>
                  <a:srgbClr val="00FF00"/>
                </a:solidFill>
                <a:latin typeface="Roboto"/>
                <a:ea typeface="Roboto"/>
                <a:cs typeface="Roboto"/>
                <a:sym typeface="Roboto"/>
              </a:rPr>
              <a:t>def</a:t>
            </a:r>
            <a:r>
              <a:rPr lang="ru">
                <a:latin typeface="Roboto"/>
                <a:ea typeface="Roboto"/>
                <a:cs typeface="Roboto"/>
                <a:sym typeface="Roboto"/>
              </a:rPr>
              <a:t> </a:t>
            </a:r>
            <a:r>
              <a:rPr lang="ru">
                <a:solidFill>
                  <a:srgbClr val="0000FF"/>
                </a:solidFill>
                <a:latin typeface="Roboto"/>
                <a:ea typeface="Roboto"/>
                <a:cs typeface="Roboto"/>
                <a:sym typeface="Roboto"/>
              </a:rPr>
              <a:t>__str__</a:t>
            </a:r>
            <a:r>
              <a:rPr lang="ru">
                <a:latin typeface="Roboto"/>
                <a:ea typeface="Roboto"/>
                <a:cs typeface="Roboto"/>
                <a:sym typeface="Roboto"/>
              </a:rPr>
              <a:t>(self):</a:t>
            </a:r>
            <a:endParaRPr>
              <a:latin typeface="Roboto"/>
              <a:ea typeface="Roboto"/>
              <a:cs typeface="Roboto"/>
              <a:sym typeface="Roboto"/>
            </a:endParaRPr>
          </a:p>
          <a:p>
            <a:pPr indent="0" lvl="0" marL="0" rtl="0" algn="l">
              <a:spcBef>
                <a:spcPts val="0"/>
              </a:spcBef>
              <a:spcAft>
                <a:spcPts val="0"/>
              </a:spcAft>
              <a:buNone/>
            </a:pPr>
            <a:r>
              <a:rPr lang="ru">
                <a:latin typeface="Roboto"/>
                <a:ea typeface="Roboto"/>
                <a:cs typeface="Roboto"/>
                <a:sym typeface="Roboto"/>
              </a:rPr>
              <a:t>        </a:t>
            </a:r>
            <a:r>
              <a:rPr lang="ru">
                <a:solidFill>
                  <a:srgbClr val="00FF00"/>
                </a:solidFill>
                <a:latin typeface="Roboto"/>
                <a:ea typeface="Roboto"/>
                <a:cs typeface="Roboto"/>
                <a:sym typeface="Roboto"/>
              </a:rPr>
              <a:t>return</a:t>
            </a:r>
            <a:r>
              <a:rPr lang="ru">
                <a:latin typeface="Roboto"/>
                <a:ea typeface="Roboto"/>
                <a:cs typeface="Roboto"/>
                <a:sym typeface="Roboto"/>
              </a:rPr>
              <a:t> </a:t>
            </a:r>
            <a:r>
              <a:rPr lang="ru">
                <a:solidFill>
                  <a:srgbClr val="980000"/>
                </a:solidFill>
                <a:latin typeface="Roboto"/>
                <a:ea typeface="Roboto"/>
                <a:cs typeface="Roboto"/>
                <a:sym typeface="Roboto"/>
              </a:rPr>
              <a:t>f"</a:t>
            </a:r>
            <a:r>
              <a:rPr lang="ru">
                <a:latin typeface="Roboto"/>
                <a:ea typeface="Roboto"/>
                <a:cs typeface="Roboto"/>
                <a:sym typeface="Roboto"/>
              </a:rPr>
              <a:t>{self.first_name} {self.last_name} </a:t>
            </a:r>
            <a:r>
              <a:rPr lang="ru">
                <a:solidFill>
                  <a:srgbClr val="980000"/>
                </a:solidFill>
                <a:latin typeface="Roboto"/>
                <a:ea typeface="Roboto"/>
                <a:cs typeface="Roboto"/>
                <a:sym typeface="Roboto"/>
              </a:rPr>
              <a:t>is </a:t>
            </a:r>
            <a:r>
              <a:rPr lang="ru">
                <a:latin typeface="Roboto"/>
                <a:ea typeface="Roboto"/>
                <a:cs typeface="Roboto"/>
                <a:sym typeface="Roboto"/>
              </a:rPr>
              <a:t>{self.age}</a:t>
            </a:r>
            <a:r>
              <a:rPr lang="ru">
                <a:solidFill>
                  <a:srgbClr val="980000"/>
                </a:solidFill>
                <a:latin typeface="Roboto"/>
                <a:ea typeface="Roboto"/>
                <a:cs typeface="Roboto"/>
                <a:sym typeface="Roboto"/>
              </a:rPr>
              <a:t>."</a:t>
            </a:r>
            <a:endParaRPr>
              <a:solidFill>
                <a:srgbClr val="980000"/>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ru">
                <a:latin typeface="Roboto"/>
                <a:ea typeface="Roboto"/>
                <a:cs typeface="Roboto"/>
                <a:sym typeface="Roboto"/>
              </a:rPr>
              <a:t>    </a:t>
            </a:r>
            <a:r>
              <a:rPr lang="ru">
                <a:solidFill>
                  <a:srgbClr val="00FF00"/>
                </a:solidFill>
                <a:latin typeface="Roboto"/>
                <a:ea typeface="Roboto"/>
                <a:cs typeface="Roboto"/>
                <a:sym typeface="Roboto"/>
              </a:rPr>
              <a:t>def </a:t>
            </a:r>
            <a:r>
              <a:rPr lang="ru">
                <a:solidFill>
                  <a:srgbClr val="0000FF"/>
                </a:solidFill>
                <a:latin typeface="Roboto"/>
                <a:ea typeface="Roboto"/>
                <a:cs typeface="Roboto"/>
                <a:sym typeface="Roboto"/>
              </a:rPr>
              <a:t>__repr__</a:t>
            </a:r>
            <a:r>
              <a:rPr lang="ru">
                <a:latin typeface="Roboto"/>
                <a:ea typeface="Roboto"/>
                <a:cs typeface="Roboto"/>
                <a:sym typeface="Roboto"/>
              </a:rPr>
              <a:t>(self):</a:t>
            </a:r>
            <a:endParaRPr>
              <a:latin typeface="Roboto"/>
              <a:ea typeface="Roboto"/>
              <a:cs typeface="Roboto"/>
              <a:sym typeface="Roboto"/>
            </a:endParaRPr>
          </a:p>
          <a:p>
            <a:pPr indent="0" lvl="0" marL="0" rtl="0" algn="l">
              <a:spcBef>
                <a:spcPts val="0"/>
              </a:spcBef>
              <a:spcAft>
                <a:spcPts val="0"/>
              </a:spcAft>
              <a:buNone/>
            </a:pPr>
            <a:r>
              <a:rPr lang="ru">
                <a:latin typeface="Roboto"/>
                <a:ea typeface="Roboto"/>
                <a:cs typeface="Roboto"/>
                <a:sym typeface="Roboto"/>
              </a:rPr>
              <a:t>        </a:t>
            </a:r>
            <a:r>
              <a:rPr lang="ru">
                <a:solidFill>
                  <a:srgbClr val="00FF00"/>
                </a:solidFill>
                <a:latin typeface="Roboto"/>
                <a:ea typeface="Roboto"/>
                <a:cs typeface="Roboto"/>
                <a:sym typeface="Roboto"/>
              </a:rPr>
              <a:t>return</a:t>
            </a:r>
            <a:r>
              <a:rPr lang="ru">
                <a:latin typeface="Roboto"/>
                <a:ea typeface="Roboto"/>
                <a:cs typeface="Roboto"/>
                <a:sym typeface="Roboto"/>
              </a:rPr>
              <a:t> </a:t>
            </a:r>
            <a:r>
              <a:rPr lang="ru">
                <a:solidFill>
                  <a:srgbClr val="980000"/>
                </a:solidFill>
                <a:latin typeface="Roboto"/>
                <a:ea typeface="Roboto"/>
                <a:cs typeface="Roboto"/>
                <a:sym typeface="Roboto"/>
              </a:rPr>
              <a:t>f"</a:t>
            </a:r>
            <a:r>
              <a:rPr lang="ru">
                <a:latin typeface="Roboto"/>
                <a:ea typeface="Roboto"/>
                <a:cs typeface="Roboto"/>
                <a:sym typeface="Roboto"/>
              </a:rPr>
              <a:t>{self.first_name} {self.last_name} </a:t>
            </a:r>
            <a:r>
              <a:rPr lang="ru">
                <a:solidFill>
                  <a:srgbClr val="980000"/>
                </a:solidFill>
                <a:latin typeface="Roboto"/>
                <a:ea typeface="Roboto"/>
                <a:cs typeface="Roboto"/>
                <a:sym typeface="Roboto"/>
              </a:rPr>
              <a:t>is </a:t>
            </a:r>
            <a:r>
              <a:rPr lang="ru">
                <a:latin typeface="Roboto"/>
                <a:ea typeface="Roboto"/>
                <a:cs typeface="Roboto"/>
                <a:sym typeface="Roboto"/>
              </a:rPr>
              <a:t>{self.age}</a:t>
            </a:r>
            <a:r>
              <a:rPr lang="ru">
                <a:solidFill>
                  <a:srgbClr val="980000"/>
                </a:solidFill>
                <a:latin typeface="Roboto"/>
                <a:ea typeface="Roboto"/>
                <a:cs typeface="Roboto"/>
                <a:sym typeface="Roboto"/>
              </a:rPr>
              <a:t>. Surprise!"</a:t>
            </a:r>
            <a:endParaRPr>
              <a:solidFill>
                <a:srgbClr val="980000"/>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05" name="Google Shape;205;p33"/>
          <p:cNvSpPr txBox="1"/>
          <p:nvPr/>
        </p:nvSpPr>
        <p:spPr>
          <a:xfrm>
            <a:off x="458925" y="2970000"/>
            <a:ext cx="8222100" cy="8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600">
                <a:latin typeface="Roboto"/>
                <a:ea typeface="Roboto"/>
                <a:cs typeface="Roboto"/>
                <a:sym typeface="Roboto"/>
              </a:rPr>
              <a:t>new_comedian </a:t>
            </a:r>
            <a:r>
              <a:rPr lang="ru" sz="1600">
                <a:solidFill>
                  <a:srgbClr val="9900FF"/>
                </a:solidFill>
                <a:latin typeface="Roboto"/>
                <a:ea typeface="Roboto"/>
                <a:cs typeface="Roboto"/>
                <a:sym typeface="Roboto"/>
              </a:rPr>
              <a:t>=</a:t>
            </a:r>
            <a:r>
              <a:rPr lang="ru" sz="1600">
                <a:latin typeface="Roboto"/>
                <a:ea typeface="Roboto"/>
                <a:cs typeface="Roboto"/>
                <a:sym typeface="Roboto"/>
              </a:rPr>
              <a:t> Comedian(</a:t>
            </a:r>
            <a:r>
              <a:rPr lang="ru" sz="1600">
                <a:solidFill>
                  <a:srgbClr val="980000"/>
                </a:solidFill>
                <a:latin typeface="Roboto"/>
                <a:ea typeface="Roboto"/>
                <a:cs typeface="Roboto"/>
                <a:sym typeface="Roboto"/>
              </a:rPr>
              <a:t>"Eric"</a:t>
            </a:r>
            <a:r>
              <a:rPr lang="ru" sz="1600">
                <a:latin typeface="Roboto"/>
                <a:ea typeface="Roboto"/>
                <a:cs typeface="Roboto"/>
                <a:sym typeface="Roboto"/>
              </a:rPr>
              <a:t>, </a:t>
            </a:r>
            <a:r>
              <a:rPr lang="ru" sz="1600">
                <a:solidFill>
                  <a:srgbClr val="980000"/>
                </a:solidFill>
                <a:latin typeface="Roboto"/>
                <a:ea typeface="Roboto"/>
                <a:cs typeface="Roboto"/>
                <a:sym typeface="Roboto"/>
              </a:rPr>
              <a:t>"Idle"</a:t>
            </a:r>
            <a:r>
              <a:rPr lang="ru" sz="1600">
                <a:latin typeface="Roboto"/>
                <a:ea typeface="Roboto"/>
                <a:cs typeface="Roboto"/>
                <a:sym typeface="Roboto"/>
              </a:rPr>
              <a:t>, </a:t>
            </a:r>
            <a:r>
              <a:rPr lang="ru" sz="1600">
                <a:solidFill>
                  <a:srgbClr val="980000"/>
                </a:solidFill>
                <a:latin typeface="Roboto"/>
                <a:ea typeface="Roboto"/>
                <a:cs typeface="Roboto"/>
                <a:sym typeface="Roboto"/>
              </a:rPr>
              <a:t>"74"</a:t>
            </a:r>
            <a:r>
              <a:rPr lang="ru" sz="1600">
                <a:latin typeface="Roboto"/>
                <a:ea typeface="Roboto"/>
                <a:cs typeface="Roboto"/>
                <a:sym typeface="Roboto"/>
              </a:rPr>
              <a:t>)</a:t>
            </a:r>
            <a:endParaRPr sz="1600">
              <a:latin typeface="Roboto"/>
              <a:ea typeface="Roboto"/>
              <a:cs typeface="Roboto"/>
              <a:sym typeface="Roboto"/>
            </a:endParaRPr>
          </a:p>
          <a:p>
            <a:pPr indent="0" lvl="0" marL="0" rtl="0" algn="l">
              <a:spcBef>
                <a:spcPts val="0"/>
              </a:spcBef>
              <a:spcAft>
                <a:spcPts val="0"/>
              </a:spcAft>
              <a:buNone/>
            </a:pPr>
            <a:r>
              <a:rPr lang="ru" sz="1600">
                <a:solidFill>
                  <a:srgbClr val="00FF00"/>
                </a:solidFill>
                <a:latin typeface="Roboto"/>
                <a:ea typeface="Roboto"/>
                <a:cs typeface="Roboto"/>
                <a:sym typeface="Roboto"/>
              </a:rPr>
              <a:t>print</a:t>
            </a:r>
            <a:r>
              <a:rPr lang="ru" sz="1600">
                <a:latin typeface="Roboto"/>
                <a:ea typeface="Roboto"/>
                <a:cs typeface="Roboto"/>
                <a:sym typeface="Roboto"/>
              </a:rPr>
              <a:t>(</a:t>
            </a:r>
            <a:r>
              <a:rPr lang="ru" sz="1600">
                <a:solidFill>
                  <a:srgbClr val="980000"/>
                </a:solidFill>
                <a:latin typeface="Roboto"/>
                <a:ea typeface="Roboto"/>
                <a:cs typeface="Roboto"/>
                <a:sym typeface="Roboto"/>
              </a:rPr>
              <a:t>f"</a:t>
            </a:r>
            <a:r>
              <a:rPr lang="ru" sz="1600">
                <a:latin typeface="Roboto"/>
                <a:ea typeface="Roboto"/>
                <a:cs typeface="Roboto"/>
                <a:sym typeface="Roboto"/>
              </a:rPr>
              <a:t>{new_comedian}</a:t>
            </a:r>
            <a:r>
              <a:rPr lang="ru" sz="1600">
                <a:solidFill>
                  <a:srgbClr val="980000"/>
                </a:solidFill>
                <a:latin typeface="Roboto"/>
                <a:ea typeface="Roboto"/>
                <a:cs typeface="Roboto"/>
                <a:sym typeface="Roboto"/>
              </a:rPr>
              <a:t>"</a:t>
            </a:r>
            <a:r>
              <a:rPr lang="ru" sz="1600">
                <a:latin typeface="Roboto"/>
                <a:ea typeface="Roboto"/>
                <a:cs typeface="Roboto"/>
                <a:sym typeface="Roboto"/>
              </a:rPr>
              <a:t>)</a:t>
            </a:r>
            <a:endParaRPr sz="1600">
              <a:latin typeface="Roboto"/>
              <a:ea typeface="Roboto"/>
              <a:cs typeface="Roboto"/>
              <a:sym typeface="Roboto"/>
            </a:endParaRPr>
          </a:p>
          <a:p>
            <a:pPr indent="0" lvl="0" marL="0" rtl="0" algn="l">
              <a:spcBef>
                <a:spcPts val="0"/>
              </a:spcBef>
              <a:spcAft>
                <a:spcPts val="0"/>
              </a:spcAft>
              <a:buNone/>
            </a:pPr>
            <a:r>
              <a:rPr lang="ru" sz="1600">
                <a:solidFill>
                  <a:srgbClr val="38761D"/>
                </a:solidFill>
                <a:latin typeface="Roboto"/>
                <a:ea typeface="Roboto"/>
                <a:cs typeface="Roboto"/>
                <a:sym typeface="Roboto"/>
              </a:rPr>
              <a:t>Eric Idle is 74.</a:t>
            </a:r>
            <a:endParaRPr sz="1600">
              <a:solidFill>
                <a:srgbClr val="38761D"/>
              </a:solidFill>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
        <p:nvSpPr>
          <p:cNvPr id="206" name="Google Shape;206;p33"/>
          <p:cNvSpPr txBox="1"/>
          <p:nvPr/>
        </p:nvSpPr>
        <p:spPr>
          <a:xfrm>
            <a:off x="476250" y="4069775"/>
            <a:ext cx="8222100" cy="8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600">
                <a:solidFill>
                  <a:srgbClr val="00FF00"/>
                </a:solidFill>
                <a:latin typeface="Roboto"/>
                <a:ea typeface="Roboto"/>
                <a:cs typeface="Roboto"/>
                <a:sym typeface="Roboto"/>
              </a:rPr>
              <a:t>print</a:t>
            </a:r>
            <a:r>
              <a:rPr lang="ru" sz="1600">
                <a:latin typeface="Roboto"/>
                <a:ea typeface="Roboto"/>
                <a:cs typeface="Roboto"/>
                <a:sym typeface="Roboto"/>
              </a:rPr>
              <a:t>(</a:t>
            </a:r>
            <a:r>
              <a:rPr lang="ru" sz="1600">
                <a:solidFill>
                  <a:srgbClr val="980000"/>
                </a:solidFill>
                <a:latin typeface="Roboto"/>
                <a:ea typeface="Roboto"/>
                <a:cs typeface="Roboto"/>
                <a:sym typeface="Roboto"/>
              </a:rPr>
              <a:t>f"</a:t>
            </a:r>
            <a:r>
              <a:rPr lang="ru" sz="1600">
                <a:latin typeface="Roboto"/>
                <a:ea typeface="Roboto"/>
                <a:cs typeface="Roboto"/>
                <a:sym typeface="Roboto"/>
              </a:rPr>
              <a:t>{new_comedian</a:t>
            </a:r>
            <a:r>
              <a:rPr lang="ru" sz="1600">
                <a:solidFill>
                  <a:srgbClr val="9900FF"/>
                </a:solidFill>
                <a:latin typeface="Roboto"/>
                <a:ea typeface="Roboto"/>
                <a:cs typeface="Roboto"/>
                <a:sym typeface="Roboto"/>
              </a:rPr>
              <a:t>!</a:t>
            </a:r>
            <a:r>
              <a:rPr lang="ru" sz="1600">
                <a:latin typeface="Roboto"/>
                <a:ea typeface="Roboto"/>
                <a:cs typeface="Roboto"/>
                <a:sym typeface="Roboto"/>
              </a:rPr>
              <a:t>r}</a:t>
            </a:r>
            <a:r>
              <a:rPr lang="ru" sz="1600">
                <a:solidFill>
                  <a:srgbClr val="980000"/>
                </a:solidFill>
                <a:latin typeface="Roboto"/>
                <a:ea typeface="Roboto"/>
                <a:cs typeface="Roboto"/>
                <a:sym typeface="Roboto"/>
              </a:rPr>
              <a:t>"</a:t>
            </a:r>
            <a:r>
              <a:rPr lang="ru" sz="1600">
                <a:latin typeface="Roboto"/>
                <a:ea typeface="Roboto"/>
                <a:cs typeface="Roboto"/>
                <a:sym typeface="Roboto"/>
              </a:rPr>
              <a:t>)</a:t>
            </a:r>
            <a:endParaRPr sz="1600">
              <a:latin typeface="Roboto"/>
              <a:ea typeface="Roboto"/>
              <a:cs typeface="Roboto"/>
              <a:sym typeface="Roboto"/>
            </a:endParaRPr>
          </a:p>
          <a:p>
            <a:pPr indent="0" lvl="0" marL="0" rtl="0" algn="l">
              <a:spcBef>
                <a:spcPts val="0"/>
              </a:spcBef>
              <a:spcAft>
                <a:spcPts val="0"/>
              </a:spcAft>
              <a:buNone/>
            </a:pPr>
            <a:r>
              <a:rPr lang="ru" sz="1600">
                <a:solidFill>
                  <a:srgbClr val="38761D"/>
                </a:solidFill>
                <a:latin typeface="Roboto"/>
                <a:ea typeface="Roboto"/>
                <a:cs typeface="Roboto"/>
                <a:sym typeface="Roboto"/>
              </a:rPr>
              <a:t>Eric Idle is 74. Surprise!</a:t>
            </a:r>
            <a:endParaRPr sz="16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471900" y="484900"/>
            <a:ext cx="8222100" cy="51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Многострочные f-строки</a:t>
            </a:r>
            <a:endParaRPr/>
          </a:p>
        </p:txBody>
      </p:sp>
      <p:sp>
        <p:nvSpPr>
          <p:cNvPr id="212" name="Google Shape;212;p34"/>
          <p:cNvSpPr txBox="1"/>
          <p:nvPr/>
        </p:nvSpPr>
        <p:spPr>
          <a:xfrm>
            <a:off x="471900" y="1693525"/>
            <a:ext cx="8351700" cy="32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434343"/>
                </a:solidFill>
                <a:latin typeface="Roboto"/>
                <a:ea typeface="Roboto"/>
                <a:cs typeface="Roboto"/>
                <a:sym typeface="Roboto"/>
              </a:rPr>
              <a:t>name </a:t>
            </a:r>
            <a:r>
              <a:rPr lang="ru" sz="1800">
                <a:solidFill>
                  <a:srgbClr val="9900FF"/>
                </a:solidFill>
                <a:latin typeface="Roboto"/>
                <a:ea typeface="Roboto"/>
                <a:cs typeface="Roboto"/>
                <a:sym typeface="Roboto"/>
              </a:rPr>
              <a:t>=</a:t>
            </a:r>
            <a:r>
              <a:rPr lang="ru" sz="1800">
                <a:solidFill>
                  <a:srgbClr val="434343"/>
                </a:solidFill>
                <a:latin typeface="Roboto"/>
                <a:ea typeface="Roboto"/>
                <a:cs typeface="Roboto"/>
                <a:sym typeface="Roboto"/>
              </a:rPr>
              <a:t> </a:t>
            </a:r>
            <a:r>
              <a:rPr lang="ru" sz="1800">
                <a:solidFill>
                  <a:srgbClr val="980000"/>
                </a:solidFill>
                <a:latin typeface="Roboto"/>
                <a:ea typeface="Roboto"/>
                <a:cs typeface="Roboto"/>
                <a:sym typeface="Roboto"/>
              </a:rPr>
              <a:t>"Eric"</a:t>
            </a:r>
            <a:endParaRPr sz="1800">
              <a:solidFill>
                <a:srgbClr val="980000"/>
              </a:solidFill>
              <a:latin typeface="Roboto"/>
              <a:ea typeface="Roboto"/>
              <a:cs typeface="Roboto"/>
              <a:sym typeface="Roboto"/>
            </a:endParaRPr>
          </a:p>
          <a:p>
            <a:pPr indent="0" lvl="0" marL="0" rtl="0" algn="l">
              <a:spcBef>
                <a:spcPts val="0"/>
              </a:spcBef>
              <a:spcAft>
                <a:spcPts val="0"/>
              </a:spcAft>
              <a:buNone/>
            </a:pPr>
            <a:r>
              <a:rPr lang="ru" sz="1800">
                <a:solidFill>
                  <a:srgbClr val="434343"/>
                </a:solidFill>
                <a:latin typeface="Roboto"/>
                <a:ea typeface="Roboto"/>
                <a:cs typeface="Roboto"/>
                <a:sym typeface="Roboto"/>
              </a:rPr>
              <a:t>profession </a:t>
            </a:r>
            <a:r>
              <a:rPr lang="ru" sz="1800">
                <a:solidFill>
                  <a:srgbClr val="9900FF"/>
                </a:solidFill>
                <a:latin typeface="Roboto"/>
                <a:ea typeface="Roboto"/>
                <a:cs typeface="Roboto"/>
                <a:sym typeface="Roboto"/>
              </a:rPr>
              <a:t>=</a:t>
            </a:r>
            <a:r>
              <a:rPr lang="ru" sz="1800">
                <a:solidFill>
                  <a:srgbClr val="434343"/>
                </a:solidFill>
                <a:latin typeface="Roboto"/>
                <a:ea typeface="Roboto"/>
                <a:cs typeface="Roboto"/>
                <a:sym typeface="Roboto"/>
              </a:rPr>
              <a:t> </a:t>
            </a:r>
            <a:r>
              <a:rPr lang="ru" sz="1800">
                <a:solidFill>
                  <a:srgbClr val="980000"/>
                </a:solidFill>
                <a:latin typeface="Roboto"/>
                <a:ea typeface="Roboto"/>
                <a:cs typeface="Roboto"/>
                <a:sym typeface="Roboto"/>
              </a:rPr>
              <a:t>"comedian"</a:t>
            </a:r>
            <a:endParaRPr sz="1800">
              <a:solidFill>
                <a:srgbClr val="980000"/>
              </a:solidFill>
              <a:latin typeface="Roboto"/>
              <a:ea typeface="Roboto"/>
              <a:cs typeface="Roboto"/>
              <a:sym typeface="Roboto"/>
            </a:endParaRPr>
          </a:p>
          <a:p>
            <a:pPr indent="0" lvl="0" marL="0" rtl="0" algn="l">
              <a:spcBef>
                <a:spcPts val="0"/>
              </a:spcBef>
              <a:spcAft>
                <a:spcPts val="0"/>
              </a:spcAft>
              <a:buNone/>
            </a:pPr>
            <a:r>
              <a:rPr lang="ru" sz="1800">
                <a:solidFill>
                  <a:srgbClr val="434343"/>
                </a:solidFill>
                <a:latin typeface="Roboto"/>
                <a:ea typeface="Roboto"/>
                <a:cs typeface="Roboto"/>
                <a:sym typeface="Roboto"/>
              </a:rPr>
              <a:t>affiliation </a:t>
            </a:r>
            <a:r>
              <a:rPr lang="ru" sz="1800">
                <a:solidFill>
                  <a:srgbClr val="9900FF"/>
                </a:solidFill>
                <a:latin typeface="Roboto"/>
                <a:ea typeface="Roboto"/>
                <a:cs typeface="Roboto"/>
                <a:sym typeface="Roboto"/>
              </a:rPr>
              <a:t>=</a:t>
            </a:r>
            <a:r>
              <a:rPr lang="ru" sz="1800">
                <a:solidFill>
                  <a:srgbClr val="434343"/>
                </a:solidFill>
                <a:latin typeface="Roboto"/>
                <a:ea typeface="Roboto"/>
                <a:cs typeface="Roboto"/>
                <a:sym typeface="Roboto"/>
              </a:rPr>
              <a:t> </a:t>
            </a:r>
            <a:r>
              <a:rPr lang="ru" sz="1800">
                <a:solidFill>
                  <a:srgbClr val="980000"/>
                </a:solidFill>
                <a:latin typeface="Roboto"/>
                <a:ea typeface="Roboto"/>
                <a:cs typeface="Roboto"/>
                <a:sym typeface="Roboto"/>
              </a:rPr>
              <a:t>"Monty Python"</a:t>
            </a:r>
            <a:endParaRPr sz="1800">
              <a:solidFill>
                <a:srgbClr val="980000"/>
              </a:solidFill>
              <a:latin typeface="Roboto"/>
              <a:ea typeface="Roboto"/>
              <a:cs typeface="Roboto"/>
              <a:sym typeface="Roboto"/>
            </a:endParaRPr>
          </a:p>
          <a:p>
            <a:pPr indent="0" lvl="0" marL="0" rtl="0" algn="l">
              <a:spcBef>
                <a:spcPts val="0"/>
              </a:spcBef>
              <a:spcAft>
                <a:spcPts val="0"/>
              </a:spcAft>
              <a:buNone/>
            </a:pPr>
            <a:r>
              <a:rPr lang="ru" sz="1800">
                <a:solidFill>
                  <a:srgbClr val="434343"/>
                </a:solidFill>
                <a:latin typeface="Roboto"/>
                <a:ea typeface="Roboto"/>
                <a:cs typeface="Roboto"/>
                <a:sym typeface="Roboto"/>
              </a:rPr>
              <a:t>message </a:t>
            </a:r>
            <a:r>
              <a:rPr lang="ru" sz="1800">
                <a:solidFill>
                  <a:srgbClr val="9900FF"/>
                </a:solidFill>
                <a:latin typeface="Roboto"/>
                <a:ea typeface="Roboto"/>
                <a:cs typeface="Roboto"/>
                <a:sym typeface="Roboto"/>
              </a:rPr>
              <a:t>=</a:t>
            </a:r>
            <a:r>
              <a:rPr lang="ru" sz="1800">
                <a:solidFill>
                  <a:srgbClr val="434343"/>
                </a:solidFill>
                <a:latin typeface="Roboto"/>
                <a:ea typeface="Roboto"/>
                <a:cs typeface="Roboto"/>
                <a:sym typeface="Roboto"/>
              </a:rPr>
              <a:t> (</a:t>
            </a:r>
            <a:endParaRPr sz="1800">
              <a:solidFill>
                <a:srgbClr val="434343"/>
              </a:solidFill>
              <a:latin typeface="Roboto"/>
              <a:ea typeface="Roboto"/>
              <a:cs typeface="Roboto"/>
              <a:sym typeface="Roboto"/>
            </a:endParaRPr>
          </a:p>
          <a:p>
            <a:pPr indent="0" lvl="0" marL="0" rtl="0" algn="l">
              <a:spcBef>
                <a:spcPts val="0"/>
              </a:spcBef>
              <a:spcAft>
                <a:spcPts val="0"/>
              </a:spcAft>
              <a:buNone/>
            </a:pPr>
            <a:r>
              <a:rPr lang="ru" sz="1800">
                <a:solidFill>
                  <a:srgbClr val="434343"/>
                </a:solidFill>
                <a:latin typeface="Roboto"/>
                <a:ea typeface="Roboto"/>
                <a:cs typeface="Roboto"/>
                <a:sym typeface="Roboto"/>
              </a:rPr>
              <a:t>    </a:t>
            </a:r>
            <a:r>
              <a:rPr lang="ru" sz="1800">
                <a:solidFill>
                  <a:srgbClr val="980000"/>
                </a:solidFill>
                <a:latin typeface="Roboto"/>
                <a:ea typeface="Roboto"/>
                <a:cs typeface="Roboto"/>
                <a:sym typeface="Roboto"/>
              </a:rPr>
              <a:t>f"Hi</a:t>
            </a:r>
            <a:r>
              <a:rPr lang="ru" sz="1800">
                <a:solidFill>
                  <a:srgbClr val="434343"/>
                </a:solidFill>
                <a:latin typeface="Roboto"/>
                <a:ea typeface="Roboto"/>
                <a:cs typeface="Roboto"/>
                <a:sym typeface="Roboto"/>
              </a:rPr>
              <a:t> {name}</a:t>
            </a:r>
            <a:r>
              <a:rPr lang="ru" sz="1800">
                <a:solidFill>
                  <a:srgbClr val="980000"/>
                </a:solidFill>
                <a:latin typeface="Roboto"/>
                <a:ea typeface="Roboto"/>
                <a:cs typeface="Roboto"/>
                <a:sym typeface="Roboto"/>
              </a:rPr>
              <a:t>. "</a:t>
            </a:r>
            <a:endParaRPr sz="1800">
              <a:solidFill>
                <a:srgbClr val="980000"/>
              </a:solidFill>
              <a:latin typeface="Roboto"/>
              <a:ea typeface="Roboto"/>
              <a:cs typeface="Roboto"/>
              <a:sym typeface="Roboto"/>
            </a:endParaRPr>
          </a:p>
          <a:p>
            <a:pPr indent="0" lvl="0" marL="0" rtl="0" algn="l">
              <a:spcBef>
                <a:spcPts val="0"/>
              </a:spcBef>
              <a:spcAft>
                <a:spcPts val="0"/>
              </a:spcAft>
              <a:buNone/>
            </a:pPr>
            <a:r>
              <a:rPr lang="ru" sz="1800">
                <a:solidFill>
                  <a:srgbClr val="434343"/>
                </a:solidFill>
                <a:latin typeface="Roboto"/>
                <a:ea typeface="Roboto"/>
                <a:cs typeface="Roboto"/>
                <a:sym typeface="Roboto"/>
              </a:rPr>
              <a:t>    </a:t>
            </a:r>
            <a:r>
              <a:rPr lang="ru" sz="1800">
                <a:solidFill>
                  <a:srgbClr val="980000"/>
                </a:solidFill>
                <a:latin typeface="Roboto"/>
                <a:ea typeface="Roboto"/>
                <a:cs typeface="Roboto"/>
                <a:sym typeface="Roboto"/>
              </a:rPr>
              <a:t>f"You are a </a:t>
            </a:r>
            <a:r>
              <a:rPr lang="ru" sz="1800">
                <a:solidFill>
                  <a:srgbClr val="434343"/>
                </a:solidFill>
                <a:latin typeface="Roboto"/>
                <a:ea typeface="Roboto"/>
                <a:cs typeface="Roboto"/>
                <a:sym typeface="Roboto"/>
              </a:rPr>
              <a:t>{profession}</a:t>
            </a:r>
            <a:r>
              <a:rPr lang="ru" sz="1800">
                <a:solidFill>
                  <a:srgbClr val="980000"/>
                </a:solidFill>
                <a:latin typeface="Roboto"/>
                <a:ea typeface="Roboto"/>
                <a:cs typeface="Roboto"/>
                <a:sym typeface="Roboto"/>
              </a:rPr>
              <a:t>. "</a:t>
            </a:r>
            <a:endParaRPr sz="1800">
              <a:solidFill>
                <a:srgbClr val="980000"/>
              </a:solidFill>
              <a:latin typeface="Roboto"/>
              <a:ea typeface="Roboto"/>
              <a:cs typeface="Roboto"/>
              <a:sym typeface="Roboto"/>
            </a:endParaRPr>
          </a:p>
          <a:p>
            <a:pPr indent="0" lvl="0" marL="0" rtl="0" algn="l">
              <a:spcBef>
                <a:spcPts val="0"/>
              </a:spcBef>
              <a:spcAft>
                <a:spcPts val="0"/>
              </a:spcAft>
              <a:buNone/>
            </a:pPr>
            <a:r>
              <a:rPr lang="ru" sz="1800">
                <a:solidFill>
                  <a:srgbClr val="434343"/>
                </a:solidFill>
                <a:latin typeface="Roboto"/>
                <a:ea typeface="Roboto"/>
                <a:cs typeface="Roboto"/>
                <a:sym typeface="Roboto"/>
              </a:rPr>
              <a:t>    </a:t>
            </a:r>
            <a:r>
              <a:rPr lang="ru" sz="1800">
                <a:solidFill>
                  <a:srgbClr val="980000"/>
                </a:solidFill>
                <a:latin typeface="Roboto"/>
                <a:ea typeface="Roboto"/>
                <a:cs typeface="Roboto"/>
                <a:sym typeface="Roboto"/>
              </a:rPr>
              <a:t>f"You were in</a:t>
            </a:r>
            <a:r>
              <a:rPr lang="ru" sz="1800">
                <a:solidFill>
                  <a:srgbClr val="434343"/>
                </a:solidFill>
                <a:latin typeface="Roboto"/>
                <a:ea typeface="Roboto"/>
                <a:cs typeface="Roboto"/>
                <a:sym typeface="Roboto"/>
              </a:rPr>
              <a:t> {affiliation}</a:t>
            </a:r>
            <a:r>
              <a:rPr lang="ru" sz="1800">
                <a:solidFill>
                  <a:srgbClr val="980000"/>
                </a:solidFill>
                <a:latin typeface="Roboto"/>
                <a:ea typeface="Roboto"/>
                <a:cs typeface="Roboto"/>
                <a:sym typeface="Roboto"/>
              </a:rPr>
              <a:t>."</a:t>
            </a:r>
            <a:endParaRPr sz="1800">
              <a:solidFill>
                <a:srgbClr val="980000"/>
              </a:solidFill>
              <a:latin typeface="Roboto"/>
              <a:ea typeface="Roboto"/>
              <a:cs typeface="Roboto"/>
              <a:sym typeface="Roboto"/>
            </a:endParaRPr>
          </a:p>
          <a:p>
            <a:pPr indent="0" lvl="0" marL="0" rtl="0" algn="l">
              <a:spcBef>
                <a:spcPts val="0"/>
              </a:spcBef>
              <a:spcAft>
                <a:spcPts val="0"/>
              </a:spcAft>
              <a:buNone/>
            </a:pPr>
            <a:r>
              <a:rPr lang="ru" sz="1800">
                <a:solidFill>
                  <a:srgbClr val="434343"/>
                </a:solidFill>
                <a:latin typeface="Roboto"/>
                <a:ea typeface="Roboto"/>
                <a:cs typeface="Roboto"/>
                <a:sym typeface="Roboto"/>
              </a:rPr>
              <a:t>    )</a:t>
            </a:r>
            <a:endParaRPr sz="1800">
              <a:solidFill>
                <a:srgbClr val="434343"/>
              </a:solidFill>
              <a:latin typeface="Roboto"/>
              <a:ea typeface="Roboto"/>
              <a:cs typeface="Roboto"/>
              <a:sym typeface="Roboto"/>
            </a:endParaRPr>
          </a:p>
          <a:p>
            <a:pPr indent="0" lvl="0" marL="0" rtl="0" algn="l">
              <a:spcBef>
                <a:spcPts val="0"/>
              </a:spcBef>
              <a:spcAft>
                <a:spcPts val="0"/>
              </a:spcAft>
              <a:buNone/>
            </a:pPr>
            <a:r>
              <a:rPr lang="ru" sz="1800">
                <a:solidFill>
                  <a:srgbClr val="00FF00"/>
                </a:solidFill>
                <a:latin typeface="Roboto"/>
                <a:ea typeface="Roboto"/>
                <a:cs typeface="Roboto"/>
                <a:sym typeface="Roboto"/>
              </a:rPr>
              <a:t>print</a:t>
            </a:r>
            <a:r>
              <a:rPr lang="ru" sz="1800">
                <a:solidFill>
                  <a:srgbClr val="434343"/>
                </a:solidFill>
                <a:latin typeface="Roboto"/>
                <a:ea typeface="Roboto"/>
                <a:cs typeface="Roboto"/>
                <a:sym typeface="Roboto"/>
              </a:rPr>
              <a:t>(message)</a:t>
            </a: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Hi Eric. You are a comedian. You were in Monty Python.</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471900" y="230150"/>
            <a:ext cx="8222100" cy="120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sz="2400"/>
              <a:t>Важно, чтобы f было перед каждой строкой многострочной строки. Следующий код не будет работать:</a:t>
            </a:r>
            <a:endParaRPr sz="2400"/>
          </a:p>
        </p:txBody>
      </p:sp>
      <p:sp>
        <p:nvSpPr>
          <p:cNvPr id="218" name="Google Shape;218;p35"/>
          <p:cNvSpPr txBox="1"/>
          <p:nvPr/>
        </p:nvSpPr>
        <p:spPr>
          <a:xfrm>
            <a:off x="471900" y="1693525"/>
            <a:ext cx="8351700" cy="32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434343"/>
                </a:solidFill>
                <a:latin typeface="Roboto"/>
                <a:ea typeface="Roboto"/>
                <a:cs typeface="Roboto"/>
                <a:sym typeface="Roboto"/>
              </a:rPr>
              <a:t>message </a:t>
            </a:r>
            <a:r>
              <a:rPr lang="ru" sz="1800">
                <a:solidFill>
                  <a:srgbClr val="9900FF"/>
                </a:solidFill>
                <a:latin typeface="Roboto"/>
                <a:ea typeface="Roboto"/>
                <a:cs typeface="Roboto"/>
                <a:sym typeface="Roboto"/>
              </a:rPr>
              <a:t>=</a:t>
            </a:r>
            <a:r>
              <a:rPr lang="ru" sz="1800">
                <a:solidFill>
                  <a:srgbClr val="434343"/>
                </a:solidFill>
                <a:latin typeface="Roboto"/>
                <a:ea typeface="Roboto"/>
                <a:cs typeface="Roboto"/>
                <a:sym typeface="Roboto"/>
              </a:rPr>
              <a:t> (</a:t>
            </a:r>
            <a:endParaRPr sz="1800">
              <a:solidFill>
                <a:srgbClr val="434343"/>
              </a:solidFill>
              <a:latin typeface="Roboto"/>
              <a:ea typeface="Roboto"/>
              <a:cs typeface="Roboto"/>
              <a:sym typeface="Roboto"/>
            </a:endParaRPr>
          </a:p>
          <a:p>
            <a:pPr indent="0" lvl="0" marL="0" rtl="0" algn="l">
              <a:spcBef>
                <a:spcPts val="0"/>
              </a:spcBef>
              <a:spcAft>
                <a:spcPts val="0"/>
              </a:spcAft>
              <a:buNone/>
            </a:pPr>
            <a:r>
              <a:rPr lang="ru" sz="1800">
                <a:solidFill>
                  <a:srgbClr val="434343"/>
                </a:solidFill>
                <a:latin typeface="Roboto"/>
                <a:ea typeface="Roboto"/>
                <a:cs typeface="Roboto"/>
                <a:sym typeface="Roboto"/>
              </a:rPr>
              <a:t>    </a:t>
            </a:r>
            <a:r>
              <a:rPr lang="ru" sz="1800">
                <a:solidFill>
                  <a:srgbClr val="980000"/>
                </a:solidFill>
                <a:latin typeface="Roboto"/>
                <a:ea typeface="Roboto"/>
                <a:cs typeface="Roboto"/>
                <a:sym typeface="Roboto"/>
              </a:rPr>
              <a:t>f"Hi</a:t>
            </a:r>
            <a:r>
              <a:rPr lang="ru" sz="1800">
                <a:solidFill>
                  <a:srgbClr val="434343"/>
                </a:solidFill>
                <a:latin typeface="Roboto"/>
                <a:ea typeface="Roboto"/>
                <a:cs typeface="Roboto"/>
                <a:sym typeface="Roboto"/>
              </a:rPr>
              <a:t> {name}</a:t>
            </a:r>
            <a:r>
              <a:rPr lang="ru" sz="1800">
                <a:solidFill>
                  <a:srgbClr val="980000"/>
                </a:solidFill>
                <a:latin typeface="Roboto"/>
                <a:ea typeface="Roboto"/>
                <a:cs typeface="Roboto"/>
                <a:sym typeface="Roboto"/>
              </a:rPr>
              <a:t>. "</a:t>
            </a:r>
            <a:endParaRPr sz="1800">
              <a:solidFill>
                <a:srgbClr val="980000"/>
              </a:solidFill>
              <a:latin typeface="Roboto"/>
              <a:ea typeface="Roboto"/>
              <a:cs typeface="Roboto"/>
              <a:sym typeface="Roboto"/>
            </a:endParaRPr>
          </a:p>
          <a:p>
            <a:pPr indent="0" lvl="0" marL="0" rtl="0" algn="l">
              <a:spcBef>
                <a:spcPts val="0"/>
              </a:spcBef>
              <a:spcAft>
                <a:spcPts val="0"/>
              </a:spcAft>
              <a:buNone/>
            </a:pPr>
            <a:r>
              <a:rPr lang="ru" sz="1800">
                <a:solidFill>
                  <a:srgbClr val="434343"/>
                </a:solidFill>
                <a:latin typeface="Roboto"/>
                <a:ea typeface="Roboto"/>
                <a:cs typeface="Roboto"/>
                <a:sym typeface="Roboto"/>
              </a:rPr>
              <a:t>    </a:t>
            </a:r>
            <a:r>
              <a:rPr lang="ru" sz="1800">
                <a:solidFill>
                  <a:srgbClr val="980000"/>
                </a:solidFill>
                <a:latin typeface="Roboto"/>
                <a:ea typeface="Roboto"/>
                <a:cs typeface="Roboto"/>
                <a:sym typeface="Roboto"/>
              </a:rPr>
              <a:t>"You are a</a:t>
            </a:r>
            <a:r>
              <a:rPr lang="ru" sz="1800">
                <a:solidFill>
                  <a:srgbClr val="434343"/>
                </a:solidFill>
                <a:latin typeface="Roboto"/>
                <a:ea typeface="Roboto"/>
                <a:cs typeface="Roboto"/>
                <a:sym typeface="Roboto"/>
              </a:rPr>
              <a:t> {profession}</a:t>
            </a:r>
            <a:r>
              <a:rPr lang="ru" sz="1800">
                <a:solidFill>
                  <a:srgbClr val="980000"/>
                </a:solidFill>
                <a:latin typeface="Roboto"/>
                <a:ea typeface="Roboto"/>
                <a:cs typeface="Roboto"/>
                <a:sym typeface="Roboto"/>
              </a:rPr>
              <a:t>. "</a:t>
            </a:r>
            <a:endParaRPr sz="1800">
              <a:solidFill>
                <a:srgbClr val="980000"/>
              </a:solidFill>
              <a:latin typeface="Roboto"/>
              <a:ea typeface="Roboto"/>
              <a:cs typeface="Roboto"/>
              <a:sym typeface="Roboto"/>
            </a:endParaRPr>
          </a:p>
          <a:p>
            <a:pPr indent="0" lvl="0" marL="0" rtl="0" algn="l">
              <a:spcBef>
                <a:spcPts val="0"/>
              </a:spcBef>
              <a:spcAft>
                <a:spcPts val="0"/>
              </a:spcAft>
              <a:buNone/>
            </a:pPr>
            <a:r>
              <a:rPr lang="ru" sz="1800">
                <a:solidFill>
                  <a:srgbClr val="434343"/>
                </a:solidFill>
                <a:latin typeface="Roboto"/>
                <a:ea typeface="Roboto"/>
                <a:cs typeface="Roboto"/>
                <a:sym typeface="Roboto"/>
              </a:rPr>
              <a:t>    </a:t>
            </a:r>
            <a:r>
              <a:rPr lang="ru" sz="1800">
                <a:solidFill>
                  <a:srgbClr val="980000"/>
                </a:solidFill>
                <a:latin typeface="Roboto"/>
                <a:ea typeface="Roboto"/>
                <a:cs typeface="Roboto"/>
                <a:sym typeface="Roboto"/>
              </a:rPr>
              <a:t>"You were in </a:t>
            </a:r>
            <a:r>
              <a:rPr lang="ru" sz="1800">
                <a:solidFill>
                  <a:srgbClr val="434343"/>
                </a:solidFill>
                <a:latin typeface="Roboto"/>
                <a:ea typeface="Roboto"/>
                <a:cs typeface="Roboto"/>
                <a:sym typeface="Roboto"/>
              </a:rPr>
              <a:t>{affiliation}</a:t>
            </a:r>
            <a:r>
              <a:rPr lang="ru" sz="1800">
                <a:solidFill>
                  <a:srgbClr val="980000"/>
                </a:solidFill>
                <a:latin typeface="Roboto"/>
                <a:ea typeface="Roboto"/>
                <a:cs typeface="Roboto"/>
                <a:sym typeface="Roboto"/>
              </a:rPr>
              <a:t>."</a:t>
            </a:r>
            <a:endParaRPr sz="1800">
              <a:solidFill>
                <a:srgbClr val="980000"/>
              </a:solidFill>
              <a:latin typeface="Roboto"/>
              <a:ea typeface="Roboto"/>
              <a:cs typeface="Roboto"/>
              <a:sym typeface="Roboto"/>
            </a:endParaRPr>
          </a:p>
          <a:p>
            <a:pPr indent="0" lvl="0" marL="0" rtl="0" algn="l">
              <a:spcBef>
                <a:spcPts val="0"/>
              </a:spcBef>
              <a:spcAft>
                <a:spcPts val="0"/>
              </a:spcAft>
              <a:buNone/>
            </a:pPr>
            <a:r>
              <a:rPr lang="ru" sz="1800">
                <a:solidFill>
                  <a:srgbClr val="434343"/>
                </a:solidFill>
                <a:latin typeface="Roboto"/>
                <a:ea typeface="Roboto"/>
                <a:cs typeface="Roboto"/>
                <a:sym typeface="Roboto"/>
              </a:rPr>
              <a:t>    )</a:t>
            </a:r>
            <a:endParaRPr sz="1800">
              <a:solidFill>
                <a:srgbClr val="434343"/>
              </a:solidFill>
              <a:latin typeface="Roboto"/>
              <a:ea typeface="Roboto"/>
              <a:cs typeface="Roboto"/>
              <a:sym typeface="Roboto"/>
            </a:endParaRPr>
          </a:p>
          <a:p>
            <a:pPr indent="0" lvl="0" marL="0" rtl="0" algn="l">
              <a:spcBef>
                <a:spcPts val="0"/>
              </a:spcBef>
              <a:spcAft>
                <a:spcPts val="0"/>
              </a:spcAft>
              <a:buNone/>
            </a:pPr>
            <a:r>
              <a:rPr lang="ru" sz="1800">
                <a:solidFill>
                  <a:srgbClr val="00FF00"/>
                </a:solidFill>
                <a:latin typeface="Roboto"/>
                <a:ea typeface="Roboto"/>
                <a:cs typeface="Roboto"/>
                <a:sym typeface="Roboto"/>
              </a:rPr>
              <a:t>print</a:t>
            </a:r>
            <a:r>
              <a:rPr lang="ru" sz="1800">
                <a:solidFill>
                  <a:srgbClr val="434343"/>
                </a:solidFill>
                <a:latin typeface="Roboto"/>
                <a:ea typeface="Roboto"/>
                <a:cs typeface="Roboto"/>
                <a:sym typeface="Roboto"/>
              </a:rPr>
              <a:t>(message)</a:t>
            </a: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Hi Eric. You are a {profession}. You were in {affiliation}.</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471900" y="230150"/>
            <a:ext cx="8222100" cy="91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sz="2400"/>
              <a:t>При использовании """ строк:</a:t>
            </a:r>
            <a:endParaRPr sz="2400"/>
          </a:p>
        </p:txBody>
      </p:sp>
      <p:sp>
        <p:nvSpPr>
          <p:cNvPr id="224" name="Google Shape;224;p36"/>
          <p:cNvSpPr txBox="1"/>
          <p:nvPr/>
        </p:nvSpPr>
        <p:spPr>
          <a:xfrm>
            <a:off x="471900" y="1693525"/>
            <a:ext cx="8351700" cy="32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434343"/>
                </a:solidFill>
                <a:latin typeface="Roboto"/>
                <a:ea typeface="Roboto"/>
                <a:cs typeface="Roboto"/>
                <a:sym typeface="Roboto"/>
              </a:rPr>
              <a:t>message </a:t>
            </a:r>
            <a:r>
              <a:rPr lang="ru" sz="1800">
                <a:solidFill>
                  <a:srgbClr val="9900FF"/>
                </a:solidFill>
                <a:latin typeface="Roboto"/>
                <a:ea typeface="Roboto"/>
                <a:cs typeface="Roboto"/>
                <a:sym typeface="Roboto"/>
              </a:rPr>
              <a:t>=</a:t>
            </a:r>
            <a:r>
              <a:rPr lang="ru" sz="1800">
                <a:solidFill>
                  <a:srgbClr val="434343"/>
                </a:solidFill>
                <a:latin typeface="Roboto"/>
                <a:ea typeface="Roboto"/>
                <a:cs typeface="Roboto"/>
                <a:sym typeface="Roboto"/>
              </a:rPr>
              <a:t> </a:t>
            </a:r>
            <a:r>
              <a:rPr lang="ru" sz="1800">
                <a:solidFill>
                  <a:srgbClr val="980000"/>
                </a:solidFill>
                <a:latin typeface="Roboto"/>
                <a:ea typeface="Roboto"/>
                <a:cs typeface="Roboto"/>
                <a:sym typeface="Roboto"/>
              </a:rPr>
              <a:t>f"""</a:t>
            </a:r>
            <a:endParaRPr sz="1800">
              <a:solidFill>
                <a:srgbClr val="980000"/>
              </a:solidFill>
              <a:latin typeface="Roboto"/>
              <a:ea typeface="Roboto"/>
              <a:cs typeface="Roboto"/>
              <a:sym typeface="Roboto"/>
            </a:endParaRPr>
          </a:p>
          <a:p>
            <a:pPr indent="0" lvl="0" marL="0" rtl="0" algn="l">
              <a:spcBef>
                <a:spcPts val="0"/>
              </a:spcBef>
              <a:spcAft>
                <a:spcPts val="0"/>
              </a:spcAft>
              <a:buNone/>
            </a:pPr>
            <a:r>
              <a:rPr lang="ru" sz="1800">
                <a:solidFill>
                  <a:srgbClr val="434343"/>
                </a:solidFill>
                <a:latin typeface="Roboto"/>
                <a:ea typeface="Roboto"/>
                <a:cs typeface="Roboto"/>
                <a:sym typeface="Roboto"/>
              </a:rPr>
              <a:t>    </a:t>
            </a:r>
            <a:r>
              <a:rPr lang="ru" sz="1800">
                <a:solidFill>
                  <a:srgbClr val="980000"/>
                </a:solidFill>
                <a:latin typeface="Roboto"/>
                <a:ea typeface="Roboto"/>
                <a:cs typeface="Roboto"/>
                <a:sym typeface="Roboto"/>
              </a:rPr>
              <a:t>Hi</a:t>
            </a:r>
            <a:r>
              <a:rPr lang="ru" sz="1800">
                <a:solidFill>
                  <a:srgbClr val="434343"/>
                </a:solidFill>
                <a:latin typeface="Roboto"/>
                <a:ea typeface="Roboto"/>
                <a:cs typeface="Roboto"/>
                <a:sym typeface="Roboto"/>
              </a:rPr>
              <a:t> {name}. </a:t>
            </a:r>
            <a:endParaRPr sz="1800">
              <a:solidFill>
                <a:srgbClr val="434343"/>
              </a:solidFill>
              <a:latin typeface="Roboto"/>
              <a:ea typeface="Roboto"/>
              <a:cs typeface="Roboto"/>
              <a:sym typeface="Roboto"/>
            </a:endParaRPr>
          </a:p>
          <a:p>
            <a:pPr indent="0" lvl="0" marL="0" rtl="0" algn="l">
              <a:spcBef>
                <a:spcPts val="0"/>
              </a:spcBef>
              <a:spcAft>
                <a:spcPts val="0"/>
              </a:spcAft>
              <a:buNone/>
            </a:pPr>
            <a:r>
              <a:rPr lang="ru" sz="1800">
                <a:solidFill>
                  <a:srgbClr val="434343"/>
                </a:solidFill>
                <a:latin typeface="Roboto"/>
                <a:ea typeface="Roboto"/>
                <a:cs typeface="Roboto"/>
                <a:sym typeface="Roboto"/>
              </a:rPr>
              <a:t>    </a:t>
            </a:r>
            <a:r>
              <a:rPr lang="ru" sz="1800">
                <a:solidFill>
                  <a:srgbClr val="980000"/>
                </a:solidFill>
                <a:latin typeface="Roboto"/>
                <a:ea typeface="Roboto"/>
                <a:cs typeface="Roboto"/>
                <a:sym typeface="Roboto"/>
              </a:rPr>
              <a:t>You are a</a:t>
            </a:r>
            <a:r>
              <a:rPr lang="ru" sz="1800">
                <a:solidFill>
                  <a:srgbClr val="434343"/>
                </a:solidFill>
                <a:latin typeface="Roboto"/>
                <a:ea typeface="Roboto"/>
                <a:cs typeface="Roboto"/>
                <a:sym typeface="Roboto"/>
              </a:rPr>
              <a:t> {profession}. </a:t>
            </a:r>
            <a:endParaRPr sz="1800">
              <a:solidFill>
                <a:srgbClr val="434343"/>
              </a:solidFill>
              <a:latin typeface="Roboto"/>
              <a:ea typeface="Roboto"/>
              <a:cs typeface="Roboto"/>
              <a:sym typeface="Roboto"/>
            </a:endParaRPr>
          </a:p>
          <a:p>
            <a:pPr indent="0" lvl="0" marL="0" rtl="0" algn="l">
              <a:spcBef>
                <a:spcPts val="0"/>
              </a:spcBef>
              <a:spcAft>
                <a:spcPts val="0"/>
              </a:spcAft>
              <a:buNone/>
            </a:pPr>
            <a:r>
              <a:rPr lang="ru" sz="1800">
                <a:solidFill>
                  <a:srgbClr val="434343"/>
                </a:solidFill>
                <a:latin typeface="Roboto"/>
                <a:ea typeface="Roboto"/>
                <a:cs typeface="Roboto"/>
                <a:sym typeface="Roboto"/>
              </a:rPr>
              <a:t>    </a:t>
            </a:r>
            <a:r>
              <a:rPr lang="ru" sz="1800">
                <a:solidFill>
                  <a:srgbClr val="980000"/>
                </a:solidFill>
                <a:latin typeface="Roboto"/>
                <a:ea typeface="Roboto"/>
                <a:cs typeface="Roboto"/>
                <a:sym typeface="Roboto"/>
              </a:rPr>
              <a:t>You were in</a:t>
            </a:r>
            <a:r>
              <a:rPr lang="ru" sz="1800">
                <a:solidFill>
                  <a:srgbClr val="434343"/>
                </a:solidFill>
                <a:latin typeface="Roboto"/>
                <a:ea typeface="Roboto"/>
                <a:cs typeface="Roboto"/>
                <a:sym typeface="Roboto"/>
              </a:rPr>
              <a:t> {affiliation}.</a:t>
            </a:r>
            <a:endParaRPr sz="1800">
              <a:solidFill>
                <a:srgbClr val="434343"/>
              </a:solidFill>
              <a:latin typeface="Roboto"/>
              <a:ea typeface="Roboto"/>
              <a:cs typeface="Roboto"/>
              <a:sym typeface="Roboto"/>
            </a:endParaRPr>
          </a:p>
          <a:p>
            <a:pPr indent="0" lvl="0" marL="0" rtl="0" algn="l">
              <a:spcBef>
                <a:spcPts val="0"/>
              </a:spcBef>
              <a:spcAft>
                <a:spcPts val="0"/>
              </a:spcAft>
              <a:buNone/>
            </a:pPr>
            <a:r>
              <a:rPr lang="ru" sz="1800">
                <a:solidFill>
                  <a:srgbClr val="980000"/>
                </a:solidFill>
                <a:latin typeface="Roboto"/>
                <a:ea typeface="Roboto"/>
                <a:cs typeface="Roboto"/>
                <a:sym typeface="Roboto"/>
              </a:rPr>
              <a:t>"""</a:t>
            </a:r>
            <a:endParaRPr sz="1800">
              <a:solidFill>
                <a:srgbClr val="434343"/>
              </a:solidFill>
              <a:latin typeface="Roboto"/>
              <a:ea typeface="Roboto"/>
              <a:cs typeface="Roboto"/>
              <a:sym typeface="Roboto"/>
            </a:endParaRPr>
          </a:p>
          <a:p>
            <a:pPr indent="0" lvl="0" marL="0" rtl="0" algn="l">
              <a:spcBef>
                <a:spcPts val="0"/>
              </a:spcBef>
              <a:spcAft>
                <a:spcPts val="0"/>
              </a:spcAft>
              <a:buNone/>
            </a:pPr>
            <a:r>
              <a:rPr lang="ru" sz="1800">
                <a:solidFill>
                  <a:srgbClr val="00FF00"/>
                </a:solidFill>
                <a:latin typeface="Roboto"/>
                <a:ea typeface="Roboto"/>
                <a:cs typeface="Roboto"/>
                <a:sym typeface="Roboto"/>
              </a:rPr>
              <a:t>print</a:t>
            </a:r>
            <a:r>
              <a:rPr lang="ru" sz="1800">
                <a:solidFill>
                  <a:srgbClr val="434343"/>
                </a:solidFill>
                <a:latin typeface="Roboto"/>
                <a:ea typeface="Roboto"/>
                <a:cs typeface="Roboto"/>
                <a:sym typeface="Roboto"/>
              </a:rPr>
              <a:t>(message)</a:t>
            </a: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Hi Eric. </a:t>
            </a:r>
            <a:endParaRPr sz="1800">
              <a:solidFill>
                <a:srgbClr val="38761D"/>
              </a:solidFill>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You are a comedian. </a:t>
            </a:r>
            <a:endParaRPr sz="1800">
              <a:solidFill>
                <a:srgbClr val="38761D"/>
              </a:solidFill>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You were in Monty Python.</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226075" y="155875"/>
            <a:ext cx="2808000" cy="55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Скорость</a:t>
            </a:r>
            <a:endParaRPr/>
          </a:p>
        </p:txBody>
      </p:sp>
      <p:sp>
        <p:nvSpPr>
          <p:cNvPr id="230" name="Google Shape;230;p37"/>
          <p:cNvSpPr txBox="1"/>
          <p:nvPr>
            <p:ph idx="1" type="body"/>
          </p:nvPr>
        </p:nvSpPr>
        <p:spPr>
          <a:xfrm>
            <a:off x="226075" y="1030425"/>
            <a:ext cx="2808000" cy="37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Символ f в f-string также может означать «быстро» (fast).</a:t>
            </a:r>
            <a:endParaRPr sz="1800"/>
          </a:p>
          <a:p>
            <a:pPr indent="0" lvl="0" marL="0" rtl="0" algn="l">
              <a:spcBef>
                <a:spcPts val="1600"/>
              </a:spcBef>
              <a:spcAft>
                <a:spcPts val="0"/>
              </a:spcAft>
              <a:buNone/>
            </a:pPr>
            <a:r>
              <a:rPr lang="ru" sz="1800"/>
              <a:t>f-строки быстрее, чем %-форматирование и str.format().</a:t>
            </a:r>
            <a:endParaRPr sz="1800"/>
          </a:p>
          <a:p>
            <a:pPr indent="0" lvl="0" marL="0" rtl="0" algn="l">
              <a:spcBef>
                <a:spcPts val="1600"/>
              </a:spcBef>
              <a:spcAft>
                <a:spcPts val="1600"/>
              </a:spcAft>
              <a:buNone/>
            </a:pPr>
            <a:r>
              <a:rPr lang="ru" sz="1800"/>
              <a:t>f-строки - это выражения, вычисляемые во время выполнения.</a:t>
            </a:r>
            <a:endParaRPr sz="1800"/>
          </a:p>
        </p:txBody>
      </p:sp>
      <p:sp>
        <p:nvSpPr>
          <p:cNvPr id="231" name="Google Shape;231;p37"/>
          <p:cNvSpPr txBox="1"/>
          <p:nvPr/>
        </p:nvSpPr>
        <p:spPr>
          <a:xfrm>
            <a:off x="3706100" y="256125"/>
            <a:ext cx="5048400" cy="46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00FF00"/>
                </a:solidFill>
                <a:latin typeface="Roboto"/>
                <a:ea typeface="Roboto"/>
                <a:cs typeface="Roboto"/>
                <a:sym typeface="Roboto"/>
              </a:rPr>
              <a:t>import </a:t>
            </a:r>
            <a:r>
              <a:rPr lang="ru" sz="1800">
                <a:latin typeface="Roboto"/>
                <a:ea typeface="Roboto"/>
                <a:cs typeface="Roboto"/>
                <a:sym typeface="Roboto"/>
              </a:rPr>
              <a:t>timeit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timeit.timeit(</a:t>
            </a:r>
            <a:r>
              <a:rPr lang="ru" sz="1800">
                <a:solidFill>
                  <a:srgbClr val="980000"/>
                </a:solidFill>
                <a:latin typeface="Roboto"/>
                <a:ea typeface="Roboto"/>
                <a:cs typeface="Roboto"/>
                <a:sym typeface="Roboto"/>
              </a:rPr>
              <a:t>"""name = "Eric" age = 74 '%s is %s.' % (name, age)"""</a:t>
            </a:r>
            <a:r>
              <a:rPr lang="ru" sz="1800">
                <a:latin typeface="Roboto"/>
                <a:ea typeface="Roboto"/>
                <a:cs typeface="Roboto"/>
                <a:sym typeface="Roboto"/>
              </a:rPr>
              <a:t>, number </a:t>
            </a:r>
            <a:r>
              <a:rPr lang="ru" sz="1800">
                <a:solidFill>
                  <a:srgbClr val="9900FF"/>
                </a:solidFill>
                <a:latin typeface="Roboto"/>
                <a:ea typeface="Roboto"/>
                <a:cs typeface="Roboto"/>
                <a:sym typeface="Roboto"/>
              </a:rPr>
              <a:t>=</a:t>
            </a:r>
            <a:r>
              <a:rPr lang="ru" sz="1800">
                <a:latin typeface="Roboto"/>
                <a:ea typeface="Roboto"/>
                <a:cs typeface="Roboto"/>
                <a:sym typeface="Roboto"/>
              </a:rPr>
              <a:t> 10000)</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0.004173202378340368</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timeit.timeit(</a:t>
            </a:r>
            <a:r>
              <a:rPr lang="ru" sz="1800">
                <a:solidFill>
                  <a:srgbClr val="980000"/>
                </a:solidFill>
                <a:latin typeface="Roboto"/>
                <a:ea typeface="Roboto"/>
                <a:cs typeface="Roboto"/>
                <a:sym typeface="Roboto"/>
              </a:rPr>
              <a:t>"""name = "Eric" age = 74 '{} is {}.'.format(name, age)"""</a:t>
            </a:r>
            <a:r>
              <a:rPr lang="ru" sz="1800">
                <a:latin typeface="Roboto"/>
                <a:ea typeface="Roboto"/>
                <a:cs typeface="Roboto"/>
                <a:sym typeface="Roboto"/>
              </a:rPr>
              <a:t>, number </a:t>
            </a:r>
            <a:r>
              <a:rPr lang="ru" sz="1800">
                <a:solidFill>
                  <a:srgbClr val="9900FF"/>
                </a:solidFill>
                <a:latin typeface="Roboto"/>
                <a:ea typeface="Roboto"/>
                <a:cs typeface="Roboto"/>
                <a:sym typeface="Roboto"/>
              </a:rPr>
              <a:t>=</a:t>
            </a:r>
            <a:r>
              <a:rPr lang="ru" sz="1800">
                <a:latin typeface="Roboto"/>
                <a:ea typeface="Roboto"/>
                <a:cs typeface="Roboto"/>
                <a:sym typeface="Roboto"/>
              </a:rPr>
              <a:t> 10000)</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0.00488798551082123</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timeit.timeit(</a:t>
            </a:r>
            <a:r>
              <a:rPr lang="ru" sz="1800">
                <a:solidFill>
                  <a:srgbClr val="980000"/>
                </a:solidFill>
                <a:latin typeface="Roboto"/>
                <a:ea typeface="Roboto"/>
                <a:cs typeface="Roboto"/>
                <a:sym typeface="Roboto"/>
              </a:rPr>
              <a:t>"""name = "Eric" age = 74 f'{name} is {age}.'"""</a:t>
            </a:r>
            <a:r>
              <a:rPr lang="ru" sz="1800">
                <a:latin typeface="Roboto"/>
                <a:ea typeface="Roboto"/>
                <a:cs typeface="Roboto"/>
                <a:sym typeface="Roboto"/>
              </a:rPr>
              <a:t>, number </a:t>
            </a:r>
            <a:r>
              <a:rPr lang="ru" sz="1800">
                <a:solidFill>
                  <a:srgbClr val="9900FF"/>
                </a:solidFill>
                <a:latin typeface="Roboto"/>
                <a:ea typeface="Roboto"/>
                <a:cs typeface="Roboto"/>
                <a:sym typeface="Roboto"/>
              </a:rPr>
              <a:t>=</a:t>
            </a:r>
            <a:r>
              <a:rPr lang="ru" sz="1800">
                <a:latin typeface="Roboto"/>
                <a:ea typeface="Roboto"/>
                <a:cs typeface="Roboto"/>
                <a:sym typeface="Roboto"/>
              </a:rPr>
              <a:t> 10000)</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0.0025852118251977196</a:t>
            </a:r>
            <a:endParaRPr sz="18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8"/>
          <p:cNvSpPr txBox="1"/>
          <p:nvPr>
            <p:ph idx="1" type="body"/>
          </p:nvPr>
        </p:nvSpPr>
        <p:spPr>
          <a:xfrm>
            <a:off x="460950" y="66150"/>
            <a:ext cx="8222100" cy="453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ru">
                <a:solidFill>
                  <a:schemeClr val="dk1"/>
                </a:solidFill>
              </a:rPr>
              <a:t>Может быть потенциально небезопасно, если строка получается от пользователя.</a:t>
            </a:r>
            <a:endParaRPr>
              <a:solidFill>
                <a:schemeClr val="dk1"/>
              </a:solidFill>
            </a:endParaRPr>
          </a:p>
        </p:txBody>
      </p:sp>
      <p:sp>
        <p:nvSpPr>
          <p:cNvPr id="237" name="Google Shape;237;p38"/>
          <p:cNvSpPr txBox="1"/>
          <p:nvPr/>
        </p:nvSpPr>
        <p:spPr>
          <a:xfrm>
            <a:off x="465525" y="853600"/>
            <a:ext cx="8208900" cy="39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solidFill>
                  <a:schemeClr val="dk1"/>
                </a:solidFill>
                <a:latin typeface="Roboto"/>
                <a:ea typeface="Roboto"/>
                <a:cs typeface="Roboto"/>
                <a:sym typeface="Roboto"/>
              </a:rPr>
              <a:t># Это наш супер секретный ключ:</a:t>
            </a:r>
            <a:endParaRPr>
              <a:solidFill>
                <a:schemeClr val="dk1"/>
              </a:solidFill>
              <a:latin typeface="Roboto"/>
              <a:ea typeface="Roboto"/>
              <a:cs typeface="Roboto"/>
              <a:sym typeface="Roboto"/>
            </a:endParaRPr>
          </a:p>
          <a:p>
            <a:pPr indent="0" lvl="0" marL="0" rtl="0" algn="l">
              <a:spcBef>
                <a:spcPts val="0"/>
              </a:spcBef>
              <a:spcAft>
                <a:spcPts val="0"/>
              </a:spcAft>
              <a:buNone/>
            </a:pPr>
            <a:r>
              <a:rPr lang="ru">
                <a:latin typeface="Roboto"/>
                <a:ea typeface="Roboto"/>
                <a:cs typeface="Roboto"/>
                <a:sym typeface="Roboto"/>
              </a:rPr>
              <a:t>SECRET </a:t>
            </a:r>
            <a:r>
              <a:rPr lang="ru">
                <a:solidFill>
                  <a:srgbClr val="9900FF"/>
                </a:solidFill>
                <a:latin typeface="Roboto"/>
                <a:ea typeface="Roboto"/>
                <a:cs typeface="Roboto"/>
                <a:sym typeface="Roboto"/>
              </a:rPr>
              <a:t>=</a:t>
            </a:r>
            <a:r>
              <a:rPr lang="ru">
                <a:latin typeface="Roboto"/>
                <a:ea typeface="Roboto"/>
                <a:cs typeface="Roboto"/>
                <a:sym typeface="Roboto"/>
              </a:rPr>
              <a:t> </a:t>
            </a:r>
            <a:r>
              <a:rPr lang="ru">
                <a:solidFill>
                  <a:srgbClr val="980000"/>
                </a:solidFill>
                <a:latin typeface="Roboto"/>
                <a:ea typeface="Roboto"/>
                <a:cs typeface="Roboto"/>
                <a:sym typeface="Roboto"/>
              </a:rPr>
              <a:t>'this-is-a-secret'</a:t>
            </a:r>
            <a:endParaRPr>
              <a:solidFill>
                <a:srgbClr val="980000"/>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ru">
                <a:solidFill>
                  <a:srgbClr val="00FF00"/>
                </a:solidFill>
                <a:latin typeface="Roboto"/>
                <a:ea typeface="Roboto"/>
                <a:cs typeface="Roboto"/>
                <a:sym typeface="Roboto"/>
              </a:rPr>
              <a:t>class </a:t>
            </a:r>
            <a:r>
              <a:rPr lang="ru">
                <a:solidFill>
                  <a:srgbClr val="0000FF"/>
                </a:solidFill>
                <a:latin typeface="Roboto"/>
                <a:ea typeface="Roboto"/>
                <a:cs typeface="Roboto"/>
                <a:sym typeface="Roboto"/>
              </a:rPr>
              <a:t>Error</a:t>
            </a:r>
            <a:r>
              <a:rPr lang="ru">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rPr lang="ru">
                <a:latin typeface="Roboto"/>
                <a:ea typeface="Roboto"/>
                <a:cs typeface="Roboto"/>
                <a:sym typeface="Roboto"/>
              </a:rPr>
              <a:t>    </a:t>
            </a:r>
            <a:r>
              <a:rPr lang="ru">
                <a:solidFill>
                  <a:srgbClr val="00FF00"/>
                </a:solidFill>
                <a:latin typeface="Roboto"/>
                <a:ea typeface="Roboto"/>
                <a:cs typeface="Roboto"/>
                <a:sym typeface="Roboto"/>
              </a:rPr>
              <a:t>def </a:t>
            </a:r>
            <a:r>
              <a:rPr lang="ru">
                <a:solidFill>
                  <a:srgbClr val="0000FF"/>
                </a:solidFill>
                <a:latin typeface="Roboto"/>
                <a:ea typeface="Roboto"/>
                <a:cs typeface="Roboto"/>
                <a:sym typeface="Roboto"/>
              </a:rPr>
              <a:t>__init__</a:t>
            </a:r>
            <a:r>
              <a:rPr lang="ru">
                <a:latin typeface="Roboto"/>
                <a:ea typeface="Roboto"/>
                <a:cs typeface="Roboto"/>
                <a:sym typeface="Roboto"/>
              </a:rPr>
              <a:t>(self):</a:t>
            </a:r>
            <a:endParaRPr>
              <a:latin typeface="Roboto"/>
              <a:ea typeface="Roboto"/>
              <a:cs typeface="Roboto"/>
              <a:sym typeface="Roboto"/>
            </a:endParaRPr>
          </a:p>
          <a:p>
            <a:pPr indent="0" lvl="0" marL="0" rtl="0" algn="l">
              <a:spcBef>
                <a:spcPts val="0"/>
              </a:spcBef>
              <a:spcAft>
                <a:spcPts val="0"/>
              </a:spcAft>
              <a:buNone/>
            </a:pPr>
            <a:r>
              <a:rPr lang="ru">
                <a:latin typeface="Roboto"/>
                <a:ea typeface="Roboto"/>
                <a:cs typeface="Roboto"/>
                <a:sym typeface="Roboto"/>
              </a:rPr>
              <a:t>        </a:t>
            </a:r>
            <a:r>
              <a:rPr lang="ru">
                <a:solidFill>
                  <a:srgbClr val="00FF00"/>
                </a:solidFill>
                <a:latin typeface="Roboto"/>
                <a:ea typeface="Roboto"/>
                <a:cs typeface="Roboto"/>
                <a:sym typeface="Roboto"/>
              </a:rPr>
              <a:t>pass</a:t>
            </a:r>
            <a:endParaRPr>
              <a:solidFill>
                <a:srgbClr val="00FF00"/>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ru">
                <a:solidFill>
                  <a:schemeClr val="dk1"/>
                </a:solidFill>
                <a:latin typeface="Roboto"/>
                <a:ea typeface="Roboto"/>
                <a:cs typeface="Roboto"/>
                <a:sym typeface="Roboto"/>
              </a:rPr>
              <a:t># Злонамеренный пользователь может ввести строку, которая</a:t>
            </a:r>
            <a:endParaRPr>
              <a:solidFill>
                <a:schemeClr val="dk1"/>
              </a:solidFill>
              <a:latin typeface="Roboto"/>
              <a:ea typeface="Roboto"/>
              <a:cs typeface="Roboto"/>
              <a:sym typeface="Roboto"/>
            </a:endParaRPr>
          </a:p>
          <a:p>
            <a:pPr indent="0" lvl="0" marL="0" rtl="0" algn="l">
              <a:spcBef>
                <a:spcPts val="0"/>
              </a:spcBef>
              <a:spcAft>
                <a:spcPts val="0"/>
              </a:spcAft>
              <a:buNone/>
            </a:pPr>
            <a:r>
              <a:rPr lang="ru">
                <a:solidFill>
                  <a:schemeClr val="dk1"/>
                </a:solidFill>
                <a:latin typeface="Roboto"/>
                <a:ea typeface="Roboto"/>
                <a:cs typeface="Roboto"/>
                <a:sym typeface="Roboto"/>
              </a:rPr>
              <a:t># может прочитать данные из глобального пространства имен:</a:t>
            </a:r>
            <a:endParaRPr>
              <a:solidFill>
                <a:schemeClr val="dk1"/>
              </a:solidFill>
              <a:latin typeface="Roboto"/>
              <a:ea typeface="Roboto"/>
              <a:cs typeface="Roboto"/>
              <a:sym typeface="Roboto"/>
            </a:endParaRPr>
          </a:p>
          <a:p>
            <a:pPr indent="0" lvl="0" marL="0" rtl="0" algn="l">
              <a:spcBef>
                <a:spcPts val="0"/>
              </a:spcBef>
              <a:spcAft>
                <a:spcPts val="0"/>
              </a:spcAft>
              <a:buNone/>
            </a:pPr>
            <a:r>
              <a:rPr lang="ru">
                <a:latin typeface="Roboto"/>
                <a:ea typeface="Roboto"/>
                <a:cs typeface="Roboto"/>
                <a:sym typeface="Roboto"/>
              </a:rPr>
              <a:t>user_input </a:t>
            </a:r>
            <a:r>
              <a:rPr lang="ru">
                <a:solidFill>
                  <a:srgbClr val="9900FF"/>
                </a:solidFill>
                <a:latin typeface="Roboto"/>
                <a:ea typeface="Roboto"/>
                <a:cs typeface="Roboto"/>
                <a:sym typeface="Roboto"/>
              </a:rPr>
              <a:t>=</a:t>
            </a:r>
            <a:r>
              <a:rPr lang="ru">
                <a:latin typeface="Roboto"/>
                <a:ea typeface="Roboto"/>
                <a:cs typeface="Roboto"/>
                <a:sym typeface="Roboto"/>
              </a:rPr>
              <a:t> </a:t>
            </a:r>
            <a:r>
              <a:rPr lang="ru">
                <a:solidFill>
                  <a:srgbClr val="9900FF"/>
                </a:solidFill>
                <a:latin typeface="Roboto"/>
                <a:ea typeface="Roboto"/>
                <a:cs typeface="Roboto"/>
                <a:sym typeface="Roboto"/>
              </a:rPr>
              <a:t>'{error.__init__.__globals__[SECRET]}'</a:t>
            </a:r>
            <a:endParaRPr>
              <a:solidFill>
                <a:srgbClr val="9900FF"/>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ru">
                <a:solidFill>
                  <a:schemeClr val="dk1"/>
                </a:solidFill>
                <a:latin typeface="Roboto"/>
                <a:ea typeface="Roboto"/>
                <a:cs typeface="Roboto"/>
                <a:sym typeface="Roboto"/>
              </a:rPr>
              <a:t># Что позволит получить секретную информацию,</a:t>
            </a:r>
            <a:endParaRPr>
              <a:solidFill>
                <a:schemeClr val="dk1"/>
              </a:solidFill>
              <a:latin typeface="Roboto"/>
              <a:ea typeface="Roboto"/>
              <a:cs typeface="Roboto"/>
              <a:sym typeface="Roboto"/>
            </a:endParaRPr>
          </a:p>
          <a:p>
            <a:pPr indent="0" lvl="0" marL="0" rtl="0" algn="l">
              <a:spcBef>
                <a:spcPts val="0"/>
              </a:spcBef>
              <a:spcAft>
                <a:spcPts val="0"/>
              </a:spcAft>
              <a:buNone/>
            </a:pPr>
            <a:r>
              <a:rPr lang="ru">
                <a:solidFill>
                  <a:schemeClr val="dk1"/>
                </a:solidFill>
                <a:latin typeface="Roboto"/>
                <a:ea typeface="Roboto"/>
                <a:cs typeface="Roboto"/>
                <a:sym typeface="Roboto"/>
              </a:rPr>
              <a:t># такую как секретный ключ:</a:t>
            </a:r>
            <a:endParaRPr>
              <a:solidFill>
                <a:schemeClr val="dk1"/>
              </a:solidFill>
              <a:latin typeface="Roboto"/>
              <a:ea typeface="Roboto"/>
              <a:cs typeface="Roboto"/>
              <a:sym typeface="Roboto"/>
            </a:endParaRPr>
          </a:p>
          <a:p>
            <a:pPr indent="0" lvl="0" marL="0" rtl="0" algn="l">
              <a:spcBef>
                <a:spcPts val="0"/>
              </a:spcBef>
              <a:spcAft>
                <a:spcPts val="0"/>
              </a:spcAft>
              <a:buNone/>
            </a:pPr>
            <a:r>
              <a:rPr lang="ru">
                <a:latin typeface="Roboto"/>
                <a:ea typeface="Roboto"/>
                <a:cs typeface="Roboto"/>
                <a:sym typeface="Roboto"/>
              </a:rPr>
              <a:t>err </a:t>
            </a:r>
            <a:r>
              <a:rPr lang="ru">
                <a:solidFill>
                  <a:srgbClr val="9900FF"/>
                </a:solidFill>
                <a:latin typeface="Roboto"/>
                <a:ea typeface="Roboto"/>
                <a:cs typeface="Roboto"/>
                <a:sym typeface="Roboto"/>
              </a:rPr>
              <a:t>=</a:t>
            </a:r>
            <a:r>
              <a:rPr lang="ru">
                <a:latin typeface="Roboto"/>
                <a:ea typeface="Roboto"/>
                <a:cs typeface="Roboto"/>
                <a:sym typeface="Roboto"/>
              </a:rPr>
              <a:t> Error()</a:t>
            </a:r>
            <a:endParaRPr>
              <a:latin typeface="Roboto"/>
              <a:ea typeface="Roboto"/>
              <a:cs typeface="Roboto"/>
              <a:sym typeface="Roboto"/>
            </a:endParaRPr>
          </a:p>
          <a:p>
            <a:pPr indent="0" lvl="0" marL="0" rtl="0" algn="l">
              <a:spcBef>
                <a:spcPts val="0"/>
              </a:spcBef>
              <a:spcAft>
                <a:spcPts val="0"/>
              </a:spcAft>
              <a:buNone/>
            </a:pPr>
            <a:r>
              <a:rPr lang="ru">
                <a:solidFill>
                  <a:srgbClr val="00FF00"/>
                </a:solidFill>
                <a:latin typeface="Roboto"/>
                <a:ea typeface="Roboto"/>
                <a:cs typeface="Roboto"/>
                <a:sym typeface="Roboto"/>
              </a:rPr>
              <a:t>print</a:t>
            </a:r>
            <a:r>
              <a:rPr lang="ru">
                <a:latin typeface="Roboto"/>
                <a:ea typeface="Roboto"/>
                <a:cs typeface="Roboto"/>
                <a:sym typeface="Roboto"/>
              </a:rPr>
              <a:t>(user_input.format(error=err))</a:t>
            </a:r>
            <a:endParaRPr>
              <a:latin typeface="Roboto"/>
              <a:ea typeface="Roboto"/>
              <a:cs typeface="Roboto"/>
              <a:sym typeface="Roboto"/>
            </a:endParaRPr>
          </a:p>
          <a:p>
            <a:pPr indent="0" lvl="0" marL="0" rtl="0" algn="l">
              <a:spcBef>
                <a:spcPts val="0"/>
              </a:spcBef>
              <a:spcAft>
                <a:spcPts val="0"/>
              </a:spcAft>
              <a:buNone/>
            </a:pPr>
            <a:r>
              <a:t/>
            </a:r>
            <a:endParaRPr>
              <a:solidFill>
                <a:srgbClr val="00FF00"/>
              </a:solidFill>
              <a:latin typeface="Roboto"/>
              <a:ea typeface="Roboto"/>
              <a:cs typeface="Roboto"/>
              <a:sym typeface="Roboto"/>
            </a:endParaRPr>
          </a:p>
          <a:p>
            <a:pPr indent="0" lvl="0" marL="0" rtl="0" algn="l">
              <a:spcBef>
                <a:spcPts val="0"/>
              </a:spcBef>
              <a:spcAft>
                <a:spcPts val="0"/>
              </a:spcAft>
              <a:buNone/>
            </a:pPr>
            <a:r>
              <a:rPr lang="ru">
                <a:solidFill>
                  <a:srgbClr val="38761D"/>
                </a:solidFill>
                <a:latin typeface="Roboto"/>
                <a:ea typeface="Roboto"/>
                <a:cs typeface="Roboto"/>
                <a:sym typeface="Roboto"/>
              </a:rPr>
              <a:t>this-is-a-secret</a:t>
            </a:r>
            <a:endParaRPr>
              <a:solidFill>
                <a:srgbClr val="38761D"/>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460950" y="1554975"/>
            <a:ext cx="8222100" cy="207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ru"/>
              <a:t>Шаблонные строки (Стандартная библиотека Template Strings)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226075" y="155875"/>
            <a:ext cx="2808000" cy="87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Шаблоны (Standard Library)</a:t>
            </a:r>
            <a:endParaRPr/>
          </a:p>
        </p:txBody>
      </p:sp>
      <p:sp>
        <p:nvSpPr>
          <p:cNvPr id="248" name="Google Shape;248;p40"/>
          <p:cNvSpPr txBox="1"/>
          <p:nvPr>
            <p:ph idx="1" type="body"/>
          </p:nvPr>
        </p:nvSpPr>
        <p:spPr>
          <a:xfrm>
            <a:off x="226075" y="1030425"/>
            <a:ext cx="2808000" cy="385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1800"/>
              <a:t>Еще один инструмент для форматирования строк в Python: шаблоны. Был добавлен в Python 2.4. </a:t>
            </a:r>
            <a:br>
              <a:rPr lang="ru" sz="1800"/>
            </a:br>
            <a:br>
              <a:rPr lang="ru" sz="1800"/>
            </a:br>
            <a:r>
              <a:rPr lang="ru" sz="1800"/>
              <a:t>Это более простой и менее мощный механизм, но в некоторых случаях это может быть именно то, что нужно.</a:t>
            </a:r>
            <a:endParaRPr sz="1800"/>
          </a:p>
        </p:txBody>
      </p:sp>
      <p:sp>
        <p:nvSpPr>
          <p:cNvPr id="249" name="Google Shape;249;p40"/>
          <p:cNvSpPr txBox="1"/>
          <p:nvPr/>
        </p:nvSpPr>
        <p:spPr>
          <a:xfrm>
            <a:off x="3706100" y="256125"/>
            <a:ext cx="5048400" cy="46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solidFill>
                  <a:srgbClr val="38761D"/>
                </a:solidFill>
                <a:latin typeface="Roboto"/>
                <a:ea typeface="Roboto"/>
                <a:cs typeface="Roboto"/>
                <a:sym typeface="Roboto"/>
              </a:rPr>
              <a:t>from</a:t>
            </a:r>
            <a:r>
              <a:rPr lang="ru" sz="2400">
                <a:latin typeface="Roboto"/>
                <a:ea typeface="Roboto"/>
                <a:cs typeface="Roboto"/>
                <a:sym typeface="Roboto"/>
              </a:rPr>
              <a:t> string </a:t>
            </a:r>
            <a:r>
              <a:rPr lang="ru" sz="2400">
                <a:solidFill>
                  <a:srgbClr val="38761D"/>
                </a:solidFill>
                <a:latin typeface="Roboto"/>
                <a:ea typeface="Roboto"/>
                <a:cs typeface="Roboto"/>
                <a:sym typeface="Roboto"/>
              </a:rPr>
              <a:t>import</a:t>
            </a:r>
            <a:r>
              <a:rPr lang="ru" sz="2400">
                <a:latin typeface="Roboto"/>
                <a:ea typeface="Roboto"/>
                <a:cs typeface="Roboto"/>
                <a:sym typeface="Roboto"/>
              </a:rPr>
              <a:t> Template</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t </a:t>
            </a:r>
            <a:r>
              <a:rPr lang="ru" sz="2400">
                <a:solidFill>
                  <a:srgbClr val="9900FF"/>
                </a:solidFill>
                <a:latin typeface="Roboto"/>
                <a:ea typeface="Roboto"/>
                <a:cs typeface="Roboto"/>
                <a:sym typeface="Roboto"/>
              </a:rPr>
              <a:t>=</a:t>
            </a:r>
            <a:r>
              <a:rPr lang="ru" sz="2400">
                <a:latin typeface="Roboto"/>
                <a:ea typeface="Roboto"/>
                <a:cs typeface="Roboto"/>
                <a:sym typeface="Roboto"/>
              </a:rPr>
              <a:t> Template(</a:t>
            </a:r>
            <a:r>
              <a:rPr lang="ru" sz="2400">
                <a:solidFill>
                  <a:srgbClr val="980000"/>
                </a:solidFill>
                <a:latin typeface="Roboto"/>
                <a:ea typeface="Roboto"/>
                <a:cs typeface="Roboto"/>
                <a:sym typeface="Roboto"/>
              </a:rPr>
              <a:t>'Hey, $name!'</a:t>
            </a:r>
            <a:r>
              <a:rPr lang="ru" sz="2400">
                <a:latin typeface="Roboto"/>
                <a:ea typeface="Roboto"/>
                <a:cs typeface="Roboto"/>
                <a:sym typeface="Roboto"/>
              </a:rPr>
              <a:t>)</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s </a:t>
            </a:r>
            <a:r>
              <a:rPr lang="ru" sz="2400">
                <a:solidFill>
                  <a:srgbClr val="9900FF"/>
                </a:solidFill>
                <a:latin typeface="Roboto"/>
                <a:ea typeface="Roboto"/>
                <a:cs typeface="Roboto"/>
                <a:sym typeface="Roboto"/>
              </a:rPr>
              <a:t>=</a:t>
            </a:r>
            <a:r>
              <a:rPr lang="ru" sz="2400">
                <a:latin typeface="Roboto"/>
                <a:ea typeface="Roboto"/>
                <a:cs typeface="Roboto"/>
                <a:sym typeface="Roboto"/>
              </a:rPr>
              <a:t> t.substitute(name</a:t>
            </a:r>
            <a:r>
              <a:rPr lang="ru" sz="2400">
                <a:solidFill>
                  <a:srgbClr val="9900FF"/>
                </a:solidFill>
                <a:latin typeface="Roboto"/>
                <a:ea typeface="Roboto"/>
                <a:cs typeface="Roboto"/>
                <a:sym typeface="Roboto"/>
              </a:rPr>
              <a:t>=</a:t>
            </a:r>
            <a:r>
              <a:rPr lang="ru" sz="2400">
                <a:latin typeface="Roboto"/>
                <a:ea typeface="Roboto"/>
                <a:cs typeface="Roboto"/>
                <a:sym typeface="Roboto"/>
              </a:rPr>
              <a:t>name)</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print</a:t>
            </a:r>
            <a:r>
              <a:rPr lang="ru" sz="2400">
                <a:latin typeface="Roboto"/>
                <a:ea typeface="Roboto"/>
                <a:cs typeface="Roboto"/>
                <a:sym typeface="Roboto"/>
              </a:rPr>
              <a:t>(s)</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Hey, Eric Idle!</a:t>
            </a:r>
            <a:endParaRPr sz="2400">
              <a:solidFill>
                <a:srgbClr val="38761D"/>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1"/>
          <p:cNvSpPr txBox="1"/>
          <p:nvPr>
            <p:ph idx="1" type="body"/>
          </p:nvPr>
        </p:nvSpPr>
        <p:spPr>
          <a:xfrm>
            <a:off x="460950" y="1858575"/>
            <a:ext cx="8222100" cy="154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Нужно импортировать класс Template из встроенного строкового модуля Python. Шаблонные строки не являются основной функцией языка, но они предоставляются модулем строк в стандартной библиотеке. </a:t>
            </a:r>
            <a:endParaRPr/>
          </a:p>
          <a:p>
            <a:pPr indent="0" lvl="0" marL="0" rtl="0" algn="ctr">
              <a:spcBef>
                <a:spcPts val="1600"/>
              </a:spcBef>
              <a:spcAft>
                <a:spcPts val="1600"/>
              </a:spcAft>
              <a:buNone/>
            </a:pPr>
            <a:r>
              <a:rPr lang="ru"/>
              <a:t>https://docs.python.org/3/library/string.html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Форматирование строк в Python</a:t>
            </a:r>
            <a:endParaRPr/>
          </a:p>
        </p:txBody>
      </p:sp>
      <p:sp>
        <p:nvSpPr>
          <p:cNvPr id="80" name="Google Shape;80;p15"/>
          <p:cNvSpPr txBox="1"/>
          <p:nvPr>
            <p:ph idx="1" type="body"/>
          </p:nvPr>
        </p:nvSpPr>
        <p:spPr>
          <a:xfrm>
            <a:off x="471900" y="2510950"/>
            <a:ext cx="3999900" cy="211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ru" sz="1600"/>
              <a:t>"Старый стиль" форматирования строк (оператор %)</a:t>
            </a:r>
            <a:br>
              <a:rPr lang="ru" sz="1600"/>
            </a:br>
            <a:endParaRPr sz="1600"/>
          </a:p>
          <a:p>
            <a:pPr indent="-330200" lvl="0" marL="457200" rtl="0" algn="l">
              <a:spcBef>
                <a:spcPts val="0"/>
              </a:spcBef>
              <a:spcAft>
                <a:spcPts val="0"/>
              </a:spcAft>
              <a:buSzPts val="1600"/>
              <a:buAutoNum type="arabicPeriod"/>
            </a:pPr>
            <a:r>
              <a:rPr lang="ru" sz="1600"/>
              <a:t>"Новый стиль" форматирования строк (str.format)</a:t>
            </a:r>
            <a:endParaRPr sz="1600"/>
          </a:p>
        </p:txBody>
      </p:sp>
      <p:sp>
        <p:nvSpPr>
          <p:cNvPr id="81" name="Google Shape;81;p15"/>
          <p:cNvSpPr txBox="1"/>
          <p:nvPr>
            <p:ph idx="2" type="body"/>
          </p:nvPr>
        </p:nvSpPr>
        <p:spPr>
          <a:xfrm>
            <a:off x="4694250" y="2615050"/>
            <a:ext cx="3999900" cy="2014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startAt="3"/>
            </a:pPr>
            <a:r>
              <a:rPr lang="ru" sz="1600"/>
              <a:t>Интерполяция строк / f-Strings (Python 3.6+)</a:t>
            </a:r>
            <a:br>
              <a:rPr lang="ru" sz="1600"/>
            </a:br>
            <a:endParaRPr sz="1600"/>
          </a:p>
          <a:p>
            <a:pPr indent="-330200" lvl="0" marL="457200" rtl="0" algn="l">
              <a:spcBef>
                <a:spcPts val="0"/>
              </a:spcBef>
              <a:spcAft>
                <a:spcPts val="0"/>
              </a:spcAft>
              <a:buSzPts val="1600"/>
              <a:buAutoNum type="arabicPeriod" startAt="3"/>
            </a:pPr>
            <a:r>
              <a:rPr lang="ru" sz="1600"/>
              <a:t>Шаблоны (Standard Library)</a:t>
            </a:r>
            <a:endParaRPr sz="1600"/>
          </a:p>
          <a:p>
            <a:pPr indent="0" lvl="0" marL="0" rtl="0" algn="l">
              <a:spcBef>
                <a:spcPts val="1600"/>
              </a:spcBef>
              <a:spcAft>
                <a:spcPts val="1600"/>
              </a:spcAft>
              <a:buNone/>
            </a:pPr>
            <a:r>
              <a:t/>
            </a:r>
            <a:endParaRPr sz="1600"/>
          </a:p>
        </p:txBody>
      </p:sp>
      <p:sp>
        <p:nvSpPr>
          <p:cNvPr id="82" name="Google Shape;82;p15"/>
          <p:cNvSpPr txBox="1"/>
          <p:nvPr/>
        </p:nvSpPr>
        <p:spPr>
          <a:xfrm>
            <a:off x="649425" y="1835725"/>
            <a:ext cx="79404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latin typeface="Roboto"/>
                <a:ea typeface="Roboto"/>
                <a:cs typeface="Roboto"/>
                <a:sym typeface="Roboto"/>
              </a:rPr>
              <a:t>Существует четыре разных подхода к форматированию строк:</a:t>
            </a:r>
            <a:endParaRPr>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265500" y="411975"/>
            <a:ext cx="4045200" cy="251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sz="3600"/>
              <a:t>Каким методом форматирования строк стоит пользоваться?</a:t>
            </a:r>
            <a:endParaRPr sz="3600"/>
          </a:p>
        </p:txBody>
      </p:sp>
      <p:sp>
        <p:nvSpPr>
          <p:cNvPr id="260" name="Google Shape;260;p42"/>
          <p:cNvSpPr txBox="1"/>
          <p:nvPr>
            <p:ph idx="1" type="subTitle"/>
          </p:nvPr>
        </p:nvSpPr>
        <p:spPr>
          <a:xfrm>
            <a:off x="265500" y="3027025"/>
            <a:ext cx="4045200" cy="186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Если строки получены от пользователя, используйте шаблонные строки (способ 4), чтобы избежать проблем с уязвимостью программы.</a:t>
            </a:r>
            <a:endParaRPr/>
          </a:p>
        </p:txBody>
      </p:sp>
      <p:pic>
        <p:nvPicPr>
          <p:cNvPr id="261" name="Google Shape;261;p42"/>
          <p:cNvPicPr preferRelativeResize="0"/>
          <p:nvPr/>
        </p:nvPicPr>
        <p:blipFill>
          <a:blip r:embed="rId3">
            <a:alphaModFix/>
          </a:blip>
          <a:stretch>
            <a:fillRect/>
          </a:stretch>
        </p:blipFill>
        <p:spPr>
          <a:xfrm>
            <a:off x="4596245" y="411975"/>
            <a:ext cx="4528500" cy="402429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471900" y="230150"/>
            <a:ext cx="8222100" cy="91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sz="2400"/>
              <a:t>Другое отличие состоит в том, что строки шаблона не допускают спецификаторов формата.</a:t>
            </a:r>
            <a:endParaRPr sz="2400"/>
          </a:p>
        </p:txBody>
      </p:sp>
      <p:sp>
        <p:nvSpPr>
          <p:cNvPr id="267" name="Google Shape;267;p43"/>
          <p:cNvSpPr txBox="1"/>
          <p:nvPr/>
        </p:nvSpPr>
        <p:spPr>
          <a:xfrm>
            <a:off x="471900" y="1775125"/>
            <a:ext cx="8351700" cy="3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solidFill>
                  <a:srgbClr val="434343"/>
                </a:solidFill>
                <a:latin typeface="Roboto"/>
                <a:ea typeface="Roboto"/>
                <a:cs typeface="Roboto"/>
                <a:sym typeface="Roboto"/>
              </a:rPr>
              <a:t>templ_string </a:t>
            </a:r>
            <a:r>
              <a:rPr lang="ru" sz="2400">
                <a:solidFill>
                  <a:srgbClr val="9900FF"/>
                </a:solidFill>
                <a:latin typeface="Roboto"/>
                <a:ea typeface="Roboto"/>
                <a:cs typeface="Roboto"/>
                <a:sym typeface="Roboto"/>
              </a:rPr>
              <a:t>=</a:t>
            </a:r>
            <a:r>
              <a:rPr lang="ru" sz="2400">
                <a:solidFill>
                  <a:srgbClr val="434343"/>
                </a:solidFill>
                <a:latin typeface="Roboto"/>
                <a:ea typeface="Roboto"/>
                <a:cs typeface="Roboto"/>
                <a:sym typeface="Roboto"/>
              </a:rPr>
              <a:t> </a:t>
            </a:r>
            <a:r>
              <a:rPr lang="ru" sz="2400">
                <a:solidFill>
                  <a:srgbClr val="980000"/>
                </a:solidFill>
                <a:latin typeface="Roboto"/>
                <a:ea typeface="Roboto"/>
                <a:cs typeface="Roboto"/>
                <a:sym typeface="Roboto"/>
              </a:rPr>
              <a:t>'Hey $name, there is a $error error!'</a:t>
            </a:r>
            <a:endParaRPr sz="2400">
              <a:solidFill>
                <a:srgbClr val="980000"/>
              </a:solidFill>
              <a:latin typeface="Roboto"/>
              <a:ea typeface="Roboto"/>
              <a:cs typeface="Roboto"/>
              <a:sym typeface="Roboto"/>
            </a:endParaRPr>
          </a:p>
          <a:p>
            <a:pPr indent="0" lvl="0" marL="0" rtl="0" algn="l">
              <a:spcBef>
                <a:spcPts val="0"/>
              </a:spcBef>
              <a:spcAft>
                <a:spcPts val="0"/>
              </a:spcAft>
              <a:buNone/>
            </a:pPr>
            <a:r>
              <a:t/>
            </a:r>
            <a:endParaRPr sz="2400">
              <a:solidFill>
                <a:srgbClr val="434343"/>
              </a:solidFill>
              <a:latin typeface="Roboto"/>
              <a:ea typeface="Roboto"/>
              <a:cs typeface="Roboto"/>
              <a:sym typeface="Roboto"/>
            </a:endParaRPr>
          </a:p>
          <a:p>
            <a:pPr indent="0" lvl="0" marL="0" rtl="0" algn="l">
              <a:spcBef>
                <a:spcPts val="0"/>
              </a:spcBef>
              <a:spcAft>
                <a:spcPts val="0"/>
              </a:spcAft>
              <a:buNone/>
            </a:pPr>
            <a:r>
              <a:rPr lang="ru" sz="2400">
                <a:solidFill>
                  <a:srgbClr val="434343"/>
                </a:solidFill>
                <a:latin typeface="Roboto"/>
                <a:ea typeface="Roboto"/>
                <a:cs typeface="Roboto"/>
                <a:sym typeface="Roboto"/>
              </a:rPr>
              <a:t>s </a:t>
            </a:r>
            <a:r>
              <a:rPr lang="ru" sz="2400">
                <a:solidFill>
                  <a:srgbClr val="9900FF"/>
                </a:solidFill>
                <a:latin typeface="Roboto"/>
                <a:ea typeface="Roboto"/>
                <a:cs typeface="Roboto"/>
                <a:sym typeface="Roboto"/>
              </a:rPr>
              <a:t>=</a:t>
            </a:r>
            <a:r>
              <a:rPr lang="ru" sz="2400">
                <a:solidFill>
                  <a:srgbClr val="434343"/>
                </a:solidFill>
                <a:latin typeface="Roboto"/>
                <a:ea typeface="Roboto"/>
                <a:cs typeface="Roboto"/>
                <a:sym typeface="Roboto"/>
              </a:rPr>
              <a:t> Template(templ_string).substitute(name</a:t>
            </a:r>
            <a:r>
              <a:rPr lang="ru" sz="2400">
                <a:solidFill>
                  <a:srgbClr val="9900FF"/>
                </a:solidFill>
                <a:latin typeface="Roboto"/>
                <a:ea typeface="Roboto"/>
                <a:cs typeface="Roboto"/>
                <a:sym typeface="Roboto"/>
              </a:rPr>
              <a:t>=</a:t>
            </a:r>
            <a:r>
              <a:rPr lang="ru" sz="2400">
                <a:solidFill>
                  <a:srgbClr val="434343"/>
                </a:solidFill>
                <a:latin typeface="Roboto"/>
                <a:ea typeface="Roboto"/>
                <a:cs typeface="Roboto"/>
                <a:sym typeface="Roboto"/>
              </a:rPr>
              <a:t>name, error</a:t>
            </a:r>
            <a:r>
              <a:rPr lang="ru" sz="2400">
                <a:solidFill>
                  <a:srgbClr val="9900FF"/>
                </a:solidFill>
                <a:latin typeface="Roboto"/>
                <a:ea typeface="Roboto"/>
                <a:cs typeface="Roboto"/>
                <a:sym typeface="Roboto"/>
              </a:rPr>
              <a:t>=</a:t>
            </a:r>
            <a:r>
              <a:rPr lang="ru" sz="2400">
                <a:solidFill>
                  <a:srgbClr val="38761D"/>
                </a:solidFill>
                <a:latin typeface="Roboto"/>
                <a:ea typeface="Roboto"/>
                <a:cs typeface="Roboto"/>
                <a:sym typeface="Roboto"/>
              </a:rPr>
              <a:t>hex</a:t>
            </a:r>
            <a:r>
              <a:rPr lang="ru" sz="2400">
                <a:solidFill>
                  <a:srgbClr val="434343"/>
                </a:solidFill>
                <a:latin typeface="Roboto"/>
                <a:ea typeface="Roboto"/>
                <a:cs typeface="Roboto"/>
                <a:sym typeface="Roboto"/>
              </a:rPr>
              <a:t>(errno))</a:t>
            </a:r>
            <a:endParaRPr sz="2400">
              <a:solidFill>
                <a:srgbClr val="434343"/>
              </a:solidFill>
              <a:latin typeface="Roboto"/>
              <a:ea typeface="Roboto"/>
              <a:cs typeface="Roboto"/>
              <a:sym typeface="Roboto"/>
            </a:endParaRPr>
          </a:p>
          <a:p>
            <a:pPr indent="0" lvl="0" marL="0" rtl="0" algn="l">
              <a:spcBef>
                <a:spcPts val="0"/>
              </a:spcBef>
              <a:spcAft>
                <a:spcPts val="0"/>
              </a:spcAft>
              <a:buNone/>
            </a:pPr>
            <a:r>
              <a:t/>
            </a:r>
            <a:endParaRPr sz="2400">
              <a:solidFill>
                <a:srgbClr val="434343"/>
              </a:solidFill>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print</a:t>
            </a:r>
            <a:r>
              <a:rPr lang="ru" sz="2400">
                <a:solidFill>
                  <a:srgbClr val="434343"/>
                </a:solidFill>
                <a:latin typeface="Roboto"/>
                <a:ea typeface="Roboto"/>
                <a:cs typeface="Roboto"/>
                <a:sym typeface="Roboto"/>
              </a:rPr>
              <a:t>(s)</a:t>
            </a:r>
            <a:endParaRPr sz="2400">
              <a:solidFill>
                <a:srgbClr val="434343"/>
              </a:solidFill>
              <a:latin typeface="Roboto"/>
              <a:ea typeface="Roboto"/>
              <a:cs typeface="Roboto"/>
              <a:sym typeface="Roboto"/>
            </a:endParaRPr>
          </a:p>
          <a:p>
            <a:pPr indent="0" lvl="0" marL="0" rtl="0" algn="l">
              <a:spcBef>
                <a:spcPts val="0"/>
              </a:spcBef>
              <a:spcAft>
                <a:spcPts val="0"/>
              </a:spcAft>
              <a:buNone/>
            </a:pPr>
            <a:r>
              <a:t/>
            </a:r>
            <a:endParaRPr sz="2400">
              <a:solidFill>
                <a:srgbClr val="434343"/>
              </a:solidFill>
              <a:latin typeface="Roboto"/>
              <a:ea typeface="Roboto"/>
              <a:cs typeface="Roboto"/>
              <a:sym typeface="Roboto"/>
            </a:endParaRPr>
          </a:p>
          <a:p>
            <a:pPr indent="0" lvl="0" marL="0" rtl="0" algn="l">
              <a:spcBef>
                <a:spcPts val="0"/>
              </a:spcBef>
              <a:spcAft>
                <a:spcPts val="0"/>
              </a:spcAft>
              <a:buNone/>
            </a:pPr>
            <a:r>
              <a:rPr lang="ru" sz="3000">
                <a:solidFill>
                  <a:srgbClr val="38761D"/>
                </a:solidFill>
                <a:latin typeface="Roboto"/>
                <a:ea typeface="Roboto"/>
                <a:cs typeface="Roboto"/>
                <a:sym typeface="Roboto"/>
              </a:rPr>
              <a:t>Hey Eric Idle, there is a 0xbadc0ffee error!</a:t>
            </a:r>
            <a:endParaRPr sz="3000">
              <a:solidFill>
                <a:srgbClr val="38761D"/>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460950" y="1554975"/>
            <a:ext cx="8222100" cy="207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ru"/>
              <a:t>Отступы и выравнивание строк</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5"/>
          <p:cNvSpPr txBox="1"/>
          <p:nvPr>
            <p:ph type="title"/>
          </p:nvPr>
        </p:nvSpPr>
        <p:spPr>
          <a:xfrm>
            <a:off x="471900" y="230150"/>
            <a:ext cx="8222100" cy="72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sz="2400"/>
              <a:t>Добавить отступы слева:</a:t>
            </a:r>
            <a:endParaRPr sz="2400"/>
          </a:p>
        </p:txBody>
      </p:sp>
      <p:sp>
        <p:nvSpPr>
          <p:cNvPr id="278" name="Google Shape;278;p45"/>
          <p:cNvSpPr txBox="1"/>
          <p:nvPr/>
        </p:nvSpPr>
        <p:spPr>
          <a:xfrm>
            <a:off x="471900" y="1775125"/>
            <a:ext cx="8351700" cy="3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solidFill>
                  <a:srgbClr val="434343"/>
                </a:solidFill>
                <a:latin typeface="Roboto"/>
                <a:ea typeface="Roboto"/>
                <a:cs typeface="Roboto"/>
                <a:sym typeface="Roboto"/>
              </a:rPr>
              <a:t>test </a:t>
            </a:r>
            <a:r>
              <a:rPr lang="ru" sz="2400">
                <a:solidFill>
                  <a:srgbClr val="9900FF"/>
                </a:solidFill>
                <a:latin typeface="Roboto"/>
                <a:ea typeface="Roboto"/>
                <a:cs typeface="Roboto"/>
                <a:sym typeface="Roboto"/>
              </a:rPr>
              <a:t>=</a:t>
            </a:r>
            <a:r>
              <a:rPr lang="ru" sz="2400">
                <a:solidFill>
                  <a:srgbClr val="434343"/>
                </a:solidFill>
                <a:latin typeface="Roboto"/>
                <a:ea typeface="Roboto"/>
                <a:cs typeface="Roboto"/>
                <a:sym typeface="Roboto"/>
              </a:rPr>
              <a:t> </a:t>
            </a:r>
            <a:r>
              <a:rPr lang="ru" sz="2400">
                <a:solidFill>
                  <a:srgbClr val="980000"/>
                </a:solidFill>
                <a:latin typeface="Roboto"/>
                <a:ea typeface="Roboto"/>
                <a:cs typeface="Roboto"/>
                <a:sym typeface="Roboto"/>
              </a:rPr>
              <a:t>'test'</a:t>
            </a:r>
            <a:endParaRPr sz="2400">
              <a:solidFill>
                <a:srgbClr val="980000"/>
              </a:solidFill>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print</a:t>
            </a:r>
            <a:r>
              <a:rPr lang="ru" sz="2400">
                <a:solidFill>
                  <a:srgbClr val="434343"/>
                </a:solidFill>
                <a:latin typeface="Roboto"/>
                <a:ea typeface="Roboto"/>
                <a:cs typeface="Roboto"/>
                <a:sym typeface="Roboto"/>
              </a:rPr>
              <a:t>(</a:t>
            </a:r>
            <a:r>
              <a:rPr lang="ru" sz="2400">
                <a:solidFill>
                  <a:srgbClr val="980000"/>
                </a:solidFill>
                <a:latin typeface="Roboto"/>
                <a:ea typeface="Roboto"/>
                <a:cs typeface="Roboto"/>
                <a:sym typeface="Roboto"/>
              </a:rPr>
              <a:t>'%10s'</a:t>
            </a:r>
            <a:r>
              <a:rPr lang="ru" sz="2400">
                <a:solidFill>
                  <a:srgbClr val="434343"/>
                </a:solidFill>
                <a:latin typeface="Roboto"/>
                <a:ea typeface="Roboto"/>
                <a:cs typeface="Roboto"/>
                <a:sym typeface="Roboto"/>
              </a:rPr>
              <a:t> </a:t>
            </a:r>
            <a:r>
              <a:rPr lang="ru" sz="2400">
                <a:solidFill>
                  <a:srgbClr val="9900FF"/>
                </a:solidFill>
                <a:latin typeface="Roboto"/>
                <a:ea typeface="Roboto"/>
                <a:cs typeface="Roboto"/>
                <a:sym typeface="Roboto"/>
              </a:rPr>
              <a:t>%</a:t>
            </a:r>
            <a:r>
              <a:rPr lang="ru" sz="2400">
                <a:solidFill>
                  <a:srgbClr val="434343"/>
                </a:solidFill>
                <a:latin typeface="Roboto"/>
                <a:ea typeface="Roboto"/>
                <a:cs typeface="Roboto"/>
                <a:sym typeface="Roboto"/>
              </a:rPr>
              <a:t> (test,))</a:t>
            </a:r>
            <a:endParaRPr sz="2400">
              <a:solidFill>
                <a:srgbClr val="434343"/>
              </a:solidFill>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print</a:t>
            </a:r>
            <a:r>
              <a:rPr lang="ru" sz="2400">
                <a:solidFill>
                  <a:srgbClr val="434343"/>
                </a:solidFill>
                <a:latin typeface="Roboto"/>
                <a:ea typeface="Roboto"/>
                <a:cs typeface="Roboto"/>
                <a:sym typeface="Roboto"/>
              </a:rPr>
              <a:t>(</a:t>
            </a:r>
            <a:r>
              <a:rPr lang="ru" sz="2400">
                <a:solidFill>
                  <a:srgbClr val="980000"/>
                </a:solidFill>
                <a:latin typeface="Roboto"/>
                <a:ea typeface="Roboto"/>
                <a:cs typeface="Roboto"/>
                <a:sym typeface="Roboto"/>
              </a:rPr>
              <a:t>'{:&gt;10}'</a:t>
            </a:r>
            <a:r>
              <a:rPr lang="ru" sz="2400">
                <a:solidFill>
                  <a:srgbClr val="434343"/>
                </a:solidFill>
                <a:latin typeface="Roboto"/>
                <a:ea typeface="Roboto"/>
                <a:cs typeface="Roboto"/>
                <a:sym typeface="Roboto"/>
              </a:rPr>
              <a:t>.format(test))</a:t>
            </a:r>
            <a:endParaRPr sz="2400">
              <a:solidFill>
                <a:srgbClr val="434343"/>
              </a:solidFill>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print</a:t>
            </a:r>
            <a:r>
              <a:rPr lang="ru" sz="2400">
                <a:solidFill>
                  <a:srgbClr val="434343"/>
                </a:solidFill>
                <a:latin typeface="Roboto"/>
                <a:ea typeface="Roboto"/>
                <a:cs typeface="Roboto"/>
                <a:sym typeface="Roboto"/>
              </a:rPr>
              <a:t>(</a:t>
            </a:r>
            <a:r>
              <a:rPr lang="ru" sz="2400">
                <a:solidFill>
                  <a:srgbClr val="980000"/>
                </a:solidFill>
                <a:latin typeface="Roboto"/>
                <a:ea typeface="Roboto"/>
                <a:cs typeface="Roboto"/>
                <a:sym typeface="Roboto"/>
              </a:rPr>
              <a:t>f'</a:t>
            </a:r>
            <a:r>
              <a:rPr lang="ru" sz="2400">
                <a:solidFill>
                  <a:srgbClr val="434343"/>
                </a:solidFill>
                <a:latin typeface="Roboto"/>
                <a:ea typeface="Roboto"/>
                <a:cs typeface="Roboto"/>
                <a:sym typeface="Roboto"/>
              </a:rPr>
              <a:t>{test:</a:t>
            </a:r>
            <a:r>
              <a:rPr lang="ru" sz="2400">
                <a:solidFill>
                  <a:srgbClr val="9900FF"/>
                </a:solidFill>
                <a:latin typeface="Roboto"/>
                <a:ea typeface="Roboto"/>
                <a:cs typeface="Roboto"/>
                <a:sym typeface="Roboto"/>
              </a:rPr>
              <a:t>&gt;</a:t>
            </a:r>
            <a:r>
              <a:rPr lang="ru" sz="2400">
                <a:solidFill>
                  <a:srgbClr val="38761D"/>
                </a:solidFill>
                <a:latin typeface="Roboto"/>
                <a:ea typeface="Roboto"/>
                <a:cs typeface="Roboto"/>
                <a:sym typeface="Roboto"/>
              </a:rPr>
              <a:t>10</a:t>
            </a:r>
            <a:r>
              <a:rPr lang="ru" sz="2400">
                <a:solidFill>
                  <a:srgbClr val="434343"/>
                </a:solidFill>
                <a:latin typeface="Roboto"/>
                <a:ea typeface="Roboto"/>
                <a:cs typeface="Roboto"/>
                <a:sym typeface="Roboto"/>
              </a:rPr>
              <a:t>}</a:t>
            </a:r>
            <a:r>
              <a:rPr lang="ru" sz="2400">
                <a:solidFill>
                  <a:srgbClr val="980000"/>
                </a:solidFill>
                <a:latin typeface="Roboto"/>
                <a:ea typeface="Roboto"/>
                <a:cs typeface="Roboto"/>
                <a:sym typeface="Roboto"/>
              </a:rPr>
              <a:t>'</a:t>
            </a:r>
            <a:r>
              <a:rPr lang="ru" sz="2400">
                <a:solidFill>
                  <a:srgbClr val="434343"/>
                </a:solidFill>
                <a:latin typeface="Roboto"/>
                <a:ea typeface="Roboto"/>
                <a:cs typeface="Roboto"/>
                <a:sym typeface="Roboto"/>
              </a:rPr>
              <a:t>)</a:t>
            </a:r>
            <a:endParaRPr sz="2400">
              <a:solidFill>
                <a:srgbClr val="434343"/>
              </a:solidFill>
              <a:latin typeface="Roboto"/>
              <a:ea typeface="Roboto"/>
              <a:cs typeface="Roboto"/>
              <a:sym typeface="Roboto"/>
            </a:endParaRPr>
          </a:p>
          <a:p>
            <a:pPr indent="0" lvl="0" marL="0" rtl="0" algn="l">
              <a:spcBef>
                <a:spcPts val="0"/>
              </a:spcBef>
              <a:spcAft>
                <a:spcPts val="0"/>
              </a:spcAft>
              <a:buNone/>
            </a:pPr>
            <a:r>
              <a:t/>
            </a:r>
            <a:endParaRPr sz="2400">
              <a:solidFill>
                <a:srgbClr val="434343"/>
              </a:solidFill>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      test</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      test</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      test</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solidFill>
                <a:srgbClr val="434343"/>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6"/>
          <p:cNvSpPr txBox="1"/>
          <p:nvPr>
            <p:ph type="title"/>
          </p:nvPr>
        </p:nvSpPr>
        <p:spPr>
          <a:xfrm>
            <a:off x="471900" y="230150"/>
            <a:ext cx="8222100" cy="72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sz="2400"/>
              <a:t>Добавить отступы справа:</a:t>
            </a:r>
            <a:endParaRPr sz="2400"/>
          </a:p>
        </p:txBody>
      </p:sp>
      <p:sp>
        <p:nvSpPr>
          <p:cNvPr id="284" name="Google Shape;284;p46"/>
          <p:cNvSpPr txBox="1"/>
          <p:nvPr/>
        </p:nvSpPr>
        <p:spPr>
          <a:xfrm>
            <a:off x="471900" y="1775125"/>
            <a:ext cx="8351700" cy="3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solidFill>
                  <a:srgbClr val="434343"/>
                </a:solidFill>
                <a:latin typeface="Roboto"/>
                <a:ea typeface="Roboto"/>
                <a:cs typeface="Roboto"/>
                <a:sym typeface="Roboto"/>
              </a:rPr>
              <a:t>test </a:t>
            </a:r>
            <a:r>
              <a:rPr lang="ru" sz="2400">
                <a:solidFill>
                  <a:srgbClr val="9900FF"/>
                </a:solidFill>
                <a:latin typeface="Roboto"/>
                <a:ea typeface="Roboto"/>
                <a:cs typeface="Roboto"/>
                <a:sym typeface="Roboto"/>
              </a:rPr>
              <a:t>=</a:t>
            </a:r>
            <a:r>
              <a:rPr lang="ru" sz="2400">
                <a:solidFill>
                  <a:srgbClr val="434343"/>
                </a:solidFill>
                <a:latin typeface="Roboto"/>
                <a:ea typeface="Roboto"/>
                <a:cs typeface="Roboto"/>
                <a:sym typeface="Roboto"/>
              </a:rPr>
              <a:t> </a:t>
            </a:r>
            <a:r>
              <a:rPr lang="ru" sz="2400">
                <a:solidFill>
                  <a:srgbClr val="980000"/>
                </a:solidFill>
                <a:latin typeface="Roboto"/>
                <a:ea typeface="Roboto"/>
                <a:cs typeface="Roboto"/>
                <a:sym typeface="Roboto"/>
              </a:rPr>
              <a:t>'test'</a:t>
            </a:r>
            <a:endParaRPr sz="2400">
              <a:solidFill>
                <a:srgbClr val="980000"/>
              </a:solidFill>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print</a:t>
            </a:r>
            <a:r>
              <a:rPr lang="ru" sz="2400">
                <a:solidFill>
                  <a:srgbClr val="434343"/>
                </a:solidFill>
                <a:latin typeface="Roboto"/>
                <a:ea typeface="Roboto"/>
                <a:cs typeface="Roboto"/>
                <a:sym typeface="Roboto"/>
              </a:rPr>
              <a:t>(</a:t>
            </a:r>
            <a:r>
              <a:rPr lang="ru" sz="2400">
                <a:solidFill>
                  <a:srgbClr val="980000"/>
                </a:solidFill>
                <a:latin typeface="Roboto"/>
                <a:ea typeface="Roboto"/>
                <a:cs typeface="Roboto"/>
                <a:sym typeface="Roboto"/>
              </a:rPr>
              <a:t>'</a:t>
            </a:r>
            <a:r>
              <a:rPr lang="ru" sz="2400">
                <a:solidFill>
                  <a:srgbClr val="980000"/>
                </a:solidFill>
                <a:latin typeface="Roboto"/>
                <a:ea typeface="Roboto"/>
                <a:cs typeface="Roboto"/>
                <a:sym typeface="Roboto"/>
              </a:rPr>
              <a:t>{:_&lt;10}</a:t>
            </a:r>
            <a:r>
              <a:rPr lang="ru" sz="2400">
                <a:solidFill>
                  <a:srgbClr val="980000"/>
                </a:solidFill>
                <a:latin typeface="Roboto"/>
                <a:ea typeface="Roboto"/>
                <a:cs typeface="Roboto"/>
                <a:sym typeface="Roboto"/>
              </a:rPr>
              <a:t>'</a:t>
            </a:r>
            <a:r>
              <a:rPr lang="ru" sz="2400">
                <a:solidFill>
                  <a:srgbClr val="434343"/>
                </a:solidFill>
                <a:latin typeface="Roboto"/>
                <a:ea typeface="Roboto"/>
                <a:cs typeface="Roboto"/>
                <a:sym typeface="Roboto"/>
              </a:rPr>
              <a:t>.format(test))</a:t>
            </a:r>
            <a:endParaRPr sz="2400">
              <a:solidFill>
                <a:srgbClr val="434343"/>
              </a:solidFill>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print</a:t>
            </a:r>
            <a:r>
              <a:rPr lang="ru" sz="2400">
                <a:solidFill>
                  <a:srgbClr val="434343"/>
                </a:solidFill>
                <a:latin typeface="Roboto"/>
                <a:ea typeface="Roboto"/>
                <a:cs typeface="Roboto"/>
                <a:sym typeface="Roboto"/>
              </a:rPr>
              <a:t>(</a:t>
            </a:r>
            <a:r>
              <a:rPr lang="ru" sz="2400">
                <a:solidFill>
                  <a:srgbClr val="980000"/>
                </a:solidFill>
                <a:latin typeface="Roboto"/>
                <a:ea typeface="Roboto"/>
                <a:cs typeface="Roboto"/>
                <a:sym typeface="Roboto"/>
              </a:rPr>
              <a:t>f'</a:t>
            </a:r>
            <a:r>
              <a:rPr lang="ru" sz="2400">
                <a:solidFill>
                  <a:srgbClr val="434343"/>
                </a:solidFill>
                <a:latin typeface="Roboto"/>
                <a:ea typeface="Roboto"/>
                <a:cs typeface="Roboto"/>
                <a:sym typeface="Roboto"/>
              </a:rPr>
              <a:t>{test:_</a:t>
            </a:r>
            <a:r>
              <a:rPr lang="ru" sz="2400">
                <a:solidFill>
                  <a:srgbClr val="9900FF"/>
                </a:solidFill>
                <a:latin typeface="Roboto"/>
                <a:ea typeface="Roboto"/>
                <a:cs typeface="Roboto"/>
                <a:sym typeface="Roboto"/>
              </a:rPr>
              <a:t>&lt;</a:t>
            </a:r>
            <a:r>
              <a:rPr lang="ru" sz="2400">
                <a:solidFill>
                  <a:srgbClr val="38761D"/>
                </a:solidFill>
                <a:latin typeface="Roboto"/>
                <a:ea typeface="Roboto"/>
                <a:cs typeface="Roboto"/>
                <a:sym typeface="Roboto"/>
              </a:rPr>
              <a:t>10</a:t>
            </a:r>
            <a:r>
              <a:rPr lang="ru" sz="2400">
                <a:solidFill>
                  <a:srgbClr val="434343"/>
                </a:solidFill>
                <a:latin typeface="Roboto"/>
                <a:ea typeface="Roboto"/>
                <a:cs typeface="Roboto"/>
                <a:sym typeface="Roboto"/>
              </a:rPr>
              <a:t>}</a:t>
            </a:r>
            <a:r>
              <a:rPr lang="ru" sz="2400">
                <a:solidFill>
                  <a:srgbClr val="980000"/>
                </a:solidFill>
                <a:latin typeface="Roboto"/>
                <a:ea typeface="Roboto"/>
                <a:cs typeface="Roboto"/>
                <a:sym typeface="Roboto"/>
              </a:rPr>
              <a:t>'</a:t>
            </a:r>
            <a:r>
              <a:rPr lang="ru" sz="2400">
                <a:solidFill>
                  <a:srgbClr val="434343"/>
                </a:solidFill>
                <a:latin typeface="Roboto"/>
                <a:ea typeface="Roboto"/>
                <a:cs typeface="Roboto"/>
                <a:sym typeface="Roboto"/>
              </a:rPr>
              <a:t>)</a:t>
            </a:r>
            <a:endParaRPr sz="2400">
              <a:solidFill>
                <a:srgbClr val="434343"/>
              </a:solidFill>
              <a:latin typeface="Roboto"/>
              <a:ea typeface="Roboto"/>
              <a:cs typeface="Roboto"/>
              <a:sym typeface="Roboto"/>
            </a:endParaRPr>
          </a:p>
          <a:p>
            <a:pPr indent="0" lvl="0" marL="0" rtl="0" algn="l">
              <a:spcBef>
                <a:spcPts val="0"/>
              </a:spcBef>
              <a:spcAft>
                <a:spcPts val="0"/>
              </a:spcAft>
              <a:buNone/>
            </a:pPr>
            <a:r>
              <a:t/>
            </a:r>
            <a:endParaRPr sz="2400">
              <a:solidFill>
                <a:srgbClr val="434343"/>
              </a:solidFill>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test______</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test______</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solidFill>
                <a:srgbClr val="434343"/>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7"/>
          <p:cNvSpPr txBox="1"/>
          <p:nvPr>
            <p:ph type="title"/>
          </p:nvPr>
        </p:nvSpPr>
        <p:spPr>
          <a:xfrm>
            <a:off x="471900" y="230150"/>
            <a:ext cx="8222100" cy="120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sz="2400"/>
              <a:t>Выравнивание по центру:</a:t>
            </a:r>
            <a:endParaRPr sz="2400"/>
          </a:p>
          <a:p>
            <a:pPr indent="0" lvl="0" marL="0" rtl="0" algn="l">
              <a:spcBef>
                <a:spcPts val="0"/>
              </a:spcBef>
              <a:spcAft>
                <a:spcPts val="0"/>
              </a:spcAft>
              <a:buNone/>
            </a:pPr>
            <a:r>
              <a:rPr lang="ru" sz="1800"/>
              <a:t>Eсли при выравнивании по центру получается нечетное количество отступов, то нечетный будет добавлен справа.</a:t>
            </a:r>
            <a:endParaRPr sz="1800"/>
          </a:p>
        </p:txBody>
      </p:sp>
      <p:sp>
        <p:nvSpPr>
          <p:cNvPr id="290" name="Google Shape;290;p47"/>
          <p:cNvSpPr txBox="1"/>
          <p:nvPr/>
        </p:nvSpPr>
        <p:spPr>
          <a:xfrm>
            <a:off x="471900" y="1775125"/>
            <a:ext cx="8351700" cy="3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solidFill>
                  <a:srgbClr val="434343"/>
                </a:solidFill>
                <a:latin typeface="Roboto"/>
                <a:ea typeface="Roboto"/>
                <a:cs typeface="Roboto"/>
                <a:sym typeface="Roboto"/>
              </a:rPr>
              <a:t>test </a:t>
            </a:r>
            <a:r>
              <a:rPr lang="ru" sz="2400">
                <a:solidFill>
                  <a:srgbClr val="9900FF"/>
                </a:solidFill>
                <a:latin typeface="Roboto"/>
                <a:ea typeface="Roboto"/>
                <a:cs typeface="Roboto"/>
                <a:sym typeface="Roboto"/>
              </a:rPr>
              <a:t>=</a:t>
            </a:r>
            <a:r>
              <a:rPr lang="ru" sz="2400">
                <a:solidFill>
                  <a:srgbClr val="434343"/>
                </a:solidFill>
                <a:latin typeface="Roboto"/>
                <a:ea typeface="Roboto"/>
                <a:cs typeface="Roboto"/>
                <a:sym typeface="Roboto"/>
              </a:rPr>
              <a:t> </a:t>
            </a:r>
            <a:r>
              <a:rPr lang="ru" sz="2400">
                <a:solidFill>
                  <a:srgbClr val="980000"/>
                </a:solidFill>
                <a:latin typeface="Roboto"/>
                <a:ea typeface="Roboto"/>
                <a:cs typeface="Roboto"/>
                <a:sym typeface="Roboto"/>
              </a:rPr>
              <a:t>'test'</a:t>
            </a:r>
            <a:endParaRPr sz="2400">
              <a:solidFill>
                <a:srgbClr val="980000"/>
              </a:solidFill>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print</a:t>
            </a:r>
            <a:r>
              <a:rPr lang="ru" sz="2400">
                <a:solidFill>
                  <a:srgbClr val="434343"/>
                </a:solidFill>
                <a:latin typeface="Roboto"/>
                <a:ea typeface="Roboto"/>
                <a:cs typeface="Roboto"/>
                <a:sym typeface="Roboto"/>
              </a:rPr>
              <a:t>(</a:t>
            </a:r>
            <a:r>
              <a:rPr lang="ru" sz="2400">
                <a:solidFill>
                  <a:srgbClr val="980000"/>
                </a:solidFill>
                <a:latin typeface="Roboto"/>
                <a:ea typeface="Roboto"/>
                <a:cs typeface="Roboto"/>
                <a:sym typeface="Roboto"/>
              </a:rPr>
              <a:t>'</a:t>
            </a:r>
            <a:r>
              <a:rPr lang="ru" sz="2400">
                <a:solidFill>
                  <a:srgbClr val="980000"/>
                </a:solidFill>
                <a:latin typeface="Roboto"/>
                <a:ea typeface="Roboto"/>
                <a:cs typeface="Roboto"/>
                <a:sym typeface="Roboto"/>
              </a:rPr>
              <a:t>{:_^10}</a:t>
            </a:r>
            <a:r>
              <a:rPr lang="ru" sz="2400">
                <a:solidFill>
                  <a:srgbClr val="980000"/>
                </a:solidFill>
                <a:latin typeface="Roboto"/>
                <a:ea typeface="Roboto"/>
                <a:cs typeface="Roboto"/>
                <a:sym typeface="Roboto"/>
              </a:rPr>
              <a:t>'</a:t>
            </a:r>
            <a:r>
              <a:rPr lang="ru" sz="2400">
                <a:solidFill>
                  <a:srgbClr val="434343"/>
                </a:solidFill>
                <a:latin typeface="Roboto"/>
                <a:ea typeface="Roboto"/>
                <a:cs typeface="Roboto"/>
                <a:sym typeface="Roboto"/>
              </a:rPr>
              <a:t>.format(test))</a:t>
            </a:r>
            <a:endParaRPr sz="2400">
              <a:solidFill>
                <a:srgbClr val="434343"/>
              </a:solidFill>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print</a:t>
            </a:r>
            <a:r>
              <a:rPr lang="ru" sz="2400">
                <a:solidFill>
                  <a:srgbClr val="434343"/>
                </a:solidFill>
                <a:latin typeface="Roboto"/>
                <a:ea typeface="Roboto"/>
                <a:cs typeface="Roboto"/>
                <a:sym typeface="Roboto"/>
              </a:rPr>
              <a:t>(</a:t>
            </a:r>
            <a:r>
              <a:rPr lang="ru" sz="2400">
                <a:solidFill>
                  <a:srgbClr val="980000"/>
                </a:solidFill>
                <a:latin typeface="Roboto"/>
                <a:ea typeface="Roboto"/>
                <a:cs typeface="Roboto"/>
                <a:sym typeface="Roboto"/>
              </a:rPr>
              <a:t>f'</a:t>
            </a:r>
            <a:r>
              <a:rPr lang="ru" sz="2400">
                <a:solidFill>
                  <a:srgbClr val="434343"/>
                </a:solidFill>
                <a:latin typeface="Roboto"/>
                <a:ea typeface="Roboto"/>
                <a:cs typeface="Roboto"/>
                <a:sym typeface="Roboto"/>
              </a:rPr>
              <a:t>{test:_</a:t>
            </a:r>
            <a:r>
              <a:rPr lang="ru" sz="2400">
                <a:solidFill>
                  <a:srgbClr val="9900FF"/>
                </a:solidFill>
                <a:latin typeface="Roboto"/>
                <a:ea typeface="Roboto"/>
                <a:cs typeface="Roboto"/>
                <a:sym typeface="Roboto"/>
              </a:rPr>
              <a:t>^</a:t>
            </a:r>
            <a:r>
              <a:rPr lang="ru" sz="2400">
                <a:solidFill>
                  <a:srgbClr val="38761D"/>
                </a:solidFill>
                <a:latin typeface="Roboto"/>
                <a:ea typeface="Roboto"/>
                <a:cs typeface="Roboto"/>
                <a:sym typeface="Roboto"/>
              </a:rPr>
              <a:t>10</a:t>
            </a:r>
            <a:r>
              <a:rPr lang="ru" sz="2400">
                <a:solidFill>
                  <a:srgbClr val="434343"/>
                </a:solidFill>
                <a:latin typeface="Roboto"/>
                <a:ea typeface="Roboto"/>
                <a:cs typeface="Roboto"/>
                <a:sym typeface="Roboto"/>
              </a:rPr>
              <a:t>}</a:t>
            </a:r>
            <a:r>
              <a:rPr lang="ru" sz="2400">
                <a:solidFill>
                  <a:srgbClr val="980000"/>
                </a:solidFill>
                <a:latin typeface="Roboto"/>
                <a:ea typeface="Roboto"/>
                <a:cs typeface="Roboto"/>
                <a:sym typeface="Roboto"/>
              </a:rPr>
              <a:t>'</a:t>
            </a:r>
            <a:r>
              <a:rPr lang="ru" sz="2400">
                <a:solidFill>
                  <a:srgbClr val="434343"/>
                </a:solidFill>
                <a:latin typeface="Roboto"/>
                <a:ea typeface="Roboto"/>
                <a:cs typeface="Roboto"/>
                <a:sym typeface="Roboto"/>
              </a:rPr>
              <a:t>)</a:t>
            </a:r>
            <a:endParaRPr sz="2400">
              <a:solidFill>
                <a:srgbClr val="434343"/>
              </a:solidFill>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___test___</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___test___</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print</a:t>
            </a:r>
            <a:r>
              <a:rPr lang="ru" sz="2400">
                <a:latin typeface="Roboto"/>
                <a:ea typeface="Roboto"/>
                <a:cs typeface="Roboto"/>
                <a:sym typeface="Roboto"/>
              </a:rPr>
              <a:t>(</a:t>
            </a:r>
            <a:r>
              <a:rPr lang="ru" sz="2400">
                <a:solidFill>
                  <a:srgbClr val="980000"/>
                </a:solidFill>
                <a:latin typeface="Roboto"/>
                <a:ea typeface="Roboto"/>
                <a:cs typeface="Roboto"/>
                <a:sym typeface="Roboto"/>
              </a:rPr>
              <a:t>'{:_^6}'</a:t>
            </a:r>
            <a:r>
              <a:rPr lang="ru" sz="2400">
                <a:latin typeface="Roboto"/>
                <a:ea typeface="Roboto"/>
                <a:cs typeface="Roboto"/>
                <a:sym typeface="Roboto"/>
              </a:rPr>
              <a:t>.format(</a:t>
            </a:r>
            <a:r>
              <a:rPr lang="ru" sz="2400">
                <a:solidFill>
                  <a:srgbClr val="980000"/>
                </a:solidFill>
                <a:latin typeface="Roboto"/>
                <a:ea typeface="Roboto"/>
                <a:cs typeface="Roboto"/>
                <a:sym typeface="Roboto"/>
              </a:rPr>
              <a:t>'zip'</a:t>
            </a:r>
            <a:r>
              <a:rPr lang="ru" sz="2400">
                <a:latin typeface="Roboto"/>
                <a:ea typeface="Roboto"/>
                <a:cs typeface="Roboto"/>
                <a:sym typeface="Roboto"/>
              </a:rPr>
              <a:t>))</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_zip__</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solidFill>
                <a:srgbClr val="434343"/>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8"/>
          <p:cNvSpPr txBox="1"/>
          <p:nvPr>
            <p:ph type="title"/>
          </p:nvPr>
        </p:nvSpPr>
        <p:spPr>
          <a:xfrm>
            <a:off x="471900" y="230150"/>
            <a:ext cx="8222100" cy="81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sz="2400"/>
              <a:t>Усечение длинных строк</a:t>
            </a:r>
            <a:endParaRPr sz="1800"/>
          </a:p>
        </p:txBody>
      </p:sp>
      <p:sp>
        <p:nvSpPr>
          <p:cNvPr id="296" name="Google Shape;296;p48"/>
          <p:cNvSpPr txBox="1"/>
          <p:nvPr/>
        </p:nvSpPr>
        <p:spPr>
          <a:xfrm>
            <a:off x="471900" y="1775125"/>
            <a:ext cx="8351700" cy="3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38761D"/>
                </a:solidFill>
                <a:latin typeface="Roboto"/>
                <a:ea typeface="Roboto"/>
                <a:cs typeface="Roboto"/>
                <a:sym typeface="Roboto"/>
              </a:rPr>
              <a:t>print</a:t>
            </a:r>
            <a:r>
              <a:rPr lang="ru" sz="1800">
                <a:solidFill>
                  <a:srgbClr val="434343"/>
                </a:solidFill>
                <a:latin typeface="Roboto"/>
                <a:ea typeface="Roboto"/>
                <a:cs typeface="Roboto"/>
                <a:sym typeface="Roboto"/>
              </a:rPr>
              <a:t>(</a:t>
            </a:r>
            <a:r>
              <a:rPr lang="ru" sz="1800">
                <a:solidFill>
                  <a:srgbClr val="980000"/>
                </a:solidFill>
                <a:latin typeface="Roboto"/>
                <a:ea typeface="Roboto"/>
                <a:cs typeface="Roboto"/>
                <a:sym typeface="Roboto"/>
              </a:rPr>
              <a:t>'%.5s' </a:t>
            </a:r>
            <a:r>
              <a:rPr lang="ru" sz="1800">
                <a:solidFill>
                  <a:srgbClr val="9900FF"/>
                </a:solidFill>
                <a:latin typeface="Roboto"/>
                <a:ea typeface="Roboto"/>
                <a:cs typeface="Roboto"/>
                <a:sym typeface="Roboto"/>
              </a:rPr>
              <a:t>%</a:t>
            </a:r>
            <a:r>
              <a:rPr lang="ru" sz="1800">
                <a:solidFill>
                  <a:srgbClr val="434343"/>
                </a:solidFill>
                <a:latin typeface="Roboto"/>
                <a:ea typeface="Roboto"/>
                <a:cs typeface="Roboto"/>
                <a:sym typeface="Roboto"/>
              </a:rPr>
              <a:t> (</a:t>
            </a:r>
            <a:r>
              <a:rPr lang="ru" sz="1800">
                <a:solidFill>
                  <a:srgbClr val="980000"/>
                </a:solidFill>
                <a:latin typeface="Roboto"/>
                <a:ea typeface="Roboto"/>
                <a:cs typeface="Roboto"/>
                <a:sym typeface="Roboto"/>
              </a:rPr>
              <a:t>'xylophone'</a:t>
            </a:r>
            <a:r>
              <a:rPr lang="ru" sz="1800">
                <a:solidFill>
                  <a:srgbClr val="434343"/>
                </a:solidFill>
                <a:latin typeface="Roboto"/>
                <a:ea typeface="Roboto"/>
                <a:cs typeface="Roboto"/>
                <a:sym typeface="Roboto"/>
              </a:rPr>
              <a:t>,))</a:t>
            </a:r>
            <a:endParaRPr sz="1800">
              <a:solidFill>
                <a:srgbClr val="434343"/>
              </a:solidFill>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print</a:t>
            </a:r>
            <a:r>
              <a:rPr lang="ru" sz="1800">
                <a:solidFill>
                  <a:srgbClr val="434343"/>
                </a:solidFill>
                <a:latin typeface="Roboto"/>
                <a:ea typeface="Roboto"/>
                <a:cs typeface="Roboto"/>
                <a:sym typeface="Roboto"/>
              </a:rPr>
              <a:t>(</a:t>
            </a:r>
            <a:r>
              <a:rPr lang="ru" sz="1800">
                <a:solidFill>
                  <a:srgbClr val="980000"/>
                </a:solidFill>
                <a:latin typeface="Roboto"/>
                <a:ea typeface="Roboto"/>
                <a:cs typeface="Roboto"/>
                <a:sym typeface="Roboto"/>
              </a:rPr>
              <a:t>'{:.5}'</a:t>
            </a:r>
            <a:r>
              <a:rPr lang="ru" sz="1800">
                <a:solidFill>
                  <a:srgbClr val="434343"/>
                </a:solidFill>
                <a:latin typeface="Roboto"/>
                <a:ea typeface="Roboto"/>
                <a:cs typeface="Roboto"/>
                <a:sym typeface="Roboto"/>
              </a:rPr>
              <a:t>.format(</a:t>
            </a:r>
            <a:r>
              <a:rPr lang="ru" sz="1800">
                <a:solidFill>
                  <a:srgbClr val="980000"/>
                </a:solidFill>
                <a:latin typeface="Roboto"/>
                <a:ea typeface="Roboto"/>
                <a:cs typeface="Roboto"/>
                <a:sym typeface="Roboto"/>
              </a:rPr>
              <a:t>'xylophone'</a:t>
            </a:r>
            <a:r>
              <a:rPr lang="ru" sz="1800">
                <a:solidFill>
                  <a:srgbClr val="434343"/>
                </a:solidFill>
                <a:latin typeface="Roboto"/>
                <a:ea typeface="Roboto"/>
                <a:cs typeface="Roboto"/>
                <a:sym typeface="Roboto"/>
              </a:rPr>
              <a:t>))</a:t>
            </a:r>
            <a:endParaRPr sz="1800">
              <a:solidFill>
                <a:srgbClr val="434343"/>
              </a:solidFill>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print</a:t>
            </a:r>
            <a:r>
              <a:rPr lang="ru" sz="1800">
                <a:solidFill>
                  <a:srgbClr val="434343"/>
                </a:solidFill>
                <a:latin typeface="Roboto"/>
                <a:ea typeface="Roboto"/>
                <a:cs typeface="Roboto"/>
                <a:sym typeface="Roboto"/>
              </a:rPr>
              <a:t>(f'{</a:t>
            </a:r>
            <a:r>
              <a:rPr lang="ru" sz="1800">
                <a:solidFill>
                  <a:srgbClr val="980000"/>
                </a:solidFill>
                <a:latin typeface="Roboto"/>
                <a:ea typeface="Roboto"/>
                <a:cs typeface="Roboto"/>
                <a:sym typeface="Roboto"/>
              </a:rPr>
              <a:t>"xylophone"</a:t>
            </a:r>
            <a:r>
              <a:rPr lang="ru" sz="1800">
                <a:solidFill>
                  <a:srgbClr val="434343"/>
                </a:solidFill>
                <a:latin typeface="Roboto"/>
                <a:ea typeface="Roboto"/>
                <a:cs typeface="Roboto"/>
                <a:sym typeface="Roboto"/>
              </a:rPr>
              <a:t>:</a:t>
            </a:r>
            <a:r>
              <a:rPr lang="ru" sz="1800">
                <a:solidFill>
                  <a:srgbClr val="38761D"/>
                </a:solidFill>
                <a:latin typeface="Roboto"/>
                <a:ea typeface="Roboto"/>
                <a:cs typeface="Roboto"/>
                <a:sym typeface="Roboto"/>
              </a:rPr>
              <a:t>.5</a:t>
            </a:r>
            <a:r>
              <a:rPr lang="ru" sz="1800">
                <a:solidFill>
                  <a:srgbClr val="434343"/>
                </a:solidFill>
                <a:latin typeface="Roboto"/>
                <a:ea typeface="Roboto"/>
                <a:cs typeface="Roboto"/>
                <a:sym typeface="Roboto"/>
              </a:rPr>
              <a:t>}')</a:t>
            </a: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xylop</a:t>
            </a:r>
            <a:endParaRPr sz="1800">
              <a:solidFill>
                <a:srgbClr val="38761D"/>
              </a:solidFill>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xylop</a:t>
            </a:r>
            <a:endParaRPr sz="1800">
              <a:solidFill>
                <a:srgbClr val="38761D"/>
              </a:solidFill>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xylop</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print</a:t>
            </a:r>
            <a:r>
              <a:rPr lang="ru" sz="1800">
                <a:solidFill>
                  <a:srgbClr val="434343"/>
                </a:solidFill>
                <a:latin typeface="Roboto"/>
                <a:ea typeface="Roboto"/>
                <a:cs typeface="Roboto"/>
                <a:sym typeface="Roboto"/>
              </a:rPr>
              <a:t>(</a:t>
            </a:r>
            <a:r>
              <a:rPr lang="ru" sz="1800">
                <a:solidFill>
                  <a:srgbClr val="980000"/>
                </a:solidFill>
                <a:latin typeface="Roboto"/>
                <a:ea typeface="Roboto"/>
                <a:cs typeface="Roboto"/>
                <a:sym typeface="Roboto"/>
              </a:rPr>
              <a:t>f'"</a:t>
            </a:r>
            <a:r>
              <a:rPr lang="ru" sz="1800">
                <a:solidFill>
                  <a:srgbClr val="434343"/>
                </a:solidFill>
                <a:latin typeface="Roboto"/>
                <a:ea typeface="Roboto"/>
                <a:cs typeface="Roboto"/>
                <a:sym typeface="Roboto"/>
              </a:rPr>
              <a:t>{</a:t>
            </a:r>
            <a:r>
              <a:rPr lang="ru" sz="1800">
                <a:solidFill>
                  <a:srgbClr val="980000"/>
                </a:solidFill>
                <a:latin typeface="Roboto"/>
                <a:ea typeface="Roboto"/>
                <a:cs typeface="Roboto"/>
                <a:sym typeface="Roboto"/>
              </a:rPr>
              <a:t>"xylophone"</a:t>
            </a:r>
            <a:r>
              <a:rPr lang="ru" sz="1800">
                <a:solidFill>
                  <a:srgbClr val="434343"/>
                </a:solidFill>
                <a:latin typeface="Roboto"/>
                <a:ea typeface="Roboto"/>
                <a:cs typeface="Roboto"/>
                <a:sym typeface="Roboto"/>
              </a:rPr>
              <a:t>:</a:t>
            </a:r>
            <a:r>
              <a:rPr lang="ru" sz="1800">
                <a:solidFill>
                  <a:srgbClr val="38761D"/>
                </a:solidFill>
                <a:latin typeface="Roboto"/>
                <a:ea typeface="Roboto"/>
                <a:cs typeface="Roboto"/>
                <a:sym typeface="Roboto"/>
              </a:rPr>
              <a:t>10.5</a:t>
            </a:r>
            <a:r>
              <a:rPr lang="ru" sz="1800">
                <a:solidFill>
                  <a:srgbClr val="434343"/>
                </a:solidFill>
                <a:latin typeface="Roboto"/>
                <a:ea typeface="Roboto"/>
                <a:cs typeface="Roboto"/>
                <a:sym typeface="Roboto"/>
              </a:rPr>
              <a:t>}</a:t>
            </a:r>
            <a:r>
              <a:rPr lang="ru" sz="1800">
                <a:solidFill>
                  <a:srgbClr val="980000"/>
                </a:solidFill>
                <a:latin typeface="Roboto"/>
                <a:ea typeface="Roboto"/>
                <a:cs typeface="Roboto"/>
                <a:sym typeface="Roboto"/>
              </a:rPr>
              <a:t>"'</a:t>
            </a:r>
            <a:r>
              <a:rPr lang="ru" sz="1800">
                <a:solidFill>
                  <a:srgbClr val="434343"/>
                </a:solidFill>
                <a:latin typeface="Roboto"/>
                <a:ea typeface="Roboto"/>
                <a:cs typeface="Roboto"/>
                <a:sym typeface="Roboto"/>
              </a:rPr>
              <a:t>)</a:t>
            </a:r>
            <a:endParaRPr sz="1800">
              <a:solidFill>
                <a:srgbClr val="434343"/>
              </a:solidFill>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"xylop     "</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9"/>
          <p:cNvSpPr txBox="1"/>
          <p:nvPr>
            <p:ph type="title"/>
          </p:nvPr>
        </p:nvSpPr>
        <p:spPr>
          <a:xfrm>
            <a:off x="471900" y="230150"/>
            <a:ext cx="8222100" cy="81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sz="2400"/>
              <a:t>Целые числа:</a:t>
            </a:r>
            <a:endParaRPr sz="1800"/>
          </a:p>
        </p:txBody>
      </p:sp>
      <p:sp>
        <p:nvSpPr>
          <p:cNvPr id="302" name="Google Shape;302;p49"/>
          <p:cNvSpPr txBox="1"/>
          <p:nvPr/>
        </p:nvSpPr>
        <p:spPr>
          <a:xfrm>
            <a:off x="471900" y="1775125"/>
            <a:ext cx="8351700" cy="3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38761D"/>
                </a:solidFill>
                <a:latin typeface="Roboto"/>
                <a:ea typeface="Roboto"/>
                <a:cs typeface="Roboto"/>
                <a:sym typeface="Roboto"/>
              </a:rPr>
              <a:t>print</a:t>
            </a:r>
            <a:r>
              <a:rPr lang="ru" sz="1800">
                <a:latin typeface="Roboto"/>
                <a:ea typeface="Roboto"/>
                <a:cs typeface="Roboto"/>
                <a:sym typeface="Roboto"/>
              </a:rPr>
              <a:t>(</a:t>
            </a:r>
            <a:r>
              <a:rPr lang="ru" sz="1800">
                <a:solidFill>
                  <a:srgbClr val="980000"/>
                </a:solidFill>
                <a:latin typeface="Roboto"/>
                <a:ea typeface="Roboto"/>
                <a:cs typeface="Roboto"/>
                <a:sym typeface="Roboto"/>
              </a:rPr>
              <a:t>'%d'</a:t>
            </a:r>
            <a:r>
              <a:rPr lang="ru" sz="1800">
                <a:latin typeface="Roboto"/>
                <a:ea typeface="Roboto"/>
                <a:cs typeface="Roboto"/>
                <a:sym typeface="Roboto"/>
              </a:rPr>
              <a:t> </a:t>
            </a:r>
            <a:r>
              <a:rPr lang="ru" sz="1800">
                <a:solidFill>
                  <a:srgbClr val="9900FF"/>
                </a:solidFill>
                <a:latin typeface="Roboto"/>
                <a:ea typeface="Roboto"/>
                <a:cs typeface="Roboto"/>
                <a:sym typeface="Roboto"/>
              </a:rPr>
              <a:t>%</a:t>
            </a:r>
            <a:r>
              <a:rPr lang="ru" sz="1800">
                <a:latin typeface="Roboto"/>
                <a:ea typeface="Roboto"/>
                <a:cs typeface="Roboto"/>
                <a:sym typeface="Roboto"/>
              </a:rPr>
              <a:t> (</a:t>
            </a:r>
            <a:r>
              <a:rPr lang="ru" sz="1800">
                <a:solidFill>
                  <a:srgbClr val="38761D"/>
                </a:solidFill>
                <a:latin typeface="Roboto"/>
                <a:ea typeface="Roboto"/>
                <a:cs typeface="Roboto"/>
                <a:sym typeface="Roboto"/>
              </a:rPr>
              <a:t>42</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print</a:t>
            </a:r>
            <a:r>
              <a:rPr lang="ru" sz="1800">
                <a:latin typeface="Roboto"/>
                <a:ea typeface="Roboto"/>
                <a:cs typeface="Roboto"/>
                <a:sym typeface="Roboto"/>
              </a:rPr>
              <a:t>(</a:t>
            </a:r>
            <a:r>
              <a:rPr lang="ru" sz="1800">
                <a:solidFill>
                  <a:srgbClr val="980000"/>
                </a:solidFill>
                <a:latin typeface="Roboto"/>
                <a:ea typeface="Roboto"/>
                <a:cs typeface="Roboto"/>
                <a:sym typeface="Roboto"/>
              </a:rPr>
              <a:t>'{:d}'</a:t>
            </a:r>
            <a:r>
              <a:rPr lang="ru" sz="1800">
                <a:latin typeface="Roboto"/>
                <a:ea typeface="Roboto"/>
                <a:cs typeface="Roboto"/>
                <a:sym typeface="Roboto"/>
              </a:rPr>
              <a:t>.format(</a:t>
            </a:r>
            <a:r>
              <a:rPr lang="ru" sz="1800">
                <a:solidFill>
                  <a:srgbClr val="38761D"/>
                </a:solidFill>
                <a:latin typeface="Roboto"/>
                <a:ea typeface="Roboto"/>
                <a:cs typeface="Roboto"/>
                <a:sym typeface="Roboto"/>
              </a:rPr>
              <a:t>42</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print</a:t>
            </a:r>
            <a:r>
              <a:rPr lang="ru" sz="1800">
                <a:latin typeface="Roboto"/>
                <a:ea typeface="Roboto"/>
                <a:cs typeface="Roboto"/>
                <a:sym typeface="Roboto"/>
              </a:rPr>
              <a:t>(</a:t>
            </a:r>
            <a:r>
              <a:rPr lang="ru" sz="1800">
                <a:solidFill>
                  <a:srgbClr val="980000"/>
                </a:solidFill>
                <a:latin typeface="Roboto"/>
                <a:ea typeface="Roboto"/>
                <a:cs typeface="Roboto"/>
                <a:sym typeface="Roboto"/>
              </a:rPr>
              <a:t>f'</a:t>
            </a:r>
            <a:r>
              <a:rPr lang="ru" sz="1800">
                <a:latin typeface="Roboto"/>
                <a:ea typeface="Roboto"/>
                <a:cs typeface="Roboto"/>
                <a:sym typeface="Roboto"/>
              </a:rPr>
              <a:t>{</a:t>
            </a:r>
            <a:r>
              <a:rPr lang="ru" sz="1800">
                <a:solidFill>
                  <a:srgbClr val="38761D"/>
                </a:solidFill>
                <a:latin typeface="Roboto"/>
                <a:ea typeface="Roboto"/>
                <a:cs typeface="Roboto"/>
                <a:sym typeface="Roboto"/>
              </a:rPr>
              <a:t>42</a:t>
            </a:r>
            <a:r>
              <a:rPr lang="ru" sz="1800">
                <a:latin typeface="Roboto"/>
                <a:ea typeface="Roboto"/>
                <a:cs typeface="Roboto"/>
                <a:sym typeface="Roboto"/>
              </a:rPr>
              <a:t>:d}</a:t>
            </a:r>
            <a:r>
              <a:rPr lang="ru" sz="1800">
                <a:solidFill>
                  <a:srgbClr val="980000"/>
                </a:solidFill>
                <a:latin typeface="Roboto"/>
                <a:ea typeface="Roboto"/>
                <a:cs typeface="Roboto"/>
                <a:sym typeface="Roboto"/>
              </a:rPr>
              <a:t>'</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t/>
            </a:r>
            <a:endParaRPr sz="1800">
              <a:solidFill>
                <a:srgbClr val="38761D"/>
              </a:solidFill>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42</a:t>
            </a:r>
            <a:endParaRPr sz="1800">
              <a:solidFill>
                <a:srgbClr val="38761D"/>
              </a:solidFill>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42</a:t>
            </a:r>
            <a:endParaRPr sz="1800">
              <a:solidFill>
                <a:srgbClr val="38761D"/>
              </a:solidFill>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42</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solidFill>
                <a:srgbClr val="38761D"/>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0"/>
          <p:cNvSpPr txBox="1"/>
          <p:nvPr>
            <p:ph type="title"/>
          </p:nvPr>
        </p:nvSpPr>
        <p:spPr>
          <a:xfrm>
            <a:off x="471900" y="230150"/>
            <a:ext cx="8222100" cy="81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sz="2400"/>
              <a:t>Целые числа:</a:t>
            </a:r>
            <a:endParaRPr sz="1800"/>
          </a:p>
        </p:txBody>
      </p:sp>
      <p:sp>
        <p:nvSpPr>
          <p:cNvPr id="308" name="Google Shape;308;p50"/>
          <p:cNvSpPr txBox="1"/>
          <p:nvPr/>
        </p:nvSpPr>
        <p:spPr>
          <a:xfrm>
            <a:off x="471900" y="1775125"/>
            <a:ext cx="8351700" cy="3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38761D"/>
                </a:solidFill>
                <a:latin typeface="Roboto"/>
                <a:ea typeface="Roboto"/>
                <a:cs typeface="Roboto"/>
                <a:sym typeface="Roboto"/>
              </a:rPr>
              <a:t>print</a:t>
            </a:r>
            <a:r>
              <a:rPr lang="ru" sz="1800">
                <a:latin typeface="Roboto"/>
                <a:ea typeface="Roboto"/>
                <a:cs typeface="Roboto"/>
                <a:sym typeface="Roboto"/>
              </a:rPr>
              <a:t>(</a:t>
            </a:r>
            <a:r>
              <a:rPr lang="ru" sz="1800">
                <a:solidFill>
                  <a:srgbClr val="980000"/>
                </a:solidFill>
                <a:latin typeface="Roboto"/>
                <a:ea typeface="Roboto"/>
                <a:cs typeface="Roboto"/>
                <a:sym typeface="Roboto"/>
              </a:rPr>
              <a:t>f'Показывать знак, даже если число положительное: {</a:t>
            </a:r>
            <a:r>
              <a:rPr lang="ru" sz="1800">
                <a:solidFill>
                  <a:srgbClr val="38761D"/>
                </a:solidFill>
                <a:latin typeface="Roboto"/>
                <a:ea typeface="Roboto"/>
                <a:cs typeface="Roboto"/>
                <a:sym typeface="Roboto"/>
              </a:rPr>
              <a:t>42</a:t>
            </a:r>
            <a:r>
              <a:rPr lang="ru" sz="1800">
                <a:solidFill>
                  <a:srgbClr val="980000"/>
                </a:solidFill>
                <a:latin typeface="Roboto"/>
                <a:ea typeface="Roboto"/>
                <a:cs typeface="Roboto"/>
                <a:sym typeface="Roboto"/>
              </a:rPr>
              <a:t>:_</a:t>
            </a:r>
            <a:r>
              <a:rPr lang="ru" sz="1800">
                <a:solidFill>
                  <a:srgbClr val="9900FF"/>
                </a:solidFill>
                <a:latin typeface="Roboto"/>
                <a:ea typeface="Roboto"/>
                <a:cs typeface="Roboto"/>
                <a:sym typeface="Roboto"/>
              </a:rPr>
              <a:t>&gt;+</a:t>
            </a:r>
            <a:r>
              <a:rPr lang="ru" sz="1800">
                <a:solidFill>
                  <a:srgbClr val="38761D"/>
                </a:solidFill>
                <a:latin typeface="Roboto"/>
                <a:ea typeface="Roboto"/>
                <a:cs typeface="Roboto"/>
                <a:sym typeface="Roboto"/>
              </a:rPr>
              <a:t>6</a:t>
            </a:r>
            <a:r>
              <a:rPr lang="ru" sz="1800">
                <a:solidFill>
                  <a:srgbClr val="980000"/>
                </a:solidFill>
                <a:latin typeface="Roboto"/>
                <a:ea typeface="Roboto"/>
                <a:cs typeface="Roboto"/>
                <a:sym typeface="Roboto"/>
              </a:rPr>
              <a:t>d}'</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print</a:t>
            </a:r>
            <a:r>
              <a:rPr lang="ru" sz="1800">
                <a:latin typeface="Roboto"/>
                <a:ea typeface="Roboto"/>
                <a:cs typeface="Roboto"/>
                <a:sym typeface="Roboto"/>
              </a:rPr>
              <a:t>(</a:t>
            </a:r>
            <a:r>
              <a:rPr lang="ru" sz="1800">
                <a:solidFill>
                  <a:srgbClr val="980000"/>
                </a:solidFill>
                <a:latin typeface="Roboto"/>
                <a:ea typeface="Roboto"/>
                <a:cs typeface="Roboto"/>
                <a:sym typeface="Roboto"/>
              </a:rPr>
              <a:t>f'</a:t>
            </a:r>
            <a:r>
              <a:rPr lang="ru" sz="1800">
                <a:latin typeface="Roboto"/>
                <a:ea typeface="Roboto"/>
                <a:cs typeface="Roboto"/>
                <a:sym typeface="Roboto"/>
              </a:rPr>
              <a:t>{</a:t>
            </a:r>
            <a:r>
              <a:rPr lang="ru" sz="1800">
                <a:solidFill>
                  <a:srgbClr val="38761D"/>
                </a:solidFill>
                <a:latin typeface="Roboto"/>
                <a:ea typeface="Roboto"/>
                <a:cs typeface="Roboto"/>
                <a:sym typeface="Roboto"/>
              </a:rPr>
              <a:t>-42</a:t>
            </a:r>
            <a:r>
              <a:rPr lang="ru" sz="1800">
                <a:latin typeface="Roboto"/>
                <a:ea typeface="Roboto"/>
                <a:cs typeface="Roboto"/>
                <a:sym typeface="Roboto"/>
              </a:rPr>
              <a:t>:_</a:t>
            </a:r>
            <a:r>
              <a:rPr lang="ru" sz="1800">
                <a:solidFill>
                  <a:srgbClr val="9900FF"/>
                </a:solidFill>
                <a:latin typeface="Roboto"/>
                <a:ea typeface="Roboto"/>
                <a:cs typeface="Roboto"/>
                <a:sym typeface="Roboto"/>
              </a:rPr>
              <a:t>&gt;+</a:t>
            </a:r>
            <a:r>
              <a:rPr lang="ru" sz="1800">
                <a:solidFill>
                  <a:srgbClr val="38761D"/>
                </a:solidFill>
                <a:latin typeface="Roboto"/>
                <a:ea typeface="Roboto"/>
                <a:cs typeface="Roboto"/>
                <a:sym typeface="Roboto"/>
              </a:rPr>
              <a:t>54</a:t>
            </a:r>
            <a:r>
              <a:rPr lang="ru" sz="1800">
                <a:latin typeface="Roboto"/>
                <a:ea typeface="Roboto"/>
                <a:cs typeface="Roboto"/>
                <a:sym typeface="Roboto"/>
              </a:rPr>
              <a:t>d}</a:t>
            </a:r>
            <a:r>
              <a:rPr lang="ru" sz="1800">
                <a:solidFill>
                  <a:srgbClr val="980000"/>
                </a:solidFill>
                <a:latin typeface="Roboto"/>
                <a:ea typeface="Roboto"/>
                <a:cs typeface="Roboto"/>
                <a:sym typeface="Roboto"/>
              </a:rPr>
              <a:t>'</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t/>
            </a:r>
            <a:endParaRPr sz="1800">
              <a:solidFill>
                <a:srgbClr val="38761D"/>
              </a:solidFill>
              <a:latin typeface="Roboto"/>
              <a:ea typeface="Roboto"/>
              <a:cs typeface="Roboto"/>
              <a:sym typeface="Roboto"/>
            </a:endParaRPr>
          </a:p>
          <a:p>
            <a:pPr indent="0" lvl="0" marL="0" rtl="0" algn="l">
              <a:spcBef>
                <a:spcPts val="0"/>
              </a:spcBef>
              <a:spcAft>
                <a:spcPts val="0"/>
              </a:spcAft>
              <a:buNone/>
            </a:pPr>
            <a:r>
              <a:rPr b="1" lang="ru" sz="1800">
                <a:solidFill>
                  <a:srgbClr val="38761D"/>
                </a:solidFill>
                <a:latin typeface="Courier New"/>
                <a:ea typeface="Courier New"/>
                <a:cs typeface="Courier New"/>
                <a:sym typeface="Courier New"/>
              </a:rPr>
              <a:t>Показывать знак, даже если число положительное: ___+42</a:t>
            </a:r>
            <a:endParaRPr b="1" sz="1800">
              <a:solidFill>
                <a:srgbClr val="38761D"/>
              </a:solidFill>
              <a:latin typeface="Courier New"/>
              <a:ea typeface="Courier New"/>
              <a:cs typeface="Courier New"/>
              <a:sym typeface="Courier New"/>
            </a:endParaRPr>
          </a:p>
          <a:p>
            <a:pPr indent="0" lvl="0" marL="0" rtl="0" algn="l">
              <a:spcBef>
                <a:spcPts val="0"/>
              </a:spcBef>
              <a:spcAft>
                <a:spcPts val="0"/>
              </a:spcAft>
              <a:buNone/>
            </a:pPr>
            <a:r>
              <a:rPr b="1" lang="ru" sz="1800">
                <a:solidFill>
                  <a:srgbClr val="38761D"/>
                </a:solidFill>
                <a:latin typeface="Courier New"/>
                <a:ea typeface="Courier New"/>
                <a:cs typeface="Courier New"/>
                <a:sym typeface="Courier New"/>
              </a:rPr>
              <a:t>___________________________________________________-42</a:t>
            </a:r>
            <a:endParaRPr b="1" sz="1800">
              <a:solidFill>
                <a:srgbClr val="38761D"/>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38761D"/>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1"/>
          <p:cNvSpPr txBox="1"/>
          <p:nvPr>
            <p:ph type="title"/>
          </p:nvPr>
        </p:nvSpPr>
        <p:spPr>
          <a:xfrm>
            <a:off x="471900" y="230150"/>
            <a:ext cx="8222100" cy="81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sz="2400"/>
              <a:t>Floats</a:t>
            </a:r>
            <a:r>
              <a:rPr lang="ru" sz="2400"/>
              <a:t>:</a:t>
            </a:r>
            <a:endParaRPr sz="1800"/>
          </a:p>
        </p:txBody>
      </p:sp>
      <p:sp>
        <p:nvSpPr>
          <p:cNvPr id="314" name="Google Shape;314;p51"/>
          <p:cNvSpPr txBox="1"/>
          <p:nvPr/>
        </p:nvSpPr>
        <p:spPr>
          <a:xfrm>
            <a:off x="471900" y="1775125"/>
            <a:ext cx="4203900" cy="3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38761D"/>
                </a:solidFill>
                <a:latin typeface="Roboto"/>
                <a:ea typeface="Roboto"/>
                <a:cs typeface="Roboto"/>
                <a:sym typeface="Roboto"/>
              </a:rPr>
              <a:t>print</a:t>
            </a:r>
            <a:r>
              <a:rPr lang="ru" sz="1800">
                <a:latin typeface="Roboto"/>
                <a:ea typeface="Roboto"/>
                <a:cs typeface="Roboto"/>
                <a:sym typeface="Roboto"/>
              </a:rPr>
              <a:t>(</a:t>
            </a:r>
            <a:r>
              <a:rPr lang="ru" sz="1800">
                <a:solidFill>
                  <a:srgbClr val="980000"/>
                </a:solidFill>
                <a:latin typeface="Roboto"/>
                <a:ea typeface="Roboto"/>
                <a:cs typeface="Roboto"/>
                <a:sym typeface="Roboto"/>
              </a:rPr>
              <a:t>'%f'</a:t>
            </a:r>
            <a:r>
              <a:rPr lang="ru" sz="1800">
                <a:latin typeface="Roboto"/>
                <a:ea typeface="Roboto"/>
                <a:cs typeface="Roboto"/>
                <a:sym typeface="Roboto"/>
              </a:rPr>
              <a:t> </a:t>
            </a:r>
            <a:r>
              <a:rPr lang="ru" sz="1800">
                <a:solidFill>
                  <a:srgbClr val="9900FF"/>
                </a:solidFill>
                <a:latin typeface="Roboto"/>
                <a:ea typeface="Roboto"/>
                <a:cs typeface="Roboto"/>
                <a:sym typeface="Roboto"/>
              </a:rPr>
              <a:t>%</a:t>
            </a:r>
            <a:r>
              <a:rPr lang="ru" sz="1800">
                <a:latin typeface="Roboto"/>
                <a:ea typeface="Roboto"/>
                <a:cs typeface="Roboto"/>
                <a:sym typeface="Roboto"/>
              </a:rPr>
              <a:t> (</a:t>
            </a:r>
            <a:r>
              <a:rPr lang="ru" sz="1800">
                <a:solidFill>
                  <a:srgbClr val="38761D"/>
                </a:solidFill>
                <a:latin typeface="Roboto"/>
                <a:ea typeface="Roboto"/>
                <a:cs typeface="Roboto"/>
                <a:sym typeface="Roboto"/>
              </a:rPr>
              <a:t>3.141592653589793</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print(</a:t>
            </a:r>
            <a:r>
              <a:rPr lang="ru" sz="1800">
                <a:solidFill>
                  <a:srgbClr val="980000"/>
                </a:solidFill>
                <a:latin typeface="Roboto"/>
                <a:ea typeface="Roboto"/>
                <a:cs typeface="Roboto"/>
                <a:sym typeface="Roboto"/>
              </a:rPr>
              <a:t>'{:f}'</a:t>
            </a:r>
            <a:r>
              <a:rPr lang="ru" sz="1800">
                <a:solidFill>
                  <a:srgbClr val="38761D"/>
                </a:solidFill>
                <a:latin typeface="Roboto"/>
                <a:ea typeface="Roboto"/>
                <a:cs typeface="Roboto"/>
                <a:sym typeface="Roboto"/>
              </a:rPr>
              <a:t>.format(3.141592653589793))</a:t>
            </a:r>
            <a:endParaRPr sz="1800">
              <a:solidFill>
                <a:srgbClr val="38761D"/>
              </a:solidFill>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print(</a:t>
            </a:r>
            <a:r>
              <a:rPr lang="ru" sz="1800">
                <a:solidFill>
                  <a:srgbClr val="980000"/>
                </a:solidFill>
                <a:latin typeface="Roboto"/>
                <a:ea typeface="Roboto"/>
                <a:cs typeface="Roboto"/>
                <a:sym typeface="Roboto"/>
              </a:rPr>
              <a:t>f'</a:t>
            </a:r>
            <a:r>
              <a:rPr lang="ru" sz="1800">
                <a:latin typeface="Roboto"/>
                <a:ea typeface="Roboto"/>
                <a:cs typeface="Roboto"/>
                <a:sym typeface="Roboto"/>
              </a:rPr>
              <a:t>{</a:t>
            </a:r>
            <a:r>
              <a:rPr lang="ru" sz="1800">
                <a:solidFill>
                  <a:srgbClr val="38761D"/>
                </a:solidFill>
                <a:latin typeface="Roboto"/>
                <a:ea typeface="Roboto"/>
                <a:cs typeface="Roboto"/>
                <a:sym typeface="Roboto"/>
              </a:rPr>
              <a:t>3.141592653589793</a:t>
            </a:r>
            <a:r>
              <a:rPr lang="ru" sz="1800">
                <a:latin typeface="Roboto"/>
                <a:ea typeface="Roboto"/>
                <a:cs typeface="Roboto"/>
                <a:sym typeface="Roboto"/>
              </a:rPr>
              <a:t>:f}</a:t>
            </a:r>
            <a:r>
              <a:rPr lang="ru" sz="1800">
                <a:solidFill>
                  <a:srgbClr val="980000"/>
                </a:solidFill>
                <a:latin typeface="Roboto"/>
                <a:ea typeface="Roboto"/>
                <a:cs typeface="Roboto"/>
                <a:sym typeface="Roboto"/>
              </a:rPr>
              <a:t>'</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t/>
            </a:r>
            <a:endParaRPr sz="1800">
              <a:solidFill>
                <a:srgbClr val="38761D"/>
              </a:solidFill>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3.141593</a:t>
            </a:r>
            <a:endParaRPr sz="1800">
              <a:solidFill>
                <a:srgbClr val="38761D"/>
              </a:solidFill>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3.141593</a:t>
            </a:r>
            <a:endParaRPr sz="1800">
              <a:solidFill>
                <a:srgbClr val="38761D"/>
              </a:solidFill>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3.141593</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solidFill>
                <a:srgbClr val="38761D"/>
              </a:solidFill>
              <a:latin typeface="Roboto"/>
              <a:ea typeface="Roboto"/>
              <a:cs typeface="Roboto"/>
              <a:sym typeface="Roboto"/>
            </a:endParaRPr>
          </a:p>
        </p:txBody>
      </p:sp>
      <p:sp>
        <p:nvSpPr>
          <p:cNvPr id="315" name="Google Shape;315;p51"/>
          <p:cNvSpPr txBox="1"/>
          <p:nvPr/>
        </p:nvSpPr>
        <p:spPr>
          <a:xfrm>
            <a:off x="5013625" y="1827075"/>
            <a:ext cx="3965700" cy="30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Roboto"/>
                <a:ea typeface="Roboto"/>
                <a:cs typeface="Roboto"/>
                <a:sym typeface="Roboto"/>
              </a:rPr>
              <a:t>pi </a:t>
            </a:r>
            <a:r>
              <a:rPr lang="ru" sz="1800">
                <a:solidFill>
                  <a:srgbClr val="9900FF"/>
                </a:solidFill>
                <a:latin typeface="Roboto"/>
                <a:ea typeface="Roboto"/>
                <a:cs typeface="Roboto"/>
                <a:sym typeface="Roboto"/>
              </a:rPr>
              <a:t>=</a:t>
            </a:r>
            <a:r>
              <a:rPr lang="ru" sz="1800">
                <a:latin typeface="Roboto"/>
                <a:ea typeface="Roboto"/>
                <a:cs typeface="Roboto"/>
                <a:sym typeface="Roboto"/>
              </a:rPr>
              <a:t> </a:t>
            </a:r>
            <a:r>
              <a:rPr lang="ru" sz="1800">
                <a:solidFill>
                  <a:srgbClr val="38761D"/>
                </a:solidFill>
                <a:latin typeface="Roboto"/>
                <a:ea typeface="Roboto"/>
                <a:cs typeface="Roboto"/>
                <a:sym typeface="Roboto"/>
              </a:rPr>
              <a:t>3.141592653589793</a:t>
            </a:r>
            <a:endParaRPr sz="1800">
              <a:solidFill>
                <a:srgbClr val="38761D"/>
              </a:solidFill>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print</a:t>
            </a:r>
            <a:r>
              <a:rPr lang="ru" sz="1800">
                <a:latin typeface="Roboto"/>
                <a:ea typeface="Roboto"/>
                <a:cs typeface="Roboto"/>
                <a:sym typeface="Roboto"/>
              </a:rPr>
              <a:t>(</a:t>
            </a:r>
            <a:r>
              <a:rPr lang="ru" sz="1800">
                <a:solidFill>
                  <a:srgbClr val="980000"/>
                </a:solidFill>
                <a:latin typeface="Roboto"/>
                <a:ea typeface="Roboto"/>
                <a:cs typeface="Roboto"/>
                <a:sym typeface="Roboto"/>
              </a:rPr>
              <a:t>'%06.2f'</a:t>
            </a:r>
            <a:r>
              <a:rPr lang="ru" sz="1800">
                <a:latin typeface="Roboto"/>
                <a:ea typeface="Roboto"/>
                <a:cs typeface="Roboto"/>
                <a:sym typeface="Roboto"/>
              </a:rPr>
              <a:t> </a:t>
            </a:r>
            <a:r>
              <a:rPr lang="ru" sz="1800">
                <a:solidFill>
                  <a:srgbClr val="9900FF"/>
                </a:solidFill>
                <a:latin typeface="Roboto"/>
                <a:ea typeface="Roboto"/>
                <a:cs typeface="Roboto"/>
                <a:sym typeface="Roboto"/>
              </a:rPr>
              <a:t>%</a:t>
            </a:r>
            <a:r>
              <a:rPr lang="ru" sz="1800">
                <a:latin typeface="Roboto"/>
                <a:ea typeface="Roboto"/>
                <a:cs typeface="Roboto"/>
                <a:sym typeface="Roboto"/>
              </a:rPr>
              <a:t> (pi))</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print</a:t>
            </a:r>
            <a:r>
              <a:rPr lang="ru" sz="1800">
                <a:latin typeface="Roboto"/>
                <a:ea typeface="Roboto"/>
                <a:cs typeface="Roboto"/>
                <a:sym typeface="Roboto"/>
              </a:rPr>
              <a:t>(</a:t>
            </a:r>
            <a:r>
              <a:rPr lang="ru" sz="1800">
                <a:solidFill>
                  <a:srgbClr val="980000"/>
                </a:solidFill>
                <a:latin typeface="Roboto"/>
                <a:ea typeface="Roboto"/>
                <a:cs typeface="Roboto"/>
                <a:sym typeface="Roboto"/>
              </a:rPr>
              <a:t>'{:06.2f}'</a:t>
            </a:r>
            <a:r>
              <a:rPr lang="ru" sz="1800">
                <a:latin typeface="Roboto"/>
                <a:ea typeface="Roboto"/>
                <a:cs typeface="Roboto"/>
                <a:sym typeface="Roboto"/>
              </a:rPr>
              <a:t>.format(pi))</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print</a:t>
            </a:r>
            <a:r>
              <a:rPr lang="ru" sz="1800">
                <a:latin typeface="Roboto"/>
                <a:ea typeface="Roboto"/>
                <a:cs typeface="Roboto"/>
                <a:sym typeface="Roboto"/>
              </a:rPr>
              <a:t>(</a:t>
            </a:r>
            <a:r>
              <a:rPr lang="ru" sz="1800">
                <a:solidFill>
                  <a:srgbClr val="980000"/>
                </a:solidFill>
                <a:latin typeface="Roboto"/>
                <a:ea typeface="Roboto"/>
                <a:cs typeface="Roboto"/>
                <a:sym typeface="Roboto"/>
              </a:rPr>
              <a:t>f'</a:t>
            </a:r>
            <a:r>
              <a:rPr lang="ru" sz="1800">
                <a:latin typeface="Roboto"/>
                <a:ea typeface="Roboto"/>
                <a:cs typeface="Roboto"/>
                <a:sym typeface="Roboto"/>
              </a:rPr>
              <a:t>{pi:</a:t>
            </a:r>
            <a:r>
              <a:rPr lang="ru" sz="1800">
                <a:solidFill>
                  <a:srgbClr val="38761D"/>
                </a:solidFill>
                <a:latin typeface="Roboto"/>
                <a:ea typeface="Roboto"/>
                <a:cs typeface="Roboto"/>
                <a:sym typeface="Roboto"/>
              </a:rPr>
              <a:t>06.2</a:t>
            </a:r>
            <a:r>
              <a:rPr lang="ru" sz="1800">
                <a:latin typeface="Roboto"/>
                <a:ea typeface="Roboto"/>
                <a:cs typeface="Roboto"/>
                <a:sym typeface="Roboto"/>
              </a:rPr>
              <a:t>f}</a:t>
            </a:r>
            <a:r>
              <a:rPr lang="ru" sz="1800">
                <a:solidFill>
                  <a:srgbClr val="980000"/>
                </a:solidFill>
                <a:latin typeface="Roboto"/>
                <a:ea typeface="Roboto"/>
                <a:cs typeface="Roboto"/>
                <a:sym typeface="Roboto"/>
              </a:rPr>
              <a:t>'</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003.14</a:t>
            </a:r>
            <a:endParaRPr sz="1800">
              <a:solidFill>
                <a:srgbClr val="38761D"/>
              </a:solidFill>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003.14</a:t>
            </a:r>
            <a:endParaRPr sz="1800">
              <a:solidFill>
                <a:srgbClr val="38761D"/>
              </a:solidFill>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003.14</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cxnSp>
        <p:nvCxnSpPr>
          <p:cNvPr id="316" name="Google Shape;316;p51"/>
          <p:cNvCxnSpPr/>
          <p:nvPr/>
        </p:nvCxnSpPr>
        <p:spPr>
          <a:xfrm>
            <a:off x="4831775" y="1818400"/>
            <a:ext cx="26100" cy="31953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460950" y="1168975"/>
            <a:ext cx="8222100" cy="261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ru"/>
              <a:t>"Старый стиль" форматирования строк</a:t>
            </a:r>
            <a:endParaRPr/>
          </a:p>
          <a:p>
            <a:pPr indent="0" lvl="0" marL="0" rtl="0" algn="l">
              <a:spcBef>
                <a:spcPts val="0"/>
              </a:spcBef>
              <a:spcAft>
                <a:spcPts val="0"/>
              </a:spcAft>
              <a:buNone/>
            </a:pPr>
            <a:r>
              <a:rPr lang="ru"/>
              <a:t>(оператор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2"/>
          <p:cNvSpPr txBox="1"/>
          <p:nvPr>
            <p:ph idx="1" type="body"/>
          </p:nvPr>
        </p:nvSpPr>
        <p:spPr>
          <a:xfrm>
            <a:off x="460950" y="1858575"/>
            <a:ext cx="8222100" cy="246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3000">
                <a:solidFill>
                  <a:srgbClr val="38761D"/>
                </a:solidFill>
              </a:rPr>
              <a:t>print</a:t>
            </a:r>
            <a:r>
              <a:rPr lang="ru" sz="3000">
                <a:solidFill>
                  <a:srgbClr val="000000"/>
                </a:solidFill>
              </a:rPr>
              <a:t>(</a:t>
            </a:r>
            <a:r>
              <a:rPr lang="ru" sz="3000">
                <a:solidFill>
                  <a:srgbClr val="980000"/>
                </a:solidFill>
              </a:rPr>
              <a:t>f'</a:t>
            </a:r>
            <a:r>
              <a:rPr lang="ru" sz="3000">
                <a:solidFill>
                  <a:srgbClr val="000000"/>
                </a:solidFill>
              </a:rPr>
              <a:t>{</a:t>
            </a:r>
            <a:r>
              <a:rPr lang="ru" sz="3000">
                <a:solidFill>
                  <a:srgbClr val="38761D"/>
                </a:solidFill>
              </a:rPr>
              <a:t>42</a:t>
            </a:r>
            <a:r>
              <a:rPr lang="ru" sz="3000">
                <a:solidFill>
                  <a:srgbClr val="000000"/>
                </a:solidFill>
              </a:rPr>
              <a:t>:_</a:t>
            </a:r>
            <a:r>
              <a:rPr lang="ru" sz="3000">
                <a:solidFill>
                  <a:srgbClr val="9900FF"/>
                </a:solidFill>
              </a:rPr>
              <a:t>^+</a:t>
            </a:r>
            <a:r>
              <a:rPr lang="ru" sz="3000">
                <a:solidFill>
                  <a:srgbClr val="38761D"/>
                </a:solidFill>
              </a:rPr>
              <a:t>10.2</a:t>
            </a:r>
            <a:r>
              <a:rPr lang="ru" sz="3000">
                <a:solidFill>
                  <a:srgbClr val="000000"/>
                </a:solidFill>
              </a:rPr>
              <a:t>f}</a:t>
            </a:r>
            <a:r>
              <a:rPr lang="ru" sz="3000">
                <a:solidFill>
                  <a:srgbClr val="980000"/>
                </a:solidFill>
              </a:rPr>
              <a:t>'</a:t>
            </a:r>
            <a:r>
              <a:rPr lang="ru" sz="3000">
                <a:solidFill>
                  <a:srgbClr val="000000"/>
                </a:solidFill>
              </a:rPr>
              <a:t>)</a:t>
            </a:r>
            <a:endParaRPr sz="3000">
              <a:solidFill>
                <a:srgbClr val="000000"/>
              </a:solidFill>
            </a:endParaRPr>
          </a:p>
          <a:p>
            <a:pPr indent="0" lvl="0" marL="0" rtl="0" algn="ctr">
              <a:spcBef>
                <a:spcPts val="1600"/>
              </a:spcBef>
              <a:spcAft>
                <a:spcPts val="1600"/>
              </a:spcAft>
              <a:buNone/>
            </a:pPr>
            <a:r>
              <a:rPr lang="ru" sz="3000">
                <a:solidFill>
                  <a:srgbClr val="38761D"/>
                </a:solidFill>
              </a:rPr>
              <a:t>__+42.00__</a:t>
            </a:r>
            <a:endParaRPr sz="3000">
              <a:solidFill>
                <a:srgbClr val="38761D"/>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460950" y="463950"/>
            <a:ext cx="8222100" cy="81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sz="2400"/>
              <a:t>Пробел означает, что для отрицательного значения будет отображен минус, а для положительного пробел.</a:t>
            </a:r>
            <a:endParaRPr sz="1800"/>
          </a:p>
        </p:txBody>
      </p:sp>
      <p:sp>
        <p:nvSpPr>
          <p:cNvPr id="327" name="Google Shape;327;p53"/>
          <p:cNvSpPr txBox="1"/>
          <p:nvPr/>
        </p:nvSpPr>
        <p:spPr>
          <a:xfrm>
            <a:off x="471900" y="1775125"/>
            <a:ext cx="4039500" cy="3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solidFill>
                  <a:srgbClr val="38761D"/>
                </a:solidFill>
                <a:latin typeface="Roboto"/>
                <a:ea typeface="Roboto"/>
                <a:cs typeface="Roboto"/>
                <a:sym typeface="Roboto"/>
              </a:rPr>
              <a:t>print</a:t>
            </a:r>
            <a:r>
              <a:rPr lang="ru" sz="2400">
                <a:latin typeface="Roboto"/>
                <a:ea typeface="Roboto"/>
                <a:cs typeface="Roboto"/>
                <a:sym typeface="Roboto"/>
              </a:rPr>
              <a:t>(</a:t>
            </a:r>
            <a:r>
              <a:rPr lang="ru" sz="2400">
                <a:solidFill>
                  <a:srgbClr val="980000"/>
                </a:solidFill>
                <a:latin typeface="Roboto"/>
                <a:ea typeface="Roboto"/>
                <a:cs typeface="Roboto"/>
                <a:sym typeface="Roboto"/>
              </a:rPr>
              <a:t>'{: d}'</a:t>
            </a:r>
            <a:r>
              <a:rPr lang="ru" sz="2400">
                <a:latin typeface="Roboto"/>
                <a:ea typeface="Roboto"/>
                <a:cs typeface="Roboto"/>
                <a:sym typeface="Roboto"/>
              </a:rPr>
              <a:t>.format((</a:t>
            </a:r>
            <a:r>
              <a:rPr lang="ru" sz="2400">
                <a:solidFill>
                  <a:srgbClr val="9900FF"/>
                </a:solidFill>
                <a:latin typeface="Roboto"/>
                <a:ea typeface="Roboto"/>
                <a:cs typeface="Roboto"/>
                <a:sym typeface="Roboto"/>
              </a:rPr>
              <a:t>-</a:t>
            </a:r>
            <a:r>
              <a:rPr lang="ru" sz="2400">
                <a:solidFill>
                  <a:srgbClr val="38761D"/>
                </a:solidFill>
                <a:latin typeface="Roboto"/>
                <a:ea typeface="Roboto"/>
                <a:cs typeface="Roboto"/>
                <a:sym typeface="Roboto"/>
              </a:rPr>
              <a:t> 23</a:t>
            </a:r>
            <a:r>
              <a:rPr lang="ru" sz="2400">
                <a:latin typeface="Roboto"/>
                <a:ea typeface="Roboto"/>
                <a:cs typeface="Roboto"/>
                <a:sym typeface="Roboto"/>
              </a:rPr>
              <a:t>)))</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print</a:t>
            </a:r>
            <a:r>
              <a:rPr lang="ru" sz="2400">
                <a:latin typeface="Roboto"/>
                <a:ea typeface="Roboto"/>
                <a:cs typeface="Roboto"/>
                <a:sym typeface="Roboto"/>
              </a:rPr>
              <a:t>(</a:t>
            </a:r>
            <a:r>
              <a:rPr lang="ru" sz="2400">
                <a:solidFill>
                  <a:srgbClr val="980000"/>
                </a:solidFill>
                <a:latin typeface="Roboto"/>
                <a:ea typeface="Roboto"/>
                <a:cs typeface="Roboto"/>
                <a:sym typeface="Roboto"/>
              </a:rPr>
              <a:t>'{: d}'</a:t>
            </a:r>
            <a:r>
              <a:rPr lang="ru" sz="2400">
                <a:latin typeface="Roboto"/>
                <a:ea typeface="Roboto"/>
                <a:cs typeface="Roboto"/>
                <a:sym typeface="Roboto"/>
              </a:rPr>
              <a:t>.format((</a:t>
            </a:r>
            <a:r>
              <a:rPr lang="ru" sz="2400">
                <a:solidFill>
                  <a:srgbClr val="38761D"/>
                </a:solidFill>
                <a:latin typeface="Roboto"/>
                <a:ea typeface="Roboto"/>
                <a:cs typeface="Roboto"/>
                <a:sym typeface="Roboto"/>
              </a:rPr>
              <a:t>23</a:t>
            </a:r>
            <a:r>
              <a:rPr lang="ru" sz="2400">
                <a:latin typeface="Roboto"/>
                <a:ea typeface="Roboto"/>
                <a:cs typeface="Roboto"/>
                <a:sym typeface="Roboto"/>
              </a:rPr>
              <a:t>)))</a:t>
            </a:r>
            <a:endParaRPr sz="2400">
              <a:latin typeface="Roboto"/>
              <a:ea typeface="Roboto"/>
              <a:cs typeface="Roboto"/>
              <a:sym typeface="Roboto"/>
            </a:endParaRPr>
          </a:p>
          <a:p>
            <a:pPr indent="0" lvl="0" marL="0" rtl="0" algn="l">
              <a:spcBef>
                <a:spcPts val="0"/>
              </a:spcBef>
              <a:spcAft>
                <a:spcPts val="0"/>
              </a:spcAft>
              <a:buNone/>
            </a:pPr>
            <a:r>
              <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-23</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 23</a:t>
            </a:r>
            <a:endParaRPr sz="2400">
              <a:solidFill>
                <a:srgbClr val="38761D"/>
              </a:solidFill>
              <a:latin typeface="Roboto"/>
              <a:ea typeface="Roboto"/>
              <a:cs typeface="Roboto"/>
              <a:sym typeface="Roboto"/>
            </a:endParaRPr>
          </a:p>
        </p:txBody>
      </p:sp>
      <p:cxnSp>
        <p:nvCxnSpPr>
          <p:cNvPr id="328" name="Google Shape;328;p53"/>
          <p:cNvCxnSpPr/>
          <p:nvPr/>
        </p:nvCxnSpPr>
        <p:spPr>
          <a:xfrm flipH="1">
            <a:off x="4641225" y="1797450"/>
            <a:ext cx="8700" cy="3126000"/>
          </a:xfrm>
          <a:prstGeom prst="straightConnector1">
            <a:avLst/>
          </a:prstGeom>
          <a:noFill/>
          <a:ln cap="flat" cmpd="sng" w="38100">
            <a:solidFill>
              <a:schemeClr val="dk2"/>
            </a:solidFill>
            <a:prstDash val="solid"/>
            <a:round/>
            <a:headEnd len="med" w="med" type="none"/>
            <a:tailEnd len="med" w="med" type="none"/>
          </a:ln>
        </p:spPr>
      </p:cxnSp>
      <p:sp>
        <p:nvSpPr>
          <p:cNvPr id="329" name="Google Shape;329;p53"/>
          <p:cNvSpPr txBox="1"/>
          <p:nvPr/>
        </p:nvSpPr>
        <p:spPr>
          <a:xfrm>
            <a:off x="4797125" y="1823425"/>
            <a:ext cx="4121700" cy="3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solidFill>
                  <a:srgbClr val="38761D"/>
                </a:solidFill>
                <a:latin typeface="Roboto"/>
                <a:ea typeface="Roboto"/>
                <a:cs typeface="Roboto"/>
                <a:sym typeface="Roboto"/>
              </a:rPr>
              <a:t>print</a:t>
            </a:r>
            <a:r>
              <a:rPr lang="ru" sz="2400">
                <a:latin typeface="Roboto"/>
                <a:ea typeface="Roboto"/>
                <a:cs typeface="Roboto"/>
                <a:sym typeface="Roboto"/>
              </a:rPr>
              <a:t>(</a:t>
            </a:r>
            <a:r>
              <a:rPr lang="ru" sz="2400">
                <a:solidFill>
                  <a:srgbClr val="980000"/>
                </a:solidFill>
                <a:latin typeface="Roboto"/>
                <a:ea typeface="Roboto"/>
                <a:cs typeface="Roboto"/>
                <a:sym typeface="Roboto"/>
              </a:rPr>
              <a:t>f'</a:t>
            </a:r>
            <a:r>
              <a:rPr lang="ru" sz="2400">
                <a:latin typeface="Roboto"/>
                <a:ea typeface="Roboto"/>
                <a:cs typeface="Roboto"/>
                <a:sym typeface="Roboto"/>
              </a:rPr>
              <a:t>{</a:t>
            </a:r>
            <a:r>
              <a:rPr lang="ru" sz="2400">
                <a:solidFill>
                  <a:srgbClr val="9900FF"/>
                </a:solidFill>
                <a:latin typeface="Roboto"/>
                <a:ea typeface="Roboto"/>
                <a:cs typeface="Roboto"/>
                <a:sym typeface="Roboto"/>
              </a:rPr>
              <a:t>-</a:t>
            </a:r>
            <a:r>
              <a:rPr lang="ru" sz="2400">
                <a:solidFill>
                  <a:srgbClr val="38761D"/>
                </a:solidFill>
                <a:latin typeface="Roboto"/>
                <a:ea typeface="Roboto"/>
                <a:cs typeface="Roboto"/>
                <a:sym typeface="Roboto"/>
              </a:rPr>
              <a:t>23</a:t>
            </a:r>
            <a:r>
              <a:rPr lang="ru" sz="2400">
                <a:latin typeface="Roboto"/>
                <a:ea typeface="Roboto"/>
                <a:cs typeface="Roboto"/>
                <a:sym typeface="Roboto"/>
              </a:rPr>
              <a:t>: d}</a:t>
            </a:r>
            <a:r>
              <a:rPr lang="ru" sz="2400">
                <a:solidFill>
                  <a:srgbClr val="980000"/>
                </a:solidFill>
                <a:latin typeface="Roboto"/>
                <a:ea typeface="Roboto"/>
                <a:cs typeface="Roboto"/>
                <a:sym typeface="Roboto"/>
              </a:rPr>
              <a:t>'</a:t>
            </a:r>
            <a:r>
              <a:rPr lang="ru" sz="2400">
                <a:latin typeface="Roboto"/>
                <a:ea typeface="Roboto"/>
                <a:cs typeface="Roboto"/>
                <a:sym typeface="Roboto"/>
              </a:rPr>
              <a:t>)</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print</a:t>
            </a:r>
            <a:r>
              <a:rPr lang="ru" sz="2400">
                <a:latin typeface="Roboto"/>
                <a:ea typeface="Roboto"/>
                <a:cs typeface="Roboto"/>
                <a:sym typeface="Roboto"/>
              </a:rPr>
              <a:t>(</a:t>
            </a:r>
            <a:r>
              <a:rPr lang="ru" sz="2400">
                <a:solidFill>
                  <a:srgbClr val="980000"/>
                </a:solidFill>
                <a:latin typeface="Roboto"/>
                <a:ea typeface="Roboto"/>
                <a:cs typeface="Roboto"/>
                <a:sym typeface="Roboto"/>
              </a:rPr>
              <a:t>f'</a:t>
            </a:r>
            <a:r>
              <a:rPr lang="ru" sz="2400">
                <a:latin typeface="Roboto"/>
                <a:ea typeface="Roboto"/>
                <a:cs typeface="Roboto"/>
                <a:sym typeface="Roboto"/>
              </a:rPr>
              <a:t>{</a:t>
            </a:r>
            <a:r>
              <a:rPr lang="ru" sz="2400">
                <a:solidFill>
                  <a:srgbClr val="38761D"/>
                </a:solidFill>
                <a:latin typeface="Roboto"/>
                <a:ea typeface="Roboto"/>
                <a:cs typeface="Roboto"/>
                <a:sym typeface="Roboto"/>
              </a:rPr>
              <a:t>23</a:t>
            </a:r>
            <a:r>
              <a:rPr lang="ru" sz="2400">
                <a:latin typeface="Roboto"/>
                <a:ea typeface="Roboto"/>
                <a:cs typeface="Roboto"/>
                <a:sym typeface="Roboto"/>
              </a:rPr>
              <a:t>: d}</a:t>
            </a:r>
            <a:r>
              <a:rPr lang="ru" sz="2400">
                <a:solidFill>
                  <a:srgbClr val="980000"/>
                </a:solidFill>
                <a:latin typeface="Roboto"/>
                <a:ea typeface="Roboto"/>
                <a:cs typeface="Roboto"/>
                <a:sym typeface="Roboto"/>
              </a:rPr>
              <a:t>'</a:t>
            </a:r>
            <a:r>
              <a:rPr lang="ru" sz="2400">
                <a:latin typeface="Roboto"/>
                <a:ea typeface="Roboto"/>
                <a:cs typeface="Roboto"/>
                <a:sym typeface="Roboto"/>
              </a:rPr>
              <a:t>)</a:t>
            </a:r>
            <a:endParaRPr sz="2400">
              <a:latin typeface="Roboto"/>
              <a:ea typeface="Roboto"/>
              <a:cs typeface="Roboto"/>
              <a:sym typeface="Roboto"/>
            </a:endParaRPr>
          </a:p>
          <a:p>
            <a:pPr indent="0" lvl="0" marL="0" rtl="0" algn="l">
              <a:spcBef>
                <a:spcPts val="0"/>
              </a:spcBef>
              <a:spcAft>
                <a:spcPts val="0"/>
              </a:spcAft>
              <a:buNone/>
            </a:pPr>
            <a:r>
              <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-23</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 23</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4"/>
          <p:cNvSpPr txBox="1"/>
          <p:nvPr>
            <p:ph idx="1" type="body"/>
          </p:nvPr>
        </p:nvSpPr>
        <p:spPr>
          <a:xfrm>
            <a:off x="460950" y="213325"/>
            <a:ext cx="8222100" cy="45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solidFill>
                  <a:srgbClr val="000000"/>
                </a:solidFill>
              </a:rPr>
              <a:t>points </a:t>
            </a:r>
            <a:r>
              <a:rPr lang="ru" sz="2400">
                <a:solidFill>
                  <a:srgbClr val="9900FF"/>
                </a:solidFill>
              </a:rPr>
              <a:t>=</a:t>
            </a:r>
            <a:r>
              <a:rPr lang="ru" sz="2400">
                <a:solidFill>
                  <a:srgbClr val="000000"/>
                </a:solidFill>
              </a:rPr>
              <a:t> </a:t>
            </a:r>
            <a:r>
              <a:rPr lang="ru" sz="2400">
                <a:solidFill>
                  <a:srgbClr val="38761D"/>
                </a:solidFill>
              </a:rPr>
              <a:t>19.5</a:t>
            </a:r>
            <a:endParaRPr sz="2400">
              <a:solidFill>
                <a:srgbClr val="38761D"/>
              </a:solidFill>
            </a:endParaRPr>
          </a:p>
          <a:p>
            <a:pPr indent="0" lvl="0" marL="0" rtl="0" algn="l">
              <a:spcBef>
                <a:spcPts val="1600"/>
              </a:spcBef>
              <a:spcAft>
                <a:spcPts val="0"/>
              </a:spcAft>
              <a:buNone/>
            </a:pPr>
            <a:r>
              <a:rPr lang="ru" sz="2400">
                <a:solidFill>
                  <a:srgbClr val="000000"/>
                </a:solidFill>
              </a:rPr>
              <a:t>total </a:t>
            </a:r>
            <a:r>
              <a:rPr lang="ru" sz="2400">
                <a:solidFill>
                  <a:srgbClr val="9900FF"/>
                </a:solidFill>
              </a:rPr>
              <a:t>= </a:t>
            </a:r>
            <a:r>
              <a:rPr lang="ru" sz="2400">
                <a:solidFill>
                  <a:srgbClr val="38761D"/>
                </a:solidFill>
              </a:rPr>
              <a:t>22</a:t>
            </a:r>
            <a:endParaRPr sz="2400">
              <a:solidFill>
                <a:srgbClr val="38761D"/>
              </a:solidFill>
            </a:endParaRPr>
          </a:p>
          <a:p>
            <a:pPr indent="0" lvl="0" marL="0" rtl="0" algn="l">
              <a:spcBef>
                <a:spcPts val="1600"/>
              </a:spcBef>
              <a:spcAft>
                <a:spcPts val="0"/>
              </a:spcAft>
              <a:buNone/>
            </a:pPr>
            <a:r>
              <a:rPr lang="ru" sz="2400">
                <a:solidFill>
                  <a:srgbClr val="38761D"/>
                </a:solidFill>
              </a:rPr>
              <a:t>print</a:t>
            </a:r>
            <a:r>
              <a:rPr lang="ru" sz="2400">
                <a:solidFill>
                  <a:srgbClr val="000000"/>
                </a:solidFill>
              </a:rPr>
              <a:t>(</a:t>
            </a:r>
            <a:r>
              <a:rPr lang="ru" sz="2400">
                <a:solidFill>
                  <a:srgbClr val="980000"/>
                </a:solidFill>
              </a:rPr>
              <a:t>'Correct answers: {:.2%}'</a:t>
            </a:r>
            <a:r>
              <a:rPr lang="ru" sz="2400">
                <a:solidFill>
                  <a:srgbClr val="000000"/>
                </a:solidFill>
              </a:rPr>
              <a:t>.format(points</a:t>
            </a:r>
            <a:r>
              <a:rPr lang="ru" sz="2400">
                <a:solidFill>
                  <a:srgbClr val="9900FF"/>
                </a:solidFill>
              </a:rPr>
              <a:t>/</a:t>
            </a:r>
            <a:r>
              <a:rPr lang="ru" sz="2400">
                <a:solidFill>
                  <a:srgbClr val="000000"/>
                </a:solidFill>
              </a:rPr>
              <a:t>total))</a:t>
            </a:r>
            <a:endParaRPr sz="2400">
              <a:solidFill>
                <a:srgbClr val="000000"/>
              </a:solidFill>
            </a:endParaRPr>
          </a:p>
          <a:p>
            <a:pPr indent="0" lvl="0" marL="0" rtl="0" algn="l">
              <a:spcBef>
                <a:spcPts val="1600"/>
              </a:spcBef>
              <a:spcAft>
                <a:spcPts val="0"/>
              </a:spcAft>
              <a:buNone/>
            </a:pPr>
            <a:r>
              <a:rPr lang="ru" sz="2400">
                <a:solidFill>
                  <a:srgbClr val="38761D"/>
                </a:solidFill>
              </a:rPr>
              <a:t>print</a:t>
            </a:r>
            <a:r>
              <a:rPr lang="ru" sz="2400">
                <a:solidFill>
                  <a:srgbClr val="000000"/>
                </a:solidFill>
              </a:rPr>
              <a:t>(</a:t>
            </a:r>
            <a:r>
              <a:rPr lang="ru" sz="2400">
                <a:solidFill>
                  <a:srgbClr val="980000"/>
                </a:solidFill>
              </a:rPr>
              <a:t>f'Correct answers:</a:t>
            </a:r>
            <a:r>
              <a:rPr lang="ru" sz="2400">
                <a:solidFill>
                  <a:srgbClr val="000000"/>
                </a:solidFill>
              </a:rPr>
              <a:t> {points/total:.2</a:t>
            </a:r>
            <a:r>
              <a:rPr lang="ru" sz="2400">
                <a:solidFill>
                  <a:srgbClr val="9900FF"/>
                </a:solidFill>
              </a:rPr>
              <a:t>%</a:t>
            </a:r>
            <a:r>
              <a:rPr lang="ru" sz="2400">
                <a:solidFill>
                  <a:srgbClr val="000000"/>
                </a:solidFill>
              </a:rPr>
              <a:t>}</a:t>
            </a:r>
            <a:r>
              <a:rPr lang="ru" sz="2400">
                <a:solidFill>
                  <a:srgbClr val="980000"/>
                </a:solidFill>
              </a:rPr>
              <a:t>'</a:t>
            </a:r>
            <a:r>
              <a:rPr lang="ru" sz="2400">
                <a:solidFill>
                  <a:srgbClr val="000000"/>
                </a:solidFill>
              </a:rPr>
              <a:t>)</a:t>
            </a:r>
            <a:br>
              <a:rPr lang="ru" sz="2400">
                <a:solidFill>
                  <a:srgbClr val="38761D"/>
                </a:solidFill>
              </a:rPr>
            </a:br>
            <a:endParaRPr sz="2400">
              <a:solidFill>
                <a:srgbClr val="38761D"/>
              </a:solidFill>
            </a:endParaRPr>
          </a:p>
          <a:p>
            <a:pPr indent="0" lvl="0" marL="0" rtl="0" algn="l">
              <a:spcBef>
                <a:spcPts val="1600"/>
              </a:spcBef>
              <a:spcAft>
                <a:spcPts val="0"/>
              </a:spcAft>
              <a:buNone/>
            </a:pPr>
            <a:r>
              <a:rPr lang="ru" sz="2400">
                <a:solidFill>
                  <a:srgbClr val="38761D"/>
                </a:solidFill>
              </a:rPr>
              <a:t>Correct answers: 88.64%</a:t>
            </a:r>
            <a:br>
              <a:rPr lang="ru" sz="2400">
                <a:solidFill>
                  <a:srgbClr val="38761D"/>
                </a:solidFill>
              </a:rPr>
            </a:br>
            <a:r>
              <a:rPr lang="ru" sz="2400">
                <a:solidFill>
                  <a:srgbClr val="38761D"/>
                </a:solidFill>
              </a:rPr>
              <a:t>Correct answers: 88.64%</a:t>
            </a:r>
            <a:endParaRPr sz="2400">
              <a:solidFill>
                <a:srgbClr val="38761D"/>
              </a:solidFill>
            </a:endParaRPr>
          </a:p>
          <a:p>
            <a:pPr indent="0" lvl="0" marL="0" rtl="0" algn="ctr">
              <a:spcBef>
                <a:spcPts val="1600"/>
              </a:spcBef>
              <a:spcAft>
                <a:spcPts val="1600"/>
              </a:spcAft>
              <a:buNone/>
            </a:pPr>
            <a:r>
              <a:t/>
            </a:r>
            <a:endParaRPr sz="2400">
              <a:solidFill>
                <a:srgbClr val="38761D"/>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5"/>
          <p:cNvSpPr txBox="1"/>
          <p:nvPr>
            <p:ph type="title"/>
          </p:nvPr>
        </p:nvSpPr>
        <p:spPr>
          <a:xfrm>
            <a:off x="460950" y="463950"/>
            <a:ext cx="8222100" cy="81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sz="2400"/>
              <a:t>Datetime:</a:t>
            </a:r>
            <a:endParaRPr sz="1800"/>
          </a:p>
        </p:txBody>
      </p:sp>
      <p:sp>
        <p:nvSpPr>
          <p:cNvPr id="340" name="Google Shape;340;p55"/>
          <p:cNvSpPr txBox="1"/>
          <p:nvPr/>
        </p:nvSpPr>
        <p:spPr>
          <a:xfrm>
            <a:off x="471900" y="1775125"/>
            <a:ext cx="8273700" cy="3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solidFill>
                  <a:srgbClr val="38761D"/>
                </a:solidFill>
                <a:latin typeface="Roboto"/>
                <a:ea typeface="Roboto"/>
                <a:cs typeface="Roboto"/>
                <a:sym typeface="Roboto"/>
              </a:rPr>
              <a:t>from </a:t>
            </a:r>
            <a:r>
              <a:rPr lang="ru" sz="2400">
                <a:latin typeface="Roboto"/>
                <a:ea typeface="Roboto"/>
                <a:cs typeface="Roboto"/>
                <a:sym typeface="Roboto"/>
              </a:rPr>
              <a:t>datetime</a:t>
            </a:r>
            <a:r>
              <a:rPr lang="ru" sz="2400">
                <a:solidFill>
                  <a:srgbClr val="38761D"/>
                </a:solidFill>
                <a:latin typeface="Roboto"/>
                <a:ea typeface="Roboto"/>
                <a:cs typeface="Roboto"/>
                <a:sym typeface="Roboto"/>
              </a:rPr>
              <a:t> import </a:t>
            </a:r>
            <a:r>
              <a:rPr lang="ru" sz="2400">
                <a:latin typeface="Roboto"/>
                <a:ea typeface="Roboto"/>
                <a:cs typeface="Roboto"/>
                <a:sym typeface="Roboto"/>
              </a:rPr>
              <a:t>datetime</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s </a:t>
            </a:r>
            <a:r>
              <a:rPr lang="ru" sz="2400">
                <a:solidFill>
                  <a:srgbClr val="9900FF"/>
                </a:solidFill>
                <a:latin typeface="Roboto"/>
                <a:ea typeface="Roboto"/>
                <a:cs typeface="Roboto"/>
                <a:sym typeface="Roboto"/>
              </a:rPr>
              <a:t>=</a:t>
            </a:r>
            <a:r>
              <a:rPr lang="ru" sz="2400">
                <a:latin typeface="Roboto"/>
                <a:ea typeface="Roboto"/>
                <a:cs typeface="Roboto"/>
                <a:sym typeface="Roboto"/>
              </a:rPr>
              <a:t> </a:t>
            </a:r>
            <a:r>
              <a:rPr lang="ru" sz="2400">
                <a:solidFill>
                  <a:srgbClr val="980000"/>
                </a:solidFill>
                <a:latin typeface="Roboto"/>
                <a:ea typeface="Roboto"/>
                <a:cs typeface="Roboto"/>
                <a:sym typeface="Roboto"/>
              </a:rPr>
              <a:t>'{:%Y-%m-%d %H:%M}'</a:t>
            </a:r>
            <a:r>
              <a:rPr lang="ru" sz="2400">
                <a:latin typeface="Roboto"/>
                <a:ea typeface="Roboto"/>
                <a:cs typeface="Roboto"/>
                <a:sym typeface="Roboto"/>
              </a:rPr>
              <a:t>.format(datetime(</a:t>
            </a:r>
            <a:r>
              <a:rPr lang="ru" sz="2400">
                <a:solidFill>
                  <a:srgbClr val="38761D"/>
                </a:solidFill>
                <a:latin typeface="Roboto"/>
                <a:ea typeface="Roboto"/>
                <a:cs typeface="Roboto"/>
                <a:sym typeface="Roboto"/>
              </a:rPr>
              <a:t>2001</a:t>
            </a:r>
            <a:r>
              <a:rPr lang="ru" sz="2400">
                <a:latin typeface="Roboto"/>
                <a:ea typeface="Roboto"/>
                <a:cs typeface="Roboto"/>
                <a:sym typeface="Roboto"/>
              </a:rPr>
              <a:t>, </a:t>
            </a:r>
            <a:r>
              <a:rPr lang="ru" sz="2400">
                <a:solidFill>
                  <a:srgbClr val="38761D"/>
                </a:solidFill>
                <a:latin typeface="Roboto"/>
                <a:ea typeface="Roboto"/>
                <a:cs typeface="Roboto"/>
                <a:sym typeface="Roboto"/>
              </a:rPr>
              <a:t>2</a:t>
            </a:r>
            <a:r>
              <a:rPr lang="ru" sz="2400">
                <a:latin typeface="Roboto"/>
                <a:ea typeface="Roboto"/>
                <a:cs typeface="Roboto"/>
                <a:sym typeface="Roboto"/>
              </a:rPr>
              <a:t>, </a:t>
            </a:r>
            <a:r>
              <a:rPr lang="ru" sz="2400">
                <a:solidFill>
                  <a:srgbClr val="38761D"/>
                </a:solidFill>
                <a:latin typeface="Roboto"/>
                <a:ea typeface="Roboto"/>
                <a:cs typeface="Roboto"/>
                <a:sym typeface="Roboto"/>
              </a:rPr>
              <a:t>3</a:t>
            </a:r>
            <a:r>
              <a:rPr lang="ru" sz="2400">
                <a:latin typeface="Roboto"/>
                <a:ea typeface="Roboto"/>
                <a:cs typeface="Roboto"/>
                <a:sym typeface="Roboto"/>
              </a:rPr>
              <a:t>, </a:t>
            </a:r>
            <a:r>
              <a:rPr lang="ru" sz="2400">
                <a:solidFill>
                  <a:srgbClr val="38761D"/>
                </a:solidFill>
                <a:latin typeface="Roboto"/>
                <a:ea typeface="Roboto"/>
                <a:cs typeface="Roboto"/>
                <a:sym typeface="Roboto"/>
              </a:rPr>
              <a:t>4</a:t>
            </a:r>
            <a:r>
              <a:rPr lang="ru" sz="2400">
                <a:latin typeface="Roboto"/>
                <a:ea typeface="Roboto"/>
                <a:cs typeface="Roboto"/>
                <a:sym typeface="Roboto"/>
              </a:rPr>
              <a:t>, </a:t>
            </a:r>
            <a:r>
              <a:rPr lang="ru" sz="2400">
                <a:solidFill>
                  <a:srgbClr val="38761D"/>
                </a:solidFill>
                <a:latin typeface="Roboto"/>
                <a:ea typeface="Roboto"/>
                <a:cs typeface="Roboto"/>
                <a:sym typeface="Roboto"/>
              </a:rPr>
              <a:t>5</a:t>
            </a:r>
            <a:r>
              <a:rPr lang="ru" sz="2400">
                <a:latin typeface="Roboto"/>
                <a:ea typeface="Roboto"/>
                <a:cs typeface="Roboto"/>
                <a:sym typeface="Roboto"/>
              </a:rPr>
              <a:t>))</a:t>
            </a:r>
            <a:endParaRPr sz="2400">
              <a:latin typeface="Roboto"/>
              <a:ea typeface="Roboto"/>
              <a:cs typeface="Roboto"/>
              <a:sym typeface="Roboto"/>
            </a:endParaRPr>
          </a:p>
          <a:p>
            <a:pPr indent="0" lvl="0" marL="0" rtl="0" algn="l">
              <a:spcBef>
                <a:spcPts val="0"/>
              </a:spcBef>
              <a:spcAft>
                <a:spcPts val="0"/>
              </a:spcAft>
              <a:buNone/>
            </a:pPr>
            <a:r>
              <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print</a:t>
            </a:r>
            <a:r>
              <a:rPr lang="ru" sz="2400">
                <a:latin typeface="Roboto"/>
                <a:ea typeface="Roboto"/>
                <a:cs typeface="Roboto"/>
                <a:sym typeface="Roboto"/>
              </a:rPr>
              <a:t>(s)</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2001-02-03 04:05</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6"/>
          <p:cNvSpPr txBox="1"/>
          <p:nvPr>
            <p:ph type="title"/>
          </p:nvPr>
        </p:nvSpPr>
        <p:spPr>
          <a:xfrm>
            <a:off x="460950" y="463950"/>
            <a:ext cx="8222100" cy="81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sz="2400"/>
              <a:t>Datetime (f-строки):</a:t>
            </a:r>
            <a:endParaRPr sz="1800"/>
          </a:p>
        </p:txBody>
      </p:sp>
      <p:sp>
        <p:nvSpPr>
          <p:cNvPr id="346" name="Google Shape;346;p56"/>
          <p:cNvSpPr txBox="1"/>
          <p:nvPr/>
        </p:nvSpPr>
        <p:spPr>
          <a:xfrm>
            <a:off x="471900" y="1775125"/>
            <a:ext cx="8273700" cy="3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solidFill>
                  <a:srgbClr val="38761D"/>
                </a:solidFill>
                <a:latin typeface="Roboto"/>
                <a:ea typeface="Roboto"/>
                <a:cs typeface="Roboto"/>
                <a:sym typeface="Roboto"/>
              </a:rPr>
              <a:t>from </a:t>
            </a:r>
            <a:r>
              <a:rPr lang="ru" sz="2400">
                <a:latin typeface="Roboto"/>
                <a:ea typeface="Roboto"/>
                <a:cs typeface="Roboto"/>
                <a:sym typeface="Roboto"/>
              </a:rPr>
              <a:t>datetime</a:t>
            </a:r>
            <a:r>
              <a:rPr lang="ru" sz="2400">
                <a:solidFill>
                  <a:srgbClr val="38761D"/>
                </a:solidFill>
                <a:latin typeface="Roboto"/>
                <a:ea typeface="Roboto"/>
                <a:cs typeface="Roboto"/>
                <a:sym typeface="Roboto"/>
              </a:rPr>
              <a:t> import </a:t>
            </a:r>
            <a:r>
              <a:rPr lang="ru" sz="2400">
                <a:latin typeface="Roboto"/>
                <a:ea typeface="Roboto"/>
                <a:cs typeface="Roboto"/>
                <a:sym typeface="Roboto"/>
              </a:rPr>
              <a:t>datetime</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dt </a:t>
            </a:r>
            <a:r>
              <a:rPr lang="ru" sz="2400">
                <a:solidFill>
                  <a:srgbClr val="9900FF"/>
                </a:solidFill>
                <a:latin typeface="Roboto"/>
                <a:ea typeface="Roboto"/>
                <a:cs typeface="Roboto"/>
                <a:sym typeface="Roboto"/>
              </a:rPr>
              <a:t>=</a:t>
            </a:r>
            <a:r>
              <a:rPr lang="ru" sz="2400">
                <a:latin typeface="Roboto"/>
                <a:ea typeface="Roboto"/>
                <a:cs typeface="Roboto"/>
                <a:sym typeface="Roboto"/>
              </a:rPr>
              <a:t> datetime(</a:t>
            </a:r>
            <a:r>
              <a:rPr lang="ru" sz="2400">
                <a:solidFill>
                  <a:srgbClr val="38761D"/>
                </a:solidFill>
                <a:latin typeface="Roboto"/>
                <a:ea typeface="Roboto"/>
                <a:cs typeface="Roboto"/>
                <a:sym typeface="Roboto"/>
              </a:rPr>
              <a:t>2001</a:t>
            </a:r>
            <a:r>
              <a:rPr lang="ru" sz="2400">
                <a:latin typeface="Roboto"/>
                <a:ea typeface="Roboto"/>
                <a:cs typeface="Roboto"/>
                <a:sym typeface="Roboto"/>
              </a:rPr>
              <a:t>, </a:t>
            </a:r>
            <a:r>
              <a:rPr lang="ru" sz="2400">
                <a:solidFill>
                  <a:srgbClr val="38761D"/>
                </a:solidFill>
                <a:latin typeface="Roboto"/>
                <a:ea typeface="Roboto"/>
                <a:cs typeface="Roboto"/>
                <a:sym typeface="Roboto"/>
              </a:rPr>
              <a:t>2</a:t>
            </a:r>
            <a:r>
              <a:rPr lang="ru" sz="2400">
                <a:latin typeface="Roboto"/>
                <a:ea typeface="Roboto"/>
                <a:cs typeface="Roboto"/>
                <a:sym typeface="Roboto"/>
              </a:rPr>
              <a:t>, </a:t>
            </a:r>
            <a:r>
              <a:rPr lang="ru" sz="2400">
                <a:solidFill>
                  <a:srgbClr val="38761D"/>
                </a:solidFill>
                <a:latin typeface="Roboto"/>
                <a:ea typeface="Roboto"/>
                <a:cs typeface="Roboto"/>
                <a:sym typeface="Roboto"/>
              </a:rPr>
              <a:t>3</a:t>
            </a:r>
            <a:r>
              <a:rPr lang="ru" sz="2400">
                <a:latin typeface="Roboto"/>
                <a:ea typeface="Roboto"/>
                <a:cs typeface="Roboto"/>
                <a:sym typeface="Roboto"/>
              </a:rPr>
              <a:t>, </a:t>
            </a:r>
            <a:r>
              <a:rPr lang="ru" sz="2400">
                <a:solidFill>
                  <a:srgbClr val="38761D"/>
                </a:solidFill>
                <a:latin typeface="Roboto"/>
                <a:ea typeface="Roboto"/>
                <a:cs typeface="Roboto"/>
                <a:sym typeface="Roboto"/>
              </a:rPr>
              <a:t>4</a:t>
            </a:r>
            <a:r>
              <a:rPr lang="ru" sz="2400">
                <a:latin typeface="Roboto"/>
                <a:ea typeface="Roboto"/>
                <a:cs typeface="Roboto"/>
                <a:sym typeface="Roboto"/>
              </a:rPr>
              <a:t>, </a:t>
            </a:r>
            <a:r>
              <a:rPr lang="ru" sz="2400">
                <a:solidFill>
                  <a:srgbClr val="38761D"/>
                </a:solidFill>
                <a:latin typeface="Roboto"/>
                <a:ea typeface="Roboto"/>
                <a:cs typeface="Roboto"/>
                <a:sym typeface="Roboto"/>
              </a:rPr>
              <a:t>5</a:t>
            </a:r>
            <a:r>
              <a:rPr lang="ru" sz="2400">
                <a:latin typeface="Roboto"/>
                <a:ea typeface="Roboto"/>
                <a:cs typeface="Roboto"/>
                <a:sym typeface="Roboto"/>
              </a:rPr>
              <a:t>)</a:t>
            </a:r>
            <a:endParaRPr sz="2400">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s</a:t>
            </a:r>
            <a:r>
              <a:rPr lang="ru" sz="2400">
                <a:solidFill>
                  <a:srgbClr val="38761D"/>
                </a:solidFill>
                <a:latin typeface="Roboto"/>
                <a:ea typeface="Roboto"/>
                <a:cs typeface="Roboto"/>
                <a:sym typeface="Roboto"/>
              </a:rPr>
              <a:t> </a:t>
            </a:r>
            <a:r>
              <a:rPr lang="ru" sz="2400">
                <a:solidFill>
                  <a:srgbClr val="9900FF"/>
                </a:solidFill>
                <a:latin typeface="Roboto"/>
                <a:ea typeface="Roboto"/>
                <a:cs typeface="Roboto"/>
                <a:sym typeface="Roboto"/>
              </a:rPr>
              <a:t>=</a:t>
            </a:r>
            <a:r>
              <a:rPr lang="ru" sz="2400">
                <a:solidFill>
                  <a:srgbClr val="38761D"/>
                </a:solidFill>
                <a:latin typeface="Roboto"/>
                <a:ea typeface="Roboto"/>
                <a:cs typeface="Roboto"/>
                <a:sym typeface="Roboto"/>
              </a:rPr>
              <a:t> </a:t>
            </a:r>
            <a:r>
              <a:rPr lang="ru" sz="2400">
                <a:solidFill>
                  <a:srgbClr val="980000"/>
                </a:solidFill>
                <a:latin typeface="Roboto"/>
                <a:ea typeface="Roboto"/>
                <a:cs typeface="Roboto"/>
                <a:sym typeface="Roboto"/>
              </a:rPr>
              <a:t>f'</a:t>
            </a:r>
            <a:r>
              <a:rPr lang="ru" sz="2400">
                <a:latin typeface="Roboto"/>
                <a:ea typeface="Roboto"/>
                <a:cs typeface="Roboto"/>
                <a:sym typeface="Roboto"/>
              </a:rPr>
              <a:t>{dt:</a:t>
            </a:r>
            <a:r>
              <a:rPr lang="ru" sz="2400">
                <a:solidFill>
                  <a:srgbClr val="9900FF"/>
                </a:solidFill>
                <a:latin typeface="Roboto"/>
                <a:ea typeface="Roboto"/>
                <a:cs typeface="Roboto"/>
                <a:sym typeface="Roboto"/>
              </a:rPr>
              <a:t>%</a:t>
            </a:r>
            <a:r>
              <a:rPr lang="ru" sz="2400">
                <a:latin typeface="Roboto"/>
                <a:ea typeface="Roboto"/>
                <a:cs typeface="Roboto"/>
                <a:sym typeface="Roboto"/>
              </a:rPr>
              <a:t>Y</a:t>
            </a:r>
            <a:r>
              <a:rPr lang="ru" sz="2400">
                <a:solidFill>
                  <a:srgbClr val="9900FF"/>
                </a:solidFill>
                <a:latin typeface="Roboto"/>
                <a:ea typeface="Roboto"/>
                <a:cs typeface="Roboto"/>
                <a:sym typeface="Roboto"/>
              </a:rPr>
              <a:t>-%</a:t>
            </a:r>
            <a:r>
              <a:rPr lang="ru" sz="2400">
                <a:latin typeface="Roboto"/>
                <a:ea typeface="Roboto"/>
                <a:cs typeface="Roboto"/>
                <a:sym typeface="Roboto"/>
              </a:rPr>
              <a:t>m</a:t>
            </a:r>
            <a:r>
              <a:rPr lang="ru" sz="2400">
                <a:solidFill>
                  <a:srgbClr val="9900FF"/>
                </a:solidFill>
                <a:latin typeface="Roboto"/>
                <a:ea typeface="Roboto"/>
                <a:cs typeface="Roboto"/>
                <a:sym typeface="Roboto"/>
              </a:rPr>
              <a:t>-%</a:t>
            </a:r>
            <a:r>
              <a:rPr lang="ru" sz="2400">
                <a:latin typeface="Roboto"/>
                <a:ea typeface="Roboto"/>
                <a:cs typeface="Roboto"/>
                <a:sym typeface="Roboto"/>
              </a:rPr>
              <a:t>d </a:t>
            </a:r>
            <a:r>
              <a:rPr lang="ru" sz="2400">
                <a:solidFill>
                  <a:srgbClr val="9900FF"/>
                </a:solidFill>
                <a:latin typeface="Roboto"/>
                <a:ea typeface="Roboto"/>
                <a:cs typeface="Roboto"/>
                <a:sym typeface="Roboto"/>
              </a:rPr>
              <a:t>%</a:t>
            </a:r>
            <a:r>
              <a:rPr lang="ru" sz="2400">
                <a:latin typeface="Roboto"/>
                <a:ea typeface="Roboto"/>
                <a:cs typeface="Roboto"/>
                <a:sym typeface="Roboto"/>
              </a:rPr>
              <a:t>H:</a:t>
            </a:r>
            <a:r>
              <a:rPr lang="ru" sz="2400">
                <a:solidFill>
                  <a:srgbClr val="9900FF"/>
                </a:solidFill>
                <a:latin typeface="Roboto"/>
                <a:ea typeface="Roboto"/>
                <a:cs typeface="Roboto"/>
                <a:sym typeface="Roboto"/>
              </a:rPr>
              <a:t>%</a:t>
            </a:r>
            <a:r>
              <a:rPr lang="ru" sz="2400">
                <a:latin typeface="Roboto"/>
                <a:ea typeface="Roboto"/>
                <a:cs typeface="Roboto"/>
                <a:sym typeface="Roboto"/>
              </a:rPr>
              <a:t>M}</a:t>
            </a:r>
            <a:r>
              <a:rPr lang="ru" sz="2400">
                <a:solidFill>
                  <a:srgbClr val="980000"/>
                </a:solidFill>
                <a:latin typeface="Roboto"/>
                <a:ea typeface="Roboto"/>
                <a:cs typeface="Roboto"/>
                <a:sym typeface="Roboto"/>
              </a:rPr>
              <a:t>'</a:t>
            </a:r>
            <a:endParaRPr sz="2400">
              <a:solidFill>
                <a:srgbClr val="980000"/>
              </a:solidFill>
              <a:latin typeface="Roboto"/>
              <a:ea typeface="Roboto"/>
              <a:cs typeface="Roboto"/>
              <a:sym typeface="Roboto"/>
            </a:endParaRPr>
          </a:p>
          <a:p>
            <a:pPr indent="0" lvl="0" marL="0" rtl="0" algn="l">
              <a:spcBef>
                <a:spcPts val="0"/>
              </a:spcBef>
              <a:spcAft>
                <a:spcPts val="0"/>
              </a:spcAft>
              <a:buNone/>
            </a:pPr>
            <a:r>
              <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print</a:t>
            </a:r>
            <a:r>
              <a:rPr lang="ru" sz="2400">
                <a:latin typeface="Roboto"/>
                <a:ea typeface="Roboto"/>
                <a:cs typeface="Roboto"/>
                <a:sym typeface="Roboto"/>
              </a:rPr>
              <a:t>(s)</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2001-02-03 04:05</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7"/>
          <p:cNvSpPr txBox="1"/>
          <p:nvPr>
            <p:ph type="title"/>
          </p:nvPr>
        </p:nvSpPr>
        <p:spPr>
          <a:xfrm>
            <a:off x="460950" y="1554975"/>
            <a:ext cx="8222100" cy="207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ru"/>
              <a:t>Встроенные методы строк в python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8"/>
          <p:cNvSpPr txBox="1"/>
          <p:nvPr>
            <p:ph type="title"/>
          </p:nvPr>
        </p:nvSpPr>
        <p:spPr>
          <a:xfrm>
            <a:off x="226075" y="155875"/>
            <a:ext cx="2808000" cy="87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string.capitalize()</a:t>
            </a:r>
            <a:endParaRPr/>
          </a:p>
        </p:txBody>
      </p:sp>
      <p:sp>
        <p:nvSpPr>
          <p:cNvPr id="357" name="Google Shape;357;p58"/>
          <p:cNvSpPr txBox="1"/>
          <p:nvPr>
            <p:ph idx="1" type="body"/>
          </p:nvPr>
        </p:nvSpPr>
        <p:spPr>
          <a:xfrm>
            <a:off x="226075" y="1030425"/>
            <a:ext cx="2808000" cy="38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приводит первую букву в верхний регистр, остальные в нижний.</a:t>
            </a:r>
            <a:endParaRPr sz="1800"/>
          </a:p>
          <a:p>
            <a:pPr indent="0" lvl="0" marL="0" rtl="0" algn="l">
              <a:spcBef>
                <a:spcPts val="1600"/>
              </a:spcBef>
              <a:spcAft>
                <a:spcPts val="1600"/>
              </a:spcAft>
              <a:buNone/>
            </a:pPr>
            <a:r>
              <a:rPr lang="ru" sz="1800"/>
              <a:t>Возвращает копию s с первым символом, преобразованным в верхний регистр, и остальными символами, преобразованными в нижний регистр:</a:t>
            </a:r>
            <a:endParaRPr sz="1800"/>
          </a:p>
        </p:txBody>
      </p:sp>
      <p:sp>
        <p:nvSpPr>
          <p:cNvPr id="358" name="Google Shape;358;p58"/>
          <p:cNvSpPr txBox="1"/>
          <p:nvPr/>
        </p:nvSpPr>
        <p:spPr>
          <a:xfrm>
            <a:off x="3706100" y="256125"/>
            <a:ext cx="5048400" cy="46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Roboto"/>
                <a:ea typeface="Roboto"/>
                <a:cs typeface="Roboto"/>
                <a:sym typeface="Roboto"/>
              </a:rPr>
              <a:t>s</a:t>
            </a:r>
            <a:r>
              <a:rPr lang="ru" sz="2400">
                <a:latin typeface="Roboto"/>
                <a:ea typeface="Roboto"/>
                <a:cs typeface="Roboto"/>
                <a:sym typeface="Roboto"/>
              </a:rPr>
              <a:t> </a:t>
            </a:r>
            <a:r>
              <a:rPr lang="ru" sz="2400">
                <a:solidFill>
                  <a:srgbClr val="9900FF"/>
                </a:solidFill>
                <a:latin typeface="Roboto"/>
                <a:ea typeface="Roboto"/>
                <a:cs typeface="Roboto"/>
                <a:sym typeface="Roboto"/>
              </a:rPr>
              <a:t>=</a:t>
            </a:r>
            <a:r>
              <a:rPr lang="ru" sz="2400">
                <a:latin typeface="Roboto"/>
                <a:ea typeface="Roboto"/>
                <a:cs typeface="Roboto"/>
                <a:sym typeface="Roboto"/>
              </a:rPr>
              <a:t> </a:t>
            </a:r>
            <a:r>
              <a:rPr lang="ru" sz="2400">
                <a:solidFill>
                  <a:srgbClr val="980000"/>
                </a:solidFill>
                <a:latin typeface="Roboto"/>
                <a:ea typeface="Roboto"/>
                <a:cs typeface="Roboto"/>
                <a:sym typeface="Roboto"/>
              </a:rPr>
              <a:t>'everyTHing yoU Can IMaGine is rEAl'</a:t>
            </a:r>
            <a:endParaRPr sz="2400">
              <a:solidFill>
                <a:srgbClr val="980000"/>
              </a:solidFill>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s.capitalize()</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'Everything you can imagine is real'</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solidFill>
                  <a:schemeClr val="dk1"/>
                </a:solidFill>
                <a:latin typeface="Roboto"/>
                <a:ea typeface="Roboto"/>
                <a:cs typeface="Roboto"/>
                <a:sym typeface="Roboto"/>
              </a:rPr>
              <a:t>#　Не алфавитные символы не изменяются:</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s </a:t>
            </a:r>
            <a:r>
              <a:rPr lang="ru" sz="2400">
                <a:solidFill>
                  <a:srgbClr val="9900FF"/>
                </a:solidFill>
                <a:latin typeface="Roboto"/>
                <a:ea typeface="Roboto"/>
                <a:cs typeface="Roboto"/>
                <a:sym typeface="Roboto"/>
              </a:rPr>
              <a:t>=</a:t>
            </a:r>
            <a:r>
              <a:rPr lang="ru" sz="2400">
                <a:latin typeface="Roboto"/>
                <a:ea typeface="Roboto"/>
                <a:cs typeface="Roboto"/>
                <a:sym typeface="Roboto"/>
              </a:rPr>
              <a:t> </a:t>
            </a:r>
            <a:r>
              <a:rPr lang="ru" sz="2400">
                <a:solidFill>
                  <a:srgbClr val="38761D"/>
                </a:solidFill>
                <a:latin typeface="Roboto"/>
                <a:ea typeface="Roboto"/>
                <a:cs typeface="Roboto"/>
                <a:sym typeface="Roboto"/>
              </a:rPr>
              <a:t>'follow us @PYTHON'</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s.capitalize()</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'Follow us @python'</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9"/>
          <p:cNvSpPr txBox="1"/>
          <p:nvPr>
            <p:ph type="title"/>
          </p:nvPr>
        </p:nvSpPr>
        <p:spPr>
          <a:xfrm>
            <a:off x="226075" y="155875"/>
            <a:ext cx="2808000" cy="87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string.lower()</a:t>
            </a:r>
            <a:endParaRPr/>
          </a:p>
        </p:txBody>
      </p:sp>
      <p:sp>
        <p:nvSpPr>
          <p:cNvPr id="364" name="Google Shape;364;p59"/>
          <p:cNvSpPr txBox="1"/>
          <p:nvPr>
            <p:ph idx="1" type="body"/>
          </p:nvPr>
        </p:nvSpPr>
        <p:spPr>
          <a:xfrm>
            <a:off x="226075" y="1030425"/>
            <a:ext cx="2808000" cy="38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преобразует все буквенные символы в строчные.</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ru" sz="1800"/>
              <a:t>Возвращает копию s со всеми буквенными символами, преобразованными в нижний регистр:</a:t>
            </a:r>
            <a:endParaRPr sz="1800"/>
          </a:p>
          <a:p>
            <a:pPr indent="0" lvl="0" marL="0" rtl="0" algn="l">
              <a:spcBef>
                <a:spcPts val="1600"/>
              </a:spcBef>
              <a:spcAft>
                <a:spcPts val="1600"/>
              </a:spcAft>
              <a:buNone/>
            </a:pPr>
            <a:r>
              <a:t/>
            </a:r>
            <a:endParaRPr sz="1800"/>
          </a:p>
        </p:txBody>
      </p:sp>
      <p:sp>
        <p:nvSpPr>
          <p:cNvPr id="365" name="Google Shape;365;p59"/>
          <p:cNvSpPr txBox="1"/>
          <p:nvPr/>
        </p:nvSpPr>
        <p:spPr>
          <a:xfrm>
            <a:off x="3706100" y="256125"/>
            <a:ext cx="5048400" cy="46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Roboto"/>
                <a:ea typeface="Roboto"/>
                <a:cs typeface="Roboto"/>
                <a:sym typeface="Roboto"/>
              </a:rPr>
              <a:t>s </a:t>
            </a:r>
            <a:r>
              <a:rPr lang="ru" sz="2400">
                <a:solidFill>
                  <a:srgbClr val="9900FF"/>
                </a:solidFill>
                <a:latin typeface="Roboto"/>
                <a:ea typeface="Roboto"/>
                <a:cs typeface="Roboto"/>
                <a:sym typeface="Roboto"/>
              </a:rPr>
              <a:t>=</a:t>
            </a:r>
            <a:r>
              <a:rPr lang="ru" sz="2400">
                <a:latin typeface="Roboto"/>
                <a:ea typeface="Roboto"/>
                <a:cs typeface="Roboto"/>
                <a:sym typeface="Roboto"/>
              </a:rPr>
              <a:t> </a:t>
            </a:r>
            <a:r>
              <a:rPr lang="ru" sz="2400">
                <a:solidFill>
                  <a:srgbClr val="980000"/>
                </a:solidFill>
                <a:latin typeface="Roboto"/>
                <a:ea typeface="Roboto"/>
                <a:cs typeface="Roboto"/>
                <a:sym typeface="Roboto"/>
              </a:rPr>
              <a:t>'everyTHing yoU Can IMaGine is rEAl'</a:t>
            </a:r>
            <a:endParaRPr sz="2400">
              <a:solidFill>
                <a:srgbClr val="980000"/>
              </a:solidFill>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s</a:t>
            </a:r>
            <a:r>
              <a:rPr lang="ru" sz="2400">
                <a:latin typeface="Roboto"/>
                <a:ea typeface="Roboto"/>
                <a:cs typeface="Roboto"/>
                <a:sym typeface="Roboto"/>
              </a:rPr>
              <a:t>.lower()</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'everything you can imagine is real'</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60"/>
          <p:cNvSpPr txBox="1"/>
          <p:nvPr>
            <p:ph type="title"/>
          </p:nvPr>
        </p:nvSpPr>
        <p:spPr>
          <a:xfrm>
            <a:off x="226075" y="155875"/>
            <a:ext cx="2808000" cy="87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string.swapcase()</a:t>
            </a:r>
            <a:endParaRPr/>
          </a:p>
        </p:txBody>
      </p:sp>
      <p:sp>
        <p:nvSpPr>
          <p:cNvPr id="371" name="Google Shape;371;p60"/>
          <p:cNvSpPr txBox="1"/>
          <p:nvPr>
            <p:ph idx="1" type="body"/>
          </p:nvPr>
        </p:nvSpPr>
        <p:spPr>
          <a:xfrm>
            <a:off x="226075" y="1030425"/>
            <a:ext cx="2808000" cy="385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1800"/>
              <a:t>возвращает копию s с заглавными буквенными символами, преобразованными в строчные и наоборот:</a:t>
            </a:r>
            <a:endParaRPr sz="1800"/>
          </a:p>
        </p:txBody>
      </p:sp>
      <p:sp>
        <p:nvSpPr>
          <p:cNvPr id="372" name="Google Shape;372;p60"/>
          <p:cNvSpPr txBox="1"/>
          <p:nvPr/>
        </p:nvSpPr>
        <p:spPr>
          <a:xfrm>
            <a:off x="3706100" y="256125"/>
            <a:ext cx="5048400" cy="46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Roboto"/>
                <a:ea typeface="Roboto"/>
                <a:cs typeface="Roboto"/>
                <a:sym typeface="Roboto"/>
              </a:rPr>
              <a:t>s </a:t>
            </a:r>
            <a:r>
              <a:rPr lang="ru" sz="2400">
                <a:solidFill>
                  <a:srgbClr val="9900FF"/>
                </a:solidFill>
                <a:latin typeface="Roboto"/>
                <a:ea typeface="Roboto"/>
                <a:cs typeface="Roboto"/>
                <a:sym typeface="Roboto"/>
              </a:rPr>
              <a:t>=</a:t>
            </a:r>
            <a:r>
              <a:rPr lang="ru" sz="2400">
                <a:latin typeface="Roboto"/>
                <a:ea typeface="Roboto"/>
                <a:cs typeface="Roboto"/>
                <a:sym typeface="Roboto"/>
              </a:rPr>
              <a:t> </a:t>
            </a:r>
            <a:r>
              <a:rPr lang="ru" sz="2400">
                <a:solidFill>
                  <a:srgbClr val="980000"/>
                </a:solidFill>
                <a:latin typeface="Roboto"/>
                <a:ea typeface="Roboto"/>
                <a:cs typeface="Roboto"/>
                <a:sym typeface="Roboto"/>
              </a:rPr>
              <a:t>'everyTHing yoU Can IMaGine is rEAl'</a:t>
            </a:r>
            <a:endParaRPr sz="2400">
              <a:solidFill>
                <a:srgbClr val="980000"/>
              </a:solidFill>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s.</a:t>
            </a:r>
            <a:r>
              <a:rPr lang="ru" sz="2400">
                <a:latin typeface="Roboto"/>
                <a:ea typeface="Roboto"/>
                <a:cs typeface="Roboto"/>
                <a:sym typeface="Roboto"/>
              </a:rPr>
              <a:t>swapcase()</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'EVERYthING YOu cAN imAgINE IS ReaL'</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61"/>
          <p:cNvSpPr txBox="1"/>
          <p:nvPr>
            <p:ph type="title"/>
          </p:nvPr>
        </p:nvSpPr>
        <p:spPr>
          <a:xfrm>
            <a:off x="226075" y="155875"/>
            <a:ext cx="2808000" cy="87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string.title()</a:t>
            </a:r>
            <a:endParaRPr/>
          </a:p>
        </p:txBody>
      </p:sp>
      <p:sp>
        <p:nvSpPr>
          <p:cNvPr id="378" name="Google Shape;378;p61"/>
          <p:cNvSpPr txBox="1"/>
          <p:nvPr>
            <p:ph idx="1" type="body"/>
          </p:nvPr>
        </p:nvSpPr>
        <p:spPr>
          <a:xfrm>
            <a:off x="226075" y="1030425"/>
            <a:ext cx="2808000" cy="38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преобразует первые буквы всех слов в заглавные.</a:t>
            </a:r>
            <a:endParaRPr sz="1800"/>
          </a:p>
          <a:p>
            <a:pPr indent="0" lvl="0" marL="0" rtl="0" algn="l">
              <a:spcBef>
                <a:spcPts val="1600"/>
              </a:spcBef>
              <a:spcAft>
                <a:spcPts val="1600"/>
              </a:spcAft>
              <a:buNone/>
            </a:pPr>
            <a:r>
              <a:rPr lang="ru" sz="1800"/>
              <a:t>возвращает копию, s в которой первая буква каждого слова преобразуется в верхний регистр, а остальные буквы — в нижний регистр:</a:t>
            </a:r>
            <a:endParaRPr sz="1800"/>
          </a:p>
        </p:txBody>
      </p:sp>
      <p:sp>
        <p:nvSpPr>
          <p:cNvPr id="379" name="Google Shape;379;p61"/>
          <p:cNvSpPr txBox="1"/>
          <p:nvPr/>
        </p:nvSpPr>
        <p:spPr>
          <a:xfrm>
            <a:off x="3706100" y="256125"/>
            <a:ext cx="5048400" cy="46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Roboto"/>
                <a:ea typeface="Roboto"/>
                <a:cs typeface="Roboto"/>
                <a:sym typeface="Roboto"/>
              </a:rPr>
              <a:t>s </a:t>
            </a:r>
            <a:r>
              <a:rPr lang="ru" sz="2400">
                <a:solidFill>
                  <a:srgbClr val="9900FF"/>
                </a:solidFill>
                <a:latin typeface="Roboto"/>
                <a:ea typeface="Roboto"/>
                <a:cs typeface="Roboto"/>
                <a:sym typeface="Roboto"/>
              </a:rPr>
              <a:t>=</a:t>
            </a:r>
            <a:r>
              <a:rPr lang="ru" sz="2400">
                <a:latin typeface="Roboto"/>
                <a:ea typeface="Roboto"/>
                <a:cs typeface="Roboto"/>
                <a:sym typeface="Roboto"/>
              </a:rPr>
              <a:t> </a:t>
            </a:r>
            <a:r>
              <a:rPr lang="ru" sz="2400">
                <a:solidFill>
                  <a:srgbClr val="980000"/>
                </a:solidFill>
                <a:latin typeface="Roboto"/>
                <a:ea typeface="Roboto"/>
                <a:cs typeface="Roboto"/>
                <a:sym typeface="Roboto"/>
              </a:rPr>
              <a:t>'the sun also rises'</a:t>
            </a:r>
            <a:endParaRPr sz="2400">
              <a:solidFill>
                <a:srgbClr val="980000"/>
              </a:solidFill>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s.</a:t>
            </a:r>
            <a:r>
              <a:rPr lang="ru" sz="2400">
                <a:latin typeface="Roboto"/>
                <a:ea typeface="Roboto"/>
                <a:cs typeface="Roboto"/>
                <a:sym typeface="Roboto"/>
              </a:rPr>
              <a:t>title()</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'The Sun Also Rises'</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226075" y="357800"/>
            <a:ext cx="2808000" cy="176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"Старый стиль" форматирования строк</a:t>
            </a:r>
            <a:br>
              <a:rPr lang="ru"/>
            </a:br>
            <a:r>
              <a:rPr lang="ru"/>
              <a:t>(оператор %)</a:t>
            </a:r>
            <a:endParaRPr/>
          </a:p>
        </p:txBody>
      </p:sp>
      <p:sp>
        <p:nvSpPr>
          <p:cNvPr id="93" name="Google Shape;93;p17"/>
          <p:cNvSpPr txBox="1"/>
          <p:nvPr>
            <p:ph idx="1" type="body"/>
          </p:nvPr>
        </p:nvSpPr>
        <p:spPr>
          <a:xfrm>
            <a:off x="226075" y="2256375"/>
            <a:ext cx="2808000" cy="23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Во многом аналогичен функции printf в C.</a:t>
            </a:r>
            <a:endParaRPr/>
          </a:p>
          <a:p>
            <a:pPr indent="0" lvl="0" marL="0" rtl="0" algn="l">
              <a:spcBef>
                <a:spcPts val="1600"/>
              </a:spcBef>
              <a:spcAft>
                <a:spcPts val="0"/>
              </a:spcAft>
              <a:buNone/>
            </a:pPr>
            <a:r>
              <a:rPr lang="ru"/>
              <a:t>Подробнее можно прочитать в </a:t>
            </a:r>
            <a:r>
              <a:rPr lang="ru" u="sng">
                <a:solidFill>
                  <a:schemeClr val="hlink"/>
                </a:solidFill>
                <a:hlinkClick r:id="rId3"/>
              </a:rPr>
              <a:t>документации</a:t>
            </a:r>
            <a:endParaRPr/>
          </a:p>
          <a:p>
            <a:pPr indent="0" lvl="0" marL="0" rtl="0" algn="l">
              <a:spcBef>
                <a:spcPts val="1600"/>
              </a:spcBef>
              <a:spcAft>
                <a:spcPts val="0"/>
              </a:spcAft>
              <a:buNone/>
            </a:pPr>
            <a:r>
              <a:rPr lang="ru"/>
              <a:t>https://docs.python.org/3/library/stdtypes.html#printf-style-string-formatting</a:t>
            </a:r>
            <a:endParaRPr/>
          </a:p>
          <a:p>
            <a:pPr indent="0" lvl="0" marL="0" rtl="0" algn="l">
              <a:spcBef>
                <a:spcPts val="1600"/>
              </a:spcBef>
              <a:spcAft>
                <a:spcPts val="1600"/>
              </a:spcAft>
              <a:buNone/>
            </a:pPr>
            <a:r>
              <a:t/>
            </a:r>
            <a:endParaRPr/>
          </a:p>
        </p:txBody>
      </p:sp>
      <p:sp>
        <p:nvSpPr>
          <p:cNvPr id="94" name="Google Shape;94;p17"/>
          <p:cNvSpPr txBox="1"/>
          <p:nvPr/>
        </p:nvSpPr>
        <p:spPr>
          <a:xfrm>
            <a:off x="3654125" y="264750"/>
            <a:ext cx="5100300" cy="15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Roboto"/>
                <a:ea typeface="Roboto"/>
                <a:cs typeface="Roboto"/>
                <a:sym typeface="Roboto"/>
              </a:rPr>
              <a:t>name = </a:t>
            </a:r>
            <a:r>
              <a:rPr lang="ru" sz="2400">
                <a:solidFill>
                  <a:srgbClr val="980000"/>
                </a:solidFill>
                <a:latin typeface="Roboto"/>
                <a:ea typeface="Roboto"/>
                <a:cs typeface="Roboto"/>
                <a:sym typeface="Roboto"/>
              </a:rPr>
              <a:t>"Eric"</a:t>
            </a:r>
            <a:endParaRPr sz="2400">
              <a:solidFill>
                <a:srgbClr val="980000"/>
              </a:solidFill>
              <a:latin typeface="Roboto"/>
              <a:ea typeface="Roboto"/>
              <a:cs typeface="Roboto"/>
              <a:sym typeface="Roboto"/>
            </a:endParaRPr>
          </a:p>
          <a:p>
            <a:pPr indent="0" lvl="0" marL="0" rtl="0" algn="l">
              <a:spcBef>
                <a:spcPts val="0"/>
              </a:spcBef>
              <a:spcAft>
                <a:spcPts val="0"/>
              </a:spcAft>
              <a:buNone/>
            </a:pPr>
            <a:r>
              <a:rPr lang="ru" sz="2400">
                <a:solidFill>
                  <a:srgbClr val="980000"/>
                </a:solidFill>
                <a:latin typeface="Roboto"/>
                <a:ea typeface="Roboto"/>
                <a:cs typeface="Roboto"/>
                <a:sym typeface="Roboto"/>
              </a:rPr>
              <a:t>"Hello, %s."</a:t>
            </a:r>
            <a:r>
              <a:rPr lang="ru" sz="2400">
                <a:latin typeface="Roboto"/>
                <a:ea typeface="Roboto"/>
                <a:cs typeface="Roboto"/>
                <a:sym typeface="Roboto"/>
              </a:rPr>
              <a:t> </a:t>
            </a:r>
            <a:r>
              <a:rPr lang="ru" sz="2400">
                <a:solidFill>
                  <a:srgbClr val="9900FF"/>
                </a:solidFill>
                <a:latin typeface="Roboto"/>
                <a:ea typeface="Roboto"/>
                <a:cs typeface="Roboto"/>
                <a:sym typeface="Roboto"/>
              </a:rPr>
              <a:t>%</a:t>
            </a:r>
            <a:r>
              <a:rPr lang="ru" sz="2400">
                <a:latin typeface="Roboto"/>
                <a:ea typeface="Roboto"/>
                <a:cs typeface="Roboto"/>
                <a:sym typeface="Roboto"/>
              </a:rPr>
              <a:t> name</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Результат: </a:t>
            </a:r>
            <a:r>
              <a:rPr lang="ru" sz="2400">
                <a:solidFill>
                  <a:srgbClr val="38761D"/>
                </a:solidFill>
                <a:latin typeface="Roboto"/>
                <a:ea typeface="Roboto"/>
                <a:cs typeface="Roboto"/>
                <a:sym typeface="Roboto"/>
              </a:rPr>
              <a:t>Hello, Eric.</a:t>
            </a:r>
            <a:endParaRPr sz="2400">
              <a:solidFill>
                <a:srgbClr val="38761D"/>
              </a:solidFill>
              <a:latin typeface="Roboto"/>
              <a:ea typeface="Roboto"/>
              <a:cs typeface="Roboto"/>
              <a:sym typeface="Roboto"/>
            </a:endParaRPr>
          </a:p>
        </p:txBody>
      </p:sp>
      <p:sp>
        <p:nvSpPr>
          <p:cNvPr id="95" name="Google Shape;95;p17"/>
          <p:cNvSpPr txBox="1"/>
          <p:nvPr/>
        </p:nvSpPr>
        <p:spPr>
          <a:xfrm>
            <a:off x="3654125" y="2083225"/>
            <a:ext cx="5160600" cy="10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Roboto"/>
                <a:ea typeface="Roboto"/>
                <a:cs typeface="Roboto"/>
                <a:sym typeface="Roboto"/>
              </a:rPr>
              <a:t>Поскольку оператор </a:t>
            </a:r>
            <a:r>
              <a:rPr lang="ru" sz="1800">
                <a:solidFill>
                  <a:srgbClr val="9900FF"/>
                </a:solidFill>
                <a:latin typeface="Roboto"/>
                <a:ea typeface="Roboto"/>
                <a:cs typeface="Roboto"/>
                <a:sym typeface="Roboto"/>
              </a:rPr>
              <a:t>%</a:t>
            </a:r>
            <a:r>
              <a:rPr lang="ru" sz="1800">
                <a:latin typeface="Roboto"/>
                <a:ea typeface="Roboto"/>
                <a:cs typeface="Roboto"/>
                <a:sym typeface="Roboto"/>
              </a:rPr>
              <a:t> принимает только один аргумент, для случая с несколькими переменными нужно обернуть правую часть в кортеж, например, так:</a:t>
            </a:r>
            <a:endParaRPr sz="1800">
              <a:latin typeface="Roboto"/>
              <a:ea typeface="Roboto"/>
              <a:cs typeface="Roboto"/>
              <a:sym typeface="Roboto"/>
            </a:endParaRPr>
          </a:p>
        </p:txBody>
      </p:sp>
      <p:sp>
        <p:nvSpPr>
          <p:cNvPr id="96" name="Google Shape;96;p17"/>
          <p:cNvSpPr txBox="1"/>
          <p:nvPr/>
        </p:nvSpPr>
        <p:spPr>
          <a:xfrm>
            <a:off x="3684275" y="3399350"/>
            <a:ext cx="5100300" cy="15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Roboto"/>
                <a:ea typeface="Roboto"/>
                <a:cs typeface="Roboto"/>
                <a:sym typeface="Roboto"/>
              </a:rPr>
              <a:t>name = </a:t>
            </a:r>
            <a:r>
              <a:rPr lang="ru" sz="1800">
                <a:solidFill>
                  <a:srgbClr val="980000"/>
                </a:solidFill>
                <a:latin typeface="Roboto"/>
                <a:ea typeface="Roboto"/>
                <a:cs typeface="Roboto"/>
                <a:sym typeface="Roboto"/>
              </a:rPr>
              <a:t>"Eric"</a:t>
            </a:r>
            <a:endParaRPr sz="1800">
              <a:solidFill>
                <a:srgbClr val="980000"/>
              </a:solidFill>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age = </a:t>
            </a:r>
            <a:r>
              <a:rPr lang="ru" sz="1800">
                <a:solidFill>
                  <a:srgbClr val="38761D"/>
                </a:solidFill>
                <a:latin typeface="Roboto"/>
                <a:ea typeface="Roboto"/>
                <a:cs typeface="Roboto"/>
                <a:sym typeface="Roboto"/>
              </a:rPr>
              <a:t>74</a:t>
            </a:r>
            <a:endParaRPr sz="1800">
              <a:solidFill>
                <a:srgbClr val="38761D"/>
              </a:solidFill>
              <a:latin typeface="Roboto"/>
              <a:ea typeface="Roboto"/>
              <a:cs typeface="Roboto"/>
              <a:sym typeface="Roboto"/>
            </a:endParaRPr>
          </a:p>
          <a:p>
            <a:pPr indent="0" lvl="0" marL="0" rtl="0" algn="l">
              <a:spcBef>
                <a:spcPts val="0"/>
              </a:spcBef>
              <a:spcAft>
                <a:spcPts val="0"/>
              </a:spcAft>
              <a:buNone/>
            </a:pPr>
            <a:r>
              <a:rPr lang="ru" sz="1800">
                <a:solidFill>
                  <a:srgbClr val="980000"/>
                </a:solidFill>
                <a:latin typeface="Roboto"/>
                <a:ea typeface="Roboto"/>
                <a:cs typeface="Roboto"/>
                <a:sym typeface="Roboto"/>
              </a:rPr>
              <a:t>"Hello, %s. You are %s."</a:t>
            </a:r>
            <a:r>
              <a:rPr lang="ru" sz="1800">
                <a:latin typeface="Roboto"/>
                <a:ea typeface="Roboto"/>
                <a:cs typeface="Roboto"/>
                <a:sym typeface="Roboto"/>
              </a:rPr>
              <a:t> </a:t>
            </a:r>
            <a:r>
              <a:rPr lang="ru" sz="1800">
                <a:solidFill>
                  <a:srgbClr val="9900FF"/>
                </a:solidFill>
                <a:latin typeface="Roboto"/>
                <a:ea typeface="Roboto"/>
                <a:cs typeface="Roboto"/>
                <a:sym typeface="Roboto"/>
              </a:rPr>
              <a:t>%</a:t>
            </a:r>
            <a:r>
              <a:rPr lang="ru" sz="1800">
                <a:latin typeface="Roboto"/>
                <a:ea typeface="Roboto"/>
                <a:cs typeface="Roboto"/>
                <a:sym typeface="Roboto"/>
              </a:rPr>
              <a:t> </a:t>
            </a:r>
            <a:r>
              <a:rPr lang="ru" sz="1800">
                <a:solidFill>
                  <a:srgbClr val="38761D"/>
                </a:solidFill>
                <a:latin typeface="Roboto"/>
                <a:ea typeface="Roboto"/>
                <a:cs typeface="Roboto"/>
                <a:sym typeface="Roboto"/>
              </a:rPr>
              <a:t>(</a:t>
            </a:r>
            <a:r>
              <a:rPr lang="ru" sz="1800">
                <a:latin typeface="Roboto"/>
                <a:ea typeface="Roboto"/>
                <a:cs typeface="Roboto"/>
                <a:sym typeface="Roboto"/>
              </a:rPr>
              <a:t>name, age</a:t>
            </a:r>
            <a:r>
              <a:rPr lang="ru" sz="1800">
                <a:solidFill>
                  <a:srgbClr val="38761D"/>
                </a:solidFill>
                <a:latin typeface="Roboto"/>
                <a:ea typeface="Roboto"/>
                <a:cs typeface="Roboto"/>
                <a:sym typeface="Roboto"/>
              </a:rPr>
              <a:t>)</a:t>
            </a:r>
            <a:br>
              <a:rPr lang="ru" sz="1800">
                <a:latin typeface="Roboto"/>
                <a:ea typeface="Roboto"/>
                <a:cs typeface="Roboto"/>
                <a:sym typeface="Roboto"/>
              </a:rPr>
            </a:br>
            <a:br>
              <a:rPr lang="ru" sz="1800">
                <a:latin typeface="Roboto"/>
                <a:ea typeface="Roboto"/>
                <a:cs typeface="Roboto"/>
                <a:sym typeface="Roboto"/>
              </a:rPr>
            </a:br>
            <a:r>
              <a:rPr lang="ru" sz="1800">
                <a:solidFill>
                  <a:srgbClr val="38761D"/>
                </a:solidFill>
                <a:latin typeface="Roboto"/>
                <a:ea typeface="Roboto"/>
                <a:cs typeface="Roboto"/>
                <a:sym typeface="Roboto"/>
              </a:rPr>
              <a:t>Hello, Eric. You are 74.</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62"/>
          <p:cNvSpPr txBox="1"/>
          <p:nvPr>
            <p:ph type="title"/>
          </p:nvPr>
        </p:nvSpPr>
        <p:spPr>
          <a:xfrm>
            <a:off x="226075" y="155875"/>
            <a:ext cx="2808000" cy="87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string.upper()</a:t>
            </a:r>
            <a:endParaRPr/>
          </a:p>
        </p:txBody>
      </p:sp>
      <p:sp>
        <p:nvSpPr>
          <p:cNvPr id="385" name="Google Shape;385;p62"/>
          <p:cNvSpPr txBox="1"/>
          <p:nvPr>
            <p:ph idx="1" type="body"/>
          </p:nvPr>
        </p:nvSpPr>
        <p:spPr>
          <a:xfrm>
            <a:off x="226075" y="1030425"/>
            <a:ext cx="2808000" cy="38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преобразует все буквенные символы в заглавные.</a:t>
            </a:r>
            <a:endParaRPr sz="1800"/>
          </a:p>
          <a:p>
            <a:pPr indent="0" lvl="0" marL="0" rtl="0" algn="l">
              <a:spcBef>
                <a:spcPts val="1600"/>
              </a:spcBef>
              <a:spcAft>
                <a:spcPts val="1600"/>
              </a:spcAft>
              <a:buNone/>
            </a:pPr>
            <a:r>
              <a:rPr lang="ru" sz="1800"/>
              <a:t>Возвращает копию s со всеми буквенными символами в верхнем регистре:</a:t>
            </a:r>
            <a:endParaRPr sz="1800"/>
          </a:p>
        </p:txBody>
      </p:sp>
      <p:sp>
        <p:nvSpPr>
          <p:cNvPr id="386" name="Google Shape;386;p62"/>
          <p:cNvSpPr txBox="1"/>
          <p:nvPr/>
        </p:nvSpPr>
        <p:spPr>
          <a:xfrm>
            <a:off x="3706100" y="256125"/>
            <a:ext cx="5048400" cy="46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Roboto"/>
                <a:ea typeface="Roboto"/>
                <a:cs typeface="Roboto"/>
                <a:sym typeface="Roboto"/>
              </a:rPr>
              <a:t>s </a:t>
            </a:r>
            <a:r>
              <a:rPr lang="ru" sz="2400">
                <a:solidFill>
                  <a:srgbClr val="9900FF"/>
                </a:solidFill>
                <a:latin typeface="Roboto"/>
                <a:ea typeface="Roboto"/>
                <a:cs typeface="Roboto"/>
                <a:sym typeface="Roboto"/>
              </a:rPr>
              <a:t>=</a:t>
            </a:r>
            <a:r>
              <a:rPr lang="ru" sz="2400">
                <a:latin typeface="Roboto"/>
                <a:ea typeface="Roboto"/>
                <a:cs typeface="Roboto"/>
                <a:sym typeface="Roboto"/>
              </a:rPr>
              <a:t> </a:t>
            </a:r>
            <a:r>
              <a:rPr lang="ru" sz="2400">
                <a:solidFill>
                  <a:srgbClr val="980000"/>
                </a:solidFill>
                <a:latin typeface="Roboto"/>
                <a:ea typeface="Roboto"/>
                <a:cs typeface="Roboto"/>
                <a:sym typeface="Roboto"/>
              </a:rPr>
              <a:t>'follow us @PYTHON'</a:t>
            </a:r>
            <a:endParaRPr sz="2400">
              <a:solidFill>
                <a:srgbClr val="980000"/>
              </a:solidFill>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s.</a:t>
            </a:r>
            <a:r>
              <a:rPr lang="ru" sz="2400">
                <a:latin typeface="Roboto"/>
                <a:ea typeface="Roboto"/>
                <a:cs typeface="Roboto"/>
                <a:sym typeface="Roboto"/>
              </a:rPr>
              <a:t>upper()</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'FOLLOW US @PYTHON'</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63"/>
          <p:cNvSpPr txBox="1"/>
          <p:nvPr>
            <p:ph type="ctrTitle"/>
          </p:nvPr>
        </p:nvSpPr>
        <p:spPr>
          <a:xfrm>
            <a:off x="390525" y="1212275"/>
            <a:ext cx="8222100" cy="154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Найти и заменить подстроку в строке</a:t>
            </a:r>
            <a:endParaRPr/>
          </a:p>
        </p:txBody>
      </p:sp>
      <p:sp>
        <p:nvSpPr>
          <p:cNvPr id="392" name="Google Shape;392;p6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t>Эти методы предоставляют различные способы поиска в целевой строке указанной подстроки.</a:t>
            </a:r>
            <a:endParaRPr sz="2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64"/>
          <p:cNvSpPr txBox="1"/>
          <p:nvPr>
            <p:ph idx="1" type="body"/>
          </p:nvPr>
        </p:nvSpPr>
        <p:spPr>
          <a:xfrm>
            <a:off x="460950" y="654950"/>
            <a:ext cx="8222100" cy="3688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ru" sz="2400">
                <a:solidFill>
                  <a:schemeClr val="dk1"/>
                </a:solidFill>
              </a:rPr>
              <a:t>Каждый метод в этой группе поддерживает необязательные аргументы </a:t>
            </a:r>
            <a:r>
              <a:rPr lang="ru" sz="2400">
                <a:solidFill>
                  <a:srgbClr val="000000"/>
                </a:solidFill>
              </a:rPr>
              <a:t>&lt;start&gt;</a:t>
            </a:r>
            <a:r>
              <a:rPr lang="ru" sz="2400">
                <a:solidFill>
                  <a:schemeClr val="dk1"/>
                </a:solidFill>
              </a:rPr>
              <a:t> и </a:t>
            </a:r>
            <a:r>
              <a:rPr lang="ru" sz="2400">
                <a:solidFill>
                  <a:srgbClr val="000000"/>
                </a:solidFill>
              </a:rPr>
              <a:t>&lt;end&gt;</a:t>
            </a:r>
            <a:r>
              <a:rPr lang="ru" sz="2400">
                <a:solidFill>
                  <a:schemeClr val="dk1"/>
                </a:solidFill>
              </a:rPr>
              <a:t> аргументы. Они задают диапазон поиска: действие метода ограничено частью целевой строки, начинающейся в позиции символа </a:t>
            </a:r>
            <a:r>
              <a:rPr lang="ru" sz="2400">
                <a:solidFill>
                  <a:srgbClr val="000000"/>
                </a:solidFill>
              </a:rPr>
              <a:t>&lt;start&gt;</a:t>
            </a:r>
            <a:r>
              <a:rPr lang="ru" sz="2400">
                <a:solidFill>
                  <a:schemeClr val="dk1"/>
                </a:solidFill>
              </a:rPr>
              <a:t> и продолжающейся вплоть до позиции символа </a:t>
            </a:r>
            <a:r>
              <a:rPr lang="ru" sz="2400">
                <a:solidFill>
                  <a:srgbClr val="000000"/>
                </a:solidFill>
              </a:rPr>
              <a:t>&lt;end&gt;</a:t>
            </a:r>
            <a:r>
              <a:rPr lang="ru" sz="2400">
                <a:solidFill>
                  <a:schemeClr val="dk1"/>
                </a:solidFill>
              </a:rPr>
              <a:t>, но не включая его. Если </a:t>
            </a:r>
            <a:r>
              <a:rPr lang="ru" sz="2400">
                <a:solidFill>
                  <a:srgbClr val="000000"/>
                </a:solidFill>
              </a:rPr>
              <a:t>&lt;start&gt;</a:t>
            </a:r>
            <a:r>
              <a:rPr lang="ru" sz="2400">
                <a:solidFill>
                  <a:schemeClr val="dk1"/>
                </a:solidFill>
              </a:rPr>
              <a:t> указано, а </a:t>
            </a:r>
            <a:r>
              <a:rPr lang="ru" sz="2400">
                <a:solidFill>
                  <a:srgbClr val="000000"/>
                </a:solidFill>
              </a:rPr>
              <a:t>&lt;end&gt;</a:t>
            </a:r>
            <a:r>
              <a:rPr lang="ru" sz="2400">
                <a:solidFill>
                  <a:schemeClr val="dk1"/>
                </a:solidFill>
              </a:rPr>
              <a:t> нет, метод применяется к части строки от </a:t>
            </a:r>
            <a:r>
              <a:rPr lang="ru" sz="2400">
                <a:solidFill>
                  <a:srgbClr val="000000"/>
                </a:solidFill>
              </a:rPr>
              <a:t>&lt;start&gt;</a:t>
            </a:r>
            <a:r>
              <a:rPr lang="ru" sz="2400">
                <a:solidFill>
                  <a:schemeClr val="dk1"/>
                </a:solidFill>
              </a:rPr>
              <a:t> конца.</a:t>
            </a:r>
            <a:endParaRPr sz="24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65"/>
          <p:cNvSpPr txBox="1"/>
          <p:nvPr>
            <p:ph type="title"/>
          </p:nvPr>
        </p:nvSpPr>
        <p:spPr>
          <a:xfrm>
            <a:off x="226075" y="155875"/>
            <a:ext cx="2808000" cy="87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string.count(&lt;sub&gt;[, &lt;start&gt;[, &lt;end&gt;]])</a:t>
            </a:r>
            <a:endParaRPr/>
          </a:p>
        </p:txBody>
      </p:sp>
      <p:sp>
        <p:nvSpPr>
          <p:cNvPr id="403" name="Google Shape;403;p65"/>
          <p:cNvSpPr txBox="1"/>
          <p:nvPr>
            <p:ph idx="1" type="body"/>
          </p:nvPr>
        </p:nvSpPr>
        <p:spPr>
          <a:xfrm>
            <a:off x="226075" y="1030425"/>
            <a:ext cx="2808000" cy="38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подсчитывает количество вхождений подстроки в строку.</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rPr lang="ru" sz="1800"/>
              <a:t>Возвращает количество точных вхождений подстроки </a:t>
            </a:r>
            <a:r>
              <a:rPr lang="ru" sz="1800">
                <a:solidFill>
                  <a:srgbClr val="000000"/>
                </a:solidFill>
              </a:rPr>
              <a:t>&lt;sub&gt;</a:t>
            </a:r>
            <a:r>
              <a:rPr lang="ru" sz="1800"/>
              <a:t> в s:</a:t>
            </a:r>
            <a:endParaRPr sz="1800"/>
          </a:p>
        </p:txBody>
      </p:sp>
      <p:sp>
        <p:nvSpPr>
          <p:cNvPr id="404" name="Google Shape;404;p65"/>
          <p:cNvSpPr txBox="1"/>
          <p:nvPr/>
        </p:nvSpPr>
        <p:spPr>
          <a:xfrm>
            <a:off x="3706100" y="256125"/>
            <a:ext cx="5048400" cy="46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solidFill>
                  <a:srgbClr val="980000"/>
                </a:solidFill>
                <a:latin typeface="Roboto"/>
                <a:ea typeface="Roboto"/>
                <a:cs typeface="Roboto"/>
                <a:sym typeface="Roboto"/>
              </a:rPr>
              <a:t>'foo goo moo'</a:t>
            </a:r>
            <a:r>
              <a:rPr lang="ru" sz="2400">
                <a:latin typeface="Roboto"/>
                <a:ea typeface="Roboto"/>
                <a:cs typeface="Roboto"/>
                <a:sym typeface="Roboto"/>
              </a:rPr>
              <a:t>.count(</a:t>
            </a:r>
            <a:r>
              <a:rPr lang="ru" sz="2400">
                <a:solidFill>
                  <a:srgbClr val="980000"/>
                </a:solidFill>
                <a:latin typeface="Roboto"/>
                <a:ea typeface="Roboto"/>
                <a:cs typeface="Roboto"/>
                <a:sym typeface="Roboto"/>
              </a:rPr>
              <a:t>'oo'</a:t>
            </a:r>
            <a:r>
              <a:rPr lang="ru" sz="2400">
                <a:latin typeface="Roboto"/>
                <a:ea typeface="Roboto"/>
                <a:cs typeface="Roboto"/>
                <a:sym typeface="Roboto"/>
              </a:rPr>
              <a:t>)</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3</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solidFill>
                  <a:schemeClr val="dk1"/>
                </a:solidFill>
                <a:latin typeface="Roboto"/>
                <a:ea typeface="Roboto"/>
                <a:cs typeface="Roboto"/>
                <a:sym typeface="Roboto"/>
              </a:rPr>
              <a:t># Количество вхождений изменится, если указать </a:t>
            </a:r>
            <a:r>
              <a:rPr lang="ru" sz="2400">
                <a:latin typeface="Roboto"/>
                <a:ea typeface="Roboto"/>
                <a:cs typeface="Roboto"/>
                <a:sym typeface="Roboto"/>
              </a:rPr>
              <a:t>&lt;start&gt;</a:t>
            </a:r>
            <a:r>
              <a:rPr lang="ru" sz="2400">
                <a:solidFill>
                  <a:schemeClr val="dk1"/>
                </a:solidFill>
                <a:latin typeface="Roboto"/>
                <a:ea typeface="Roboto"/>
                <a:cs typeface="Roboto"/>
                <a:sym typeface="Roboto"/>
              </a:rPr>
              <a:t> и </a:t>
            </a:r>
            <a:r>
              <a:rPr lang="ru" sz="2400">
                <a:latin typeface="Roboto"/>
                <a:ea typeface="Roboto"/>
                <a:cs typeface="Roboto"/>
                <a:sym typeface="Roboto"/>
              </a:rPr>
              <a:t>&lt;end&gt;</a:t>
            </a:r>
            <a:r>
              <a:rPr lang="ru" sz="2400">
                <a:solidFill>
                  <a:schemeClr val="dk1"/>
                </a:solidFill>
                <a:latin typeface="Roboto"/>
                <a:ea typeface="Roboto"/>
                <a:cs typeface="Roboto"/>
                <a:sym typeface="Roboto"/>
              </a:rPr>
              <a:t>:</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 sz="2400">
                <a:solidFill>
                  <a:srgbClr val="980000"/>
                </a:solidFill>
                <a:latin typeface="Roboto"/>
                <a:ea typeface="Roboto"/>
                <a:cs typeface="Roboto"/>
                <a:sym typeface="Roboto"/>
              </a:rPr>
              <a:t>'foo goo moo'</a:t>
            </a:r>
            <a:r>
              <a:rPr lang="ru" sz="2400">
                <a:latin typeface="Roboto"/>
                <a:ea typeface="Roboto"/>
                <a:cs typeface="Roboto"/>
                <a:sym typeface="Roboto"/>
              </a:rPr>
              <a:t>.count(</a:t>
            </a:r>
            <a:r>
              <a:rPr lang="ru" sz="2400">
                <a:solidFill>
                  <a:srgbClr val="980000"/>
                </a:solidFill>
                <a:latin typeface="Roboto"/>
                <a:ea typeface="Roboto"/>
                <a:cs typeface="Roboto"/>
                <a:sym typeface="Roboto"/>
              </a:rPr>
              <a:t>'oo'</a:t>
            </a:r>
            <a:r>
              <a:rPr lang="ru" sz="2400">
                <a:latin typeface="Roboto"/>
                <a:ea typeface="Roboto"/>
                <a:cs typeface="Roboto"/>
                <a:sym typeface="Roboto"/>
              </a:rPr>
              <a:t>, </a:t>
            </a:r>
            <a:r>
              <a:rPr lang="ru" sz="2400">
                <a:solidFill>
                  <a:srgbClr val="38761D"/>
                </a:solidFill>
                <a:latin typeface="Roboto"/>
                <a:ea typeface="Roboto"/>
                <a:cs typeface="Roboto"/>
                <a:sym typeface="Roboto"/>
              </a:rPr>
              <a:t>0</a:t>
            </a:r>
            <a:r>
              <a:rPr lang="ru" sz="2400">
                <a:latin typeface="Roboto"/>
                <a:ea typeface="Roboto"/>
                <a:cs typeface="Roboto"/>
                <a:sym typeface="Roboto"/>
              </a:rPr>
              <a:t>, </a:t>
            </a:r>
            <a:r>
              <a:rPr lang="ru" sz="2400">
                <a:solidFill>
                  <a:srgbClr val="38761D"/>
                </a:solidFill>
                <a:latin typeface="Roboto"/>
                <a:ea typeface="Roboto"/>
                <a:cs typeface="Roboto"/>
                <a:sym typeface="Roboto"/>
              </a:rPr>
              <a:t>8</a:t>
            </a:r>
            <a:r>
              <a:rPr lang="ru" sz="2400">
                <a:latin typeface="Roboto"/>
                <a:ea typeface="Roboto"/>
                <a:cs typeface="Roboto"/>
                <a:sym typeface="Roboto"/>
              </a:rPr>
              <a:t>)</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2</a:t>
            </a:r>
            <a:endParaRPr sz="2400">
              <a:solidFill>
                <a:srgbClr val="38761D"/>
              </a:solidFill>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66"/>
          <p:cNvSpPr txBox="1"/>
          <p:nvPr>
            <p:ph type="title"/>
          </p:nvPr>
        </p:nvSpPr>
        <p:spPr>
          <a:xfrm>
            <a:off x="226075" y="155875"/>
            <a:ext cx="2808000" cy="132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string.endswith(&lt;suffix&gt;[, &lt;start&gt;[, &lt;end&gt;]])</a:t>
            </a:r>
            <a:endParaRPr/>
          </a:p>
        </p:txBody>
      </p:sp>
      <p:sp>
        <p:nvSpPr>
          <p:cNvPr id="410" name="Google Shape;410;p66"/>
          <p:cNvSpPr txBox="1"/>
          <p:nvPr>
            <p:ph idx="1" type="body"/>
          </p:nvPr>
        </p:nvSpPr>
        <p:spPr>
          <a:xfrm>
            <a:off x="226075" y="1477050"/>
            <a:ext cx="2808000" cy="34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определяет, заканчивается ли строка заданной подстрокой.</a:t>
            </a:r>
            <a:endParaRPr sz="1800"/>
          </a:p>
          <a:p>
            <a:pPr indent="0" lvl="0" marL="0" rtl="0" algn="l">
              <a:spcBef>
                <a:spcPts val="1600"/>
              </a:spcBef>
              <a:spcAft>
                <a:spcPts val="1600"/>
              </a:spcAft>
              <a:buNone/>
            </a:pPr>
            <a:r>
              <a:rPr lang="ru" sz="1800"/>
              <a:t>Возвращает, True если s заканчивается указанным &lt;suffix&gt; и False если нет:</a:t>
            </a:r>
            <a:endParaRPr sz="1800"/>
          </a:p>
        </p:txBody>
      </p:sp>
      <p:sp>
        <p:nvSpPr>
          <p:cNvPr id="411" name="Google Shape;411;p66"/>
          <p:cNvSpPr txBox="1"/>
          <p:nvPr/>
        </p:nvSpPr>
        <p:spPr>
          <a:xfrm>
            <a:off x="3706100" y="256125"/>
            <a:ext cx="5048400" cy="46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'python'</a:t>
            </a:r>
            <a:r>
              <a:rPr lang="ru" sz="2400">
                <a:latin typeface="Roboto"/>
                <a:ea typeface="Roboto"/>
                <a:cs typeface="Roboto"/>
                <a:sym typeface="Roboto"/>
              </a:rPr>
              <a:t>.endswith(</a:t>
            </a:r>
            <a:r>
              <a:rPr lang="ru" sz="2400">
                <a:solidFill>
                  <a:srgbClr val="980000"/>
                </a:solidFill>
                <a:latin typeface="Roboto"/>
                <a:ea typeface="Roboto"/>
                <a:cs typeface="Roboto"/>
                <a:sym typeface="Roboto"/>
              </a:rPr>
              <a:t>'on'</a:t>
            </a:r>
            <a:r>
              <a:rPr lang="ru" sz="2400">
                <a:latin typeface="Roboto"/>
                <a:ea typeface="Roboto"/>
                <a:cs typeface="Roboto"/>
                <a:sym typeface="Roboto"/>
              </a:rPr>
              <a:t>)</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True</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'python'</a:t>
            </a:r>
            <a:r>
              <a:rPr lang="ru" sz="2400">
                <a:latin typeface="Roboto"/>
                <a:ea typeface="Roboto"/>
                <a:cs typeface="Roboto"/>
                <a:sym typeface="Roboto"/>
              </a:rPr>
              <a:t>.endswith(</a:t>
            </a:r>
            <a:r>
              <a:rPr lang="ru" sz="2400">
                <a:solidFill>
                  <a:srgbClr val="980000"/>
                </a:solidFill>
                <a:latin typeface="Roboto"/>
                <a:ea typeface="Roboto"/>
                <a:cs typeface="Roboto"/>
                <a:sym typeface="Roboto"/>
              </a:rPr>
              <a:t>'or'</a:t>
            </a:r>
            <a:r>
              <a:rPr lang="ru" sz="2400">
                <a:latin typeface="Roboto"/>
                <a:ea typeface="Roboto"/>
                <a:cs typeface="Roboto"/>
                <a:sym typeface="Roboto"/>
              </a:rPr>
              <a:t>)</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False</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solidFill>
                  <a:schemeClr val="dk1"/>
                </a:solidFill>
                <a:latin typeface="Roboto"/>
                <a:ea typeface="Roboto"/>
                <a:cs typeface="Roboto"/>
                <a:sym typeface="Roboto"/>
              </a:rPr>
              <a:t># Сравнение ограничено подстрокой, между &lt;start&gt; и &lt;end&gt;, если они указаны:</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'python'</a:t>
            </a:r>
            <a:r>
              <a:rPr lang="ru" sz="2400">
                <a:latin typeface="Roboto"/>
                <a:ea typeface="Roboto"/>
                <a:cs typeface="Roboto"/>
                <a:sym typeface="Roboto"/>
              </a:rPr>
              <a:t>.endswith(</a:t>
            </a:r>
            <a:r>
              <a:rPr lang="ru" sz="2400">
                <a:solidFill>
                  <a:srgbClr val="980000"/>
                </a:solidFill>
                <a:latin typeface="Roboto"/>
                <a:ea typeface="Roboto"/>
                <a:cs typeface="Roboto"/>
                <a:sym typeface="Roboto"/>
              </a:rPr>
              <a:t>'yt'</a:t>
            </a:r>
            <a:r>
              <a:rPr lang="ru" sz="2400">
                <a:latin typeface="Roboto"/>
                <a:ea typeface="Roboto"/>
                <a:cs typeface="Roboto"/>
                <a:sym typeface="Roboto"/>
              </a:rPr>
              <a:t>, </a:t>
            </a:r>
            <a:r>
              <a:rPr lang="ru" sz="2400">
                <a:solidFill>
                  <a:srgbClr val="38761D"/>
                </a:solidFill>
                <a:latin typeface="Roboto"/>
                <a:ea typeface="Roboto"/>
                <a:cs typeface="Roboto"/>
                <a:sym typeface="Roboto"/>
              </a:rPr>
              <a:t>0</a:t>
            </a:r>
            <a:r>
              <a:rPr lang="ru" sz="2400">
                <a:latin typeface="Roboto"/>
                <a:ea typeface="Roboto"/>
                <a:cs typeface="Roboto"/>
                <a:sym typeface="Roboto"/>
              </a:rPr>
              <a:t>, </a:t>
            </a:r>
            <a:r>
              <a:rPr lang="ru" sz="2400">
                <a:solidFill>
                  <a:srgbClr val="38761D"/>
                </a:solidFill>
                <a:latin typeface="Roboto"/>
                <a:ea typeface="Roboto"/>
                <a:cs typeface="Roboto"/>
                <a:sym typeface="Roboto"/>
              </a:rPr>
              <a:t>4</a:t>
            </a:r>
            <a:r>
              <a:rPr lang="ru" sz="2400">
                <a:latin typeface="Roboto"/>
                <a:ea typeface="Roboto"/>
                <a:cs typeface="Roboto"/>
                <a:sym typeface="Roboto"/>
              </a:rPr>
              <a:t>)</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True</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'python'</a:t>
            </a:r>
            <a:r>
              <a:rPr lang="ru" sz="2400">
                <a:latin typeface="Roboto"/>
                <a:ea typeface="Roboto"/>
                <a:cs typeface="Roboto"/>
                <a:sym typeface="Roboto"/>
              </a:rPr>
              <a:t>.endswith(</a:t>
            </a:r>
            <a:r>
              <a:rPr lang="ru" sz="2400">
                <a:solidFill>
                  <a:srgbClr val="980000"/>
                </a:solidFill>
                <a:latin typeface="Roboto"/>
                <a:ea typeface="Roboto"/>
                <a:cs typeface="Roboto"/>
                <a:sym typeface="Roboto"/>
              </a:rPr>
              <a:t>'yt'</a:t>
            </a:r>
            <a:r>
              <a:rPr lang="ru" sz="2400">
                <a:latin typeface="Roboto"/>
                <a:ea typeface="Roboto"/>
                <a:cs typeface="Roboto"/>
                <a:sym typeface="Roboto"/>
              </a:rPr>
              <a:t>, </a:t>
            </a:r>
            <a:r>
              <a:rPr lang="ru" sz="2400">
                <a:solidFill>
                  <a:srgbClr val="38761D"/>
                </a:solidFill>
                <a:latin typeface="Roboto"/>
                <a:ea typeface="Roboto"/>
                <a:cs typeface="Roboto"/>
                <a:sym typeface="Roboto"/>
              </a:rPr>
              <a:t>2</a:t>
            </a:r>
            <a:r>
              <a:rPr lang="ru" sz="2400">
                <a:latin typeface="Roboto"/>
                <a:ea typeface="Roboto"/>
                <a:cs typeface="Roboto"/>
                <a:sym typeface="Roboto"/>
              </a:rPr>
              <a:t>, </a:t>
            </a:r>
            <a:r>
              <a:rPr lang="ru" sz="2400">
                <a:solidFill>
                  <a:srgbClr val="38761D"/>
                </a:solidFill>
                <a:latin typeface="Roboto"/>
                <a:ea typeface="Roboto"/>
                <a:cs typeface="Roboto"/>
                <a:sym typeface="Roboto"/>
              </a:rPr>
              <a:t>4</a:t>
            </a:r>
            <a:r>
              <a:rPr lang="ru" sz="2400">
                <a:latin typeface="Roboto"/>
                <a:ea typeface="Roboto"/>
                <a:cs typeface="Roboto"/>
                <a:sym typeface="Roboto"/>
              </a:rPr>
              <a:t>)</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False</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67"/>
          <p:cNvSpPr txBox="1"/>
          <p:nvPr>
            <p:ph type="title"/>
          </p:nvPr>
        </p:nvSpPr>
        <p:spPr>
          <a:xfrm>
            <a:off x="471900" y="0"/>
            <a:ext cx="8222100" cy="150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sz="3000"/>
              <a:t>Например, метод endswith() можно использовать для проверки окончания файла.</a:t>
            </a:r>
            <a:endParaRPr sz="3000"/>
          </a:p>
        </p:txBody>
      </p:sp>
      <p:sp>
        <p:nvSpPr>
          <p:cNvPr id="417" name="Google Shape;417;p6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solidFill>
                  <a:srgbClr val="000000"/>
                </a:solidFill>
              </a:rPr>
              <a:t>filenames </a:t>
            </a:r>
            <a:r>
              <a:rPr lang="ru">
                <a:solidFill>
                  <a:srgbClr val="9900FF"/>
                </a:solidFill>
              </a:rPr>
              <a:t>=</a:t>
            </a:r>
            <a:r>
              <a:rPr lang="ru">
                <a:solidFill>
                  <a:srgbClr val="000000"/>
                </a:solidFill>
              </a:rPr>
              <a:t> [</a:t>
            </a:r>
            <a:r>
              <a:rPr lang="ru">
                <a:solidFill>
                  <a:srgbClr val="980000"/>
                </a:solidFill>
              </a:rPr>
              <a:t>"file.txt"</a:t>
            </a:r>
            <a:r>
              <a:rPr lang="ru">
                <a:solidFill>
                  <a:srgbClr val="000000"/>
                </a:solidFill>
              </a:rPr>
              <a:t>, </a:t>
            </a:r>
            <a:r>
              <a:rPr lang="ru">
                <a:solidFill>
                  <a:srgbClr val="980000"/>
                </a:solidFill>
              </a:rPr>
              <a:t>"image.jpg"</a:t>
            </a:r>
            <a:r>
              <a:rPr lang="ru">
                <a:solidFill>
                  <a:srgbClr val="000000"/>
                </a:solidFill>
              </a:rPr>
              <a:t>, </a:t>
            </a:r>
            <a:r>
              <a:rPr lang="ru">
                <a:solidFill>
                  <a:srgbClr val="980000"/>
                </a:solidFill>
              </a:rPr>
              <a:t>"str.txt"</a:t>
            </a:r>
            <a:r>
              <a:rPr lang="ru">
                <a:solidFill>
                  <a:srgbClr val="000000"/>
                </a:solidFill>
              </a:rPr>
              <a:t>]</a:t>
            </a:r>
            <a:endParaRPr>
              <a:solidFill>
                <a:srgbClr val="000000"/>
              </a:solidFill>
            </a:endParaRPr>
          </a:p>
          <a:p>
            <a:pPr indent="0" lvl="0" marL="0" rtl="0" algn="l">
              <a:spcBef>
                <a:spcPts val="1600"/>
              </a:spcBef>
              <a:spcAft>
                <a:spcPts val="0"/>
              </a:spcAft>
              <a:buNone/>
            </a:pPr>
            <a:r>
              <a:rPr lang="ru">
                <a:solidFill>
                  <a:srgbClr val="38761D"/>
                </a:solidFill>
              </a:rPr>
              <a:t>for </a:t>
            </a:r>
            <a:r>
              <a:rPr lang="ru">
                <a:solidFill>
                  <a:srgbClr val="000000"/>
                </a:solidFill>
              </a:rPr>
              <a:t>fn </a:t>
            </a:r>
            <a:r>
              <a:rPr lang="ru">
                <a:solidFill>
                  <a:srgbClr val="38761D"/>
                </a:solidFill>
              </a:rPr>
              <a:t>in</a:t>
            </a:r>
            <a:r>
              <a:rPr lang="ru">
                <a:solidFill>
                  <a:srgbClr val="000000"/>
                </a:solidFill>
              </a:rPr>
              <a:t> filenames:</a:t>
            </a:r>
            <a:br>
              <a:rPr lang="ru">
                <a:solidFill>
                  <a:srgbClr val="000000"/>
                </a:solidFill>
              </a:rPr>
            </a:br>
            <a:r>
              <a:rPr lang="ru">
                <a:solidFill>
                  <a:srgbClr val="000000"/>
                </a:solidFill>
              </a:rPr>
              <a:t>    </a:t>
            </a:r>
            <a:r>
              <a:rPr lang="ru">
                <a:solidFill>
                  <a:srgbClr val="38761D"/>
                </a:solidFill>
              </a:rPr>
              <a:t>if</a:t>
            </a:r>
            <a:r>
              <a:rPr lang="ru">
                <a:solidFill>
                  <a:srgbClr val="000000"/>
                </a:solidFill>
              </a:rPr>
              <a:t> fn.lower().endswith(</a:t>
            </a:r>
            <a:r>
              <a:rPr lang="ru">
                <a:solidFill>
                  <a:srgbClr val="980000"/>
                </a:solidFill>
              </a:rPr>
              <a:t>".txt"</a:t>
            </a:r>
            <a:r>
              <a:rPr lang="ru">
                <a:solidFill>
                  <a:srgbClr val="000000"/>
                </a:solidFill>
              </a:rPr>
              <a:t>):</a:t>
            </a:r>
            <a:br>
              <a:rPr lang="ru">
                <a:solidFill>
                  <a:srgbClr val="000000"/>
                </a:solidFill>
              </a:rPr>
            </a:br>
            <a:r>
              <a:rPr lang="ru">
                <a:solidFill>
                  <a:srgbClr val="000000"/>
                </a:solidFill>
              </a:rPr>
              <a:t>        </a:t>
            </a:r>
            <a:r>
              <a:rPr lang="ru">
                <a:solidFill>
                  <a:srgbClr val="38761D"/>
                </a:solidFill>
              </a:rPr>
              <a:t>print</a:t>
            </a:r>
            <a:r>
              <a:rPr lang="ru">
                <a:solidFill>
                  <a:srgbClr val="000000"/>
                </a:solidFill>
              </a:rPr>
              <a:t>(fn)</a:t>
            </a:r>
            <a:endParaRPr>
              <a:solidFill>
                <a:srgbClr val="000000"/>
              </a:solidFill>
            </a:endParaRPr>
          </a:p>
          <a:p>
            <a:pPr indent="0" lvl="0" marL="0" rtl="0" algn="l">
              <a:spcBef>
                <a:spcPts val="1600"/>
              </a:spcBef>
              <a:spcAft>
                <a:spcPts val="0"/>
              </a:spcAft>
              <a:buNone/>
            </a:pPr>
            <a:r>
              <a:rPr lang="ru">
                <a:solidFill>
                  <a:srgbClr val="38761D"/>
                </a:solidFill>
              </a:rPr>
              <a:t>file.txt</a:t>
            </a:r>
            <a:br>
              <a:rPr lang="ru">
                <a:solidFill>
                  <a:srgbClr val="38761D"/>
                </a:solidFill>
              </a:rPr>
            </a:br>
            <a:r>
              <a:rPr lang="ru">
                <a:solidFill>
                  <a:srgbClr val="38761D"/>
                </a:solidFill>
              </a:rPr>
              <a:t>str.txt</a:t>
            </a:r>
            <a:endParaRPr>
              <a:solidFill>
                <a:srgbClr val="38761D"/>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68"/>
          <p:cNvSpPr txBox="1"/>
          <p:nvPr>
            <p:ph type="title"/>
          </p:nvPr>
        </p:nvSpPr>
        <p:spPr>
          <a:xfrm>
            <a:off x="226075" y="155875"/>
            <a:ext cx="2808000" cy="102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string.find(&lt;sub&gt;[, &lt;start&gt;[, &lt;end&gt;]])</a:t>
            </a:r>
            <a:endParaRPr/>
          </a:p>
        </p:txBody>
      </p:sp>
      <p:sp>
        <p:nvSpPr>
          <p:cNvPr id="423" name="Google Shape;423;p68"/>
          <p:cNvSpPr txBox="1"/>
          <p:nvPr>
            <p:ph idx="1" type="body"/>
          </p:nvPr>
        </p:nvSpPr>
        <p:spPr>
          <a:xfrm>
            <a:off x="226075" y="1477050"/>
            <a:ext cx="2808000" cy="34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ищет в строке заданную подстроку.</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rPr lang="ru" sz="1800"/>
              <a:t>Возвращает первый индекс в s который соответствует началу строки &lt;sub&gt;:</a:t>
            </a:r>
            <a:endParaRPr sz="1800"/>
          </a:p>
        </p:txBody>
      </p:sp>
      <p:sp>
        <p:nvSpPr>
          <p:cNvPr id="424" name="Google Shape;424;p68"/>
          <p:cNvSpPr txBox="1"/>
          <p:nvPr/>
        </p:nvSpPr>
        <p:spPr>
          <a:xfrm>
            <a:off x="3706100" y="256125"/>
            <a:ext cx="5048400" cy="46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200">
                <a:latin typeface="Roboto"/>
                <a:ea typeface="Roboto"/>
                <a:cs typeface="Roboto"/>
                <a:sym typeface="Roboto"/>
              </a:rPr>
              <a:t>&gt;&gt;&gt; </a:t>
            </a:r>
            <a:r>
              <a:rPr lang="ru" sz="2200">
                <a:solidFill>
                  <a:srgbClr val="980000"/>
                </a:solidFill>
                <a:latin typeface="Roboto"/>
                <a:ea typeface="Roboto"/>
                <a:cs typeface="Roboto"/>
                <a:sym typeface="Roboto"/>
              </a:rPr>
              <a:t>'Follow Us @Python'</a:t>
            </a:r>
            <a:r>
              <a:rPr lang="ru" sz="2200">
                <a:latin typeface="Roboto"/>
                <a:ea typeface="Roboto"/>
                <a:cs typeface="Roboto"/>
                <a:sym typeface="Roboto"/>
              </a:rPr>
              <a:t>.find(</a:t>
            </a:r>
            <a:r>
              <a:rPr lang="ru" sz="2200">
                <a:solidFill>
                  <a:srgbClr val="980000"/>
                </a:solidFill>
                <a:latin typeface="Roboto"/>
                <a:ea typeface="Roboto"/>
                <a:cs typeface="Roboto"/>
                <a:sym typeface="Roboto"/>
              </a:rPr>
              <a:t>'Us'</a:t>
            </a:r>
            <a:r>
              <a:rPr lang="ru" sz="2200">
                <a:latin typeface="Roboto"/>
                <a:ea typeface="Roboto"/>
                <a:cs typeface="Roboto"/>
                <a:sym typeface="Roboto"/>
              </a:rPr>
              <a:t>)</a:t>
            </a:r>
            <a:endParaRPr sz="2200">
              <a:latin typeface="Roboto"/>
              <a:ea typeface="Roboto"/>
              <a:cs typeface="Roboto"/>
              <a:sym typeface="Roboto"/>
            </a:endParaRPr>
          </a:p>
          <a:p>
            <a:pPr indent="0" lvl="0" marL="0" rtl="0" algn="l">
              <a:spcBef>
                <a:spcPts val="0"/>
              </a:spcBef>
              <a:spcAft>
                <a:spcPts val="0"/>
              </a:spcAft>
              <a:buNone/>
            </a:pPr>
            <a:r>
              <a:rPr lang="ru" sz="2200">
                <a:solidFill>
                  <a:srgbClr val="38761D"/>
                </a:solidFill>
                <a:latin typeface="Roboto"/>
                <a:ea typeface="Roboto"/>
                <a:cs typeface="Roboto"/>
                <a:sym typeface="Roboto"/>
              </a:rPr>
              <a:t>7</a:t>
            </a:r>
            <a:endParaRPr sz="2200">
              <a:latin typeface="Roboto"/>
              <a:ea typeface="Roboto"/>
              <a:cs typeface="Roboto"/>
              <a:sym typeface="Roboto"/>
            </a:endParaRPr>
          </a:p>
          <a:p>
            <a:pPr indent="0" lvl="0" marL="0" rtl="0" algn="l">
              <a:spcBef>
                <a:spcPts val="0"/>
              </a:spcBef>
              <a:spcAft>
                <a:spcPts val="0"/>
              </a:spcAft>
              <a:buNone/>
            </a:pPr>
            <a:r>
              <a:rPr lang="ru" sz="2200">
                <a:solidFill>
                  <a:schemeClr val="dk1"/>
                </a:solidFill>
                <a:latin typeface="Roboto"/>
                <a:ea typeface="Roboto"/>
                <a:cs typeface="Roboto"/>
                <a:sym typeface="Roboto"/>
              </a:rPr>
              <a:t># Этот метод возвращает, -1 если указанная подстрока не найдена:</a:t>
            </a:r>
            <a:endParaRPr sz="2200">
              <a:solidFill>
                <a:schemeClr val="dk1"/>
              </a:solidFill>
              <a:latin typeface="Roboto"/>
              <a:ea typeface="Roboto"/>
              <a:cs typeface="Roboto"/>
              <a:sym typeface="Roboto"/>
            </a:endParaRPr>
          </a:p>
          <a:p>
            <a:pPr indent="0" lvl="0" marL="0" rtl="0" algn="l">
              <a:spcBef>
                <a:spcPts val="0"/>
              </a:spcBef>
              <a:spcAft>
                <a:spcPts val="0"/>
              </a:spcAft>
              <a:buNone/>
            </a:pPr>
            <a:r>
              <a:rPr lang="ru" sz="2200">
                <a:latin typeface="Roboto"/>
                <a:ea typeface="Roboto"/>
                <a:cs typeface="Roboto"/>
                <a:sym typeface="Roboto"/>
              </a:rPr>
              <a:t>&gt;&gt;&gt; </a:t>
            </a:r>
            <a:r>
              <a:rPr lang="ru" sz="2200">
                <a:solidFill>
                  <a:srgbClr val="980000"/>
                </a:solidFill>
                <a:latin typeface="Roboto"/>
                <a:ea typeface="Roboto"/>
                <a:cs typeface="Roboto"/>
                <a:sym typeface="Roboto"/>
              </a:rPr>
              <a:t>'Follow Us @Python'</a:t>
            </a:r>
            <a:r>
              <a:rPr lang="ru" sz="2200">
                <a:latin typeface="Roboto"/>
                <a:ea typeface="Roboto"/>
                <a:cs typeface="Roboto"/>
                <a:sym typeface="Roboto"/>
              </a:rPr>
              <a:t>.find(</a:t>
            </a:r>
            <a:r>
              <a:rPr lang="ru" sz="2200">
                <a:solidFill>
                  <a:srgbClr val="980000"/>
                </a:solidFill>
                <a:latin typeface="Roboto"/>
                <a:ea typeface="Roboto"/>
                <a:cs typeface="Roboto"/>
                <a:sym typeface="Roboto"/>
              </a:rPr>
              <a:t>'you'</a:t>
            </a:r>
            <a:r>
              <a:rPr lang="ru" sz="2200">
                <a:latin typeface="Roboto"/>
                <a:ea typeface="Roboto"/>
                <a:cs typeface="Roboto"/>
                <a:sym typeface="Roboto"/>
              </a:rPr>
              <a:t>)</a:t>
            </a:r>
            <a:endParaRPr sz="2200">
              <a:latin typeface="Roboto"/>
              <a:ea typeface="Roboto"/>
              <a:cs typeface="Roboto"/>
              <a:sym typeface="Roboto"/>
            </a:endParaRPr>
          </a:p>
          <a:p>
            <a:pPr indent="0" lvl="0" marL="0" rtl="0" algn="l">
              <a:spcBef>
                <a:spcPts val="0"/>
              </a:spcBef>
              <a:spcAft>
                <a:spcPts val="0"/>
              </a:spcAft>
              <a:buNone/>
            </a:pPr>
            <a:r>
              <a:rPr lang="ru" sz="2200">
                <a:solidFill>
                  <a:srgbClr val="38761D"/>
                </a:solidFill>
                <a:latin typeface="Roboto"/>
                <a:ea typeface="Roboto"/>
                <a:cs typeface="Roboto"/>
                <a:sym typeface="Roboto"/>
              </a:rPr>
              <a:t>-1</a:t>
            </a:r>
            <a:endParaRPr sz="2200">
              <a:solidFill>
                <a:srgbClr val="38761D"/>
              </a:solidFill>
              <a:latin typeface="Roboto"/>
              <a:ea typeface="Roboto"/>
              <a:cs typeface="Roboto"/>
              <a:sym typeface="Roboto"/>
            </a:endParaRPr>
          </a:p>
          <a:p>
            <a:pPr indent="0" lvl="0" marL="0" rtl="0" algn="l">
              <a:spcBef>
                <a:spcPts val="0"/>
              </a:spcBef>
              <a:spcAft>
                <a:spcPts val="0"/>
              </a:spcAft>
              <a:buNone/>
            </a:pPr>
            <a:r>
              <a:rPr lang="ru" sz="2200">
                <a:solidFill>
                  <a:schemeClr val="dk1"/>
                </a:solidFill>
                <a:latin typeface="Roboto"/>
                <a:ea typeface="Roboto"/>
                <a:cs typeface="Roboto"/>
                <a:sym typeface="Roboto"/>
              </a:rPr>
              <a:t>#Поиск в строке ограничивается подстрокой, между </a:t>
            </a:r>
            <a:r>
              <a:rPr lang="ru" sz="2200">
                <a:latin typeface="Roboto"/>
                <a:ea typeface="Roboto"/>
                <a:cs typeface="Roboto"/>
                <a:sym typeface="Roboto"/>
              </a:rPr>
              <a:t>&lt;start&gt;</a:t>
            </a:r>
            <a:r>
              <a:rPr lang="ru" sz="2200">
                <a:solidFill>
                  <a:schemeClr val="dk1"/>
                </a:solidFill>
                <a:latin typeface="Roboto"/>
                <a:ea typeface="Roboto"/>
                <a:cs typeface="Roboto"/>
                <a:sym typeface="Roboto"/>
              </a:rPr>
              <a:t> и </a:t>
            </a:r>
            <a:r>
              <a:rPr lang="ru" sz="2200">
                <a:latin typeface="Roboto"/>
                <a:ea typeface="Roboto"/>
                <a:cs typeface="Roboto"/>
                <a:sym typeface="Roboto"/>
              </a:rPr>
              <a:t>&lt;end&gt;</a:t>
            </a:r>
            <a:r>
              <a:rPr lang="ru" sz="2200">
                <a:solidFill>
                  <a:schemeClr val="dk1"/>
                </a:solidFill>
                <a:latin typeface="Roboto"/>
                <a:ea typeface="Roboto"/>
                <a:cs typeface="Roboto"/>
                <a:sym typeface="Roboto"/>
              </a:rPr>
              <a:t>, если они указаны:</a:t>
            </a:r>
            <a:endParaRPr sz="2200">
              <a:solidFill>
                <a:schemeClr val="dk1"/>
              </a:solidFill>
              <a:latin typeface="Roboto"/>
              <a:ea typeface="Roboto"/>
              <a:cs typeface="Roboto"/>
              <a:sym typeface="Roboto"/>
            </a:endParaRPr>
          </a:p>
          <a:p>
            <a:pPr indent="0" lvl="0" marL="0" rtl="0" algn="l">
              <a:spcBef>
                <a:spcPts val="0"/>
              </a:spcBef>
              <a:spcAft>
                <a:spcPts val="0"/>
              </a:spcAft>
              <a:buNone/>
            </a:pPr>
            <a:r>
              <a:rPr lang="ru" sz="2200">
                <a:latin typeface="Roboto"/>
                <a:ea typeface="Roboto"/>
                <a:cs typeface="Roboto"/>
                <a:sym typeface="Roboto"/>
              </a:rPr>
              <a:t>&gt;&gt;&gt; </a:t>
            </a:r>
            <a:r>
              <a:rPr lang="ru" sz="2200">
                <a:solidFill>
                  <a:srgbClr val="980000"/>
                </a:solidFill>
                <a:latin typeface="Roboto"/>
                <a:ea typeface="Roboto"/>
                <a:cs typeface="Roboto"/>
                <a:sym typeface="Roboto"/>
              </a:rPr>
              <a:t>'Follow Us @Python'</a:t>
            </a:r>
            <a:r>
              <a:rPr lang="ru" sz="2200">
                <a:latin typeface="Roboto"/>
                <a:ea typeface="Roboto"/>
                <a:cs typeface="Roboto"/>
                <a:sym typeface="Roboto"/>
              </a:rPr>
              <a:t>.find(</a:t>
            </a:r>
            <a:r>
              <a:rPr lang="ru" sz="2200">
                <a:solidFill>
                  <a:srgbClr val="980000"/>
                </a:solidFill>
                <a:latin typeface="Roboto"/>
                <a:ea typeface="Roboto"/>
                <a:cs typeface="Roboto"/>
                <a:sym typeface="Roboto"/>
              </a:rPr>
              <a:t>'Us'</a:t>
            </a:r>
            <a:r>
              <a:rPr lang="ru" sz="2200">
                <a:latin typeface="Roboto"/>
                <a:ea typeface="Roboto"/>
                <a:cs typeface="Roboto"/>
                <a:sym typeface="Roboto"/>
              </a:rPr>
              <a:t>, </a:t>
            </a:r>
            <a:r>
              <a:rPr lang="ru" sz="2200">
                <a:solidFill>
                  <a:srgbClr val="38761D"/>
                </a:solidFill>
                <a:latin typeface="Roboto"/>
                <a:ea typeface="Roboto"/>
                <a:cs typeface="Roboto"/>
                <a:sym typeface="Roboto"/>
              </a:rPr>
              <a:t>4</a:t>
            </a:r>
            <a:r>
              <a:rPr lang="ru" sz="2200">
                <a:latin typeface="Roboto"/>
                <a:ea typeface="Roboto"/>
                <a:cs typeface="Roboto"/>
                <a:sym typeface="Roboto"/>
              </a:rPr>
              <a:t>)</a:t>
            </a:r>
            <a:endParaRPr sz="2200">
              <a:latin typeface="Roboto"/>
              <a:ea typeface="Roboto"/>
              <a:cs typeface="Roboto"/>
              <a:sym typeface="Roboto"/>
            </a:endParaRPr>
          </a:p>
          <a:p>
            <a:pPr indent="0" lvl="0" marL="0" rtl="0" algn="l">
              <a:spcBef>
                <a:spcPts val="0"/>
              </a:spcBef>
              <a:spcAft>
                <a:spcPts val="0"/>
              </a:spcAft>
              <a:buNone/>
            </a:pPr>
            <a:r>
              <a:rPr lang="ru" sz="2200">
                <a:solidFill>
                  <a:srgbClr val="38761D"/>
                </a:solidFill>
                <a:latin typeface="Roboto"/>
                <a:ea typeface="Roboto"/>
                <a:cs typeface="Roboto"/>
                <a:sym typeface="Roboto"/>
              </a:rPr>
              <a:t>7</a:t>
            </a:r>
            <a:endParaRPr sz="2200">
              <a:solidFill>
                <a:srgbClr val="38761D"/>
              </a:solidFill>
              <a:latin typeface="Roboto"/>
              <a:ea typeface="Roboto"/>
              <a:cs typeface="Roboto"/>
              <a:sym typeface="Roboto"/>
            </a:endParaRPr>
          </a:p>
          <a:p>
            <a:pPr indent="0" lvl="0" marL="0" rtl="0" algn="l">
              <a:spcBef>
                <a:spcPts val="0"/>
              </a:spcBef>
              <a:spcAft>
                <a:spcPts val="0"/>
              </a:spcAft>
              <a:buNone/>
            </a:pPr>
            <a:r>
              <a:rPr lang="ru" sz="2200">
                <a:latin typeface="Roboto"/>
                <a:ea typeface="Roboto"/>
                <a:cs typeface="Roboto"/>
                <a:sym typeface="Roboto"/>
              </a:rPr>
              <a:t>&gt;&gt;&gt; </a:t>
            </a:r>
            <a:r>
              <a:rPr lang="ru" sz="2200">
                <a:solidFill>
                  <a:srgbClr val="980000"/>
                </a:solidFill>
                <a:latin typeface="Roboto"/>
                <a:ea typeface="Roboto"/>
                <a:cs typeface="Roboto"/>
                <a:sym typeface="Roboto"/>
              </a:rPr>
              <a:t>'Follow Us @Python'</a:t>
            </a:r>
            <a:r>
              <a:rPr lang="ru" sz="2200">
                <a:latin typeface="Roboto"/>
                <a:ea typeface="Roboto"/>
                <a:cs typeface="Roboto"/>
                <a:sym typeface="Roboto"/>
              </a:rPr>
              <a:t>.find(</a:t>
            </a:r>
            <a:r>
              <a:rPr lang="ru" sz="2200">
                <a:solidFill>
                  <a:srgbClr val="980000"/>
                </a:solidFill>
                <a:latin typeface="Roboto"/>
                <a:ea typeface="Roboto"/>
                <a:cs typeface="Roboto"/>
                <a:sym typeface="Roboto"/>
              </a:rPr>
              <a:t>'Us'</a:t>
            </a:r>
            <a:r>
              <a:rPr lang="ru" sz="2200">
                <a:latin typeface="Roboto"/>
                <a:ea typeface="Roboto"/>
                <a:cs typeface="Roboto"/>
                <a:sym typeface="Roboto"/>
              </a:rPr>
              <a:t>, </a:t>
            </a:r>
            <a:r>
              <a:rPr lang="ru" sz="2200">
                <a:solidFill>
                  <a:srgbClr val="38761D"/>
                </a:solidFill>
                <a:latin typeface="Roboto"/>
                <a:ea typeface="Roboto"/>
                <a:cs typeface="Roboto"/>
                <a:sym typeface="Roboto"/>
              </a:rPr>
              <a:t>4</a:t>
            </a:r>
            <a:r>
              <a:rPr lang="ru" sz="2200">
                <a:latin typeface="Roboto"/>
                <a:ea typeface="Roboto"/>
                <a:cs typeface="Roboto"/>
                <a:sym typeface="Roboto"/>
              </a:rPr>
              <a:t>, </a:t>
            </a:r>
            <a:r>
              <a:rPr lang="ru" sz="2200">
                <a:solidFill>
                  <a:srgbClr val="38761D"/>
                </a:solidFill>
                <a:latin typeface="Roboto"/>
                <a:ea typeface="Roboto"/>
                <a:cs typeface="Roboto"/>
                <a:sym typeface="Roboto"/>
              </a:rPr>
              <a:t>7</a:t>
            </a:r>
            <a:r>
              <a:rPr lang="ru" sz="2200">
                <a:latin typeface="Roboto"/>
                <a:ea typeface="Roboto"/>
                <a:cs typeface="Roboto"/>
                <a:sym typeface="Roboto"/>
              </a:rPr>
              <a:t>)</a:t>
            </a:r>
            <a:endParaRPr sz="2200">
              <a:latin typeface="Roboto"/>
              <a:ea typeface="Roboto"/>
              <a:cs typeface="Roboto"/>
              <a:sym typeface="Roboto"/>
            </a:endParaRPr>
          </a:p>
          <a:p>
            <a:pPr indent="0" lvl="0" marL="0" rtl="0" algn="l">
              <a:spcBef>
                <a:spcPts val="0"/>
              </a:spcBef>
              <a:spcAft>
                <a:spcPts val="0"/>
              </a:spcAft>
              <a:buNone/>
            </a:pPr>
            <a:r>
              <a:rPr lang="ru" sz="2200">
                <a:solidFill>
                  <a:srgbClr val="38761D"/>
                </a:solidFill>
                <a:latin typeface="Roboto"/>
                <a:ea typeface="Roboto"/>
                <a:cs typeface="Roboto"/>
                <a:sym typeface="Roboto"/>
              </a:rPr>
              <a:t>-1</a:t>
            </a:r>
            <a:endParaRPr sz="2200">
              <a:solidFill>
                <a:srgbClr val="38761D"/>
              </a:solidFill>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69"/>
          <p:cNvSpPr txBox="1"/>
          <p:nvPr>
            <p:ph type="title"/>
          </p:nvPr>
        </p:nvSpPr>
        <p:spPr>
          <a:xfrm>
            <a:off x="226075" y="155875"/>
            <a:ext cx="2808000" cy="102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string.index(&lt;sub&gt;[, &lt;start&gt;[, &lt;end&gt;]])</a:t>
            </a:r>
            <a:endParaRPr/>
          </a:p>
        </p:txBody>
      </p:sp>
      <p:sp>
        <p:nvSpPr>
          <p:cNvPr id="430" name="Google Shape;430;p69"/>
          <p:cNvSpPr txBox="1"/>
          <p:nvPr>
            <p:ph idx="1" type="body"/>
          </p:nvPr>
        </p:nvSpPr>
        <p:spPr>
          <a:xfrm>
            <a:off x="226075" y="1477050"/>
            <a:ext cx="2808000" cy="34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ищет в строке заданную подстроку.</a:t>
            </a:r>
            <a:endParaRPr sz="1800"/>
          </a:p>
          <a:p>
            <a:pPr indent="0" lvl="0" marL="0" rtl="0" algn="l">
              <a:spcBef>
                <a:spcPts val="1600"/>
              </a:spcBef>
              <a:spcAft>
                <a:spcPts val="1600"/>
              </a:spcAft>
              <a:buNone/>
            </a:pPr>
            <a:r>
              <a:rPr lang="ru" sz="1800"/>
              <a:t>Этот метод идентичен .find(), за исключением того, что он вызывает исключение ValueError, если &lt;sub&gt; не найден:</a:t>
            </a:r>
            <a:endParaRPr sz="1800"/>
          </a:p>
        </p:txBody>
      </p:sp>
      <p:sp>
        <p:nvSpPr>
          <p:cNvPr id="431" name="Google Shape;431;p69"/>
          <p:cNvSpPr txBox="1"/>
          <p:nvPr/>
        </p:nvSpPr>
        <p:spPr>
          <a:xfrm>
            <a:off x="3706100" y="256125"/>
            <a:ext cx="5048400" cy="46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200">
                <a:latin typeface="Roboto"/>
                <a:ea typeface="Roboto"/>
                <a:cs typeface="Roboto"/>
                <a:sym typeface="Roboto"/>
              </a:rPr>
              <a:t>&gt;&gt;&gt; </a:t>
            </a:r>
            <a:r>
              <a:rPr lang="ru" sz="2200">
                <a:solidFill>
                  <a:srgbClr val="980000"/>
                </a:solidFill>
                <a:latin typeface="Roboto"/>
                <a:ea typeface="Roboto"/>
                <a:cs typeface="Roboto"/>
                <a:sym typeface="Roboto"/>
              </a:rPr>
              <a:t>'Follow Us @Python'</a:t>
            </a:r>
            <a:r>
              <a:rPr lang="ru" sz="2200">
                <a:latin typeface="Roboto"/>
                <a:ea typeface="Roboto"/>
                <a:cs typeface="Roboto"/>
                <a:sym typeface="Roboto"/>
              </a:rPr>
              <a:t>.index(</a:t>
            </a:r>
            <a:r>
              <a:rPr lang="ru" sz="2200">
                <a:solidFill>
                  <a:srgbClr val="980000"/>
                </a:solidFill>
                <a:latin typeface="Roboto"/>
                <a:ea typeface="Roboto"/>
                <a:cs typeface="Roboto"/>
                <a:sym typeface="Roboto"/>
              </a:rPr>
              <a:t>'you'</a:t>
            </a:r>
            <a:r>
              <a:rPr lang="ru" sz="2200">
                <a:latin typeface="Roboto"/>
                <a:ea typeface="Roboto"/>
                <a:cs typeface="Roboto"/>
                <a:sym typeface="Roboto"/>
              </a:rPr>
              <a:t>)</a:t>
            </a:r>
            <a:endParaRPr sz="2200">
              <a:latin typeface="Roboto"/>
              <a:ea typeface="Roboto"/>
              <a:cs typeface="Roboto"/>
              <a:sym typeface="Roboto"/>
            </a:endParaRPr>
          </a:p>
          <a:p>
            <a:pPr indent="0" lvl="0" marL="0" rtl="0" algn="l">
              <a:spcBef>
                <a:spcPts val="0"/>
              </a:spcBef>
              <a:spcAft>
                <a:spcPts val="0"/>
              </a:spcAft>
              <a:buNone/>
            </a:pPr>
            <a:r>
              <a:t/>
            </a:r>
            <a:endParaRPr sz="2200">
              <a:latin typeface="Roboto"/>
              <a:ea typeface="Roboto"/>
              <a:cs typeface="Roboto"/>
              <a:sym typeface="Roboto"/>
            </a:endParaRPr>
          </a:p>
          <a:p>
            <a:pPr indent="0" lvl="0" marL="0" rtl="0" algn="l">
              <a:spcBef>
                <a:spcPts val="0"/>
              </a:spcBef>
              <a:spcAft>
                <a:spcPts val="0"/>
              </a:spcAft>
              <a:buNone/>
            </a:pPr>
            <a:r>
              <a:rPr lang="ru" sz="2200">
                <a:latin typeface="Roboto"/>
                <a:ea typeface="Roboto"/>
                <a:cs typeface="Roboto"/>
                <a:sym typeface="Roboto"/>
              </a:rPr>
              <a:t>Traceback (most recent call last):</a:t>
            </a:r>
            <a:endParaRPr sz="2200">
              <a:latin typeface="Roboto"/>
              <a:ea typeface="Roboto"/>
              <a:cs typeface="Roboto"/>
              <a:sym typeface="Roboto"/>
            </a:endParaRPr>
          </a:p>
          <a:p>
            <a:pPr indent="0" lvl="0" marL="0" rtl="0" algn="l">
              <a:spcBef>
                <a:spcPts val="0"/>
              </a:spcBef>
              <a:spcAft>
                <a:spcPts val="0"/>
              </a:spcAft>
              <a:buNone/>
            </a:pPr>
            <a:r>
              <a:rPr lang="ru" sz="2200">
                <a:latin typeface="Roboto"/>
                <a:ea typeface="Roboto"/>
                <a:cs typeface="Roboto"/>
                <a:sym typeface="Roboto"/>
              </a:rPr>
              <a:t>  File "&lt;pyshell#0&gt;", line 1, in &lt;module&gt;</a:t>
            </a:r>
            <a:endParaRPr sz="2200">
              <a:latin typeface="Roboto"/>
              <a:ea typeface="Roboto"/>
              <a:cs typeface="Roboto"/>
              <a:sym typeface="Roboto"/>
            </a:endParaRPr>
          </a:p>
          <a:p>
            <a:pPr indent="0" lvl="0" marL="0" rtl="0" algn="l">
              <a:spcBef>
                <a:spcPts val="0"/>
              </a:spcBef>
              <a:spcAft>
                <a:spcPts val="0"/>
              </a:spcAft>
              <a:buNone/>
            </a:pPr>
            <a:r>
              <a:rPr lang="ru" sz="2200">
                <a:latin typeface="Roboto"/>
                <a:ea typeface="Roboto"/>
                <a:cs typeface="Roboto"/>
                <a:sym typeface="Roboto"/>
              </a:rPr>
              <a:t>    'Follow Us @Python'.index('you')</a:t>
            </a:r>
            <a:endParaRPr sz="2200">
              <a:latin typeface="Roboto"/>
              <a:ea typeface="Roboto"/>
              <a:cs typeface="Roboto"/>
              <a:sym typeface="Roboto"/>
            </a:endParaRPr>
          </a:p>
          <a:p>
            <a:pPr indent="0" lvl="0" marL="0" rtl="0" algn="l">
              <a:spcBef>
                <a:spcPts val="0"/>
              </a:spcBef>
              <a:spcAft>
                <a:spcPts val="0"/>
              </a:spcAft>
              <a:buNone/>
            </a:pPr>
            <a:r>
              <a:rPr lang="ru" sz="2200">
                <a:latin typeface="Roboto"/>
                <a:ea typeface="Roboto"/>
                <a:cs typeface="Roboto"/>
                <a:sym typeface="Roboto"/>
              </a:rPr>
              <a:t>ValueError: substring not found</a:t>
            </a:r>
            <a:endParaRPr sz="2200">
              <a:latin typeface="Roboto"/>
              <a:ea typeface="Roboto"/>
              <a:cs typeface="Roboto"/>
              <a:sym typeface="Roboto"/>
            </a:endParaRPr>
          </a:p>
          <a:p>
            <a:pPr indent="0" lvl="0" marL="0" rtl="0" algn="l">
              <a:spcBef>
                <a:spcPts val="0"/>
              </a:spcBef>
              <a:spcAft>
                <a:spcPts val="0"/>
              </a:spcAft>
              <a:buNone/>
            </a:pPr>
            <a:r>
              <a:t/>
            </a:r>
            <a:endParaRPr sz="2200">
              <a:latin typeface="Roboto"/>
              <a:ea typeface="Roboto"/>
              <a:cs typeface="Roboto"/>
              <a:sym typeface="Roboto"/>
            </a:endParaRPr>
          </a:p>
          <a:p>
            <a:pPr indent="0" lvl="0" marL="0" rtl="0" algn="l">
              <a:spcBef>
                <a:spcPts val="0"/>
              </a:spcBef>
              <a:spcAft>
                <a:spcPts val="0"/>
              </a:spcAft>
              <a:buNone/>
            </a:pPr>
            <a:r>
              <a:t/>
            </a:r>
            <a:endParaRPr sz="2200">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70"/>
          <p:cNvSpPr txBox="1"/>
          <p:nvPr>
            <p:ph type="title"/>
          </p:nvPr>
        </p:nvSpPr>
        <p:spPr>
          <a:xfrm>
            <a:off x="226075" y="155875"/>
            <a:ext cx="2808000" cy="102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string.rfind(&lt;sub&gt;[, &lt;start&gt;[, &lt;end&gt;]])</a:t>
            </a:r>
            <a:endParaRPr/>
          </a:p>
        </p:txBody>
      </p:sp>
      <p:sp>
        <p:nvSpPr>
          <p:cNvPr id="437" name="Google Shape;437;p70"/>
          <p:cNvSpPr txBox="1"/>
          <p:nvPr>
            <p:ph idx="1" type="body"/>
          </p:nvPr>
        </p:nvSpPr>
        <p:spPr>
          <a:xfrm>
            <a:off x="226075" y="1477050"/>
            <a:ext cx="2808000" cy="34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ищет в строке заданную подстроку, начиная с конца.</a:t>
            </a:r>
            <a:endParaRPr sz="1800"/>
          </a:p>
          <a:p>
            <a:pPr indent="0" lvl="0" marL="0" rtl="0" algn="l">
              <a:spcBef>
                <a:spcPts val="1600"/>
              </a:spcBef>
              <a:spcAft>
                <a:spcPts val="1600"/>
              </a:spcAft>
              <a:buNone/>
            </a:pPr>
            <a:r>
              <a:rPr lang="ru" sz="1800"/>
              <a:t>Возвращает индекс последнего вхождения подстроки &lt;sub&gt; в s, который соответствует началу &lt;sub&gt;:</a:t>
            </a:r>
            <a:endParaRPr sz="1800"/>
          </a:p>
        </p:txBody>
      </p:sp>
      <p:sp>
        <p:nvSpPr>
          <p:cNvPr id="438" name="Google Shape;438;p70"/>
          <p:cNvSpPr txBox="1"/>
          <p:nvPr/>
        </p:nvSpPr>
        <p:spPr>
          <a:xfrm>
            <a:off x="3706100" y="256125"/>
            <a:ext cx="5048400" cy="46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Roboto"/>
                <a:ea typeface="Roboto"/>
                <a:cs typeface="Roboto"/>
                <a:sym typeface="Roboto"/>
              </a:rPr>
              <a:t>&gt;&gt;&gt; </a:t>
            </a:r>
            <a:r>
              <a:rPr lang="ru" sz="1800">
                <a:solidFill>
                  <a:srgbClr val="980000"/>
                </a:solidFill>
                <a:latin typeface="Roboto"/>
                <a:ea typeface="Roboto"/>
                <a:cs typeface="Roboto"/>
                <a:sym typeface="Roboto"/>
              </a:rPr>
              <a:t>'Follow Us @Python'</a:t>
            </a:r>
            <a:r>
              <a:rPr lang="ru" sz="1800">
                <a:latin typeface="Roboto"/>
                <a:ea typeface="Roboto"/>
                <a:cs typeface="Roboto"/>
                <a:sym typeface="Roboto"/>
              </a:rPr>
              <a:t>.rfind(</a:t>
            </a:r>
            <a:r>
              <a:rPr lang="ru" sz="1800">
                <a:solidFill>
                  <a:srgbClr val="980000"/>
                </a:solidFill>
                <a:latin typeface="Roboto"/>
                <a:ea typeface="Roboto"/>
                <a:cs typeface="Roboto"/>
                <a:sym typeface="Roboto"/>
              </a:rPr>
              <a:t>'o'</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15</a:t>
            </a:r>
            <a:endParaRPr sz="1800">
              <a:solidFill>
                <a:srgbClr val="38761D"/>
              </a:solidFill>
              <a:latin typeface="Roboto"/>
              <a:ea typeface="Roboto"/>
              <a:cs typeface="Roboto"/>
              <a:sym typeface="Roboto"/>
            </a:endParaRPr>
          </a:p>
          <a:p>
            <a:pPr indent="0" lvl="0" marL="0" rtl="0" algn="l">
              <a:spcBef>
                <a:spcPts val="0"/>
              </a:spcBef>
              <a:spcAft>
                <a:spcPts val="0"/>
              </a:spcAft>
              <a:buNone/>
            </a:pPr>
            <a:r>
              <a:rPr lang="ru" sz="1800">
                <a:solidFill>
                  <a:schemeClr val="dk1"/>
                </a:solidFill>
                <a:latin typeface="Roboto"/>
                <a:ea typeface="Roboto"/>
                <a:cs typeface="Roboto"/>
                <a:sym typeface="Roboto"/>
              </a:rPr>
              <a:t># Как и в .find(), если подстрока не найдена, возвращается -1:</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&gt;&gt;&gt; </a:t>
            </a:r>
            <a:r>
              <a:rPr lang="ru" sz="1800">
                <a:solidFill>
                  <a:srgbClr val="980000"/>
                </a:solidFill>
                <a:latin typeface="Roboto"/>
                <a:ea typeface="Roboto"/>
                <a:cs typeface="Roboto"/>
                <a:sym typeface="Roboto"/>
              </a:rPr>
              <a:t>'Follow Us @Python'</a:t>
            </a:r>
            <a:r>
              <a:rPr lang="ru" sz="1800">
                <a:latin typeface="Roboto"/>
                <a:ea typeface="Roboto"/>
                <a:cs typeface="Roboto"/>
                <a:sym typeface="Roboto"/>
              </a:rPr>
              <a:t>.rfind(</a:t>
            </a:r>
            <a:r>
              <a:rPr lang="ru" sz="1800">
                <a:solidFill>
                  <a:srgbClr val="980000"/>
                </a:solidFill>
                <a:latin typeface="Roboto"/>
                <a:ea typeface="Roboto"/>
                <a:cs typeface="Roboto"/>
                <a:sym typeface="Roboto"/>
              </a:rPr>
              <a:t>'a'</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-1</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800">
                <a:solidFill>
                  <a:schemeClr val="dk1"/>
                </a:solidFill>
                <a:latin typeface="Roboto"/>
                <a:ea typeface="Roboto"/>
                <a:cs typeface="Roboto"/>
                <a:sym typeface="Roboto"/>
              </a:rPr>
              <a:t>#Поиск в строке ограничивается подстрокой, между &lt;start&gt; и &lt;end&gt;, если они указаны:</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&gt;&gt;&gt; </a:t>
            </a:r>
            <a:r>
              <a:rPr lang="ru" sz="1800">
                <a:solidFill>
                  <a:srgbClr val="980000"/>
                </a:solidFill>
                <a:latin typeface="Roboto"/>
                <a:ea typeface="Roboto"/>
                <a:cs typeface="Roboto"/>
                <a:sym typeface="Roboto"/>
              </a:rPr>
              <a:t>'Follow Us @Python'</a:t>
            </a:r>
            <a:r>
              <a:rPr lang="ru" sz="1800">
                <a:latin typeface="Roboto"/>
                <a:ea typeface="Roboto"/>
                <a:cs typeface="Roboto"/>
                <a:sym typeface="Roboto"/>
              </a:rPr>
              <a:t>.rfind(</a:t>
            </a:r>
            <a:r>
              <a:rPr lang="ru" sz="1800">
                <a:solidFill>
                  <a:srgbClr val="980000"/>
                </a:solidFill>
                <a:latin typeface="Roboto"/>
                <a:ea typeface="Roboto"/>
                <a:cs typeface="Roboto"/>
                <a:sym typeface="Roboto"/>
              </a:rPr>
              <a:t>'Us'</a:t>
            </a:r>
            <a:r>
              <a:rPr lang="ru" sz="1800">
                <a:latin typeface="Roboto"/>
                <a:ea typeface="Roboto"/>
                <a:cs typeface="Roboto"/>
                <a:sym typeface="Roboto"/>
              </a:rPr>
              <a:t>, </a:t>
            </a:r>
            <a:r>
              <a:rPr lang="ru" sz="1800">
                <a:solidFill>
                  <a:srgbClr val="38761D"/>
                </a:solidFill>
                <a:latin typeface="Roboto"/>
                <a:ea typeface="Roboto"/>
                <a:cs typeface="Roboto"/>
                <a:sym typeface="Roboto"/>
              </a:rPr>
              <a:t>0</a:t>
            </a:r>
            <a:r>
              <a:rPr lang="ru" sz="1800">
                <a:latin typeface="Roboto"/>
                <a:ea typeface="Roboto"/>
                <a:cs typeface="Roboto"/>
                <a:sym typeface="Roboto"/>
              </a:rPr>
              <a:t>, </a:t>
            </a:r>
            <a:r>
              <a:rPr lang="ru" sz="1800">
                <a:solidFill>
                  <a:srgbClr val="38761D"/>
                </a:solidFill>
                <a:latin typeface="Roboto"/>
                <a:ea typeface="Roboto"/>
                <a:cs typeface="Roboto"/>
                <a:sym typeface="Roboto"/>
              </a:rPr>
              <a:t>14</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7</a:t>
            </a:r>
            <a:endParaRPr sz="1800">
              <a:solidFill>
                <a:srgbClr val="38761D"/>
              </a:solidFill>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&gt;&gt;&gt; </a:t>
            </a:r>
            <a:r>
              <a:rPr lang="ru" sz="1800">
                <a:solidFill>
                  <a:srgbClr val="980000"/>
                </a:solidFill>
                <a:latin typeface="Roboto"/>
                <a:ea typeface="Roboto"/>
                <a:cs typeface="Roboto"/>
                <a:sym typeface="Roboto"/>
              </a:rPr>
              <a:t>'Follow Us @Python'</a:t>
            </a:r>
            <a:r>
              <a:rPr lang="ru" sz="1800">
                <a:latin typeface="Roboto"/>
                <a:ea typeface="Roboto"/>
                <a:cs typeface="Roboto"/>
                <a:sym typeface="Roboto"/>
              </a:rPr>
              <a:t>.rfind(</a:t>
            </a:r>
            <a:r>
              <a:rPr lang="ru" sz="1800">
                <a:solidFill>
                  <a:srgbClr val="980000"/>
                </a:solidFill>
                <a:latin typeface="Roboto"/>
                <a:ea typeface="Roboto"/>
                <a:cs typeface="Roboto"/>
                <a:sym typeface="Roboto"/>
              </a:rPr>
              <a:t>'Us'</a:t>
            </a:r>
            <a:r>
              <a:rPr lang="ru" sz="1800">
                <a:latin typeface="Roboto"/>
                <a:ea typeface="Roboto"/>
                <a:cs typeface="Roboto"/>
                <a:sym typeface="Roboto"/>
              </a:rPr>
              <a:t>, </a:t>
            </a:r>
            <a:r>
              <a:rPr lang="ru" sz="1800">
                <a:solidFill>
                  <a:srgbClr val="38761D"/>
                </a:solidFill>
                <a:latin typeface="Roboto"/>
                <a:ea typeface="Roboto"/>
                <a:cs typeface="Roboto"/>
                <a:sym typeface="Roboto"/>
              </a:rPr>
              <a:t>9</a:t>
            </a:r>
            <a:r>
              <a:rPr lang="ru" sz="1800">
                <a:latin typeface="Roboto"/>
                <a:ea typeface="Roboto"/>
                <a:cs typeface="Roboto"/>
                <a:sym typeface="Roboto"/>
              </a:rPr>
              <a:t>, </a:t>
            </a:r>
            <a:r>
              <a:rPr lang="ru" sz="1800">
                <a:solidFill>
                  <a:srgbClr val="38761D"/>
                </a:solidFill>
                <a:latin typeface="Roboto"/>
                <a:ea typeface="Roboto"/>
                <a:cs typeface="Roboto"/>
                <a:sym typeface="Roboto"/>
              </a:rPr>
              <a:t>14</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-1</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71"/>
          <p:cNvSpPr txBox="1"/>
          <p:nvPr>
            <p:ph type="title"/>
          </p:nvPr>
        </p:nvSpPr>
        <p:spPr>
          <a:xfrm>
            <a:off x="226075" y="155875"/>
            <a:ext cx="2808000" cy="102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string.rindex(&lt;sub&gt;[, &lt;start&gt;[, &lt;end&gt;]])</a:t>
            </a:r>
            <a:endParaRPr/>
          </a:p>
        </p:txBody>
      </p:sp>
      <p:sp>
        <p:nvSpPr>
          <p:cNvPr id="444" name="Google Shape;444;p71"/>
          <p:cNvSpPr txBox="1"/>
          <p:nvPr>
            <p:ph idx="1" type="body"/>
          </p:nvPr>
        </p:nvSpPr>
        <p:spPr>
          <a:xfrm>
            <a:off x="226075" y="1477050"/>
            <a:ext cx="2808000" cy="34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ищет в строке заданную подстроку, начиная с конца.</a:t>
            </a:r>
            <a:endParaRPr sz="1800"/>
          </a:p>
          <a:p>
            <a:pPr indent="0" lvl="0" marL="0" rtl="0" algn="l">
              <a:spcBef>
                <a:spcPts val="1600"/>
              </a:spcBef>
              <a:spcAft>
                <a:spcPts val="1600"/>
              </a:spcAft>
              <a:buNone/>
            </a:pPr>
            <a:r>
              <a:rPr lang="ru" sz="1800"/>
              <a:t>Этот метод идентичен .rfind(), за исключением того, что он вызывает исключение ValueError, если &lt;sub&gt; не найден:</a:t>
            </a:r>
            <a:endParaRPr sz="1800"/>
          </a:p>
        </p:txBody>
      </p:sp>
      <p:sp>
        <p:nvSpPr>
          <p:cNvPr id="445" name="Google Shape;445;p71"/>
          <p:cNvSpPr txBox="1"/>
          <p:nvPr/>
        </p:nvSpPr>
        <p:spPr>
          <a:xfrm>
            <a:off x="3706100" y="256125"/>
            <a:ext cx="5048400" cy="46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Roboto"/>
                <a:ea typeface="Roboto"/>
                <a:cs typeface="Roboto"/>
                <a:sym typeface="Roboto"/>
              </a:rPr>
              <a:t>&gt;&gt;&gt; </a:t>
            </a:r>
            <a:r>
              <a:rPr lang="ru" sz="1800">
                <a:solidFill>
                  <a:srgbClr val="980000"/>
                </a:solidFill>
                <a:latin typeface="Roboto"/>
                <a:ea typeface="Roboto"/>
                <a:cs typeface="Roboto"/>
                <a:sym typeface="Roboto"/>
              </a:rPr>
              <a:t>'Follow Us @Python'</a:t>
            </a:r>
            <a:r>
              <a:rPr lang="ru" sz="1800">
                <a:latin typeface="Roboto"/>
                <a:ea typeface="Roboto"/>
                <a:cs typeface="Roboto"/>
                <a:sym typeface="Roboto"/>
              </a:rPr>
              <a:t>.rindex(</a:t>
            </a:r>
            <a:r>
              <a:rPr lang="ru" sz="1800">
                <a:solidFill>
                  <a:srgbClr val="980000"/>
                </a:solidFill>
                <a:latin typeface="Roboto"/>
                <a:ea typeface="Roboto"/>
                <a:cs typeface="Roboto"/>
                <a:sym typeface="Roboto"/>
              </a:rPr>
              <a:t>'you'</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Traceback (most recent call last):</a:t>
            </a:r>
            <a:endParaRPr sz="1800">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  File "&lt;pyshell#0&gt;", line 1, in &lt;module&gt;</a:t>
            </a:r>
            <a:endParaRPr sz="1800">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    'Follow Us @Python'.rindex('you')</a:t>
            </a:r>
            <a:endParaRPr sz="1800">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ValueError: substring not found</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Если переменных много, что код быстро становиться плохо читаемым:</a:t>
            </a:r>
            <a:endParaRPr/>
          </a:p>
        </p:txBody>
      </p:sp>
      <p:sp>
        <p:nvSpPr>
          <p:cNvPr id="102" name="Google Shape;102;p18"/>
          <p:cNvSpPr txBox="1"/>
          <p:nvPr/>
        </p:nvSpPr>
        <p:spPr>
          <a:xfrm>
            <a:off x="471900" y="1835725"/>
            <a:ext cx="8351700" cy="21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Roboto"/>
                <a:ea typeface="Roboto"/>
                <a:cs typeface="Roboto"/>
                <a:sym typeface="Roboto"/>
              </a:rPr>
              <a:t>first_name = </a:t>
            </a:r>
            <a:r>
              <a:rPr lang="ru" sz="1800">
                <a:solidFill>
                  <a:srgbClr val="980000"/>
                </a:solidFill>
                <a:latin typeface="Roboto"/>
                <a:ea typeface="Roboto"/>
                <a:cs typeface="Roboto"/>
                <a:sym typeface="Roboto"/>
              </a:rPr>
              <a:t>"Eric"</a:t>
            </a:r>
            <a:endParaRPr sz="1800">
              <a:solidFill>
                <a:srgbClr val="980000"/>
              </a:solidFill>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last_name = </a:t>
            </a:r>
            <a:r>
              <a:rPr lang="ru" sz="1800">
                <a:solidFill>
                  <a:srgbClr val="980000"/>
                </a:solidFill>
                <a:latin typeface="Roboto"/>
                <a:ea typeface="Roboto"/>
                <a:cs typeface="Roboto"/>
                <a:sym typeface="Roboto"/>
              </a:rPr>
              <a:t>"Idle"</a:t>
            </a:r>
            <a:endParaRPr sz="1800">
              <a:solidFill>
                <a:srgbClr val="980000"/>
              </a:solidFill>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age = </a:t>
            </a:r>
            <a:r>
              <a:rPr lang="ru" sz="1800">
                <a:solidFill>
                  <a:srgbClr val="38761D"/>
                </a:solidFill>
                <a:latin typeface="Roboto"/>
                <a:ea typeface="Roboto"/>
                <a:cs typeface="Roboto"/>
                <a:sym typeface="Roboto"/>
              </a:rPr>
              <a:t>74</a:t>
            </a:r>
            <a:endParaRPr sz="1800">
              <a:solidFill>
                <a:srgbClr val="38761D"/>
              </a:solidFill>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profession = </a:t>
            </a:r>
            <a:r>
              <a:rPr lang="ru" sz="1800">
                <a:solidFill>
                  <a:srgbClr val="980000"/>
                </a:solidFill>
                <a:latin typeface="Roboto"/>
                <a:ea typeface="Roboto"/>
                <a:cs typeface="Roboto"/>
                <a:sym typeface="Roboto"/>
              </a:rPr>
              <a:t>"comedian"</a:t>
            </a:r>
            <a:endParaRPr sz="1800">
              <a:solidFill>
                <a:srgbClr val="980000"/>
              </a:solidFill>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affiliation = </a:t>
            </a:r>
            <a:r>
              <a:rPr lang="ru" sz="1800">
                <a:solidFill>
                  <a:srgbClr val="980000"/>
                </a:solidFill>
                <a:latin typeface="Roboto"/>
                <a:ea typeface="Roboto"/>
                <a:cs typeface="Roboto"/>
                <a:sym typeface="Roboto"/>
              </a:rPr>
              <a:t>"Monty Python"</a:t>
            </a:r>
            <a:endParaRPr sz="1800">
              <a:solidFill>
                <a:srgbClr val="980000"/>
              </a:solidFill>
              <a:latin typeface="Roboto"/>
              <a:ea typeface="Roboto"/>
              <a:cs typeface="Roboto"/>
              <a:sym typeface="Roboto"/>
            </a:endParaRPr>
          </a:p>
          <a:p>
            <a:pPr indent="0" lvl="0" marL="0" rtl="0" algn="l">
              <a:spcBef>
                <a:spcPts val="0"/>
              </a:spcBef>
              <a:spcAft>
                <a:spcPts val="0"/>
              </a:spcAft>
              <a:buNone/>
            </a:pPr>
            <a:r>
              <a:rPr lang="ru" sz="1800">
                <a:solidFill>
                  <a:srgbClr val="980000"/>
                </a:solidFill>
                <a:latin typeface="Roboto"/>
                <a:ea typeface="Roboto"/>
                <a:cs typeface="Roboto"/>
                <a:sym typeface="Roboto"/>
              </a:rPr>
              <a:t>"Hello, %s %s. You are %s. You are a %s. You were a member of %s."</a:t>
            </a:r>
            <a:r>
              <a:rPr lang="ru" sz="1800">
                <a:latin typeface="Roboto"/>
                <a:ea typeface="Roboto"/>
                <a:cs typeface="Roboto"/>
                <a:sym typeface="Roboto"/>
              </a:rPr>
              <a:t> </a:t>
            </a:r>
            <a:r>
              <a:rPr lang="ru" sz="1800">
                <a:solidFill>
                  <a:srgbClr val="9900FF"/>
                </a:solidFill>
                <a:latin typeface="Roboto"/>
                <a:ea typeface="Roboto"/>
                <a:cs typeface="Roboto"/>
                <a:sym typeface="Roboto"/>
              </a:rPr>
              <a:t>%</a:t>
            </a:r>
            <a:r>
              <a:rPr lang="ru" sz="1800">
                <a:latin typeface="Roboto"/>
                <a:ea typeface="Roboto"/>
                <a:cs typeface="Roboto"/>
                <a:sym typeface="Roboto"/>
              </a:rPr>
              <a:t> (first_name, last_name, age, profession, affiliation)</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103" name="Google Shape;103;p18"/>
          <p:cNvSpPr txBox="1"/>
          <p:nvPr/>
        </p:nvSpPr>
        <p:spPr>
          <a:xfrm>
            <a:off x="471900" y="4234300"/>
            <a:ext cx="8222100" cy="6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38761D"/>
                </a:solidFill>
                <a:latin typeface="Roboto"/>
                <a:ea typeface="Roboto"/>
                <a:cs typeface="Roboto"/>
                <a:sym typeface="Roboto"/>
              </a:rPr>
              <a:t>Hello, Eric Idle. You are 74. You are a comedian. You were a member of Monty Python.</a:t>
            </a:r>
            <a:endParaRPr sz="1800">
              <a:solidFill>
                <a:srgbClr val="38761D"/>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72"/>
          <p:cNvSpPr txBox="1"/>
          <p:nvPr>
            <p:ph type="title"/>
          </p:nvPr>
        </p:nvSpPr>
        <p:spPr>
          <a:xfrm>
            <a:off x="226075" y="155875"/>
            <a:ext cx="2808000" cy="11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string.startswith(&lt;prefix&gt;[, &lt;start&gt;[, &lt;end&gt;]])</a:t>
            </a:r>
            <a:endParaRPr/>
          </a:p>
        </p:txBody>
      </p:sp>
      <p:sp>
        <p:nvSpPr>
          <p:cNvPr id="451" name="Google Shape;451;p72"/>
          <p:cNvSpPr txBox="1"/>
          <p:nvPr>
            <p:ph idx="1" type="body"/>
          </p:nvPr>
        </p:nvSpPr>
        <p:spPr>
          <a:xfrm>
            <a:off x="226075" y="1601925"/>
            <a:ext cx="2808000" cy="32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определяет, начинается ли строка с заданной подстроки.</a:t>
            </a:r>
            <a:endParaRPr sz="1800"/>
          </a:p>
          <a:p>
            <a:pPr indent="0" lvl="0" marL="0" rtl="0" algn="l">
              <a:spcBef>
                <a:spcPts val="1600"/>
              </a:spcBef>
              <a:spcAft>
                <a:spcPts val="1600"/>
              </a:spcAft>
              <a:buNone/>
            </a:pPr>
            <a:r>
              <a:rPr lang="ru" sz="1800"/>
              <a:t>Возвращает, True если s начинается с указанного &lt;suffix&gt; и False если нет:</a:t>
            </a:r>
            <a:endParaRPr sz="1800"/>
          </a:p>
        </p:txBody>
      </p:sp>
      <p:sp>
        <p:nvSpPr>
          <p:cNvPr id="452" name="Google Shape;452;p72"/>
          <p:cNvSpPr txBox="1"/>
          <p:nvPr/>
        </p:nvSpPr>
        <p:spPr>
          <a:xfrm>
            <a:off x="3706100" y="256125"/>
            <a:ext cx="5048400" cy="46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Roboto"/>
                <a:ea typeface="Roboto"/>
                <a:cs typeface="Roboto"/>
                <a:sym typeface="Roboto"/>
              </a:rPr>
              <a:t>&gt;&gt;&gt; </a:t>
            </a:r>
            <a:r>
              <a:rPr lang="ru" sz="1800">
                <a:solidFill>
                  <a:srgbClr val="980000"/>
                </a:solidFill>
                <a:latin typeface="Roboto"/>
                <a:ea typeface="Roboto"/>
                <a:cs typeface="Roboto"/>
                <a:sym typeface="Roboto"/>
              </a:rPr>
              <a:t>'Follow Us @Python'</a:t>
            </a:r>
            <a:r>
              <a:rPr lang="ru" sz="1800">
                <a:latin typeface="Roboto"/>
                <a:ea typeface="Roboto"/>
                <a:cs typeface="Roboto"/>
                <a:sym typeface="Roboto"/>
              </a:rPr>
              <a:t>.startswith(</a:t>
            </a:r>
            <a:r>
              <a:rPr lang="ru" sz="1800">
                <a:solidFill>
                  <a:srgbClr val="980000"/>
                </a:solidFill>
                <a:latin typeface="Roboto"/>
                <a:ea typeface="Roboto"/>
                <a:cs typeface="Roboto"/>
                <a:sym typeface="Roboto"/>
              </a:rPr>
              <a:t>'Fol'</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True</a:t>
            </a:r>
            <a:endParaRPr sz="1800">
              <a:solidFill>
                <a:srgbClr val="38761D"/>
              </a:solidFill>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&gt;&gt;&gt; </a:t>
            </a:r>
            <a:r>
              <a:rPr lang="ru" sz="1800">
                <a:solidFill>
                  <a:srgbClr val="980000"/>
                </a:solidFill>
                <a:latin typeface="Roboto"/>
                <a:ea typeface="Roboto"/>
                <a:cs typeface="Roboto"/>
                <a:sym typeface="Roboto"/>
              </a:rPr>
              <a:t>'Follow Us @Python'</a:t>
            </a:r>
            <a:r>
              <a:rPr lang="ru" sz="1800">
                <a:latin typeface="Roboto"/>
                <a:ea typeface="Roboto"/>
                <a:cs typeface="Roboto"/>
                <a:sym typeface="Roboto"/>
              </a:rPr>
              <a:t>.startswith(</a:t>
            </a:r>
            <a:r>
              <a:rPr lang="ru" sz="1800">
                <a:solidFill>
                  <a:srgbClr val="980000"/>
                </a:solidFill>
                <a:latin typeface="Roboto"/>
                <a:ea typeface="Roboto"/>
                <a:cs typeface="Roboto"/>
                <a:sym typeface="Roboto"/>
              </a:rPr>
              <a:t>'Go'</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False</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800">
                <a:solidFill>
                  <a:schemeClr val="dk1"/>
                </a:solidFill>
                <a:latin typeface="Roboto"/>
                <a:ea typeface="Roboto"/>
                <a:cs typeface="Roboto"/>
                <a:sym typeface="Roboto"/>
              </a:rPr>
              <a:t># Сравнение ограничено подстрокой, между &lt;start&gt; и &lt;end&gt;, если они указаны:</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&gt;&gt;&gt; </a:t>
            </a:r>
            <a:r>
              <a:rPr lang="ru" sz="1800">
                <a:solidFill>
                  <a:srgbClr val="980000"/>
                </a:solidFill>
                <a:latin typeface="Roboto"/>
                <a:ea typeface="Roboto"/>
                <a:cs typeface="Roboto"/>
                <a:sym typeface="Roboto"/>
              </a:rPr>
              <a:t>'Follow Us @Python'</a:t>
            </a:r>
            <a:r>
              <a:rPr lang="ru" sz="1800">
                <a:latin typeface="Roboto"/>
                <a:ea typeface="Roboto"/>
                <a:cs typeface="Roboto"/>
                <a:sym typeface="Roboto"/>
              </a:rPr>
              <a:t>.startswith(</a:t>
            </a:r>
            <a:r>
              <a:rPr lang="ru" sz="1800">
                <a:solidFill>
                  <a:srgbClr val="980000"/>
                </a:solidFill>
                <a:latin typeface="Roboto"/>
                <a:ea typeface="Roboto"/>
                <a:cs typeface="Roboto"/>
                <a:sym typeface="Roboto"/>
              </a:rPr>
              <a:t>'Us'</a:t>
            </a:r>
            <a:r>
              <a:rPr lang="ru" sz="1800">
                <a:latin typeface="Roboto"/>
                <a:ea typeface="Roboto"/>
                <a:cs typeface="Roboto"/>
                <a:sym typeface="Roboto"/>
              </a:rPr>
              <a:t>, </a:t>
            </a:r>
            <a:r>
              <a:rPr lang="ru" sz="1800">
                <a:solidFill>
                  <a:srgbClr val="38761D"/>
                </a:solidFill>
                <a:latin typeface="Roboto"/>
                <a:ea typeface="Roboto"/>
                <a:cs typeface="Roboto"/>
                <a:sym typeface="Roboto"/>
              </a:rPr>
              <a:t>7</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True</a:t>
            </a:r>
            <a:endParaRPr sz="1800">
              <a:solidFill>
                <a:srgbClr val="38761D"/>
              </a:solidFill>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&gt;&gt;&gt; </a:t>
            </a:r>
            <a:r>
              <a:rPr lang="ru" sz="1800">
                <a:solidFill>
                  <a:srgbClr val="980000"/>
                </a:solidFill>
                <a:latin typeface="Roboto"/>
                <a:ea typeface="Roboto"/>
                <a:cs typeface="Roboto"/>
                <a:sym typeface="Roboto"/>
              </a:rPr>
              <a:t>'Follow Us @Python'</a:t>
            </a:r>
            <a:r>
              <a:rPr lang="ru" sz="1800">
                <a:latin typeface="Roboto"/>
                <a:ea typeface="Roboto"/>
                <a:cs typeface="Roboto"/>
                <a:sym typeface="Roboto"/>
              </a:rPr>
              <a:t>.startswith(</a:t>
            </a:r>
            <a:r>
              <a:rPr lang="ru" sz="1800">
                <a:solidFill>
                  <a:srgbClr val="980000"/>
                </a:solidFill>
                <a:latin typeface="Roboto"/>
                <a:ea typeface="Roboto"/>
                <a:cs typeface="Roboto"/>
                <a:sym typeface="Roboto"/>
              </a:rPr>
              <a:t>'Us'</a:t>
            </a:r>
            <a:r>
              <a:rPr lang="ru" sz="1800">
                <a:latin typeface="Roboto"/>
                <a:ea typeface="Roboto"/>
                <a:cs typeface="Roboto"/>
                <a:sym typeface="Roboto"/>
              </a:rPr>
              <a:t>, </a:t>
            </a:r>
            <a:r>
              <a:rPr lang="ru" sz="1800">
                <a:solidFill>
                  <a:srgbClr val="38761D"/>
                </a:solidFill>
                <a:latin typeface="Roboto"/>
                <a:ea typeface="Roboto"/>
                <a:cs typeface="Roboto"/>
                <a:sym typeface="Roboto"/>
              </a:rPr>
              <a:t>8</a:t>
            </a:r>
            <a:r>
              <a:rPr lang="ru" sz="1800">
                <a:latin typeface="Roboto"/>
                <a:ea typeface="Roboto"/>
                <a:cs typeface="Roboto"/>
                <a:sym typeface="Roboto"/>
              </a:rPr>
              <a:t>, </a:t>
            </a:r>
            <a:r>
              <a:rPr lang="ru" sz="1800">
                <a:solidFill>
                  <a:srgbClr val="38761D"/>
                </a:solidFill>
                <a:latin typeface="Roboto"/>
                <a:ea typeface="Roboto"/>
                <a:cs typeface="Roboto"/>
                <a:sym typeface="Roboto"/>
              </a:rPr>
              <a:t>16</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False</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73"/>
          <p:cNvSpPr txBox="1"/>
          <p:nvPr>
            <p:ph type="ctrTitle"/>
          </p:nvPr>
        </p:nvSpPr>
        <p:spPr>
          <a:xfrm>
            <a:off x="390525" y="1212275"/>
            <a:ext cx="8222100" cy="154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Классификация строк</a:t>
            </a:r>
            <a:endParaRPr/>
          </a:p>
        </p:txBody>
      </p:sp>
      <p:sp>
        <p:nvSpPr>
          <p:cNvPr id="458" name="Google Shape;458;p7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t>Методы в этой группе классифицируют строку на основе символов, которые она содержит.</a:t>
            </a:r>
            <a:endParaRPr sz="24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74"/>
          <p:cNvSpPr txBox="1"/>
          <p:nvPr>
            <p:ph type="title"/>
          </p:nvPr>
        </p:nvSpPr>
        <p:spPr>
          <a:xfrm>
            <a:off x="226075" y="155875"/>
            <a:ext cx="2808000" cy="81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string.isalnum()</a:t>
            </a:r>
            <a:endParaRPr/>
          </a:p>
        </p:txBody>
      </p:sp>
      <p:sp>
        <p:nvSpPr>
          <p:cNvPr id="464" name="Google Shape;464;p74"/>
          <p:cNvSpPr txBox="1"/>
          <p:nvPr>
            <p:ph idx="1" type="body"/>
          </p:nvPr>
        </p:nvSpPr>
        <p:spPr>
          <a:xfrm>
            <a:off x="226075" y="1312525"/>
            <a:ext cx="2808000" cy="35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определяет, состоит ли строка из букв и цифр.</a:t>
            </a:r>
            <a:endParaRPr sz="1800"/>
          </a:p>
          <a:p>
            <a:pPr indent="0" lvl="0" marL="0" rtl="0" algn="l">
              <a:spcBef>
                <a:spcPts val="1600"/>
              </a:spcBef>
              <a:spcAft>
                <a:spcPts val="0"/>
              </a:spcAft>
              <a:buNone/>
            </a:pPr>
            <a:r>
              <a:rPr lang="ru" sz="1800"/>
              <a:t>Возвращает True, если строка s не пустая, а все ее символы буквенно-цифровые (либо буква, либо цифра). В другом случае False :</a:t>
            </a:r>
            <a:endParaRPr sz="1800"/>
          </a:p>
          <a:p>
            <a:pPr indent="0" lvl="0" marL="0" rtl="0" algn="l">
              <a:spcBef>
                <a:spcPts val="1600"/>
              </a:spcBef>
              <a:spcAft>
                <a:spcPts val="1600"/>
              </a:spcAft>
              <a:buNone/>
            </a:pPr>
            <a:r>
              <a:t/>
            </a:r>
            <a:endParaRPr sz="1800"/>
          </a:p>
        </p:txBody>
      </p:sp>
      <p:sp>
        <p:nvSpPr>
          <p:cNvPr id="465" name="Google Shape;465;p74"/>
          <p:cNvSpPr txBox="1"/>
          <p:nvPr/>
        </p:nvSpPr>
        <p:spPr>
          <a:xfrm>
            <a:off x="3706100" y="256125"/>
            <a:ext cx="5048400" cy="46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'abc123'</a:t>
            </a:r>
            <a:r>
              <a:rPr lang="ru" sz="2400">
                <a:latin typeface="Roboto"/>
                <a:ea typeface="Roboto"/>
                <a:cs typeface="Roboto"/>
                <a:sym typeface="Roboto"/>
              </a:rPr>
              <a:t>.isalnum()</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True</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'abc$123'</a:t>
            </a:r>
            <a:r>
              <a:rPr lang="ru" sz="2400">
                <a:latin typeface="Roboto"/>
                <a:ea typeface="Roboto"/>
                <a:cs typeface="Roboto"/>
                <a:sym typeface="Roboto"/>
              </a:rPr>
              <a:t>.isalnum()</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False</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 '</a:t>
            </a:r>
            <a:r>
              <a:rPr lang="ru" sz="2400">
                <a:latin typeface="Roboto"/>
                <a:ea typeface="Roboto"/>
                <a:cs typeface="Roboto"/>
                <a:sym typeface="Roboto"/>
              </a:rPr>
              <a:t>.isalnum()</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False</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75"/>
          <p:cNvSpPr txBox="1"/>
          <p:nvPr>
            <p:ph type="title"/>
          </p:nvPr>
        </p:nvSpPr>
        <p:spPr>
          <a:xfrm>
            <a:off x="226075" y="155875"/>
            <a:ext cx="2808000" cy="81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string.isalpha()</a:t>
            </a:r>
            <a:endParaRPr/>
          </a:p>
        </p:txBody>
      </p:sp>
      <p:sp>
        <p:nvSpPr>
          <p:cNvPr id="471" name="Google Shape;471;p75"/>
          <p:cNvSpPr txBox="1"/>
          <p:nvPr>
            <p:ph idx="1" type="body"/>
          </p:nvPr>
        </p:nvSpPr>
        <p:spPr>
          <a:xfrm>
            <a:off x="226075" y="1312525"/>
            <a:ext cx="2808000" cy="35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определяет, состоит ли строка только из букв.</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ru" sz="1800"/>
              <a:t>Возвращает True, если строка s не пустая, а все ее символы буквенные. В другом случае False:</a:t>
            </a:r>
            <a:endParaRPr sz="1800"/>
          </a:p>
          <a:p>
            <a:pPr indent="0" lvl="0" marL="0" rtl="0" algn="l">
              <a:spcBef>
                <a:spcPts val="1600"/>
              </a:spcBef>
              <a:spcAft>
                <a:spcPts val="1600"/>
              </a:spcAft>
              <a:buNone/>
            </a:pPr>
            <a:r>
              <a:t/>
            </a:r>
            <a:endParaRPr sz="1800"/>
          </a:p>
        </p:txBody>
      </p:sp>
      <p:sp>
        <p:nvSpPr>
          <p:cNvPr id="472" name="Google Shape;472;p75"/>
          <p:cNvSpPr txBox="1"/>
          <p:nvPr/>
        </p:nvSpPr>
        <p:spPr>
          <a:xfrm>
            <a:off x="3706100" y="256125"/>
            <a:ext cx="5048400" cy="46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'ABCabc'</a:t>
            </a:r>
            <a:r>
              <a:rPr lang="ru" sz="2400">
                <a:latin typeface="Roboto"/>
                <a:ea typeface="Roboto"/>
                <a:cs typeface="Roboto"/>
                <a:sym typeface="Roboto"/>
              </a:rPr>
              <a:t>.isalpha()</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True</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'abc123'</a:t>
            </a:r>
            <a:r>
              <a:rPr lang="ru" sz="2400">
                <a:latin typeface="Roboto"/>
                <a:ea typeface="Roboto"/>
                <a:cs typeface="Roboto"/>
                <a:sym typeface="Roboto"/>
              </a:rPr>
              <a:t>.isalpha()</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False</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76"/>
          <p:cNvSpPr txBox="1"/>
          <p:nvPr>
            <p:ph type="title"/>
          </p:nvPr>
        </p:nvSpPr>
        <p:spPr>
          <a:xfrm>
            <a:off x="226075" y="155875"/>
            <a:ext cx="2808000" cy="81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string.isdigit()</a:t>
            </a:r>
            <a:endParaRPr/>
          </a:p>
        </p:txBody>
      </p:sp>
      <p:sp>
        <p:nvSpPr>
          <p:cNvPr id="478" name="Google Shape;478;p76"/>
          <p:cNvSpPr txBox="1"/>
          <p:nvPr>
            <p:ph idx="1" type="body"/>
          </p:nvPr>
        </p:nvSpPr>
        <p:spPr>
          <a:xfrm>
            <a:off x="226075" y="1312525"/>
            <a:ext cx="2808000" cy="357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1800"/>
              <a:t>определяет, состоит ли строка из цифр (проверка на число).</a:t>
            </a:r>
            <a:br>
              <a:rPr lang="ru" sz="1800"/>
            </a:br>
            <a:br>
              <a:rPr lang="ru" sz="1800"/>
            </a:br>
            <a:r>
              <a:rPr lang="ru" sz="1800"/>
              <a:t>Возвращает True когда строка s не пустая и все ее символы являются цифрами, а в False если нет:</a:t>
            </a:r>
            <a:endParaRPr sz="1800"/>
          </a:p>
        </p:txBody>
      </p:sp>
      <p:sp>
        <p:nvSpPr>
          <p:cNvPr id="479" name="Google Shape;479;p76"/>
          <p:cNvSpPr txBox="1"/>
          <p:nvPr/>
        </p:nvSpPr>
        <p:spPr>
          <a:xfrm>
            <a:off x="3706100" y="256125"/>
            <a:ext cx="5048400" cy="46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'123'</a:t>
            </a:r>
            <a:r>
              <a:rPr lang="ru" sz="2400">
                <a:latin typeface="Roboto"/>
                <a:ea typeface="Roboto"/>
                <a:cs typeface="Roboto"/>
                <a:sym typeface="Roboto"/>
              </a:rPr>
              <a:t>.isdigit()</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True</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'123abc'</a:t>
            </a:r>
            <a:r>
              <a:rPr lang="ru" sz="2400">
                <a:latin typeface="Roboto"/>
                <a:ea typeface="Roboto"/>
                <a:cs typeface="Roboto"/>
                <a:sym typeface="Roboto"/>
              </a:rPr>
              <a:t>.isdigit()</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False</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77"/>
          <p:cNvSpPr txBox="1"/>
          <p:nvPr>
            <p:ph type="title"/>
          </p:nvPr>
        </p:nvSpPr>
        <p:spPr>
          <a:xfrm>
            <a:off x="226075" y="155875"/>
            <a:ext cx="2808000" cy="63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string.isidentifier()</a:t>
            </a:r>
            <a:endParaRPr/>
          </a:p>
        </p:txBody>
      </p:sp>
      <p:sp>
        <p:nvSpPr>
          <p:cNvPr id="485" name="Google Shape;485;p77"/>
          <p:cNvSpPr txBox="1"/>
          <p:nvPr>
            <p:ph idx="1" type="body"/>
          </p:nvPr>
        </p:nvSpPr>
        <p:spPr>
          <a:xfrm>
            <a:off x="226075" y="974825"/>
            <a:ext cx="2808000" cy="3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определяет, является ли строка допустимым идентификатором Python.</a:t>
            </a:r>
            <a:endParaRPr sz="1800"/>
          </a:p>
          <a:p>
            <a:pPr indent="0" lvl="0" marL="0" rtl="0" algn="l">
              <a:spcBef>
                <a:spcPts val="1600"/>
              </a:spcBef>
              <a:spcAft>
                <a:spcPts val="0"/>
              </a:spcAft>
              <a:buNone/>
            </a:pPr>
            <a:r>
              <a:rPr lang="ru" sz="1800"/>
              <a:t>Возвращает True, если s валидный идентификатор (название переменной, функции, класса и т.д.) python, а в False если нет:</a:t>
            </a:r>
            <a:endParaRPr sz="1800"/>
          </a:p>
          <a:p>
            <a:pPr indent="0" lvl="0" marL="0" rtl="0" algn="l">
              <a:spcBef>
                <a:spcPts val="1600"/>
              </a:spcBef>
              <a:spcAft>
                <a:spcPts val="1600"/>
              </a:spcAft>
              <a:buNone/>
            </a:pPr>
            <a:r>
              <a:t/>
            </a:r>
            <a:endParaRPr sz="1800"/>
          </a:p>
        </p:txBody>
      </p:sp>
      <p:sp>
        <p:nvSpPr>
          <p:cNvPr id="486" name="Google Shape;486;p77"/>
          <p:cNvSpPr txBox="1"/>
          <p:nvPr/>
        </p:nvSpPr>
        <p:spPr>
          <a:xfrm>
            <a:off x="3706100" y="256125"/>
            <a:ext cx="5048400" cy="46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Roboto"/>
                <a:ea typeface="Roboto"/>
                <a:cs typeface="Roboto"/>
                <a:sym typeface="Roboto"/>
              </a:rPr>
              <a:t>&gt;&gt;&gt; </a:t>
            </a:r>
            <a:r>
              <a:rPr lang="ru" sz="1800">
                <a:solidFill>
                  <a:srgbClr val="980000"/>
                </a:solidFill>
                <a:latin typeface="Roboto"/>
                <a:ea typeface="Roboto"/>
                <a:cs typeface="Roboto"/>
                <a:sym typeface="Roboto"/>
              </a:rPr>
              <a:t>'foo32'</a:t>
            </a:r>
            <a:r>
              <a:rPr lang="ru" sz="1800">
                <a:latin typeface="Roboto"/>
                <a:ea typeface="Roboto"/>
                <a:cs typeface="Roboto"/>
                <a:sym typeface="Roboto"/>
              </a:rPr>
              <a:t>.isidentifier()</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True</a:t>
            </a:r>
            <a:endParaRPr sz="1800">
              <a:solidFill>
                <a:srgbClr val="38761D"/>
              </a:solidFill>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&gt;&gt;&gt; </a:t>
            </a:r>
            <a:r>
              <a:rPr lang="ru" sz="1800">
                <a:solidFill>
                  <a:srgbClr val="980000"/>
                </a:solidFill>
                <a:latin typeface="Roboto"/>
                <a:ea typeface="Roboto"/>
                <a:cs typeface="Roboto"/>
                <a:sym typeface="Roboto"/>
              </a:rPr>
              <a:t>'32foo'</a:t>
            </a:r>
            <a:r>
              <a:rPr lang="ru" sz="1800">
                <a:latin typeface="Roboto"/>
                <a:ea typeface="Roboto"/>
                <a:cs typeface="Roboto"/>
                <a:sym typeface="Roboto"/>
              </a:rPr>
              <a:t>.isidentifier()</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False</a:t>
            </a:r>
            <a:endParaRPr sz="1800">
              <a:solidFill>
                <a:srgbClr val="38761D"/>
              </a:solidFill>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&gt;&gt;&gt; </a:t>
            </a:r>
            <a:r>
              <a:rPr lang="ru" sz="1800">
                <a:solidFill>
                  <a:srgbClr val="980000"/>
                </a:solidFill>
                <a:latin typeface="Roboto"/>
                <a:ea typeface="Roboto"/>
                <a:cs typeface="Roboto"/>
                <a:sym typeface="Roboto"/>
              </a:rPr>
              <a:t>'foo$32'</a:t>
            </a:r>
            <a:r>
              <a:rPr lang="ru" sz="1800">
                <a:latin typeface="Roboto"/>
                <a:ea typeface="Roboto"/>
                <a:cs typeface="Roboto"/>
                <a:sym typeface="Roboto"/>
              </a:rPr>
              <a:t>.isidentifier()</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False</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ru" sz="1800">
                <a:solidFill>
                  <a:schemeClr val="dk1"/>
                </a:solidFill>
                <a:latin typeface="Roboto"/>
                <a:ea typeface="Roboto"/>
                <a:cs typeface="Roboto"/>
                <a:sym typeface="Roboto"/>
              </a:rPr>
              <a:t>#Важно: .isidentifier() вернет True для строки, которая соответствует зарезервированному ключевому слову python, даже если его нельзя использовать:</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&gt;&gt;&gt; </a:t>
            </a:r>
            <a:r>
              <a:rPr lang="ru" sz="1800">
                <a:solidFill>
                  <a:srgbClr val="980000"/>
                </a:solidFill>
                <a:latin typeface="Roboto"/>
                <a:ea typeface="Roboto"/>
                <a:cs typeface="Roboto"/>
                <a:sym typeface="Roboto"/>
              </a:rPr>
              <a:t>'and'</a:t>
            </a:r>
            <a:r>
              <a:rPr lang="ru" sz="1800">
                <a:latin typeface="Roboto"/>
                <a:ea typeface="Roboto"/>
                <a:cs typeface="Roboto"/>
                <a:sym typeface="Roboto"/>
              </a:rPr>
              <a:t>.isidentifier()</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True</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78"/>
          <p:cNvSpPr txBox="1"/>
          <p:nvPr>
            <p:ph type="title"/>
          </p:nvPr>
        </p:nvSpPr>
        <p:spPr>
          <a:xfrm>
            <a:off x="226075" y="155875"/>
            <a:ext cx="2808000" cy="63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string.islower()</a:t>
            </a:r>
            <a:endParaRPr/>
          </a:p>
        </p:txBody>
      </p:sp>
      <p:sp>
        <p:nvSpPr>
          <p:cNvPr id="492" name="Google Shape;492;p78"/>
          <p:cNvSpPr txBox="1"/>
          <p:nvPr>
            <p:ph idx="1" type="body"/>
          </p:nvPr>
        </p:nvSpPr>
        <p:spPr>
          <a:xfrm>
            <a:off x="226075" y="974825"/>
            <a:ext cx="2808000" cy="3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определяет, являются ли буквенные символы строки строчными.</a:t>
            </a:r>
            <a:endParaRPr sz="1800"/>
          </a:p>
          <a:p>
            <a:pPr indent="0" lvl="0" marL="0" rtl="0" algn="l">
              <a:spcBef>
                <a:spcPts val="1600"/>
              </a:spcBef>
              <a:spcAft>
                <a:spcPts val="1600"/>
              </a:spcAft>
              <a:buNone/>
            </a:pPr>
            <a:r>
              <a:rPr lang="ru" sz="1800"/>
              <a:t>возвращает True, если строка s не пустая, и все содержащиеся в нем буквенные символы строчные, а False если нет. Неалфавитные символы игнорируются:</a:t>
            </a:r>
            <a:endParaRPr sz="1800"/>
          </a:p>
        </p:txBody>
      </p:sp>
      <p:sp>
        <p:nvSpPr>
          <p:cNvPr id="493" name="Google Shape;493;p78"/>
          <p:cNvSpPr txBox="1"/>
          <p:nvPr/>
        </p:nvSpPr>
        <p:spPr>
          <a:xfrm>
            <a:off x="3706100" y="256125"/>
            <a:ext cx="5048400" cy="46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'abc'</a:t>
            </a:r>
            <a:r>
              <a:rPr lang="ru" sz="2400">
                <a:latin typeface="Roboto"/>
                <a:ea typeface="Roboto"/>
                <a:cs typeface="Roboto"/>
                <a:sym typeface="Roboto"/>
              </a:rPr>
              <a:t>.islower()</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True</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'abc1$d'</a:t>
            </a:r>
            <a:r>
              <a:rPr lang="ru" sz="2400">
                <a:latin typeface="Roboto"/>
                <a:ea typeface="Roboto"/>
                <a:cs typeface="Roboto"/>
                <a:sym typeface="Roboto"/>
              </a:rPr>
              <a:t>.islower()</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True</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'Abc1$D'</a:t>
            </a:r>
            <a:r>
              <a:rPr lang="ru" sz="2400">
                <a:latin typeface="Roboto"/>
                <a:ea typeface="Roboto"/>
                <a:cs typeface="Roboto"/>
                <a:sym typeface="Roboto"/>
              </a:rPr>
              <a:t>.islower()</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False</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79"/>
          <p:cNvSpPr txBox="1"/>
          <p:nvPr>
            <p:ph type="title"/>
          </p:nvPr>
        </p:nvSpPr>
        <p:spPr>
          <a:xfrm>
            <a:off x="226075" y="155875"/>
            <a:ext cx="2808000" cy="63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string.isprintable()</a:t>
            </a:r>
            <a:endParaRPr/>
          </a:p>
        </p:txBody>
      </p:sp>
      <p:sp>
        <p:nvSpPr>
          <p:cNvPr id="499" name="Google Shape;499;p79"/>
          <p:cNvSpPr txBox="1"/>
          <p:nvPr>
            <p:ph idx="1" type="body"/>
          </p:nvPr>
        </p:nvSpPr>
        <p:spPr>
          <a:xfrm>
            <a:off x="226075" y="974825"/>
            <a:ext cx="2808000" cy="3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600"/>
              <a:t>определяет, состоит ли строка только из печатаемых символов.</a:t>
            </a:r>
            <a:endParaRPr sz="1600"/>
          </a:p>
          <a:p>
            <a:pPr indent="0" lvl="0" marL="0" rtl="0" algn="l">
              <a:spcBef>
                <a:spcPts val="1600"/>
              </a:spcBef>
              <a:spcAft>
                <a:spcPts val="1600"/>
              </a:spcAft>
              <a:buNone/>
            </a:pPr>
            <a:r>
              <a:rPr lang="ru" sz="1600"/>
              <a:t>возвращает, True если строка s пустая или все буквенные символы которые она содержит можно вывести на экран. Возвращает, False если s содержит хотя бы один специальный символ. Не алфавитные символы игнорируются:</a:t>
            </a:r>
            <a:endParaRPr sz="1600"/>
          </a:p>
        </p:txBody>
      </p:sp>
      <p:sp>
        <p:nvSpPr>
          <p:cNvPr id="500" name="Google Shape;500;p79"/>
          <p:cNvSpPr txBox="1"/>
          <p:nvPr/>
        </p:nvSpPr>
        <p:spPr>
          <a:xfrm>
            <a:off x="3697425" y="255450"/>
            <a:ext cx="5048400" cy="46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'a\tb'</a:t>
            </a:r>
            <a:r>
              <a:rPr lang="ru" sz="2400">
                <a:latin typeface="Roboto"/>
                <a:ea typeface="Roboto"/>
                <a:cs typeface="Roboto"/>
                <a:sym typeface="Roboto"/>
              </a:rPr>
              <a:t>.isprintable() </a:t>
            </a:r>
            <a:r>
              <a:rPr lang="ru" sz="2400">
                <a:solidFill>
                  <a:schemeClr val="dk1"/>
                </a:solidFill>
                <a:latin typeface="Roboto"/>
                <a:ea typeface="Roboto"/>
                <a:cs typeface="Roboto"/>
                <a:sym typeface="Roboto"/>
              </a:rPr>
              <a:t># \t - символ табуляции</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False</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'a b'</a:t>
            </a:r>
            <a:r>
              <a:rPr lang="ru" sz="2400">
                <a:latin typeface="Roboto"/>
                <a:ea typeface="Roboto"/>
                <a:cs typeface="Roboto"/>
                <a:sym typeface="Roboto"/>
              </a:rPr>
              <a:t>.isprintable()</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True</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 '</a:t>
            </a:r>
            <a:r>
              <a:rPr lang="ru" sz="2400">
                <a:latin typeface="Roboto"/>
                <a:ea typeface="Roboto"/>
                <a:cs typeface="Roboto"/>
                <a:sym typeface="Roboto"/>
              </a:rPr>
              <a:t>.isprintable()</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True</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'a\nb'</a:t>
            </a:r>
            <a:r>
              <a:rPr lang="ru" sz="2400">
                <a:latin typeface="Roboto"/>
                <a:ea typeface="Roboto"/>
                <a:cs typeface="Roboto"/>
                <a:sym typeface="Roboto"/>
              </a:rPr>
              <a:t>.isprintable() </a:t>
            </a:r>
            <a:r>
              <a:rPr lang="ru" sz="2400">
                <a:solidFill>
                  <a:schemeClr val="dk1"/>
                </a:solidFill>
                <a:latin typeface="Roboto"/>
                <a:ea typeface="Roboto"/>
                <a:cs typeface="Roboto"/>
                <a:sym typeface="Roboto"/>
              </a:rPr>
              <a:t># \n - символ перевода строки</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False</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80"/>
          <p:cNvSpPr txBox="1"/>
          <p:nvPr>
            <p:ph type="title"/>
          </p:nvPr>
        </p:nvSpPr>
        <p:spPr>
          <a:xfrm>
            <a:off x="226075" y="155875"/>
            <a:ext cx="2808000" cy="63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string.isspace()</a:t>
            </a:r>
            <a:endParaRPr/>
          </a:p>
        </p:txBody>
      </p:sp>
      <p:sp>
        <p:nvSpPr>
          <p:cNvPr id="506" name="Google Shape;506;p80"/>
          <p:cNvSpPr txBox="1"/>
          <p:nvPr>
            <p:ph idx="1" type="body"/>
          </p:nvPr>
        </p:nvSpPr>
        <p:spPr>
          <a:xfrm>
            <a:off x="226075" y="974825"/>
            <a:ext cx="2808000" cy="3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определяет, состоит ли строка только из пробельных символов.</a:t>
            </a:r>
            <a:endParaRPr sz="1800"/>
          </a:p>
          <a:p>
            <a:pPr indent="0" lvl="0" marL="0" rtl="0" algn="l">
              <a:spcBef>
                <a:spcPts val="1600"/>
              </a:spcBef>
              <a:spcAft>
                <a:spcPts val="1600"/>
              </a:spcAft>
              <a:buNone/>
            </a:pPr>
            <a:r>
              <a:rPr lang="ru" sz="1800"/>
              <a:t>возвращает True, если s не пустая строка, и все символы являются пробельными, а False, если нет.</a:t>
            </a:r>
            <a:endParaRPr sz="1800"/>
          </a:p>
        </p:txBody>
      </p:sp>
      <p:sp>
        <p:nvSpPr>
          <p:cNvPr id="507" name="Google Shape;507;p80"/>
          <p:cNvSpPr txBox="1"/>
          <p:nvPr/>
        </p:nvSpPr>
        <p:spPr>
          <a:xfrm>
            <a:off x="3697425" y="255450"/>
            <a:ext cx="5048400" cy="46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'This Is A Title'</a:t>
            </a:r>
            <a:r>
              <a:rPr lang="ru" sz="2400">
                <a:latin typeface="Roboto"/>
                <a:ea typeface="Roboto"/>
                <a:cs typeface="Roboto"/>
                <a:sym typeface="Roboto"/>
              </a:rPr>
              <a:t>.istitle()</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True</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'This is a title'</a:t>
            </a:r>
            <a:r>
              <a:rPr lang="ru" sz="2400">
                <a:latin typeface="Roboto"/>
                <a:ea typeface="Roboto"/>
                <a:cs typeface="Roboto"/>
                <a:sym typeface="Roboto"/>
              </a:rPr>
              <a:t>.istitle()</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False</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'Give Me The #$#@ Ball!'</a:t>
            </a:r>
            <a:r>
              <a:rPr lang="ru" sz="2400">
                <a:latin typeface="Roboto"/>
                <a:ea typeface="Roboto"/>
                <a:cs typeface="Roboto"/>
                <a:sym typeface="Roboto"/>
              </a:rPr>
              <a:t>.istitle()</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True</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81"/>
          <p:cNvSpPr txBox="1"/>
          <p:nvPr>
            <p:ph type="title"/>
          </p:nvPr>
        </p:nvSpPr>
        <p:spPr>
          <a:xfrm>
            <a:off x="226075" y="155875"/>
            <a:ext cx="2808000" cy="63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string.istitle()</a:t>
            </a:r>
            <a:endParaRPr/>
          </a:p>
        </p:txBody>
      </p:sp>
      <p:sp>
        <p:nvSpPr>
          <p:cNvPr id="513" name="Google Shape;513;p81"/>
          <p:cNvSpPr txBox="1"/>
          <p:nvPr>
            <p:ph idx="1" type="body"/>
          </p:nvPr>
        </p:nvSpPr>
        <p:spPr>
          <a:xfrm>
            <a:off x="226075" y="974825"/>
            <a:ext cx="2808000" cy="3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600"/>
              <a:t>определяет, начинаются ли слова строки с заглавной буквы.</a:t>
            </a:r>
            <a:endParaRPr sz="1600"/>
          </a:p>
          <a:p>
            <a:pPr indent="0" lvl="0" marL="0" rtl="0" algn="l">
              <a:spcBef>
                <a:spcPts val="1600"/>
              </a:spcBef>
              <a:spcAft>
                <a:spcPts val="1600"/>
              </a:spcAft>
              <a:buNone/>
            </a:pPr>
            <a:r>
              <a:rPr lang="ru" sz="1600"/>
              <a:t>возвращает True когда s не пустая строка и первый алфавитный символ каждого слова в верхнем регистре, а все остальные буквенные символы в каждом слове строчные. Возвращает False, если нет:</a:t>
            </a:r>
            <a:endParaRPr sz="1600"/>
          </a:p>
        </p:txBody>
      </p:sp>
      <p:sp>
        <p:nvSpPr>
          <p:cNvPr id="514" name="Google Shape;514;p81"/>
          <p:cNvSpPr txBox="1"/>
          <p:nvPr/>
        </p:nvSpPr>
        <p:spPr>
          <a:xfrm>
            <a:off x="3697425" y="255450"/>
            <a:ext cx="5048400" cy="46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Roboto"/>
                <a:ea typeface="Roboto"/>
                <a:cs typeface="Roboto"/>
                <a:sym typeface="Roboto"/>
              </a:rPr>
              <a:t>&gt;&gt;&gt; </a:t>
            </a:r>
            <a:r>
              <a:rPr lang="ru" sz="1800">
                <a:solidFill>
                  <a:srgbClr val="980000"/>
                </a:solidFill>
                <a:latin typeface="Roboto"/>
                <a:ea typeface="Roboto"/>
                <a:cs typeface="Roboto"/>
                <a:sym typeface="Roboto"/>
              </a:rPr>
              <a:t>' \t  \n '</a:t>
            </a:r>
            <a:r>
              <a:rPr lang="ru" sz="1800">
                <a:latin typeface="Roboto"/>
                <a:ea typeface="Roboto"/>
                <a:cs typeface="Roboto"/>
                <a:sym typeface="Roboto"/>
              </a:rPr>
              <a:t>.isspace()</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True</a:t>
            </a:r>
            <a:endParaRPr sz="1800">
              <a:solidFill>
                <a:srgbClr val="38761D"/>
              </a:solidFill>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&gt;&gt;&gt; </a:t>
            </a:r>
            <a:r>
              <a:rPr lang="ru" sz="1800">
                <a:solidFill>
                  <a:srgbClr val="980000"/>
                </a:solidFill>
                <a:latin typeface="Roboto"/>
                <a:ea typeface="Roboto"/>
                <a:cs typeface="Roboto"/>
                <a:sym typeface="Roboto"/>
              </a:rPr>
              <a:t>' a '</a:t>
            </a:r>
            <a:r>
              <a:rPr lang="ru" sz="1800">
                <a:latin typeface="Roboto"/>
                <a:ea typeface="Roboto"/>
                <a:cs typeface="Roboto"/>
                <a:sym typeface="Roboto"/>
              </a:rPr>
              <a:t>.isspace()</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False</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600">
                <a:solidFill>
                  <a:schemeClr val="dk1"/>
                </a:solidFill>
                <a:latin typeface="Roboto"/>
                <a:ea typeface="Roboto"/>
                <a:cs typeface="Roboto"/>
                <a:sym typeface="Roboto"/>
              </a:rPr>
              <a:t>#Тем не менее есть несколько символов ASCII, которые считаются пробелами. И если учитывать символы Юникода, их еще больше:</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&gt;&gt;&gt;</a:t>
            </a:r>
            <a:r>
              <a:rPr lang="ru" sz="1800">
                <a:solidFill>
                  <a:srgbClr val="980000"/>
                </a:solidFill>
                <a:latin typeface="Roboto"/>
                <a:ea typeface="Roboto"/>
                <a:cs typeface="Roboto"/>
                <a:sym typeface="Roboto"/>
              </a:rPr>
              <a:t> '\f\u2005\r'</a:t>
            </a:r>
            <a:r>
              <a:rPr lang="ru" sz="1800">
                <a:latin typeface="Roboto"/>
                <a:ea typeface="Roboto"/>
                <a:cs typeface="Roboto"/>
                <a:sym typeface="Roboto"/>
              </a:rPr>
              <a:t>.isspace()</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True</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600">
                <a:solidFill>
                  <a:schemeClr val="dk1"/>
                </a:solidFill>
                <a:latin typeface="Roboto"/>
                <a:ea typeface="Roboto"/>
                <a:cs typeface="Roboto"/>
                <a:sym typeface="Roboto"/>
              </a:rPr>
              <a:t>#</a:t>
            </a:r>
            <a:r>
              <a:rPr lang="ru" sz="1800">
                <a:solidFill>
                  <a:schemeClr val="dk1"/>
                </a:solidFill>
                <a:latin typeface="Roboto"/>
                <a:ea typeface="Roboto"/>
                <a:cs typeface="Roboto"/>
                <a:sym typeface="Roboto"/>
              </a:rPr>
              <a:t>'\f' и '\r' являются escape-последовательностями для символов ASCII; '\u2005' это escape-последовательность для Unicode.</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idx="1" type="body"/>
          </p:nvPr>
        </p:nvSpPr>
        <p:spPr>
          <a:xfrm>
            <a:off x="226075" y="510875"/>
            <a:ext cx="2808000" cy="41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М</a:t>
            </a:r>
            <a:r>
              <a:rPr lang="ru" sz="1800"/>
              <a:t>ожно использовать спецификатор формата %x для преобразования значения int в строку и представления его в виде шестнадцатеричного числа:</a:t>
            </a:r>
            <a:endParaRPr sz="1800"/>
          </a:p>
          <a:p>
            <a:pPr indent="0" lvl="0" marL="0" rtl="0" algn="l">
              <a:spcBef>
                <a:spcPts val="1600"/>
              </a:spcBef>
              <a:spcAft>
                <a:spcPts val="1600"/>
              </a:spcAft>
              <a:buNone/>
            </a:pPr>
            <a:r>
              <a:t/>
            </a:r>
            <a:endParaRPr sz="1800"/>
          </a:p>
        </p:txBody>
      </p:sp>
      <p:sp>
        <p:nvSpPr>
          <p:cNvPr id="109" name="Google Shape;109;p19"/>
          <p:cNvSpPr txBox="1"/>
          <p:nvPr/>
        </p:nvSpPr>
        <p:spPr>
          <a:xfrm>
            <a:off x="3654125" y="264750"/>
            <a:ext cx="5100300" cy="20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Roboto"/>
                <a:ea typeface="Roboto"/>
                <a:cs typeface="Roboto"/>
                <a:sym typeface="Roboto"/>
              </a:rPr>
              <a:t>errno = </a:t>
            </a:r>
            <a:r>
              <a:rPr lang="ru" sz="2400">
                <a:solidFill>
                  <a:srgbClr val="38761D"/>
                </a:solidFill>
                <a:latin typeface="Roboto"/>
                <a:ea typeface="Roboto"/>
                <a:cs typeface="Roboto"/>
                <a:sym typeface="Roboto"/>
              </a:rPr>
              <a:t>50159747054</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name = </a:t>
            </a:r>
            <a:r>
              <a:rPr lang="ru" sz="2400">
                <a:solidFill>
                  <a:srgbClr val="980000"/>
                </a:solidFill>
                <a:latin typeface="Roboto"/>
                <a:ea typeface="Roboto"/>
                <a:cs typeface="Roboto"/>
                <a:sym typeface="Roboto"/>
              </a:rPr>
              <a:t>'Bob'</a:t>
            </a:r>
            <a:endParaRPr sz="2400">
              <a:solidFill>
                <a:srgbClr val="980000"/>
              </a:solidFill>
              <a:latin typeface="Roboto"/>
              <a:ea typeface="Roboto"/>
              <a:cs typeface="Roboto"/>
              <a:sym typeface="Roboto"/>
            </a:endParaRPr>
          </a:p>
          <a:p>
            <a:pPr indent="0" lvl="0" marL="0" rtl="0" algn="l">
              <a:spcBef>
                <a:spcPts val="0"/>
              </a:spcBef>
              <a:spcAft>
                <a:spcPts val="0"/>
              </a:spcAft>
              <a:buNone/>
            </a:pPr>
            <a:r>
              <a:t/>
            </a:r>
            <a:endParaRPr sz="2400">
              <a:solidFill>
                <a:srgbClr val="980000"/>
              </a:solidFill>
              <a:latin typeface="Roboto"/>
              <a:ea typeface="Roboto"/>
              <a:cs typeface="Roboto"/>
              <a:sym typeface="Roboto"/>
            </a:endParaRPr>
          </a:p>
          <a:p>
            <a:pPr indent="0" lvl="0" marL="0" rtl="0" algn="l">
              <a:spcBef>
                <a:spcPts val="0"/>
              </a:spcBef>
              <a:spcAft>
                <a:spcPts val="0"/>
              </a:spcAft>
              <a:buNone/>
            </a:pPr>
            <a:r>
              <a:rPr lang="ru" sz="2400">
                <a:solidFill>
                  <a:srgbClr val="980000"/>
                </a:solidFill>
                <a:latin typeface="Roboto"/>
                <a:ea typeface="Roboto"/>
                <a:cs typeface="Roboto"/>
                <a:sym typeface="Roboto"/>
              </a:rPr>
              <a:t>'Hey %s, there is a 0x%x error!'</a:t>
            </a:r>
            <a:r>
              <a:rPr lang="ru" sz="2400">
                <a:latin typeface="Roboto"/>
                <a:ea typeface="Roboto"/>
                <a:cs typeface="Roboto"/>
                <a:sym typeface="Roboto"/>
              </a:rPr>
              <a:t> </a:t>
            </a:r>
            <a:r>
              <a:rPr lang="ru" sz="2400">
                <a:solidFill>
                  <a:srgbClr val="9900FF"/>
                </a:solidFill>
                <a:latin typeface="Roboto"/>
                <a:ea typeface="Roboto"/>
                <a:cs typeface="Roboto"/>
                <a:sym typeface="Roboto"/>
              </a:rPr>
              <a:t>%</a:t>
            </a:r>
            <a:r>
              <a:rPr lang="ru" sz="2400">
                <a:latin typeface="Roboto"/>
                <a:ea typeface="Roboto"/>
                <a:cs typeface="Roboto"/>
                <a:sym typeface="Roboto"/>
              </a:rPr>
              <a:t> </a:t>
            </a:r>
            <a:r>
              <a:rPr lang="ru" sz="2400">
                <a:solidFill>
                  <a:srgbClr val="38761D"/>
                </a:solidFill>
                <a:latin typeface="Roboto"/>
                <a:ea typeface="Roboto"/>
                <a:cs typeface="Roboto"/>
                <a:sym typeface="Roboto"/>
              </a:rPr>
              <a:t>(</a:t>
            </a:r>
            <a:r>
              <a:rPr lang="ru" sz="2400">
                <a:latin typeface="Roboto"/>
                <a:ea typeface="Roboto"/>
                <a:cs typeface="Roboto"/>
                <a:sym typeface="Roboto"/>
              </a:rPr>
              <a:t>name, errno</a:t>
            </a:r>
            <a:r>
              <a:rPr lang="ru" sz="2400">
                <a:solidFill>
                  <a:srgbClr val="38761D"/>
                </a:solidFill>
                <a:latin typeface="Roboto"/>
                <a:ea typeface="Roboto"/>
                <a:cs typeface="Roboto"/>
                <a:sym typeface="Roboto"/>
              </a:rPr>
              <a:t>)</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p:txBody>
      </p:sp>
      <p:sp>
        <p:nvSpPr>
          <p:cNvPr id="110" name="Google Shape;110;p19"/>
          <p:cNvSpPr txBox="1"/>
          <p:nvPr/>
        </p:nvSpPr>
        <p:spPr>
          <a:xfrm>
            <a:off x="3688775" y="2744950"/>
            <a:ext cx="5031000" cy="9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Roboto"/>
                <a:ea typeface="Roboto"/>
                <a:cs typeface="Roboto"/>
                <a:sym typeface="Roboto"/>
              </a:rPr>
              <a:t>Результат:</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Hey Bob, there is a 0xbadc0ffee error!</a:t>
            </a:r>
            <a:endParaRPr sz="1800">
              <a:solidFill>
                <a:srgbClr val="38761D"/>
              </a:solidFill>
              <a:latin typeface="Roboto"/>
              <a:ea typeface="Roboto"/>
              <a:cs typeface="Roboto"/>
              <a:sym typeface="Roboto"/>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82"/>
          <p:cNvSpPr txBox="1"/>
          <p:nvPr>
            <p:ph type="ctrTitle"/>
          </p:nvPr>
        </p:nvSpPr>
        <p:spPr>
          <a:xfrm>
            <a:off x="390525" y="1212275"/>
            <a:ext cx="8222100" cy="154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Выравнивание строк, отступы</a:t>
            </a:r>
            <a:endParaRPr/>
          </a:p>
        </p:txBody>
      </p:sp>
      <p:sp>
        <p:nvSpPr>
          <p:cNvPr id="520" name="Google Shape;520;p8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t>Методы в этой группе влияют на вывод строки.</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83"/>
          <p:cNvSpPr txBox="1"/>
          <p:nvPr>
            <p:ph type="title"/>
          </p:nvPr>
        </p:nvSpPr>
        <p:spPr>
          <a:xfrm>
            <a:off x="226075" y="155875"/>
            <a:ext cx="2808000" cy="81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string.center(&lt;width&gt;[, &lt;fill&gt;])</a:t>
            </a:r>
            <a:endParaRPr/>
          </a:p>
        </p:txBody>
      </p:sp>
      <p:sp>
        <p:nvSpPr>
          <p:cNvPr id="526" name="Google Shape;526;p83"/>
          <p:cNvSpPr txBox="1"/>
          <p:nvPr>
            <p:ph idx="1" type="body"/>
          </p:nvPr>
        </p:nvSpPr>
        <p:spPr>
          <a:xfrm>
            <a:off x="226075" y="1070075"/>
            <a:ext cx="2808000" cy="38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600"/>
              <a:t>выравнивает строку по центру.</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ru" sz="1600"/>
              <a:t>Возвращает строку, состоящую из s выровненной по ширине &lt;width&gt;. По умолчанию отступ состоит из пробела ASCII:</a:t>
            </a:r>
            <a:endParaRPr sz="1600"/>
          </a:p>
          <a:p>
            <a:pPr indent="0" lvl="0" marL="0" rtl="0" algn="l">
              <a:spcBef>
                <a:spcPts val="1600"/>
              </a:spcBef>
              <a:spcAft>
                <a:spcPts val="1600"/>
              </a:spcAft>
              <a:buNone/>
            </a:pPr>
            <a:r>
              <a:t/>
            </a:r>
            <a:endParaRPr sz="1600"/>
          </a:p>
        </p:txBody>
      </p:sp>
      <p:sp>
        <p:nvSpPr>
          <p:cNvPr id="527" name="Google Shape;527;p83"/>
          <p:cNvSpPr txBox="1"/>
          <p:nvPr/>
        </p:nvSpPr>
        <p:spPr>
          <a:xfrm>
            <a:off x="3697425" y="204175"/>
            <a:ext cx="5048400" cy="47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000">
                <a:latin typeface="Roboto"/>
                <a:ea typeface="Roboto"/>
                <a:cs typeface="Roboto"/>
                <a:sym typeface="Roboto"/>
              </a:rPr>
              <a:t>&gt;&gt;&gt; </a:t>
            </a:r>
            <a:r>
              <a:rPr lang="ru" sz="2000">
                <a:solidFill>
                  <a:srgbClr val="980000"/>
                </a:solidFill>
                <a:latin typeface="Roboto"/>
                <a:ea typeface="Roboto"/>
                <a:cs typeface="Roboto"/>
                <a:sym typeface="Roboto"/>
              </a:rPr>
              <a:t>'py'</a:t>
            </a:r>
            <a:r>
              <a:rPr lang="ru" sz="2000">
                <a:latin typeface="Roboto"/>
                <a:ea typeface="Roboto"/>
                <a:cs typeface="Roboto"/>
                <a:sym typeface="Roboto"/>
              </a:rPr>
              <a:t>.center(</a:t>
            </a:r>
            <a:r>
              <a:rPr lang="ru" sz="2000">
                <a:solidFill>
                  <a:srgbClr val="38761D"/>
                </a:solidFill>
                <a:latin typeface="Roboto"/>
                <a:ea typeface="Roboto"/>
                <a:cs typeface="Roboto"/>
                <a:sym typeface="Roboto"/>
              </a:rPr>
              <a:t>10</a:t>
            </a:r>
            <a:r>
              <a:rPr lang="ru" sz="2000">
                <a:latin typeface="Roboto"/>
                <a:ea typeface="Roboto"/>
                <a:cs typeface="Roboto"/>
                <a:sym typeface="Roboto"/>
              </a:rPr>
              <a:t>)</a:t>
            </a:r>
            <a:endParaRPr sz="2000">
              <a:latin typeface="Roboto"/>
              <a:ea typeface="Roboto"/>
              <a:cs typeface="Roboto"/>
              <a:sym typeface="Roboto"/>
            </a:endParaRPr>
          </a:p>
          <a:p>
            <a:pPr indent="0" lvl="0" marL="0" rtl="0" algn="l">
              <a:spcBef>
                <a:spcPts val="0"/>
              </a:spcBef>
              <a:spcAft>
                <a:spcPts val="0"/>
              </a:spcAft>
              <a:buNone/>
            </a:pPr>
            <a:r>
              <a:rPr lang="ru" sz="2000">
                <a:solidFill>
                  <a:srgbClr val="38761D"/>
                </a:solidFill>
                <a:latin typeface="Roboto"/>
                <a:ea typeface="Roboto"/>
                <a:cs typeface="Roboto"/>
                <a:sym typeface="Roboto"/>
              </a:rPr>
              <a:t>'    py    '</a:t>
            </a:r>
            <a:endParaRPr sz="2000">
              <a:solidFill>
                <a:srgbClr val="38761D"/>
              </a:solidFill>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None/>
            </a:pPr>
            <a:r>
              <a:rPr lang="ru" sz="2000">
                <a:solidFill>
                  <a:schemeClr val="dk1"/>
                </a:solidFill>
                <a:latin typeface="Roboto"/>
                <a:ea typeface="Roboto"/>
                <a:cs typeface="Roboto"/>
                <a:sym typeface="Roboto"/>
              </a:rPr>
              <a:t>#Если указан необязательный аргумент &lt;fill&gt;, он используется как символ заполнения:</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None/>
            </a:pPr>
            <a:r>
              <a:rPr lang="ru" sz="2000">
                <a:latin typeface="Roboto"/>
                <a:ea typeface="Roboto"/>
                <a:cs typeface="Roboto"/>
                <a:sym typeface="Roboto"/>
              </a:rPr>
              <a:t>&gt;&gt;&gt; </a:t>
            </a:r>
            <a:r>
              <a:rPr lang="ru" sz="2000">
                <a:solidFill>
                  <a:srgbClr val="980000"/>
                </a:solidFill>
                <a:latin typeface="Roboto"/>
                <a:ea typeface="Roboto"/>
                <a:cs typeface="Roboto"/>
                <a:sym typeface="Roboto"/>
              </a:rPr>
              <a:t>'py'</a:t>
            </a:r>
            <a:r>
              <a:rPr lang="ru" sz="2000">
                <a:latin typeface="Roboto"/>
                <a:ea typeface="Roboto"/>
                <a:cs typeface="Roboto"/>
                <a:sym typeface="Roboto"/>
              </a:rPr>
              <a:t>.center(</a:t>
            </a:r>
            <a:r>
              <a:rPr lang="ru" sz="2000">
                <a:solidFill>
                  <a:srgbClr val="38761D"/>
                </a:solidFill>
                <a:latin typeface="Roboto"/>
                <a:ea typeface="Roboto"/>
                <a:cs typeface="Roboto"/>
                <a:sym typeface="Roboto"/>
              </a:rPr>
              <a:t>10</a:t>
            </a:r>
            <a:r>
              <a:rPr lang="ru" sz="2000">
                <a:latin typeface="Roboto"/>
                <a:ea typeface="Roboto"/>
                <a:cs typeface="Roboto"/>
                <a:sym typeface="Roboto"/>
              </a:rPr>
              <a:t>, </a:t>
            </a:r>
            <a:r>
              <a:rPr lang="ru" sz="2000">
                <a:solidFill>
                  <a:srgbClr val="980000"/>
                </a:solidFill>
                <a:latin typeface="Roboto"/>
                <a:ea typeface="Roboto"/>
                <a:cs typeface="Roboto"/>
                <a:sym typeface="Roboto"/>
              </a:rPr>
              <a:t>'-'</a:t>
            </a:r>
            <a:r>
              <a:rPr lang="ru" sz="2000">
                <a:latin typeface="Roboto"/>
                <a:ea typeface="Roboto"/>
                <a:cs typeface="Roboto"/>
                <a:sym typeface="Roboto"/>
              </a:rPr>
              <a:t>)</a:t>
            </a:r>
            <a:endParaRPr sz="2000">
              <a:latin typeface="Roboto"/>
              <a:ea typeface="Roboto"/>
              <a:cs typeface="Roboto"/>
              <a:sym typeface="Roboto"/>
            </a:endParaRPr>
          </a:p>
          <a:p>
            <a:pPr indent="0" lvl="0" marL="0" rtl="0" algn="l">
              <a:spcBef>
                <a:spcPts val="0"/>
              </a:spcBef>
              <a:spcAft>
                <a:spcPts val="0"/>
              </a:spcAft>
              <a:buNone/>
            </a:pPr>
            <a:r>
              <a:rPr lang="ru" sz="2000">
                <a:solidFill>
                  <a:srgbClr val="38761D"/>
                </a:solidFill>
                <a:latin typeface="Roboto"/>
                <a:ea typeface="Roboto"/>
                <a:cs typeface="Roboto"/>
                <a:sym typeface="Roboto"/>
              </a:rPr>
              <a:t>'----py----'</a:t>
            </a:r>
            <a:endParaRPr sz="2000">
              <a:solidFill>
                <a:srgbClr val="38761D"/>
              </a:solidFill>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None/>
            </a:pPr>
            <a:r>
              <a:rPr lang="ru" sz="2000">
                <a:solidFill>
                  <a:schemeClr val="dk1"/>
                </a:solidFill>
                <a:latin typeface="Roboto"/>
                <a:ea typeface="Roboto"/>
                <a:cs typeface="Roboto"/>
                <a:sym typeface="Roboto"/>
              </a:rPr>
              <a:t>#Если s больше или равна &lt;width&gt;, строка возвращается без изменений:</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None/>
            </a:pPr>
            <a:r>
              <a:rPr lang="ru" sz="2000">
                <a:latin typeface="Roboto"/>
                <a:ea typeface="Roboto"/>
                <a:cs typeface="Roboto"/>
                <a:sym typeface="Roboto"/>
              </a:rPr>
              <a:t>&gt;&gt;&gt; </a:t>
            </a:r>
            <a:r>
              <a:rPr lang="ru" sz="2000">
                <a:solidFill>
                  <a:srgbClr val="980000"/>
                </a:solidFill>
                <a:latin typeface="Roboto"/>
                <a:ea typeface="Roboto"/>
                <a:cs typeface="Roboto"/>
                <a:sym typeface="Roboto"/>
              </a:rPr>
              <a:t>'python'</a:t>
            </a:r>
            <a:r>
              <a:rPr lang="ru" sz="2000">
                <a:latin typeface="Roboto"/>
                <a:ea typeface="Roboto"/>
                <a:cs typeface="Roboto"/>
                <a:sym typeface="Roboto"/>
              </a:rPr>
              <a:t>.center(</a:t>
            </a:r>
            <a:r>
              <a:rPr lang="ru" sz="2000">
                <a:solidFill>
                  <a:srgbClr val="38761D"/>
                </a:solidFill>
                <a:latin typeface="Roboto"/>
                <a:ea typeface="Roboto"/>
                <a:cs typeface="Roboto"/>
                <a:sym typeface="Roboto"/>
              </a:rPr>
              <a:t>2</a:t>
            </a:r>
            <a:r>
              <a:rPr lang="ru" sz="2000">
                <a:latin typeface="Roboto"/>
                <a:ea typeface="Roboto"/>
                <a:cs typeface="Roboto"/>
                <a:sym typeface="Roboto"/>
              </a:rPr>
              <a:t>)</a:t>
            </a:r>
            <a:endParaRPr sz="2000">
              <a:latin typeface="Roboto"/>
              <a:ea typeface="Roboto"/>
              <a:cs typeface="Roboto"/>
              <a:sym typeface="Roboto"/>
            </a:endParaRPr>
          </a:p>
          <a:p>
            <a:pPr indent="0" lvl="0" marL="0" rtl="0" algn="l">
              <a:spcBef>
                <a:spcPts val="0"/>
              </a:spcBef>
              <a:spcAft>
                <a:spcPts val="0"/>
              </a:spcAft>
              <a:buNone/>
            </a:pPr>
            <a:r>
              <a:rPr lang="ru" sz="2000">
                <a:solidFill>
                  <a:srgbClr val="38761D"/>
                </a:solidFill>
                <a:latin typeface="Roboto"/>
                <a:ea typeface="Roboto"/>
                <a:cs typeface="Roboto"/>
                <a:sym typeface="Roboto"/>
              </a:rPr>
              <a:t>'python'</a:t>
            </a:r>
            <a:endParaRPr sz="2000">
              <a:solidFill>
                <a:srgbClr val="38761D"/>
              </a:solidFill>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84"/>
          <p:cNvSpPr txBox="1"/>
          <p:nvPr>
            <p:ph type="title"/>
          </p:nvPr>
        </p:nvSpPr>
        <p:spPr>
          <a:xfrm>
            <a:off x="226075" y="155875"/>
            <a:ext cx="2808000" cy="81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string.lstrip([&lt;chars&gt;])</a:t>
            </a:r>
            <a:endParaRPr/>
          </a:p>
        </p:txBody>
      </p:sp>
      <p:sp>
        <p:nvSpPr>
          <p:cNvPr id="533" name="Google Shape;533;p84"/>
          <p:cNvSpPr txBox="1"/>
          <p:nvPr>
            <p:ph idx="1" type="body"/>
          </p:nvPr>
        </p:nvSpPr>
        <p:spPr>
          <a:xfrm>
            <a:off x="226075" y="1070075"/>
            <a:ext cx="2808000" cy="38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600"/>
              <a:t>обрезает пробельные символы слева.</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ru" sz="1600"/>
              <a:t>Возвращает копию s в которой все пробельные символы с левого края удалены:</a:t>
            </a:r>
            <a:endParaRPr sz="1600"/>
          </a:p>
          <a:p>
            <a:pPr indent="0" lvl="0" marL="0" rtl="0" algn="l">
              <a:spcBef>
                <a:spcPts val="1600"/>
              </a:spcBef>
              <a:spcAft>
                <a:spcPts val="1600"/>
              </a:spcAft>
              <a:buNone/>
            </a:pPr>
            <a:r>
              <a:t/>
            </a:r>
            <a:endParaRPr sz="1600"/>
          </a:p>
        </p:txBody>
      </p:sp>
      <p:sp>
        <p:nvSpPr>
          <p:cNvPr id="534" name="Google Shape;534;p84"/>
          <p:cNvSpPr txBox="1"/>
          <p:nvPr/>
        </p:nvSpPr>
        <p:spPr>
          <a:xfrm>
            <a:off x="3480950" y="204175"/>
            <a:ext cx="5429400" cy="47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000">
                <a:latin typeface="Roboto"/>
                <a:ea typeface="Roboto"/>
                <a:cs typeface="Roboto"/>
                <a:sym typeface="Roboto"/>
              </a:rPr>
              <a:t>&gt;&gt;&gt; </a:t>
            </a:r>
            <a:r>
              <a:rPr lang="ru" sz="2000">
                <a:solidFill>
                  <a:srgbClr val="980000"/>
                </a:solidFill>
                <a:latin typeface="Roboto"/>
                <a:ea typeface="Roboto"/>
                <a:cs typeface="Roboto"/>
                <a:sym typeface="Roboto"/>
              </a:rPr>
              <a:t>'   foo bar baz   '</a:t>
            </a:r>
            <a:r>
              <a:rPr lang="ru" sz="2000">
                <a:latin typeface="Roboto"/>
                <a:ea typeface="Roboto"/>
                <a:cs typeface="Roboto"/>
                <a:sym typeface="Roboto"/>
              </a:rPr>
              <a:t>.lstrip()</a:t>
            </a:r>
            <a:endParaRPr sz="2000">
              <a:latin typeface="Roboto"/>
              <a:ea typeface="Roboto"/>
              <a:cs typeface="Roboto"/>
              <a:sym typeface="Roboto"/>
            </a:endParaRPr>
          </a:p>
          <a:p>
            <a:pPr indent="0" lvl="0" marL="0" rtl="0" algn="l">
              <a:spcBef>
                <a:spcPts val="0"/>
              </a:spcBef>
              <a:spcAft>
                <a:spcPts val="0"/>
              </a:spcAft>
              <a:buNone/>
            </a:pPr>
            <a:r>
              <a:rPr lang="ru" sz="2000">
                <a:solidFill>
                  <a:srgbClr val="38761D"/>
                </a:solidFill>
                <a:latin typeface="Roboto"/>
                <a:ea typeface="Roboto"/>
                <a:cs typeface="Roboto"/>
                <a:sym typeface="Roboto"/>
              </a:rPr>
              <a:t>'foo bar baz   '</a:t>
            </a:r>
            <a:endParaRPr sz="2000">
              <a:solidFill>
                <a:srgbClr val="38761D"/>
              </a:solidFill>
              <a:latin typeface="Roboto"/>
              <a:ea typeface="Roboto"/>
              <a:cs typeface="Roboto"/>
              <a:sym typeface="Roboto"/>
            </a:endParaRPr>
          </a:p>
          <a:p>
            <a:pPr indent="0" lvl="0" marL="0" rtl="0" algn="l">
              <a:spcBef>
                <a:spcPts val="0"/>
              </a:spcBef>
              <a:spcAft>
                <a:spcPts val="0"/>
              </a:spcAft>
              <a:buNone/>
            </a:pPr>
            <a:r>
              <a:rPr lang="ru" sz="2000">
                <a:latin typeface="Roboto"/>
                <a:ea typeface="Roboto"/>
                <a:cs typeface="Roboto"/>
                <a:sym typeface="Roboto"/>
              </a:rPr>
              <a:t>&gt;&gt;&gt; </a:t>
            </a:r>
            <a:r>
              <a:rPr lang="ru" sz="2000">
                <a:solidFill>
                  <a:srgbClr val="980000"/>
                </a:solidFill>
                <a:latin typeface="Roboto"/>
                <a:ea typeface="Roboto"/>
                <a:cs typeface="Roboto"/>
                <a:sym typeface="Roboto"/>
              </a:rPr>
              <a:t>'\t\nfoo\t\nbar\t\nbaz'</a:t>
            </a:r>
            <a:r>
              <a:rPr lang="ru" sz="2000">
                <a:latin typeface="Roboto"/>
                <a:ea typeface="Roboto"/>
                <a:cs typeface="Roboto"/>
                <a:sym typeface="Roboto"/>
              </a:rPr>
              <a:t>.lstrip()</a:t>
            </a:r>
            <a:endParaRPr sz="2000">
              <a:latin typeface="Roboto"/>
              <a:ea typeface="Roboto"/>
              <a:cs typeface="Roboto"/>
              <a:sym typeface="Roboto"/>
            </a:endParaRPr>
          </a:p>
          <a:p>
            <a:pPr indent="0" lvl="0" marL="0" rtl="0" algn="l">
              <a:spcBef>
                <a:spcPts val="0"/>
              </a:spcBef>
              <a:spcAft>
                <a:spcPts val="0"/>
              </a:spcAft>
              <a:buNone/>
            </a:pPr>
            <a:r>
              <a:rPr lang="ru" sz="2000">
                <a:solidFill>
                  <a:srgbClr val="38761D"/>
                </a:solidFill>
                <a:latin typeface="Roboto"/>
                <a:ea typeface="Roboto"/>
                <a:cs typeface="Roboto"/>
                <a:sym typeface="Roboto"/>
              </a:rPr>
              <a:t>'foo\t\nbar\t\nbaz'</a:t>
            </a:r>
            <a:endParaRPr sz="2000">
              <a:solidFill>
                <a:srgbClr val="38761D"/>
              </a:solidFill>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None/>
            </a:pPr>
            <a:r>
              <a:rPr lang="ru" sz="2000">
                <a:solidFill>
                  <a:schemeClr val="dk1"/>
                </a:solidFill>
                <a:latin typeface="Roboto"/>
                <a:ea typeface="Roboto"/>
                <a:cs typeface="Roboto"/>
                <a:sym typeface="Roboto"/>
              </a:rPr>
              <a:t>#Необязательный аргумент &lt;chars&gt;, определяет набор символов, которые будут удалены:</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None/>
            </a:pPr>
            <a:r>
              <a:rPr lang="ru" sz="2000">
                <a:latin typeface="Roboto"/>
                <a:ea typeface="Roboto"/>
                <a:cs typeface="Roboto"/>
                <a:sym typeface="Roboto"/>
              </a:rPr>
              <a:t>&gt;&gt;&gt;</a:t>
            </a:r>
            <a:r>
              <a:rPr lang="ru" sz="2000">
                <a:solidFill>
                  <a:srgbClr val="980000"/>
                </a:solidFill>
                <a:latin typeface="Roboto"/>
                <a:ea typeface="Roboto"/>
                <a:cs typeface="Roboto"/>
                <a:sym typeface="Roboto"/>
              </a:rPr>
              <a:t>'https://www.pythonru.com'</a:t>
            </a:r>
            <a:r>
              <a:rPr lang="ru" sz="2000">
                <a:latin typeface="Roboto"/>
                <a:ea typeface="Roboto"/>
                <a:cs typeface="Roboto"/>
                <a:sym typeface="Roboto"/>
              </a:rPr>
              <a:t>.lstrip(</a:t>
            </a:r>
            <a:r>
              <a:rPr lang="ru" sz="2000">
                <a:solidFill>
                  <a:srgbClr val="980000"/>
                </a:solidFill>
                <a:latin typeface="Roboto"/>
                <a:ea typeface="Roboto"/>
                <a:cs typeface="Roboto"/>
                <a:sym typeface="Roboto"/>
              </a:rPr>
              <a:t>'/:pths'</a:t>
            </a:r>
            <a:r>
              <a:rPr lang="ru" sz="2000">
                <a:latin typeface="Roboto"/>
                <a:ea typeface="Roboto"/>
                <a:cs typeface="Roboto"/>
                <a:sym typeface="Roboto"/>
              </a:rPr>
              <a:t>)</a:t>
            </a:r>
            <a:endParaRPr sz="2000">
              <a:latin typeface="Roboto"/>
              <a:ea typeface="Roboto"/>
              <a:cs typeface="Roboto"/>
              <a:sym typeface="Roboto"/>
            </a:endParaRPr>
          </a:p>
          <a:p>
            <a:pPr indent="0" lvl="0" marL="0" rtl="0" algn="l">
              <a:spcBef>
                <a:spcPts val="0"/>
              </a:spcBef>
              <a:spcAft>
                <a:spcPts val="0"/>
              </a:spcAft>
              <a:buNone/>
            </a:pPr>
            <a:r>
              <a:rPr lang="ru" sz="2000">
                <a:solidFill>
                  <a:srgbClr val="38761D"/>
                </a:solidFill>
                <a:latin typeface="Roboto"/>
                <a:ea typeface="Roboto"/>
                <a:cs typeface="Roboto"/>
                <a:sym typeface="Roboto"/>
              </a:rPr>
              <a:t>'www.pythonru.com'</a:t>
            </a:r>
            <a:endParaRPr sz="2000">
              <a:solidFill>
                <a:srgbClr val="38761D"/>
              </a:solidFill>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85"/>
          <p:cNvSpPr txBox="1"/>
          <p:nvPr>
            <p:ph type="title"/>
          </p:nvPr>
        </p:nvSpPr>
        <p:spPr>
          <a:xfrm>
            <a:off x="226075" y="155875"/>
            <a:ext cx="2808000" cy="126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string.replace(&lt;old&gt;, &lt;new&gt;[, &lt;count&gt;]) </a:t>
            </a:r>
            <a:endParaRPr/>
          </a:p>
        </p:txBody>
      </p:sp>
      <p:sp>
        <p:nvSpPr>
          <p:cNvPr id="540" name="Google Shape;540;p85"/>
          <p:cNvSpPr txBox="1"/>
          <p:nvPr>
            <p:ph idx="1" type="body"/>
          </p:nvPr>
        </p:nvSpPr>
        <p:spPr>
          <a:xfrm>
            <a:off x="226075" y="1684875"/>
            <a:ext cx="2808000" cy="32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600"/>
              <a:t>заменяет вхождения подстроки в строке.</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rPr lang="ru" sz="1600"/>
              <a:t>Возвращает копию s где все вхождения подстроки &lt;old&gt;, заменены на &lt;new&gt;:</a:t>
            </a:r>
            <a:endParaRPr sz="1600"/>
          </a:p>
        </p:txBody>
      </p:sp>
      <p:sp>
        <p:nvSpPr>
          <p:cNvPr id="541" name="Google Shape;541;p85"/>
          <p:cNvSpPr txBox="1"/>
          <p:nvPr/>
        </p:nvSpPr>
        <p:spPr>
          <a:xfrm>
            <a:off x="3697425" y="204175"/>
            <a:ext cx="5048400" cy="47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000">
                <a:latin typeface="Roboto"/>
                <a:ea typeface="Roboto"/>
                <a:cs typeface="Roboto"/>
                <a:sym typeface="Roboto"/>
              </a:rPr>
              <a:t>&gt;&gt;&gt; </a:t>
            </a:r>
            <a:r>
              <a:rPr lang="ru" sz="2000">
                <a:solidFill>
                  <a:srgbClr val="980000"/>
                </a:solidFill>
                <a:latin typeface="Roboto"/>
                <a:ea typeface="Roboto"/>
                <a:cs typeface="Roboto"/>
                <a:sym typeface="Roboto"/>
              </a:rPr>
              <a:t>'I hate python! I hate python! I hate python!'</a:t>
            </a:r>
            <a:r>
              <a:rPr lang="ru" sz="2000">
                <a:latin typeface="Roboto"/>
                <a:ea typeface="Roboto"/>
                <a:cs typeface="Roboto"/>
                <a:sym typeface="Roboto"/>
              </a:rPr>
              <a:t>.replace(</a:t>
            </a:r>
            <a:r>
              <a:rPr lang="ru" sz="2000">
                <a:solidFill>
                  <a:srgbClr val="980000"/>
                </a:solidFill>
                <a:latin typeface="Roboto"/>
                <a:ea typeface="Roboto"/>
                <a:cs typeface="Roboto"/>
                <a:sym typeface="Roboto"/>
              </a:rPr>
              <a:t>'hate'</a:t>
            </a:r>
            <a:r>
              <a:rPr lang="ru" sz="2000">
                <a:latin typeface="Roboto"/>
                <a:ea typeface="Roboto"/>
                <a:cs typeface="Roboto"/>
                <a:sym typeface="Roboto"/>
              </a:rPr>
              <a:t>, </a:t>
            </a:r>
            <a:r>
              <a:rPr lang="ru" sz="2000">
                <a:solidFill>
                  <a:srgbClr val="980000"/>
                </a:solidFill>
                <a:latin typeface="Roboto"/>
                <a:ea typeface="Roboto"/>
                <a:cs typeface="Roboto"/>
                <a:sym typeface="Roboto"/>
              </a:rPr>
              <a:t>'love'</a:t>
            </a:r>
            <a:r>
              <a:rPr lang="ru" sz="2000">
                <a:latin typeface="Roboto"/>
                <a:ea typeface="Roboto"/>
                <a:cs typeface="Roboto"/>
                <a:sym typeface="Roboto"/>
              </a:rPr>
              <a:t>)</a:t>
            </a:r>
            <a:endParaRPr sz="2000">
              <a:latin typeface="Roboto"/>
              <a:ea typeface="Roboto"/>
              <a:cs typeface="Roboto"/>
              <a:sym typeface="Roboto"/>
            </a:endParaRPr>
          </a:p>
          <a:p>
            <a:pPr indent="0" lvl="0" marL="0" rtl="0" algn="l">
              <a:spcBef>
                <a:spcPts val="0"/>
              </a:spcBef>
              <a:spcAft>
                <a:spcPts val="0"/>
              </a:spcAft>
              <a:buNone/>
            </a:pPr>
            <a:r>
              <a:t/>
            </a:r>
            <a:endParaRPr sz="2000">
              <a:solidFill>
                <a:srgbClr val="38761D"/>
              </a:solidFill>
              <a:latin typeface="Roboto"/>
              <a:ea typeface="Roboto"/>
              <a:cs typeface="Roboto"/>
              <a:sym typeface="Roboto"/>
            </a:endParaRPr>
          </a:p>
          <a:p>
            <a:pPr indent="0" lvl="0" marL="0" rtl="0" algn="l">
              <a:spcBef>
                <a:spcPts val="0"/>
              </a:spcBef>
              <a:spcAft>
                <a:spcPts val="0"/>
              </a:spcAft>
              <a:buNone/>
            </a:pPr>
            <a:r>
              <a:rPr lang="ru" sz="2000">
                <a:solidFill>
                  <a:srgbClr val="38761D"/>
                </a:solidFill>
                <a:latin typeface="Roboto"/>
                <a:ea typeface="Roboto"/>
                <a:cs typeface="Roboto"/>
                <a:sym typeface="Roboto"/>
              </a:rPr>
              <a:t>'I love python! I love python! I love python!'</a:t>
            </a:r>
            <a:endParaRPr sz="2000">
              <a:solidFill>
                <a:srgbClr val="38761D"/>
              </a:solidFill>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None/>
            </a:pPr>
            <a:r>
              <a:rPr lang="ru" sz="2000">
                <a:solidFill>
                  <a:schemeClr val="dk1"/>
                </a:solidFill>
                <a:latin typeface="Roboto"/>
                <a:ea typeface="Roboto"/>
                <a:cs typeface="Roboto"/>
                <a:sym typeface="Roboto"/>
              </a:rPr>
              <a:t>#Если указан необязательный аргумент &lt;count&gt;, выполняется количество &lt;count&gt; замен:</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None/>
            </a:pPr>
            <a:r>
              <a:rPr lang="ru" sz="2000">
                <a:latin typeface="Roboto"/>
                <a:ea typeface="Roboto"/>
                <a:cs typeface="Roboto"/>
                <a:sym typeface="Roboto"/>
              </a:rPr>
              <a:t>&gt;&gt;&gt; </a:t>
            </a:r>
            <a:r>
              <a:rPr lang="ru" sz="2000">
                <a:solidFill>
                  <a:srgbClr val="980000"/>
                </a:solidFill>
                <a:latin typeface="Roboto"/>
                <a:ea typeface="Roboto"/>
                <a:cs typeface="Roboto"/>
                <a:sym typeface="Roboto"/>
              </a:rPr>
              <a:t>'I hate python! I hate python! I hate python!'</a:t>
            </a:r>
            <a:r>
              <a:rPr lang="ru" sz="2000">
                <a:latin typeface="Roboto"/>
                <a:ea typeface="Roboto"/>
                <a:cs typeface="Roboto"/>
                <a:sym typeface="Roboto"/>
              </a:rPr>
              <a:t>.replace(</a:t>
            </a:r>
            <a:r>
              <a:rPr lang="ru" sz="2000">
                <a:solidFill>
                  <a:srgbClr val="980000"/>
                </a:solidFill>
                <a:latin typeface="Roboto"/>
                <a:ea typeface="Roboto"/>
                <a:cs typeface="Roboto"/>
                <a:sym typeface="Roboto"/>
              </a:rPr>
              <a:t>'hate'</a:t>
            </a:r>
            <a:r>
              <a:rPr lang="ru" sz="2000">
                <a:latin typeface="Roboto"/>
                <a:ea typeface="Roboto"/>
                <a:cs typeface="Roboto"/>
                <a:sym typeface="Roboto"/>
              </a:rPr>
              <a:t>, </a:t>
            </a:r>
            <a:r>
              <a:rPr lang="ru" sz="2000">
                <a:solidFill>
                  <a:srgbClr val="980000"/>
                </a:solidFill>
                <a:latin typeface="Roboto"/>
                <a:ea typeface="Roboto"/>
                <a:cs typeface="Roboto"/>
                <a:sym typeface="Roboto"/>
              </a:rPr>
              <a:t>'love'</a:t>
            </a:r>
            <a:r>
              <a:rPr lang="ru" sz="2000">
                <a:latin typeface="Roboto"/>
                <a:ea typeface="Roboto"/>
                <a:cs typeface="Roboto"/>
                <a:sym typeface="Roboto"/>
              </a:rPr>
              <a:t>, </a:t>
            </a:r>
            <a:r>
              <a:rPr lang="ru" sz="2000">
                <a:solidFill>
                  <a:srgbClr val="38761D"/>
                </a:solidFill>
                <a:latin typeface="Roboto"/>
                <a:ea typeface="Roboto"/>
                <a:cs typeface="Roboto"/>
                <a:sym typeface="Roboto"/>
              </a:rPr>
              <a:t>2</a:t>
            </a:r>
            <a:r>
              <a:rPr lang="ru" sz="2000">
                <a:latin typeface="Roboto"/>
                <a:ea typeface="Roboto"/>
                <a:cs typeface="Roboto"/>
                <a:sym typeface="Roboto"/>
              </a:rPr>
              <a:t>)</a:t>
            </a:r>
            <a:endParaRPr sz="2000">
              <a:latin typeface="Roboto"/>
              <a:ea typeface="Roboto"/>
              <a:cs typeface="Roboto"/>
              <a:sym typeface="Roboto"/>
            </a:endParaRPr>
          </a:p>
          <a:p>
            <a:pPr indent="0" lvl="0" marL="0" rtl="0" algn="l">
              <a:spcBef>
                <a:spcPts val="0"/>
              </a:spcBef>
              <a:spcAft>
                <a:spcPts val="0"/>
              </a:spcAft>
              <a:buNone/>
            </a:pPr>
            <a:r>
              <a:t/>
            </a:r>
            <a:endParaRPr sz="2000">
              <a:solidFill>
                <a:srgbClr val="38761D"/>
              </a:solidFill>
              <a:latin typeface="Roboto"/>
              <a:ea typeface="Roboto"/>
              <a:cs typeface="Roboto"/>
              <a:sym typeface="Roboto"/>
            </a:endParaRPr>
          </a:p>
          <a:p>
            <a:pPr indent="0" lvl="0" marL="0" rtl="0" algn="l">
              <a:spcBef>
                <a:spcPts val="0"/>
              </a:spcBef>
              <a:spcAft>
                <a:spcPts val="0"/>
              </a:spcAft>
              <a:buNone/>
            </a:pPr>
            <a:r>
              <a:rPr lang="ru" sz="2000">
                <a:solidFill>
                  <a:srgbClr val="38761D"/>
                </a:solidFill>
                <a:latin typeface="Roboto"/>
                <a:ea typeface="Roboto"/>
                <a:cs typeface="Roboto"/>
                <a:sym typeface="Roboto"/>
              </a:rPr>
              <a:t>'I love python! I love python! I hate python!'</a:t>
            </a:r>
            <a:endParaRPr sz="2000">
              <a:solidFill>
                <a:srgbClr val="38761D"/>
              </a:solidFill>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86"/>
          <p:cNvSpPr txBox="1"/>
          <p:nvPr>
            <p:ph type="title"/>
          </p:nvPr>
        </p:nvSpPr>
        <p:spPr>
          <a:xfrm>
            <a:off x="226075" y="80700"/>
            <a:ext cx="2808000" cy="85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string.rjust(&lt;width&gt;[, &lt;fill&gt;])</a:t>
            </a:r>
            <a:endParaRPr/>
          </a:p>
        </p:txBody>
      </p:sp>
      <p:sp>
        <p:nvSpPr>
          <p:cNvPr id="547" name="Google Shape;547;p86"/>
          <p:cNvSpPr txBox="1"/>
          <p:nvPr>
            <p:ph idx="1" type="body"/>
          </p:nvPr>
        </p:nvSpPr>
        <p:spPr>
          <a:xfrm>
            <a:off x="226075" y="1030425"/>
            <a:ext cx="2808000" cy="35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выравнивание по правому краю строки в поле.</a:t>
            </a:r>
            <a:endParaRPr sz="1800"/>
          </a:p>
          <a:p>
            <a:pPr indent="0" lvl="0" marL="0" rtl="0" algn="l">
              <a:spcBef>
                <a:spcPts val="1600"/>
              </a:spcBef>
              <a:spcAft>
                <a:spcPts val="1600"/>
              </a:spcAft>
              <a:buNone/>
            </a:pPr>
            <a:r>
              <a:rPr lang="ru" sz="1800"/>
              <a:t>возвращает строку s, выравненную по правому краю в поле шириной &lt;width&gt;. По умолчанию отступ состоит из пробела ASCII:</a:t>
            </a:r>
            <a:endParaRPr sz="1800"/>
          </a:p>
        </p:txBody>
      </p:sp>
      <p:sp>
        <p:nvSpPr>
          <p:cNvPr id="548" name="Google Shape;548;p86"/>
          <p:cNvSpPr txBox="1"/>
          <p:nvPr/>
        </p:nvSpPr>
        <p:spPr>
          <a:xfrm>
            <a:off x="3463625" y="277100"/>
            <a:ext cx="5420700" cy="46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000">
                <a:latin typeface="Roboto"/>
                <a:ea typeface="Roboto"/>
                <a:cs typeface="Roboto"/>
                <a:sym typeface="Roboto"/>
              </a:rPr>
              <a:t>&gt;&gt;&gt; </a:t>
            </a:r>
            <a:r>
              <a:rPr lang="ru" sz="2000">
                <a:solidFill>
                  <a:srgbClr val="980000"/>
                </a:solidFill>
                <a:latin typeface="Roboto"/>
                <a:ea typeface="Roboto"/>
                <a:cs typeface="Roboto"/>
                <a:sym typeface="Roboto"/>
              </a:rPr>
              <a:t>'python'</a:t>
            </a:r>
            <a:r>
              <a:rPr lang="ru" sz="2000">
                <a:latin typeface="Roboto"/>
                <a:ea typeface="Roboto"/>
                <a:cs typeface="Roboto"/>
                <a:sym typeface="Roboto"/>
              </a:rPr>
              <a:t>.rjust(</a:t>
            </a:r>
            <a:r>
              <a:rPr lang="ru" sz="2000">
                <a:solidFill>
                  <a:srgbClr val="38761D"/>
                </a:solidFill>
                <a:latin typeface="Roboto"/>
                <a:ea typeface="Roboto"/>
                <a:cs typeface="Roboto"/>
                <a:sym typeface="Roboto"/>
              </a:rPr>
              <a:t>10</a:t>
            </a:r>
            <a:r>
              <a:rPr lang="ru" sz="2000">
                <a:latin typeface="Roboto"/>
                <a:ea typeface="Roboto"/>
                <a:cs typeface="Roboto"/>
                <a:sym typeface="Roboto"/>
              </a:rPr>
              <a:t>)</a:t>
            </a:r>
            <a:endParaRPr sz="2000">
              <a:latin typeface="Roboto"/>
              <a:ea typeface="Roboto"/>
              <a:cs typeface="Roboto"/>
              <a:sym typeface="Roboto"/>
            </a:endParaRPr>
          </a:p>
          <a:p>
            <a:pPr indent="0" lvl="0" marL="0" rtl="0" algn="l">
              <a:spcBef>
                <a:spcPts val="0"/>
              </a:spcBef>
              <a:spcAft>
                <a:spcPts val="0"/>
              </a:spcAft>
              <a:buNone/>
            </a:pPr>
            <a:r>
              <a:rPr lang="ru" sz="2000">
                <a:solidFill>
                  <a:srgbClr val="38761D"/>
                </a:solidFill>
                <a:latin typeface="Roboto"/>
                <a:ea typeface="Roboto"/>
                <a:cs typeface="Roboto"/>
                <a:sym typeface="Roboto"/>
              </a:rPr>
              <a:t>'    python'</a:t>
            </a:r>
            <a:endParaRPr sz="2000">
              <a:solidFill>
                <a:srgbClr val="38761D"/>
              </a:solidFill>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None/>
            </a:pPr>
            <a:r>
              <a:rPr lang="ru" sz="2000">
                <a:solidFill>
                  <a:schemeClr val="dk1"/>
                </a:solidFill>
                <a:latin typeface="Roboto"/>
                <a:ea typeface="Roboto"/>
                <a:cs typeface="Roboto"/>
                <a:sym typeface="Roboto"/>
              </a:rPr>
              <a:t>#Если указан аргумент &lt;fill&gt; , он используется как символ заполнения:</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None/>
            </a:pPr>
            <a:r>
              <a:rPr lang="ru" sz="2000">
                <a:latin typeface="Roboto"/>
                <a:ea typeface="Roboto"/>
                <a:cs typeface="Roboto"/>
                <a:sym typeface="Roboto"/>
              </a:rPr>
              <a:t>&gt;&gt;&gt; </a:t>
            </a:r>
            <a:r>
              <a:rPr lang="ru" sz="2000">
                <a:solidFill>
                  <a:srgbClr val="980000"/>
                </a:solidFill>
                <a:latin typeface="Roboto"/>
                <a:ea typeface="Roboto"/>
                <a:cs typeface="Roboto"/>
                <a:sym typeface="Roboto"/>
              </a:rPr>
              <a:t>'python'</a:t>
            </a:r>
            <a:r>
              <a:rPr lang="ru" sz="2000">
                <a:latin typeface="Roboto"/>
                <a:ea typeface="Roboto"/>
                <a:cs typeface="Roboto"/>
                <a:sym typeface="Roboto"/>
              </a:rPr>
              <a:t>.rjust(</a:t>
            </a:r>
            <a:r>
              <a:rPr lang="ru" sz="2000">
                <a:solidFill>
                  <a:srgbClr val="38761D"/>
                </a:solidFill>
                <a:latin typeface="Roboto"/>
                <a:ea typeface="Roboto"/>
                <a:cs typeface="Roboto"/>
                <a:sym typeface="Roboto"/>
              </a:rPr>
              <a:t>10</a:t>
            </a:r>
            <a:r>
              <a:rPr lang="ru" sz="2000">
                <a:latin typeface="Roboto"/>
                <a:ea typeface="Roboto"/>
                <a:cs typeface="Roboto"/>
                <a:sym typeface="Roboto"/>
              </a:rPr>
              <a:t>, </a:t>
            </a:r>
            <a:r>
              <a:rPr lang="ru" sz="2000">
                <a:solidFill>
                  <a:srgbClr val="980000"/>
                </a:solidFill>
                <a:latin typeface="Roboto"/>
                <a:ea typeface="Roboto"/>
                <a:cs typeface="Roboto"/>
                <a:sym typeface="Roboto"/>
              </a:rPr>
              <a:t>'-'</a:t>
            </a:r>
            <a:r>
              <a:rPr lang="ru" sz="2000">
                <a:latin typeface="Roboto"/>
                <a:ea typeface="Roboto"/>
                <a:cs typeface="Roboto"/>
                <a:sym typeface="Roboto"/>
              </a:rPr>
              <a:t>)</a:t>
            </a:r>
            <a:endParaRPr sz="2000">
              <a:latin typeface="Roboto"/>
              <a:ea typeface="Roboto"/>
              <a:cs typeface="Roboto"/>
              <a:sym typeface="Roboto"/>
            </a:endParaRPr>
          </a:p>
          <a:p>
            <a:pPr indent="0" lvl="0" marL="0" rtl="0" algn="l">
              <a:spcBef>
                <a:spcPts val="0"/>
              </a:spcBef>
              <a:spcAft>
                <a:spcPts val="0"/>
              </a:spcAft>
              <a:buNone/>
            </a:pPr>
            <a:r>
              <a:rPr lang="ru" sz="2000">
                <a:solidFill>
                  <a:srgbClr val="38761D"/>
                </a:solidFill>
                <a:latin typeface="Roboto"/>
                <a:ea typeface="Roboto"/>
                <a:cs typeface="Roboto"/>
                <a:sym typeface="Roboto"/>
              </a:rPr>
              <a:t>'----python'</a:t>
            </a:r>
            <a:endParaRPr sz="2000">
              <a:solidFill>
                <a:srgbClr val="38761D"/>
              </a:solidFill>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None/>
            </a:pPr>
            <a:r>
              <a:rPr lang="ru" sz="2000">
                <a:solidFill>
                  <a:schemeClr val="dk1"/>
                </a:solidFill>
                <a:latin typeface="Roboto"/>
                <a:ea typeface="Roboto"/>
                <a:cs typeface="Roboto"/>
                <a:sym typeface="Roboto"/>
              </a:rPr>
              <a:t>#Если s больше или равна &lt;width&gt;, строка возвращается без изменений:</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None/>
            </a:pPr>
            <a:r>
              <a:rPr lang="ru" sz="2000">
                <a:latin typeface="Roboto"/>
                <a:ea typeface="Roboto"/>
                <a:cs typeface="Roboto"/>
                <a:sym typeface="Roboto"/>
              </a:rPr>
              <a:t>&gt;&gt;&gt; </a:t>
            </a:r>
            <a:r>
              <a:rPr lang="ru" sz="2000">
                <a:solidFill>
                  <a:srgbClr val="980000"/>
                </a:solidFill>
                <a:latin typeface="Roboto"/>
                <a:ea typeface="Roboto"/>
                <a:cs typeface="Roboto"/>
                <a:sym typeface="Roboto"/>
              </a:rPr>
              <a:t>'python'</a:t>
            </a:r>
            <a:r>
              <a:rPr lang="ru" sz="2000">
                <a:latin typeface="Roboto"/>
                <a:ea typeface="Roboto"/>
                <a:cs typeface="Roboto"/>
                <a:sym typeface="Roboto"/>
              </a:rPr>
              <a:t>.rjust(</a:t>
            </a:r>
            <a:r>
              <a:rPr lang="ru" sz="2000">
                <a:solidFill>
                  <a:srgbClr val="38761D"/>
                </a:solidFill>
                <a:latin typeface="Roboto"/>
                <a:ea typeface="Roboto"/>
                <a:cs typeface="Roboto"/>
                <a:sym typeface="Roboto"/>
              </a:rPr>
              <a:t>2</a:t>
            </a:r>
            <a:r>
              <a:rPr lang="ru" sz="2000">
                <a:latin typeface="Roboto"/>
                <a:ea typeface="Roboto"/>
                <a:cs typeface="Roboto"/>
                <a:sym typeface="Roboto"/>
              </a:rPr>
              <a:t>)</a:t>
            </a:r>
            <a:endParaRPr sz="2000">
              <a:latin typeface="Roboto"/>
              <a:ea typeface="Roboto"/>
              <a:cs typeface="Roboto"/>
              <a:sym typeface="Roboto"/>
            </a:endParaRPr>
          </a:p>
          <a:p>
            <a:pPr indent="0" lvl="0" marL="0" rtl="0" algn="l">
              <a:spcBef>
                <a:spcPts val="0"/>
              </a:spcBef>
              <a:spcAft>
                <a:spcPts val="0"/>
              </a:spcAft>
              <a:buNone/>
            </a:pPr>
            <a:r>
              <a:rPr lang="ru" sz="2000">
                <a:solidFill>
                  <a:srgbClr val="38761D"/>
                </a:solidFill>
                <a:latin typeface="Roboto"/>
                <a:ea typeface="Roboto"/>
                <a:cs typeface="Roboto"/>
                <a:sym typeface="Roboto"/>
              </a:rPr>
              <a:t>'python'</a:t>
            </a:r>
            <a:endParaRPr sz="2000">
              <a:solidFill>
                <a:srgbClr val="38761D"/>
              </a:solidFill>
              <a:latin typeface="Roboto"/>
              <a:ea typeface="Roboto"/>
              <a:cs typeface="Roboto"/>
              <a:sym typeface="Roboto"/>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87"/>
          <p:cNvSpPr txBox="1"/>
          <p:nvPr>
            <p:ph type="title"/>
          </p:nvPr>
        </p:nvSpPr>
        <p:spPr>
          <a:xfrm>
            <a:off x="226075" y="80700"/>
            <a:ext cx="2808000" cy="85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string.rstrip([&lt;chars&gt;])</a:t>
            </a:r>
            <a:endParaRPr/>
          </a:p>
        </p:txBody>
      </p:sp>
      <p:sp>
        <p:nvSpPr>
          <p:cNvPr id="554" name="Google Shape;554;p87"/>
          <p:cNvSpPr txBox="1"/>
          <p:nvPr>
            <p:ph idx="1" type="body"/>
          </p:nvPr>
        </p:nvSpPr>
        <p:spPr>
          <a:xfrm>
            <a:off x="226075" y="1030425"/>
            <a:ext cx="2808000" cy="35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обрезает пробельные символы справа</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ru" sz="1800"/>
              <a:t>Возвращает копию s без пробельных символов, удаленных с правого края:</a:t>
            </a:r>
            <a:endParaRPr sz="1800"/>
          </a:p>
          <a:p>
            <a:pPr indent="0" lvl="0" marL="0" rtl="0" algn="l">
              <a:spcBef>
                <a:spcPts val="1600"/>
              </a:spcBef>
              <a:spcAft>
                <a:spcPts val="1600"/>
              </a:spcAft>
              <a:buNone/>
            </a:pPr>
            <a:r>
              <a:t/>
            </a:r>
            <a:endParaRPr sz="1800"/>
          </a:p>
        </p:txBody>
      </p:sp>
      <p:sp>
        <p:nvSpPr>
          <p:cNvPr id="555" name="Google Shape;555;p87"/>
          <p:cNvSpPr txBox="1"/>
          <p:nvPr/>
        </p:nvSpPr>
        <p:spPr>
          <a:xfrm>
            <a:off x="3463625" y="277100"/>
            <a:ext cx="5420700" cy="46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   foo bar baz   '</a:t>
            </a:r>
            <a:r>
              <a:rPr lang="ru" sz="2400">
                <a:latin typeface="Roboto"/>
                <a:ea typeface="Roboto"/>
                <a:cs typeface="Roboto"/>
                <a:sym typeface="Roboto"/>
              </a:rPr>
              <a:t>.rstrip()</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   foo bar baz'</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'foo\t\nbar\t\nbaz\t\n'</a:t>
            </a:r>
            <a:r>
              <a:rPr lang="ru" sz="2400">
                <a:latin typeface="Roboto"/>
                <a:ea typeface="Roboto"/>
                <a:cs typeface="Roboto"/>
                <a:sym typeface="Roboto"/>
              </a:rPr>
              <a:t>.rstrip()</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'foo\t\nbar\t\nbaz'</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solidFill>
                  <a:schemeClr val="dk1"/>
                </a:solidFill>
                <a:latin typeface="Roboto"/>
                <a:ea typeface="Roboto"/>
                <a:cs typeface="Roboto"/>
                <a:sym typeface="Roboto"/>
              </a:rPr>
              <a:t>#Необязательный аргумент &lt;chars&gt;, определяет набор символов, которые будут удалены:</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'foo.$$$;'</a:t>
            </a:r>
            <a:r>
              <a:rPr lang="ru" sz="2400">
                <a:latin typeface="Roboto"/>
                <a:ea typeface="Roboto"/>
                <a:cs typeface="Roboto"/>
                <a:sym typeface="Roboto"/>
              </a:rPr>
              <a:t>.rstrip(</a:t>
            </a:r>
            <a:r>
              <a:rPr lang="ru" sz="2400">
                <a:solidFill>
                  <a:srgbClr val="980000"/>
                </a:solidFill>
                <a:latin typeface="Roboto"/>
                <a:ea typeface="Roboto"/>
                <a:cs typeface="Roboto"/>
                <a:sym typeface="Roboto"/>
              </a:rPr>
              <a:t>';$.'</a:t>
            </a:r>
            <a:r>
              <a:rPr lang="ru" sz="2400">
                <a:latin typeface="Roboto"/>
                <a:ea typeface="Roboto"/>
                <a:cs typeface="Roboto"/>
                <a:sym typeface="Roboto"/>
              </a:rPr>
              <a:t>)</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'foo'</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88"/>
          <p:cNvSpPr txBox="1"/>
          <p:nvPr>
            <p:ph type="title"/>
          </p:nvPr>
        </p:nvSpPr>
        <p:spPr>
          <a:xfrm>
            <a:off x="226075" y="80700"/>
            <a:ext cx="2808000" cy="85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string.strip([&lt;chars&gt;])</a:t>
            </a:r>
            <a:endParaRPr/>
          </a:p>
        </p:txBody>
      </p:sp>
      <p:sp>
        <p:nvSpPr>
          <p:cNvPr id="561" name="Google Shape;561;p88"/>
          <p:cNvSpPr txBox="1"/>
          <p:nvPr>
            <p:ph idx="1" type="body"/>
          </p:nvPr>
        </p:nvSpPr>
        <p:spPr>
          <a:xfrm>
            <a:off x="226075" y="1030425"/>
            <a:ext cx="2808000" cy="35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удаляет символы с левого и правого края строки.</a:t>
            </a:r>
            <a:endParaRPr sz="1800"/>
          </a:p>
          <a:p>
            <a:pPr indent="0" lvl="0" marL="0" rtl="0" algn="l">
              <a:spcBef>
                <a:spcPts val="1600"/>
              </a:spcBef>
              <a:spcAft>
                <a:spcPts val="0"/>
              </a:spcAft>
              <a:buNone/>
            </a:pPr>
            <a:r>
              <a:rPr lang="ru" sz="1800"/>
              <a:t>Эквивалентно последовательному вызову s.lstrip()и s.rstrip(). Без аргумента &lt;chars&gt; метод удаляет пробелы в начале и в конце:</a:t>
            </a:r>
            <a:endParaRPr sz="1800"/>
          </a:p>
          <a:p>
            <a:pPr indent="0" lvl="0" marL="0" rtl="0" algn="l">
              <a:spcBef>
                <a:spcPts val="1600"/>
              </a:spcBef>
              <a:spcAft>
                <a:spcPts val="1600"/>
              </a:spcAft>
              <a:buNone/>
            </a:pPr>
            <a:r>
              <a:t/>
            </a:r>
            <a:endParaRPr sz="1800"/>
          </a:p>
        </p:txBody>
      </p:sp>
      <p:sp>
        <p:nvSpPr>
          <p:cNvPr id="562" name="Google Shape;562;p88"/>
          <p:cNvSpPr txBox="1"/>
          <p:nvPr/>
        </p:nvSpPr>
        <p:spPr>
          <a:xfrm>
            <a:off x="3463625" y="277100"/>
            <a:ext cx="5420700" cy="46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3000">
                <a:latin typeface="Roboto"/>
                <a:ea typeface="Roboto"/>
                <a:cs typeface="Roboto"/>
                <a:sym typeface="Roboto"/>
              </a:rPr>
              <a:t>&gt;&gt;&gt; s </a:t>
            </a:r>
            <a:r>
              <a:rPr lang="ru" sz="3000">
                <a:solidFill>
                  <a:srgbClr val="9900FF"/>
                </a:solidFill>
                <a:latin typeface="Roboto"/>
                <a:ea typeface="Roboto"/>
                <a:cs typeface="Roboto"/>
                <a:sym typeface="Roboto"/>
              </a:rPr>
              <a:t>=</a:t>
            </a:r>
            <a:r>
              <a:rPr lang="ru" sz="3000">
                <a:latin typeface="Roboto"/>
                <a:ea typeface="Roboto"/>
                <a:cs typeface="Roboto"/>
                <a:sym typeface="Roboto"/>
              </a:rPr>
              <a:t> </a:t>
            </a:r>
            <a:r>
              <a:rPr lang="ru" sz="3000">
                <a:solidFill>
                  <a:srgbClr val="980000"/>
                </a:solidFill>
                <a:latin typeface="Roboto"/>
                <a:ea typeface="Roboto"/>
                <a:cs typeface="Roboto"/>
                <a:sym typeface="Roboto"/>
              </a:rPr>
              <a:t>'   foo bar baz\t\t\t'</a:t>
            </a:r>
            <a:endParaRPr sz="3000">
              <a:solidFill>
                <a:srgbClr val="980000"/>
              </a:solidFill>
              <a:latin typeface="Roboto"/>
              <a:ea typeface="Roboto"/>
              <a:cs typeface="Roboto"/>
              <a:sym typeface="Roboto"/>
            </a:endParaRPr>
          </a:p>
          <a:p>
            <a:pPr indent="0" lvl="0" marL="0" rtl="0" algn="l">
              <a:spcBef>
                <a:spcPts val="0"/>
              </a:spcBef>
              <a:spcAft>
                <a:spcPts val="0"/>
              </a:spcAft>
              <a:buNone/>
            </a:pPr>
            <a:r>
              <a:rPr lang="ru" sz="3000">
                <a:latin typeface="Roboto"/>
                <a:ea typeface="Roboto"/>
                <a:cs typeface="Roboto"/>
                <a:sym typeface="Roboto"/>
              </a:rPr>
              <a:t>&gt;&gt;&gt; s </a:t>
            </a:r>
            <a:r>
              <a:rPr lang="ru" sz="3000">
                <a:solidFill>
                  <a:srgbClr val="9900FF"/>
                </a:solidFill>
                <a:latin typeface="Roboto"/>
                <a:ea typeface="Roboto"/>
                <a:cs typeface="Roboto"/>
                <a:sym typeface="Roboto"/>
              </a:rPr>
              <a:t>=</a:t>
            </a:r>
            <a:r>
              <a:rPr lang="ru" sz="3000">
                <a:latin typeface="Roboto"/>
                <a:ea typeface="Roboto"/>
                <a:cs typeface="Roboto"/>
                <a:sym typeface="Roboto"/>
              </a:rPr>
              <a:t> s.lstrip()</a:t>
            </a:r>
            <a:endParaRPr sz="3000">
              <a:latin typeface="Roboto"/>
              <a:ea typeface="Roboto"/>
              <a:cs typeface="Roboto"/>
              <a:sym typeface="Roboto"/>
            </a:endParaRPr>
          </a:p>
          <a:p>
            <a:pPr indent="0" lvl="0" marL="0" rtl="0" algn="l">
              <a:spcBef>
                <a:spcPts val="0"/>
              </a:spcBef>
              <a:spcAft>
                <a:spcPts val="0"/>
              </a:spcAft>
              <a:buNone/>
            </a:pPr>
            <a:r>
              <a:rPr lang="ru" sz="3000">
                <a:latin typeface="Roboto"/>
                <a:ea typeface="Roboto"/>
                <a:cs typeface="Roboto"/>
                <a:sym typeface="Roboto"/>
              </a:rPr>
              <a:t>&gt;&gt;&gt; s </a:t>
            </a:r>
            <a:r>
              <a:rPr lang="ru" sz="3000">
                <a:solidFill>
                  <a:srgbClr val="9900FF"/>
                </a:solidFill>
                <a:latin typeface="Roboto"/>
                <a:ea typeface="Roboto"/>
                <a:cs typeface="Roboto"/>
                <a:sym typeface="Roboto"/>
              </a:rPr>
              <a:t>=</a:t>
            </a:r>
            <a:r>
              <a:rPr lang="ru" sz="3000">
                <a:latin typeface="Roboto"/>
                <a:ea typeface="Roboto"/>
                <a:cs typeface="Roboto"/>
                <a:sym typeface="Roboto"/>
              </a:rPr>
              <a:t> s.rstrip()</a:t>
            </a:r>
            <a:endParaRPr sz="3000">
              <a:latin typeface="Roboto"/>
              <a:ea typeface="Roboto"/>
              <a:cs typeface="Roboto"/>
              <a:sym typeface="Roboto"/>
            </a:endParaRPr>
          </a:p>
          <a:p>
            <a:pPr indent="0" lvl="0" marL="0" rtl="0" algn="l">
              <a:spcBef>
                <a:spcPts val="0"/>
              </a:spcBef>
              <a:spcAft>
                <a:spcPts val="0"/>
              </a:spcAft>
              <a:buNone/>
            </a:pPr>
            <a:r>
              <a:rPr lang="ru" sz="3000">
                <a:latin typeface="Roboto"/>
                <a:ea typeface="Roboto"/>
                <a:cs typeface="Roboto"/>
                <a:sym typeface="Roboto"/>
              </a:rPr>
              <a:t>&gt;&gt;&gt; s</a:t>
            </a:r>
            <a:endParaRPr sz="3000">
              <a:latin typeface="Roboto"/>
              <a:ea typeface="Roboto"/>
              <a:cs typeface="Roboto"/>
              <a:sym typeface="Roboto"/>
            </a:endParaRPr>
          </a:p>
          <a:p>
            <a:pPr indent="0" lvl="0" marL="0" rtl="0" algn="l">
              <a:spcBef>
                <a:spcPts val="0"/>
              </a:spcBef>
              <a:spcAft>
                <a:spcPts val="0"/>
              </a:spcAft>
              <a:buNone/>
            </a:pPr>
            <a:r>
              <a:rPr lang="ru" sz="3000">
                <a:solidFill>
                  <a:srgbClr val="38761D"/>
                </a:solidFill>
                <a:latin typeface="Roboto"/>
                <a:ea typeface="Roboto"/>
                <a:cs typeface="Roboto"/>
                <a:sym typeface="Roboto"/>
              </a:rPr>
              <a:t>'foo bar baz'</a:t>
            </a:r>
            <a:endParaRPr sz="3000">
              <a:solidFill>
                <a:srgbClr val="38761D"/>
              </a:solidFill>
              <a:latin typeface="Roboto"/>
              <a:ea typeface="Roboto"/>
              <a:cs typeface="Roboto"/>
              <a:sym typeface="Roboto"/>
            </a:endParaRPr>
          </a:p>
          <a:p>
            <a:pPr indent="0" lvl="0" marL="0" rtl="0" algn="l">
              <a:spcBef>
                <a:spcPts val="0"/>
              </a:spcBef>
              <a:spcAft>
                <a:spcPts val="0"/>
              </a:spcAft>
              <a:buNone/>
            </a:pPr>
            <a:r>
              <a:t/>
            </a:r>
            <a:endParaRPr sz="3000">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89"/>
          <p:cNvSpPr txBox="1"/>
          <p:nvPr>
            <p:ph type="title"/>
          </p:nvPr>
        </p:nvSpPr>
        <p:spPr>
          <a:xfrm>
            <a:off x="471900" y="169525"/>
            <a:ext cx="8222100" cy="133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sz="2400"/>
              <a:t>Важно: Когда возвращаемое значение метода является другой строкой, как это часто бывает, методы можно вызывать последовательно:</a:t>
            </a:r>
            <a:endParaRPr sz="2400"/>
          </a:p>
        </p:txBody>
      </p:sp>
      <p:sp>
        <p:nvSpPr>
          <p:cNvPr id="568" name="Google Shape;568;p89"/>
          <p:cNvSpPr txBox="1"/>
          <p:nvPr>
            <p:ph idx="1" type="body"/>
          </p:nvPr>
        </p:nvSpPr>
        <p:spPr>
          <a:xfrm>
            <a:off x="186600" y="1919075"/>
            <a:ext cx="40824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000000"/>
                </a:solidFill>
              </a:rPr>
              <a:t>&gt;&gt;&gt; </a:t>
            </a:r>
            <a:r>
              <a:rPr lang="ru" sz="1800">
                <a:solidFill>
                  <a:srgbClr val="980000"/>
                </a:solidFill>
              </a:rPr>
              <a:t>'   foo bar baz\t\t\t'</a:t>
            </a:r>
            <a:r>
              <a:rPr lang="ru" sz="1800">
                <a:solidFill>
                  <a:srgbClr val="000000"/>
                </a:solidFill>
              </a:rPr>
              <a:t>.lstrip().rstrip()</a:t>
            </a:r>
            <a:endParaRPr sz="1800">
              <a:solidFill>
                <a:srgbClr val="000000"/>
              </a:solidFill>
            </a:endParaRPr>
          </a:p>
          <a:p>
            <a:pPr indent="0" lvl="0" marL="0" rtl="0" algn="l">
              <a:spcBef>
                <a:spcPts val="1600"/>
              </a:spcBef>
              <a:spcAft>
                <a:spcPts val="0"/>
              </a:spcAft>
              <a:buNone/>
            </a:pPr>
            <a:r>
              <a:rPr lang="ru" sz="1800">
                <a:solidFill>
                  <a:srgbClr val="38761D"/>
                </a:solidFill>
              </a:rPr>
              <a:t>'foo bar baz'</a:t>
            </a:r>
            <a:endParaRPr sz="1800">
              <a:solidFill>
                <a:srgbClr val="38761D"/>
              </a:solidFill>
            </a:endParaRPr>
          </a:p>
          <a:p>
            <a:pPr indent="0" lvl="0" marL="0" rtl="0" algn="l">
              <a:spcBef>
                <a:spcPts val="1600"/>
              </a:spcBef>
              <a:spcAft>
                <a:spcPts val="0"/>
              </a:spcAft>
              <a:buNone/>
            </a:pPr>
            <a:r>
              <a:rPr lang="ru" sz="1800">
                <a:solidFill>
                  <a:srgbClr val="000000"/>
                </a:solidFill>
              </a:rPr>
              <a:t>&gt;&gt;&gt;</a:t>
            </a:r>
            <a:r>
              <a:rPr lang="ru" sz="1800">
                <a:solidFill>
                  <a:srgbClr val="980000"/>
                </a:solidFill>
              </a:rPr>
              <a:t> '   foo bar baz\t\t\t'</a:t>
            </a:r>
            <a:r>
              <a:rPr lang="ru" sz="1800">
                <a:solidFill>
                  <a:srgbClr val="000000"/>
                </a:solidFill>
              </a:rPr>
              <a:t>.strip()</a:t>
            </a:r>
            <a:endParaRPr sz="1800">
              <a:solidFill>
                <a:srgbClr val="000000"/>
              </a:solidFill>
            </a:endParaRPr>
          </a:p>
          <a:p>
            <a:pPr indent="0" lvl="0" marL="0" rtl="0" algn="l">
              <a:spcBef>
                <a:spcPts val="1600"/>
              </a:spcBef>
              <a:spcAft>
                <a:spcPts val="0"/>
              </a:spcAft>
              <a:buNone/>
            </a:pPr>
            <a:r>
              <a:rPr lang="ru" sz="1800">
                <a:solidFill>
                  <a:srgbClr val="38761D"/>
                </a:solidFill>
              </a:rPr>
              <a:t>'foo bar baz'</a:t>
            </a:r>
            <a:endParaRPr sz="1800">
              <a:solidFill>
                <a:srgbClr val="38761D"/>
              </a:solidFill>
            </a:endParaRPr>
          </a:p>
          <a:p>
            <a:pPr indent="0" lvl="0" marL="0" rtl="0" algn="l">
              <a:spcBef>
                <a:spcPts val="1600"/>
              </a:spcBef>
              <a:spcAft>
                <a:spcPts val="0"/>
              </a:spcAft>
              <a:buNone/>
            </a:pPr>
            <a:r>
              <a:t/>
            </a:r>
            <a:endParaRPr sz="1800">
              <a:solidFill>
                <a:srgbClr val="000000"/>
              </a:solidFill>
            </a:endParaRPr>
          </a:p>
          <a:p>
            <a:pPr indent="0" lvl="0" marL="0" rtl="0" algn="l">
              <a:spcBef>
                <a:spcPts val="1600"/>
              </a:spcBef>
              <a:spcAft>
                <a:spcPts val="1600"/>
              </a:spcAft>
              <a:buNone/>
            </a:pPr>
            <a:r>
              <a:t/>
            </a:r>
            <a:endParaRPr sz="1800">
              <a:solidFill>
                <a:srgbClr val="000000"/>
              </a:solidFill>
            </a:endParaRPr>
          </a:p>
        </p:txBody>
      </p:sp>
      <p:sp>
        <p:nvSpPr>
          <p:cNvPr id="569" name="Google Shape;569;p89"/>
          <p:cNvSpPr txBox="1"/>
          <p:nvPr>
            <p:ph idx="2" type="body"/>
          </p:nvPr>
        </p:nvSpPr>
        <p:spPr>
          <a:xfrm>
            <a:off x="4572000" y="1919075"/>
            <a:ext cx="44073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000000"/>
                </a:solidFill>
              </a:rPr>
              <a:t>&gt;&gt;&gt;</a:t>
            </a:r>
            <a:r>
              <a:rPr lang="ru" sz="1800">
                <a:solidFill>
                  <a:srgbClr val="980000"/>
                </a:solidFill>
              </a:rPr>
              <a:t>'www.pythonru.com'</a:t>
            </a:r>
            <a:r>
              <a:rPr lang="ru" sz="1800">
                <a:solidFill>
                  <a:srgbClr val="000000"/>
                </a:solidFill>
              </a:rPr>
              <a:t>.lstrip(</a:t>
            </a:r>
            <a:r>
              <a:rPr lang="ru" sz="1800">
                <a:solidFill>
                  <a:srgbClr val="980000"/>
                </a:solidFill>
              </a:rPr>
              <a:t>'w.'</a:t>
            </a:r>
            <a:r>
              <a:rPr lang="ru" sz="1800">
                <a:solidFill>
                  <a:srgbClr val="000000"/>
                </a:solidFill>
              </a:rPr>
              <a:t>).rstrip('.moc')</a:t>
            </a:r>
            <a:endParaRPr sz="1800">
              <a:solidFill>
                <a:srgbClr val="000000"/>
              </a:solidFill>
            </a:endParaRPr>
          </a:p>
          <a:p>
            <a:pPr indent="0" lvl="0" marL="0" rtl="0" algn="l">
              <a:spcBef>
                <a:spcPts val="1600"/>
              </a:spcBef>
              <a:spcAft>
                <a:spcPts val="0"/>
              </a:spcAft>
              <a:buNone/>
            </a:pPr>
            <a:r>
              <a:rPr lang="ru" sz="1800">
                <a:solidFill>
                  <a:srgbClr val="38761D"/>
                </a:solidFill>
              </a:rPr>
              <a:t>'pythonru'</a:t>
            </a:r>
            <a:endParaRPr sz="1800">
              <a:solidFill>
                <a:srgbClr val="38761D"/>
              </a:solidFill>
            </a:endParaRPr>
          </a:p>
          <a:p>
            <a:pPr indent="0" lvl="0" marL="0" rtl="0" algn="l">
              <a:spcBef>
                <a:spcPts val="1600"/>
              </a:spcBef>
              <a:spcAft>
                <a:spcPts val="0"/>
              </a:spcAft>
              <a:buNone/>
            </a:pPr>
            <a:r>
              <a:rPr lang="ru" sz="1800">
                <a:solidFill>
                  <a:srgbClr val="000000"/>
                </a:solidFill>
              </a:rPr>
              <a:t>&gt;&gt;&gt;</a:t>
            </a:r>
            <a:r>
              <a:rPr lang="ru" sz="1800">
                <a:solidFill>
                  <a:srgbClr val="980000"/>
                </a:solidFill>
              </a:rPr>
              <a:t>'www.pythonru.com'</a:t>
            </a:r>
            <a:r>
              <a:rPr lang="ru" sz="1800">
                <a:solidFill>
                  <a:srgbClr val="000000"/>
                </a:solidFill>
              </a:rPr>
              <a:t>.strip(</a:t>
            </a:r>
            <a:r>
              <a:rPr lang="ru" sz="1800">
                <a:solidFill>
                  <a:srgbClr val="980000"/>
                </a:solidFill>
              </a:rPr>
              <a:t>'w.moc'</a:t>
            </a:r>
            <a:r>
              <a:rPr lang="ru" sz="1800">
                <a:solidFill>
                  <a:srgbClr val="000000"/>
                </a:solidFill>
              </a:rPr>
              <a:t>)</a:t>
            </a:r>
            <a:endParaRPr sz="1800">
              <a:solidFill>
                <a:srgbClr val="000000"/>
              </a:solidFill>
            </a:endParaRPr>
          </a:p>
          <a:p>
            <a:pPr indent="0" lvl="0" marL="0" rtl="0" algn="l">
              <a:spcBef>
                <a:spcPts val="1600"/>
              </a:spcBef>
              <a:spcAft>
                <a:spcPts val="0"/>
              </a:spcAft>
              <a:buNone/>
            </a:pPr>
            <a:r>
              <a:rPr lang="ru" sz="1800">
                <a:solidFill>
                  <a:srgbClr val="38761D"/>
                </a:solidFill>
              </a:rPr>
              <a:t>'pythonru'</a:t>
            </a:r>
            <a:endParaRPr sz="1800">
              <a:solidFill>
                <a:srgbClr val="38761D"/>
              </a:solidFill>
            </a:endParaRPr>
          </a:p>
          <a:p>
            <a:pPr indent="0" lvl="0" marL="0" rtl="0" algn="l">
              <a:spcBef>
                <a:spcPts val="1600"/>
              </a:spcBef>
              <a:spcAft>
                <a:spcPts val="1600"/>
              </a:spcAft>
              <a:buNone/>
            </a:pPr>
            <a:r>
              <a:t/>
            </a:r>
            <a:endParaRPr sz="1800">
              <a:solidFill>
                <a:srgbClr val="000000"/>
              </a:solidFill>
            </a:endParaRPr>
          </a:p>
        </p:txBody>
      </p:sp>
      <p:cxnSp>
        <p:nvCxnSpPr>
          <p:cNvPr id="570" name="Google Shape;570;p89"/>
          <p:cNvCxnSpPr/>
          <p:nvPr/>
        </p:nvCxnSpPr>
        <p:spPr>
          <a:xfrm>
            <a:off x="4424800" y="1754150"/>
            <a:ext cx="0" cy="31866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90"/>
          <p:cNvSpPr txBox="1"/>
          <p:nvPr>
            <p:ph type="title"/>
          </p:nvPr>
        </p:nvSpPr>
        <p:spPr>
          <a:xfrm>
            <a:off x="226075" y="80700"/>
            <a:ext cx="2808000" cy="85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string.zfill(&lt;width&gt;)</a:t>
            </a:r>
            <a:endParaRPr/>
          </a:p>
        </p:txBody>
      </p:sp>
      <p:sp>
        <p:nvSpPr>
          <p:cNvPr id="576" name="Google Shape;576;p90"/>
          <p:cNvSpPr txBox="1"/>
          <p:nvPr>
            <p:ph idx="1" type="body"/>
          </p:nvPr>
        </p:nvSpPr>
        <p:spPr>
          <a:xfrm>
            <a:off x="226075" y="1030425"/>
            <a:ext cx="2808000" cy="35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дополняет строку нулями слева.</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ru" sz="1800"/>
              <a:t>Возвращает копию s дополненную '0' слева для достижения длины строки указанной в &lt;width&gt;:</a:t>
            </a:r>
            <a:endParaRPr sz="1800"/>
          </a:p>
          <a:p>
            <a:pPr indent="0" lvl="0" marL="0" rtl="0" algn="l">
              <a:spcBef>
                <a:spcPts val="1600"/>
              </a:spcBef>
              <a:spcAft>
                <a:spcPts val="1600"/>
              </a:spcAft>
              <a:buNone/>
            </a:pPr>
            <a:r>
              <a:t/>
            </a:r>
            <a:endParaRPr sz="1800"/>
          </a:p>
        </p:txBody>
      </p:sp>
      <p:sp>
        <p:nvSpPr>
          <p:cNvPr id="577" name="Google Shape;577;p90"/>
          <p:cNvSpPr txBox="1"/>
          <p:nvPr/>
        </p:nvSpPr>
        <p:spPr>
          <a:xfrm>
            <a:off x="3463625" y="277100"/>
            <a:ext cx="5420700" cy="46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latin typeface="Roboto"/>
                <a:ea typeface="Roboto"/>
                <a:cs typeface="Roboto"/>
                <a:sym typeface="Roboto"/>
              </a:rPr>
              <a:t>&gt;&gt;&gt; </a:t>
            </a:r>
            <a:r>
              <a:rPr lang="ru" sz="1800">
                <a:solidFill>
                  <a:srgbClr val="980000"/>
                </a:solidFill>
                <a:latin typeface="Roboto"/>
                <a:ea typeface="Roboto"/>
                <a:cs typeface="Roboto"/>
                <a:sym typeface="Roboto"/>
              </a:rPr>
              <a:t>'42'</a:t>
            </a:r>
            <a:r>
              <a:rPr lang="ru" sz="1800">
                <a:latin typeface="Roboto"/>
                <a:ea typeface="Roboto"/>
                <a:cs typeface="Roboto"/>
                <a:sym typeface="Roboto"/>
              </a:rPr>
              <a:t>.zfill(</a:t>
            </a:r>
            <a:r>
              <a:rPr lang="ru" sz="1800">
                <a:solidFill>
                  <a:srgbClr val="38761D"/>
                </a:solidFill>
                <a:latin typeface="Roboto"/>
                <a:ea typeface="Roboto"/>
                <a:cs typeface="Roboto"/>
                <a:sym typeface="Roboto"/>
              </a:rPr>
              <a:t>5</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'00042'</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800">
                <a:solidFill>
                  <a:schemeClr val="dk1"/>
                </a:solidFill>
                <a:latin typeface="Roboto"/>
                <a:ea typeface="Roboto"/>
                <a:cs typeface="Roboto"/>
                <a:sym typeface="Roboto"/>
              </a:rPr>
              <a:t>#Если s содержит знак перед цифрами, он остается слева строки:</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&gt;&gt;&gt; </a:t>
            </a:r>
            <a:r>
              <a:rPr lang="ru" sz="1800">
                <a:solidFill>
                  <a:srgbClr val="980000"/>
                </a:solidFill>
                <a:latin typeface="Roboto"/>
                <a:ea typeface="Roboto"/>
                <a:cs typeface="Roboto"/>
                <a:sym typeface="Roboto"/>
              </a:rPr>
              <a:t>'+42'</a:t>
            </a:r>
            <a:r>
              <a:rPr lang="ru" sz="1800">
                <a:latin typeface="Roboto"/>
                <a:ea typeface="Roboto"/>
                <a:cs typeface="Roboto"/>
                <a:sym typeface="Roboto"/>
              </a:rPr>
              <a:t>.zfill(</a:t>
            </a:r>
            <a:r>
              <a:rPr lang="ru" sz="1800">
                <a:solidFill>
                  <a:srgbClr val="38761D"/>
                </a:solidFill>
                <a:latin typeface="Roboto"/>
                <a:ea typeface="Roboto"/>
                <a:cs typeface="Roboto"/>
                <a:sym typeface="Roboto"/>
              </a:rPr>
              <a:t>8</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'+0000042'</a:t>
            </a:r>
            <a:endParaRPr sz="1800">
              <a:solidFill>
                <a:srgbClr val="38761D"/>
              </a:solidFill>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&gt;&gt;&gt; </a:t>
            </a:r>
            <a:r>
              <a:rPr lang="ru" sz="1800">
                <a:solidFill>
                  <a:srgbClr val="980000"/>
                </a:solidFill>
                <a:latin typeface="Roboto"/>
                <a:ea typeface="Roboto"/>
                <a:cs typeface="Roboto"/>
                <a:sym typeface="Roboto"/>
              </a:rPr>
              <a:t>'-42'</a:t>
            </a:r>
            <a:r>
              <a:rPr lang="ru" sz="1800">
                <a:latin typeface="Roboto"/>
                <a:ea typeface="Roboto"/>
                <a:cs typeface="Roboto"/>
                <a:sym typeface="Roboto"/>
              </a:rPr>
              <a:t>.zfill(</a:t>
            </a:r>
            <a:r>
              <a:rPr lang="ru" sz="1800">
                <a:solidFill>
                  <a:srgbClr val="38761D"/>
                </a:solidFill>
                <a:latin typeface="Roboto"/>
                <a:ea typeface="Roboto"/>
                <a:cs typeface="Roboto"/>
                <a:sym typeface="Roboto"/>
              </a:rPr>
              <a:t>8</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'-0000042'</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800">
                <a:solidFill>
                  <a:schemeClr val="dk1"/>
                </a:solidFill>
                <a:latin typeface="Roboto"/>
                <a:ea typeface="Roboto"/>
                <a:cs typeface="Roboto"/>
                <a:sym typeface="Roboto"/>
              </a:rPr>
              <a:t>#Если s больше или равна &lt;width&gt;, строка возвращается без изменений:</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&gt;&gt;&gt; </a:t>
            </a:r>
            <a:r>
              <a:rPr lang="ru" sz="1800">
                <a:solidFill>
                  <a:srgbClr val="980000"/>
                </a:solidFill>
                <a:latin typeface="Roboto"/>
                <a:ea typeface="Roboto"/>
                <a:cs typeface="Roboto"/>
                <a:sym typeface="Roboto"/>
              </a:rPr>
              <a:t>'-42'</a:t>
            </a:r>
            <a:r>
              <a:rPr lang="ru" sz="1800">
                <a:latin typeface="Roboto"/>
                <a:ea typeface="Roboto"/>
                <a:cs typeface="Roboto"/>
                <a:sym typeface="Roboto"/>
              </a:rPr>
              <a:t>.zfill(</a:t>
            </a:r>
            <a:r>
              <a:rPr lang="ru" sz="1800">
                <a:solidFill>
                  <a:srgbClr val="38761D"/>
                </a:solidFill>
                <a:latin typeface="Roboto"/>
                <a:ea typeface="Roboto"/>
                <a:cs typeface="Roboto"/>
                <a:sym typeface="Roboto"/>
              </a:rPr>
              <a:t>3</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'-42'</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91"/>
          <p:cNvSpPr txBox="1"/>
          <p:nvPr>
            <p:ph type="title"/>
          </p:nvPr>
        </p:nvSpPr>
        <p:spPr>
          <a:xfrm>
            <a:off x="471900" y="256125"/>
            <a:ext cx="8222100" cy="125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sz="2400"/>
              <a:t>.zfill() наиболее полезен для строковых представлений чисел, но python с удовольствием заполнит строку нулями, даже если в ней нет чисел:</a:t>
            </a:r>
            <a:endParaRPr sz="2400"/>
          </a:p>
        </p:txBody>
      </p:sp>
      <p:sp>
        <p:nvSpPr>
          <p:cNvPr id="583" name="Google Shape;583;p91"/>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solidFill>
                  <a:srgbClr val="000000"/>
                </a:solidFill>
              </a:rPr>
              <a:t>&gt;&gt;&gt; </a:t>
            </a:r>
            <a:r>
              <a:rPr lang="ru" sz="2400">
                <a:solidFill>
                  <a:srgbClr val="980000"/>
                </a:solidFill>
              </a:rPr>
              <a:t>'foo'</a:t>
            </a:r>
            <a:r>
              <a:rPr lang="ru" sz="2400">
                <a:solidFill>
                  <a:srgbClr val="000000"/>
                </a:solidFill>
              </a:rPr>
              <a:t>.zfill(</a:t>
            </a:r>
            <a:r>
              <a:rPr lang="ru" sz="2400">
                <a:solidFill>
                  <a:srgbClr val="38761D"/>
                </a:solidFill>
              </a:rPr>
              <a:t>6</a:t>
            </a:r>
            <a:r>
              <a:rPr lang="ru" sz="2400">
                <a:solidFill>
                  <a:srgbClr val="000000"/>
                </a:solidFill>
              </a:rPr>
              <a:t>)</a:t>
            </a:r>
            <a:endParaRPr sz="2400">
              <a:solidFill>
                <a:srgbClr val="000000"/>
              </a:solidFill>
            </a:endParaRPr>
          </a:p>
          <a:p>
            <a:pPr indent="0" lvl="0" marL="0" rtl="0" algn="l">
              <a:spcBef>
                <a:spcPts val="1600"/>
              </a:spcBef>
              <a:spcAft>
                <a:spcPts val="0"/>
              </a:spcAft>
              <a:buNone/>
            </a:pPr>
            <a:r>
              <a:rPr lang="ru" sz="2400">
                <a:solidFill>
                  <a:srgbClr val="38761D"/>
                </a:solidFill>
              </a:rPr>
              <a:t>'000foo'</a:t>
            </a:r>
            <a:endParaRPr sz="2400">
              <a:solidFill>
                <a:srgbClr val="38761D"/>
              </a:solidFill>
            </a:endParaRPr>
          </a:p>
          <a:p>
            <a:pPr indent="0" lvl="0" marL="0" rtl="0" algn="l">
              <a:spcBef>
                <a:spcPts val="1600"/>
              </a:spcBef>
              <a:spcAft>
                <a:spcPts val="1600"/>
              </a:spcAft>
              <a:buNone/>
            </a:pPr>
            <a:r>
              <a:t/>
            </a:r>
            <a:endParaRPr sz="2400">
              <a:solidFill>
                <a:srgbClr val="000000"/>
              </a:solidFill>
            </a:endParaRPr>
          </a:p>
        </p:txBody>
      </p:sp>
      <p:sp>
        <p:nvSpPr>
          <p:cNvPr id="584" name="Google Shape;584;p91"/>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Также можно производить подстановку переменных по имени:</a:t>
            </a:r>
            <a:endParaRPr/>
          </a:p>
        </p:txBody>
      </p:sp>
      <p:sp>
        <p:nvSpPr>
          <p:cNvPr id="116" name="Google Shape;116;p20"/>
          <p:cNvSpPr txBox="1"/>
          <p:nvPr/>
        </p:nvSpPr>
        <p:spPr>
          <a:xfrm>
            <a:off x="471900" y="1835725"/>
            <a:ext cx="8351700" cy="6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980000"/>
                </a:solidFill>
                <a:latin typeface="Roboto"/>
                <a:ea typeface="Roboto"/>
                <a:cs typeface="Roboto"/>
                <a:sym typeface="Roboto"/>
              </a:rPr>
              <a:t>'Hey %(name)s, there is a 0x%(errno)x error!' </a:t>
            </a:r>
            <a:r>
              <a:rPr lang="ru" sz="1800">
                <a:solidFill>
                  <a:srgbClr val="9900FF"/>
                </a:solidFill>
                <a:latin typeface="Roboto"/>
                <a:ea typeface="Roboto"/>
                <a:cs typeface="Roboto"/>
                <a:sym typeface="Roboto"/>
              </a:rPr>
              <a:t>%</a:t>
            </a:r>
            <a:r>
              <a:rPr lang="ru" sz="1800">
                <a:latin typeface="Roboto"/>
                <a:ea typeface="Roboto"/>
                <a:cs typeface="Roboto"/>
                <a:sym typeface="Roboto"/>
              </a:rPr>
              <a:t> {</a:t>
            </a:r>
            <a:r>
              <a:rPr lang="ru" sz="1800">
                <a:solidFill>
                  <a:srgbClr val="980000"/>
                </a:solidFill>
                <a:latin typeface="Roboto"/>
                <a:ea typeface="Roboto"/>
                <a:cs typeface="Roboto"/>
                <a:sym typeface="Roboto"/>
              </a:rPr>
              <a:t>"name"</a:t>
            </a:r>
            <a:r>
              <a:rPr lang="ru" sz="1800">
                <a:latin typeface="Roboto"/>
                <a:ea typeface="Roboto"/>
                <a:cs typeface="Roboto"/>
                <a:sym typeface="Roboto"/>
              </a:rPr>
              <a:t>: name, </a:t>
            </a:r>
            <a:r>
              <a:rPr lang="ru" sz="1800">
                <a:solidFill>
                  <a:srgbClr val="980000"/>
                </a:solidFill>
                <a:latin typeface="Roboto"/>
                <a:ea typeface="Roboto"/>
                <a:cs typeface="Roboto"/>
                <a:sym typeface="Roboto"/>
              </a:rPr>
              <a:t>"errno"</a:t>
            </a:r>
            <a:r>
              <a:rPr lang="ru" sz="1800">
                <a:latin typeface="Roboto"/>
                <a:ea typeface="Roboto"/>
                <a:cs typeface="Roboto"/>
                <a:sym typeface="Roboto"/>
              </a:rPr>
              <a:t>: errno }</a:t>
            </a:r>
            <a:endParaRPr sz="1800">
              <a:latin typeface="Roboto"/>
              <a:ea typeface="Roboto"/>
              <a:cs typeface="Roboto"/>
              <a:sym typeface="Roboto"/>
            </a:endParaRPr>
          </a:p>
        </p:txBody>
      </p:sp>
      <p:sp>
        <p:nvSpPr>
          <p:cNvPr id="117" name="Google Shape;117;p20"/>
          <p:cNvSpPr txBox="1"/>
          <p:nvPr/>
        </p:nvSpPr>
        <p:spPr>
          <a:xfrm>
            <a:off x="460950" y="2675650"/>
            <a:ext cx="8222100" cy="6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38761D"/>
                </a:solidFill>
                <a:latin typeface="Roboto"/>
                <a:ea typeface="Roboto"/>
                <a:cs typeface="Roboto"/>
                <a:sym typeface="Roboto"/>
              </a:rPr>
              <a:t>Hey Bob, there is a 0xbadc0ffee error!</a:t>
            </a:r>
            <a:endParaRPr sz="1800">
              <a:solidFill>
                <a:srgbClr val="38761D"/>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92"/>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ru"/>
              <a:t>Методы преобразование строки в список</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93"/>
          <p:cNvSpPr txBox="1"/>
          <p:nvPr>
            <p:ph idx="1" type="body"/>
          </p:nvPr>
        </p:nvSpPr>
        <p:spPr>
          <a:xfrm>
            <a:off x="460950" y="654950"/>
            <a:ext cx="8222100" cy="368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2400">
                <a:solidFill>
                  <a:schemeClr val="dk1"/>
                </a:solidFill>
              </a:rPr>
              <a:t>Методы в этой группе преобразовывают строку в другой тип данных и наоборот. </a:t>
            </a:r>
            <a:endParaRPr sz="2400">
              <a:solidFill>
                <a:schemeClr val="dk1"/>
              </a:solidFill>
            </a:endParaRPr>
          </a:p>
          <a:p>
            <a:pPr indent="0" lvl="0" marL="0" rtl="0" algn="ctr">
              <a:spcBef>
                <a:spcPts val="1600"/>
              </a:spcBef>
              <a:spcAft>
                <a:spcPts val="0"/>
              </a:spcAft>
              <a:buNone/>
            </a:pPr>
            <a:r>
              <a:rPr lang="ru" sz="2400">
                <a:solidFill>
                  <a:schemeClr val="dk1"/>
                </a:solidFill>
              </a:rPr>
              <a:t>Многие из этих методов возвращают либо список, либо кортеж. </a:t>
            </a:r>
            <a:endParaRPr sz="2400">
              <a:solidFill>
                <a:schemeClr val="dk1"/>
              </a:solidFill>
            </a:endParaRPr>
          </a:p>
          <a:p>
            <a:pPr indent="0" lvl="0" marL="0" rtl="0" algn="ctr">
              <a:spcBef>
                <a:spcPts val="1600"/>
              </a:spcBef>
              <a:spcAft>
                <a:spcPts val="0"/>
              </a:spcAft>
              <a:buNone/>
            </a:pPr>
            <a:r>
              <a:rPr lang="ru" sz="2400">
                <a:solidFill>
                  <a:schemeClr val="dk1"/>
                </a:solidFill>
              </a:rPr>
              <a:t>Список заключен в квадратные скобки ( </a:t>
            </a:r>
            <a:r>
              <a:rPr lang="ru" sz="2400">
                <a:solidFill>
                  <a:srgbClr val="666666"/>
                </a:solidFill>
              </a:rPr>
              <a:t>[ ] </a:t>
            </a:r>
            <a:r>
              <a:rPr lang="ru" sz="2400">
                <a:solidFill>
                  <a:schemeClr val="dk1"/>
                </a:solidFill>
              </a:rPr>
              <a:t>), а кортеж заключен в простые ( </a:t>
            </a:r>
            <a:r>
              <a:rPr lang="ru" sz="2400">
                <a:solidFill>
                  <a:srgbClr val="000000"/>
                </a:solidFill>
              </a:rPr>
              <a:t>( ) </a:t>
            </a:r>
            <a:r>
              <a:rPr lang="ru" sz="2400">
                <a:solidFill>
                  <a:schemeClr val="dk1"/>
                </a:solidFill>
              </a:rPr>
              <a:t>).</a:t>
            </a:r>
            <a:endParaRPr sz="2400">
              <a:solidFill>
                <a:schemeClr val="dk1"/>
              </a:solidFill>
            </a:endParaRPr>
          </a:p>
          <a:p>
            <a:pPr indent="0" lvl="0" marL="0" rtl="0" algn="ctr">
              <a:spcBef>
                <a:spcPts val="1600"/>
              </a:spcBef>
              <a:spcAft>
                <a:spcPts val="1600"/>
              </a:spcAft>
              <a:buNone/>
            </a:pPr>
            <a:r>
              <a:t/>
            </a:r>
            <a:endParaRPr sz="2400">
              <a:solidFill>
                <a:schemeClr val="dk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94"/>
          <p:cNvSpPr txBox="1"/>
          <p:nvPr>
            <p:ph type="title"/>
          </p:nvPr>
        </p:nvSpPr>
        <p:spPr>
          <a:xfrm>
            <a:off x="69275" y="357800"/>
            <a:ext cx="3099900" cy="56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string.join(&lt;iterable&gt;)</a:t>
            </a:r>
            <a:endParaRPr/>
          </a:p>
        </p:txBody>
      </p:sp>
      <p:sp>
        <p:nvSpPr>
          <p:cNvPr id="600" name="Google Shape;600;p94"/>
          <p:cNvSpPr txBox="1"/>
          <p:nvPr>
            <p:ph idx="1" type="body"/>
          </p:nvPr>
        </p:nvSpPr>
        <p:spPr>
          <a:xfrm>
            <a:off x="226075" y="1073725"/>
            <a:ext cx="2808000" cy="3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объединяет список в строку.</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ru" sz="1800"/>
              <a:t>Возвращает строку, которая является результатом конкатенации объекта &lt;iterable&gt; с разделителем s.</a:t>
            </a:r>
            <a:endParaRPr sz="1800"/>
          </a:p>
          <a:p>
            <a:pPr indent="0" lvl="0" marL="0" rtl="0" algn="l">
              <a:spcBef>
                <a:spcPts val="1600"/>
              </a:spcBef>
              <a:spcAft>
                <a:spcPts val="1600"/>
              </a:spcAft>
              <a:buNone/>
            </a:pPr>
            <a:r>
              <a:t/>
            </a:r>
            <a:endParaRPr sz="1800"/>
          </a:p>
        </p:txBody>
      </p:sp>
      <p:sp>
        <p:nvSpPr>
          <p:cNvPr id="601" name="Google Shape;601;p94"/>
          <p:cNvSpPr txBox="1"/>
          <p:nvPr/>
        </p:nvSpPr>
        <p:spPr>
          <a:xfrm>
            <a:off x="3411675" y="173175"/>
            <a:ext cx="5628300" cy="48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Roboto"/>
                <a:ea typeface="Roboto"/>
                <a:cs typeface="Roboto"/>
                <a:sym typeface="Roboto"/>
              </a:rPr>
              <a:t># .join() вызывается строка-разделитель s . &lt;iterable&gt; должна быть последовательностью строковых объектов.</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 '</a:t>
            </a:r>
            <a:r>
              <a:rPr lang="ru" sz="2400">
                <a:latin typeface="Roboto"/>
                <a:ea typeface="Roboto"/>
                <a:cs typeface="Roboto"/>
                <a:sym typeface="Roboto"/>
              </a:rPr>
              <a:t>.join([</a:t>
            </a:r>
            <a:r>
              <a:rPr lang="ru" sz="2400">
                <a:solidFill>
                  <a:srgbClr val="980000"/>
                </a:solidFill>
                <a:latin typeface="Roboto"/>
                <a:ea typeface="Roboto"/>
                <a:cs typeface="Roboto"/>
                <a:sym typeface="Roboto"/>
              </a:rPr>
              <a:t>'foo'</a:t>
            </a:r>
            <a:r>
              <a:rPr lang="ru" sz="2400">
                <a:latin typeface="Roboto"/>
                <a:ea typeface="Roboto"/>
                <a:cs typeface="Roboto"/>
                <a:sym typeface="Roboto"/>
              </a:rPr>
              <a:t>, </a:t>
            </a:r>
            <a:r>
              <a:rPr lang="ru" sz="2400">
                <a:solidFill>
                  <a:srgbClr val="980000"/>
                </a:solidFill>
                <a:latin typeface="Roboto"/>
                <a:ea typeface="Roboto"/>
                <a:cs typeface="Roboto"/>
                <a:sym typeface="Roboto"/>
              </a:rPr>
              <a:t>'bar'</a:t>
            </a:r>
            <a:r>
              <a:rPr lang="ru" sz="2400">
                <a:latin typeface="Roboto"/>
                <a:ea typeface="Roboto"/>
                <a:cs typeface="Roboto"/>
                <a:sym typeface="Roboto"/>
              </a:rPr>
              <a:t>, </a:t>
            </a:r>
            <a:r>
              <a:rPr lang="ru" sz="2400">
                <a:solidFill>
                  <a:srgbClr val="980000"/>
                </a:solidFill>
                <a:latin typeface="Roboto"/>
                <a:ea typeface="Roboto"/>
                <a:cs typeface="Roboto"/>
                <a:sym typeface="Roboto"/>
              </a:rPr>
              <a:t>'baz'</a:t>
            </a:r>
            <a:r>
              <a:rPr lang="ru" sz="2400">
                <a:latin typeface="Roboto"/>
                <a:ea typeface="Roboto"/>
                <a:cs typeface="Roboto"/>
                <a:sym typeface="Roboto"/>
              </a:rPr>
              <a:t>, </a:t>
            </a:r>
            <a:r>
              <a:rPr lang="ru" sz="2400">
                <a:solidFill>
                  <a:srgbClr val="980000"/>
                </a:solidFill>
                <a:latin typeface="Roboto"/>
                <a:ea typeface="Roboto"/>
                <a:cs typeface="Roboto"/>
                <a:sym typeface="Roboto"/>
              </a:rPr>
              <a:t>'qux'</a:t>
            </a:r>
            <a:r>
              <a:rPr lang="ru" sz="2400">
                <a:latin typeface="Roboto"/>
                <a:ea typeface="Roboto"/>
                <a:cs typeface="Roboto"/>
                <a:sym typeface="Roboto"/>
              </a:rPr>
              <a:t>])</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'foo, bar, baz, qux'</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ru" sz="1800">
                <a:solidFill>
                  <a:schemeClr val="dk1"/>
                </a:solidFill>
                <a:latin typeface="Roboto"/>
                <a:ea typeface="Roboto"/>
                <a:cs typeface="Roboto"/>
                <a:sym typeface="Roboto"/>
              </a:rPr>
              <a:t># В результате получается одна строка, состоящая из списка объектов, разделенных запятыми.</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&gt;&gt;&gt; list(</a:t>
            </a:r>
            <a:r>
              <a:rPr lang="ru" sz="1800">
                <a:solidFill>
                  <a:srgbClr val="980000"/>
                </a:solidFill>
                <a:latin typeface="Roboto"/>
                <a:ea typeface="Roboto"/>
                <a:cs typeface="Roboto"/>
                <a:sym typeface="Roboto"/>
              </a:rPr>
              <a:t>'corge'</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['c', 'o', 'r', 'g', 'e']</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&gt;&gt;&gt; </a:t>
            </a:r>
            <a:r>
              <a:rPr lang="ru" sz="1800">
                <a:solidFill>
                  <a:srgbClr val="980000"/>
                </a:solidFill>
                <a:latin typeface="Roboto"/>
                <a:ea typeface="Roboto"/>
                <a:cs typeface="Roboto"/>
                <a:sym typeface="Roboto"/>
              </a:rPr>
              <a:t>':'</a:t>
            </a:r>
            <a:r>
              <a:rPr lang="ru" sz="1800">
                <a:latin typeface="Roboto"/>
                <a:ea typeface="Roboto"/>
                <a:cs typeface="Roboto"/>
                <a:sym typeface="Roboto"/>
              </a:rPr>
              <a:t>.join(</a:t>
            </a:r>
            <a:r>
              <a:rPr lang="ru" sz="1800">
                <a:solidFill>
                  <a:srgbClr val="980000"/>
                </a:solidFill>
                <a:latin typeface="Roboto"/>
                <a:ea typeface="Roboto"/>
                <a:cs typeface="Roboto"/>
                <a:sym typeface="Roboto"/>
              </a:rPr>
              <a:t>'corge'</a:t>
            </a:r>
            <a:r>
              <a:rPr lang="ru"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rPr lang="ru" sz="1800">
                <a:solidFill>
                  <a:srgbClr val="38761D"/>
                </a:solidFill>
                <a:latin typeface="Roboto"/>
                <a:ea typeface="Roboto"/>
                <a:cs typeface="Roboto"/>
                <a:sym typeface="Roboto"/>
              </a:rPr>
              <a:t>'c:o:r:g:e'</a:t>
            </a:r>
            <a:endParaRPr sz="1800">
              <a:solidFill>
                <a:srgbClr val="38761D"/>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95"/>
          <p:cNvSpPr txBox="1"/>
          <p:nvPr>
            <p:ph type="title"/>
          </p:nvPr>
        </p:nvSpPr>
        <p:spPr>
          <a:xfrm>
            <a:off x="69275" y="357800"/>
            <a:ext cx="3099900" cy="56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sz="2200"/>
              <a:t>string.partition(&lt;sep&gt;)</a:t>
            </a:r>
            <a:endParaRPr sz="2200"/>
          </a:p>
        </p:txBody>
      </p:sp>
      <p:sp>
        <p:nvSpPr>
          <p:cNvPr id="607" name="Google Shape;607;p95"/>
          <p:cNvSpPr txBox="1"/>
          <p:nvPr>
            <p:ph idx="1" type="body"/>
          </p:nvPr>
        </p:nvSpPr>
        <p:spPr>
          <a:xfrm>
            <a:off x="226075" y="1073725"/>
            <a:ext cx="2808000" cy="3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делит строку на основе разделителя.</a:t>
            </a:r>
            <a:endParaRPr sz="1800"/>
          </a:p>
          <a:p>
            <a:pPr indent="0" lvl="0" marL="0" rtl="0" algn="l">
              <a:spcBef>
                <a:spcPts val="1600"/>
              </a:spcBef>
              <a:spcAft>
                <a:spcPts val="0"/>
              </a:spcAft>
              <a:buNone/>
            </a:pPr>
            <a:r>
              <a:rPr lang="ru" sz="1800"/>
              <a:t>Отделяет от s подстроку длиной от начала до первого вхождения &lt;sep&gt;. Возвращаемое значение представляет собой кортеж из трех частей:</a:t>
            </a:r>
            <a:endParaRPr sz="1800"/>
          </a:p>
          <a:p>
            <a:pPr indent="0" lvl="0" marL="0" rtl="0" algn="l">
              <a:spcBef>
                <a:spcPts val="1600"/>
              </a:spcBef>
              <a:spcAft>
                <a:spcPts val="1600"/>
              </a:spcAft>
              <a:buNone/>
            </a:pPr>
            <a:r>
              <a:t/>
            </a:r>
            <a:endParaRPr sz="1800"/>
          </a:p>
        </p:txBody>
      </p:sp>
      <p:sp>
        <p:nvSpPr>
          <p:cNvPr id="608" name="Google Shape;608;p95"/>
          <p:cNvSpPr txBox="1"/>
          <p:nvPr/>
        </p:nvSpPr>
        <p:spPr>
          <a:xfrm>
            <a:off x="3411675" y="173175"/>
            <a:ext cx="5628300" cy="48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'foo.bar'</a:t>
            </a:r>
            <a:r>
              <a:rPr lang="ru" sz="2400">
                <a:latin typeface="Roboto"/>
                <a:ea typeface="Roboto"/>
                <a:cs typeface="Roboto"/>
                <a:sym typeface="Roboto"/>
              </a:rPr>
              <a:t>.partition(</a:t>
            </a:r>
            <a:r>
              <a:rPr lang="ru" sz="2400">
                <a:solidFill>
                  <a:srgbClr val="980000"/>
                </a:solidFill>
                <a:latin typeface="Roboto"/>
                <a:ea typeface="Roboto"/>
                <a:cs typeface="Roboto"/>
                <a:sym typeface="Roboto"/>
              </a:rPr>
              <a:t>'.'</a:t>
            </a:r>
            <a:r>
              <a:rPr lang="ru" sz="2400">
                <a:latin typeface="Roboto"/>
                <a:ea typeface="Roboto"/>
                <a:cs typeface="Roboto"/>
                <a:sym typeface="Roboto"/>
              </a:rPr>
              <a:t>)</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('foo', '.', 'bar')</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'foo@@bar@@baz'</a:t>
            </a:r>
            <a:r>
              <a:rPr lang="ru" sz="2400">
                <a:latin typeface="Roboto"/>
                <a:ea typeface="Roboto"/>
                <a:cs typeface="Roboto"/>
                <a:sym typeface="Roboto"/>
              </a:rPr>
              <a:t>.partition(</a:t>
            </a:r>
            <a:r>
              <a:rPr lang="ru" sz="2400">
                <a:solidFill>
                  <a:srgbClr val="980000"/>
                </a:solidFill>
                <a:latin typeface="Roboto"/>
                <a:ea typeface="Roboto"/>
                <a:cs typeface="Roboto"/>
                <a:sym typeface="Roboto"/>
              </a:rPr>
              <a:t>'@@'</a:t>
            </a:r>
            <a:r>
              <a:rPr lang="ru" sz="2400">
                <a:latin typeface="Roboto"/>
                <a:ea typeface="Roboto"/>
                <a:cs typeface="Roboto"/>
                <a:sym typeface="Roboto"/>
              </a:rPr>
              <a:t>)</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('foo', '@@', 'bar@@baz')</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solidFill>
                  <a:schemeClr val="dk1"/>
                </a:solidFill>
                <a:latin typeface="Roboto"/>
                <a:ea typeface="Roboto"/>
                <a:cs typeface="Roboto"/>
                <a:sym typeface="Roboto"/>
              </a:rPr>
              <a:t>#Если &lt;sep&gt; не найден в s, возвращаемый кортеж содержит s и две пустые строки:</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'foo.bar'</a:t>
            </a:r>
            <a:r>
              <a:rPr lang="ru" sz="2400">
                <a:latin typeface="Roboto"/>
                <a:ea typeface="Roboto"/>
                <a:cs typeface="Roboto"/>
                <a:sym typeface="Roboto"/>
              </a:rPr>
              <a:t>.partition(</a:t>
            </a:r>
            <a:r>
              <a:rPr lang="ru" sz="2400">
                <a:solidFill>
                  <a:srgbClr val="980000"/>
                </a:solidFill>
                <a:latin typeface="Roboto"/>
                <a:ea typeface="Roboto"/>
                <a:cs typeface="Roboto"/>
                <a:sym typeface="Roboto"/>
              </a:rPr>
              <a:t>'@@'</a:t>
            </a:r>
            <a:r>
              <a:rPr lang="ru" sz="2400">
                <a:latin typeface="Roboto"/>
                <a:ea typeface="Roboto"/>
                <a:cs typeface="Roboto"/>
                <a:sym typeface="Roboto"/>
              </a:rPr>
              <a:t>)</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('foo.bar', '', '')</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Google Shape;613;p96"/>
          <p:cNvSpPr txBox="1"/>
          <p:nvPr>
            <p:ph type="title"/>
          </p:nvPr>
        </p:nvSpPr>
        <p:spPr>
          <a:xfrm>
            <a:off x="69275" y="357800"/>
            <a:ext cx="3099900" cy="56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sz="2200"/>
              <a:t>s.rpartition(&lt;sep&gt;)</a:t>
            </a:r>
            <a:endParaRPr sz="2200"/>
          </a:p>
        </p:txBody>
      </p:sp>
      <p:sp>
        <p:nvSpPr>
          <p:cNvPr id="614" name="Google Shape;614;p96"/>
          <p:cNvSpPr txBox="1"/>
          <p:nvPr>
            <p:ph idx="1" type="body"/>
          </p:nvPr>
        </p:nvSpPr>
        <p:spPr>
          <a:xfrm>
            <a:off x="226075" y="1073725"/>
            <a:ext cx="2808000" cy="3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делит строку на основе разделителя, начиная с конца.</a:t>
            </a:r>
            <a:endParaRPr sz="1800"/>
          </a:p>
          <a:p>
            <a:pPr indent="0" lvl="0" marL="0" rtl="0" algn="l">
              <a:spcBef>
                <a:spcPts val="1600"/>
              </a:spcBef>
              <a:spcAft>
                <a:spcPts val="0"/>
              </a:spcAft>
              <a:buNone/>
            </a:pPr>
            <a:r>
              <a:rPr lang="ru" sz="1800"/>
              <a:t>Работает как s.partition(&lt;sep&gt;), за исключением того, что s делится при последнем вхождении &lt;sep&gt; вместо первого:</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615" name="Google Shape;615;p96"/>
          <p:cNvSpPr txBox="1"/>
          <p:nvPr/>
        </p:nvSpPr>
        <p:spPr>
          <a:xfrm>
            <a:off x="3411675" y="173175"/>
            <a:ext cx="5628300" cy="48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'foo@@bar@@baz'</a:t>
            </a:r>
            <a:r>
              <a:rPr lang="ru" sz="2400">
                <a:latin typeface="Roboto"/>
                <a:ea typeface="Roboto"/>
                <a:cs typeface="Roboto"/>
                <a:sym typeface="Roboto"/>
              </a:rPr>
              <a:t>.partition(</a:t>
            </a:r>
            <a:r>
              <a:rPr lang="ru" sz="2400">
                <a:solidFill>
                  <a:srgbClr val="980000"/>
                </a:solidFill>
                <a:latin typeface="Roboto"/>
                <a:ea typeface="Roboto"/>
                <a:cs typeface="Roboto"/>
                <a:sym typeface="Roboto"/>
              </a:rPr>
              <a:t>'@@'</a:t>
            </a:r>
            <a:r>
              <a:rPr lang="ru" sz="2400">
                <a:latin typeface="Roboto"/>
                <a:ea typeface="Roboto"/>
                <a:cs typeface="Roboto"/>
                <a:sym typeface="Roboto"/>
              </a:rPr>
              <a:t>)</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('foo', '@@', 'bar@@baz')</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'foo@@bar@@baz'</a:t>
            </a:r>
            <a:r>
              <a:rPr lang="ru" sz="2400">
                <a:latin typeface="Roboto"/>
                <a:ea typeface="Roboto"/>
                <a:cs typeface="Roboto"/>
                <a:sym typeface="Roboto"/>
              </a:rPr>
              <a:t>.rpartition(</a:t>
            </a:r>
            <a:r>
              <a:rPr lang="ru" sz="2400">
                <a:solidFill>
                  <a:srgbClr val="980000"/>
                </a:solidFill>
                <a:latin typeface="Roboto"/>
                <a:ea typeface="Roboto"/>
                <a:cs typeface="Roboto"/>
                <a:sym typeface="Roboto"/>
              </a:rPr>
              <a:t>'@@'</a:t>
            </a:r>
            <a:r>
              <a:rPr lang="ru" sz="2400">
                <a:latin typeface="Roboto"/>
                <a:ea typeface="Roboto"/>
                <a:cs typeface="Roboto"/>
                <a:sym typeface="Roboto"/>
              </a:rPr>
              <a:t>)</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('foo@@bar', '@@', 'baz')</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97"/>
          <p:cNvSpPr txBox="1"/>
          <p:nvPr>
            <p:ph type="title"/>
          </p:nvPr>
        </p:nvSpPr>
        <p:spPr>
          <a:xfrm>
            <a:off x="69275" y="173175"/>
            <a:ext cx="3099900" cy="75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sz="2200"/>
              <a:t>string.rsplit(sep=None, maxsplit=-1)</a:t>
            </a:r>
            <a:endParaRPr sz="2200"/>
          </a:p>
        </p:txBody>
      </p:sp>
      <p:sp>
        <p:nvSpPr>
          <p:cNvPr id="621" name="Google Shape;621;p97"/>
          <p:cNvSpPr txBox="1"/>
          <p:nvPr>
            <p:ph idx="1" type="body"/>
          </p:nvPr>
        </p:nvSpPr>
        <p:spPr>
          <a:xfrm>
            <a:off x="226075" y="1073725"/>
            <a:ext cx="2808000" cy="3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делит строку на список из подстрок.</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ru" sz="1800"/>
              <a:t>Без аргументов делит s на подстроки, разделенные любой последовательностью пробелов, и возвращает список:</a:t>
            </a:r>
            <a:endParaRPr sz="1800"/>
          </a:p>
          <a:p>
            <a:pPr indent="0" lvl="0" marL="0" rtl="0" algn="l">
              <a:spcBef>
                <a:spcPts val="1600"/>
              </a:spcBef>
              <a:spcAft>
                <a:spcPts val="1600"/>
              </a:spcAft>
              <a:buNone/>
            </a:pPr>
            <a:r>
              <a:t/>
            </a:r>
            <a:endParaRPr sz="1800"/>
          </a:p>
        </p:txBody>
      </p:sp>
      <p:sp>
        <p:nvSpPr>
          <p:cNvPr id="622" name="Google Shape;622;p97"/>
          <p:cNvSpPr txBox="1"/>
          <p:nvPr/>
        </p:nvSpPr>
        <p:spPr>
          <a:xfrm>
            <a:off x="3411675" y="173175"/>
            <a:ext cx="5628300" cy="48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'foo bar baz qux'</a:t>
            </a:r>
            <a:r>
              <a:rPr lang="ru" sz="2400">
                <a:latin typeface="Roboto"/>
                <a:ea typeface="Roboto"/>
                <a:cs typeface="Roboto"/>
                <a:sym typeface="Roboto"/>
              </a:rPr>
              <a:t>.rsplit()</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['foo', 'bar', 'baz', 'qux']</a:t>
            </a:r>
            <a:endParaRPr sz="2400">
              <a:solidFill>
                <a:srgbClr val="38761D"/>
              </a:solidFill>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'foo\n\tbar   baz\r\fqux'</a:t>
            </a:r>
            <a:r>
              <a:rPr lang="ru" sz="2400">
                <a:latin typeface="Roboto"/>
                <a:ea typeface="Roboto"/>
                <a:cs typeface="Roboto"/>
                <a:sym typeface="Roboto"/>
              </a:rPr>
              <a:t>.rsplit()</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['foo', 'bar', 'baz', 'qux']</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solidFill>
                  <a:schemeClr val="dk1"/>
                </a:solidFill>
                <a:latin typeface="Roboto"/>
                <a:ea typeface="Roboto"/>
                <a:cs typeface="Roboto"/>
                <a:sym typeface="Roboto"/>
              </a:rPr>
              <a:t>#Если &lt;sep&gt; указан, он используется в качестве разделителя:</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ru" sz="2400">
                <a:latin typeface="Roboto"/>
                <a:ea typeface="Roboto"/>
                <a:cs typeface="Roboto"/>
                <a:sym typeface="Roboto"/>
              </a:rPr>
              <a:t>&gt;&gt;&gt; </a:t>
            </a:r>
            <a:r>
              <a:rPr lang="ru" sz="2400">
                <a:solidFill>
                  <a:srgbClr val="980000"/>
                </a:solidFill>
                <a:latin typeface="Roboto"/>
                <a:ea typeface="Roboto"/>
                <a:cs typeface="Roboto"/>
                <a:sym typeface="Roboto"/>
              </a:rPr>
              <a:t>'foo.bar.baz.qux'</a:t>
            </a:r>
            <a:r>
              <a:rPr lang="ru" sz="2400">
                <a:latin typeface="Roboto"/>
                <a:ea typeface="Roboto"/>
                <a:cs typeface="Roboto"/>
                <a:sym typeface="Roboto"/>
              </a:rPr>
              <a:t>.rsplit(sep=</a:t>
            </a:r>
            <a:r>
              <a:rPr lang="ru" sz="2400">
                <a:solidFill>
                  <a:srgbClr val="980000"/>
                </a:solidFill>
                <a:latin typeface="Roboto"/>
                <a:ea typeface="Roboto"/>
                <a:cs typeface="Roboto"/>
                <a:sym typeface="Roboto"/>
              </a:rPr>
              <a:t>'.'</a:t>
            </a:r>
            <a:r>
              <a:rPr lang="ru" sz="2400">
                <a:latin typeface="Roboto"/>
                <a:ea typeface="Roboto"/>
                <a:cs typeface="Roboto"/>
                <a:sym typeface="Roboto"/>
              </a:rPr>
              <a:t>)</a:t>
            </a:r>
            <a:endParaRPr sz="2400">
              <a:latin typeface="Roboto"/>
              <a:ea typeface="Roboto"/>
              <a:cs typeface="Roboto"/>
              <a:sym typeface="Roboto"/>
            </a:endParaRPr>
          </a:p>
          <a:p>
            <a:pPr indent="0" lvl="0" marL="0" rtl="0" algn="l">
              <a:spcBef>
                <a:spcPts val="0"/>
              </a:spcBef>
              <a:spcAft>
                <a:spcPts val="0"/>
              </a:spcAft>
              <a:buNone/>
            </a:pPr>
            <a:r>
              <a:rPr lang="ru" sz="2400">
                <a:solidFill>
                  <a:srgbClr val="38761D"/>
                </a:solidFill>
                <a:latin typeface="Roboto"/>
                <a:ea typeface="Roboto"/>
                <a:cs typeface="Roboto"/>
                <a:sym typeface="Roboto"/>
              </a:rPr>
              <a:t>['foo', 'bar', 'baz', 'qux']</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solidFill>
                <a:srgbClr val="38761D"/>
              </a:solidFill>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9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string.rsplit(sep=None, maxsplit=-1)</a:t>
            </a:r>
            <a:endParaRPr/>
          </a:p>
        </p:txBody>
      </p:sp>
      <p:sp>
        <p:nvSpPr>
          <p:cNvPr id="628" name="Google Shape;628;p98"/>
          <p:cNvSpPr txBox="1"/>
          <p:nvPr>
            <p:ph idx="1" type="body"/>
          </p:nvPr>
        </p:nvSpPr>
        <p:spPr>
          <a:xfrm>
            <a:off x="471900" y="1919075"/>
            <a:ext cx="83172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Если &lt;sep&gt; = None, строка разделяется пробелами, как если бы &lt;sep&gt; не был указан вообще.</a:t>
            </a:r>
            <a:endParaRPr sz="1800"/>
          </a:p>
          <a:p>
            <a:pPr indent="0" lvl="0" marL="0" rtl="0" algn="l">
              <a:spcBef>
                <a:spcPts val="1600"/>
              </a:spcBef>
              <a:spcAft>
                <a:spcPts val="0"/>
              </a:spcAft>
              <a:buNone/>
            </a:pPr>
            <a:r>
              <a:rPr lang="ru" sz="1800"/>
              <a:t>Когда &lt;sep&gt; явно указан в качестве разделителя s, последовательные повторы разделителя будут возвращены как пустые строки:</a:t>
            </a:r>
            <a:endParaRPr sz="1800"/>
          </a:p>
          <a:p>
            <a:pPr indent="0" lvl="0" marL="0" rtl="0" algn="l">
              <a:spcBef>
                <a:spcPts val="1600"/>
              </a:spcBef>
              <a:spcAft>
                <a:spcPts val="1600"/>
              </a:spcAft>
              <a:buNone/>
            </a:pPr>
            <a:r>
              <a:rPr lang="ru" sz="2400">
                <a:solidFill>
                  <a:srgbClr val="000000"/>
                </a:solidFill>
              </a:rPr>
              <a:t>&gt;&gt;&gt; </a:t>
            </a:r>
            <a:r>
              <a:rPr lang="ru" sz="2400">
                <a:solidFill>
                  <a:srgbClr val="980000"/>
                </a:solidFill>
              </a:rPr>
              <a:t>'foo...bar'</a:t>
            </a:r>
            <a:r>
              <a:rPr lang="ru" sz="2400">
                <a:solidFill>
                  <a:srgbClr val="000000"/>
                </a:solidFill>
              </a:rPr>
              <a:t>.rsplit(sep=</a:t>
            </a:r>
            <a:r>
              <a:rPr lang="ru" sz="2400">
                <a:solidFill>
                  <a:srgbClr val="980000"/>
                </a:solidFill>
              </a:rPr>
              <a:t>'.'</a:t>
            </a:r>
            <a:r>
              <a:rPr lang="ru" sz="2400">
                <a:solidFill>
                  <a:srgbClr val="000000"/>
                </a:solidFill>
              </a:rPr>
              <a:t>)</a:t>
            </a:r>
            <a:br>
              <a:rPr lang="ru" sz="2400">
                <a:solidFill>
                  <a:srgbClr val="000000"/>
                </a:solidFill>
              </a:rPr>
            </a:br>
            <a:r>
              <a:rPr lang="ru" sz="2400">
                <a:solidFill>
                  <a:srgbClr val="38761D"/>
                </a:solidFill>
              </a:rPr>
              <a:t>['foo', '', '', 'bar']</a:t>
            </a:r>
            <a:endParaRPr sz="2400">
              <a:solidFill>
                <a:srgbClr val="38761D"/>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9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string.rsplit(sep=None, maxsplit=-1)</a:t>
            </a:r>
            <a:endParaRPr/>
          </a:p>
        </p:txBody>
      </p:sp>
      <p:sp>
        <p:nvSpPr>
          <p:cNvPr id="634" name="Google Shape;634;p99"/>
          <p:cNvSpPr txBox="1"/>
          <p:nvPr>
            <p:ph idx="1" type="body"/>
          </p:nvPr>
        </p:nvSpPr>
        <p:spPr>
          <a:xfrm>
            <a:off x="471900" y="1919075"/>
            <a:ext cx="83172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t>Если указан необязательный параметр &lt;maxsplit&gt;, выполняется максимальное количество разделений, начиная с правого края s:</a:t>
            </a:r>
            <a:endParaRPr sz="2400"/>
          </a:p>
          <a:p>
            <a:pPr indent="0" lvl="0" marL="0" rtl="0" algn="l">
              <a:spcBef>
                <a:spcPts val="1600"/>
              </a:spcBef>
              <a:spcAft>
                <a:spcPts val="0"/>
              </a:spcAft>
              <a:buNone/>
            </a:pPr>
            <a:r>
              <a:rPr lang="ru" sz="2400">
                <a:solidFill>
                  <a:srgbClr val="000000"/>
                </a:solidFill>
              </a:rPr>
              <a:t>&gt;&gt;&gt; </a:t>
            </a:r>
            <a:r>
              <a:rPr lang="ru" sz="2400">
                <a:solidFill>
                  <a:srgbClr val="980000"/>
                </a:solidFill>
              </a:rPr>
              <a:t>'www.pythonru.com'</a:t>
            </a:r>
            <a:r>
              <a:rPr lang="ru" sz="2400">
                <a:solidFill>
                  <a:srgbClr val="000000"/>
                </a:solidFill>
              </a:rPr>
              <a:t>.rsplit(sep=</a:t>
            </a:r>
            <a:r>
              <a:rPr lang="ru" sz="2400">
                <a:solidFill>
                  <a:srgbClr val="980000"/>
                </a:solidFill>
              </a:rPr>
              <a:t>'.'</a:t>
            </a:r>
            <a:r>
              <a:rPr lang="ru" sz="2400">
                <a:solidFill>
                  <a:srgbClr val="000000"/>
                </a:solidFill>
              </a:rPr>
              <a:t>, maxsplit=1)</a:t>
            </a:r>
            <a:endParaRPr sz="2400">
              <a:solidFill>
                <a:srgbClr val="000000"/>
              </a:solidFill>
            </a:endParaRPr>
          </a:p>
          <a:p>
            <a:pPr indent="0" lvl="0" marL="0" rtl="0" algn="l">
              <a:spcBef>
                <a:spcPts val="1600"/>
              </a:spcBef>
              <a:spcAft>
                <a:spcPts val="1600"/>
              </a:spcAft>
              <a:buNone/>
            </a:pPr>
            <a:r>
              <a:rPr lang="ru" sz="2400">
                <a:solidFill>
                  <a:srgbClr val="38761D"/>
                </a:solidFill>
              </a:rPr>
              <a:t>['www.pythonru', 'com']</a:t>
            </a:r>
            <a:endParaRPr sz="2400">
              <a:solidFill>
                <a:srgbClr val="38761D"/>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10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string.rsplit(sep=None, maxsplit=-1)</a:t>
            </a:r>
            <a:endParaRPr/>
          </a:p>
        </p:txBody>
      </p:sp>
      <p:sp>
        <p:nvSpPr>
          <p:cNvPr id="640" name="Google Shape;640;p100"/>
          <p:cNvSpPr txBox="1"/>
          <p:nvPr>
            <p:ph idx="1" type="body"/>
          </p:nvPr>
        </p:nvSpPr>
        <p:spPr>
          <a:xfrm>
            <a:off x="471900" y="1919075"/>
            <a:ext cx="83172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Значение по умолчанию для &lt;maxsplit&gt; — -1. Это значит, что все возможные разделения должны быть выполнены:</a:t>
            </a:r>
            <a:endParaRPr sz="1800"/>
          </a:p>
          <a:p>
            <a:pPr indent="0" lvl="0" marL="0" rtl="0" algn="l">
              <a:spcBef>
                <a:spcPts val="1600"/>
              </a:spcBef>
              <a:spcAft>
                <a:spcPts val="0"/>
              </a:spcAft>
              <a:buNone/>
            </a:pPr>
            <a:r>
              <a:rPr lang="ru" sz="1800">
                <a:solidFill>
                  <a:srgbClr val="000000"/>
                </a:solidFill>
              </a:rPr>
              <a:t>&gt;&gt;&gt; </a:t>
            </a:r>
            <a:r>
              <a:rPr lang="ru" sz="1800">
                <a:solidFill>
                  <a:srgbClr val="980000"/>
                </a:solidFill>
              </a:rPr>
              <a:t>'www.pythonru.com'</a:t>
            </a:r>
            <a:r>
              <a:rPr lang="ru" sz="1800">
                <a:solidFill>
                  <a:srgbClr val="000000"/>
                </a:solidFill>
              </a:rPr>
              <a:t>.rsplit(sep=</a:t>
            </a:r>
            <a:r>
              <a:rPr lang="ru" sz="1800">
                <a:solidFill>
                  <a:srgbClr val="980000"/>
                </a:solidFill>
              </a:rPr>
              <a:t>'.'</a:t>
            </a:r>
            <a:r>
              <a:rPr lang="ru" sz="1800">
                <a:solidFill>
                  <a:srgbClr val="000000"/>
                </a:solidFill>
              </a:rPr>
              <a:t>, maxsplit=-1)</a:t>
            </a:r>
            <a:br>
              <a:rPr lang="ru" sz="1800">
                <a:solidFill>
                  <a:srgbClr val="000000"/>
                </a:solidFill>
              </a:rPr>
            </a:br>
            <a:r>
              <a:rPr lang="ru" sz="1800">
                <a:solidFill>
                  <a:srgbClr val="38761D"/>
                </a:solidFill>
              </a:rPr>
              <a:t>['www', 'pythonru', 'com']</a:t>
            </a:r>
            <a:endParaRPr sz="1800">
              <a:solidFill>
                <a:srgbClr val="38761D"/>
              </a:solidFill>
            </a:endParaRPr>
          </a:p>
          <a:p>
            <a:pPr indent="0" lvl="0" marL="0" rtl="0" algn="l">
              <a:spcBef>
                <a:spcPts val="1600"/>
              </a:spcBef>
              <a:spcAft>
                <a:spcPts val="0"/>
              </a:spcAft>
              <a:buNone/>
            </a:pPr>
            <a:r>
              <a:rPr lang="ru" sz="1800">
                <a:solidFill>
                  <a:srgbClr val="000000"/>
                </a:solidFill>
              </a:rPr>
              <a:t>&gt;&gt;&gt; </a:t>
            </a:r>
            <a:r>
              <a:rPr lang="ru" sz="1800">
                <a:solidFill>
                  <a:srgbClr val="980000"/>
                </a:solidFill>
              </a:rPr>
              <a:t>'www.pythonru.com'</a:t>
            </a:r>
            <a:r>
              <a:rPr lang="ru" sz="1800">
                <a:solidFill>
                  <a:srgbClr val="000000"/>
                </a:solidFill>
              </a:rPr>
              <a:t>.rsplit(sep=</a:t>
            </a:r>
            <a:r>
              <a:rPr lang="ru" sz="1800">
                <a:solidFill>
                  <a:srgbClr val="980000"/>
                </a:solidFill>
              </a:rPr>
              <a:t>'.'</a:t>
            </a:r>
            <a:r>
              <a:rPr lang="ru" sz="1800">
                <a:solidFill>
                  <a:srgbClr val="000000"/>
                </a:solidFill>
              </a:rPr>
              <a:t>)</a:t>
            </a:r>
            <a:br>
              <a:rPr lang="ru" sz="1800">
                <a:solidFill>
                  <a:srgbClr val="000000"/>
                </a:solidFill>
              </a:rPr>
            </a:br>
            <a:r>
              <a:rPr lang="ru" sz="1800">
                <a:solidFill>
                  <a:srgbClr val="38761D"/>
                </a:solidFill>
              </a:rPr>
              <a:t>['www', 'pythonru', 'com']</a:t>
            </a:r>
            <a:endParaRPr sz="1800">
              <a:solidFill>
                <a:srgbClr val="38761D"/>
              </a:solidFill>
            </a:endParaRPr>
          </a:p>
          <a:p>
            <a:pPr indent="0" lvl="0" marL="0" rtl="0" algn="l">
              <a:spcBef>
                <a:spcPts val="1600"/>
              </a:spcBef>
              <a:spcAft>
                <a:spcPts val="1600"/>
              </a:spcAft>
              <a:buNone/>
            </a:pPr>
            <a:r>
              <a:t/>
            </a:r>
            <a:endParaRPr sz="1800"/>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101"/>
          <p:cNvSpPr txBox="1"/>
          <p:nvPr>
            <p:ph type="title"/>
          </p:nvPr>
        </p:nvSpPr>
        <p:spPr>
          <a:xfrm>
            <a:off x="69275" y="173175"/>
            <a:ext cx="3099900" cy="75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sz="2200"/>
              <a:t>string.splitlines([&lt;keepends&gt;])</a:t>
            </a:r>
            <a:endParaRPr sz="2200"/>
          </a:p>
        </p:txBody>
      </p:sp>
      <p:sp>
        <p:nvSpPr>
          <p:cNvPr id="646" name="Google Shape;646;p101"/>
          <p:cNvSpPr txBox="1"/>
          <p:nvPr>
            <p:ph idx="1" type="body"/>
          </p:nvPr>
        </p:nvSpPr>
        <p:spPr>
          <a:xfrm>
            <a:off x="226075" y="1073725"/>
            <a:ext cx="2808000" cy="3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делит текст на список строк.</a:t>
            </a:r>
            <a:endParaRPr sz="1800"/>
          </a:p>
          <a:p>
            <a:pPr indent="0" lvl="0" marL="0" rtl="0" algn="l">
              <a:spcBef>
                <a:spcPts val="1600"/>
              </a:spcBef>
              <a:spcAft>
                <a:spcPts val="0"/>
              </a:spcAft>
              <a:buNone/>
            </a:pPr>
            <a:r>
              <a:rPr lang="ru" sz="1800"/>
              <a:t>Любой из следующих символов или последовательностей символов считается границей строки:</a:t>
            </a:r>
            <a:endParaRPr sz="1800"/>
          </a:p>
          <a:p>
            <a:pPr indent="0" lvl="0" marL="0" rtl="0" algn="l">
              <a:spcBef>
                <a:spcPts val="1600"/>
              </a:spcBef>
              <a:spcAft>
                <a:spcPts val="0"/>
              </a:spcAft>
              <a:buNone/>
            </a:pPr>
            <a:r>
              <a:rPr lang="ru" sz="1800"/>
              <a:t>\n, \r, \r\n,\v,\x0b,\f, \x0c, \x1c,\x1d,\x1e, \x85, \u2028, \u2029</a:t>
            </a:r>
            <a:endParaRPr sz="1800"/>
          </a:p>
          <a:p>
            <a:pPr indent="0" lvl="0" marL="0" rtl="0" algn="l">
              <a:spcBef>
                <a:spcPts val="1600"/>
              </a:spcBef>
              <a:spcAft>
                <a:spcPts val="1600"/>
              </a:spcAft>
              <a:buNone/>
            </a:pPr>
            <a:r>
              <a:t/>
            </a:r>
            <a:endParaRPr sz="1800"/>
          </a:p>
        </p:txBody>
      </p:sp>
      <p:sp>
        <p:nvSpPr>
          <p:cNvPr id="647" name="Google Shape;647;p101"/>
          <p:cNvSpPr txBox="1"/>
          <p:nvPr/>
        </p:nvSpPr>
        <p:spPr>
          <a:xfrm>
            <a:off x="3411675" y="173175"/>
            <a:ext cx="5628300" cy="48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2000">
                <a:latin typeface="Roboto"/>
                <a:ea typeface="Roboto"/>
                <a:cs typeface="Roboto"/>
                <a:sym typeface="Roboto"/>
              </a:rPr>
              <a:t>&gt;&gt;&gt; </a:t>
            </a:r>
            <a:r>
              <a:rPr lang="ru" sz="2000">
                <a:solidFill>
                  <a:srgbClr val="980000"/>
                </a:solidFill>
                <a:latin typeface="Roboto"/>
                <a:ea typeface="Roboto"/>
                <a:cs typeface="Roboto"/>
                <a:sym typeface="Roboto"/>
              </a:rPr>
              <a:t>'foo\nbar\r\nbaz\fqux\u2028quux'</a:t>
            </a:r>
            <a:r>
              <a:rPr lang="ru" sz="2000">
                <a:latin typeface="Roboto"/>
                <a:ea typeface="Roboto"/>
                <a:cs typeface="Roboto"/>
                <a:sym typeface="Roboto"/>
              </a:rPr>
              <a:t>.splitlines()</a:t>
            </a:r>
            <a:endParaRPr sz="2000">
              <a:latin typeface="Roboto"/>
              <a:ea typeface="Roboto"/>
              <a:cs typeface="Roboto"/>
              <a:sym typeface="Roboto"/>
            </a:endParaRPr>
          </a:p>
          <a:p>
            <a:pPr indent="0" lvl="0" marL="0" rtl="0" algn="l">
              <a:spcBef>
                <a:spcPts val="0"/>
              </a:spcBef>
              <a:spcAft>
                <a:spcPts val="0"/>
              </a:spcAft>
              <a:buNone/>
            </a:pPr>
            <a:r>
              <a:t/>
            </a:r>
            <a:endParaRPr sz="2000">
              <a:solidFill>
                <a:srgbClr val="38761D"/>
              </a:solidFill>
              <a:latin typeface="Roboto"/>
              <a:ea typeface="Roboto"/>
              <a:cs typeface="Roboto"/>
              <a:sym typeface="Roboto"/>
            </a:endParaRPr>
          </a:p>
          <a:p>
            <a:pPr indent="0" lvl="0" marL="0" rtl="0" algn="l">
              <a:spcBef>
                <a:spcPts val="0"/>
              </a:spcBef>
              <a:spcAft>
                <a:spcPts val="0"/>
              </a:spcAft>
              <a:buNone/>
            </a:pPr>
            <a:r>
              <a:rPr lang="ru" sz="2000">
                <a:solidFill>
                  <a:srgbClr val="38761D"/>
                </a:solidFill>
                <a:latin typeface="Roboto"/>
                <a:ea typeface="Roboto"/>
                <a:cs typeface="Roboto"/>
                <a:sym typeface="Roboto"/>
              </a:rPr>
              <a:t>['foo', 'bar', 'baz', 'qux', 'quux']</a:t>
            </a:r>
            <a:endParaRPr sz="2000">
              <a:solidFill>
                <a:srgbClr val="38761D"/>
              </a:solidFill>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None/>
            </a:pPr>
            <a:r>
              <a:rPr lang="ru" sz="1800">
                <a:latin typeface="Roboto"/>
                <a:ea typeface="Roboto"/>
                <a:cs typeface="Roboto"/>
                <a:sym typeface="Roboto"/>
              </a:rPr>
              <a:t>#Если в строке присутствуют последовательные символы границы строки, они появятся в списке результатов, как пустые строки:</a:t>
            </a:r>
            <a:endParaRPr sz="18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None/>
            </a:pPr>
            <a:r>
              <a:rPr lang="ru" sz="2000">
                <a:latin typeface="Roboto"/>
                <a:ea typeface="Roboto"/>
                <a:cs typeface="Roboto"/>
                <a:sym typeface="Roboto"/>
              </a:rPr>
              <a:t>&gt;&gt;&gt; </a:t>
            </a:r>
            <a:r>
              <a:rPr lang="ru" sz="2000">
                <a:solidFill>
                  <a:srgbClr val="980000"/>
                </a:solidFill>
                <a:latin typeface="Roboto"/>
                <a:ea typeface="Roboto"/>
                <a:cs typeface="Roboto"/>
                <a:sym typeface="Roboto"/>
              </a:rPr>
              <a:t>'foo\f\f\fbar'</a:t>
            </a:r>
            <a:r>
              <a:rPr lang="ru" sz="2000">
                <a:latin typeface="Roboto"/>
                <a:ea typeface="Roboto"/>
                <a:cs typeface="Roboto"/>
                <a:sym typeface="Roboto"/>
              </a:rPr>
              <a:t>.splitlines()</a:t>
            </a:r>
            <a:endParaRPr sz="2000">
              <a:latin typeface="Roboto"/>
              <a:ea typeface="Roboto"/>
              <a:cs typeface="Roboto"/>
              <a:sym typeface="Roboto"/>
            </a:endParaRPr>
          </a:p>
          <a:p>
            <a:pPr indent="0" lvl="0" marL="0" rtl="0" algn="l">
              <a:spcBef>
                <a:spcPts val="0"/>
              </a:spcBef>
              <a:spcAft>
                <a:spcPts val="0"/>
              </a:spcAft>
              <a:buNone/>
            </a:pPr>
            <a:r>
              <a:rPr lang="ru" sz="2000">
                <a:solidFill>
                  <a:srgbClr val="38761D"/>
                </a:solidFill>
                <a:latin typeface="Roboto"/>
                <a:ea typeface="Roboto"/>
                <a:cs typeface="Roboto"/>
                <a:sym typeface="Roboto"/>
              </a:rPr>
              <a:t>['foo', '', '', 'bar']</a:t>
            </a:r>
            <a:endParaRPr sz="2000">
              <a:solidFill>
                <a:srgbClr val="38761D"/>
              </a:solidFill>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idx="1" type="body"/>
          </p:nvPr>
        </p:nvSpPr>
        <p:spPr>
          <a:xfrm>
            <a:off x="460950" y="1858575"/>
            <a:ext cx="82221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ru"/>
              <a:t>К сожалению, этот вид форматирования не очень хорош, потому что он многословен и приводит к ошибкам, таким как неправильное отображение кортежей или словарей.</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10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string.splitlines([&lt;keepends&gt;])</a:t>
            </a:r>
            <a:endParaRPr/>
          </a:p>
        </p:txBody>
      </p:sp>
      <p:sp>
        <p:nvSpPr>
          <p:cNvPr id="653" name="Google Shape;653;p102"/>
          <p:cNvSpPr txBox="1"/>
          <p:nvPr>
            <p:ph idx="1" type="body"/>
          </p:nvPr>
        </p:nvSpPr>
        <p:spPr>
          <a:xfrm>
            <a:off x="471900" y="1919075"/>
            <a:ext cx="83172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800"/>
              <a:t>Если необязательный аргумент &lt;keepends&gt; указан и его булевое значение True, то символы границы строк сохраняются в списке подстрок:</a:t>
            </a:r>
            <a:endParaRPr sz="1800"/>
          </a:p>
          <a:p>
            <a:pPr indent="0" lvl="0" marL="0" rtl="0" algn="l">
              <a:spcBef>
                <a:spcPts val="1600"/>
              </a:spcBef>
              <a:spcAft>
                <a:spcPts val="0"/>
              </a:spcAft>
              <a:buNone/>
            </a:pPr>
            <a:r>
              <a:rPr lang="ru" sz="1800">
                <a:solidFill>
                  <a:srgbClr val="000000"/>
                </a:solidFill>
              </a:rPr>
              <a:t>&gt;&gt;&gt; </a:t>
            </a:r>
            <a:r>
              <a:rPr lang="ru" sz="1800">
                <a:solidFill>
                  <a:srgbClr val="980000"/>
                </a:solidFill>
              </a:rPr>
              <a:t>'foo\nbar\nbaz\nqux'</a:t>
            </a:r>
            <a:r>
              <a:rPr lang="ru" sz="1800">
                <a:solidFill>
                  <a:srgbClr val="000000"/>
                </a:solidFill>
              </a:rPr>
              <a:t>.splitlines(True)</a:t>
            </a:r>
            <a:br>
              <a:rPr lang="ru" sz="1800">
                <a:solidFill>
                  <a:srgbClr val="000000"/>
                </a:solidFill>
              </a:rPr>
            </a:br>
            <a:r>
              <a:rPr lang="ru" sz="1800">
                <a:solidFill>
                  <a:srgbClr val="38761D"/>
                </a:solidFill>
              </a:rPr>
              <a:t>['foo\n', 'bar\n', 'baz\n', 'qux']</a:t>
            </a:r>
            <a:endParaRPr sz="1800">
              <a:solidFill>
                <a:srgbClr val="38761D"/>
              </a:solidFill>
            </a:endParaRPr>
          </a:p>
          <a:p>
            <a:pPr indent="0" lvl="0" marL="0" rtl="0" algn="l">
              <a:spcBef>
                <a:spcPts val="1600"/>
              </a:spcBef>
              <a:spcAft>
                <a:spcPts val="0"/>
              </a:spcAft>
              <a:buNone/>
            </a:pPr>
            <a:r>
              <a:rPr lang="ru" sz="1800">
                <a:solidFill>
                  <a:srgbClr val="000000"/>
                </a:solidFill>
              </a:rPr>
              <a:t>&gt;&gt;\&gt; </a:t>
            </a:r>
            <a:r>
              <a:rPr lang="ru" sz="1800">
                <a:solidFill>
                  <a:srgbClr val="980000"/>
                </a:solidFill>
              </a:rPr>
              <a:t>'foo\nbar\nbaz\nqux'</a:t>
            </a:r>
            <a:r>
              <a:rPr lang="ru" sz="1800">
                <a:solidFill>
                  <a:srgbClr val="000000"/>
                </a:solidFill>
              </a:rPr>
              <a:t>.splitlines(8)</a:t>
            </a:r>
            <a:br>
              <a:rPr lang="ru" sz="1800">
                <a:solidFill>
                  <a:srgbClr val="000000"/>
                </a:solidFill>
              </a:rPr>
            </a:br>
            <a:r>
              <a:rPr lang="ru" sz="1800">
                <a:solidFill>
                  <a:srgbClr val="38761D"/>
                </a:solidFill>
              </a:rPr>
              <a:t>['foo\n', 'bar\n', 'baz\n', 'qux']</a:t>
            </a:r>
            <a:endParaRPr sz="1800">
              <a:solidFill>
                <a:srgbClr val="38761D"/>
              </a:solidFill>
            </a:endParaRPr>
          </a:p>
          <a:p>
            <a:pPr indent="0" lvl="0" marL="0" rtl="0" algn="l">
              <a:spcBef>
                <a:spcPts val="1600"/>
              </a:spcBef>
              <a:spcAft>
                <a:spcPts val="1600"/>
              </a:spcAft>
              <a:buNone/>
            </a:pPr>
            <a:r>
              <a:t/>
            </a:r>
            <a:endParaRPr sz="180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103"/>
          <p:cNvSpPr txBox="1"/>
          <p:nvPr>
            <p:ph type="title"/>
          </p:nvPr>
        </p:nvSpPr>
        <p:spPr>
          <a:xfrm>
            <a:off x="490250" y="488250"/>
            <a:ext cx="6227100" cy="80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ru" sz="4800"/>
              <a:t>Заключение</a:t>
            </a:r>
            <a:endParaRPr sz="4800"/>
          </a:p>
        </p:txBody>
      </p:sp>
      <p:sp>
        <p:nvSpPr>
          <p:cNvPr id="659" name="Google Shape;659;p103"/>
          <p:cNvSpPr txBox="1"/>
          <p:nvPr/>
        </p:nvSpPr>
        <p:spPr>
          <a:xfrm>
            <a:off x="490250" y="1373150"/>
            <a:ext cx="8419800" cy="3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lt1"/>
                </a:solidFill>
                <a:latin typeface="Roboto"/>
                <a:ea typeface="Roboto"/>
                <a:cs typeface="Roboto"/>
                <a:sym typeface="Roboto"/>
              </a:rPr>
              <a:t>Было подробно рассмотрено множество различных механизмов, которые Python предоставляет для работы со строками, включая операторы, встроенные функции и встроенные методы.</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ru" sz="1800">
                <a:solidFill>
                  <a:schemeClr val="lt1"/>
                </a:solidFill>
                <a:latin typeface="Roboto"/>
                <a:ea typeface="Roboto"/>
                <a:cs typeface="Roboto"/>
                <a:sym typeface="Roboto"/>
              </a:rPr>
              <a:t>Рассмотренных стандартных возможностей для работы с текстом достаточно далеко не всегда. Например, в методах find() и replace() задается всего одна строка. В реальных задачах такая однозначность встречается довольно редко, чаще требуется найти или заменить строки, отвечающие некоторому шаблону.</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ru" sz="1800">
                <a:solidFill>
                  <a:schemeClr val="lt1"/>
                </a:solidFill>
                <a:latin typeface="Roboto"/>
                <a:ea typeface="Roboto"/>
                <a:cs typeface="Roboto"/>
                <a:sym typeface="Roboto"/>
              </a:rPr>
              <a:t>Такую возможность предоставляют регулярные выражения, работа с которыми будет рассмотрена далее.</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