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306" r:id="rId4"/>
    <p:sldId id="285" r:id="rId5"/>
    <p:sldId id="307" r:id="rId6"/>
    <p:sldId id="308" r:id="rId7"/>
    <p:sldId id="309" r:id="rId8"/>
    <p:sldId id="327" r:id="rId9"/>
    <p:sldId id="310" r:id="rId10"/>
    <p:sldId id="311" r:id="rId11"/>
    <p:sldId id="312" r:id="rId12"/>
    <p:sldId id="313" r:id="rId13"/>
    <p:sldId id="315" r:id="rId14"/>
    <p:sldId id="317" r:id="rId15"/>
    <p:sldId id="316" r:id="rId16"/>
    <p:sldId id="328" r:id="rId17"/>
    <p:sldId id="329" r:id="rId18"/>
    <p:sldId id="330" r:id="rId19"/>
    <p:sldId id="320" r:id="rId20"/>
    <p:sldId id="321" r:id="rId21"/>
    <p:sldId id="322" r:id="rId22"/>
    <p:sldId id="324" r:id="rId23"/>
    <p:sldId id="325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FF66"/>
    <a:srgbClr val="FFFF99"/>
    <a:srgbClr val="FFFF00"/>
    <a:srgbClr val="FFFFCC"/>
    <a:srgbClr val="613951"/>
    <a:srgbClr val="FF99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3179" autoAdjust="0"/>
  </p:normalViewPr>
  <p:slideViewPr>
    <p:cSldViewPr>
      <p:cViewPr varScale="1">
        <p:scale>
          <a:sx n="92" d="100"/>
          <a:sy n="92" d="100"/>
        </p:scale>
        <p:origin x="2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C7F39-CEF3-4BE1-8F06-934060FC5E09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1DF1E-6B31-4609-B609-7B2A37DF3D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8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>
                <a:latin typeface="Verdana" pitchFamily="34" charset="0"/>
              </a:rPr>
              <a:t>Интерпретируемый язык</a:t>
            </a:r>
            <a:r>
              <a:rPr lang="en-US" sz="1200" dirty="0">
                <a:latin typeface="Verdana" pitchFamily="34" charset="0"/>
              </a:rPr>
              <a:t> </a:t>
            </a:r>
            <a:r>
              <a:rPr lang="en-US" sz="1200" dirty="0">
                <a:latin typeface="+mn-lt"/>
              </a:rPr>
              <a:t>–</a:t>
            </a:r>
            <a:r>
              <a:rPr lang="en-US" sz="1200" baseline="0" dirty="0">
                <a:latin typeface="+mn-lt"/>
              </a:rPr>
              <a:t> </a:t>
            </a:r>
            <a:r>
              <a:rPr lang="ru-RU" sz="1200" dirty="0"/>
              <a:t>нет процесса компиляции,</a:t>
            </a:r>
            <a:r>
              <a:rPr lang="en-US" sz="1200" dirty="0"/>
              <a:t> </a:t>
            </a:r>
            <a:r>
              <a:rPr lang="ru-RU" sz="1200" dirty="0"/>
              <a:t>интерпретатор выполняет код строка за строкой</a:t>
            </a:r>
            <a:endParaRPr lang="ru-RU" sz="1200" dirty="0">
              <a:latin typeface="Verdana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479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38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38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38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38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38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3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69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24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3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3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3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38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3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DF1E-6B31-4609-B609-7B2A37DF3D0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3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11.09.2023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11.09.2023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11.09.2023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11.09.2023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11.09.2023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11.09.2023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11.09.2023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11.09.2023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11.09.2023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11.09.2023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C2EE-765C-49B3-9E44-22A8C1AD4A6F}" type="datetimeFigureOut">
              <a:rPr lang="ru-RU" smtClean="0"/>
              <a:pPr/>
              <a:t>11.09.2023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C2EE-765C-49B3-9E44-22A8C1AD4A6F}" type="datetimeFigureOut">
              <a:rPr lang="ru-RU" smtClean="0"/>
              <a:pPr/>
              <a:t>11.09.2023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F24E-CC2C-4735-A195-18F93934408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Программирование на</a:t>
            </a:r>
            <a:endParaRPr lang="ru-RU" sz="6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93" y="2828955"/>
            <a:ext cx="4699779" cy="13921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Имена переменных в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628800"/>
            <a:ext cx="820891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Имя переменной может состоять только из цифр, букв и символов подчеркивания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Имя переменной не может начинаться с цифр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Имя должно описывать суть , т.е. нужно давать имена, говорящие о назначении данных, на которые они ссылаются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Имя переменной не должно совпадать с командами языка (зарезервированными ключевыми словами)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Имя переменной принято начинать со строчной буквы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Не следует создавать имена длиннее 15 символов</a:t>
            </a:r>
          </a:p>
          <a:p>
            <a:pPr marL="457200" lvl="0" indent="-457200">
              <a:buFont typeface="+mj-lt"/>
              <a:buAutoNum type="arabicPeriod"/>
            </a:pPr>
            <a:endParaRPr lang="ru-RU" sz="1000" dirty="0"/>
          </a:p>
          <a:p>
            <a:r>
              <a:rPr lang="ru-RU" sz="2200" dirty="0"/>
              <a:t>Чтобы</a:t>
            </a:r>
            <a:r>
              <a:rPr lang="ru-RU" sz="2400" dirty="0"/>
              <a:t> узнать значение, на которое ссылается переменная, находясь в режиме интерпретатора, достаточно ее вызвать (написать имя и нажать </a:t>
            </a:r>
            <a:r>
              <a:rPr lang="ru-RU" sz="2400" dirty="0" err="1"/>
              <a:t>Enter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637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 работы с переменными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2048649"/>
            <a:ext cx="73448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&gt;&gt;&gt; apples = 100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&gt;&gt;&gt;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eat_day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5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&gt;&gt;&gt; day = 7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&gt;&gt;&gt; apples = apples -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eat_day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 day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&gt;&gt;&gt;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apples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ru-RU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65</a:t>
            </a:r>
          </a:p>
          <a:p>
            <a:pPr lvl="0"/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&gt;&gt;&gt;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Логические выражения и логический тип данных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611560" y="2362930"/>
            <a:ext cx="7936921" cy="922054"/>
            <a:chOff x="611560" y="2060848"/>
            <a:chExt cx="7936921" cy="92205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611560" y="2068502"/>
              <a:ext cx="3528392" cy="914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611560" y="2100277"/>
              <a:ext cx="3384376" cy="83099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ru-RU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"Сумма чисел 3 и 5 больше 7"</a:t>
              </a:r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4139952" y="2276872"/>
              <a:ext cx="900100" cy="484632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5040052" y="2060848"/>
              <a:ext cx="3420380" cy="914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076056" y="2276872"/>
              <a:ext cx="3472425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Правда </a:t>
              </a:r>
              <a:r>
                <a:rPr lang="en-US" sz="2400" b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–</a:t>
              </a:r>
              <a:r>
                <a:rPr lang="ru-RU" sz="2400" b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True (1)</a:t>
              </a:r>
              <a:endParaRPr lang="ru-RU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11560" y="3803090"/>
            <a:ext cx="7848872" cy="922054"/>
            <a:chOff x="611560" y="2060848"/>
            <a:chExt cx="7848872" cy="92205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611560" y="2068502"/>
              <a:ext cx="3528392" cy="914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11560" y="2100277"/>
              <a:ext cx="3528392" cy="83099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ru-RU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"Сумма чисел 3 и 5 </a:t>
              </a:r>
              <a:r>
                <a:rPr lang="ru-RU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меньше 7</a:t>
              </a:r>
              <a:r>
                <a:rPr lang="en-US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ru-RU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"</a:t>
              </a:r>
            </a:p>
          </p:txBody>
        </p:sp>
        <p:sp>
          <p:nvSpPr>
            <p:cNvPr id="21" name="Стрелка вправо 20"/>
            <p:cNvSpPr/>
            <p:nvPr/>
          </p:nvSpPr>
          <p:spPr>
            <a:xfrm>
              <a:off x="4139952" y="2276872"/>
              <a:ext cx="900100" cy="48463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5040052" y="2060848"/>
              <a:ext cx="3420380" cy="9144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076056" y="2276872"/>
              <a:ext cx="3153427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Ложь </a:t>
              </a:r>
              <a:r>
                <a:rPr lang="en-US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–</a:t>
              </a:r>
              <a:r>
                <a:rPr lang="ru-RU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False(</a:t>
              </a:r>
              <a:r>
                <a:rPr lang="ru-RU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  <a:r>
                <a:rPr lang="en-US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)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1160284" y="1609636"/>
            <a:ext cx="2619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Выражение: 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711851" y="1609636"/>
            <a:ext cx="2244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Значение: 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395536" y="5273332"/>
            <a:ext cx="8352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Если результатом вычисления выражения может быть лишь истина или ложь, то такое выражение называется </a:t>
            </a:r>
            <a:r>
              <a:rPr lang="ru-RU" sz="2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логическим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56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Логические выражения и логический тип данных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95536" y="1538064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atin typeface="Verdana" pitchFamily="34" charset="0"/>
              </a:rPr>
              <a:t>Операторы сравнения</a:t>
            </a:r>
            <a:endParaRPr lang="ru-RU" sz="2200" dirty="0">
              <a:latin typeface="Verdana" pitchFamily="34" charset="0"/>
            </a:endParaRP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99806"/>
              </p:ext>
            </p:extLst>
          </p:nvPr>
        </p:nvGraphicFramePr>
        <p:xfrm>
          <a:off x="971600" y="2346920"/>
          <a:ext cx="7344816" cy="3962400"/>
        </p:xfrm>
        <a:graphic>
          <a:graphicData uri="http://schemas.openxmlformats.org/drawingml/2006/table">
            <a:tbl>
              <a:tblPr/>
              <a:tblGrid>
                <a:gridCol w="2135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Оператор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Значение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Выражение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==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Verdana" pitchFamily="34" charset="0"/>
                          <a:ea typeface="Times New Roman"/>
                        </a:rPr>
                        <a:t>Равно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А==В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Verdana" pitchFamily="34" charset="0"/>
                          <a:ea typeface="Times New Roman"/>
                        </a:rPr>
                        <a:t>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latin typeface="Verdana" pitchFamily="34" charset="0"/>
                          <a:ea typeface="Times New Roman"/>
                        </a:rPr>
                        <a:t> 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!=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Не равно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А!=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B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2000" b="1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Больше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A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&gt;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B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2000" b="1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&lt;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Verdana" pitchFamily="34" charset="0"/>
                          <a:ea typeface="Times New Roman"/>
                        </a:rPr>
                        <a:t>Меньше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A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&lt;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B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2000" b="1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>
                          <a:latin typeface="Verdana" pitchFamily="34" charset="0"/>
                          <a:ea typeface="Times New Roman"/>
                        </a:rPr>
                        <a:t>&gt;=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latin typeface="Verdana" pitchFamily="34" charset="0"/>
                          <a:ea typeface="Times New Roman"/>
                        </a:rPr>
                        <a:t>Больше или равно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A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&gt;=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B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ru-RU" sz="2000" b="1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Verdana" pitchFamily="34" charset="0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</a:rPr>
                        <a:t>&lt;=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Меньше или равно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A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&lt;=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</a:rPr>
                        <a:t>B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16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Логические выражения и логический тип данных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1472872"/>
            <a:ext cx="8208912" cy="512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Примеры работы с логическими выражениями на языке программирования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(после # написаны комментарии):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это не логическая операция, 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операция присваивания переменной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результата выражения 12 —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равен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равен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не равен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не равен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больше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меньше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больше или равен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x меньше или равен 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Логические выражения и логический тип данных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1551856"/>
            <a:ext cx="82089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Логические операции </a:t>
            </a:r>
            <a:endParaRPr kumimoji="0" lang="ru-RU" sz="2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   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Логические выражения в результате вычисления принимают логические значения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True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и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False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   </a:t>
            </a:r>
            <a:r>
              <a:rPr lang="ru-RU" sz="2200" dirty="0">
                <a:latin typeface="Verdana" pitchFamily="34" charset="0"/>
                <a:ea typeface="Times New Roman" pitchFamily="18" charset="0"/>
              </a:rPr>
              <a:t>Л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огические операции: отрицание -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NOT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, логическое умножение -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AND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,  логическое сложение -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OR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, исключающее «или» -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XOR</a:t>
            </a:r>
            <a:r>
              <a:rPr kumimoji="0" 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</a:rPr>
              <a:t> . 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3717032"/>
            <a:ext cx="820891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Примеры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(после # написаны комментарии):</a:t>
            </a:r>
          </a:p>
          <a:p>
            <a:endParaRPr lang="ru-RU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 8 y = 13 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== 8 </a:t>
            </a:r>
            <a:r>
              <a:rPr lang="ru-RU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&lt; 15    </a:t>
            </a:r>
            <a:r>
              <a:rPr 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 x равен 8 и y меньше 15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&gt; 8 </a:t>
            </a:r>
            <a:r>
              <a:rPr lang="ru-RU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&lt; 15      </a:t>
            </a:r>
            <a:r>
              <a:rPr 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 x больше 8 и y меньше 15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!= 0 </a:t>
            </a:r>
            <a:r>
              <a:rPr lang="ru-RU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&gt;15        </a:t>
            </a:r>
            <a:r>
              <a:rPr 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 x не равен 0 или y больше 15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&lt; 0 </a:t>
            </a:r>
            <a:r>
              <a:rPr lang="ru-RU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&gt;15         </a:t>
            </a:r>
            <a:r>
              <a:rPr lang="ru-RU" sz="2200" i="1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 x меньше 0 или y больше 15</a:t>
            </a:r>
            <a:endParaRPr kumimoji="0" lang="ru-RU" sz="22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7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Ввод и вывод данных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2403753"/>
            <a:ext cx="8208912" cy="256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осуществляется с помощью встроенных функций</a:t>
            </a:r>
          </a:p>
          <a:p>
            <a:endParaRPr lang="ru-RU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Ввод:		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input (</a:t>
            </a:r>
            <a:r>
              <a:rPr lang="ru-RU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параметры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ru-RU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Вывод:	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print (</a:t>
            </a:r>
            <a:r>
              <a:rPr lang="ru-RU" sz="28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параметры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Ввод данных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1700808"/>
            <a:ext cx="187220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&gt;&gt;&gt; input()</a:t>
            </a:r>
            <a:endParaRPr lang="ru-RU" dirty="0">
              <a:solidFill>
                <a:srgbClr val="7030A0"/>
              </a:solidFill>
            </a:endParaRPr>
          </a:p>
          <a:p>
            <a:r>
              <a:rPr lang="en-US" dirty="0"/>
              <a:t>1234</a:t>
            </a:r>
            <a:endParaRPr lang="ru-RU" dirty="0"/>
          </a:p>
          <a:p>
            <a:r>
              <a:rPr lang="en-US" dirty="0">
                <a:solidFill>
                  <a:srgbClr val="0070C0"/>
                </a:solidFill>
              </a:rPr>
              <a:t>'1234</a:t>
            </a:r>
            <a:r>
              <a:rPr lang="ru-RU" dirty="0">
                <a:solidFill>
                  <a:srgbClr val="0070C0"/>
                </a:solidFill>
              </a:rPr>
              <a:t>'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 input()</a:t>
            </a:r>
            <a:endParaRPr lang="ru-RU" dirty="0">
              <a:solidFill>
                <a:srgbClr val="7030A0"/>
              </a:solidFill>
            </a:endParaRPr>
          </a:p>
          <a:p>
            <a:r>
              <a:rPr lang="en-US" dirty="0"/>
              <a:t>Hello World!</a:t>
            </a:r>
            <a:endParaRPr lang="ru-RU" dirty="0"/>
          </a:p>
          <a:p>
            <a:r>
              <a:rPr lang="ru-RU" dirty="0">
                <a:solidFill>
                  <a:srgbClr val="0070C0"/>
                </a:solidFill>
              </a:rPr>
              <a:t>'</a:t>
            </a:r>
            <a:r>
              <a:rPr lang="ru-RU" dirty="0" err="1">
                <a:solidFill>
                  <a:srgbClr val="0070C0"/>
                </a:solidFill>
              </a:rPr>
              <a:t>Hello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World</a:t>
            </a:r>
            <a:r>
              <a:rPr lang="ru-RU" dirty="0">
                <a:solidFill>
                  <a:srgbClr val="0070C0"/>
                </a:solidFill>
              </a:rPr>
              <a:t>!'</a:t>
            </a:r>
          </a:p>
          <a:p>
            <a:r>
              <a:rPr lang="ru-RU" dirty="0"/>
              <a:t>&gt;&gt;&gt; </a:t>
            </a:r>
            <a:endParaRPr lang="ru-RU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1412776"/>
            <a:ext cx="5040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1</a:t>
            </a:r>
            <a:r>
              <a:rPr lang="ru-RU" sz="2200" dirty="0"/>
              <a:t>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0" y="1790814"/>
            <a:ext cx="367240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&gt;&gt;&gt; </a:t>
            </a:r>
            <a:r>
              <a:rPr lang="ru-RU" dirty="0" err="1">
                <a:solidFill>
                  <a:srgbClr val="7030A0"/>
                </a:solidFill>
              </a:rPr>
              <a:t>input</a:t>
            </a:r>
            <a:r>
              <a:rPr lang="ru-RU" dirty="0">
                <a:solidFill>
                  <a:srgbClr val="7030A0"/>
                </a:solidFill>
              </a:rPr>
              <a:t>(</a:t>
            </a:r>
            <a:r>
              <a:rPr lang="ru-RU" dirty="0">
                <a:solidFill>
                  <a:srgbClr val="00B050"/>
                </a:solidFill>
              </a:rPr>
              <a:t>'Введите число:'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r>
              <a:rPr lang="ru-RU" dirty="0">
                <a:solidFill>
                  <a:srgbClr val="0070C0"/>
                </a:solidFill>
              </a:rPr>
              <a:t>Введите число:</a:t>
            </a:r>
            <a:r>
              <a:rPr lang="ru-RU" dirty="0"/>
              <a:t>10</a:t>
            </a:r>
          </a:p>
          <a:p>
            <a:r>
              <a:rPr lang="ru-RU" dirty="0">
                <a:solidFill>
                  <a:srgbClr val="0070C0"/>
                </a:solidFill>
              </a:rPr>
              <a:t>'10'</a:t>
            </a:r>
          </a:p>
          <a:p>
            <a:r>
              <a:rPr lang="ru-RU" dirty="0">
                <a:solidFill>
                  <a:srgbClr val="7030A0"/>
                </a:solidFill>
              </a:rPr>
              <a:t>&gt;&gt;&gt; </a:t>
            </a:r>
            <a:r>
              <a:rPr lang="ru-RU" dirty="0" err="1">
                <a:solidFill>
                  <a:srgbClr val="7030A0"/>
                </a:solidFill>
              </a:rPr>
              <a:t>int</a:t>
            </a:r>
            <a:r>
              <a:rPr lang="ru-RU" dirty="0">
                <a:solidFill>
                  <a:srgbClr val="7030A0"/>
                </a:solidFill>
              </a:rPr>
              <a:t>(</a:t>
            </a:r>
            <a:r>
              <a:rPr lang="ru-RU" dirty="0" err="1">
                <a:solidFill>
                  <a:srgbClr val="7030A0"/>
                </a:solidFill>
              </a:rPr>
              <a:t>input</a:t>
            </a:r>
            <a:r>
              <a:rPr lang="ru-RU" dirty="0">
                <a:solidFill>
                  <a:srgbClr val="7030A0"/>
                </a:solidFill>
              </a:rPr>
              <a:t>(</a:t>
            </a:r>
            <a:r>
              <a:rPr lang="ru-RU" dirty="0">
                <a:solidFill>
                  <a:srgbClr val="00B050"/>
                </a:solidFill>
              </a:rPr>
              <a:t>'Введите число:'</a:t>
            </a:r>
            <a:r>
              <a:rPr lang="ru-RU" dirty="0">
                <a:solidFill>
                  <a:srgbClr val="7030A0"/>
                </a:solidFill>
              </a:rPr>
              <a:t>))</a:t>
            </a:r>
            <a:endParaRPr lang="ru-RU" dirty="0"/>
          </a:p>
          <a:p>
            <a:r>
              <a:rPr lang="ru-RU" dirty="0">
                <a:solidFill>
                  <a:srgbClr val="0070C0"/>
                </a:solidFill>
              </a:rPr>
              <a:t>Введите число:</a:t>
            </a:r>
            <a:r>
              <a:rPr lang="ru-RU" dirty="0"/>
              <a:t>10</a:t>
            </a:r>
          </a:p>
          <a:p>
            <a:r>
              <a:rPr lang="ru-RU" dirty="0">
                <a:solidFill>
                  <a:srgbClr val="0070C0"/>
                </a:solidFill>
              </a:rPr>
              <a:t>10</a:t>
            </a:r>
          </a:p>
          <a:p>
            <a:r>
              <a:rPr lang="ru-RU" dirty="0">
                <a:solidFill>
                  <a:srgbClr val="7030A0"/>
                </a:solidFill>
              </a:rPr>
              <a:t>&gt;&gt;&gt; </a:t>
            </a:r>
            <a:r>
              <a:rPr lang="ru-RU" dirty="0" err="1">
                <a:solidFill>
                  <a:srgbClr val="7030A0"/>
                </a:solidFill>
              </a:rPr>
              <a:t>float</a:t>
            </a:r>
            <a:r>
              <a:rPr lang="ru-RU" dirty="0">
                <a:solidFill>
                  <a:srgbClr val="7030A0"/>
                </a:solidFill>
              </a:rPr>
              <a:t>(</a:t>
            </a:r>
            <a:r>
              <a:rPr lang="ru-RU" dirty="0" err="1">
                <a:solidFill>
                  <a:srgbClr val="7030A0"/>
                </a:solidFill>
              </a:rPr>
              <a:t>input</a:t>
            </a:r>
            <a:r>
              <a:rPr lang="ru-RU" dirty="0">
                <a:solidFill>
                  <a:srgbClr val="7030A0"/>
                </a:solidFill>
              </a:rPr>
              <a:t>(</a:t>
            </a:r>
            <a:r>
              <a:rPr lang="ru-RU" dirty="0">
                <a:solidFill>
                  <a:srgbClr val="00B050"/>
                </a:solidFill>
              </a:rPr>
              <a:t>'Введите число:'</a:t>
            </a:r>
            <a:r>
              <a:rPr lang="ru-RU" dirty="0">
                <a:solidFill>
                  <a:srgbClr val="7030A0"/>
                </a:solidFill>
              </a:rPr>
              <a:t>))</a:t>
            </a:r>
            <a:endParaRPr lang="ru-RU" dirty="0"/>
          </a:p>
          <a:p>
            <a:r>
              <a:rPr lang="ru-RU" dirty="0">
                <a:solidFill>
                  <a:srgbClr val="0070C0"/>
                </a:solidFill>
              </a:rPr>
              <a:t>Введите число:</a:t>
            </a:r>
            <a:r>
              <a:rPr lang="ru-RU" dirty="0"/>
              <a:t>10</a:t>
            </a:r>
          </a:p>
          <a:p>
            <a:r>
              <a:rPr lang="ru-RU" dirty="0">
                <a:solidFill>
                  <a:srgbClr val="0070C0"/>
                </a:solidFill>
              </a:rPr>
              <a:t>10.0</a:t>
            </a:r>
          </a:p>
          <a:p>
            <a:r>
              <a:rPr lang="ru-RU" dirty="0"/>
              <a:t>&gt;&gt;&gt; </a:t>
            </a:r>
            <a:endParaRPr lang="ru-RU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0" y="1430774"/>
            <a:ext cx="38164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200" dirty="0"/>
              <a:t>2. Параметр - приглашение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552" y="4221088"/>
            <a:ext cx="367240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&gt;&gt;&gt; </a:t>
            </a:r>
            <a:r>
              <a:rPr lang="ru-RU" dirty="0" err="1">
                <a:solidFill>
                  <a:srgbClr val="7030A0"/>
                </a:solidFill>
              </a:rPr>
              <a:t>input</a:t>
            </a:r>
            <a:r>
              <a:rPr lang="ru-RU" dirty="0">
                <a:solidFill>
                  <a:srgbClr val="7030A0"/>
                </a:solidFill>
              </a:rPr>
              <a:t>(</a:t>
            </a:r>
            <a:r>
              <a:rPr lang="ru-RU" dirty="0">
                <a:solidFill>
                  <a:srgbClr val="00B050"/>
                </a:solidFill>
              </a:rPr>
              <a:t>'Введите номер карты:'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r>
              <a:rPr lang="ru-RU" dirty="0">
                <a:solidFill>
                  <a:srgbClr val="0070C0"/>
                </a:solidFill>
              </a:rPr>
              <a:t>Введите номер карты:</a:t>
            </a:r>
            <a:r>
              <a:rPr lang="ru-RU" dirty="0"/>
              <a:t>98765</a:t>
            </a:r>
          </a:p>
          <a:p>
            <a:r>
              <a:rPr lang="ru-RU" dirty="0">
                <a:solidFill>
                  <a:srgbClr val="0070C0"/>
                </a:solidFill>
              </a:rPr>
              <a:t>'98765'</a:t>
            </a:r>
          </a:p>
          <a:p>
            <a:r>
              <a:rPr lang="ru-RU" dirty="0">
                <a:solidFill>
                  <a:srgbClr val="7030A0"/>
                </a:solidFill>
              </a:rPr>
              <a:t>&gt;&gt;&gt; </a:t>
            </a:r>
            <a:r>
              <a:rPr lang="ru-RU" dirty="0" err="1">
                <a:solidFill>
                  <a:srgbClr val="7030A0"/>
                </a:solidFill>
              </a:rPr>
              <a:t>input</a:t>
            </a:r>
            <a:r>
              <a:rPr lang="ru-RU" dirty="0">
                <a:solidFill>
                  <a:srgbClr val="7030A0"/>
                </a:solidFill>
              </a:rPr>
              <a:t>(</a:t>
            </a:r>
            <a:r>
              <a:rPr lang="ru-RU" dirty="0">
                <a:solidFill>
                  <a:srgbClr val="00B050"/>
                </a:solidFill>
              </a:rPr>
              <a:t>'Введите имя:'</a:t>
            </a:r>
            <a:r>
              <a:rPr lang="ru-RU" dirty="0">
                <a:solidFill>
                  <a:srgbClr val="7030A0"/>
                </a:solidFill>
              </a:rPr>
              <a:t>)</a:t>
            </a:r>
            <a:endParaRPr lang="ru-RU" dirty="0"/>
          </a:p>
          <a:p>
            <a:r>
              <a:rPr lang="ru-RU" dirty="0">
                <a:solidFill>
                  <a:srgbClr val="0070C0"/>
                </a:solidFill>
              </a:rPr>
              <a:t>Введите </a:t>
            </a:r>
            <a:r>
              <a:rPr lang="ru-RU" dirty="0" err="1">
                <a:solidFill>
                  <a:srgbClr val="0070C0"/>
                </a:solidFill>
              </a:rPr>
              <a:t>имя:</a:t>
            </a:r>
            <a:r>
              <a:rPr lang="ru-RU" dirty="0" err="1"/>
              <a:t>Иван</a:t>
            </a:r>
            <a:endParaRPr lang="ru-RU" dirty="0"/>
          </a:p>
          <a:p>
            <a:r>
              <a:rPr lang="ru-RU" dirty="0">
                <a:solidFill>
                  <a:srgbClr val="0070C0"/>
                </a:solidFill>
              </a:rPr>
              <a:t>'Иван'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7030A0"/>
                </a:solidFill>
              </a:rPr>
              <a:t>&gt;&gt;&gt; </a:t>
            </a:r>
            <a:endParaRPr lang="ru-RU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9552" y="3789040"/>
            <a:ext cx="3384376" cy="4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3</a:t>
            </a:r>
            <a:r>
              <a:rPr lang="ru-RU" sz="2200" dirty="0"/>
              <a:t>. Тип данных - строчный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995936" y="5157192"/>
            <a:ext cx="446449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7030A0"/>
                </a:solidFill>
              </a:rPr>
              <a:t>&gt;&gt;&gt; </a:t>
            </a:r>
            <a:r>
              <a:rPr lang="en-US" dirty="0"/>
              <a:t>name = </a:t>
            </a:r>
            <a:r>
              <a:rPr lang="ru-RU" dirty="0" err="1">
                <a:solidFill>
                  <a:srgbClr val="7030A0"/>
                </a:solidFill>
              </a:rPr>
              <a:t>input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7030A0"/>
                </a:solidFill>
              </a:rPr>
              <a:t>(</a:t>
            </a:r>
            <a:r>
              <a:rPr lang="ru-RU" dirty="0">
                <a:solidFill>
                  <a:srgbClr val="00B050"/>
                </a:solidFill>
              </a:rPr>
              <a:t>'Введите  Ваше имя:'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r>
              <a:rPr lang="ru-RU" dirty="0">
                <a:solidFill>
                  <a:srgbClr val="0070C0"/>
                </a:solidFill>
              </a:rPr>
              <a:t>Введите Ваше имя: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/>
              <a:t>Мария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7030A0"/>
                </a:solidFill>
              </a:rPr>
              <a:t>&gt;&gt;&gt; </a:t>
            </a:r>
            <a:r>
              <a:rPr lang="en-US" dirty="0"/>
              <a:t>name</a:t>
            </a:r>
            <a:endParaRPr lang="ru-RU" dirty="0"/>
          </a:p>
          <a:p>
            <a:r>
              <a:rPr lang="ru-RU" dirty="0">
                <a:solidFill>
                  <a:srgbClr val="0070C0"/>
                </a:solidFill>
              </a:rPr>
              <a:t>'Мария'</a:t>
            </a:r>
          </a:p>
          <a:p>
            <a:r>
              <a:rPr lang="ru-RU" dirty="0">
                <a:solidFill>
                  <a:srgbClr val="7030A0"/>
                </a:solidFill>
              </a:rPr>
              <a:t>&gt;&gt;&gt; </a:t>
            </a:r>
            <a:endParaRPr lang="ru-RU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3995936" y="4750405"/>
            <a:ext cx="511155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4</a:t>
            </a:r>
            <a:r>
              <a:rPr lang="ru-RU" sz="2200" dirty="0"/>
              <a:t>. Присвоение значения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280284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Вывод данных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2056780"/>
            <a:ext cx="46085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&gt;&gt;&gt; print(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ru-RU" dirty="0">
                <a:solidFill>
                  <a:srgbClr val="00B050"/>
                </a:solidFill>
              </a:rPr>
              <a:t>Программа </a:t>
            </a:r>
            <a:r>
              <a:rPr lang="en-US" dirty="0">
                <a:solidFill>
                  <a:srgbClr val="00B050"/>
                </a:solidFill>
              </a:rPr>
              <a:t>'Game Over' 2.0"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r>
              <a:rPr lang="ru-RU" dirty="0">
                <a:solidFill>
                  <a:srgbClr val="0070C0"/>
                </a:solidFill>
              </a:rPr>
              <a:t>Программа</a:t>
            </a:r>
            <a:r>
              <a:rPr lang="en-US" dirty="0">
                <a:solidFill>
                  <a:srgbClr val="0070C0"/>
                </a:solidFill>
              </a:rPr>
              <a:t> 'Game Over' 2.0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 print(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ru-RU" dirty="0">
                <a:solidFill>
                  <a:srgbClr val="00B050"/>
                </a:solidFill>
              </a:rPr>
              <a:t>Тоже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ru-RU" dirty="0">
                <a:solidFill>
                  <a:srgbClr val="00B050"/>
                </a:solidFill>
              </a:rPr>
              <a:t>самое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ru-RU" dirty="0">
                <a:solidFill>
                  <a:srgbClr val="00B050"/>
                </a:solidFill>
              </a:rPr>
              <a:t>сообщение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r>
              <a:rPr lang="ru-RU" dirty="0">
                <a:solidFill>
                  <a:srgbClr val="0070C0"/>
                </a:solidFill>
              </a:rPr>
              <a:t>Тоже самое сообщение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&gt;&gt;&gt; print(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ru-RU" dirty="0">
                <a:solidFill>
                  <a:srgbClr val="00B050"/>
                </a:solidFill>
              </a:rPr>
              <a:t>Только</a:t>
            </a:r>
            <a:r>
              <a:rPr lang="en-US" dirty="0">
                <a:solidFill>
                  <a:srgbClr val="00B050"/>
                </a:solidFill>
              </a:rPr>
              <a:t>",</a:t>
            </a:r>
          </a:p>
          <a:p>
            <a:r>
              <a:rPr lang="en-US" dirty="0">
                <a:solidFill>
                  <a:srgbClr val="00B050"/>
                </a:solidFill>
              </a:rPr>
              <a:t>      "</a:t>
            </a:r>
            <a:r>
              <a:rPr lang="ru-RU" dirty="0">
                <a:solidFill>
                  <a:srgbClr val="00B050"/>
                </a:solidFill>
              </a:rPr>
              <a:t>чуть-чуть</a:t>
            </a:r>
            <a:r>
              <a:rPr lang="en-US" dirty="0">
                <a:solidFill>
                  <a:srgbClr val="00B050"/>
                </a:solidFill>
              </a:rPr>
              <a:t>",</a:t>
            </a:r>
          </a:p>
          <a:p>
            <a:r>
              <a:rPr lang="en-US" dirty="0">
                <a:solidFill>
                  <a:srgbClr val="00B050"/>
                </a:solidFill>
              </a:rPr>
              <a:t>      "</a:t>
            </a:r>
            <a:r>
              <a:rPr lang="ru-RU" dirty="0">
                <a:solidFill>
                  <a:srgbClr val="00B050"/>
                </a:solidFill>
              </a:rPr>
              <a:t>побольше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r>
              <a:rPr lang="ru-RU" dirty="0">
                <a:solidFill>
                  <a:srgbClr val="0070C0"/>
                </a:solidFill>
              </a:rPr>
              <a:t>Только чуть-чуть побольше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1628800"/>
            <a:ext cx="3384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1</a:t>
            </a:r>
            <a:r>
              <a:rPr lang="ru-RU" sz="2200" dirty="0"/>
              <a:t>. Тип данных строчный</a:t>
            </a:r>
            <a:r>
              <a:rPr lang="en-US" sz="2200" dirty="0"/>
              <a:t> </a:t>
            </a:r>
            <a:endParaRPr lang="ru-RU" sz="22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552" y="4904000"/>
            <a:ext cx="36724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&gt;&gt;&gt; </a:t>
            </a:r>
            <a:r>
              <a:rPr lang="en-US" dirty="0"/>
              <a:t>a = 1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 </a:t>
            </a:r>
            <a:r>
              <a:rPr lang="en-US" dirty="0"/>
              <a:t>b = 2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 print(</a:t>
            </a:r>
            <a:r>
              <a:rPr lang="en-US" dirty="0"/>
              <a:t>a, </a:t>
            </a:r>
            <a:r>
              <a:rPr lang="en-US" dirty="0">
                <a:solidFill>
                  <a:srgbClr val="00B050"/>
                </a:solidFill>
              </a:rPr>
              <a:t>'+'</a:t>
            </a:r>
            <a:r>
              <a:rPr lang="en-US" dirty="0"/>
              <a:t>, b, </a:t>
            </a:r>
            <a:r>
              <a:rPr lang="en-US" dirty="0">
                <a:solidFill>
                  <a:srgbClr val="00B050"/>
                </a:solidFill>
              </a:rPr>
              <a:t>'='</a:t>
            </a:r>
            <a:r>
              <a:rPr lang="en-US" dirty="0"/>
              <a:t>, a + b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1 + 2 = 3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 </a:t>
            </a:r>
            <a:endParaRPr lang="ru-RU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9552" y="4471952"/>
            <a:ext cx="3384376" cy="4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200" dirty="0"/>
              <a:t>2. Вывод переменных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148064" y="1628800"/>
            <a:ext cx="403244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3</a:t>
            </a:r>
            <a:r>
              <a:rPr lang="ru-RU" sz="2200" dirty="0"/>
              <a:t>. </a:t>
            </a:r>
          </a:p>
          <a:p>
            <a:r>
              <a:rPr lang="en-US" b="1" dirty="0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ru-RU" b="1" dirty="0" err="1">
                <a:ea typeface="Verdana" panose="020B0604030504040204" pitchFamily="34" charset="0"/>
                <a:cs typeface="Verdana" panose="020B0604030504040204" pitchFamily="34" charset="0"/>
              </a:rPr>
              <a:t>ep</a:t>
            </a:r>
            <a:r>
              <a:rPr lang="ru-RU" b="1" dirty="0">
                <a:ea typeface="Verdana" panose="020B0604030504040204" pitchFamily="34" charset="0"/>
                <a:cs typeface="Verdana" panose="020B0604030504040204" pitchFamily="34" charset="0"/>
              </a:rPr>
              <a:t> –</a:t>
            </a:r>
            <a:r>
              <a:rPr lang="ru-RU" dirty="0">
                <a:ea typeface="Verdana" panose="020B0604030504040204" pitchFamily="34" charset="0"/>
                <a:cs typeface="Verdana" panose="020B0604030504040204" pitchFamily="34" charset="0"/>
              </a:rPr>
              <a:t> параметр, используемый в качестве разделителя </a:t>
            </a:r>
            <a:endParaRPr lang="ru-RU" dirty="0"/>
          </a:p>
          <a:p>
            <a:r>
              <a:rPr lang="en-US" dirty="0">
                <a:solidFill>
                  <a:srgbClr val="7030A0"/>
                </a:solidFill>
              </a:rPr>
              <a:t>&gt;&gt;&gt;</a:t>
            </a:r>
            <a:r>
              <a:rPr lang="en-US" dirty="0"/>
              <a:t> a=1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</a:t>
            </a:r>
            <a:r>
              <a:rPr lang="en-US" dirty="0"/>
              <a:t> b=2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</a:t>
            </a:r>
            <a:r>
              <a:rPr lang="en-US" dirty="0"/>
              <a:t> c=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print(</a:t>
            </a:r>
            <a:r>
              <a:rPr lang="en-US" dirty="0"/>
              <a:t>a, b, c, </a:t>
            </a:r>
            <a:r>
              <a:rPr lang="en-US" dirty="0" err="1"/>
              <a:t>sep</a:t>
            </a:r>
            <a:r>
              <a:rPr lang="en-US" dirty="0"/>
              <a:t> =</a:t>
            </a:r>
            <a:r>
              <a:rPr lang="en-US" dirty="0">
                <a:solidFill>
                  <a:srgbClr val="00B050"/>
                </a:solidFill>
              </a:rPr>
              <a:t> ':'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1:2:3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20072" y="4437112"/>
            <a:ext cx="363589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4</a:t>
            </a:r>
            <a:r>
              <a:rPr lang="ru-RU" sz="2200" dirty="0"/>
              <a:t>. </a:t>
            </a:r>
          </a:p>
          <a:p>
            <a:r>
              <a:rPr lang="en-US" b="1" dirty="0"/>
              <a:t>e</a:t>
            </a:r>
            <a:r>
              <a:rPr lang="ru-RU" b="1" dirty="0" err="1"/>
              <a:t>nd</a:t>
            </a:r>
            <a:r>
              <a:rPr lang="ru-RU" dirty="0"/>
              <a:t> – параметр, который указывает на то, что выводится после вывода всех значений, перечисленных в функции </a:t>
            </a:r>
            <a:r>
              <a:rPr lang="ru-RU" b="1" dirty="0" err="1"/>
              <a:t>print</a:t>
            </a:r>
            <a:r>
              <a:rPr lang="ru-RU" dirty="0"/>
              <a:t>.</a:t>
            </a:r>
            <a:endParaRPr lang="en-US" dirty="0"/>
          </a:p>
          <a:p>
            <a:r>
              <a:rPr lang="ru-RU" sz="1000" dirty="0"/>
              <a:t> </a:t>
            </a:r>
          </a:p>
          <a:p>
            <a:r>
              <a:rPr lang="en-US" dirty="0">
                <a:solidFill>
                  <a:srgbClr val="7030A0"/>
                </a:solidFill>
              </a:rPr>
              <a:t>&gt;&gt;&gt; print(</a:t>
            </a:r>
            <a:r>
              <a:rPr lang="en-US" dirty="0"/>
              <a:t>a, b, c, </a:t>
            </a:r>
            <a:r>
              <a:rPr lang="en-US" dirty="0" err="1"/>
              <a:t>sep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'  '</a:t>
            </a:r>
            <a:r>
              <a:rPr lang="en-US" dirty="0"/>
              <a:t>, end = </a:t>
            </a:r>
            <a:r>
              <a:rPr lang="en-US" dirty="0">
                <a:solidFill>
                  <a:srgbClr val="00B050"/>
                </a:solidFill>
              </a:rPr>
              <a:t>'  '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Библиотека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1688316"/>
            <a:ext cx="842493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</a:t>
            </a: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подключение библиотеки </a:t>
            </a:r>
            <a:r>
              <a:rPr lang="ru-RU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endParaRPr lang="ru-RU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math.sin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(x)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вызов функции от одного аргумента 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=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math.sin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(x)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использование функции в выражении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print(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math.sin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math.pi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/2))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вывод функции на экран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math import *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y = sin(x)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/2))</a:t>
            </a:r>
          </a:p>
        </p:txBody>
      </p:sp>
    </p:spTree>
    <p:extLst>
      <p:ext uri="{BB962C8B-B14F-4D97-AF65-F5344CB8AC3E}">
        <p14:creationId xmlns:p14="http://schemas.microsoft.com/office/powerpoint/2010/main" val="357991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Программа.</a:t>
            </a:r>
            <a:b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Язык программирования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971600" y="4293096"/>
            <a:ext cx="7128792" cy="2016224"/>
            <a:chOff x="1187624" y="3933056"/>
            <a:chExt cx="6408712" cy="2016224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rot="16380000" flipH="1">
              <a:off x="4176000" y="4847552"/>
              <a:ext cx="305886" cy="16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2411760" y="3933056"/>
              <a:ext cx="3816424" cy="792088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z="2200" b="1" dirty="0">
                  <a:latin typeface="Verdana" pitchFamily="34" charset="0"/>
                </a:rPr>
                <a:t>Языки программирования</a:t>
              </a:r>
              <a:endParaRPr lang="ru-RU" sz="2200" dirty="0">
                <a:latin typeface="Verdana" pitchFamily="34" charset="0"/>
              </a:endParaRPr>
            </a:p>
          </p:txBody>
        </p:sp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1187624" y="5373280"/>
              <a:ext cx="2736304" cy="5760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200" b="1" dirty="0">
                  <a:latin typeface="Verdana" pitchFamily="34" charset="0"/>
                </a:rPr>
                <a:t>низкого уровня</a:t>
              </a:r>
              <a:endParaRPr kumimoji="0" 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4644008" y="5373280"/>
              <a:ext cx="2952328" cy="5715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rgbClr val="0070C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200" b="1" dirty="0">
                  <a:latin typeface="Verdana" pitchFamily="34" charset="0"/>
                </a:rPr>
                <a:t>высокого уровня</a:t>
              </a:r>
              <a:endParaRPr kumimoji="0" 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 rot="240000">
              <a:off x="2160000" y="5012768"/>
              <a:ext cx="25415" cy="36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rot="21540000" flipH="1">
              <a:off x="6582576" y="5012768"/>
              <a:ext cx="5648" cy="3508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>
              <a:off x="2160224" y="5008676"/>
              <a:ext cx="442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Прямоугольник 32"/>
          <p:cNvSpPr/>
          <p:nvPr/>
        </p:nvSpPr>
        <p:spPr>
          <a:xfrm>
            <a:off x="467544" y="1665382"/>
            <a:ext cx="82089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latin typeface="Verdana" pitchFamily="34" charset="0"/>
              </a:rPr>
              <a:t>Программа – </a:t>
            </a:r>
            <a:r>
              <a:rPr lang="ru-RU" sz="2200" dirty="0">
                <a:latin typeface="Verdana" pitchFamily="34" charset="0"/>
              </a:rPr>
              <a:t>набор инструкций для определенного исполнителя.</a:t>
            </a:r>
          </a:p>
          <a:p>
            <a:pPr algn="just"/>
            <a:endParaRPr lang="ru-RU" sz="2200" dirty="0">
              <a:latin typeface="Verdana" pitchFamily="34" charset="0"/>
            </a:endParaRPr>
          </a:p>
          <a:p>
            <a:pPr algn="just"/>
            <a:r>
              <a:rPr lang="ru-RU" sz="2200" b="1" dirty="0">
                <a:latin typeface="Verdana" pitchFamily="34" charset="0"/>
              </a:rPr>
              <a:t>Язык программирования</a:t>
            </a:r>
            <a:r>
              <a:rPr lang="ru-RU" sz="2200" dirty="0">
                <a:latin typeface="Verdana" pitchFamily="34" charset="0"/>
              </a:rPr>
              <a:t> – это формальный язык, предназначенный для записи программ (обычно для ЭВМ).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Библиотека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88690"/>
              </p:ext>
            </p:extLst>
          </p:nvPr>
        </p:nvGraphicFramePr>
        <p:xfrm>
          <a:off x="467544" y="1700808"/>
          <a:ext cx="8208912" cy="3636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Функция</a:t>
                      </a:r>
                    </a:p>
                  </a:txBody>
                  <a:tcPr marL="32428" marR="32428" marT="32428" marB="3242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Описание</a:t>
                      </a:r>
                    </a:p>
                  </a:txBody>
                  <a:tcPr marL="32428" marR="32428" marT="32428" marB="324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1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Округление</a:t>
                      </a:r>
                    </a:p>
                  </a:txBody>
                  <a:tcPr marL="32428" marR="32428" marT="32428" marB="32428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round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(x)</a:t>
                      </a:r>
                    </a:p>
                  </a:txBody>
                  <a:tcPr marL="32428" marR="32428" marT="32428" marB="3242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Округляет число до ближайшего целого. Если дробная часть числа равна 0.5, то число округляется до ближайшего четного числа.</a:t>
                      </a:r>
                    </a:p>
                  </a:txBody>
                  <a:tcPr marL="32428" marR="32428" marT="32428" marB="324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trunc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(x)</a:t>
                      </a:r>
                    </a:p>
                  </a:txBody>
                  <a:tcPr marL="32428" marR="32428" marT="32428" marB="3242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Округление в сторону нуля (так же, как функция int).</a:t>
                      </a:r>
                    </a:p>
                  </a:txBody>
                  <a:tcPr marL="32428" marR="32428" marT="32428" marB="324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fabs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(x)</a:t>
                      </a:r>
                    </a:p>
                  </a:txBody>
                  <a:tcPr marL="32428" marR="32428" marT="32428" marB="3242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Модуль (абсолютная величина). Эта функция всегда возвращает значение типа </a:t>
                      </a: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float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</a:txBody>
                  <a:tcPr marL="32428" marR="32428" marT="32428" marB="324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5661248"/>
            <a:ext cx="820891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ru-RU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(x)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round</a:t>
            </a: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x,n</a:t>
            </a:r>
            <a:r>
              <a:rPr lang="ru-RU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(x)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не требуют подключения модуля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08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Библиотека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0073151"/>
                  </p:ext>
                </p:extLst>
              </p:nvPr>
            </p:nvGraphicFramePr>
            <p:xfrm>
              <a:off x="467544" y="1778340"/>
              <a:ext cx="8208912" cy="441680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977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112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Корни, степени, логарифмы</a:t>
                          </a:r>
                        </a:p>
                      </a:txBody>
                      <a:tcPr marL="38100" marR="38100" marT="38100" marB="3810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sqrt(x)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Квадратный корень. Использование: sqrt(x)</a:t>
                          </a: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pow(a, b)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Возведение в степень, возвращает </a:t>
                          </a:r>
                          <a:r>
                            <a:rPr lang="ru-RU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a</a:t>
                          </a:r>
                          <a:r>
                            <a:rPr lang="ru-RU" sz="1800" baseline="300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b</a:t>
                          </a:r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. Использование: </a:t>
                          </a:r>
                          <a:r>
                            <a:rPr lang="ru-RU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pow</a:t>
                          </a:r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(</a:t>
                          </a:r>
                          <a:r>
                            <a:rPr lang="ru-RU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a,b</a:t>
                          </a:r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)</a:t>
                          </a: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exp(x)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Экспонента, возвращает e</a:t>
                          </a:r>
                          <a:r>
                            <a:rPr lang="ru-RU" sz="1800" baseline="300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x</a:t>
                          </a: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. Использование: exp(x)</a:t>
                          </a: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log(x)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Натуральный логарифм. При вызове в виде log(x, b) возвращает логарифм по основанию b.</a:t>
                          </a: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log10(x)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Десятичный логарифм</a:t>
                          </a: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e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Основание натуральных логарифмов e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≈</m:t>
                              </m:r>
                            </m:oMath>
                          </a14:m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2,71828 .</a:t>
                          </a:r>
                        </a:p>
                      </a:txBody>
                      <a:tcPr marL="38100" marR="38100" marT="38100" marB="3810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0073151"/>
                  </p:ext>
                </p:extLst>
              </p:nvPr>
            </p:nvGraphicFramePr>
            <p:xfrm>
              <a:off x="467544" y="1778340"/>
              <a:ext cx="8208912" cy="460578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497710"/>
                    <a:gridCol w="4711202"/>
                  </a:tblGrid>
                  <a:tr h="391668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Корни, степени, логарифмы</a:t>
                          </a:r>
                        </a:p>
                      </a:txBody>
                      <a:tcPr marL="38100" marR="38100" marT="38100" marB="3810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70713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sqrt(x)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Квадратный корень. Использование: sqrt(x)</a:t>
                          </a:r>
                        </a:p>
                      </a:txBody>
                      <a:tcPr marL="38100" marR="38100" marT="38100" marB="38100" anchor="ctr"/>
                    </a:tc>
                  </a:tr>
                  <a:tr h="70713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pow(a, b)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Возведение в степень, возвращает </a:t>
                          </a:r>
                          <a:r>
                            <a:rPr lang="ru-RU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a</a:t>
                          </a:r>
                          <a:r>
                            <a:rPr lang="ru-RU" sz="1800" baseline="300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b</a:t>
                          </a:r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. Использование: </a:t>
                          </a:r>
                          <a:r>
                            <a:rPr lang="ru-RU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pow</a:t>
                          </a:r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(</a:t>
                          </a:r>
                          <a:r>
                            <a:rPr lang="ru-RU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a,b</a:t>
                          </a:r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)</a:t>
                          </a:r>
                        </a:p>
                      </a:txBody>
                      <a:tcPr marL="38100" marR="38100" marT="38100" marB="38100" anchor="ctr"/>
                    </a:tc>
                  </a:tr>
                  <a:tr h="70713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exp(x)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Экспонента, возвращает e</a:t>
                          </a:r>
                          <a:r>
                            <a:rPr lang="ru-RU" sz="1800" baseline="300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x</a:t>
                          </a: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. Использование: exp(x)</a:t>
                          </a:r>
                        </a:p>
                      </a:txBody>
                      <a:tcPr marL="38100" marR="38100" marT="38100" marB="38100" anchor="ctr"/>
                    </a:tc>
                  </a:tr>
                  <a:tr h="10226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log(x)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Натуральный логарифм. При вызове в виде log(x, b) возвращает логарифм по основанию b.</a:t>
                          </a:r>
                        </a:p>
                      </a:txBody>
                      <a:tcPr marL="38100" marR="38100" marT="38100" marB="38100" anchor="ctr"/>
                    </a:tc>
                  </a:tr>
                  <a:tr h="3916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log10(x)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Десятичный логарифм</a:t>
                          </a:r>
                        </a:p>
                      </a:txBody>
                      <a:tcPr marL="38100" marR="38100" marT="38100" marB="38100" anchor="ctr"/>
                    </a:tc>
                  </a:tr>
                  <a:tr h="67843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e</a:t>
                          </a:r>
                        </a:p>
                      </a:txBody>
                      <a:tcPr marL="38100" marR="38100" marT="38100" marB="3810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8100" marR="38100" marT="38100" marB="38100" anchor="ctr">
                        <a:blipFill rotWithShape="1">
                          <a:blip r:embed="rId3"/>
                          <a:stretch>
                            <a:fillRect l="-74482" t="-584685" r="-130" b="-1621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4745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Библиотека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61218"/>
              </p:ext>
            </p:extLst>
          </p:nvPr>
        </p:nvGraphicFramePr>
        <p:xfrm>
          <a:off x="467544" y="1801584"/>
          <a:ext cx="8208912" cy="4395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Тригонометрия</a:t>
                      </a: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Синус угла, задаваемого в радианах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cos(x)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Косинус угла, задаваемого в радианах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tan(x)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Тангенс угла, задаваемого в радианах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asin(x)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Арксинус, возвращает значение в радианах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acos(x)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Арккосинус, возвращает значение в радианах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atan(x)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Арктангенс, возвращает значение в радианах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atan2(y, 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Полярный угол (в радианах) точки с координатами (x, y).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789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Библиотека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70268"/>
              </p:ext>
            </p:extLst>
          </p:nvPr>
        </p:nvGraphicFramePr>
        <p:xfrm>
          <a:off x="467544" y="2292828"/>
          <a:ext cx="8208912" cy="3296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Тригонометрия</a:t>
                      </a: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hypot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(a, b)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Длина гипотенузы прямоугольного треугольника с катетами a и b.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degrees</a:t>
                      </a: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Преобразует угол, заданный в радианах, в градусы.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radians(x)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Преобразует угол, заданный в градусах, в радианы.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pi</a:t>
                      </a:r>
                      <a:endParaRPr lang="ru-RU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Константа π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67544" y="1576741"/>
            <a:ext cx="8208912" cy="53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Times New Roman" pitchFamily="18" charset="0"/>
              </a:rPr>
              <a:t>(</a:t>
            </a:r>
            <a:r>
              <a:rPr kumimoji="0" lang="ru-RU" sz="2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Times New Roman" pitchFamily="18" charset="0"/>
              </a:rPr>
              <a:t>продолжение</a:t>
            </a:r>
            <a:r>
              <a:rPr kumimoji="0" lang="en-US" sz="2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Times New Roman" pitchFamily="18" charset="0"/>
              </a:rPr>
              <a:t>)</a:t>
            </a:r>
            <a:r>
              <a:rPr kumimoji="0" lang="ru-RU" sz="2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Times New Roman" pitchFamily="18" charset="0"/>
              </a:rPr>
              <a:t> </a:t>
            </a:r>
            <a:endParaRPr kumimoji="0" lang="ru-RU" sz="22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6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Компиляторы и интерпретаторы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467544" y="1772816"/>
            <a:ext cx="8208912" cy="4752464"/>
            <a:chOff x="467544" y="1772816"/>
            <a:chExt cx="8208912" cy="4752464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403648" y="1772816"/>
              <a:ext cx="6192688" cy="144016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sz="2200" b="1" dirty="0">
                  <a:latin typeface="Verdana" pitchFamily="34" charset="0"/>
                </a:rPr>
                <a:t>Транслятор – </a:t>
              </a:r>
              <a:r>
                <a:rPr lang="ru-RU" sz="2200" dirty="0">
                  <a:latin typeface="Verdana" pitchFamily="34" charset="0"/>
                </a:rPr>
                <a:t>специальная программа, преобразующая программный код с того или иного языка программирования в машинный код</a:t>
              </a:r>
            </a:p>
          </p:txBody>
        </p:sp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467544" y="4365104"/>
              <a:ext cx="3816424" cy="2160176"/>
            </a:xfrm>
            <a:prstGeom prst="rect">
              <a:avLst/>
            </a:prstGeom>
            <a:gradFill flip="none" rotWithShape="1">
              <a:gsLst>
                <a:gs pos="0">
                  <a:srgbClr val="5E9EFF"/>
                </a:gs>
                <a:gs pos="13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5400000" scaled="0"/>
              <a:tileRect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200" b="1" dirty="0">
                  <a:latin typeface="Verdana" pitchFamily="34" charset="0"/>
                </a:rPr>
                <a:t>Компилятор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Сразу переводит весь программный код на машинный язык.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200" dirty="0">
                  <a:latin typeface="Verdana" pitchFamily="34" charset="0"/>
                </a:rPr>
                <a:t>Создает исполняемый файл.</a:t>
              </a:r>
              <a:endParaRPr kumimoji="0" lang="ru-RU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4816342" y="4365104"/>
              <a:ext cx="3860114" cy="2160176"/>
            </a:xfrm>
            <a:prstGeom prst="rect">
              <a:avLst/>
            </a:prstGeom>
            <a:gradFill flip="none" rotWithShape="1">
              <a:gsLst>
                <a:gs pos="0">
                  <a:srgbClr val="DDEBCF"/>
                </a:gs>
                <a:gs pos="100000">
                  <a:srgbClr val="FFC000"/>
                </a:gs>
                <a:gs pos="100000">
                  <a:srgbClr val="156B13"/>
                </a:gs>
              </a:gsLst>
              <a:lin ang="16200000" scaled="1"/>
              <a:tileRect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200" b="1" dirty="0">
                  <a:latin typeface="Verdana" pitchFamily="34" charset="0"/>
                </a:rPr>
                <a:t>Интерпретатор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sz="2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Переводит программный код построчно.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200" dirty="0">
                  <a:latin typeface="Verdana" pitchFamily="34" charset="0"/>
                </a:rPr>
                <a:t>Напрямую взаимодействует с операционной системой.</a:t>
              </a:r>
              <a:endParaRPr kumimoji="0" lang="ru-RU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" name="Стрелка вниз 2"/>
            <p:cNvSpPr/>
            <p:nvPr/>
          </p:nvSpPr>
          <p:spPr>
            <a:xfrm>
              <a:off x="2123728" y="3212976"/>
              <a:ext cx="484632" cy="115212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Стрелка вниз 13"/>
            <p:cNvSpPr/>
            <p:nvPr/>
          </p:nvSpPr>
          <p:spPr>
            <a:xfrm>
              <a:off x="6463632" y="3212976"/>
              <a:ext cx="484632" cy="115212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41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Особенности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Python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67544" y="1412776"/>
            <a:ext cx="82089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Verdana" pitchFamily="34" charset="0"/>
              </a:rPr>
              <a:t>Интерпретируемый язык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Verdana" pitchFamily="34" charset="0"/>
              </a:rPr>
              <a:t>Ясный синтаксис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Verdana" pitchFamily="34" charset="0"/>
              </a:rPr>
              <a:t>Полноценный универсальный язык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Verdana" pitchFamily="34" charset="0"/>
              </a:rPr>
              <a:t>Свободно-распространяемый интерпретатор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755576" y="2852936"/>
            <a:ext cx="79208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Verdana" pitchFamily="34" charset="0"/>
              </a:rPr>
              <a:t>Два режима работы: интерактивный и сценарный</a:t>
            </a: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35673"/>
            <a:ext cx="4166660" cy="28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31" y="3284984"/>
            <a:ext cx="35528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Данные и их типы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1484784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целые числа (</a:t>
            </a:r>
            <a:r>
              <a:rPr lang="ru-RU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integer</a:t>
            </a: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положительные и отрицательные целые числа, а также 0 (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например: 4, 687, -45, 0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lvl="0"/>
            <a:endParaRPr lang="ru-RU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числа с плавающей точкой (</a:t>
            </a:r>
            <a:r>
              <a:rPr lang="ru-RU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</a:t>
            </a: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</a:t>
            </a: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дробные числа </a:t>
            </a:r>
          </a:p>
          <a:p>
            <a:pPr lvl="0"/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(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например: 1.45, -3.789654, 0.00453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lvl="0"/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Примечание: разделителем целой и дробной части     </a:t>
            </a:r>
          </a:p>
          <a:p>
            <a:pPr lvl="0"/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служит 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точка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а не запятая.</a:t>
            </a:r>
          </a:p>
          <a:p>
            <a:pPr lvl="0"/>
            <a:endParaRPr lang="ru-RU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строки (</a:t>
            </a:r>
            <a:r>
              <a:rPr lang="ru-RU" sz="2200" b="1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sz="22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— набор символов, заключенных в кавычки</a:t>
            </a:r>
          </a:p>
          <a:p>
            <a:pPr lvl="0"/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(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например: "</a:t>
            </a: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ball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"</a:t>
            </a: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?",</a:t>
            </a:r>
          </a:p>
          <a:p>
            <a:pPr lvl="0"/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'</a:t>
            </a: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dkfjUUv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', '6589'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lvl="0"/>
            <a:r>
              <a:rPr lang="ru-RU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ru-RU" sz="2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Примечание: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кавычки в </a:t>
            </a:r>
            <a:r>
              <a:rPr lang="ru-RU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могут быть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одинарными или двойными.</a:t>
            </a:r>
          </a:p>
        </p:txBody>
      </p:sp>
    </p:spTree>
    <p:extLst>
      <p:ext uri="{BB962C8B-B14F-4D97-AF65-F5344CB8AC3E}">
        <p14:creationId xmlns:p14="http://schemas.microsoft.com/office/powerpoint/2010/main" val="388336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Операции. Операции над разными типами данных</a:t>
            </a:r>
          </a:p>
        </p:txBody>
      </p:sp>
      <p:pic>
        <p:nvPicPr>
          <p:cNvPr id="4" name="Рисунок 3" descr="Схема операции сложения, выполняемой над двумя операндами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66435"/>
            <a:ext cx="3744416" cy="18345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00703"/>
              </p:ext>
            </p:extLst>
          </p:nvPr>
        </p:nvGraphicFramePr>
        <p:xfrm>
          <a:off x="457200" y="3659572"/>
          <a:ext cx="8229600" cy="2672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Выражение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Результат выполнения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34.907 + 320.65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355.55699999999996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+ 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world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:)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'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20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world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:)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* 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'Hi, Hi, Hi, Hi, Hi, Hi, Hi, Hi, Hi, Hi, '</a:t>
                      </a:r>
                      <a:endParaRPr lang="ru-RU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b="1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</a:t>
                      </a:r>
                      <a:r>
                        <a:rPr lang="ru-RU" sz="20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+ 15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 ш и б к а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0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Изменение типов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1556792"/>
            <a:ext cx="6696744" cy="1547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sz="22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преобразует аргумент в целое число</a:t>
            </a:r>
          </a:p>
          <a:p>
            <a:pPr>
              <a:lnSpc>
                <a:spcPct val="150000"/>
              </a:lnSpc>
            </a:pPr>
            <a:r>
              <a:rPr lang="ru-RU" sz="22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преобразует аргумент в строку</a:t>
            </a:r>
          </a:p>
          <a:p>
            <a:pPr>
              <a:lnSpc>
                <a:spcPct val="150000"/>
              </a:lnSpc>
            </a:pPr>
            <a:r>
              <a:rPr lang="ru-RU" sz="22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</a:t>
            </a:r>
            <a:r>
              <a:rPr lang="ru-RU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ru-RU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… в число с плавающей точкой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35691"/>
              </p:ext>
            </p:extLst>
          </p:nvPr>
        </p:nvGraphicFramePr>
        <p:xfrm>
          <a:off x="457200" y="3243280"/>
          <a:ext cx="8229600" cy="3349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Выражение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Результат выполнения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</a:t>
                      </a:r>
                      <a:r>
                        <a:rPr lang="en-US" sz="20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(4.03)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("</a:t>
                      </a:r>
                      <a:r>
                        <a:rPr lang="ru-RU" sz="20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486")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 ш и б к а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(56)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'56'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 (4.03)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'4.03'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float (56)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56.0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float</a:t>
                      </a: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("56")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56.0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2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Математические операторы</a:t>
            </a:r>
            <a:endParaRPr lang="ru-RU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25596"/>
              </p:ext>
            </p:extLst>
          </p:nvPr>
        </p:nvGraphicFramePr>
        <p:xfrm>
          <a:off x="467542" y="1916832"/>
          <a:ext cx="8208913" cy="4349080"/>
        </p:xfrm>
        <a:graphic>
          <a:graphicData uri="http://schemas.openxmlformats.org/drawingml/2006/table">
            <a:tbl>
              <a:tblPr/>
              <a:tblGrid>
                <a:gridCol w="1728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/>
                          <a:cs typeface="Times New Roman"/>
                        </a:rPr>
                        <a:t>Оператор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/>
                          <a:cs typeface="Times New Roman"/>
                        </a:rPr>
                        <a:t>Описание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/>
                          <a:cs typeface="Times New Roman"/>
                        </a:rPr>
                        <a:t>Пример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Times New Roman"/>
                          <a:cs typeface="Times New Roman"/>
                        </a:rPr>
                        <a:t>Результат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2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+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Сложение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 + 3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-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Вычитание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7 - 3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*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Умножение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 * 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21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/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Деление (истинное)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/ 3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2.3333333333333335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**</a:t>
                      </a:r>
                      <a:endParaRPr lang="ru-RU" sz="2000" b="1" dirty="0">
                        <a:latin typeface="Verdana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Возведение</a:t>
                      </a:r>
                      <a:r>
                        <a:rPr lang="ru-RU" sz="2000" baseline="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в степень</a:t>
                      </a:r>
                      <a:endParaRPr lang="ru-RU" sz="2000" dirty="0">
                        <a:latin typeface="Verdana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7**3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343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//</a:t>
                      </a:r>
                      <a:r>
                        <a:rPr lang="ru-RU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Целочисленное деление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 // 3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dirty="0">
                        <a:latin typeface="Verdana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%</a:t>
                      </a:r>
                      <a:r>
                        <a:rPr lang="ru-RU" sz="2000" b="1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Остаток от деления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7 %</a:t>
                      </a:r>
                      <a:r>
                        <a:rPr lang="en-US" sz="2000" baseline="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3</a:t>
                      </a:r>
                      <a:r>
                        <a:rPr lang="ru-RU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Verdana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dirty="0">
                        <a:latin typeface="Verdana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05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Переменные в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700808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Переменная</a:t>
            </a:r>
            <a:r>
              <a:rPr lang="ru-RU" sz="22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это ссылка на область памяти, где хранятся те или иные данные</a:t>
            </a:r>
          </a:p>
        </p:txBody>
      </p:sp>
      <p:pic>
        <p:nvPicPr>
          <p:cNvPr id="7" name="Рисунок 6" descr="Схема операции присваивания значения переменной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7" y="2929850"/>
            <a:ext cx="5407025" cy="3379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23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4911</TotalTime>
  <Words>1619</Words>
  <Application>Microsoft Macintosh PowerPoint</Application>
  <PresentationFormat>Экран (4:3)</PresentationFormat>
  <Paragraphs>326</Paragraphs>
  <Slides>23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Verdana</vt:lpstr>
      <vt:lpstr>Тема Office</vt:lpstr>
      <vt:lpstr>Программирование на</vt:lpstr>
      <vt:lpstr> Программа. Язык программирования</vt:lpstr>
      <vt:lpstr> Компиляторы и интерпретаторы</vt:lpstr>
      <vt:lpstr>Особенности Python</vt:lpstr>
      <vt:lpstr>Данные и их типы</vt:lpstr>
      <vt:lpstr>Операции. Операции над разными типами данных</vt:lpstr>
      <vt:lpstr>Изменение типов данных</vt:lpstr>
      <vt:lpstr>Математические операторы</vt:lpstr>
      <vt:lpstr>Переменные в Python</vt:lpstr>
      <vt:lpstr>Имена переменных в Python</vt:lpstr>
      <vt:lpstr>Пример работы с переменными</vt:lpstr>
      <vt:lpstr>Логические выражения и логический тип данных</vt:lpstr>
      <vt:lpstr>Логические выражения и логический тип данных</vt:lpstr>
      <vt:lpstr>Логические выражения и логический тип данных</vt:lpstr>
      <vt:lpstr>Логические выражения и логический тип данных</vt:lpstr>
      <vt:lpstr>Ввод и вывод данных</vt:lpstr>
      <vt:lpstr>Ввод данных</vt:lpstr>
      <vt:lpstr>Вывод данных</vt:lpstr>
      <vt:lpstr>Библиотека math</vt:lpstr>
      <vt:lpstr>Библиотека math</vt:lpstr>
      <vt:lpstr>Библиотека math</vt:lpstr>
      <vt:lpstr>Библиотека math</vt:lpstr>
      <vt:lpstr>Библиотека math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ПРЕДСТАВЛЕНИЯ ИНФОРМАЦИИ В ПК</dc:title>
  <dc:creator>LFM</dc:creator>
  <cp:lastModifiedBy>Microsoft Office User</cp:lastModifiedBy>
  <cp:revision>236</cp:revision>
  <dcterms:created xsi:type="dcterms:W3CDTF">2011-02-11T14:15:07Z</dcterms:created>
  <dcterms:modified xsi:type="dcterms:W3CDTF">2023-09-11T12:40:26Z</dcterms:modified>
</cp:coreProperties>
</file>