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7EADB-C62D-43EF-B904-55B31E4F2C4A}">
  <a:tblStyle styleId="{1917EADB-C62D-43EF-B904-55B31E4F2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6738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76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313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01918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3047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70173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413848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8658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0630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89372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45644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89837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01118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56009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510824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82485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8" name="Google Shape;23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80856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2962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03199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38750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4" name="Google Shape;2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35971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16543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68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99349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45054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2430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57756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68787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2024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1205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145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145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084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5143500" y="2017713"/>
            <a:ext cx="3810000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type="txAndObj">
  <p:cSld name="TEXT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50938" y="214313"/>
            <a:ext cx="779145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084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5143500" y="2017713"/>
            <a:ext cx="3810000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 rot="5400000">
            <a:off x="5020469" y="2197894"/>
            <a:ext cx="5916612" cy="194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 rot="5400000">
            <a:off x="1042988" y="322263"/>
            <a:ext cx="5916612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145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3212" cy="777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145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CF01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rgbClr val="1C1C1C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145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11620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657600" y="624363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145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Лекция 1 «Основы программирования на Python»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366962" y="3244850"/>
            <a:ext cx="44100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К.т.н. доц. Ляшенко Алексей Сергеевич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Встроенные функции, выполняющие преобразование типов (1)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468312" y="2017712"/>
            <a:ext cx="84867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bool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(x) - преобразование к типу bool, использующая стандартную процедуру проверки истинности. Если х является ложным или опущен, возвращает значение False, в противном случае она возвращает True.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bytearray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([источник [, кодировка [ошибки]]]) - преобразование к bytearray. Bytearray - изменяемая последовательность целых чисел в диапазоне 0≤X&lt;256. Вызванная без аргументов, возвращает пустой массив байт.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bytes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([источник [, кодировка [ошибки]]]) - возвращает объект типа bytes, который является неизменяемой последовательностью целых чисел в диапазоне 0≤X&lt;256. Аргументы конструктора интерпретируются как для bytearray().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complex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([real[, imag]]) - преобразование к комплексному числу.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dict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([object]) - преобразование к  словарю.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float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([X]) - преобразование к числу с плавающей точкой. Если аргумент не указан, возвращается 0.0.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Встроенные функции, выполняющие преобразование типов (2)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539750" y="2017712"/>
            <a:ext cx="84153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frozenset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([последовательность]) - возвращает неизменяемое множество.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([object], [основание системы счисления]) - преобразование к целому числу.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list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([object]) - создает список.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memoryview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([object]) - создает объект memoryview.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() - возвращает безликий объект, являющийся базовым для всех объектов.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range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([start=0], stop, [step=1]) - арифметическая прогрессия от start до stop с шагом step.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set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([object]) - создает множество.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slice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([start=0], stop, [step=1]) - объект среза от start до stop с шагом step.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str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([object], [кодировка], [ошибки]) - строковое представление объекта. Использует метод __str__.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tuple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(obj) - преобразование к кортежу.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Числа в Python 3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0" y="2060575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Числа в Python 3  целые, вещественные, комплексные. Работа с числами и операции над ними.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4284662" y="1700212"/>
          <a:ext cx="4603725" cy="4897400"/>
        </p:xfrm>
        <a:graphic>
          <a:graphicData uri="http://schemas.openxmlformats.org/drawingml/2006/table">
            <a:tbl>
              <a:tblPr>
                <a:noFill/>
                <a:tableStyleId>{1917EADB-C62D-43EF-B904-55B31E4F2C4A}</a:tableStyleId>
              </a:tblPr>
              <a:tblGrid>
                <a:gridCol w="1871650"/>
                <a:gridCol w="273207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x+y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Сложение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x-y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Вычитание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x*y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Умножение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x/y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Деление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x//y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Получение целой части от деления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x%y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Остаток от деления 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-x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Смена знака числа 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abs(x) 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Модуль числа 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divmod(x, y )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Пара (x // y, x % y) 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 ** y 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Возведение в степень 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pow(x, y[, z]) </a:t>
                      </a:r>
                      <a:endParaRPr/>
                    </a:p>
                  </a:txBody>
                  <a:tcPr marL="90000" marR="90000" marT="51375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x^y по модулю (если модуль задан) </a:t>
                      </a:r>
                      <a:endParaRPr/>
                    </a:p>
                  </a:txBody>
                  <a:tcPr marL="90000" marR="90000" marT="51375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Примеры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989137"/>
            <a:ext cx="79216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Битовые операции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468312" y="2017712"/>
            <a:ext cx="8486775" cy="443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Над целыми числами также можно производить битовые операции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x | y	Побитовое </a:t>
            </a:r>
            <a:r>
              <a:rPr lang="en-US" sz="3200" b="0" i="1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или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x ^ y	Побитовое </a:t>
            </a:r>
            <a:r>
              <a:rPr lang="en-US" sz="3200" b="0" i="1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исключающее или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x &amp; y	Побитовое </a:t>
            </a:r>
            <a:r>
              <a:rPr lang="en-US" sz="3200" b="0" i="1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x &lt;&lt; n	Битовый сдвиг влево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x &gt;&gt; y	Битовый сдвигв право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~x		Инверсия битов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Системы счисления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468312" y="2017712"/>
            <a:ext cx="8486775" cy="443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Python для этого предоставляет несколько функций: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([object], [основание системы счисления]) - 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включительно.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(x) - преобразование целого числа в двоичную строку.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(х) - преобразование целого числа в шестнадцатеричную строку.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(х) - преобразование целого числа в восьмеричную строку.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Вещественные числа (float)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395287" y="1844675"/>
            <a:ext cx="8559800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Вещественные числа поддерживают те же операции, что и целые. Однако (из-за представления чисел в компьютере) вещественные числа неточны, и это может привести к ошибкам: 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0.1 + 0.1 + 0.1 + 0.1 + 0.1 + 0.1 + 0.1 + 0.1 + 0.1 + 0.1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	0.9999999999999999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Для высокой точности используют другие объекты (например Decimal и Fraction)).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Также вещественные числа не поддерживают длинную арифметику: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x=4**1000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x+0.1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Traceback (most recent call last):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File "&lt;pyshell#15&gt;", line 1, in &lt;module&gt;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 x+0.1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	OverflowError: int too large to convert to float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Дополнительные методы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float.as_integer_ratio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() - пара целых чисел, чьё отношение равно этому числу.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float.is_integer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() - является ли значение целым числом.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float.hex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() - переводит float в hex (шестнадцатеричную систему счисления).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classmethod </a:t>
            </a:r>
            <a:r>
              <a:rPr lang="en-US" sz="20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float.fromhex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(s) - float из шестнадцатеричной строки.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(8.5).hex()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'0x1.1000000000000p+3'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float.fromhex('0x1.1000000000000p+3')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8.5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Математические модули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68312" y="2017712"/>
            <a:ext cx="84867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Помимо стандартных выражений для работы с числами (а в Python их не так уж и много), в составе Python есть несколько полезных модулей.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Модуль </a:t>
            </a: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math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предоставляет более сложные математические функции.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en-US" sz="1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math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math.pi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3.141592653589793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math.sqrt(64)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8.0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Модуль </a:t>
            </a:r>
            <a:r>
              <a:rPr lang="en-US" sz="1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random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реализует генератор случайных чисел и функции случайного выбора. 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</a:t>
            </a:r>
            <a:r>
              <a:rPr lang="en-US" sz="1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random.random()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0.1408232543817861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33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827087" y="549275"/>
            <a:ext cx="8316912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Комплексные числа (complex)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250825" y="2017712"/>
            <a:ext cx="8704262" cy="436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В Python встроены также и комплексные числа: 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x=complex(2,3)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print(x)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(2+3j)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y=complex(3,4)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print(y)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(3+4j)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z=x+y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print(z)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(5+7j)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145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Философия Python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323850" y="2017712"/>
            <a:ext cx="4464050" cy="465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Красивое лучше уродливого.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Явное лучше неявного.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Простое лучше сложного.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Сложное лучше усложнённого.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Последовательное лучше вложенного.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Разрежённое лучше, чем плотное.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Удобочитаемость существенна.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Частные случаи не настолько существенны, чтобы нарушать правила.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Однако практичность важнее регулярности.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Ошибки никогда не должны умалчиваться.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явно не указано — умалчивать.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случае неоднозначности сопротивляйтесь искушению угадать.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716462" y="1844675"/>
            <a:ext cx="4572000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Должен существовать один — и, желательно, только один — очевидный способ.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Хотя он может быть с первого взгляда неочевиден, если ты не голландец (намёк на Гвидо ван Россума)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Сейчас — лучше, чем никогда.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никогда — часто бывает лучше, чем прямо сейчас.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реализацию идеи тяжело объяснить, она плоха.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реализацию идеи легко объяснить, она может быть хороша.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Пространства имён — великолепная идея, их должно быть много.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Строки в Python. </a:t>
            </a:r>
            <a:r>
              <a:rPr lang="en-US"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Литералы строк</a:t>
            </a: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250825" y="2017712"/>
            <a:ext cx="87042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Tahoma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упорядоченные последовательности символов, используемые для хранения и представления текстовой информации, поэтому с помощью строк можно работать со всем, что может быть представлено в текстовой форме.</a:t>
            </a: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Строки в апострофах и в кавычках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z='stroka"s'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z="storka's"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Строки в апострофах и в кавычках - одно и то же. Причина наличия двух вариантов в том, чтобы позволить вставлять в литералы строк символы кавычек или апострофов, не используя экранирование. 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Строки в Python. </a:t>
            </a:r>
            <a:r>
              <a:rPr lang="en-US"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Литералы строк (2)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684212" y="2017712"/>
            <a:ext cx="82708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Экранированные последовательности - служебные символы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Экранированная последовательность		Назначение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\n						Перевод строки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\a						Звонок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\b						Забой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\f						Перевод страницы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\r						Возврат каретки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\t						Горизонтальная табуляция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\v						Вертикальная табуляция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\N{id}					Идентификатор ID базы 						данных Юникода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\uhhhh					16-битовый символ Юникода в 						16-ричном представлении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\Uhhhh…					32-битовый символ Юникода в 32-					ричном представлении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\xhh					16-ричное значение символа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\ooo					8-ричное значение символа</a:t>
            </a:r>
            <a:endParaRPr/>
          </a:p>
          <a:p>
            <a:pPr marL="342900" marR="0" lvl="0" indent="-341312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\0						Символ Null (не является признаком 					конца строки)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Строки в Python. </a:t>
            </a:r>
            <a:r>
              <a:rPr lang="en-US" sz="4400" b="0" i="0" u="none" strike="noStrike" cap="non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Литералы строк (3)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250825" y="2017712"/>
            <a:ext cx="87042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Строки в тройных апострофах или кавычках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Главное достоинство строк в тройных кавычках в том, что их можно использовать для записи многострочных блоков текста. Внутри такой строки возможно присутствие кавычек и апострофов, главное, чтобы не было трех кавычек подряд. 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b=''</a:t>
            </a:r>
            <a:r>
              <a:rPr lang="en-US" sz="1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'строка которая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занимает много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строк</a:t>
            </a: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'''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print(b)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строка которая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занимает много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строк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3333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Строки в Python. Базовые операции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body" idx="1"/>
          </p:nvPr>
        </p:nvSpPr>
        <p:spPr>
          <a:xfrm>
            <a:off x="611187" y="2060575"/>
            <a:ext cx="38211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Конкатенация (сложение)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s1='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s2='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&amp;cat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print(s1+s2)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dog&amp;cat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Дублирование строки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&gt;&gt;&gt; print(s1*3)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0" i="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dogdogdog</a:t>
            </a:r>
            <a:endParaRPr/>
          </a:p>
        </p:txBody>
      </p:sp>
      <p:sp>
        <p:nvSpPr>
          <p:cNvPr id="242" name="Google Shape;242;p36"/>
          <p:cNvSpPr txBox="1"/>
          <p:nvPr/>
        </p:nvSpPr>
        <p:spPr>
          <a:xfrm>
            <a:off x="5322887" y="2060575"/>
            <a:ext cx="38211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Длина строки (функция len)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len('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&amp;cat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')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	4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Доступ по индексу 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S1='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Alex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S1[0]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'A'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S1[2]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'e'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S1[-2]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'e'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Строки в Python. Базовые операции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43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Извлечение среза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Оператор извлечения среза: [X:Y]. X – начало среза, а Y – окончание;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символ с номером Y в срез не входит. По умолчанию первый индекс равен 0, а второй - длине строки.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s=</a:t>
            </a:r>
            <a:r>
              <a:rPr lang="en-US" sz="16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'srez stroki Alex'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s[3:7]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6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'z st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s[2:-2]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6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'ez stroki Al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s[:5]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'</a:t>
            </a:r>
            <a:r>
              <a:rPr lang="en-US" sz="16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srez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‘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s[1:]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6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'rez stroki Alex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s[:]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6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'srez stroki Alex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s[::-1]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6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'xelA ikorts zers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s[2::2]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6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'e toiAe'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Списки (list). Функции и методы списков</a:t>
            </a:r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468312" y="2017712"/>
            <a:ext cx="84867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Списки в Python - упорядоченные изменяемые коллекции объектов произвольных типов (почти как массив, но типы могут отличаться). 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list('</a:t>
            </a: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spisok Alex')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[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's', 'p', 'i', 's', 'o', 'k', ' ', 'A', 'l', 'e', 'x']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Список можно создать и при помощи литерала: 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s=[]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l=[</a:t>
            </a:r>
            <a:r>
              <a:rPr lang="en-US" sz="20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'a','l',['ex'],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2]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s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[]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&gt;&gt;&gt; l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['a', 'l', ['ex'], 2]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Функции и методы списков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61" name="Google Shape;261;p39"/>
          <p:cNvGraphicFramePr/>
          <p:nvPr/>
        </p:nvGraphicFramePr>
        <p:xfrm>
          <a:off x="827087" y="2017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{1917EADB-C62D-43EF-B904-55B31E4F2C4A}</a:tableStyleId>
              </a:tblPr>
              <a:tblGrid>
                <a:gridCol w="2881300"/>
                <a:gridCol w="5248275"/>
              </a:tblGrid>
              <a:tr h="3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list.append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(x)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Добавляет элемент в конец списка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list.extend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(L)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Расширяет список list, добавляя в конец все элементы списка L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list.insert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(i, x)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Вставляет на i-ый элемент значение x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list.remove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(x)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первый элемент в списке, имеющий значение x. ValueError, если такого элемента не существует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list.pop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([i])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Удаляет i-ый элемент и возвращает его. Если индекс не указан, удаляется последний элемент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list.index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(x, [start [, end]])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Возвращает положение первого элемента со значением x (при этом поиск ведется от start до end)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list.count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(x)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Возвращает количество элементов со значением x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list.sort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([key=функция])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Сортирует список на основе функции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list.reverse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Разворачивает список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list.copy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Поверхностная копия списка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1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list.clear</a:t>
                      </a: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() </a:t>
                      </a:r>
                      <a:endParaRPr/>
                    </a:p>
                  </a:txBody>
                  <a:tcPr marL="90000" marR="90000" marT="50350" marB="46800">
                    <a:lnL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ahoma"/>
                        <a:buNone/>
                      </a:pPr>
                      <a:r>
                        <a:rPr lang="en-US" sz="1400" b="0" i="0" u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Очищает список </a:t>
                      </a:r>
                      <a:endParaRPr/>
                    </a:p>
                  </a:txBody>
                  <a:tcPr marL="90000" marR="90000" marT="50350" marB="468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36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Словари (dict) и работа с ними. Методы словарей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395287" y="2017712"/>
            <a:ext cx="8559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1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Словари в Python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неупорядоченные коллекции произвольных объектов с доступом по ключу. Их иногда ещё называют ассоциативными массивами или хеш-таблицами. С помощью литерала: 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d={}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{}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d={'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odin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':1, '</a:t>
            </a:r>
            <a:r>
              <a:rPr lang="en-US" sz="24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dva</a:t>
            </a: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':2}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</a:t>
            </a:r>
            <a:endParaRPr/>
          </a:p>
          <a:p>
            <a:pPr marL="342900" marR="0" lvl="0" indent="-34131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{'dva': 2, 'odin': 1}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Словари (dict) и работа с ними. Методы словарей</a:t>
            </a:r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 помощью функции </a:t>
            </a:r>
            <a:r>
              <a:rPr lang="en-US" sz="28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dict</a:t>
            </a: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d=dict(short='dict',long='dictionary')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{'short': 'dict', 'long': 'dictionary'}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d=dict([(1,1), (2,5)])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{1: 1, 2: 5}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Словари (dict) и работа с ними.</a:t>
            </a:r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С помощью метода fromkeys: 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d=dict.fromkeys(['a', 'b'])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{'a': None, 'b': None}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d=dict.fromkeys(['a', 'b'],100)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 d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{'a': 100, 'b': 100}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Python. IDLE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1844675"/>
            <a:ext cx="7624762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Python. Print.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84212" y="2017712"/>
            <a:ext cx="8270875" cy="421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endParaRPr sz="2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(2+8) 				 &gt;&gt;&gt; 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(9-7)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			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 print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(2**3) 			 &gt;&gt;&gt; x=2+7; 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(x)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8						9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&gt;&gt;&gt;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(8/3)				 &gt;&gt;&gt;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print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(8/3))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2.66666666665</a:t>
            </a:r>
            <a:r>
              <a:rPr lang="en-US" sz="20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			</a:t>
            </a:r>
            <a:r>
              <a:rPr lang="en-US" sz="20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1989137"/>
            <a:ext cx="76327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Python. 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1773237"/>
            <a:ext cx="7345362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1773237"/>
            <a:ext cx="7416800" cy="280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450" y="1916112"/>
            <a:ext cx="7129462" cy="266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087" y="1916112"/>
            <a:ext cx="7777162" cy="284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Синтаксис языка Python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Конец строки является концом инструкции (точка с запятой не требуется).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Вложенные инструкции объединяются в блоки по величине отступов. Отступ может быть любым, главное, чтобы в пределах одного вложенного блока отступ был одинаков. И про читаемость кода не забывайте. Отступ в 1 пробел, к примеру, не лучшее решение. Используйте 4 пробела (или знак табуляции, на худой конец).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080"/>
              <a:buFont typeface="Noto Sans Symbols"/>
              <a:buChar char="■"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Вложенные инструкции в Python записываются в соответствии с одним и тем же шаблоном, когда основная инструкция завершается двоеточием, вслед за которым располагается вложенный блок кода, обычно с отступом под строкой основной инструкции.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-US" sz="1800" b="0" i="0" u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Основная инструкция:</a:t>
            </a:r>
            <a:endParaRPr/>
          </a:p>
          <a:p>
            <a:pPr marL="742950" marR="0" lvl="1" indent="-2841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		вложеный блок инструкций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Ключевые слова (1)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False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ложь.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True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правда.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None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"пустой" объект.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логическое 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with / as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менеджер контекста.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assert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условие - возбуждает исключение, если условие ложно.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break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выход из цикла.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пользовательский тип, состоящий из методов и атрибутов.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continue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переход на следующую итерацию цикла.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определение функции.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del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удаление объекта.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elif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в противном случае, если.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см. for/else или if/else.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except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перехватить исключение.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finally</a:t>
            </a:r>
            <a:r>
              <a:rPr lang="en-US" sz="16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вкупе с инструкцией try, выполняет инструкции независимо от того, было ли исключение или нет.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1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Ключевые слова (2)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23850" y="2017712"/>
            <a:ext cx="8631237" cy="457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цикл for.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импорт нескольких функций из модуля.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позволяет сделать значение переменной, присвоенное ей внутри функции, доступным и за пределами этой функции.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если.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импорт модуля.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проверка на вхождение.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ссылаются ли 2 объекта на одно и то же место в памяти.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lambda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определение анонимной функции.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nonlocal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позволяет сделать значение переменной, присвоенное ей внутри функции, доступным в объемлющей инструкции.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логическое НЕ.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логическое ИЛИ.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ничего не делающая конструкция.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raise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возбудить исключение.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вернуть результат.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выполнить инструкции, перехватывая исключения.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цикл while.</a:t>
            </a:r>
            <a:endParaRPr/>
          </a:p>
          <a:p>
            <a:pPr marL="341312" marR="0" lvl="0" indent="-34131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960"/>
              <a:buFont typeface="Noto Sans Symbols"/>
              <a:buChar char="■"/>
            </a:pPr>
            <a:r>
              <a:rPr lang="en-US"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yield</a:t>
            </a: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определение функции-генератора.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Модуль keyword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312" marR="0" lvl="0" indent="-341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lang="en-US" sz="3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keyword.kwlist</a:t>
            </a: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список всех доступных ключевых слов.</a:t>
            </a:r>
            <a:endParaRPr/>
          </a:p>
          <a:p>
            <a:pPr marL="341312" marR="0" lvl="0" indent="-341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920"/>
              <a:buFont typeface="Noto Sans Symbols"/>
              <a:buChar char="■"/>
            </a:pPr>
            <a:r>
              <a:rPr lang="en-US" sz="3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keyword.iskeyword(строка)</a:t>
            </a:r>
            <a:r>
              <a:rPr lang="en-US" sz="32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- является ли строка ключевым словом.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Microsoft Office PowerPoint</Application>
  <PresentationFormat>Экран (4:3)</PresentationFormat>
  <Paragraphs>312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Times New Roman</vt:lpstr>
      <vt:lpstr>Arial</vt:lpstr>
      <vt:lpstr>Tahoma</vt:lpstr>
      <vt:lpstr>Noto Sans Symbols</vt:lpstr>
      <vt:lpstr>Тема Office</vt:lpstr>
      <vt:lpstr>Лекция 1 «Основы программирования на Python»</vt:lpstr>
      <vt:lpstr>Философия Python</vt:lpstr>
      <vt:lpstr>Python. IDLE</vt:lpstr>
      <vt:lpstr>Python. Print.</vt:lpstr>
      <vt:lpstr>Python. </vt:lpstr>
      <vt:lpstr>Синтаксис языка Python</vt:lpstr>
      <vt:lpstr>Ключевые слова (1)</vt:lpstr>
      <vt:lpstr>Ключевые слова (2)</vt:lpstr>
      <vt:lpstr>Модуль keyword</vt:lpstr>
      <vt:lpstr>Встроенные функции, выполняющие преобразование типов (1)</vt:lpstr>
      <vt:lpstr>Встроенные функции, выполняющие преобразование типов (2)</vt:lpstr>
      <vt:lpstr>Числа в Python 3</vt:lpstr>
      <vt:lpstr>Примеры</vt:lpstr>
      <vt:lpstr>Битовые операции</vt:lpstr>
      <vt:lpstr>Системы счисления</vt:lpstr>
      <vt:lpstr>Вещественные числа (float)</vt:lpstr>
      <vt:lpstr>Дополнительные методы</vt:lpstr>
      <vt:lpstr>Математические модули</vt:lpstr>
      <vt:lpstr>Комплексные числа (complex)</vt:lpstr>
      <vt:lpstr>Строки в Python. Литералы строк</vt:lpstr>
      <vt:lpstr>Строки в Python. Литералы строк (2)</vt:lpstr>
      <vt:lpstr>Строки в Python. Литералы строк (3)</vt:lpstr>
      <vt:lpstr>Строки в Python. Базовые операции</vt:lpstr>
      <vt:lpstr>Строки в Python. Базовые операции</vt:lpstr>
      <vt:lpstr>Списки (list). Функции и методы списков</vt:lpstr>
      <vt:lpstr>Функции и методы списков</vt:lpstr>
      <vt:lpstr>Словари (dict) и работа с ними. Методы словарей</vt:lpstr>
      <vt:lpstr>Словари (dict) и работа с ними. Методы словарей</vt:lpstr>
      <vt:lpstr>Словари (dict) и работа с ними.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«Основы программирования на Python»</dc:title>
  <cp:lastModifiedBy>user</cp:lastModifiedBy>
  <cp:revision>1</cp:revision>
  <dcterms:modified xsi:type="dcterms:W3CDTF">2020-03-04T16:38:48Z</dcterms:modified>
</cp:coreProperties>
</file>