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1" r:id="rId9"/>
    <p:sldId id="272" r:id="rId10"/>
    <p:sldId id="263" r:id="rId11"/>
    <p:sldId id="265" r:id="rId12"/>
    <p:sldId id="266" r:id="rId13"/>
    <p:sldId id="267" r:id="rId14"/>
    <p:sldId id="264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6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232F42-1166-4DC3-8061-EDA7BC8CDDF3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E78F9E0-D605-49DA-957A-AD7F8C2B4D56}">
      <dgm:prSet phldrT="[Текст]"/>
      <dgm:spPr/>
      <dgm:t>
        <a:bodyPr/>
        <a:lstStyle/>
        <a:p>
          <a:r>
            <a:rPr lang="en-US" dirty="0"/>
            <a:t>Arima</a:t>
          </a:r>
          <a:endParaRPr lang="ru-RU" dirty="0"/>
        </a:p>
      </dgm:t>
    </dgm:pt>
    <dgm:pt modelId="{A57EB6F9-0985-4C76-A175-165DC308845E}" type="parTrans" cxnId="{5CF50E81-779E-41D8-8B44-C8D80793D2A9}">
      <dgm:prSet/>
      <dgm:spPr/>
      <dgm:t>
        <a:bodyPr/>
        <a:lstStyle/>
        <a:p>
          <a:endParaRPr lang="ru-RU"/>
        </a:p>
      </dgm:t>
    </dgm:pt>
    <dgm:pt modelId="{C3C7BE41-5D10-4671-A2C6-E2B8EE2599EE}" type="sibTrans" cxnId="{5CF50E81-779E-41D8-8B44-C8D80793D2A9}">
      <dgm:prSet/>
      <dgm:spPr/>
      <dgm:t>
        <a:bodyPr/>
        <a:lstStyle/>
        <a:p>
          <a:endParaRPr lang="ru-RU"/>
        </a:p>
      </dgm:t>
    </dgm:pt>
    <dgm:pt modelId="{F82BDF39-118A-4CB8-B44D-85DA03074240}">
      <dgm:prSet phldrT="[Текст]"/>
      <dgm:spPr/>
      <dgm:t>
        <a:bodyPr/>
        <a:lstStyle/>
        <a:p>
          <a:r>
            <a:rPr lang="en-US" dirty="0" err="1"/>
            <a:t>Sarima</a:t>
          </a:r>
          <a:r>
            <a:rPr lang="en-US" dirty="0"/>
            <a:t> </a:t>
          </a:r>
          <a:endParaRPr lang="ru-RU" dirty="0"/>
        </a:p>
      </dgm:t>
    </dgm:pt>
    <dgm:pt modelId="{8A00747B-3522-4561-B827-5C4BC5DE8CC5}" type="parTrans" cxnId="{3CB18EC1-A58E-4EE7-A9D6-0DBC7BD7B867}">
      <dgm:prSet/>
      <dgm:spPr/>
      <dgm:t>
        <a:bodyPr/>
        <a:lstStyle/>
        <a:p>
          <a:endParaRPr lang="ru-RU"/>
        </a:p>
      </dgm:t>
    </dgm:pt>
    <dgm:pt modelId="{DF387BFA-2002-445E-B15C-9CD87D37CACF}" type="sibTrans" cxnId="{3CB18EC1-A58E-4EE7-A9D6-0DBC7BD7B867}">
      <dgm:prSet/>
      <dgm:spPr/>
      <dgm:t>
        <a:bodyPr/>
        <a:lstStyle/>
        <a:p>
          <a:endParaRPr lang="ru-RU"/>
        </a:p>
      </dgm:t>
    </dgm:pt>
    <dgm:pt modelId="{87361254-D819-426B-BD54-F496D6FC0A26}">
      <dgm:prSet phldrT="[Текст]"/>
      <dgm:spPr/>
      <dgm:t>
        <a:bodyPr/>
        <a:lstStyle/>
        <a:p>
          <a:r>
            <a:rPr lang="ru-RU" dirty="0"/>
            <a:t>Учитывает Сезонность </a:t>
          </a:r>
        </a:p>
      </dgm:t>
    </dgm:pt>
    <dgm:pt modelId="{915CFE16-7F67-451C-8F22-B4F8144E4360}" type="parTrans" cxnId="{E5CCAC23-964E-438E-8567-65045485C7D7}">
      <dgm:prSet/>
      <dgm:spPr/>
      <dgm:t>
        <a:bodyPr/>
        <a:lstStyle/>
        <a:p>
          <a:endParaRPr lang="ru-RU"/>
        </a:p>
      </dgm:t>
    </dgm:pt>
    <dgm:pt modelId="{1063A4F0-5B23-4723-BDDA-32660935177B}" type="sibTrans" cxnId="{E5CCAC23-964E-438E-8567-65045485C7D7}">
      <dgm:prSet/>
      <dgm:spPr/>
      <dgm:t>
        <a:bodyPr/>
        <a:lstStyle/>
        <a:p>
          <a:endParaRPr lang="ru-RU"/>
        </a:p>
      </dgm:t>
    </dgm:pt>
    <dgm:pt modelId="{C23A9EB6-F74D-414F-9354-6AECCF9C14A3}">
      <dgm:prSet phldrT="[Текст]"/>
      <dgm:spPr/>
      <dgm:t>
        <a:bodyPr/>
        <a:lstStyle/>
        <a:p>
          <a:r>
            <a:rPr lang="ru-RU" dirty="0"/>
            <a:t>Описывает зависимость </a:t>
          </a:r>
        </a:p>
      </dgm:t>
    </dgm:pt>
    <dgm:pt modelId="{F639C2F8-D8F9-4B98-8F8F-041A9462ED41}" type="parTrans" cxnId="{63EB2472-B825-4A5D-BDB1-F31EE982ECCB}">
      <dgm:prSet/>
      <dgm:spPr/>
      <dgm:t>
        <a:bodyPr/>
        <a:lstStyle/>
        <a:p>
          <a:endParaRPr lang="ru-RU"/>
        </a:p>
      </dgm:t>
    </dgm:pt>
    <dgm:pt modelId="{60AD6BF6-8B5F-4D58-A6EB-BE415A2083C3}" type="sibTrans" cxnId="{63EB2472-B825-4A5D-BDB1-F31EE982ECCB}">
      <dgm:prSet/>
      <dgm:spPr/>
      <dgm:t>
        <a:bodyPr/>
        <a:lstStyle/>
        <a:p>
          <a:endParaRPr lang="ru-RU"/>
        </a:p>
      </dgm:t>
    </dgm:pt>
    <dgm:pt modelId="{7CAC72ED-9A7D-41A0-B8DD-5D950B44D660}">
      <dgm:prSet phldrT="[Текст]"/>
      <dgm:spPr/>
      <dgm:t>
        <a:bodyPr/>
        <a:lstStyle/>
        <a:p>
          <a:r>
            <a:rPr lang="en-US" dirty="0"/>
            <a:t>Prophet</a:t>
          </a:r>
          <a:endParaRPr lang="ru-RU" dirty="0"/>
        </a:p>
      </dgm:t>
    </dgm:pt>
    <dgm:pt modelId="{4B6C6C1E-4D41-4E00-9FAD-6096F048C88D}" type="parTrans" cxnId="{8632D27C-7C07-46B1-9537-FBD15B307F5B}">
      <dgm:prSet/>
      <dgm:spPr/>
      <dgm:t>
        <a:bodyPr/>
        <a:lstStyle/>
        <a:p>
          <a:endParaRPr lang="ru-RU"/>
        </a:p>
      </dgm:t>
    </dgm:pt>
    <dgm:pt modelId="{9A878EAF-9507-4EA0-B833-32C0F142790F}" type="sibTrans" cxnId="{8632D27C-7C07-46B1-9537-FBD15B307F5B}">
      <dgm:prSet/>
      <dgm:spPr/>
      <dgm:t>
        <a:bodyPr/>
        <a:lstStyle/>
        <a:p>
          <a:endParaRPr lang="ru-RU"/>
        </a:p>
      </dgm:t>
    </dgm:pt>
    <dgm:pt modelId="{D4BCAC8E-DC23-48BA-AE56-B92D921E3818}">
      <dgm:prSet phldrT="[Текст]"/>
      <dgm:spPr/>
      <dgm:t>
        <a:bodyPr/>
        <a:lstStyle/>
        <a:p>
          <a:r>
            <a:rPr lang="ru-RU" dirty="0"/>
            <a:t>Проста в применение </a:t>
          </a:r>
        </a:p>
      </dgm:t>
    </dgm:pt>
    <dgm:pt modelId="{BEF668B9-782A-4167-90D9-77C72BE4A7A4}" type="parTrans" cxnId="{A6241F5B-3B57-444D-9803-79A29257DFEC}">
      <dgm:prSet/>
      <dgm:spPr/>
      <dgm:t>
        <a:bodyPr/>
        <a:lstStyle/>
        <a:p>
          <a:endParaRPr lang="ru-RU"/>
        </a:p>
      </dgm:t>
    </dgm:pt>
    <dgm:pt modelId="{108409D1-A56A-433D-A2B2-9B934DD0FA93}" type="sibTrans" cxnId="{A6241F5B-3B57-444D-9803-79A29257DFEC}">
      <dgm:prSet/>
      <dgm:spPr/>
      <dgm:t>
        <a:bodyPr/>
        <a:lstStyle/>
        <a:p>
          <a:endParaRPr lang="ru-RU"/>
        </a:p>
      </dgm:t>
    </dgm:pt>
    <dgm:pt modelId="{D95939CE-24DA-4BAE-BEBC-7C81EE0C6857}">
      <dgm:prSet phldrT="[Текст]"/>
      <dgm:spPr/>
      <dgm:t>
        <a:bodyPr/>
        <a:lstStyle/>
        <a:p>
          <a:r>
            <a:rPr lang="ru-RU" dirty="0"/>
            <a:t>Учитывает Сезонность</a:t>
          </a:r>
        </a:p>
      </dgm:t>
    </dgm:pt>
    <dgm:pt modelId="{BEB93E71-9F27-4E49-8E98-83A8DD0BB12A}" type="parTrans" cxnId="{A79029BF-EB07-48FD-AD43-DFB5CE6713F8}">
      <dgm:prSet/>
      <dgm:spPr/>
      <dgm:t>
        <a:bodyPr/>
        <a:lstStyle/>
        <a:p>
          <a:endParaRPr lang="ru-RU"/>
        </a:p>
      </dgm:t>
    </dgm:pt>
    <dgm:pt modelId="{45D70C28-895D-420B-8475-FCEDCA1434AB}" type="sibTrans" cxnId="{A79029BF-EB07-48FD-AD43-DFB5CE6713F8}">
      <dgm:prSet/>
      <dgm:spPr/>
      <dgm:t>
        <a:bodyPr/>
        <a:lstStyle/>
        <a:p>
          <a:endParaRPr lang="ru-RU"/>
        </a:p>
      </dgm:t>
    </dgm:pt>
    <dgm:pt modelId="{BEF4715E-2F1E-49C0-B406-28E7055ACFB8}">
      <dgm:prSet phldrT="[Текст]"/>
      <dgm:spPr/>
      <dgm:t>
        <a:bodyPr/>
        <a:lstStyle/>
        <a:p>
          <a:r>
            <a:rPr lang="ru-RU" dirty="0"/>
            <a:t>Подходит для Временных рядов</a:t>
          </a:r>
        </a:p>
      </dgm:t>
    </dgm:pt>
    <dgm:pt modelId="{8CD5120B-88FC-4E7B-A38F-5727C49CB0C4}" type="sibTrans" cxnId="{1AB1E84E-C7B2-4B66-834E-A76FB6A85946}">
      <dgm:prSet/>
      <dgm:spPr/>
      <dgm:t>
        <a:bodyPr/>
        <a:lstStyle/>
        <a:p>
          <a:endParaRPr lang="ru-RU"/>
        </a:p>
      </dgm:t>
    </dgm:pt>
    <dgm:pt modelId="{44F7F0CB-E3DC-4DEE-8E1A-B0880A878DDC}" type="parTrans" cxnId="{1AB1E84E-C7B2-4B66-834E-A76FB6A85946}">
      <dgm:prSet/>
      <dgm:spPr/>
      <dgm:t>
        <a:bodyPr/>
        <a:lstStyle/>
        <a:p>
          <a:endParaRPr lang="ru-RU"/>
        </a:p>
      </dgm:t>
    </dgm:pt>
    <dgm:pt modelId="{A0BD1F73-C6EF-406A-A37F-97F98E305A1B}" type="pres">
      <dgm:prSet presAssocID="{BE232F42-1166-4DC3-8061-EDA7BC8CDDF3}" presName="linear" presStyleCnt="0">
        <dgm:presLayoutVars>
          <dgm:dir/>
          <dgm:resizeHandles val="exact"/>
        </dgm:presLayoutVars>
      </dgm:prSet>
      <dgm:spPr/>
    </dgm:pt>
    <dgm:pt modelId="{F23E09FF-E107-429D-9150-67AA8B602B6D}" type="pres">
      <dgm:prSet presAssocID="{7E78F9E0-D605-49DA-957A-AD7F8C2B4D56}" presName="comp" presStyleCnt="0"/>
      <dgm:spPr/>
    </dgm:pt>
    <dgm:pt modelId="{B7C6CB09-05F8-49BA-B6C8-9A075B150EB2}" type="pres">
      <dgm:prSet presAssocID="{7E78F9E0-D605-49DA-957A-AD7F8C2B4D56}" presName="box" presStyleLbl="node1" presStyleIdx="0" presStyleCnt="3" custLinFactNeighborY="-7358"/>
      <dgm:spPr/>
    </dgm:pt>
    <dgm:pt modelId="{6AC71503-3B5A-47DD-97B1-38D706A4CD18}" type="pres">
      <dgm:prSet presAssocID="{7E78F9E0-D605-49DA-957A-AD7F8C2B4D56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0" b="-20000"/>
          </a:stretch>
        </a:blipFill>
      </dgm:spPr>
      <dgm:extLst>
        <a:ext uri="{E40237B7-FDA0-4F09-8148-C483321AD2D9}">
          <dgm14:cNvPr xmlns:dgm14="http://schemas.microsoft.com/office/drawing/2010/diagram" id="0" name="" descr="Линейчатая диаграмма со сплошной заливкой"/>
        </a:ext>
      </dgm:extLst>
    </dgm:pt>
    <dgm:pt modelId="{558BFEDE-405A-4408-94A9-77277C3DC96E}" type="pres">
      <dgm:prSet presAssocID="{7E78F9E0-D605-49DA-957A-AD7F8C2B4D56}" presName="text" presStyleLbl="node1" presStyleIdx="0" presStyleCnt="3">
        <dgm:presLayoutVars>
          <dgm:bulletEnabled val="1"/>
        </dgm:presLayoutVars>
      </dgm:prSet>
      <dgm:spPr/>
    </dgm:pt>
    <dgm:pt modelId="{2B6AA8E7-6D66-41CE-A5DF-FEAA3A45D558}" type="pres">
      <dgm:prSet presAssocID="{C3C7BE41-5D10-4671-A2C6-E2B8EE2599EE}" presName="spacer" presStyleCnt="0"/>
      <dgm:spPr/>
    </dgm:pt>
    <dgm:pt modelId="{BBC36270-1B51-422C-B81D-48380F9EE58A}" type="pres">
      <dgm:prSet presAssocID="{F82BDF39-118A-4CB8-B44D-85DA03074240}" presName="comp" presStyleCnt="0"/>
      <dgm:spPr/>
    </dgm:pt>
    <dgm:pt modelId="{46448DC2-12DD-4D4E-ACC1-7C1B8F63762E}" type="pres">
      <dgm:prSet presAssocID="{F82BDF39-118A-4CB8-B44D-85DA03074240}" presName="box" presStyleLbl="node1" presStyleIdx="1" presStyleCnt="3"/>
      <dgm:spPr/>
    </dgm:pt>
    <dgm:pt modelId="{56D18D47-22E7-4EFD-96D1-6E681985377E}" type="pres">
      <dgm:prSet presAssocID="{F82BDF39-118A-4CB8-B44D-85DA03074240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0000" b="-20000"/>
          </a:stretch>
        </a:blipFill>
      </dgm:spPr>
      <dgm:extLst>
        <a:ext uri="{E40237B7-FDA0-4F09-8148-C483321AD2D9}">
          <dgm14:cNvPr xmlns:dgm14="http://schemas.microsoft.com/office/drawing/2010/diagram" id="0" name="" descr="Мозг со сплошной заливкой"/>
        </a:ext>
      </dgm:extLst>
    </dgm:pt>
    <dgm:pt modelId="{D85E5176-781B-4C77-B2B1-F5423B4F7F36}" type="pres">
      <dgm:prSet presAssocID="{F82BDF39-118A-4CB8-B44D-85DA03074240}" presName="text" presStyleLbl="node1" presStyleIdx="1" presStyleCnt="3">
        <dgm:presLayoutVars>
          <dgm:bulletEnabled val="1"/>
        </dgm:presLayoutVars>
      </dgm:prSet>
      <dgm:spPr/>
    </dgm:pt>
    <dgm:pt modelId="{99F2D1E1-999F-4D1B-B9F6-EE9B2EB4B4F8}" type="pres">
      <dgm:prSet presAssocID="{DF387BFA-2002-445E-B15C-9CD87D37CACF}" presName="spacer" presStyleCnt="0"/>
      <dgm:spPr/>
    </dgm:pt>
    <dgm:pt modelId="{C7E42701-1A58-450B-A4D2-19CB21CBCF00}" type="pres">
      <dgm:prSet presAssocID="{7CAC72ED-9A7D-41A0-B8DD-5D950B44D660}" presName="comp" presStyleCnt="0"/>
      <dgm:spPr/>
    </dgm:pt>
    <dgm:pt modelId="{284DCF21-D68C-4312-A360-284399AD2F7E}" type="pres">
      <dgm:prSet presAssocID="{7CAC72ED-9A7D-41A0-B8DD-5D950B44D660}" presName="box" presStyleLbl="node1" presStyleIdx="2" presStyleCnt="3"/>
      <dgm:spPr/>
    </dgm:pt>
    <dgm:pt modelId="{AE4FDE48-EDB5-4D4F-A9BD-9FE1C0B0058E}" type="pres">
      <dgm:prSet presAssocID="{7CAC72ED-9A7D-41A0-B8DD-5D950B44D660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0000" b="-20000"/>
          </a:stretch>
        </a:blipFill>
      </dgm:spPr>
      <dgm:extLst>
        <a:ext uri="{E40237B7-FDA0-4F09-8148-C483321AD2D9}">
          <dgm14:cNvPr xmlns:dgm14="http://schemas.microsoft.com/office/drawing/2010/diagram" id="0" name="" descr="Отзыв клиента со сплошной заливкой"/>
        </a:ext>
      </dgm:extLst>
    </dgm:pt>
    <dgm:pt modelId="{B830EDF1-502E-4B1B-A916-E5B5D8FE9B77}" type="pres">
      <dgm:prSet presAssocID="{7CAC72ED-9A7D-41A0-B8DD-5D950B44D660}" presName="text" presStyleLbl="node1" presStyleIdx="2" presStyleCnt="3">
        <dgm:presLayoutVars>
          <dgm:bulletEnabled val="1"/>
        </dgm:presLayoutVars>
      </dgm:prSet>
      <dgm:spPr/>
    </dgm:pt>
  </dgm:ptLst>
  <dgm:cxnLst>
    <dgm:cxn modelId="{92D74916-C641-4F9E-8BBB-6DC18F20B657}" type="presOf" srcId="{7CAC72ED-9A7D-41A0-B8DD-5D950B44D660}" destId="{B830EDF1-502E-4B1B-A916-E5B5D8FE9B77}" srcOrd="1" destOrd="0" presId="urn:microsoft.com/office/officeart/2005/8/layout/vList4"/>
    <dgm:cxn modelId="{E5CCAC23-964E-438E-8567-65045485C7D7}" srcId="{F82BDF39-118A-4CB8-B44D-85DA03074240}" destId="{87361254-D819-426B-BD54-F496D6FC0A26}" srcOrd="0" destOrd="0" parTransId="{915CFE16-7F67-451C-8F22-B4F8144E4360}" sibTransId="{1063A4F0-5B23-4723-BDDA-32660935177B}"/>
    <dgm:cxn modelId="{2B0EB125-CD7C-4F33-A4BD-E5C78F5B0253}" type="presOf" srcId="{BEF4715E-2F1E-49C0-B406-28E7055ACFB8}" destId="{B7C6CB09-05F8-49BA-B6C8-9A075B150EB2}" srcOrd="0" destOrd="1" presId="urn:microsoft.com/office/officeart/2005/8/layout/vList4"/>
    <dgm:cxn modelId="{CA00AC33-F7FD-4A25-83E9-F264D2E90B79}" type="presOf" srcId="{D4BCAC8E-DC23-48BA-AE56-B92D921E3818}" destId="{284DCF21-D68C-4312-A360-284399AD2F7E}" srcOrd="0" destOrd="1" presId="urn:microsoft.com/office/officeart/2005/8/layout/vList4"/>
    <dgm:cxn modelId="{A6241F5B-3B57-444D-9803-79A29257DFEC}" srcId="{7CAC72ED-9A7D-41A0-B8DD-5D950B44D660}" destId="{D4BCAC8E-DC23-48BA-AE56-B92D921E3818}" srcOrd="0" destOrd="0" parTransId="{BEF668B9-782A-4167-90D9-77C72BE4A7A4}" sibTransId="{108409D1-A56A-433D-A2B2-9B934DD0FA93}"/>
    <dgm:cxn modelId="{3397F75E-6806-4DAC-9C16-F34FAAB21203}" type="presOf" srcId="{87361254-D819-426B-BD54-F496D6FC0A26}" destId="{D85E5176-781B-4C77-B2B1-F5423B4F7F36}" srcOrd="1" destOrd="1" presId="urn:microsoft.com/office/officeart/2005/8/layout/vList4"/>
    <dgm:cxn modelId="{9DC17F68-51A3-4255-A206-F641A554968F}" type="presOf" srcId="{87361254-D819-426B-BD54-F496D6FC0A26}" destId="{46448DC2-12DD-4D4E-ACC1-7C1B8F63762E}" srcOrd="0" destOrd="1" presId="urn:microsoft.com/office/officeart/2005/8/layout/vList4"/>
    <dgm:cxn modelId="{EBB9A36D-FD0D-4684-BB18-B19537A957FC}" type="presOf" srcId="{7E78F9E0-D605-49DA-957A-AD7F8C2B4D56}" destId="{B7C6CB09-05F8-49BA-B6C8-9A075B150EB2}" srcOrd="0" destOrd="0" presId="urn:microsoft.com/office/officeart/2005/8/layout/vList4"/>
    <dgm:cxn modelId="{1AB1E84E-C7B2-4B66-834E-A76FB6A85946}" srcId="{7E78F9E0-D605-49DA-957A-AD7F8C2B4D56}" destId="{BEF4715E-2F1E-49C0-B406-28E7055ACFB8}" srcOrd="0" destOrd="0" parTransId="{44F7F0CB-E3DC-4DEE-8E1A-B0880A878DDC}" sibTransId="{8CD5120B-88FC-4E7B-A38F-5727C49CB0C4}"/>
    <dgm:cxn modelId="{9E9E4370-25C1-4D76-A173-418BC306BA1C}" type="presOf" srcId="{D95939CE-24DA-4BAE-BEBC-7C81EE0C6857}" destId="{284DCF21-D68C-4312-A360-284399AD2F7E}" srcOrd="0" destOrd="2" presId="urn:microsoft.com/office/officeart/2005/8/layout/vList4"/>
    <dgm:cxn modelId="{63EB2472-B825-4A5D-BDB1-F31EE982ECCB}" srcId="{F82BDF39-118A-4CB8-B44D-85DA03074240}" destId="{C23A9EB6-F74D-414F-9354-6AECCF9C14A3}" srcOrd="1" destOrd="0" parTransId="{F639C2F8-D8F9-4B98-8F8F-041A9462ED41}" sibTransId="{60AD6BF6-8B5F-4D58-A6EB-BE415A2083C3}"/>
    <dgm:cxn modelId="{7E00E67B-A052-4642-AE0A-6C57755F124C}" type="presOf" srcId="{BE232F42-1166-4DC3-8061-EDA7BC8CDDF3}" destId="{A0BD1F73-C6EF-406A-A37F-97F98E305A1B}" srcOrd="0" destOrd="0" presId="urn:microsoft.com/office/officeart/2005/8/layout/vList4"/>
    <dgm:cxn modelId="{8632D27C-7C07-46B1-9537-FBD15B307F5B}" srcId="{BE232F42-1166-4DC3-8061-EDA7BC8CDDF3}" destId="{7CAC72ED-9A7D-41A0-B8DD-5D950B44D660}" srcOrd="2" destOrd="0" parTransId="{4B6C6C1E-4D41-4E00-9FAD-6096F048C88D}" sibTransId="{9A878EAF-9507-4EA0-B833-32C0F142790F}"/>
    <dgm:cxn modelId="{5CF50E81-779E-41D8-8B44-C8D80793D2A9}" srcId="{BE232F42-1166-4DC3-8061-EDA7BC8CDDF3}" destId="{7E78F9E0-D605-49DA-957A-AD7F8C2B4D56}" srcOrd="0" destOrd="0" parTransId="{A57EB6F9-0985-4C76-A175-165DC308845E}" sibTransId="{C3C7BE41-5D10-4671-A2C6-E2B8EE2599EE}"/>
    <dgm:cxn modelId="{98E2688C-E473-4628-AE4B-C9CD21BA0726}" type="presOf" srcId="{C23A9EB6-F74D-414F-9354-6AECCF9C14A3}" destId="{46448DC2-12DD-4D4E-ACC1-7C1B8F63762E}" srcOrd="0" destOrd="2" presId="urn:microsoft.com/office/officeart/2005/8/layout/vList4"/>
    <dgm:cxn modelId="{605E9BA4-80FC-4F45-96F5-1BB7214CB198}" type="presOf" srcId="{7E78F9E0-D605-49DA-957A-AD7F8C2B4D56}" destId="{558BFEDE-405A-4408-94A9-77277C3DC96E}" srcOrd="1" destOrd="0" presId="urn:microsoft.com/office/officeart/2005/8/layout/vList4"/>
    <dgm:cxn modelId="{A79029BF-EB07-48FD-AD43-DFB5CE6713F8}" srcId="{7CAC72ED-9A7D-41A0-B8DD-5D950B44D660}" destId="{D95939CE-24DA-4BAE-BEBC-7C81EE0C6857}" srcOrd="1" destOrd="0" parTransId="{BEB93E71-9F27-4E49-8E98-83A8DD0BB12A}" sibTransId="{45D70C28-895D-420B-8475-FCEDCA1434AB}"/>
    <dgm:cxn modelId="{DABC7DC0-D0E4-4FC1-9B8C-2CBF4EEAD90F}" type="presOf" srcId="{7CAC72ED-9A7D-41A0-B8DD-5D950B44D660}" destId="{284DCF21-D68C-4312-A360-284399AD2F7E}" srcOrd="0" destOrd="0" presId="urn:microsoft.com/office/officeart/2005/8/layout/vList4"/>
    <dgm:cxn modelId="{3CB18EC1-A58E-4EE7-A9D6-0DBC7BD7B867}" srcId="{BE232F42-1166-4DC3-8061-EDA7BC8CDDF3}" destId="{F82BDF39-118A-4CB8-B44D-85DA03074240}" srcOrd="1" destOrd="0" parTransId="{8A00747B-3522-4561-B827-5C4BC5DE8CC5}" sibTransId="{DF387BFA-2002-445E-B15C-9CD87D37CACF}"/>
    <dgm:cxn modelId="{E10B85D0-2F6D-4E6E-9597-9ECD3E8C1154}" type="presOf" srcId="{F82BDF39-118A-4CB8-B44D-85DA03074240}" destId="{46448DC2-12DD-4D4E-ACC1-7C1B8F63762E}" srcOrd="0" destOrd="0" presId="urn:microsoft.com/office/officeart/2005/8/layout/vList4"/>
    <dgm:cxn modelId="{9B2928D9-AD6F-4CC2-9CB2-8C62BAFC1483}" type="presOf" srcId="{D95939CE-24DA-4BAE-BEBC-7C81EE0C6857}" destId="{B830EDF1-502E-4B1B-A916-E5B5D8FE9B77}" srcOrd="1" destOrd="2" presId="urn:microsoft.com/office/officeart/2005/8/layout/vList4"/>
    <dgm:cxn modelId="{50A5CBDF-60FE-4C10-9069-DD8C48255C35}" type="presOf" srcId="{D4BCAC8E-DC23-48BA-AE56-B92D921E3818}" destId="{B830EDF1-502E-4B1B-A916-E5B5D8FE9B77}" srcOrd="1" destOrd="1" presId="urn:microsoft.com/office/officeart/2005/8/layout/vList4"/>
    <dgm:cxn modelId="{3823AFF0-7D0F-494A-B3F0-0A509F4EFE80}" type="presOf" srcId="{BEF4715E-2F1E-49C0-B406-28E7055ACFB8}" destId="{558BFEDE-405A-4408-94A9-77277C3DC96E}" srcOrd="1" destOrd="1" presId="urn:microsoft.com/office/officeart/2005/8/layout/vList4"/>
    <dgm:cxn modelId="{6E3801F2-8DC0-4A97-A425-A4A0EC794BEE}" type="presOf" srcId="{F82BDF39-118A-4CB8-B44D-85DA03074240}" destId="{D85E5176-781B-4C77-B2B1-F5423B4F7F36}" srcOrd="1" destOrd="0" presId="urn:microsoft.com/office/officeart/2005/8/layout/vList4"/>
    <dgm:cxn modelId="{2349E1F8-49D0-4EA3-99D5-F6146C566F10}" type="presOf" srcId="{C23A9EB6-F74D-414F-9354-6AECCF9C14A3}" destId="{D85E5176-781B-4C77-B2B1-F5423B4F7F36}" srcOrd="1" destOrd="2" presId="urn:microsoft.com/office/officeart/2005/8/layout/vList4"/>
    <dgm:cxn modelId="{8E3C1297-7FEE-4DB3-985A-B1ECB6252B48}" type="presParOf" srcId="{A0BD1F73-C6EF-406A-A37F-97F98E305A1B}" destId="{F23E09FF-E107-429D-9150-67AA8B602B6D}" srcOrd="0" destOrd="0" presId="urn:microsoft.com/office/officeart/2005/8/layout/vList4"/>
    <dgm:cxn modelId="{AE5A93FC-060E-48DD-8788-4ED95EE2301A}" type="presParOf" srcId="{F23E09FF-E107-429D-9150-67AA8B602B6D}" destId="{B7C6CB09-05F8-49BA-B6C8-9A075B150EB2}" srcOrd="0" destOrd="0" presId="urn:microsoft.com/office/officeart/2005/8/layout/vList4"/>
    <dgm:cxn modelId="{10193D3F-0FC6-4205-8F34-99BFD4B8CB91}" type="presParOf" srcId="{F23E09FF-E107-429D-9150-67AA8B602B6D}" destId="{6AC71503-3B5A-47DD-97B1-38D706A4CD18}" srcOrd="1" destOrd="0" presId="urn:microsoft.com/office/officeart/2005/8/layout/vList4"/>
    <dgm:cxn modelId="{21D169D0-5571-4729-91A6-B1C79CCE5CC0}" type="presParOf" srcId="{F23E09FF-E107-429D-9150-67AA8B602B6D}" destId="{558BFEDE-405A-4408-94A9-77277C3DC96E}" srcOrd="2" destOrd="0" presId="urn:microsoft.com/office/officeart/2005/8/layout/vList4"/>
    <dgm:cxn modelId="{ADB2A302-AF62-4EFD-8E45-07B75898228B}" type="presParOf" srcId="{A0BD1F73-C6EF-406A-A37F-97F98E305A1B}" destId="{2B6AA8E7-6D66-41CE-A5DF-FEAA3A45D558}" srcOrd="1" destOrd="0" presId="urn:microsoft.com/office/officeart/2005/8/layout/vList4"/>
    <dgm:cxn modelId="{6D22AEDC-B5F6-40BB-9E47-C4EA4024CB49}" type="presParOf" srcId="{A0BD1F73-C6EF-406A-A37F-97F98E305A1B}" destId="{BBC36270-1B51-422C-B81D-48380F9EE58A}" srcOrd="2" destOrd="0" presId="urn:microsoft.com/office/officeart/2005/8/layout/vList4"/>
    <dgm:cxn modelId="{46C8A1B2-209E-49E0-9C7A-9A543D5DBB0B}" type="presParOf" srcId="{BBC36270-1B51-422C-B81D-48380F9EE58A}" destId="{46448DC2-12DD-4D4E-ACC1-7C1B8F63762E}" srcOrd="0" destOrd="0" presId="urn:microsoft.com/office/officeart/2005/8/layout/vList4"/>
    <dgm:cxn modelId="{8ABC79E2-C7BE-4330-B0A1-8EE330448E5F}" type="presParOf" srcId="{BBC36270-1B51-422C-B81D-48380F9EE58A}" destId="{56D18D47-22E7-4EFD-96D1-6E681985377E}" srcOrd="1" destOrd="0" presId="urn:microsoft.com/office/officeart/2005/8/layout/vList4"/>
    <dgm:cxn modelId="{EEEDD1EA-06DF-4596-8237-92716D593903}" type="presParOf" srcId="{BBC36270-1B51-422C-B81D-48380F9EE58A}" destId="{D85E5176-781B-4C77-B2B1-F5423B4F7F36}" srcOrd="2" destOrd="0" presId="urn:microsoft.com/office/officeart/2005/8/layout/vList4"/>
    <dgm:cxn modelId="{D7EB236F-E3AC-41A7-A503-4C4420D155AF}" type="presParOf" srcId="{A0BD1F73-C6EF-406A-A37F-97F98E305A1B}" destId="{99F2D1E1-999F-4D1B-B9F6-EE9B2EB4B4F8}" srcOrd="3" destOrd="0" presId="urn:microsoft.com/office/officeart/2005/8/layout/vList4"/>
    <dgm:cxn modelId="{66FC61AA-F8B8-4B27-BE4C-B36504646928}" type="presParOf" srcId="{A0BD1F73-C6EF-406A-A37F-97F98E305A1B}" destId="{C7E42701-1A58-450B-A4D2-19CB21CBCF00}" srcOrd="4" destOrd="0" presId="urn:microsoft.com/office/officeart/2005/8/layout/vList4"/>
    <dgm:cxn modelId="{ACBF2023-8022-44A8-B683-A16DA89041B0}" type="presParOf" srcId="{C7E42701-1A58-450B-A4D2-19CB21CBCF00}" destId="{284DCF21-D68C-4312-A360-284399AD2F7E}" srcOrd="0" destOrd="0" presId="urn:microsoft.com/office/officeart/2005/8/layout/vList4"/>
    <dgm:cxn modelId="{002522D5-123C-4965-B0D4-4325CFC1F8FB}" type="presParOf" srcId="{C7E42701-1A58-450B-A4D2-19CB21CBCF00}" destId="{AE4FDE48-EDB5-4D4F-A9BD-9FE1C0B0058E}" srcOrd="1" destOrd="0" presId="urn:microsoft.com/office/officeart/2005/8/layout/vList4"/>
    <dgm:cxn modelId="{B36EE3AA-A083-4B4B-BC9B-58343C73C5D8}" type="presParOf" srcId="{C7E42701-1A58-450B-A4D2-19CB21CBCF00}" destId="{B830EDF1-502E-4B1B-A916-E5B5D8FE9B7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6CB09-05F8-49BA-B6C8-9A075B150EB2}">
      <dsp:nvSpPr>
        <dsp:cNvPr id="0" name=""/>
        <dsp:cNvSpPr/>
      </dsp:nvSpPr>
      <dsp:spPr>
        <a:xfrm>
          <a:off x="0" y="0"/>
          <a:ext cx="7754257" cy="1343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Arima</a:t>
          </a:r>
          <a:endParaRPr lang="ru-RU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Подходит для Временных рядов</a:t>
          </a:r>
        </a:p>
      </dsp:txBody>
      <dsp:txXfrm>
        <a:off x="1685243" y="0"/>
        <a:ext cx="6069013" cy="1343918"/>
      </dsp:txXfrm>
    </dsp:sp>
    <dsp:sp modelId="{6AC71503-3B5A-47DD-97B1-38D706A4CD18}">
      <dsp:nvSpPr>
        <dsp:cNvPr id="0" name=""/>
        <dsp:cNvSpPr/>
      </dsp:nvSpPr>
      <dsp:spPr>
        <a:xfrm>
          <a:off x="134391" y="134391"/>
          <a:ext cx="1550851" cy="10751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0" b="-20000"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48DC2-12DD-4D4E-ACC1-7C1B8F63762E}">
      <dsp:nvSpPr>
        <dsp:cNvPr id="0" name=""/>
        <dsp:cNvSpPr/>
      </dsp:nvSpPr>
      <dsp:spPr>
        <a:xfrm>
          <a:off x="0" y="1478309"/>
          <a:ext cx="7754257" cy="1343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Sarima</a:t>
          </a:r>
          <a:r>
            <a:rPr lang="en-US" sz="2600" kern="1200" dirty="0"/>
            <a:t> </a:t>
          </a:r>
          <a:endParaRPr lang="ru-RU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Учитывает Сезонность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Описывает зависимость </a:t>
          </a:r>
        </a:p>
      </dsp:txBody>
      <dsp:txXfrm>
        <a:off x="1685243" y="1478309"/>
        <a:ext cx="6069013" cy="1343918"/>
      </dsp:txXfrm>
    </dsp:sp>
    <dsp:sp modelId="{56D18D47-22E7-4EFD-96D1-6E681985377E}">
      <dsp:nvSpPr>
        <dsp:cNvPr id="0" name=""/>
        <dsp:cNvSpPr/>
      </dsp:nvSpPr>
      <dsp:spPr>
        <a:xfrm>
          <a:off x="134391" y="1612701"/>
          <a:ext cx="1550851" cy="10751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0000" b="-20000"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DCF21-D68C-4312-A360-284399AD2F7E}">
      <dsp:nvSpPr>
        <dsp:cNvPr id="0" name=""/>
        <dsp:cNvSpPr/>
      </dsp:nvSpPr>
      <dsp:spPr>
        <a:xfrm>
          <a:off x="0" y="2956619"/>
          <a:ext cx="7754257" cy="13439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Prophet</a:t>
          </a:r>
          <a:endParaRPr lang="ru-RU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Проста в применение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/>
            <a:t>Учитывает Сезонность</a:t>
          </a:r>
        </a:p>
      </dsp:txBody>
      <dsp:txXfrm>
        <a:off x="1685243" y="2956619"/>
        <a:ext cx="6069013" cy="1343918"/>
      </dsp:txXfrm>
    </dsp:sp>
    <dsp:sp modelId="{AE4FDE48-EDB5-4D4F-A9BD-9FE1C0B0058E}">
      <dsp:nvSpPr>
        <dsp:cNvPr id="0" name=""/>
        <dsp:cNvSpPr/>
      </dsp:nvSpPr>
      <dsp:spPr>
        <a:xfrm>
          <a:off x="134391" y="3091011"/>
          <a:ext cx="1550851" cy="107513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0000" b="-20000"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5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0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9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2444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10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5296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79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58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7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6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8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5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1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7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62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319" y="447869"/>
            <a:ext cx="6554867" cy="1233196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dirty="0" err="1"/>
              <a:t>Анализ</a:t>
            </a:r>
            <a:r>
              <a:rPr dirty="0"/>
              <a:t> </a:t>
            </a:r>
            <a:r>
              <a:rPr dirty="0" err="1"/>
              <a:t>временного</a:t>
            </a:r>
            <a:r>
              <a:rPr dirty="0"/>
              <a:t> </a:t>
            </a:r>
            <a:r>
              <a:rPr dirty="0" err="1"/>
              <a:t>ряда</a:t>
            </a:r>
            <a:r>
              <a:rPr dirty="0"/>
              <a:t> </a:t>
            </a:r>
            <a:r>
              <a:rPr dirty="0" err="1"/>
              <a:t>цен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арматуру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319" y="2417235"/>
            <a:ext cx="6554867" cy="376767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dirty="0" err="1"/>
              <a:t>Цель</a:t>
            </a:r>
            <a:r>
              <a:rPr dirty="0"/>
              <a:t> </a:t>
            </a:r>
            <a:r>
              <a:rPr dirty="0" err="1"/>
              <a:t>анализа</a:t>
            </a:r>
            <a:r>
              <a:rPr dirty="0"/>
              <a:t>: 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Помочь </a:t>
            </a:r>
            <a:r>
              <a:rPr lang="ru-RU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категорийному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менеджеру, закупающему арматуру, сэкономить</a:t>
            </a:r>
            <a:r>
              <a:rPr dirty="0"/>
              <a:t>.</a:t>
            </a:r>
          </a:p>
          <a:p>
            <a:r>
              <a:rPr lang="ru-RU" dirty="0"/>
              <a:t>Проблематика</a:t>
            </a:r>
            <a:r>
              <a:rPr dirty="0"/>
              <a:t>: </a:t>
            </a:r>
            <a:r>
              <a:rPr lang="ru-RU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Одна из основных статей расходов девелоперов – это закупка материалов. При этом, среди общих затрат на материалы около 10% приходится на арматуру</a:t>
            </a:r>
            <a:r>
              <a:rPr dirty="0">
                <a:solidFill>
                  <a:schemeClr val="tx1"/>
                </a:solidFill>
              </a:rPr>
              <a:t>.</a:t>
            </a:r>
          </a:p>
          <a:p>
            <a:r>
              <a:rPr dirty="0" err="1"/>
              <a:t>Инструменты</a:t>
            </a:r>
            <a:r>
              <a:rPr dirty="0"/>
              <a:t>: Pandas, Matplotlib, Seaborn, </a:t>
            </a:r>
            <a:r>
              <a:rPr dirty="0" err="1"/>
              <a:t>Statsmodels</a:t>
            </a:r>
            <a:r>
              <a:rPr dirty="0"/>
              <a:t>.</a:t>
            </a:r>
            <a:endParaRPr lang="ru-RU" dirty="0"/>
          </a:p>
          <a:p>
            <a:r>
              <a:rPr lang="ru-RU" dirty="0"/>
              <a:t>Результаты</a:t>
            </a:r>
            <a:r>
              <a:rPr lang="en-US" dirty="0"/>
              <a:t>: </a:t>
            </a:r>
            <a:r>
              <a:rPr lang="ru-RU" dirty="0"/>
              <a:t>Создание приложения для предсказание цены на арматуру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523" y="587828"/>
            <a:ext cx="2247122" cy="597159"/>
          </a:xfrm>
        </p:spPr>
        <p:txBody>
          <a:bodyPr/>
          <a:lstStyle/>
          <a:p>
            <a:r>
              <a:rPr dirty="0"/>
              <a:t>🔍 </a:t>
            </a:r>
            <a:r>
              <a:rPr lang="en-US" dirty="0"/>
              <a:t>ARIMA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C73A49-A29C-70C1-14E5-C6AFB93B3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68" y="1576641"/>
            <a:ext cx="6722020" cy="389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8C62828-F7E0-FB97-4CC9-859585F2A7A5}"/>
              </a:ext>
            </a:extLst>
          </p:cNvPr>
          <p:cNvSpPr txBox="1">
            <a:spLocks/>
          </p:cNvSpPr>
          <p:nvPr/>
        </p:nvSpPr>
        <p:spPr>
          <a:xfrm>
            <a:off x="7228388" y="1647139"/>
            <a:ext cx="1682347" cy="1562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R² -0.11%</a:t>
            </a:r>
          </a:p>
          <a:p>
            <a:r>
              <a:rPr lang="en-US" sz="1600" dirty="0">
                <a:solidFill>
                  <a:schemeClr val="tx1"/>
                </a:solidFill>
              </a:rPr>
              <a:t>RMSE</a:t>
            </a:r>
            <a:r>
              <a:rPr lang="ru-RU" sz="1600" dirty="0">
                <a:solidFill>
                  <a:schemeClr val="tx1"/>
                </a:solidFill>
              </a:rPr>
              <a:t> 3779.0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MAE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2962.0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54FB3B3-51D2-9BE0-D31A-3A2B79850F49}"/>
              </a:ext>
            </a:extLst>
          </p:cNvPr>
          <p:cNvSpPr txBox="1">
            <a:spLocks/>
          </p:cNvSpPr>
          <p:nvPr/>
        </p:nvSpPr>
        <p:spPr>
          <a:xfrm>
            <a:off x="7520473" y="1388072"/>
            <a:ext cx="967272" cy="518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200" dirty="0"/>
              <a:t>Метрики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523" y="587828"/>
            <a:ext cx="2247122" cy="597159"/>
          </a:xfrm>
        </p:spPr>
        <p:txBody>
          <a:bodyPr>
            <a:normAutofit fontScale="90000"/>
          </a:bodyPr>
          <a:lstStyle/>
          <a:p>
            <a:r>
              <a:rPr dirty="0"/>
              <a:t>🔍 </a:t>
            </a:r>
            <a:r>
              <a:rPr lang="en-US" dirty="0" err="1"/>
              <a:t>Sarima</a:t>
            </a:r>
            <a:endParaRPr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8C62828-F7E0-FB97-4CC9-859585F2A7A5}"/>
              </a:ext>
            </a:extLst>
          </p:cNvPr>
          <p:cNvSpPr txBox="1">
            <a:spLocks/>
          </p:cNvSpPr>
          <p:nvPr/>
        </p:nvSpPr>
        <p:spPr>
          <a:xfrm>
            <a:off x="7228388" y="1647139"/>
            <a:ext cx="1682347" cy="1562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R² -0.15%</a:t>
            </a:r>
          </a:p>
          <a:p>
            <a:r>
              <a:rPr lang="en-US" sz="1600" dirty="0">
                <a:solidFill>
                  <a:schemeClr val="tx1"/>
                </a:solidFill>
              </a:rPr>
              <a:t>RMSE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3846,3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MAE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3402,6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54FB3B3-51D2-9BE0-D31A-3A2B79850F49}"/>
              </a:ext>
            </a:extLst>
          </p:cNvPr>
          <p:cNvSpPr txBox="1">
            <a:spLocks/>
          </p:cNvSpPr>
          <p:nvPr/>
        </p:nvSpPr>
        <p:spPr>
          <a:xfrm>
            <a:off x="7537060" y="1406622"/>
            <a:ext cx="967272" cy="518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200" dirty="0"/>
              <a:t>Метрики</a:t>
            </a:r>
            <a:endParaRPr lang="en-US" sz="1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440FA5F-7D68-BF06-C7B6-B4AD797AE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0" y="1406622"/>
            <a:ext cx="6768267" cy="360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4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523" y="587828"/>
            <a:ext cx="2247122" cy="597159"/>
          </a:xfrm>
        </p:spPr>
        <p:txBody>
          <a:bodyPr>
            <a:normAutofit fontScale="90000"/>
          </a:bodyPr>
          <a:lstStyle/>
          <a:p>
            <a:r>
              <a:rPr dirty="0"/>
              <a:t>🔍</a:t>
            </a:r>
            <a:r>
              <a:rPr lang="en-US" dirty="0"/>
              <a:t>Prophet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60541F-3700-C6C0-41F4-545A836AF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8" y="1377186"/>
            <a:ext cx="8781143" cy="450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63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522" y="289248"/>
            <a:ext cx="2792963" cy="597159"/>
          </a:xfrm>
        </p:spPr>
        <p:txBody>
          <a:bodyPr>
            <a:normAutofit/>
          </a:bodyPr>
          <a:lstStyle/>
          <a:p>
            <a:r>
              <a:rPr dirty="0"/>
              <a:t>🔍</a:t>
            </a:r>
            <a:r>
              <a:rPr lang="en-US" sz="2800" dirty="0"/>
              <a:t>Prophet</a:t>
            </a:r>
            <a:endParaRPr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ECFB36-819B-C0A3-32E5-A800082CA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5" y="1160303"/>
            <a:ext cx="8665029" cy="453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3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Остерегаемся переобученной Модели</a:t>
            </a:r>
            <a:endParaRPr sz="2000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1442A5B-BA1C-40A5-07E8-CB19D6CCB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983" y="1211275"/>
            <a:ext cx="6554788" cy="3249852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1C3A497-6608-6CCC-1264-2B69EF5B70A3}"/>
              </a:ext>
            </a:extLst>
          </p:cNvPr>
          <p:cNvSpPr txBox="1">
            <a:spLocks/>
          </p:cNvSpPr>
          <p:nvPr/>
        </p:nvSpPr>
        <p:spPr>
          <a:xfrm>
            <a:off x="1108065" y="326191"/>
            <a:ext cx="5405535" cy="5971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🔍</a:t>
            </a:r>
            <a:r>
              <a:rPr lang="en-US" sz="2800" dirty="0" err="1"/>
              <a:t>RandomForestRegressor</a:t>
            </a:r>
            <a:endParaRPr lang="en-US" sz="2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A4EE8E-7ABA-CA22-7FA6-F0CB9950B215}"/>
              </a:ext>
            </a:extLst>
          </p:cNvPr>
          <p:cNvSpPr txBox="1">
            <a:spLocks/>
          </p:cNvSpPr>
          <p:nvPr/>
        </p:nvSpPr>
        <p:spPr>
          <a:xfrm>
            <a:off x="7228388" y="1647139"/>
            <a:ext cx="1682347" cy="1562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R² </a:t>
            </a:r>
            <a:r>
              <a:rPr lang="ru-RU" sz="1600" dirty="0">
                <a:solidFill>
                  <a:schemeClr val="tx1"/>
                </a:solidFill>
              </a:rPr>
              <a:t>0,99</a:t>
            </a:r>
            <a:r>
              <a:rPr lang="en-US" sz="1600" dirty="0">
                <a:solidFill>
                  <a:schemeClr val="tx1"/>
                </a:solidFill>
              </a:rPr>
              <a:t>%</a:t>
            </a:r>
          </a:p>
          <a:p>
            <a:r>
              <a:rPr lang="en-US" sz="1600" dirty="0">
                <a:solidFill>
                  <a:schemeClr val="tx1"/>
                </a:solidFill>
              </a:rPr>
              <a:t>RMSE</a:t>
            </a:r>
            <a:r>
              <a:rPr lang="ru-RU" sz="1600" dirty="0">
                <a:solidFill>
                  <a:schemeClr val="tx1"/>
                </a:solidFill>
              </a:rPr>
              <a:t> 196,43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MAE</a:t>
            </a:r>
            <a:r>
              <a:rPr lang="ru-RU" sz="1600" dirty="0">
                <a:solidFill>
                  <a:schemeClr val="tx1"/>
                </a:solidFill>
              </a:rPr>
              <a:t> 1257,9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EAA1562-03A5-5C25-7C23-FC049D2E8C68}"/>
              </a:ext>
            </a:extLst>
          </p:cNvPr>
          <p:cNvSpPr txBox="1">
            <a:spLocks/>
          </p:cNvSpPr>
          <p:nvPr/>
        </p:nvSpPr>
        <p:spPr>
          <a:xfrm>
            <a:off x="7537060" y="1406622"/>
            <a:ext cx="967272" cy="518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200" dirty="0"/>
              <a:t>Метрики</a:t>
            </a:r>
            <a:endParaRPr 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79" y="346267"/>
            <a:ext cx="5405535" cy="597159"/>
          </a:xfrm>
        </p:spPr>
        <p:txBody>
          <a:bodyPr>
            <a:normAutofit fontScale="90000"/>
          </a:bodyPr>
          <a:lstStyle/>
          <a:p>
            <a:r>
              <a:rPr dirty="0"/>
              <a:t>🔍</a:t>
            </a:r>
            <a:r>
              <a:rPr lang="en-US" sz="2800" dirty="0" err="1">
                <a:latin typeface="Bahnschrift Light" panose="020B0502040204020203" pitchFamily="34" charset="0"/>
              </a:rPr>
              <a:t>RandomForestRegressor</a:t>
            </a:r>
            <a:endParaRPr sz="2800" dirty="0">
              <a:latin typeface="Bahnschrift Light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180E46-FB1A-08C4-7C7A-8262C7FE7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5" y="1162210"/>
            <a:ext cx="6778171" cy="45335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C1F0-1351-DF84-2AE1-586D4A990BD5}"/>
              </a:ext>
            </a:extLst>
          </p:cNvPr>
          <p:cNvSpPr txBox="1">
            <a:spLocks/>
          </p:cNvSpPr>
          <p:nvPr/>
        </p:nvSpPr>
        <p:spPr>
          <a:xfrm>
            <a:off x="7228388" y="1647139"/>
            <a:ext cx="1682347" cy="1562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R² </a:t>
            </a:r>
            <a:r>
              <a:rPr lang="ru-RU" sz="1600" dirty="0">
                <a:solidFill>
                  <a:schemeClr val="tx1"/>
                </a:solidFill>
              </a:rPr>
              <a:t>0,89</a:t>
            </a:r>
            <a:r>
              <a:rPr lang="en-US" sz="1600" dirty="0">
                <a:solidFill>
                  <a:schemeClr val="tx1"/>
                </a:solidFill>
              </a:rPr>
              <a:t>%</a:t>
            </a:r>
          </a:p>
          <a:p>
            <a:r>
              <a:rPr lang="en-US" sz="1600" dirty="0">
                <a:solidFill>
                  <a:schemeClr val="tx1"/>
                </a:solidFill>
              </a:rPr>
              <a:t>RMSE</a:t>
            </a:r>
            <a:r>
              <a:rPr lang="ru-RU" sz="1600" dirty="0">
                <a:solidFill>
                  <a:schemeClr val="tx1"/>
                </a:solidFill>
              </a:rPr>
              <a:t> 1087.15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MAE</a:t>
            </a:r>
            <a:r>
              <a:rPr lang="ru-RU" sz="1600" dirty="0">
                <a:solidFill>
                  <a:schemeClr val="tx1"/>
                </a:solidFill>
              </a:rPr>
              <a:t> 778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r>
              <a:rPr lang="ru-RU" sz="1600" dirty="0">
                <a:solidFill>
                  <a:schemeClr val="tx1"/>
                </a:solidFill>
              </a:rPr>
              <a:t>91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81C40D-A6D7-CF86-EA6A-83EE33248D05}"/>
              </a:ext>
            </a:extLst>
          </p:cNvPr>
          <p:cNvSpPr txBox="1">
            <a:spLocks/>
          </p:cNvSpPr>
          <p:nvPr/>
        </p:nvSpPr>
        <p:spPr>
          <a:xfrm>
            <a:off x="7537060" y="1406622"/>
            <a:ext cx="967272" cy="5181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200" dirty="0"/>
              <a:t>Метрики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817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Объект 11" descr="Секундомер">
            <a:extLst>
              <a:ext uri="{FF2B5EF4-FFF2-40B4-BE49-F238E27FC236}">
                <a16:creationId xmlns:a16="http://schemas.microsoft.com/office/drawing/2014/main" id="{67E081DD-5B3E-2BED-1261-62EA61605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823" y="1160801"/>
            <a:ext cx="6413215" cy="3767138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F49B663-71C7-BCF7-38D6-055BD919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232" y="244667"/>
            <a:ext cx="5405535" cy="597159"/>
          </a:xfrm>
        </p:spPr>
        <p:txBody>
          <a:bodyPr>
            <a:normAutofit/>
          </a:bodyPr>
          <a:lstStyle/>
          <a:p>
            <a:r>
              <a:rPr lang="ru-RU" sz="2800" dirty="0"/>
              <a:t>Время приложения.</a:t>
            </a:r>
            <a:endParaRPr sz="2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FAF1B8F-3F12-C854-3A5D-526ED46F6F4E}"/>
              </a:ext>
            </a:extLst>
          </p:cNvPr>
          <p:cNvSpPr txBox="1">
            <a:spLocks/>
          </p:cNvSpPr>
          <p:nvPr/>
        </p:nvSpPr>
        <p:spPr>
          <a:xfrm>
            <a:off x="1437188" y="5086794"/>
            <a:ext cx="5297441" cy="1562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>
                <a:solidFill>
                  <a:schemeClr val="tx1"/>
                </a:solidFill>
              </a:rPr>
              <a:t>Лучшие результаты показала модель </a:t>
            </a:r>
            <a:r>
              <a:rPr lang="en-US" sz="1600" dirty="0" err="1">
                <a:solidFill>
                  <a:schemeClr val="tx1"/>
                </a:solidFill>
              </a:rPr>
              <a:t>RandomForestRegressor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67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0008" y="6130211"/>
            <a:ext cx="2217688" cy="51551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Самолёт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22106"/>
            <a:ext cx="6554867" cy="2378964"/>
          </a:xfrm>
        </p:spPr>
        <p:txBody>
          <a:bodyPr>
            <a:normAutofit fontScale="70000" lnSpcReduction="20000"/>
          </a:bodyPr>
          <a:lstStyle/>
          <a:p>
            <a:endParaRPr lang="ru-RU" dirty="0"/>
          </a:p>
          <a:p>
            <a:r>
              <a:rPr lang="ru-RU" dirty="0"/>
              <a:t>Первичный анализ данных</a:t>
            </a:r>
            <a:endParaRPr dirty="0"/>
          </a:p>
          <a:p>
            <a:r>
              <a:rPr lang="ru-RU" dirty="0"/>
              <a:t>Обработка данных</a:t>
            </a:r>
          </a:p>
          <a:p>
            <a:r>
              <a:rPr lang="ru-RU" dirty="0"/>
              <a:t>Визуализация </a:t>
            </a:r>
          </a:p>
          <a:p>
            <a:r>
              <a:rPr lang="ru-RU" dirty="0"/>
              <a:t>Выбор модели</a:t>
            </a:r>
          </a:p>
          <a:p>
            <a:r>
              <a:rPr lang="ru-RU" dirty="0"/>
              <a:t>Обучение Модели </a:t>
            </a:r>
          </a:p>
          <a:p>
            <a:r>
              <a:rPr lang="ru-RU" dirty="0"/>
              <a:t>Сравнение Модели и предсказаний (Метрики)</a:t>
            </a:r>
          </a:p>
          <a:p>
            <a:r>
              <a:rPr lang="ru-RU" dirty="0"/>
              <a:t>Разработка Приложение</a:t>
            </a:r>
          </a:p>
          <a:p>
            <a:endParaRPr lang="ru-RU" dirty="0"/>
          </a:p>
          <a:p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91953E-7F38-1AF3-5C59-EE18016AA22F}"/>
              </a:ext>
            </a:extLst>
          </p:cNvPr>
          <p:cNvSpPr txBox="1">
            <a:spLocks/>
          </p:cNvSpPr>
          <p:nvPr/>
        </p:nvSpPr>
        <p:spPr>
          <a:xfrm>
            <a:off x="2519264" y="139959"/>
            <a:ext cx="2920483" cy="11849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				Шаги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5" y="-178836"/>
            <a:ext cx="6554867" cy="1524000"/>
          </a:xfrm>
        </p:spPr>
        <p:txBody>
          <a:bodyPr/>
          <a:lstStyle/>
          <a:p>
            <a:r>
              <a:rPr lang="ru-RU" dirty="0"/>
              <a:t>  </a:t>
            </a:r>
            <a:r>
              <a:rPr dirty="0" err="1"/>
              <a:t>Первичный</a:t>
            </a:r>
            <a:r>
              <a:rPr dirty="0"/>
              <a:t> </a:t>
            </a:r>
            <a:r>
              <a:rPr dirty="0" err="1"/>
              <a:t>анализ</a:t>
            </a:r>
            <a:r>
              <a:rPr dirty="0"/>
              <a:t> </a:t>
            </a:r>
            <a:r>
              <a:rPr dirty="0" err="1"/>
              <a:t>данных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2188" y="1068787"/>
            <a:ext cx="2412481" cy="53694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декомпозиция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975481-7678-A26B-C72D-6A4CD2DE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" y="1687079"/>
            <a:ext cx="8955314" cy="407409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514BCC7-2A6B-0764-1344-0D2D700E3AA7}"/>
              </a:ext>
            </a:extLst>
          </p:cNvPr>
          <p:cNvSpPr txBox="1">
            <a:spLocks/>
          </p:cNvSpPr>
          <p:nvPr/>
        </p:nvSpPr>
        <p:spPr>
          <a:xfrm>
            <a:off x="6830008" y="6130211"/>
            <a:ext cx="2217688" cy="5155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Самолёт</a:t>
            </a:r>
            <a:endParaRPr lang="ru-RU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335" y="74386"/>
            <a:ext cx="4057317" cy="417286"/>
          </a:xfrm>
        </p:spPr>
        <p:txBody>
          <a:bodyPr>
            <a:normAutofit fontScale="90000"/>
          </a:bodyPr>
          <a:lstStyle/>
          <a:p>
            <a:r>
              <a:rPr lang="ru-RU" sz="1200" dirty="0"/>
              <a:t>Скользящее среднее за несколько периодов </a:t>
            </a:r>
            <a:br>
              <a:rPr lang="ru-RU" sz="1200" dirty="0"/>
            </a:br>
            <a:endParaRPr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87" y="4869411"/>
            <a:ext cx="7155542" cy="1705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				</a:t>
            </a:r>
            <a:r>
              <a:rPr lang="en-US" sz="1400" b="1" dirty="0">
                <a:solidFill>
                  <a:schemeClr val="tx1"/>
                </a:solidFill>
              </a:rPr>
              <a:t>ADF-Test(</a:t>
            </a:r>
            <a:r>
              <a:rPr lang="en-US" sz="1200" dirty="0">
                <a:solidFill>
                  <a:schemeClr val="tx1"/>
                </a:solidFill>
              </a:rPr>
              <a:t>Augmented Dickey-Fuller)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p-</a:t>
            </a:r>
            <a:r>
              <a:rPr lang="ru-RU" sz="1400" dirty="0" err="1">
                <a:solidFill>
                  <a:schemeClr val="tx1"/>
                </a:solidFill>
              </a:rPr>
              <a:t>value</a:t>
            </a:r>
            <a:r>
              <a:rPr lang="ru-RU" sz="1400" dirty="0">
                <a:solidFill>
                  <a:schemeClr val="tx1"/>
                </a:solidFill>
              </a:rPr>
              <a:t>: 0.3199906102569918 &gt; 0.05 Согласно теории ряд не стационарен и содержит единичный корень Значение в будущем зависит от значения в прошлом + шум и этот эффект накапливается со времен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5A4D5E-C5AB-F23D-3141-F9DB4CF4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12" y="1129004"/>
            <a:ext cx="8437259" cy="392959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6DC27BA-AA5D-B792-EE17-CAFBFC5F8C71}"/>
              </a:ext>
            </a:extLst>
          </p:cNvPr>
          <p:cNvSpPr txBox="1">
            <a:spLocks/>
          </p:cNvSpPr>
          <p:nvPr/>
        </p:nvSpPr>
        <p:spPr>
          <a:xfrm>
            <a:off x="6830008" y="6130211"/>
            <a:ext cx="2217688" cy="5155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Самолёт</a:t>
            </a:r>
            <a:endParaRPr lang="ru-RU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8A54B7-66B2-69FB-F95B-75432B5C5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111" y="1190171"/>
            <a:ext cx="7252489" cy="412239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94F57FC-8322-9B9A-ED84-3C4DE665AF6A}"/>
              </a:ext>
            </a:extLst>
          </p:cNvPr>
          <p:cNvSpPr txBox="1">
            <a:spLocks/>
          </p:cNvSpPr>
          <p:nvPr/>
        </p:nvSpPr>
        <p:spPr>
          <a:xfrm>
            <a:off x="2315029" y="370115"/>
            <a:ext cx="5157867" cy="838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/>
              <a:t>   ACF(Autocorrelation Function)</a:t>
            </a:r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2C0005-FF1D-67FF-112C-D63FB157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899" y="5638799"/>
            <a:ext cx="7585529" cy="762001"/>
          </a:xfrm>
        </p:spPr>
        <p:txBody>
          <a:bodyPr>
            <a:normAutofit/>
          </a:bodyPr>
          <a:lstStyle/>
          <a:p>
            <a:r>
              <a:rPr lang="ru-RU" sz="1100" dirty="0"/>
              <a:t>На графике автокорреляции (ACF) видно, что значения медленно убывают и остаются значимыми   на больших лагах — это характерный признак </a:t>
            </a:r>
            <a:r>
              <a:rPr lang="ru-RU" sz="1100" b="1" dirty="0"/>
              <a:t>нестационарного ряда</a:t>
            </a:r>
            <a:r>
              <a:rPr lang="ru-RU" sz="1100" dirty="0"/>
              <a:t>.</a:t>
            </a:r>
            <a:br>
              <a:rPr lang="ru-RU" sz="1100" dirty="0"/>
            </a:br>
            <a:endParaRPr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C299D6-BCFA-1363-1DA1-99593BF20641}"/>
              </a:ext>
            </a:extLst>
          </p:cNvPr>
          <p:cNvSpPr txBox="1">
            <a:spLocks/>
          </p:cNvSpPr>
          <p:nvPr/>
        </p:nvSpPr>
        <p:spPr>
          <a:xfrm>
            <a:off x="6830008" y="6130211"/>
            <a:ext cx="2217688" cy="51551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Самолёт</a:t>
            </a:r>
            <a:endParaRPr lang="ru-RU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566" y="-79918"/>
            <a:ext cx="6554867" cy="684245"/>
          </a:xfrm>
        </p:spPr>
        <p:txBody>
          <a:bodyPr/>
          <a:lstStyle/>
          <a:p>
            <a:r>
              <a:rPr dirty="0"/>
              <a:t> </a:t>
            </a:r>
            <a:r>
              <a:rPr lang="ru-RU" dirty="0"/>
              <a:t>		</a:t>
            </a:r>
            <a:r>
              <a:rPr lang="ru-RU" sz="2400" dirty="0">
                <a:latin typeface="Franklin Gothic Heavy" panose="020B0903020102020204" pitchFamily="34" charset="0"/>
              </a:rPr>
              <a:t>Обработка данных</a:t>
            </a:r>
            <a:endParaRPr sz="2400" dirty="0"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7701" y="5864717"/>
            <a:ext cx="2528596" cy="7310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100" dirty="0">
                <a:solidFill>
                  <a:schemeClr val="tx1"/>
                </a:solidFill>
              </a:rPr>
              <a:t>	Преимущества </a:t>
            </a:r>
            <a:endParaRPr sz="1100" dirty="0">
              <a:solidFill>
                <a:schemeClr val="tx1"/>
              </a:solidFill>
            </a:endParaRPr>
          </a:p>
          <a:p>
            <a:r>
              <a:rPr lang="ru-RU" sz="1100" dirty="0">
                <a:solidFill>
                  <a:schemeClr val="tx1"/>
                </a:solidFill>
              </a:rPr>
              <a:t>Устраняет тренд</a:t>
            </a:r>
          </a:p>
          <a:p>
            <a:r>
              <a:rPr lang="ru-RU" sz="1100" dirty="0">
                <a:solidFill>
                  <a:schemeClr val="tx1"/>
                </a:solidFill>
              </a:rPr>
              <a:t>Делает ряд стационарным</a:t>
            </a: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45CEAC-B858-369F-5350-7A31B5ECDFF0}"/>
              </a:ext>
            </a:extLst>
          </p:cNvPr>
          <p:cNvSpPr txBox="1">
            <a:spLocks/>
          </p:cNvSpPr>
          <p:nvPr/>
        </p:nvSpPr>
        <p:spPr>
          <a:xfrm>
            <a:off x="2458617" y="707707"/>
            <a:ext cx="2654559" cy="5711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400" dirty="0"/>
              <a:t>🔁 Дифференцирование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36805E-3708-02B5-20F7-BCD7002F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82236"/>
            <a:ext cx="9144000" cy="43002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Повторный ADF-тест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13133"/>
            <a:ext cx="6388471" cy="950556"/>
          </a:xfrm>
        </p:spPr>
        <p:txBody>
          <a:bodyPr/>
          <a:lstStyle/>
          <a:p>
            <a:r>
              <a:rPr dirty="0" err="1">
                <a:solidFill>
                  <a:schemeClr val="tx1"/>
                </a:solidFill>
              </a:rPr>
              <a:t>Результат</a:t>
            </a:r>
            <a:r>
              <a:rPr dirty="0">
                <a:solidFill>
                  <a:schemeClr val="tx1"/>
                </a:solidFill>
              </a:rPr>
              <a:t>: p-value </a:t>
            </a:r>
            <a:r>
              <a:rPr dirty="0" err="1">
                <a:solidFill>
                  <a:schemeClr val="tx1"/>
                </a:solidFill>
              </a:rPr>
              <a:t>снизилось</a:t>
            </a:r>
            <a:r>
              <a:rPr dirty="0">
                <a:solidFill>
                  <a:schemeClr val="tx1"/>
                </a:solidFill>
              </a:rPr>
              <a:t>, </a:t>
            </a:r>
            <a:r>
              <a:rPr dirty="0" err="1">
                <a:solidFill>
                  <a:schemeClr val="tx1"/>
                </a:solidFill>
              </a:rPr>
              <a:t>ряд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стал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стационарным</a:t>
            </a:r>
            <a:r>
              <a:rPr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AA0342-DCE6-303E-74DF-56CAFFB5D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91" y="1884978"/>
            <a:ext cx="7595118" cy="261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772" y="18143"/>
            <a:ext cx="6554867" cy="1012371"/>
          </a:xfrm>
        </p:spPr>
        <p:txBody>
          <a:bodyPr>
            <a:normAutofit/>
          </a:bodyPr>
          <a:lstStyle/>
          <a:p>
            <a:r>
              <a:rPr lang="ru-RU" sz="1600" dirty="0"/>
              <a:t>Важность подбора Модели параметров </a:t>
            </a:r>
            <a:br>
              <a:rPr lang="ru-RU" sz="1600" dirty="0"/>
            </a:br>
            <a:r>
              <a:rPr lang="ru-RU" sz="1600" dirty="0"/>
              <a:t>и обработки данных</a:t>
            </a:r>
            <a:endParaRPr sz="16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90A752-C147-C8A0-D102-3363FBF49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58" y="1030514"/>
            <a:ext cx="3735614" cy="2017486"/>
          </a:xfrm>
          <a:prstGeom prst="rect">
            <a:avLst/>
          </a:prstGeom>
        </p:spPr>
      </p:pic>
      <p:sp>
        <p:nvSpPr>
          <p:cNvPr id="15" name="Объект 10">
            <a:extLst>
              <a:ext uri="{FF2B5EF4-FFF2-40B4-BE49-F238E27FC236}">
                <a16:creationId xmlns:a16="http://schemas.microsoft.com/office/drawing/2014/main" id="{09BD79F1-8FFC-24B1-8384-F8DADB416BBC}"/>
              </a:ext>
            </a:extLst>
          </p:cNvPr>
          <p:cNvSpPr txBox="1">
            <a:spLocks/>
          </p:cNvSpPr>
          <p:nvPr/>
        </p:nvSpPr>
        <p:spPr>
          <a:xfrm>
            <a:off x="6422571" y="1035397"/>
            <a:ext cx="2873829" cy="3239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solidFill>
                  <a:schemeClr val="tx1"/>
                </a:solidFill>
              </a:rPr>
              <a:t>При выборе модели важно правильно подготовить данные </a:t>
            </a:r>
          </a:p>
          <a:p>
            <a:r>
              <a:rPr lang="ru-RU">
                <a:solidFill>
                  <a:schemeClr val="tx1"/>
                </a:solidFill>
              </a:rPr>
              <a:t>Подобрать Гипер-Параметры Модели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8E0C8E59-54C5-BB94-840D-E8344E795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251" y="4505383"/>
            <a:ext cx="2498124" cy="1532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Добавление новых признаков лагов не мало важно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76B6801-3EC2-1FB0-80AD-D4FAE6C48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58" y="3334131"/>
            <a:ext cx="3735614" cy="270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93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772" y="203200"/>
            <a:ext cx="5041753" cy="827314"/>
          </a:xfrm>
        </p:spPr>
        <p:txBody>
          <a:bodyPr>
            <a:normAutofit/>
          </a:bodyPr>
          <a:lstStyle/>
          <a:p>
            <a:r>
              <a:rPr lang="ru-RU" sz="1600" dirty="0"/>
              <a:t>			</a:t>
            </a:r>
            <a:r>
              <a:rPr lang="ru-RU" sz="2400" dirty="0"/>
              <a:t>Выбор Модели</a:t>
            </a:r>
            <a:endParaRPr sz="2400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D24B2167-73EA-F333-8F63-5803B3D78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890004"/>
              </p:ext>
            </p:extLst>
          </p:nvPr>
        </p:nvGraphicFramePr>
        <p:xfrm>
          <a:off x="388256" y="1320800"/>
          <a:ext cx="7754257" cy="4300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866948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171</TotalTime>
  <Words>307</Words>
  <Application>Microsoft Office PowerPoint</Application>
  <PresentationFormat>Экран (4:3)</PresentationFormat>
  <Paragraphs>70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Bahnschrift Light</vt:lpstr>
      <vt:lpstr>Cascadia Code SemiBold</vt:lpstr>
      <vt:lpstr>Century Gothic</vt:lpstr>
      <vt:lpstr>Franklin Gothic Heavy</vt:lpstr>
      <vt:lpstr>Times New Roman</vt:lpstr>
      <vt:lpstr>Wingdings 3</vt:lpstr>
      <vt:lpstr>Сектор</vt:lpstr>
      <vt:lpstr>Анализ временного ряда цен на арматуру</vt:lpstr>
      <vt:lpstr>Самолёт</vt:lpstr>
      <vt:lpstr>  Первичный анализ данных</vt:lpstr>
      <vt:lpstr>Скользящее среднее за несколько периодов  </vt:lpstr>
      <vt:lpstr>На графике автокорреляции (ACF) видно, что значения медленно убывают и остаются значимыми   на больших лагах — это характерный признак нестационарного ряда. </vt:lpstr>
      <vt:lpstr>   Обработка данных</vt:lpstr>
      <vt:lpstr>✅ Повторный ADF-тест</vt:lpstr>
      <vt:lpstr>Важность подбора Модели параметров  и обработки данных</vt:lpstr>
      <vt:lpstr>   Выбор Модели</vt:lpstr>
      <vt:lpstr>🔍 ARIMA</vt:lpstr>
      <vt:lpstr>🔍 Sarima</vt:lpstr>
      <vt:lpstr>🔍Prophet</vt:lpstr>
      <vt:lpstr>🔍Prophet</vt:lpstr>
      <vt:lpstr>Остерегаемся переобученной Модели</vt:lpstr>
      <vt:lpstr>🔍RandomForestRegressor</vt:lpstr>
      <vt:lpstr>Время приложения.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временного ряда цен на арматуру</dc:title>
  <dc:subject/>
  <dc:creator>lolololo lololo</dc:creator>
  <cp:keywords/>
  <dc:description>generated using python-pptx</dc:description>
  <cp:lastModifiedBy>lolololo lololo</cp:lastModifiedBy>
  <cp:revision>2</cp:revision>
  <dcterms:created xsi:type="dcterms:W3CDTF">2013-01-27T09:14:16Z</dcterms:created>
  <dcterms:modified xsi:type="dcterms:W3CDTF">2025-03-27T14:28:49Z</dcterms:modified>
  <cp:category/>
</cp:coreProperties>
</file>