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753600" cy="7315200"/>
  <p:notesSz cx="6858000" cy="9144000"/>
  <p:embeddedFontLst>
    <p:embeddedFont>
      <p:font typeface="Century Gothic Paneuropean" charset="1" panose="020B0502020202020204"/>
      <p:regular r:id="rId21"/>
    </p:embeddedFont>
    <p:embeddedFont>
      <p:font typeface="Evolventa" charset="1" panose="020B0502020202020204"/>
      <p:regular r:id="rId22"/>
    </p:embeddedFont>
    <p:embeddedFont>
      <p:font typeface="Arimo" charset="1" panose="020B0604020202020204"/>
      <p:regular r:id="rId23"/>
    </p:embeddedFont>
    <p:embeddedFont>
      <p:font typeface="Century Gothic Paneuropean Bold Italics" charset="1" panose="020B0702020202090204"/>
      <p:regular r:id="rId24"/>
    </p:embeddedFont>
    <p:embeddedFont>
      <p:font typeface="Century Gothic Paneuropean Bold" charset="1" panose="020B0702020202020204"/>
      <p:regular r:id="rId25"/>
    </p:embeddedFont>
    <p:embeddedFont>
      <p:font typeface="ITC Franklin Gothic LT" charset="1" panose="020B0504030503020204"/>
      <p:regular r:id="rId26"/>
    </p:embeddedFont>
    <p:embeddedFont>
      <p:font typeface="ITC Franklin Gothic LT Ultra-Bold" charset="1" panose="020B0904030502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203312" y="0"/>
            <a:ext cx="7412267" cy="1315409"/>
            <a:chOff x="0" y="0"/>
            <a:chExt cx="9883022" cy="17538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883022" cy="1753879"/>
            </a:xfrm>
            <a:custGeom>
              <a:avLst/>
              <a:gdLst/>
              <a:ahLst/>
              <a:cxnLst/>
              <a:rect r="r" b="b" t="t" l="l"/>
              <a:pathLst>
                <a:path h="1753879" w="9883022">
                  <a:moveTo>
                    <a:pt x="0" y="0"/>
                  </a:moveTo>
                  <a:lnTo>
                    <a:pt x="9883022" y="0"/>
                  </a:lnTo>
                  <a:lnTo>
                    <a:pt x="9883022" y="1753879"/>
                  </a:lnTo>
                  <a:lnTo>
                    <a:pt x="0" y="17538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9883022" cy="174435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095"/>
                </a:lnSpc>
              </a:pPr>
              <a:r>
                <a:rPr lang="en-US" sz="341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Анализ временного ряда цен на арматуру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27503" y="1486856"/>
            <a:ext cx="8194577" cy="4715214"/>
          </a:xfrm>
          <a:custGeom>
            <a:avLst/>
            <a:gdLst/>
            <a:ahLst/>
            <a:cxnLst/>
            <a:rect r="r" b="b" t="t" l="l"/>
            <a:pathLst>
              <a:path h="4715214" w="8194577">
                <a:moveTo>
                  <a:pt x="0" y="0"/>
                </a:moveTo>
                <a:lnTo>
                  <a:pt x="8194577" y="0"/>
                </a:lnTo>
                <a:lnTo>
                  <a:pt x="8194577" y="4715215"/>
                </a:lnTo>
                <a:lnTo>
                  <a:pt x="0" y="47152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193152" y="2008364"/>
            <a:ext cx="7422427" cy="3672200"/>
            <a:chOff x="0" y="0"/>
            <a:chExt cx="9336024" cy="461894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336024" cy="4618940"/>
            </a:xfrm>
            <a:custGeom>
              <a:avLst/>
              <a:gdLst/>
              <a:ahLst/>
              <a:cxnLst/>
              <a:rect r="r" b="b" t="t" l="l"/>
              <a:pathLst>
                <a:path h="4618940" w="9336024">
                  <a:moveTo>
                    <a:pt x="0" y="0"/>
                  </a:moveTo>
                  <a:lnTo>
                    <a:pt x="9336024" y="0"/>
                  </a:lnTo>
                  <a:lnTo>
                    <a:pt x="9336024" y="4618940"/>
                  </a:lnTo>
                  <a:lnTo>
                    <a:pt x="0" y="46189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9336024" cy="468561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247089" indent="-123545" lvl="1">
                <a:lnSpc>
                  <a:spcPts val="2303"/>
                </a:lnSpc>
                <a:buFont typeface="Arial"/>
                <a:buChar char="•"/>
              </a:pPr>
              <a:r>
                <a:rPr lang="en-US" sz="1919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Цель анализа: Помочь категорийному менеджеру, закупающему арматуру, сэкономить.</a:t>
              </a:r>
            </a:p>
            <a:p>
              <a:pPr algn="l" marL="247089" indent="-123545" lvl="1">
                <a:lnSpc>
                  <a:spcPts val="2303"/>
                </a:lnSpc>
                <a:buFont typeface="Arial"/>
                <a:buChar char="•"/>
              </a:pPr>
              <a:r>
                <a:rPr lang="en-US" sz="1919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Проблематика: Одна из основных статей расходов девелоперов – это закупка материалов. При этом, среди общих затрат на материалы около 10% приходится на арматуру.</a:t>
              </a:r>
            </a:p>
            <a:p>
              <a:pPr algn="l" marL="274544" indent="-137272" lvl="1">
                <a:lnSpc>
                  <a:spcPts val="2559"/>
                </a:lnSpc>
                <a:buFont typeface="Arial"/>
                <a:buChar char="•"/>
              </a:pPr>
              <a:r>
                <a:rPr lang="en-US" sz="2133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Инструменты: Pandas, Matplotlib, Seaborn, Statsmodels.</a:t>
              </a:r>
            </a:p>
            <a:p>
              <a:pPr algn="l" marL="274544" indent="-137272" lvl="1">
                <a:lnSpc>
                  <a:spcPts val="2559"/>
                </a:lnSpc>
                <a:buFont typeface="Arial"/>
                <a:buChar char="•"/>
              </a:pPr>
              <a:r>
                <a:rPr lang="en-US" sz="2133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Результаты: Создание приложения для предсказание цены на арматуру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756884" y="6583680"/>
            <a:ext cx="2365534" cy="549885"/>
            <a:chOff x="0" y="0"/>
            <a:chExt cx="3154045" cy="7331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54045" cy="733180"/>
            </a:xfrm>
            <a:custGeom>
              <a:avLst/>
              <a:gdLst/>
              <a:ahLst/>
              <a:cxnLst/>
              <a:rect r="r" b="b" t="t" l="l"/>
              <a:pathLst>
                <a:path h="733180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733180"/>
                  </a:lnTo>
                  <a:lnTo>
                    <a:pt x="0" y="7331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3154045" cy="75223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499291" y="94550"/>
            <a:ext cx="2396930" cy="636970"/>
            <a:chOff x="0" y="0"/>
            <a:chExt cx="3195907" cy="8492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95907" cy="849293"/>
            </a:xfrm>
            <a:custGeom>
              <a:avLst/>
              <a:gdLst/>
              <a:ahLst/>
              <a:cxnLst/>
              <a:rect r="r" b="b" t="t" l="l"/>
              <a:pathLst>
                <a:path h="849293" w="3195907">
                  <a:moveTo>
                    <a:pt x="0" y="0"/>
                  </a:moveTo>
                  <a:lnTo>
                    <a:pt x="3195907" y="0"/>
                  </a:lnTo>
                  <a:lnTo>
                    <a:pt x="3195907" y="849293"/>
                  </a:lnTo>
                  <a:lnTo>
                    <a:pt x="0" y="8492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3195907" cy="8492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     </a:t>
              </a:r>
              <a:r>
                <a:rPr lang="en-US" sz="3071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Sarima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070309" y="2401539"/>
            <a:ext cx="1794503" cy="1666765"/>
            <a:chOff x="0" y="0"/>
            <a:chExt cx="2392671" cy="222235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92671" cy="2222353"/>
            </a:xfrm>
            <a:custGeom>
              <a:avLst/>
              <a:gdLst/>
              <a:ahLst/>
              <a:cxnLst/>
              <a:rect r="r" b="b" t="t" l="l"/>
              <a:pathLst>
                <a:path h="2222353" w="2392671">
                  <a:moveTo>
                    <a:pt x="0" y="0"/>
                  </a:moveTo>
                  <a:lnTo>
                    <a:pt x="2392671" y="0"/>
                  </a:lnTo>
                  <a:lnTo>
                    <a:pt x="2392671" y="2222353"/>
                  </a:lnTo>
                  <a:lnTo>
                    <a:pt x="0" y="22223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2392671" cy="2212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219637" indent="-109818" lvl="1">
                <a:lnSpc>
                  <a:spcPts val="2047"/>
                </a:lnSpc>
                <a:buFont typeface="Arial"/>
                <a:buChar char="•"/>
              </a:pPr>
              <a:r>
                <a:rPr lang="en-US" sz="17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R² -0.15%</a:t>
              </a:r>
            </a:p>
            <a:p>
              <a:pPr algn="l" marL="219637" indent="-109818" lvl="1">
                <a:lnSpc>
                  <a:spcPts val="2047"/>
                </a:lnSpc>
                <a:buFont typeface="Arial"/>
                <a:buChar char="•"/>
              </a:pPr>
              <a:r>
                <a:rPr lang="en-US" sz="17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RMSE 3846,3</a:t>
              </a:r>
            </a:p>
            <a:p>
              <a:pPr algn="l" marL="219637" indent="-109818" lvl="1">
                <a:lnSpc>
                  <a:spcPts val="2047"/>
                </a:lnSpc>
                <a:buFont typeface="Arial"/>
                <a:buChar char="•"/>
              </a:pPr>
              <a:r>
                <a:rPr lang="en-US" sz="17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MAE 3402,6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300788" y="1992587"/>
            <a:ext cx="1031757" cy="552676"/>
            <a:chOff x="0" y="0"/>
            <a:chExt cx="1375676" cy="7369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75676" cy="736902"/>
            </a:xfrm>
            <a:custGeom>
              <a:avLst/>
              <a:gdLst/>
              <a:ahLst/>
              <a:cxnLst/>
              <a:rect r="r" b="b" t="t" l="l"/>
              <a:pathLst>
                <a:path h="736902" w="1375676">
                  <a:moveTo>
                    <a:pt x="0" y="0"/>
                  </a:moveTo>
                  <a:lnTo>
                    <a:pt x="1375676" y="0"/>
                  </a:lnTo>
                  <a:lnTo>
                    <a:pt x="1375676" y="736902"/>
                  </a:lnTo>
                  <a:lnTo>
                    <a:pt x="0" y="7369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1375676" cy="73690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Метрики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37471" y="1135687"/>
            <a:ext cx="7837412" cy="4198468"/>
          </a:xfrm>
          <a:custGeom>
            <a:avLst/>
            <a:gdLst/>
            <a:ahLst/>
            <a:cxnLst/>
            <a:rect r="r" b="b" t="t" l="l"/>
            <a:pathLst>
              <a:path h="4198468" w="7837412">
                <a:moveTo>
                  <a:pt x="0" y="0"/>
                </a:moveTo>
                <a:lnTo>
                  <a:pt x="7837412" y="0"/>
                </a:lnTo>
                <a:lnTo>
                  <a:pt x="7837412" y="4198468"/>
                </a:lnTo>
                <a:lnTo>
                  <a:pt x="0" y="41984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0" t="0" r="-282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731520" y="5972528"/>
            <a:ext cx="2365534" cy="549885"/>
            <a:chOff x="0" y="0"/>
            <a:chExt cx="3154045" cy="73318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54045" cy="733180"/>
            </a:xfrm>
            <a:custGeom>
              <a:avLst/>
              <a:gdLst/>
              <a:ahLst/>
              <a:cxnLst/>
              <a:rect r="r" b="b" t="t" l="l"/>
              <a:pathLst>
                <a:path h="733180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733180"/>
                  </a:lnTo>
                  <a:lnTo>
                    <a:pt x="0" y="7331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3154045" cy="75223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754748" y="4355481"/>
            <a:ext cx="3131" cy="264357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575491" y="235131"/>
            <a:ext cx="2396930" cy="636970"/>
            <a:chOff x="0" y="0"/>
            <a:chExt cx="3195907" cy="8492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95907" cy="849293"/>
            </a:xfrm>
            <a:custGeom>
              <a:avLst/>
              <a:gdLst/>
              <a:ahLst/>
              <a:cxnLst/>
              <a:rect r="r" b="b" t="t" l="l"/>
              <a:pathLst>
                <a:path h="849293" w="3195907">
                  <a:moveTo>
                    <a:pt x="0" y="0"/>
                  </a:moveTo>
                  <a:lnTo>
                    <a:pt x="3195907" y="0"/>
                  </a:lnTo>
                  <a:lnTo>
                    <a:pt x="3195907" y="849293"/>
                  </a:lnTo>
                  <a:lnTo>
                    <a:pt x="0" y="8492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3195907" cy="8492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     </a:t>
              </a:r>
              <a:r>
                <a:rPr lang="en-US" sz="3071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Prophet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93524" y="1048126"/>
            <a:ext cx="9366553" cy="4809798"/>
          </a:xfrm>
          <a:custGeom>
            <a:avLst/>
            <a:gdLst/>
            <a:ahLst/>
            <a:cxnLst/>
            <a:rect r="r" b="b" t="t" l="l"/>
            <a:pathLst>
              <a:path h="4809798" w="9366553">
                <a:moveTo>
                  <a:pt x="0" y="0"/>
                </a:moveTo>
                <a:lnTo>
                  <a:pt x="9366552" y="0"/>
                </a:lnTo>
                <a:lnTo>
                  <a:pt x="9366552" y="4809799"/>
                </a:lnTo>
                <a:lnTo>
                  <a:pt x="0" y="4809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17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388066" y="6449166"/>
            <a:ext cx="2365534" cy="549885"/>
            <a:chOff x="0" y="0"/>
            <a:chExt cx="3154045" cy="73318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54045" cy="733180"/>
            </a:xfrm>
            <a:custGeom>
              <a:avLst/>
              <a:gdLst/>
              <a:ahLst/>
              <a:cxnLst/>
              <a:rect r="r" b="b" t="t" l="l"/>
              <a:pathLst>
                <a:path h="733180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733180"/>
                  </a:lnTo>
                  <a:lnTo>
                    <a:pt x="0" y="7331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154045" cy="75223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132017" y="0"/>
            <a:ext cx="2979161" cy="636970"/>
            <a:chOff x="0" y="0"/>
            <a:chExt cx="3972214" cy="8492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72214" cy="849293"/>
            </a:xfrm>
            <a:custGeom>
              <a:avLst/>
              <a:gdLst/>
              <a:ahLst/>
              <a:cxnLst/>
              <a:rect r="r" b="b" t="t" l="l"/>
              <a:pathLst>
                <a:path h="849293" w="3972214">
                  <a:moveTo>
                    <a:pt x="0" y="0"/>
                  </a:moveTo>
                  <a:lnTo>
                    <a:pt x="3972214" y="0"/>
                  </a:lnTo>
                  <a:lnTo>
                    <a:pt x="3972214" y="849293"/>
                  </a:lnTo>
                  <a:lnTo>
                    <a:pt x="0" y="8492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3972214" cy="83976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Prophet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7726" y="922731"/>
            <a:ext cx="7942584" cy="4047231"/>
          </a:xfrm>
          <a:custGeom>
            <a:avLst/>
            <a:gdLst/>
            <a:ahLst/>
            <a:cxnLst/>
            <a:rect r="r" b="b" t="t" l="l"/>
            <a:pathLst>
              <a:path h="4047231" w="7942584">
                <a:moveTo>
                  <a:pt x="0" y="0"/>
                </a:moveTo>
                <a:lnTo>
                  <a:pt x="7942583" y="0"/>
                </a:lnTo>
                <a:lnTo>
                  <a:pt x="7942583" y="4047230"/>
                </a:lnTo>
                <a:lnTo>
                  <a:pt x="0" y="40472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689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622663" y="5738182"/>
            <a:ext cx="2365534" cy="917666"/>
            <a:chOff x="0" y="0"/>
            <a:chExt cx="3154045" cy="12235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54045" cy="1223555"/>
            </a:xfrm>
            <a:custGeom>
              <a:avLst/>
              <a:gdLst/>
              <a:ahLst/>
              <a:cxnLst/>
              <a:rect r="r" b="b" t="t" l="l"/>
              <a:pathLst>
                <a:path h="1223555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1223555"/>
                  </a:lnTo>
                  <a:lnTo>
                    <a:pt x="0" y="12235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154045" cy="124260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195170" y="2384898"/>
            <a:ext cx="1438494" cy="1336097"/>
            <a:chOff x="0" y="0"/>
            <a:chExt cx="2392671" cy="22223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92671" cy="2222353"/>
            </a:xfrm>
            <a:custGeom>
              <a:avLst/>
              <a:gdLst/>
              <a:ahLst/>
              <a:cxnLst/>
              <a:rect r="r" b="b" t="t" l="l"/>
              <a:pathLst>
                <a:path h="2222353" w="2392671">
                  <a:moveTo>
                    <a:pt x="0" y="0"/>
                  </a:moveTo>
                  <a:lnTo>
                    <a:pt x="2392671" y="0"/>
                  </a:lnTo>
                  <a:lnTo>
                    <a:pt x="2392671" y="2222353"/>
                  </a:lnTo>
                  <a:lnTo>
                    <a:pt x="0" y="22223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2392671" cy="222235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181029" indent="-90515" lvl="1">
                <a:lnSpc>
                  <a:spcPts val="1688"/>
                </a:lnSpc>
                <a:buFont typeface="Arial"/>
                <a:buChar char="•"/>
              </a:pPr>
              <a:r>
                <a:rPr lang="en-US" sz="14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R² - 0.49%</a:t>
              </a:r>
            </a:p>
            <a:p>
              <a:pPr algn="l" marL="180970" indent="-90485" lvl="1">
                <a:lnSpc>
                  <a:spcPts val="1688"/>
                </a:lnSpc>
                <a:buFont typeface="Arial"/>
                <a:buChar char="•"/>
              </a:pPr>
              <a:r>
                <a:rPr lang="en-US" sz="14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RMSE 25518.03</a:t>
              </a:r>
            </a:p>
            <a:p>
              <a:pPr algn="l" marL="180970" indent="-90485" lvl="1">
                <a:lnSpc>
                  <a:spcPts val="1688"/>
                </a:lnSpc>
                <a:buFont typeface="Arial"/>
                <a:buChar char="•"/>
              </a:pPr>
              <a:r>
                <a:rPr lang="en-US" sz="14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MAE 25222.53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300788" y="1992587"/>
            <a:ext cx="1031757" cy="552676"/>
            <a:chOff x="0" y="0"/>
            <a:chExt cx="1375676" cy="7369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75676" cy="736902"/>
            </a:xfrm>
            <a:custGeom>
              <a:avLst/>
              <a:gdLst/>
              <a:ahLst/>
              <a:cxnLst/>
              <a:rect r="r" b="b" t="t" l="l"/>
              <a:pathLst>
                <a:path h="736902" w="1375676">
                  <a:moveTo>
                    <a:pt x="0" y="0"/>
                  </a:moveTo>
                  <a:lnTo>
                    <a:pt x="1375676" y="0"/>
                  </a:lnTo>
                  <a:lnTo>
                    <a:pt x="1375676" y="736902"/>
                  </a:lnTo>
                  <a:lnTo>
                    <a:pt x="0" y="7369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375676" cy="73690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Метрики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341587" y="5373451"/>
            <a:ext cx="6991858" cy="1625600"/>
            <a:chOff x="0" y="0"/>
            <a:chExt cx="9322478" cy="21674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322477" cy="2167467"/>
            </a:xfrm>
            <a:custGeom>
              <a:avLst/>
              <a:gdLst/>
              <a:ahLst/>
              <a:cxnLst/>
              <a:rect r="r" b="b" t="t" l="l"/>
              <a:pathLst>
                <a:path h="2167467" w="9322477">
                  <a:moveTo>
                    <a:pt x="0" y="0"/>
                  </a:moveTo>
                  <a:lnTo>
                    <a:pt x="9322477" y="0"/>
                  </a:lnTo>
                  <a:lnTo>
                    <a:pt x="9322477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9322478" cy="21674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560"/>
                </a:lnSpc>
              </a:pPr>
              <a:r>
                <a:rPr lang="en-US" sz="213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Остерегаемся переобученной Модели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0627" y="1419547"/>
            <a:ext cx="7848522" cy="3891283"/>
          </a:xfrm>
          <a:custGeom>
            <a:avLst/>
            <a:gdLst/>
            <a:ahLst/>
            <a:cxnLst/>
            <a:rect r="r" b="b" t="t" l="l"/>
            <a:pathLst>
              <a:path h="3891283" w="7848522">
                <a:moveTo>
                  <a:pt x="0" y="0"/>
                </a:moveTo>
                <a:lnTo>
                  <a:pt x="7848522" y="0"/>
                </a:lnTo>
                <a:lnTo>
                  <a:pt x="7848522" y="3891282"/>
                </a:lnTo>
                <a:lnTo>
                  <a:pt x="0" y="38912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993848" y="239080"/>
            <a:ext cx="5765904" cy="636970"/>
            <a:chOff x="0" y="0"/>
            <a:chExt cx="7687872" cy="8492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687872" cy="849293"/>
            </a:xfrm>
            <a:custGeom>
              <a:avLst/>
              <a:gdLst/>
              <a:ahLst/>
              <a:cxnLst/>
              <a:rect r="r" b="b" t="t" l="l"/>
              <a:pathLst>
                <a:path h="849293" w="7687872">
                  <a:moveTo>
                    <a:pt x="0" y="0"/>
                  </a:moveTo>
                  <a:lnTo>
                    <a:pt x="7687872" y="0"/>
                  </a:lnTo>
                  <a:lnTo>
                    <a:pt x="7687872" y="849293"/>
                  </a:lnTo>
                  <a:lnTo>
                    <a:pt x="0" y="8492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7687872" cy="8492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25"/>
                </a:lnSpc>
              </a:pPr>
              <a:r>
                <a:rPr lang="en-US" sz="2687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       </a:t>
              </a:r>
              <a:r>
                <a:rPr lang="en-US" sz="2687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RandomForestRegressor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124828" y="2581269"/>
            <a:ext cx="1794503" cy="1666765"/>
            <a:chOff x="0" y="0"/>
            <a:chExt cx="2392671" cy="22223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392671" cy="2222353"/>
            </a:xfrm>
            <a:custGeom>
              <a:avLst/>
              <a:gdLst/>
              <a:ahLst/>
              <a:cxnLst/>
              <a:rect r="r" b="b" t="t" l="l"/>
              <a:pathLst>
                <a:path h="2222353" w="2392671">
                  <a:moveTo>
                    <a:pt x="0" y="0"/>
                  </a:moveTo>
                  <a:lnTo>
                    <a:pt x="2392671" y="0"/>
                  </a:lnTo>
                  <a:lnTo>
                    <a:pt x="2392671" y="2222353"/>
                  </a:lnTo>
                  <a:lnTo>
                    <a:pt x="0" y="22223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9525"/>
              <a:ext cx="2392671" cy="2212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219637" indent="-109818" lvl="1">
                <a:lnSpc>
                  <a:spcPts val="2047"/>
                </a:lnSpc>
                <a:buFont typeface="Arial"/>
                <a:buChar char="•"/>
              </a:pPr>
              <a:r>
                <a:rPr lang="en-US" sz="17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R² 0,99%</a:t>
              </a:r>
            </a:p>
            <a:p>
              <a:pPr algn="l" marL="219637" indent="-109818" lvl="1">
                <a:lnSpc>
                  <a:spcPts val="2047"/>
                </a:lnSpc>
                <a:buFont typeface="Arial"/>
                <a:buChar char="•"/>
              </a:pPr>
              <a:r>
                <a:rPr lang="en-US" sz="17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RMSE 196,43</a:t>
              </a:r>
            </a:p>
            <a:p>
              <a:pPr algn="l" marL="219637" indent="-109818" lvl="1">
                <a:lnSpc>
                  <a:spcPts val="2047"/>
                </a:lnSpc>
                <a:buFont typeface="Arial"/>
                <a:buChar char="•"/>
              </a:pPr>
              <a:r>
                <a:rPr lang="en-US" sz="17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MAE 1257,9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333445" y="2142654"/>
            <a:ext cx="1031757" cy="552676"/>
            <a:chOff x="0" y="0"/>
            <a:chExt cx="1375676" cy="7369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75676" cy="736902"/>
            </a:xfrm>
            <a:custGeom>
              <a:avLst/>
              <a:gdLst/>
              <a:ahLst/>
              <a:cxnLst/>
              <a:rect r="r" b="b" t="t" l="l"/>
              <a:pathLst>
                <a:path h="736902" w="1375676">
                  <a:moveTo>
                    <a:pt x="0" y="0"/>
                  </a:moveTo>
                  <a:lnTo>
                    <a:pt x="1375676" y="0"/>
                  </a:lnTo>
                  <a:lnTo>
                    <a:pt x="1375676" y="736902"/>
                  </a:lnTo>
                  <a:lnTo>
                    <a:pt x="0" y="7369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1375676" cy="73690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Метрики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666556" y="6463122"/>
            <a:ext cx="2365534" cy="549885"/>
            <a:chOff x="0" y="0"/>
            <a:chExt cx="3154045" cy="7331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154045" cy="733180"/>
            </a:xfrm>
            <a:custGeom>
              <a:avLst/>
              <a:gdLst/>
              <a:ahLst/>
              <a:cxnLst/>
              <a:rect r="r" b="b" t="t" l="l"/>
              <a:pathLst>
                <a:path h="733180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733180"/>
                  </a:lnTo>
                  <a:lnTo>
                    <a:pt x="0" y="7331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9050"/>
              <a:ext cx="3154045" cy="75223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46541" y="565294"/>
            <a:ext cx="5765904" cy="636970"/>
            <a:chOff x="0" y="0"/>
            <a:chExt cx="7687872" cy="8492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87872" cy="849293"/>
            </a:xfrm>
            <a:custGeom>
              <a:avLst/>
              <a:gdLst/>
              <a:ahLst/>
              <a:cxnLst/>
              <a:rect r="r" b="b" t="t" l="l"/>
              <a:pathLst>
                <a:path h="849293" w="7687872">
                  <a:moveTo>
                    <a:pt x="0" y="0"/>
                  </a:moveTo>
                  <a:lnTo>
                    <a:pt x="7687872" y="0"/>
                  </a:lnTo>
                  <a:lnTo>
                    <a:pt x="7687872" y="849293"/>
                  </a:lnTo>
                  <a:lnTo>
                    <a:pt x="0" y="849293"/>
                  </a:lnTo>
                  <a:close/>
                </a:path>
              </a:pathLst>
            </a:custGeom>
            <a:solidFill>
              <a:srgbClr val="2A6A9C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7687872" cy="86834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225"/>
                </a:lnSpc>
              </a:pPr>
              <a:r>
                <a:rPr lang="en-US" sz="2687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   </a:t>
              </a:r>
              <a:r>
                <a:rPr lang="en-US" sz="2687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RandomForestRegressor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55568" y="1511283"/>
            <a:ext cx="7596227" cy="3792179"/>
          </a:xfrm>
          <a:custGeom>
            <a:avLst/>
            <a:gdLst/>
            <a:ahLst/>
            <a:cxnLst/>
            <a:rect r="r" b="b" t="t" l="l"/>
            <a:pathLst>
              <a:path h="3792179" w="7596227">
                <a:moveTo>
                  <a:pt x="0" y="0"/>
                </a:moveTo>
                <a:lnTo>
                  <a:pt x="7596227" y="0"/>
                </a:lnTo>
                <a:lnTo>
                  <a:pt x="7596227" y="3792178"/>
                </a:lnTo>
                <a:lnTo>
                  <a:pt x="0" y="3792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4" r="-1383" b="-344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960245" y="2337393"/>
            <a:ext cx="1794503" cy="1666765"/>
            <a:chOff x="0" y="0"/>
            <a:chExt cx="2392671" cy="22223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92671" cy="2222353"/>
            </a:xfrm>
            <a:custGeom>
              <a:avLst/>
              <a:gdLst/>
              <a:ahLst/>
              <a:cxnLst/>
              <a:rect r="r" b="b" t="t" l="l"/>
              <a:pathLst>
                <a:path h="2222353" w="2392671">
                  <a:moveTo>
                    <a:pt x="0" y="0"/>
                  </a:moveTo>
                  <a:lnTo>
                    <a:pt x="2392671" y="0"/>
                  </a:lnTo>
                  <a:lnTo>
                    <a:pt x="2392671" y="2222353"/>
                  </a:lnTo>
                  <a:lnTo>
                    <a:pt x="0" y="22223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2392671" cy="2212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219637" indent="-109818" lvl="1">
                <a:lnSpc>
                  <a:spcPts val="2047"/>
                </a:lnSpc>
                <a:buFont typeface="Arial"/>
                <a:buChar char="•"/>
              </a:pPr>
              <a:r>
                <a:rPr lang="en-US" sz="17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R² 0,89%</a:t>
              </a:r>
            </a:p>
            <a:p>
              <a:pPr algn="l" marL="219637" indent="-109818" lvl="1">
                <a:lnSpc>
                  <a:spcPts val="2047"/>
                </a:lnSpc>
                <a:buFont typeface="Arial"/>
                <a:buChar char="•"/>
              </a:pPr>
              <a:r>
                <a:rPr lang="en-US" sz="17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RMSE 1087.15</a:t>
              </a:r>
            </a:p>
            <a:p>
              <a:pPr algn="l" marL="219637" indent="-109818" lvl="1">
                <a:lnSpc>
                  <a:spcPts val="2047"/>
                </a:lnSpc>
                <a:buFont typeface="Arial"/>
                <a:buChar char="•"/>
              </a:pPr>
              <a:r>
                <a:rPr lang="en-US" sz="17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MAE 778.91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341618" y="2131768"/>
            <a:ext cx="1031757" cy="552676"/>
            <a:chOff x="0" y="0"/>
            <a:chExt cx="1375676" cy="7369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5676" cy="736902"/>
            </a:xfrm>
            <a:custGeom>
              <a:avLst/>
              <a:gdLst/>
              <a:ahLst/>
              <a:cxnLst/>
              <a:rect r="r" b="b" t="t" l="l"/>
              <a:pathLst>
                <a:path h="736902" w="1375676">
                  <a:moveTo>
                    <a:pt x="0" y="0"/>
                  </a:moveTo>
                  <a:lnTo>
                    <a:pt x="1375676" y="0"/>
                  </a:lnTo>
                  <a:lnTo>
                    <a:pt x="1375676" y="736902"/>
                  </a:lnTo>
                  <a:lnTo>
                    <a:pt x="0" y="7369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375676" cy="73690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Метрики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04949" y="6201128"/>
            <a:ext cx="2365534" cy="917666"/>
            <a:chOff x="0" y="0"/>
            <a:chExt cx="3154045" cy="12235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54045" cy="1223555"/>
            </a:xfrm>
            <a:custGeom>
              <a:avLst/>
              <a:gdLst/>
              <a:ahLst/>
              <a:cxnLst/>
              <a:rect r="r" b="b" t="t" l="l"/>
              <a:pathLst>
                <a:path h="1223555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1223555"/>
                  </a:lnTo>
                  <a:lnTo>
                    <a:pt x="0" y="12235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3154045" cy="124260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 descr="Секундомер"/>
          <p:cNvSpPr/>
          <p:nvPr/>
        </p:nvSpPr>
        <p:spPr>
          <a:xfrm flipH="false" flipV="false" rot="0">
            <a:off x="1014211" y="1238188"/>
            <a:ext cx="6840763" cy="4018281"/>
          </a:xfrm>
          <a:custGeom>
            <a:avLst/>
            <a:gdLst/>
            <a:ahLst/>
            <a:cxnLst/>
            <a:rect r="r" b="b" t="t" l="l"/>
            <a:pathLst>
              <a:path h="4018281" w="6840763">
                <a:moveTo>
                  <a:pt x="0" y="0"/>
                </a:moveTo>
                <a:lnTo>
                  <a:pt x="6840763" y="0"/>
                </a:lnTo>
                <a:lnTo>
                  <a:pt x="6840763" y="4018280"/>
                </a:lnTo>
                <a:lnTo>
                  <a:pt x="0" y="40182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304405" y="94550"/>
            <a:ext cx="5765904" cy="636970"/>
            <a:chOff x="0" y="0"/>
            <a:chExt cx="7687872" cy="8492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87872" cy="849293"/>
            </a:xfrm>
            <a:custGeom>
              <a:avLst/>
              <a:gdLst/>
              <a:ahLst/>
              <a:cxnLst/>
              <a:rect r="r" b="b" t="t" l="l"/>
              <a:pathLst>
                <a:path h="849293" w="7687872">
                  <a:moveTo>
                    <a:pt x="0" y="0"/>
                  </a:moveTo>
                  <a:lnTo>
                    <a:pt x="7687872" y="0"/>
                  </a:lnTo>
                  <a:lnTo>
                    <a:pt x="7687872" y="849293"/>
                  </a:lnTo>
                  <a:lnTo>
                    <a:pt x="0" y="8492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7687872" cy="83976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Время приложения.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304405" y="5256468"/>
            <a:ext cx="5650604" cy="1666765"/>
            <a:chOff x="0" y="0"/>
            <a:chExt cx="7534138" cy="22223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534139" cy="2222353"/>
            </a:xfrm>
            <a:custGeom>
              <a:avLst/>
              <a:gdLst/>
              <a:ahLst/>
              <a:cxnLst/>
              <a:rect r="r" b="b" t="t" l="l"/>
              <a:pathLst>
                <a:path h="2222353" w="7534139">
                  <a:moveTo>
                    <a:pt x="0" y="0"/>
                  </a:moveTo>
                  <a:lnTo>
                    <a:pt x="7534139" y="0"/>
                  </a:lnTo>
                  <a:lnTo>
                    <a:pt x="7534139" y="2222353"/>
                  </a:lnTo>
                  <a:lnTo>
                    <a:pt x="0" y="22223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9525"/>
              <a:ext cx="7534138" cy="221282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047"/>
                </a:lnSpc>
              </a:pPr>
              <a:r>
                <a:rPr lang="en-US" sz="17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Лучшие результаты показала модель RandomForestRegressor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7285342" y="6538892"/>
            <a:ext cx="2365534" cy="549885"/>
            <a:chOff x="0" y="0"/>
            <a:chExt cx="3154045" cy="7331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54045" cy="733180"/>
            </a:xfrm>
            <a:custGeom>
              <a:avLst/>
              <a:gdLst/>
              <a:ahLst/>
              <a:cxnLst/>
              <a:rect r="r" b="b" t="t" l="l"/>
              <a:pathLst>
                <a:path h="733180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733180"/>
                  </a:lnTo>
                  <a:lnTo>
                    <a:pt x="0" y="7331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154045" cy="75223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568960" y="2050246"/>
            <a:ext cx="7899149" cy="2971532"/>
            <a:chOff x="0" y="0"/>
            <a:chExt cx="9322478" cy="35069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322477" cy="3506965"/>
            </a:xfrm>
            <a:custGeom>
              <a:avLst/>
              <a:gdLst/>
              <a:ahLst/>
              <a:cxnLst/>
              <a:rect r="r" b="b" t="t" l="l"/>
              <a:pathLst>
                <a:path h="3506965" w="9322477">
                  <a:moveTo>
                    <a:pt x="0" y="0"/>
                  </a:moveTo>
                  <a:lnTo>
                    <a:pt x="9322477" y="0"/>
                  </a:lnTo>
                  <a:lnTo>
                    <a:pt x="9322477" y="3506965"/>
                  </a:lnTo>
                  <a:lnTo>
                    <a:pt x="0" y="35069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9322478" cy="350696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791"/>
                </a:lnSpc>
              </a:pPr>
            </a:p>
            <a:p>
              <a:pPr algn="l" marL="256527" indent="-128263" lvl="1">
                <a:lnSpc>
                  <a:spcPts val="2391"/>
                </a:lnSpc>
                <a:buFont typeface="Arial"/>
                <a:buChar char="•"/>
              </a:pPr>
              <a:r>
                <a:rPr lang="en-US" sz="199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Первичный анализ данных</a:t>
              </a:r>
            </a:p>
            <a:p>
              <a:pPr algn="l" marL="256527" indent="-128263" lvl="1">
                <a:lnSpc>
                  <a:spcPts val="2391"/>
                </a:lnSpc>
                <a:buFont typeface="Arial"/>
                <a:buChar char="•"/>
              </a:pPr>
              <a:r>
                <a:rPr lang="en-US" sz="199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Обработка данных</a:t>
              </a:r>
            </a:p>
            <a:p>
              <a:pPr algn="l" marL="256527" indent="-128263" lvl="1">
                <a:lnSpc>
                  <a:spcPts val="2391"/>
                </a:lnSpc>
                <a:buFont typeface="Arial"/>
                <a:buChar char="•"/>
              </a:pPr>
              <a:r>
                <a:rPr lang="en-US" sz="199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Визуализация </a:t>
              </a:r>
            </a:p>
            <a:p>
              <a:pPr algn="l" marL="256527" indent="-128263" lvl="1">
                <a:lnSpc>
                  <a:spcPts val="2391"/>
                </a:lnSpc>
                <a:buFont typeface="Arial"/>
                <a:buChar char="•"/>
              </a:pPr>
              <a:r>
                <a:rPr lang="en-US" sz="199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Выбор модели</a:t>
              </a:r>
            </a:p>
            <a:p>
              <a:pPr algn="l" marL="256527" indent="-128263" lvl="1">
                <a:lnSpc>
                  <a:spcPts val="2391"/>
                </a:lnSpc>
                <a:buFont typeface="Arial"/>
                <a:buChar char="•"/>
              </a:pPr>
              <a:r>
                <a:rPr lang="en-US" sz="199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Обучение Модели </a:t>
              </a:r>
            </a:p>
            <a:p>
              <a:pPr algn="l" marL="256527" indent="-128263" lvl="1">
                <a:lnSpc>
                  <a:spcPts val="2391"/>
                </a:lnSpc>
                <a:buFont typeface="Arial"/>
                <a:buChar char="•"/>
              </a:pPr>
              <a:r>
                <a:rPr lang="en-US" sz="199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Сравнение Модели и предсказаний (Метрики)</a:t>
              </a:r>
            </a:p>
            <a:p>
              <a:pPr algn="l" marL="256527" indent="-128263" lvl="1">
                <a:lnSpc>
                  <a:spcPts val="2391"/>
                </a:lnSpc>
                <a:buFont typeface="Arial"/>
                <a:buChar char="•"/>
              </a:pPr>
              <a:r>
                <a:rPr lang="en-US" sz="199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Разработка Приложение</a:t>
              </a:r>
            </a:p>
            <a:p>
              <a:pPr algn="l" marL="256527" indent="-128263" lvl="1">
                <a:lnSpc>
                  <a:spcPts val="2391"/>
                </a:lnSpc>
              </a:pPr>
            </a:p>
            <a:p>
              <a:pPr algn="l" marL="256527" indent="-128263" lvl="1">
                <a:lnSpc>
                  <a:spcPts val="239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687215" y="149290"/>
            <a:ext cx="3115182" cy="1263987"/>
            <a:chOff x="0" y="0"/>
            <a:chExt cx="4153576" cy="168531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153576" cy="1685316"/>
            </a:xfrm>
            <a:custGeom>
              <a:avLst/>
              <a:gdLst/>
              <a:ahLst/>
              <a:cxnLst/>
              <a:rect r="r" b="b" t="t" l="l"/>
              <a:pathLst>
                <a:path h="1685316" w="4153576">
                  <a:moveTo>
                    <a:pt x="0" y="0"/>
                  </a:moveTo>
                  <a:lnTo>
                    <a:pt x="4153576" y="0"/>
                  </a:lnTo>
                  <a:lnTo>
                    <a:pt x="4153576" y="1685316"/>
                  </a:lnTo>
                  <a:lnTo>
                    <a:pt x="0" y="16853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4153576" cy="167579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095"/>
                </a:lnSpc>
              </a:pPr>
              <a:r>
                <a:rPr lang="en-US" sz="341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				Шаги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5917" y="659326"/>
            <a:ext cx="8761766" cy="5879566"/>
          </a:xfrm>
          <a:custGeom>
            <a:avLst/>
            <a:gdLst/>
            <a:ahLst/>
            <a:cxnLst/>
            <a:rect r="r" b="b" t="t" l="l"/>
            <a:pathLst>
              <a:path h="5879566" w="8761766">
                <a:moveTo>
                  <a:pt x="0" y="0"/>
                </a:moveTo>
                <a:lnTo>
                  <a:pt x="8761766" y="0"/>
                </a:lnTo>
                <a:lnTo>
                  <a:pt x="8761766" y="5879566"/>
                </a:lnTo>
                <a:lnTo>
                  <a:pt x="0" y="5879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7" t="-1038" r="-1087" b="0"/>
            </a:stretch>
          </a:blipFill>
        </p:spPr>
      </p:sp>
      <p:sp>
        <p:nvSpPr>
          <p:cNvPr name="AutoShape 3" id="3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3455076" y="0"/>
            <a:ext cx="2573313" cy="572738"/>
            <a:chOff x="0" y="0"/>
            <a:chExt cx="3431084" cy="7636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431084" cy="763651"/>
            </a:xfrm>
            <a:custGeom>
              <a:avLst/>
              <a:gdLst/>
              <a:ahLst/>
              <a:cxnLst/>
              <a:rect r="r" b="b" t="t" l="l"/>
              <a:pathLst>
                <a:path h="763651" w="3431084">
                  <a:moveTo>
                    <a:pt x="0" y="0"/>
                  </a:moveTo>
                  <a:lnTo>
                    <a:pt x="3431084" y="0"/>
                  </a:lnTo>
                  <a:lnTo>
                    <a:pt x="3431084" y="763651"/>
                  </a:lnTo>
                  <a:lnTo>
                    <a:pt x="0" y="7636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3431084" cy="7636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274546" indent="-137273" lvl="1">
                <a:lnSpc>
                  <a:spcPts val="2560"/>
                </a:lnSpc>
                <a:buFont typeface="Arial"/>
                <a:buChar char="•"/>
              </a:pPr>
              <a:r>
                <a:rPr lang="en-US" sz="213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декомпозиция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285342" y="6538892"/>
            <a:ext cx="2365534" cy="549885"/>
            <a:chOff x="0" y="0"/>
            <a:chExt cx="3154045" cy="73318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54045" cy="733180"/>
            </a:xfrm>
            <a:custGeom>
              <a:avLst/>
              <a:gdLst/>
              <a:ahLst/>
              <a:cxnLst/>
              <a:rect r="r" b="b" t="t" l="l"/>
              <a:pathLst>
                <a:path h="733180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733180"/>
                  </a:lnTo>
                  <a:lnTo>
                    <a:pt x="0" y="7331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3154045" cy="75223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414549" y="494665"/>
            <a:ext cx="5013605" cy="473711"/>
            <a:chOff x="0" y="0"/>
            <a:chExt cx="6684806" cy="63161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84806" cy="631614"/>
            </a:xfrm>
            <a:custGeom>
              <a:avLst/>
              <a:gdLst/>
              <a:ahLst/>
              <a:cxnLst/>
              <a:rect r="r" b="b" t="t" l="l"/>
              <a:pathLst>
                <a:path h="631614" w="6684806">
                  <a:moveTo>
                    <a:pt x="0" y="0"/>
                  </a:moveTo>
                  <a:lnTo>
                    <a:pt x="6684806" y="0"/>
                  </a:lnTo>
                  <a:lnTo>
                    <a:pt x="6684806" y="631614"/>
                  </a:lnTo>
                  <a:lnTo>
                    <a:pt x="0" y="63161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6684806" cy="63161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862"/>
                </a:lnSpc>
              </a:pPr>
              <a:r>
                <a:rPr lang="en-US" b="true" sz="1551" i="true">
                  <a:solidFill>
                    <a:srgbClr val="FFFFFF"/>
                  </a:solidFill>
                  <a:latin typeface="Century Gothic Paneuropean Bold Italics"/>
                  <a:ea typeface="Century Gothic Paneuropean Bold Italics"/>
                  <a:cs typeface="Century Gothic Paneuropean Bold Italics"/>
                  <a:sym typeface="Century Gothic Paneuropean Bold Italics"/>
                </a:rPr>
                <a:t>Скользящее среднее за несколько периодов </a:t>
              </a:r>
            </a:p>
            <a:p>
              <a:pPr algn="l">
                <a:lnSpc>
                  <a:spcPts val="1382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43133" y="5194038"/>
            <a:ext cx="7632578" cy="1662148"/>
            <a:chOff x="0" y="0"/>
            <a:chExt cx="10176771" cy="22161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176771" cy="2216197"/>
            </a:xfrm>
            <a:custGeom>
              <a:avLst/>
              <a:gdLst/>
              <a:ahLst/>
              <a:cxnLst/>
              <a:rect r="r" b="b" t="t" l="l"/>
              <a:pathLst>
                <a:path h="2216197" w="10176771">
                  <a:moveTo>
                    <a:pt x="0" y="0"/>
                  </a:moveTo>
                  <a:lnTo>
                    <a:pt x="10176771" y="0"/>
                  </a:lnTo>
                  <a:lnTo>
                    <a:pt x="10176771" y="2216197"/>
                  </a:lnTo>
                  <a:lnTo>
                    <a:pt x="0" y="22161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10176771" cy="221619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655"/>
                </a:lnSpc>
              </a:pPr>
              <a:r>
                <a:rPr lang="en-US" sz="1379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 				</a:t>
              </a:r>
              <a:r>
                <a:rPr lang="en-US" sz="1379" b="true">
                  <a:solidFill>
                    <a:srgbClr val="FFFFFF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     ADF-Test(</a:t>
              </a:r>
              <a:r>
                <a:rPr lang="en-US" sz="1379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Augmented Dickey-Fuller)</a:t>
              </a:r>
            </a:p>
            <a:p>
              <a:pPr algn="l">
                <a:lnSpc>
                  <a:spcPts val="1655"/>
                </a:lnSpc>
              </a:pPr>
            </a:p>
            <a:p>
              <a:pPr algn="l">
                <a:lnSpc>
                  <a:spcPts val="1655"/>
                </a:lnSpc>
              </a:pPr>
            </a:p>
            <a:p>
              <a:pPr algn="l" marL="205051" indent="-102525" lvl="1">
                <a:lnSpc>
                  <a:spcPts val="1911"/>
                </a:lnSpc>
                <a:buFont typeface="Arial"/>
                <a:buChar char="•"/>
              </a:pPr>
              <a:r>
                <a:rPr lang="en-US" sz="1593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p-value: 0.3199906102569918 &gt; 0.05 Согласно теории ряд не стационарен и содержит единичный корень Значение в будущем зависит от значения в прошлом + шум и этот эффект накапливается со времен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71637" y="1313723"/>
            <a:ext cx="9299428" cy="3777723"/>
          </a:xfrm>
          <a:custGeom>
            <a:avLst/>
            <a:gdLst/>
            <a:ahLst/>
            <a:cxnLst/>
            <a:rect r="r" b="b" t="t" l="l"/>
            <a:pathLst>
              <a:path h="3777723" w="9299428">
                <a:moveTo>
                  <a:pt x="0" y="0"/>
                </a:moveTo>
                <a:lnTo>
                  <a:pt x="9299429" y="0"/>
                </a:lnTo>
                <a:lnTo>
                  <a:pt x="9299429" y="3777723"/>
                </a:lnTo>
                <a:lnTo>
                  <a:pt x="0" y="3777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38" t="-1664" r="-807" b="-5142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285342" y="6538892"/>
            <a:ext cx="2365534" cy="549885"/>
            <a:chOff x="0" y="0"/>
            <a:chExt cx="3154045" cy="7331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54045" cy="733180"/>
            </a:xfrm>
            <a:custGeom>
              <a:avLst/>
              <a:gdLst/>
              <a:ahLst/>
              <a:cxnLst/>
              <a:rect r="r" b="b" t="t" l="l"/>
              <a:pathLst>
                <a:path h="733180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733180"/>
                  </a:lnTo>
                  <a:lnTo>
                    <a:pt x="0" y="7331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3154045" cy="75223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42252" y="1269516"/>
            <a:ext cx="7735988" cy="4397225"/>
          </a:xfrm>
          <a:custGeom>
            <a:avLst/>
            <a:gdLst/>
            <a:ahLst/>
            <a:cxnLst/>
            <a:rect r="r" b="b" t="t" l="l"/>
            <a:pathLst>
              <a:path h="4397225" w="7735988">
                <a:moveTo>
                  <a:pt x="0" y="0"/>
                </a:moveTo>
                <a:lnTo>
                  <a:pt x="7735988" y="0"/>
                </a:lnTo>
                <a:lnTo>
                  <a:pt x="7735988" y="4397224"/>
                </a:lnTo>
                <a:lnTo>
                  <a:pt x="0" y="43972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057" r="0" b="-17057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469364" y="394789"/>
            <a:ext cx="5501725" cy="894080"/>
            <a:chOff x="0" y="0"/>
            <a:chExt cx="7335633" cy="11921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335633" cy="1192107"/>
            </a:xfrm>
            <a:custGeom>
              <a:avLst/>
              <a:gdLst/>
              <a:ahLst/>
              <a:cxnLst/>
              <a:rect r="r" b="b" t="t" l="l"/>
              <a:pathLst>
                <a:path h="1192107" w="7335633">
                  <a:moveTo>
                    <a:pt x="0" y="0"/>
                  </a:moveTo>
                  <a:lnTo>
                    <a:pt x="7335633" y="0"/>
                  </a:lnTo>
                  <a:lnTo>
                    <a:pt x="7335633" y="1192107"/>
                  </a:lnTo>
                  <a:lnTo>
                    <a:pt x="0" y="11921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7335633" cy="120163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304"/>
                </a:lnSpc>
              </a:pPr>
              <a:r>
                <a:rPr lang="en-US" sz="1920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   ACF(Autocorrelation Function)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43092" y="6014719"/>
            <a:ext cx="8091231" cy="812801"/>
            <a:chOff x="0" y="0"/>
            <a:chExt cx="10788308" cy="10837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788308" cy="1083735"/>
            </a:xfrm>
            <a:custGeom>
              <a:avLst/>
              <a:gdLst/>
              <a:ahLst/>
              <a:cxnLst/>
              <a:rect r="r" b="b" t="t" l="l"/>
              <a:pathLst>
                <a:path h="1083735" w="10788308">
                  <a:moveTo>
                    <a:pt x="0" y="0"/>
                  </a:moveTo>
                  <a:lnTo>
                    <a:pt x="10788308" y="0"/>
                  </a:lnTo>
                  <a:lnTo>
                    <a:pt x="10788308" y="1083735"/>
                  </a:lnTo>
                  <a:lnTo>
                    <a:pt x="0" y="1083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10788308" cy="10837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07"/>
                </a:lnSpc>
              </a:pPr>
              <a:r>
                <a:rPr lang="en-US" sz="117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На графике автокорреляции (ACF) видно, что значения медленно убывают и остаются значимыми   на больших лагах — это характерный признак </a:t>
              </a:r>
              <a:r>
                <a:rPr lang="en-US" sz="1173" b="true">
                  <a:solidFill>
                    <a:srgbClr val="FFFFFF"/>
                  </a:solidFill>
                  <a:latin typeface="Century Gothic Paneuropean Bold"/>
                  <a:ea typeface="Century Gothic Paneuropean Bold"/>
                  <a:cs typeface="Century Gothic Paneuropean Bold"/>
                  <a:sym typeface="Century Gothic Paneuropean Bold"/>
                </a:rPr>
                <a:t>нестационарного ряда</a:t>
              </a:r>
              <a:r>
                <a:rPr lang="en-US" sz="117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.</a:t>
              </a:r>
            </a:p>
            <a:p>
              <a:pPr algn="l">
                <a:lnSpc>
                  <a:spcPts val="140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285342" y="6538892"/>
            <a:ext cx="2365534" cy="549885"/>
            <a:chOff x="0" y="0"/>
            <a:chExt cx="3154045" cy="7331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154045" cy="733180"/>
            </a:xfrm>
            <a:custGeom>
              <a:avLst/>
              <a:gdLst/>
              <a:ahLst/>
              <a:cxnLst/>
              <a:rect r="r" b="b" t="t" l="l"/>
              <a:pathLst>
                <a:path h="733180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733180"/>
                  </a:lnTo>
                  <a:lnTo>
                    <a:pt x="0" y="7331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9050"/>
              <a:ext cx="3154045" cy="75223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2164642" y="-85246"/>
            <a:ext cx="6991858" cy="729861"/>
            <a:chOff x="0" y="0"/>
            <a:chExt cx="9322478" cy="9731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322477" cy="973148"/>
            </a:xfrm>
            <a:custGeom>
              <a:avLst/>
              <a:gdLst/>
              <a:ahLst/>
              <a:cxnLst/>
              <a:rect r="r" b="b" t="t" l="l"/>
              <a:pathLst>
                <a:path h="973148" w="9322477">
                  <a:moveTo>
                    <a:pt x="0" y="0"/>
                  </a:moveTo>
                  <a:lnTo>
                    <a:pt x="9322477" y="0"/>
                  </a:lnTo>
                  <a:lnTo>
                    <a:pt x="9322477" y="973148"/>
                  </a:lnTo>
                  <a:lnTo>
                    <a:pt x="0" y="9731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9322478" cy="102077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071"/>
                </a:lnSpc>
              </a:pPr>
              <a:r>
                <a:rPr lang="en-US" sz="2559">
                  <a:solidFill>
                    <a:srgbClr val="FFFFF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		</a:t>
              </a:r>
              <a:r>
                <a:rPr lang="en-US" sz="2559" b="true">
                  <a:solidFill>
                    <a:srgbClr val="FFFFFF"/>
                  </a:solidFill>
                  <a:latin typeface="ITC Franklin Gothic LT Ultra-Bold"/>
                  <a:ea typeface="ITC Franklin Gothic LT Ultra-Bold"/>
                  <a:cs typeface="ITC Franklin Gothic LT Ultra-Bold"/>
                  <a:sym typeface="ITC Franklin Gothic LT Ultra-Bold"/>
                </a:rPr>
                <a:t>Обработка данных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31520" y="6449455"/>
            <a:ext cx="3197912" cy="779815"/>
            <a:chOff x="0" y="0"/>
            <a:chExt cx="4263883" cy="103975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63883" cy="1039754"/>
            </a:xfrm>
            <a:custGeom>
              <a:avLst/>
              <a:gdLst/>
              <a:ahLst/>
              <a:cxnLst/>
              <a:rect r="r" b="b" t="t" l="l"/>
              <a:pathLst>
                <a:path h="1039754" w="4263883">
                  <a:moveTo>
                    <a:pt x="0" y="0"/>
                  </a:moveTo>
                  <a:lnTo>
                    <a:pt x="4263883" y="0"/>
                  </a:lnTo>
                  <a:lnTo>
                    <a:pt x="4263883" y="1039754"/>
                  </a:lnTo>
                  <a:lnTo>
                    <a:pt x="0" y="103975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4263883" cy="103975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782"/>
                </a:lnSpc>
              </a:pPr>
              <a:r>
                <a:rPr lang="en-US" sz="1485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	Преимущества </a:t>
              </a:r>
            </a:p>
            <a:p>
              <a:pPr algn="l" marL="191151" indent="-95576" lvl="1">
                <a:lnSpc>
                  <a:spcPts val="1782"/>
                </a:lnSpc>
                <a:buFont typeface="Arial"/>
                <a:buChar char="•"/>
              </a:pPr>
              <a:r>
                <a:rPr lang="en-US" sz="1485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Устраняет тренд</a:t>
              </a:r>
            </a:p>
            <a:p>
              <a:pPr algn="l" marL="191151" indent="-95576" lvl="1">
                <a:lnSpc>
                  <a:spcPts val="1782"/>
                </a:lnSpc>
                <a:buFont typeface="Arial"/>
                <a:buChar char="•"/>
              </a:pPr>
              <a:r>
                <a:rPr lang="en-US" sz="1485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Делает ряд стационарным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345287" y="1045652"/>
            <a:ext cx="2831530" cy="609226"/>
            <a:chOff x="0" y="0"/>
            <a:chExt cx="3775373" cy="8123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75373" cy="812301"/>
            </a:xfrm>
            <a:custGeom>
              <a:avLst/>
              <a:gdLst/>
              <a:ahLst/>
              <a:cxnLst/>
              <a:rect r="r" b="b" t="t" l="l"/>
              <a:pathLst>
                <a:path h="812301" w="3775373">
                  <a:moveTo>
                    <a:pt x="0" y="0"/>
                  </a:moveTo>
                  <a:lnTo>
                    <a:pt x="3775373" y="0"/>
                  </a:lnTo>
                  <a:lnTo>
                    <a:pt x="3775373" y="812301"/>
                  </a:lnTo>
                  <a:lnTo>
                    <a:pt x="0" y="81230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3775373" cy="8123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791"/>
                </a:lnSpc>
              </a:pPr>
              <a:r>
                <a:rPr lang="en-US" sz="149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🔁 Дифференцирование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70247" y="1654878"/>
            <a:ext cx="9369806" cy="4406480"/>
          </a:xfrm>
          <a:custGeom>
            <a:avLst/>
            <a:gdLst/>
            <a:ahLst/>
            <a:cxnLst/>
            <a:rect r="r" b="b" t="t" l="l"/>
            <a:pathLst>
              <a:path h="4406480" w="9369806">
                <a:moveTo>
                  <a:pt x="0" y="0"/>
                </a:moveTo>
                <a:lnTo>
                  <a:pt x="9369806" y="0"/>
                </a:lnTo>
                <a:lnTo>
                  <a:pt x="9369806" y="4406480"/>
                </a:lnTo>
                <a:lnTo>
                  <a:pt x="0" y="44064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40" r="0" b="-664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7285342" y="6538892"/>
            <a:ext cx="2365534" cy="549885"/>
            <a:chOff x="0" y="0"/>
            <a:chExt cx="3154045" cy="73318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54045" cy="733180"/>
            </a:xfrm>
            <a:custGeom>
              <a:avLst/>
              <a:gdLst/>
              <a:ahLst/>
              <a:cxnLst/>
              <a:rect r="r" b="b" t="t" l="l"/>
              <a:pathLst>
                <a:path h="733180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733180"/>
                  </a:lnTo>
                  <a:lnTo>
                    <a:pt x="0" y="7331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3154045" cy="75223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623721" y="-40085"/>
            <a:ext cx="6991858" cy="1079862"/>
            <a:chOff x="0" y="0"/>
            <a:chExt cx="9322478" cy="14398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322477" cy="1439817"/>
            </a:xfrm>
            <a:custGeom>
              <a:avLst/>
              <a:gdLst/>
              <a:ahLst/>
              <a:cxnLst/>
              <a:rect r="r" b="b" t="t" l="l"/>
              <a:pathLst>
                <a:path h="1439817" w="9322477">
                  <a:moveTo>
                    <a:pt x="0" y="0"/>
                  </a:moveTo>
                  <a:lnTo>
                    <a:pt x="9322477" y="0"/>
                  </a:lnTo>
                  <a:lnTo>
                    <a:pt x="9322477" y="1439817"/>
                  </a:lnTo>
                  <a:lnTo>
                    <a:pt x="0" y="14398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9322478" cy="14302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047"/>
                </a:lnSpc>
              </a:pPr>
              <a:r>
                <a:rPr lang="en-US" sz="17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Важность подбора Модели параметров </a:t>
              </a:r>
            </a:p>
            <a:p>
              <a:pPr algn="l">
                <a:lnSpc>
                  <a:spcPts val="2047"/>
                </a:lnSpc>
              </a:pPr>
              <a:r>
                <a:rPr lang="en-US" sz="17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и обработки данных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097260" y="1039777"/>
            <a:ext cx="4276902" cy="2749550"/>
          </a:xfrm>
          <a:custGeom>
            <a:avLst/>
            <a:gdLst/>
            <a:ahLst/>
            <a:cxnLst/>
            <a:rect r="r" b="b" t="t" l="l"/>
            <a:pathLst>
              <a:path h="2749550" w="4276902">
                <a:moveTo>
                  <a:pt x="0" y="0"/>
                </a:moveTo>
                <a:lnTo>
                  <a:pt x="4276901" y="0"/>
                </a:lnTo>
                <a:lnTo>
                  <a:pt x="4276901" y="2749550"/>
                </a:lnTo>
                <a:lnTo>
                  <a:pt x="0" y="27495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7" t="0" r="-2439" b="-13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5578469" y="375081"/>
            <a:ext cx="3065418" cy="3454997"/>
            <a:chOff x="0" y="0"/>
            <a:chExt cx="4087223" cy="46066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87223" cy="4606663"/>
            </a:xfrm>
            <a:custGeom>
              <a:avLst/>
              <a:gdLst/>
              <a:ahLst/>
              <a:cxnLst/>
              <a:rect r="r" b="b" t="t" l="l"/>
              <a:pathLst>
                <a:path h="4606663" w="4087223">
                  <a:moveTo>
                    <a:pt x="0" y="0"/>
                  </a:moveTo>
                  <a:lnTo>
                    <a:pt x="4087223" y="0"/>
                  </a:lnTo>
                  <a:lnTo>
                    <a:pt x="4087223" y="4606663"/>
                  </a:lnTo>
                  <a:lnTo>
                    <a:pt x="0" y="46066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4087223" cy="460666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274546" indent="-137273" lvl="1">
                <a:lnSpc>
                  <a:spcPts val="2560"/>
                </a:lnSpc>
                <a:buFont typeface="Arial"/>
                <a:buChar char="•"/>
              </a:pPr>
              <a:r>
                <a:rPr lang="en-US" sz="213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При выборе модели важно правильно подготовить данные </a:t>
              </a:r>
            </a:p>
            <a:p>
              <a:pPr algn="l" marL="274546" indent="-137273" lvl="1">
                <a:lnSpc>
                  <a:spcPts val="2560"/>
                </a:lnSpc>
                <a:buFont typeface="Arial"/>
                <a:buChar char="•"/>
              </a:pPr>
              <a:r>
                <a:rPr lang="en-US" sz="213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Подобрать Гипер-Параметры Модели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778845" y="3621826"/>
            <a:ext cx="2664666" cy="1634731"/>
            <a:chOff x="0" y="0"/>
            <a:chExt cx="3552887" cy="217964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552887" cy="2179641"/>
            </a:xfrm>
            <a:custGeom>
              <a:avLst/>
              <a:gdLst/>
              <a:ahLst/>
              <a:cxnLst/>
              <a:rect r="r" b="b" t="t" l="l"/>
              <a:pathLst>
                <a:path h="2179641" w="3552887">
                  <a:moveTo>
                    <a:pt x="0" y="0"/>
                  </a:moveTo>
                  <a:lnTo>
                    <a:pt x="3552887" y="0"/>
                  </a:lnTo>
                  <a:lnTo>
                    <a:pt x="3552887" y="2179641"/>
                  </a:lnTo>
                  <a:lnTo>
                    <a:pt x="0" y="21796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3552887" cy="217964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560"/>
                </a:lnSpc>
              </a:pPr>
              <a:r>
                <a:rPr lang="en-US" sz="213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Добавление новых признаков лагов не мало важно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97260" y="4056132"/>
            <a:ext cx="4186285" cy="3030005"/>
          </a:xfrm>
          <a:custGeom>
            <a:avLst/>
            <a:gdLst/>
            <a:ahLst/>
            <a:cxnLst/>
            <a:rect r="r" b="b" t="t" l="l"/>
            <a:pathLst>
              <a:path h="3030005" w="4186285">
                <a:moveTo>
                  <a:pt x="0" y="0"/>
                </a:moveTo>
                <a:lnTo>
                  <a:pt x="4186285" y="0"/>
                </a:lnTo>
                <a:lnTo>
                  <a:pt x="4186285" y="3030005"/>
                </a:lnTo>
                <a:lnTo>
                  <a:pt x="0" y="30300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5323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6887542" y="6308738"/>
            <a:ext cx="2365534" cy="549885"/>
            <a:chOff x="0" y="0"/>
            <a:chExt cx="3154045" cy="73318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154045" cy="733180"/>
            </a:xfrm>
            <a:custGeom>
              <a:avLst/>
              <a:gdLst/>
              <a:ahLst/>
              <a:cxnLst/>
              <a:rect r="r" b="b" t="t" l="l"/>
              <a:pathLst>
                <a:path h="733180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733180"/>
                  </a:lnTo>
                  <a:lnTo>
                    <a:pt x="0" y="7331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3154045" cy="75223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407366" y="1402080"/>
            <a:ext cx="8284754" cy="1447059"/>
            <a:chOff x="0" y="0"/>
            <a:chExt cx="11046339" cy="1929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9017" y="9017"/>
              <a:ext cx="11028298" cy="1911350"/>
            </a:xfrm>
            <a:custGeom>
              <a:avLst/>
              <a:gdLst/>
              <a:ahLst/>
              <a:cxnLst/>
              <a:rect r="r" b="b" t="t" l="l"/>
              <a:pathLst>
                <a:path h="1911350" w="11028298">
                  <a:moveTo>
                    <a:pt x="0" y="191135"/>
                  </a:moveTo>
                  <a:cubicBezTo>
                    <a:pt x="0" y="85598"/>
                    <a:pt x="86233" y="0"/>
                    <a:pt x="192659" y="0"/>
                  </a:cubicBezTo>
                  <a:lnTo>
                    <a:pt x="10835640" y="0"/>
                  </a:lnTo>
                  <a:cubicBezTo>
                    <a:pt x="10942066" y="0"/>
                    <a:pt x="11028298" y="85598"/>
                    <a:pt x="11028298" y="191135"/>
                  </a:cubicBezTo>
                  <a:lnTo>
                    <a:pt x="11028298" y="1720215"/>
                  </a:lnTo>
                  <a:cubicBezTo>
                    <a:pt x="11028298" y="1825752"/>
                    <a:pt x="10942066" y="1911350"/>
                    <a:pt x="10835640" y="1911350"/>
                  </a:cubicBezTo>
                  <a:lnTo>
                    <a:pt x="192659" y="1911350"/>
                  </a:lnTo>
                  <a:cubicBezTo>
                    <a:pt x="86233" y="1911350"/>
                    <a:pt x="0" y="1825752"/>
                    <a:pt x="0" y="1720215"/>
                  </a:cubicBezTo>
                  <a:close/>
                </a:path>
              </a:pathLst>
            </a:custGeom>
            <a:solidFill>
              <a:srgbClr val="052F61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046333" cy="1929384"/>
            </a:xfrm>
            <a:custGeom>
              <a:avLst/>
              <a:gdLst/>
              <a:ahLst/>
              <a:cxnLst/>
              <a:rect r="r" b="b" t="t" l="l"/>
              <a:pathLst>
                <a:path h="1929384" w="11046333">
                  <a:moveTo>
                    <a:pt x="0" y="200152"/>
                  </a:moveTo>
                  <a:cubicBezTo>
                    <a:pt x="0" y="89535"/>
                    <a:pt x="90297" y="0"/>
                    <a:pt x="201676" y="0"/>
                  </a:cubicBezTo>
                  <a:lnTo>
                    <a:pt x="10844657" y="0"/>
                  </a:lnTo>
                  <a:lnTo>
                    <a:pt x="10844657" y="9017"/>
                  </a:lnTo>
                  <a:lnTo>
                    <a:pt x="10844657" y="0"/>
                  </a:lnTo>
                  <a:cubicBezTo>
                    <a:pt x="10955909" y="0"/>
                    <a:pt x="11046333" y="89535"/>
                    <a:pt x="11046333" y="200152"/>
                  </a:cubicBezTo>
                  <a:lnTo>
                    <a:pt x="11037315" y="200152"/>
                  </a:lnTo>
                  <a:lnTo>
                    <a:pt x="11046333" y="200152"/>
                  </a:lnTo>
                  <a:lnTo>
                    <a:pt x="11046333" y="1729232"/>
                  </a:lnTo>
                  <a:lnTo>
                    <a:pt x="11037315" y="1729232"/>
                  </a:lnTo>
                  <a:lnTo>
                    <a:pt x="11046333" y="1729232"/>
                  </a:lnTo>
                  <a:cubicBezTo>
                    <a:pt x="11046333" y="1839849"/>
                    <a:pt x="10956036" y="1929384"/>
                    <a:pt x="10844657" y="1929384"/>
                  </a:cubicBezTo>
                  <a:lnTo>
                    <a:pt x="10844657" y="1920367"/>
                  </a:lnTo>
                  <a:lnTo>
                    <a:pt x="10844657" y="1929384"/>
                  </a:lnTo>
                  <a:lnTo>
                    <a:pt x="201676" y="1929384"/>
                  </a:lnTo>
                  <a:lnTo>
                    <a:pt x="201676" y="1920367"/>
                  </a:lnTo>
                  <a:lnTo>
                    <a:pt x="201676" y="1929384"/>
                  </a:lnTo>
                  <a:cubicBezTo>
                    <a:pt x="90297" y="1929384"/>
                    <a:pt x="0" y="1839849"/>
                    <a:pt x="0" y="1729232"/>
                  </a:cubicBezTo>
                  <a:lnTo>
                    <a:pt x="0" y="200152"/>
                  </a:lnTo>
                  <a:lnTo>
                    <a:pt x="9017" y="200152"/>
                  </a:lnTo>
                  <a:lnTo>
                    <a:pt x="0" y="200152"/>
                  </a:lnTo>
                  <a:moveTo>
                    <a:pt x="18034" y="200152"/>
                  </a:moveTo>
                  <a:lnTo>
                    <a:pt x="18034" y="1729232"/>
                  </a:lnTo>
                  <a:lnTo>
                    <a:pt x="9017" y="1729232"/>
                  </a:lnTo>
                  <a:lnTo>
                    <a:pt x="18034" y="1729232"/>
                  </a:lnTo>
                  <a:cubicBezTo>
                    <a:pt x="18034" y="1829689"/>
                    <a:pt x="100203" y="1911350"/>
                    <a:pt x="201676" y="1911350"/>
                  </a:cubicBezTo>
                  <a:lnTo>
                    <a:pt x="10844657" y="1911350"/>
                  </a:lnTo>
                  <a:cubicBezTo>
                    <a:pt x="10946130" y="1911350"/>
                    <a:pt x="11028299" y="1829816"/>
                    <a:pt x="11028299" y="1729232"/>
                  </a:cubicBezTo>
                  <a:lnTo>
                    <a:pt x="11028299" y="200152"/>
                  </a:lnTo>
                  <a:cubicBezTo>
                    <a:pt x="11028299" y="99695"/>
                    <a:pt x="10946130" y="18034"/>
                    <a:pt x="10844657" y="18034"/>
                  </a:cubicBezTo>
                  <a:lnTo>
                    <a:pt x="201676" y="18034"/>
                  </a:lnTo>
                  <a:lnTo>
                    <a:pt x="201676" y="9017"/>
                  </a:lnTo>
                  <a:lnTo>
                    <a:pt x="201676" y="18034"/>
                  </a:lnTo>
                  <a:cubicBezTo>
                    <a:pt x="100203" y="18034"/>
                    <a:pt x="18034" y="99695"/>
                    <a:pt x="18034" y="20015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204959" y="1402080"/>
            <a:ext cx="6487161" cy="1447059"/>
            <a:chOff x="0" y="0"/>
            <a:chExt cx="8649547" cy="192941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649547" cy="1929412"/>
            </a:xfrm>
            <a:custGeom>
              <a:avLst/>
              <a:gdLst/>
              <a:ahLst/>
              <a:cxnLst/>
              <a:rect r="r" b="b" t="t" l="l"/>
              <a:pathLst>
                <a:path h="1929412" w="8649547">
                  <a:moveTo>
                    <a:pt x="0" y="0"/>
                  </a:moveTo>
                  <a:lnTo>
                    <a:pt x="8649547" y="0"/>
                  </a:lnTo>
                  <a:lnTo>
                    <a:pt x="8649547" y="1929412"/>
                  </a:lnTo>
                  <a:lnTo>
                    <a:pt x="0" y="1929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8649547" cy="18913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95"/>
                </a:lnSpc>
              </a:pPr>
              <a:r>
                <a:rPr lang="en-US" sz="277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Arima</a:t>
              </a:r>
            </a:p>
            <a:p>
              <a:pPr algn="l" marL="274546" indent="-91515" lvl="2">
                <a:lnSpc>
                  <a:spcPts val="2304"/>
                </a:lnSpc>
                <a:buFont typeface="Arial"/>
                <a:buChar char="⚬"/>
              </a:pPr>
              <a:r>
                <a:rPr lang="en-US" sz="213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Подходит для Временных рядов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50717" y="1545430"/>
            <a:ext cx="1667788" cy="1160356"/>
            <a:chOff x="0" y="0"/>
            <a:chExt cx="2223717" cy="15471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9017" y="9017"/>
              <a:ext cx="2205609" cy="1529080"/>
            </a:xfrm>
            <a:custGeom>
              <a:avLst/>
              <a:gdLst/>
              <a:ahLst/>
              <a:cxnLst/>
              <a:rect r="r" b="b" t="t" l="l"/>
              <a:pathLst>
                <a:path h="1529080" w="2205609">
                  <a:moveTo>
                    <a:pt x="0" y="152908"/>
                  </a:moveTo>
                  <a:cubicBezTo>
                    <a:pt x="0" y="68453"/>
                    <a:pt x="68707" y="0"/>
                    <a:pt x="153416" y="0"/>
                  </a:cubicBezTo>
                  <a:lnTo>
                    <a:pt x="2052193" y="0"/>
                  </a:lnTo>
                  <a:cubicBezTo>
                    <a:pt x="2136902" y="0"/>
                    <a:pt x="2205609" y="68453"/>
                    <a:pt x="2205609" y="152908"/>
                  </a:cubicBezTo>
                  <a:lnTo>
                    <a:pt x="2205609" y="1376172"/>
                  </a:lnTo>
                  <a:cubicBezTo>
                    <a:pt x="2205609" y="1460627"/>
                    <a:pt x="2136902" y="1529080"/>
                    <a:pt x="2052193" y="1529080"/>
                  </a:cubicBezTo>
                  <a:lnTo>
                    <a:pt x="153416" y="1529080"/>
                  </a:lnTo>
                  <a:cubicBezTo>
                    <a:pt x="68707" y="1529080"/>
                    <a:pt x="0" y="1460627"/>
                    <a:pt x="0" y="1376172"/>
                  </a:cubicBezTo>
                  <a:close/>
                </a:path>
              </a:pathLst>
            </a:custGeom>
            <a:blipFill>
              <a:blip r:embed="rId2"/>
              <a:stretch>
                <a:fillRect l="-408" t="-22713" r="-412" b="-22715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23643" cy="1547114"/>
            </a:xfrm>
            <a:custGeom>
              <a:avLst/>
              <a:gdLst/>
              <a:ahLst/>
              <a:cxnLst/>
              <a:rect r="r" b="b" t="t" l="l"/>
              <a:pathLst>
                <a:path h="1547114" w="2223643">
                  <a:moveTo>
                    <a:pt x="0" y="161925"/>
                  </a:moveTo>
                  <a:cubicBezTo>
                    <a:pt x="0" y="72517"/>
                    <a:pt x="72771" y="0"/>
                    <a:pt x="162433" y="0"/>
                  </a:cubicBezTo>
                  <a:lnTo>
                    <a:pt x="2061210" y="0"/>
                  </a:lnTo>
                  <a:lnTo>
                    <a:pt x="2061210" y="9017"/>
                  </a:lnTo>
                  <a:lnTo>
                    <a:pt x="2061210" y="0"/>
                  </a:lnTo>
                  <a:cubicBezTo>
                    <a:pt x="2150872" y="0"/>
                    <a:pt x="2223643" y="72517"/>
                    <a:pt x="2223643" y="161925"/>
                  </a:cubicBezTo>
                  <a:lnTo>
                    <a:pt x="2214626" y="161925"/>
                  </a:lnTo>
                  <a:lnTo>
                    <a:pt x="2223643" y="161925"/>
                  </a:lnTo>
                  <a:lnTo>
                    <a:pt x="2223643" y="1385189"/>
                  </a:lnTo>
                  <a:lnTo>
                    <a:pt x="2214626" y="1385189"/>
                  </a:lnTo>
                  <a:lnTo>
                    <a:pt x="2223643" y="1385189"/>
                  </a:lnTo>
                  <a:cubicBezTo>
                    <a:pt x="2223643" y="1474597"/>
                    <a:pt x="2150872" y="1547114"/>
                    <a:pt x="2061210" y="1547114"/>
                  </a:cubicBezTo>
                  <a:lnTo>
                    <a:pt x="2061210" y="1538097"/>
                  </a:lnTo>
                  <a:lnTo>
                    <a:pt x="2061210" y="1547114"/>
                  </a:lnTo>
                  <a:lnTo>
                    <a:pt x="162433" y="1547114"/>
                  </a:lnTo>
                  <a:lnTo>
                    <a:pt x="162433" y="1538097"/>
                  </a:lnTo>
                  <a:lnTo>
                    <a:pt x="162433" y="1547114"/>
                  </a:lnTo>
                  <a:cubicBezTo>
                    <a:pt x="72771" y="1547114"/>
                    <a:pt x="0" y="1474724"/>
                    <a:pt x="0" y="1385189"/>
                  </a:cubicBezTo>
                  <a:lnTo>
                    <a:pt x="0" y="161925"/>
                  </a:lnTo>
                  <a:lnTo>
                    <a:pt x="9017" y="161925"/>
                  </a:lnTo>
                  <a:lnTo>
                    <a:pt x="0" y="161925"/>
                  </a:lnTo>
                  <a:moveTo>
                    <a:pt x="18034" y="161925"/>
                  </a:moveTo>
                  <a:lnTo>
                    <a:pt x="18034" y="1385189"/>
                  </a:lnTo>
                  <a:lnTo>
                    <a:pt x="9017" y="1385189"/>
                  </a:lnTo>
                  <a:lnTo>
                    <a:pt x="18034" y="1385189"/>
                  </a:lnTo>
                  <a:cubicBezTo>
                    <a:pt x="18034" y="1464564"/>
                    <a:pt x="82677" y="1529080"/>
                    <a:pt x="162433" y="1529080"/>
                  </a:cubicBezTo>
                  <a:lnTo>
                    <a:pt x="2061210" y="1529080"/>
                  </a:lnTo>
                  <a:cubicBezTo>
                    <a:pt x="2140966" y="1529080"/>
                    <a:pt x="2205609" y="1464691"/>
                    <a:pt x="2205609" y="1385189"/>
                  </a:cubicBezTo>
                  <a:lnTo>
                    <a:pt x="2205609" y="161925"/>
                  </a:lnTo>
                  <a:cubicBezTo>
                    <a:pt x="2205609" y="82550"/>
                    <a:pt x="2140966" y="18034"/>
                    <a:pt x="2061210" y="18034"/>
                  </a:cubicBezTo>
                  <a:lnTo>
                    <a:pt x="162433" y="18034"/>
                  </a:lnTo>
                  <a:lnTo>
                    <a:pt x="162433" y="9017"/>
                  </a:lnTo>
                  <a:lnTo>
                    <a:pt x="162433" y="18034"/>
                  </a:lnTo>
                  <a:cubicBezTo>
                    <a:pt x="82677" y="18034"/>
                    <a:pt x="18034" y="82550"/>
                    <a:pt x="18034" y="1619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407366" y="2978943"/>
            <a:ext cx="8284754" cy="1447059"/>
            <a:chOff x="0" y="0"/>
            <a:chExt cx="11046339" cy="192941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9017" y="9017"/>
              <a:ext cx="11028298" cy="1911350"/>
            </a:xfrm>
            <a:custGeom>
              <a:avLst/>
              <a:gdLst/>
              <a:ahLst/>
              <a:cxnLst/>
              <a:rect r="r" b="b" t="t" l="l"/>
              <a:pathLst>
                <a:path h="1911350" w="11028298">
                  <a:moveTo>
                    <a:pt x="0" y="191135"/>
                  </a:moveTo>
                  <a:cubicBezTo>
                    <a:pt x="0" y="85598"/>
                    <a:pt x="86233" y="0"/>
                    <a:pt x="192659" y="0"/>
                  </a:cubicBezTo>
                  <a:lnTo>
                    <a:pt x="10835640" y="0"/>
                  </a:lnTo>
                  <a:cubicBezTo>
                    <a:pt x="10942066" y="0"/>
                    <a:pt x="11028298" y="85598"/>
                    <a:pt x="11028298" y="191135"/>
                  </a:cubicBezTo>
                  <a:lnTo>
                    <a:pt x="11028298" y="1720215"/>
                  </a:lnTo>
                  <a:cubicBezTo>
                    <a:pt x="11028298" y="1825752"/>
                    <a:pt x="10942066" y="1911350"/>
                    <a:pt x="10835640" y="1911350"/>
                  </a:cubicBezTo>
                  <a:lnTo>
                    <a:pt x="192659" y="1911350"/>
                  </a:lnTo>
                  <a:cubicBezTo>
                    <a:pt x="86233" y="1911350"/>
                    <a:pt x="0" y="1825752"/>
                    <a:pt x="0" y="1720215"/>
                  </a:cubicBezTo>
                  <a:close/>
                </a:path>
              </a:pathLst>
            </a:custGeom>
            <a:solidFill>
              <a:srgbClr val="052F61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046333" cy="1929384"/>
            </a:xfrm>
            <a:custGeom>
              <a:avLst/>
              <a:gdLst/>
              <a:ahLst/>
              <a:cxnLst/>
              <a:rect r="r" b="b" t="t" l="l"/>
              <a:pathLst>
                <a:path h="1929384" w="11046333">
                  <a:moveTo>
                    <a:pt x="0" y="200152"/>
                  </a:moveTo>
                  <a:cubicBezTo>
                    <a:pt x="0" y="89535"/>
                    <a:pt x="90297" y="0"/>
                    <a:pt x="201676" y="0"/>
                  </a:cubicBezTo>
                  <a:lnTo>
                    <a:pt x="10844657" y="0"/>
                  </a:lnTo>
                  <a:lnTo>
                    <a:pt x="10844657" y="9017"/>
                  </a:lnTo>
                  <a:lnTo>
                    <a:pt x="10844657" y="0"/>
                  </a:lnTo>
                  <a:cubicBezTo>
                    <a:pt x="10955909" y="0"/>
                    <a:pt x="11046333" y="89535"/>
                    <a:pt x="11046333" y="200152"/>
                  </a:cubicBezTo>
                  <a:lnTo>
                    <a:pt x="11037315" y="200152"/>
                  </a:lnTo>
                  <a:lnTo>
                    <a:pt x="11046333" y="200152"/>
                  </a:lnTo>
                  <a:lnTo>
                    <a:pt x="11046333" y="1729232"/>
                  </a:lnTo>
                  <a:lnTo>
                    <a:pt x="11037315" y="1729232"/>
                  </a:lnTo>
                  <a:lnTo>
                    <a:pt x="11046333" y="1729232"/>
                  </a:lnTo>
                  <a:cubicBezTo>
                    <a:pt x="11046333" y="1839849"/>
                    <a:pt x="10956036" y="1929384"/>
                    <a:pt x="10844657" y="1929384"/>
                  </a:cubicBezTo>
                  <a:lnTo>
                    <a:pt x="10844657" y="1920367"/>
                  </a:lnTo>
                  <a:lnTo>
                    <a:pt x="10844657" y="1929384"/>
                  </a:lnTo>
                  <a:lnTo>
                    <a:pt x="201676" y="1929384"/>
                  </a:lnTo>
                  <a:lnTo>
                    <a:pt x="201676" y="1920367"/>
                  </a:lnTo>
                  <a:lnTo>
                    <a:pt x="201676" y="1929384"/>
                  </a:lnTo>
                  <a:cubicBezTo>
                    <a:pt x="90297" y="1929384"/>
                    <a:pt x="0" y="1839849"/>
                    <a:pt x="0" y="1729232"/>
                  </a:cubicBezTo>
                  <a:lnTo>
                    <a:pt x="0" y="200152"/>
                  </a:lnTo>
                  <a:lnTo>
                    <a:pt x="9017" y="200152"/>
                  </a:lnTo>
                  <a:lnTo>
                    <a:pt x="0" y="200152"/>
                  </a:lnTo>
                  <a:moveTo>
                    <a:pt x="18034" y="200152"/>
                  </a:moveTo>
                  <a:lnTo>
                    <a:pt x="18034" y="1729232"/>
                  </a:lnTo>
                  <a:lnTo>
                    <a:pt x="9017" y="1729232"/>
                  </a:lnTo>
                  <a:lnTo>
                    <a:pt x="18034" y="1729232"/>
                  </a:lnTo>
                  <a:cubicBezTo>
                    <a:pt x="18034" y="1829689"/>
                    <a:pt x="100203" y="1911350"/>
                    <a:pt x="201676" y="1911350"/>
                  </a:cubicBezTo>
                  <a:lnTo>
                    <a:pt x="10844657" y="1911350"/>
                  </a:lnTo>
                  <a:cubicBezTo>
                    <a:pt x="10946130" y="1911350"/>
                    <a:pt x="11028299" y="1829816"/>
                    <a:pt x="11028299" y="1729232"/>
                  </a:cubicBezTo>
                  <a:lnTo>
                    <a:pt x="11028299" y="200152"/>
                  </a:lnTo>
                  <a:cubicBezTo>
                    <a:pt x="11028299" y="99695"/>
                    <a:pt x="10946130" y="18034"/>
                    <a:pt x="10844657" y="18034"/>
                  </a:cubicBezTo>
                  <a:lnTo>
                    <a:pt x="201676" y="18034"/>
                  </a:lnTo>
                  <a:lnTo>
                    <a:pt x="201676" y="9017"/>
                  </a:lnTo>
                  <a:lnTo>
                    <a:pt x="201676" y="18034"/>
                  </a:lnTo>
                  <a:cubicBezTo>
                    <a:pt x="100203" y="18034"/>
                    <a:pt x="18034" y="99695"/>
                    <a:pt x="18034" y="20015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2204959" y="2978943"/>
            <a:ext cx="6487161" cy="1447059"/>
            <a:chOff x="0" y="0"/>
            <a:chExt cx="8649547" cy="192941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649547" cy="1929412"/>
            </a:xfrm>
            <a:custGeom>
              <a:avLst/>
              <a:gdLst/>
              <a:ahLst/>
              <a:cxnLst/>
              <a:rect r="r" b="b" t="t" l="l"/>
              <a:pathLst>
                <a:path h="1929412" w="8649547">
                  <a:moveTo>
                    <a:pt x="0" y="0"/>
                  </a:moveTo>
                  <a:lnTo>
                    <a:pt x="8649547" y="0"/>
                  </a:lnTo>
                  <a:lnTo>
                    <a:pt x="8649547" y="1929412"/>
                  </a:lnTo>
                  <a:lnTo>
                    <a:pt x="0" y="1929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38100"/>
              <a:ext cx="8649547" cy="18913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95"/>
                </a:lnSpc>
              </a:pPr>
              <a:r>
                <a:rPr lang="en-US" sz="277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Sarima </a:t>
              </a:r>
            </a:p>
            <a:p>
              <a:pPr algn="l" marL="274546" indent="-91515" lvl="2">
                <a:lnSpc>
                  <a:spcPts val="2304"/>
                </a:lnSpc>
                <a:buFont typeface="Arial"/>
                <a:buChar char="⚬"/>
              </a:pPr>
              <a:r>
                <a:rPr lang="en-US" sz="213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Учитывает Сезонность </a:t>
              </a:r>
            </a:p>
            <a:p>
              <a:pPr algn="l" marL="274546" indent="-91515" lvl="2">
                <a:lnSpc>
                  <a:spcPts val="2304"/>
                </a:lnSpc>
                <a:buFont typeface="Arial"/>
                <a:buChar char="⚬"/>
              </a:pPr>
              <a:r>
                <a:rPr lang="en-US" sz="213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Описывает зависимость 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50717" y="3122294"/>
            <a:ext cx="1667788" cy="1160356"/>
            <a:chOff x="0" y="0"/>
            <a:chExt cx="2223717" cy="154714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9017" y="9017"/>
              <a:ext cx="2205609" cy="1529080"/>
            </a:xfrm>
            <a:custGeom>
              <a:avLst/>
              <a:gdLst/>
              <a:ahLst/>
              <a:cxnLst/>
              <a:rect r="r" b="b" t="t" l="l"/>
              <a:pathLst>
                <a:path h="1529080" w="2205609">
                  <a:moveTo>
                    <a:pt x="0" y="152908"/>
                  </a:moveTo>
                  <a:cubicBezTo>
                    <a:pt x="0" y="68453"/>
                    <a:pt x="68707" y="0"/>
                    <a:pt x="153416" y="0"/>
                  </a:cubicBezTo>
                  <a:lnTo>
                    <a:pt x="2052193" y="0"/>
                  </a:lnTo>
                  <a:cubicBezTo>
                    <a:pt x="2136902" y="0"/>
                    <a:pt x="2205609" y="68453"/>
                    <a:pt x="2205609" y="152908"/>
                  </a:cubicBezTo>
                  <a:lnTo>
                    <a:pt x="2205609" y="1376172"/>
                  </a:lnTo>
                  <a:cubicBezTo>
                    <a:pt x="2205609" y="1460627"/>
                    <a:pt x="2136902" y="1529080"/>
                    <a:pt x="2052193" y="1529080"/>
                  </a:cubicBezTo>
                  <a:lnTo>
                    <a:pt x="153416" y="1529080"/>
                  </a:lnTo>
                  <a:cubicBezTo>
                    <a:pt x="68707" y="1529080"/>
                    <a:pt x="0" y="1460627"/>
                    <a:pt x="0" y="1376172"/>
                  </a:cubicBezTo>
                  <a:close/>
                </a:path>
              </a:pathLst>
            </a:custGeom>
            <a:blipFill>
              <a:blip r:embed="rId3"/>
              <a:stretch>
                <a:fillRect l="-408" t="-22713" r="-412" b="-22715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23643" cy="1547114"/>
            </a:xfrm>
            <a:custGeom>
              <a:avLst/>
              <a:gdLst/>
              <a:ahLst/>
              <a:cxnLst/>
              <a:rect r="r" b="b" t="t" l="l"/>
              <a:pathLst>
                <a:path h="1547114" w="2223643">
                  <a:moveTo>
                    <a:pt x="0" y="161925"/>
                  </a:moveTo>
                  <a:cubicBezTo>
                    <a:pt x="0" y="72517"/>
                    <a:pt x="72771" y="0"/>
                    <a:pt x="162433" y="0"/>
                  </a:cubicBezTo>
                  <a:lnTo>
                    <a:pt x="2061210" y="0"/>
                  </a:lnTo>
                  <a:lnTo>
                    <a:pt x="2061210" y="9017"/>
                  </a:lnTo>
                  <a:lnTo>
                    <a:pt x="2061210" y="0"/>
                  </a:lnTo>
                  <a:cubicBezTo>
                    <a:pt x="2150872" y="0"/>
                    <a:pt x="2223643" y="72517"/>
                    <a:pt x="2223643" y="161925"/>
                  </a:cubicBezTo>
                  <a:lnTo>
                    <a:pt x="2214626" y="161925"/>
                  </a:lnTo>
                  <a:lnTo>
                    <a:pt x="2223643" y="161925"/>
                  </a:lnTo>
                  <a:lnTo>
                    <a:pt x="2223643" y="1385189"/>
                  </a:lnTo>
                  <a:lnTo>
                    <a:pt x="2214626" y="1385189"/>
                  </a:lnTo>
                  <a:lnTo>
                    <a:pt x="2223643" y="1385189"/>
                  </a:lnTo>
                  <a:cubicBezTo>
                    <a:pt x="2223643" y="1474597"/>
                    <a:pt x="2150872" y="1547114"/>
                    <a:pt x="2061210" y="1547114"/>
                  </a:cubicBezTo>
                  <a:lnTo>
                    <a:pt x="2061210" y="1538097"/>
                  </a:lnTo>
                  <a:lnTo>
                    <a:pt x="2061210" y="1547114"/>
                  </a:lnTo>
                  <a:lnTo>
                    <a:pt x="162433" y="1547114"/>
                  </a:lnTo>
                  <a:lnTo>
                    <a:pt x="162433" y="1538097"/>
                  </a:lnTo>
                  <a:lnTo>
                    <a:pt x="162433" y="1547114"/>
                  </a:lnTo>
                  <a:cubicBezTo>
                    <a:pt x="72771" y="1547114"/>
                    <a:pt x="0" y="1474724"/>
                    <a:pt x="0" y="1385189"/>
                  </a:cubicBezTo>
                  <a:lnTo>
                    <a:pt x="0" y="161925"/>
                  </a:lnTo>
                  <a:lnTo>
                    <a:pt x="9017" y="161925"/>
                  </a:lnTo>
                  <a:lnTo>
                    <a:pt x="0" y="161925"/>
                  </a:lnTo>
                  <a:moveTo>
                    <a:pt x="18034" y="161925"/>
                  </a:moveTo>
                  <a:lnTo>
                    <a:pt x="18034" y="1385189"/>
                  </a:lnTo>
                  <a:lnTo>
                    <a:pt x="9017" y="1385189"/>
                  </a:lnTo>
                  <a:lnTo>
                    <a:pt x="18034" y="1385189"/>
                  </a:lnTo>
                  <a:cubicBezTo>
                    <a:pt x="18034" y="1464564"/>
                    <a:pt x="82677" y="1529080"/>
                    <a:pt x="162433" y="1529080"/>
                  </a:cubicBezTo>
                  <a:lnTo>
                    <a:pt x="2061210" y="1529080"/>
                  </a:lnTo>
                  <a:cubicBezTo>
                    <a:pt x="2140966" y="1529080"/>
                    <a:pt x="2205609" y="1464691"/>
                    <a:pt x="2205609" y="1385189"/>
                  </a:cubicBezTo>
                  <a:lnTo>
                    <a:pt x="2205609" y="161925"/>
                  </a:lnTo>
                  <a:cubicBezTo>
                    <a:pt x="2205609" y="82550"/>
                    <a:pt x="2140966" y="18034"/>
                    <a:pt x="2061210" y="18034"/>
                  </a:cubicBezTo>
                  <a:lnTo>
                    <a:pt x="162433" y="18034"/>
                  </a:lnTo>
                  <a:lnTo>
                    <a:pt x="162433" y="9017"/>
                  </a:lnTo>
                  <a:lnTo>
                    <a:pt x="162433" y="18034"/>
                  </a:lnTo>
                  <a:cubicBezTo>
                    <a:pt x="82677" y="18034"/>
                    <a:pt x="18034" y="82550"/>
                    <a:pt x="18034" y="1619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407366" y="4555807"/>
            <a:ext cx="8284754" cy="1447059"/>
            <a:chOff x="0" y="0"/>
            <a:chExt cx="11046339" cy="192941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9017" y="9017"/>
              <a:ext cx="11028298" cy="1911350"/>
            </a:xfrm>
            <a:custGeom>
              <a:avLst/>
              <a:gdLst/>
              <a:ahLst/>
              <a:cxnLst/>
              <a:rect r="r" b="b" t="t" l="l"/>
              <a:pathLst>
                <a:path h="1911350" w="11028298">
                  <a:moveTo>
                    <a:pt x="0" y="191135"/>
                  </a:moveTo>
                  <a:cubicBezTo>
                    <a:pt x="0" y="85598"/>
                    <a:pt x="86233" y="0"/>
                    <a:pt x="192659" y="0"/>
                  </a:cubicBezTo>
                  <a:lnTo>
                    <a:pt x="10835640" y="0"/>
                  </a:lnTo>
                  <a:cubicBezTo>
                    <a:pt x="10942066" y="0"/>
                    <a:pt x="11028298" y="85598"/>
                    <a:pt x="11028298" y="191135"/>
                  </a:cubicBezTo>
                  <a:lnTo>
                    <a:pt x="11028298" y="1720215"/>
                  </a:lnTo>
                  <a:cubicBezTo>
                    <a:pt x="11028298" y="1825752"/>
                    <a:pt x="10942066" y="1911350"/>
                    <a:pt x="10835640" y="1911350"/>
                  </a:cubicBezTo>
                  <a:lnTo>
                    <a:pt x="192659" y="1911350"/>
                  </a:lnTo>
                  <a:cubicBezTo>
                    <a:pt x="86233" y="1911350"/>
                    <a:pt x="0" y="1825752"/>
                    <a:pt x="0" y="1720215"/>
                  </a:cubicBezTo>
                  <a:close/>
                </a:path>
              </a:pathLst>
            </a:custGeom>
            <a:solidFill>
              <a:srgbClr val="052F61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1046333" cy="1929384"/>
            </a:xfrm>
            <a:custGeom>
              <a:avLst/>
              <a:gdLst/>
              <a:ahLst/>
              <a:cxnLst/>
              <a:rect r="r" b="b" t="t" l="l"/>
              <a:pathLst>
                <a:path h="1929384" w="11046333">
                  <a:moveTo>
                    <a:pt x="0" y="200152"/>
                  </a:moveTo>
                  <a:cubicBezTo>
                    <a:pt x="0" y="89535"/>
                    <a:pt x="90297" y="0"/>
                    <a:pt x="201676" y="0"/>
                  </a:cubicBezTo>
                  <a:lnTo>
                    <a:pt x="10844657" y="0"/>
                  </a:lnTo>
                  <a:lnTo>
                    <a:pt x="10844657" y="9017"/>
                  </a:lnTo>
                  <a:lnTo>
                    <a:pt x="10844657" y="0"/>
                  </a:lnTo>
                  <a:cubicBezTo>
                    <a:pt x="10955909" y="0"/>
                    <a:pt x="11046333" y="89535"/>
                    <a:pt x="11046333" y="200152"/>
                  </a:cubicBezTo>
                  <a:lnTo>
                    <a:pt x="11037315" y="200152"/>
                  </a:lnTo>
                  <a:lnTo>
                    <a:pt x="11046333" y="200152"/>
                  </a:lnTo>
                  <a:lnTo>
                    <a:pt x="11046333" y="1729232"/>
                  </a:lnTo>
                  <a:lnTo>
                    <a:pt x="11037315" y="1729232"/>
                  </a:lnTo>
                  <a:lnTo>
                    <a:pt x="11046333" y="1729232"/>
                  </a:lnTo>
                  <a:cubicBezTo>
                    <a:pt x="11046333" y="1839849"/>
                    <a:pt x="10956036" y="1929384"/>
                    <a:pt x="10844657" y="1929384"/>
                  </a:cubicBezTo>
                  <a:lnTo>
                    <a:pt x="10844657" y="1920367"/>
                  </a:lnTo>
                  <a:lnTo>
                    <a:pt x="10844657" y="1929384"/>
                  </a:lnTo>
                  <a:lnTo>
                    <a:pt x="201676" y="1929384"/>
                  </a:lnTo>
                  <a:lnTo>
                    <a:pt x="201676" y="1920367"/>
                  </a:lnTo>
                  <a:lnTo>
                    <a:pt x="201676" y="1929384"/>
                  </a:lnTo>
                  <a:cubicBezTo>
                    <a:pt x="90297" y="1929384"/>
                    <a:pt x="0" y="1839849"/>
                    <a:pt x="0" y="1729232"/>
                  </a:cubicBezTo>
                  <a:lnTo>
                    <a:pt x="0" y="200152"/>
                  </a:lnTo>
                  <a:lnTo>
                    <a:pt x="9017" y="200152"/>
                  </a:lnTo>
                  <a:lnTo>
                    <a:pt x="0" y="200152"/>
                  </a:lnTo>
                  <a:moveTo>
                    <a:pt x="18034" y="200152"/>
                  </a:moveTo>
                  <a:lnTo>
                    <a:pt x="18034" y="1729232"/>
                  </a:lnTo>
                  <a:lnTo>
                    <a:pt x="9017" y="1729232"/>
                  </a:lnTo>
                  <a:lnTo>
                    <a:pt x="18034" y="1729232"/>
                  </a:lnTo>
                  <a:cubicBezTo>
                    <a:pt x="18034" y="1829689"/>
                    <a:pt x="100203" y="1911350"/>
                    <a:pt x="201676" y="1911350"/>
                  </a:cubicBezTo>
                  <a:lnTo>
                    <a:pt x="10844657" y="1911350"/>
                  </a:lnTo>
                  <a:cubicBezTo>
                    <a:pt x="10946130" y="1911350"/>
                    <a:pt x="11028299" y="1829816"/>
                    <a:pt x="11028299" y="1729232"/>
                  </a:cubicBezTo>
                  <a:lnTo>
                    <a:pt x="11028299" y="200152"/>
                  </a:lnTo>
                  <a:cubicBezTo>
                    <a:pt x="11028299" y="99695"/>
                    <a:pt x="10946130" y="18034"/>
                    <a:pt x="10844657" y="18034"/>
                  </a:cubicBezTo>
                  <a:lnTo>
                    <a:pt x="201676" y="18034"/>
                  </a:lnTo>
                  <a:lnTo>
                    <a:pt x="201676" y="9017"/>
                  </a:lnTo>
                  <a:lnTo>
                    <a:pt x="201676" y="18034"/>
                  </a:lnTo>
                  <a:cubicBezTo>
                    <a:pt x="100203" y="18034"/>
                    <a:pt x="18034" y="99695"/>
                    <a:pt x="18034" y="20015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204959" y="4555807"/>
            <a:ext cx="6487161" cy="1447059"/>
            <a:chOff x="0" y="0"/>
            <a:chExt cx="8649547" cy="1929412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649547" cy="1929412"/>
            </a:xfrm>
            <a:custGeom>
              <a:avLst/>
              <a:gdLst/>
              <a:ahLst/>
              <a:cxnLst/>
              <a:rect r="r" b="b" t="t" l="l"/>
              <a:pathLst>
                <a:path h="1929412" w="8649547">
                  <a:moveTo>
                    <a:pt x="0" y="0"/>
                  </a:moveTo>
                  <a:lnTo>
                    <a:pt x="8649547" y="0"/>
                  </a:lnTo>
                  <a:lnTo>
                    <a:pt x="8649547" y="1929412"/>
                  </a:lnTo>
                  <a:lnTo>
                    <a:pt x="0" y="19294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38100"/>
              <a:ext cx="8649547" cy="189131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995"/>
                </a:lnSpc>
              </a:pPr>
              <a:r>
                <a:rPr lang="en-US" sz="277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Prophet</a:t>
              </a:r>
            </a:p>
            <a:p>
              <a:pPr algn="l" marL="274546" indent="-91515" lvl="2">
                <a:lnSpc>
                  <a:spcPts val="2304"/>
                </a:lnSpc>
                <a:buFont typeface="Arial"/>
                <a:buChar char="⚬"/>
              </a:pPr>
              <a:r>
                <a:rPr lang="en-US" sz="213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Проста в применение </a:t>
              </a:r>
            </a:p>
            <a:p>
              <a:pPr algn="l" marL="274546" indent="-91515" lvl="2">
                <a:lnSpc>
                  <a:spcPts val="2304"/>
                </a:lnSpc>
                <a:buFont typeface="Arial"/>
                <a:buChar char="⚬"/>
              </a:pPr>
              <a:r>
                <a:rPr lang="en-US" sz="213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Учитывает Сезонность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550717" y="4699158"/>
            <a:ext cx="1667788" cy="1160356"/>
            <a:chOff x="0" y="0"/>
            <a:chExt cx="2223717" cy="1547142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9017" y="9017"/>
              <a:ext cx="2205609" cy="1529080"/>
            </a:xfrm>
            <a:custGeom>
              <a:avLst/>
              <a:gdLst/>
              <a:ahLst/>
              <a:cxnLst/>
              <a:rect r="r" b="b" t="t" l="l"/>
              <a:pathLst>
                <a:path h="1529080" w="2205609">
                  <a:moveTo>
                    <a:pt x="0" y="152908"/>
                  </a:moveTo>
                  <a:cubicBezTo>
                    <a:pt x="0" y="68453"/>
                    <a:pt x="68707" y="0"/>
                    <a:pt x="153416" y="0"/>
                  </a:cubicBezTo>
                  <a:lnTo>
                    <a:pt x="2052193" y="0"/>
                  </a:lnTo>
                  <a:cubicBezTo>
                    <a:pt x="2136902" y="0"/>
                    <a:pt x="2205609" y="68453"/>
                    <a:pt x="2205609" y="152908"/>
                  </a:cubicBezTo>
                  <a:lnTo>
                    <a:pt x="2205609" y="1376172"/>
                  </a:lnTo>
                  <a:cubicBezTo>
                    <a:pt x="2205609" y="1460627"/>
                    <a:pt x="2136902" y="1529080"/>
                    <a:pt x="2052193" y="1529080"/>
                  </a:cubicBezTo>
                  <a:lnTo>
                    <a:pt x="153416" y="1529080"/>
                  </a:lnTo>
                  <a:cubicBezTo>
                    <a:pt x="68707" y="1529080"/>
                    <a:pt x="0" y="1460627"/>
                    <a:pt x="0" y="1376172"/>
                  </a:cubicBezTo>
                  <a:close/>
                </a:path>
              </a:pathLst>
            </a:custGeom>
            <a:blipFill>
              <a:blip r:embed="rId4"/>
              <a:stretch>
                <a:fillRect l="-408" t="-22713" r="-412" b="-22715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223643" cy="1547114"/>
            </a:xfrm>
            <a:custGeom>
              <a:avLst/>
              <a:gdLst/>
              <a:ahLst/>
              <a:cxnLst/>
              <a:rect r="r" b="b" t="t" l="l"/>
              <a:pathLst>
                <a:path h="1547114" w="2223643">
                  <a:moveTo>
                    <a:pt x="0" y="161925"/>
                  </a:moveTo>
                  <a:cubicBezTo>
                    <a:pt x="0" y="72517"/>
                    <a:pt x="72771" y="0"/>
                    <a:pt x="162433" y="0"/>
                  </a:cubicBezTo>
                  <a:lnTo>
                    <a:pt x="2061210" y="0"/>
                  </a:lnTo>
                  <a:lnTo>
                    <a:pt x="2061210" y="9017"/>
                  </a:lnTo>
                  <a:lnTo>
                    <a:pt x="2061210" y="0"/>
                  </a:lnTo>
                  <a:cubicBezTo>
                    <a:pt x="2150872" y="0"/>
                    <a:pt x="2223643" y="72517"/>
                    <a:pt x="2223643" y="161925"/>
                  </a:cubicBezTo>
                  <a:lnTo>
                    <a:pt x="2214626" y="161925"/>
                  </a:lnTo>
                  <a:lnTo>
                    <a:pt x="2223643" y="161925"/>
                  </a:lnTo>
                  <a:lnTo>
                    <a:pt x="2223643" y="1385189"/>
                  </a:lnTo>
                  <a:lnTo>
                    <a:pt x="2214626" y="1385189"/>
                  </a:lnTo>
                  <a:lnTo>
                    <a:pt x="2223643" y="1385189"/>
                  </a:lnTo>
                  <a:cubicBezTo>
                    <a:pt x="2223643" y="1474597"/>
                    <a:pt x="2150872" y="1547114"/>
                    <a:pt x="2061210" y="1547114"/>
                  </a:cubicBezTo>
                  <a:lnTo>
                    <a:pt x="2061210" y="1538097"/>
                  </a:lnTo>
                  <a:lnTo>
                    <a:pt x="2061210" y="1547114"/>
                  </a:lnTo>
                  <a:lnTo>
                    <a:pt x="162433" y="1547114"/>
                  </a:lnTo>
                  <a:lnTo>
                    <a:pt x="162433" y="1538097"/>
                  </a:lnTo>
                  <a:lnTo>
                    <a:pt x="162433" y="1547114"/>
                  </a:lnTo>
                  <a:cubicBezTo>
                    <a:pt x="72771" y="1547114"/>
                    <a:pt x="0" y="1474724"/>
                    <a:pt x="0" y="1385189"/>
                  </a:cubicBezTo>
                  <a:lnTo>
                    <a:pt x="0" y="161925"/>
                  </a:lnTo>
                  <a:lnTo>
                    <a:pt x="9017" y="161925"/>
                  </a:lnTo>
                  <a:lnTo>
                    <a:pt x="0" y="161925"/>
                  </a:lnTo>
                  <a:moveTo>
                    <a:pt x="18034" y="161925"/>
                  </a:moveTo>
                  <a:lnTo>
                    <a:pt x="18034" y="1385189"/>
                  </a:lnTo>
                  <a:lnTo>
                    <a:pt x="9017" y="1385189"/>
                  </a:lnTo>
                  <a:lnTo>
                    <a:pt x="18034" y="1385189"/>
                  </a:lnTo>
                  <a:cubicBezTo>
                    <a:pt x="18034" y="1464564"/>
                    <a:pt x="82677" y="1529080"/>
                    <a:pt x="162433" y="1529080"/>
                  </a:cubicBezTo>
                  <a:lnTo>
                    <a:pt x="2061210" y="1529080"/>
                  </a:lnTo>
                  <a:cubicBezTo>
                    <a:pt x="2140966" y="1529080"/>
                    <a:pt x="2205609" y="1464691"/>
                    <a:pt x="2205609" y="1385189"/>
                  </a:cubicBezTo>
                  <a:lnTo>
                    <a:pt x="2205609" y="161925"/>
                  </a:lnTo>
                  <a:cubicBezTo>
                    <a:pt x="2205609" y="82550"/>
                    <a:pt x="2140966" y="18034"/>
                    <a:pt x="2061210" y="18034"/>
                  </a:cubicBezTo>
                  <a:lnTo>
                    <a:pt x="162433" y="18034"/>
                  </a:lnTo>
                  <a:lnTo>
                    <a:pt x="162433" y="9017"/>
                  </a:lnTo>
                  <a:lnTo>
                    <a:pt x="162433" y="18034"/>
                  </a:lnTo>
                  <a:cubicBezTo>
                    <a:pt x="82677" y="18034"/>
                    <a:pt x="18034" y="82550"/>
                    <a:pt x="18034" y="16192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7274456" y="6449166"/>
            <a:ext cx="2365534" cy="549885"/>
            <a:chOff x="0" y="0"/>
            <a:chExt cx="3154045" cy="73318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154045" cy="733180"/>
            </a:xfrm>
            <a:custGeom>
              <a:avLst/>
              <a:gdLst/>
              <a:ahLst/>
              <a:cxnLst/>
              <a:rect r="r" b="b" t="t" l="l"/>
              <a:pathLst>
                <a:path h="733180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733180"/>
                  </a:lnTo>
                  <a:lnTo>
                    <a:pt x="0" y="7331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19050"/>
              <a:ext cx="3154045" cy="75223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A6A9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8100003">
            <a:off x="8770839" y="4557651"/>
            <a:ext cx="115272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100000">
            <a:off x="6563677" y="5672504"/>
            <a:ext cx="37385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8100000">
            <a:off x="7721451" y="5276648"/>
            <a:ext cx="2382156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8099997">
            <a:off x="7871522" y="5067044"/>
            <a:ext cx="2210006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rot="8100001">
            <a:off x="8379001" y="5344589"/>
            <a:ext cx="1615457" cy="0"/>
          </a:xfrm>
          <a:prstGeom prst="line">
            <a:avLst/>
          </a:prstGeom>
          <a:ln cap="rnd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107405" y="115388"/>
            <a:ext cx="2396930" cy="700319"/>
            <a:chOff x="0" y="0"/>
            <a:chExt cx="3195907" cy="93375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95907" cy="933758"/>
            </a:xfrm>
            <a:custGeom>
              <a:avLst/>
              <a:gdLst/>
              <a:ahLst/>
              <a:cxnLst/>
              <a:rect r="r" b="b" t="t" l="l"/>
              <a:pathLst>
                <a:path h="933758" w="3195907">
                  <a:moveTo>
                    <a:pt x="0" y="0"/>
                  </a:moveTo>
                  <a:lnTo>
                    <a:pt x="3195907" y="0"/>
                  </a:lnTo>
                  <a:lnTo>
                    <a:pt x="3195907" y="933758"/>
                  </a:lnTo>
                  <a:lnTo>
                    <a:pt x="0" y="9337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3195907" cy="92423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095"/>
                </a:lnSpc>
              </a:pPr>
              <a:r>
                <a:rPr lang="en-US" sz="341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     </a:t>
              </a:r>
              <a:r>
                <a:rPr lang="en-US" sz="3413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ARIMA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4861" y="1079166"/>
            <a:ext cx="8070309" cy="4310777"/>
          </a:xfrm>
          <a:custGeom>
            <a:avLst/>
            <a:gdLst/>
            <a:ahLst/>
            <a:cxnLst/>
            <a:rect r="r" b="b" t="t" l="l"/>
            <a:pathLst>
              <a:path h="4310777" w="8070309">
                <a:moveTo>
                  <a:pt x="0" y="0"/>
                </a:moveTo>
                <a:lnTo>
                  <a:pt x="8070309" y="0"/>
                </a:lnTo>
                <a:lnTo>
                  <a:pt x="8070309" y="4310777"/>
                </a:lnTo>
                <a:lnTo>
                  <a:pt x="0" y="43107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63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267889" y="2468715"/>
            <a:ext cx="1721785" cy="1599222"/>
            <a:chOff x="0" y="0"/>
            <a:chExt cx="2392671" cy="22223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392671" cy="2222353"/>
            </a:xfrm>
            <a:custGeom>
              <a:avLst/>
              <a:gdLst/>
              <a:ahLst/>
              <a:cxnLst/>
              <a:rect r="r" b="b" t="t" l="l"/>
              <a:pathLst>
                <a:path h="2222353" w="2392671">
                  <a:moveTo>
                    <a:pt x="0" y="0"/>
                  </a:moveTo>
                  <a:lnTo>
                    <a:pt x="2392671" y="0"/>
                  </a:lnTo>
                  <a:lnTo>
                    <a:pt x="2392671" y="2222353"/>
                  </a:lnTo>
                  <a:lnTo>
                    <a:pt x="0" y="22223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2392671" cy="223187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193898" indent="-96949" lvl="1">
                <a:lnSpc>
                  <a:spcPts val="1808"/>
                </a:lnSpc>
                <a:buFont typeface="Arial"/>
                <a:buChar char="•"/>
              </a:pPr>
              <a:r>
                <a:rPr lang="en-US" sz="15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R² -0.11%</a:t>
              </a:r>
            </a:p>
            <a:p>
              <a:pPr algn="l" marL="193898" indent="-96949" lvl="1">
                <a:lnSpc>
                  <a:spcPts val="1808"/>
                </a:lnSpc>
                <a:buFont typeface="Arial"/>
                <a:buChar char="•"/>
              </a:pPr>
              <a:r>
                <a:rPr lang="en-US" sz="15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RMSE 3779.0</a:t>
              </a:r>
            </a:p>
            <a:p>
              <a:pPr algn="l" marL="193898" indent="-96949" lvl="1">
                <a:lnSpc>
                  <a:spcPts val="1808"/>
                </a:lnSpc>
                <a:buFont typeface="Arial"/>
                <a:buChar char="•"/>
              </a:pPr>
              <a:r>
                <a:rPr lang="en-US" sz="1506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MAE 2962.0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506202" y="1916039"/>
            <a:ext cx="1031757" cy="552676"/>
            <a:chOff x="0" y="0"/>
            <a:chExt cx="1375676" cy="7369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75676" cy="736902"/>
            </a:xfrm>
            <a:custGeom>
              <a:avLst/>
              <a:gdLst/>
              <a:ahLst/>
              <a:cxnLst/>
              <a:rect r="r" b="b" t="t" l="l"/>
              <a:pathLst>
                <a:path h="736902" w="1375676">
                  <a:moveTo>
                    <a:pt x="0" y="0"/>
                  </a:moveTo>
                  <a:lnTo>
                    <a:pt x="1375676" y="0"/>
                  </a:lnTo>
                  <a:lnTo>
                    <a:pt x="1375676" y="736902"/>
                  </a:lnTo>
                  <a:lnTo>
                    <a:pt x="0" y="7369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0"/>
              <a:ext cx="1375676" cy="73690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535"/>
                </a:lnSpc>
              </a:pPr>
              <a:r>
                <a:rPr lang="en-US" sz="1279">
                  <a:solidFill>
                    <a:srgbClr val="FFFFFF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Метрики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887542" y="6449166"/>
            <a:ext cx="2365534" cy="549885"/>
            <a:chOff x="0" y="0"/>
            <a:chExt cx="3154045" cy="73318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54045" cy="733180"/>
            </a:xfrm>
            <a:custGeom>
              <a:avLst/>
              <a:gdLst/>
              <a:ahLst/>
              <a:cxnLst/>
              <a:rect r="r" b="b" t="t" l="l"/>
              <a:pathLst>
                <a:path h="733180" w="3154045">
                  <a:moveTo>
                    <a:pt x="0" y="0"/>
                  </a:moveTo>
                  <a:lnTo>
                    <a:pt x="3154045" y="0"/>
                  </a:lnTo>
                  <a:lnTo>
                    <a:pt x="3154045" y="733180"/>
                  </a:lnTo>
                  <a:lnTo>
                    <a:pt x="0" y="73318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9050"/>
              <a:ext cx="3154045" cy="75223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686"/>
                </a:lnSpc>
              </a:pPr>
              <a:r>
                <a:rPr lang="en-US" sz="3071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Самолёт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DAGjaY76XQI</dc:identifier>
  <dcterms:modified xsi:type="dcterms:W3CDTF">2011-08-01T06:04:30Z</dcterms:modified>
  <cp:revision>1</cp:revision>
  <dc:title>Анализ_временного_ряда.pptx</dc:title>
</cp:coreProperties>
</file>