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199" autoAdjust="0"/>
  </p:normalViewPr>
  <p:slideViewPr>
    <p:cSldViewPr snapToGrid="0">
      <p:cViewPr varScale="1">
        <p:scale>
          <a:sx n="98" d="100"/>
          <a:sy n="98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4044-A988-4792-B321-A39582FAD25D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A72AE-BADB-47E7-97ED-5D9B13DF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2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3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2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最优化理论与算法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1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4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5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8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A72AE-BADB-47E7-97ED-5D9B13DF51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9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277D-9649-27F2-2F4E-CCA6240DF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8ED7D-45EA-D40C-1A9A-CFFBA354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4D30D-27F3-DBBF-F10C-2B945AB8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BB723-5F0A-927C-E928-409CB85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CE117-3D38-2C51-2167-684482AE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4288-C468-A147-5FC1-4A0E04E9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1E6AC-245F-FE10-8981-9CF95FB7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18626-7EE6-B044-893A-F472618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18446-9E42-35C8-6515-0E1BC800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EEE16-00FF-A490-1F0D-6A3E7E28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3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2023C-89CF-6C94-FFC2-19E364D3F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914AE-A53B-8721-F0BB-CF1C2457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6F853-1C67-1BB8-0168-9F01956F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787FA-A902-35AA-3CF7-72BE613A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97F71-65D3-6ED3-5FDC-E3DF3799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E719-AFE0-6A44-2F13-732C7044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A773F-2069-EFF7-A444-BDE31E0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BF1DC-A4AD-16A7-B2A8-9DE6E111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53B8E-3E62-9735-83C6-309DA0D4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26B7E-0B1D-5471-D757-C9263750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8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DB60-F477-F59F-3375-B8CB29A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1A285-80D3-781C-ED38-376BC0B8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BC6F1-0CBF-EDA9-CDF0-3625974A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ABFA6-8430-7F8B-17DE-574DE59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92C27-7AEF-897A-2E23-D72FEF18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8DD5-7488-112D-59AC-2BEF3E2E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32100-E76A-338F-D87F-B4B39E54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17BFE-D7B1-8F08-83A6-779A8334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F0047-3AA5-5BE7-941E-0B5FED9B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ABC31-FE54-608F-2E87-AF18E247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366D2-1AE3-5996-9C4A-B1D3E354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D36E-3E84-615B-1219-5AC8201A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6067-8207-D8E2-8E57-03116FDA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93FEB-4B57-004C-2181-1B0D8149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5D16C-0EBF-2647-AD94-CC8B679F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D6A0F3-4A88-7AD7-7D19-B582B2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60126-320A-4FA0-E596-6BFEC4D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1669E-F9C5-DF11-131C-67499C8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3D461-BBE3-644C-0228-7988F885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6282-0CFC-E296-C856-A902CB10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7A01B4-489D-2BF7-DE66-DCCCE182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67B175-CF0E-2E77-0896-BB4465B2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E5EDA-FB29-BF28-ACB6-82F2B2C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9DF1BA-26C9-B5BF-60DE-CC13301B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D25F42-8990-06D8-8920-030185C6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C8FF5-2174-8DFF-62FF-1C8887B4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B28A-4ABF-0391-3668-38D82209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7BAEB-B81B-C5E7-3729-7AD998E0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9DE64-C7E3-951F-37EC-782C928A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505D3-0D04-13E5-5930-824B76D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386DF-FC00-FEF6-C72A-96B72FB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1A59C-4287-B9B2-2DAD-227351E6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EB6A3-4A36-1B0D-7DCA-165D3185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ADDD8-2EFD-6578-28A9-AADB5BFED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C3BC7-FA2E-8C54-1365-D7832787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F308D-BF4F-F329-B459-3D098515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6B436-62E5-BC6A-F9FD-3F34DCB6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ADEBC-BA19-D1AA-0B07-82C0C3B2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4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4ED808-0464-21C5-0D85-BA9A78FC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7DAFA-0C55-A8E0-C6BC-6AB98848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841F8-E65F-A22B-AFBA-B6AFC83F6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43D4-406F-4FAE-BC76-740F7DA3901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14005-69AC-4139-E595-E471ACED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232F8-D9B4-CF10-1957-FC6DE47A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4B43-6CA1-42DF-B524-420A8867B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4129809" y="581890"/>
            <a:ext cx="393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什么是最优化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D88C12-4CBE-EC66-38FC-84AD223EFE5E}"/>
              </a:ext>
            </a:extLst>
          </p:cNvPr>
          <p:cNvSpPr txBox="1"/>
          <p:nvPr/>
        </p:nvSpPr>
        <p:spPr>
          <a:xfrm>
            <a:off x="972704" y="1817501"/>
            <a:ext cx="10246591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最优化是从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所有方案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中在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特定约束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下选取最合理的一个方案以达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最优目标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的过程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所有方案涵盖实施项目的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执行方案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特定约束是实施项目所受到的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约束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最优目标指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决策者实施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项目所追求的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期望值最佳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42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865700" y="633680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储能模型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C7A096-A2F0-9FDF-38B5-574669477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19948"/>
              </p:ext>
            </p:extLst>
          </p:nvPr>
        </p:nvGraphicFramePr>
        <p:xfrm>
          <a:off x="1763713" y="1270000"/>
          <a:ext cx="399256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1358640" progId="Equation.DSMT4">
                  <p:embed/>
                </p:oleObj>
              </mc:Choice>
              <mc:Fallback>
                <p:oleObj name="Equation" r:id="rId3" imgW="18414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270000"/>
                        <a:ext cx="3992562" cy="294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DABD4AF-9BB6-D0AD-8053-FC48321C624B}"/>
              </a:ext>
            </a:extLst>
          </p:cNvPr>
          <p:cNvSpPr txBox="1"/>
          <p:nvPr/>
        </p:nvSpPr>
        <p:spPr>
          <a:xfrm>
            <a:off x="1001883" y="4233351"/>
            <a:ext cx="10246591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式中：  指储能设备在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时刻的储能量，   、     分别为其上下界；此外，秉持能量守恒定律，满足日末储能量大于日初储能量约束；  、   分别为储能量储能、释电功率；相应的，   、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释能效率， 指储能自损耗效率；  为储能装机容量，  则为设备功率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容量比；    、  分别为储释能状态变量，为零一变量。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E4B97D-B01C-51C9-FFF2-55C97F05A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27440"/>
              </p:ext>
            </p:extLst>
          </p:nvPr>
        </p:nvGraphicFramePr>
        <p:xfrm>
          <a:off x="1726949" y="4304489"/>
          <a:ext cx="332362" cy="44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6949" y="4304489"/>
                        <a:ext cx="332362" cy="44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D73E258-6890-384E-3FB0-3A9BB1E3E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23316"/>
              </p:ext>
            </p:extLst>
          </p:nvPr>
        </p:nvGraphicFramePr>
        <p:xfrm>
          <a:off x="5212336" y="4319166"/>
          <a:ext cx="553936" cy="44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203040" progId="Equation.DSMT4">
                  <p:embed/>
                </p:oleObj>
              </mc:Choice>
              <mc:Fallback>
                <p:oleObj name="Equation" r:id="rId7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2336" y="4319166"/>
                        <a:ext cx="553936" cy="44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0202D55-9DAA-BA1F-EE9C-08B417D01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432466"/>
              </p:ext>
            </p:extLst>
          </p:nvPr>
        </p:nvGraphicFramePr>
        <p:xfrm>
          <a:off x="5749451" y="4304490"/>
          <a:ext cx="581633" cy="44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03040" progId="Equation.DSMT4">
                  <p:embed/>
                </p:oleObj>
              </mc:Choice>
              <mc:Fallback>
                <p:oleObj name="Equation" r:id="rId9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9451" y="4304490"/>
                        <a:ext cx="581633" cy="44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6242C53-687F-A0A2-3C7A-F7BB72C45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57087"/>
              </p:ext>
            </p:extLst>
          </p:nvPr>
        </p:nvGraphicFramePr>
        <p:xfrm>
          <a:off x="5284837" y="4747639"/>
          <a:ext cx="3921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15640" progId="Equation.DSMT4">
                  <p:embed/>
                </p:oleObj>
              </mc:Choice>
              <mc:Fallback>
                <p:oleObj name="Equation" r:id="rId11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4837" y="4747639"/>
                        <a:ext cx="39211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3FDDE8F-293F-D939-1195-9466352DE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3873"/>
              </p:ext>
            </p:extLst>
          </p:nvPr>
        </p:nvGraphicFramePr>
        <p:xfrm>
          <a:off x="5720371" y="4764054"/>
          <a:ext cx="419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15640" progId="Equation.DSMT4">
                  <p:embed/>
                </p:oleObj>
              </mc:Choice>
              <mc:Fallback>
                <p:oleObj name="Equation" r:id="rId13" imgW="19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0371" y="4764054"/>
                        <a:ext cx="4191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02968DD-1F53-ED69-4703-4AB6F993D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41284"/>
              </p:ext>
            </p:extLst>
          </p:nvPr>
        </p:nvGraphicFramePr>
        <p:xfrm>
          <a:off x="10530660" y="4747639"/>
          <a:ext cx="373199" cy="48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15640" progId="Equation.DSMT4">
                  <p:embed/>
                </p:oleObj>
              </mc:Choice>
              <mc:Fallback>
                <p:oleObj name="Equation" r:id="rId15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30660" y="4747639"/>
                        <a:ext cx="373199" cy="488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441105F-4873-A589-6F7B-9484D8849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167416"/>
              </p:ext>
            </p:extLst>
          </p:nvPr>
        </p:nvGraphicFramePr>
        <p:xfrm>
          <a:off x="1076930" y="5235668"/>
          <a:ext cx="312998" cy="40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215640" progId="Equation.DSMT4">
                  <p:embed/>
                </p:oleObj>
              </mc:Choice>
              <mc:Fallback>
                <p:oleObj name="Equation" r:id="rId17" imgW="16488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52320E8-E570-9945-8339-C314B78F5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6930" y="5235668"/>
                        <a:ext cx="312998" cy="409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ACC200F-C586-7ED4-916B-43ECDD71D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27226"/>
              </p:ext>
            </p:extLst>
          </p:nvPr>
        </p:nvGraphicFramePr>
        <p:xfrm>
          <a:off x="3600089" y="5267275"/>
          <a:ext cx="320173" cy="3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52280" progId="Equation.DSMT4">
                  <p:embed/>
                </p:oleObj>
              </mc:Choice>
              <mc:Fallback>
                <p:oleObj name="Equation" r:id="rId19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00089" y="5267275"/>
                        <a:ext cx="320173" cy="38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C1C17A4-CC20-1910-512B-41B71BFD8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573781"/>
              </p:ext>
            </p:extLst>
          </p:nvPr>
        </p:nvGraphicFramePr>
        <p:xfrm>
          <a:off x="8610326" y="5276838"/>
          <a:ext cx="345787" cy="3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10326" y="5276838"/>
                        <a:ext cx="345787" cy="38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6B49BC5-F39A-25B5-F55F-666F82619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83727"/>
              </p:ext>
            </p:extLst>
          </p:nvPr>
        </p:nvGraphicFramePr>
        <p:xfrm>
          <a:off x="6238282" y="5276838"/>
          <a:ext cx="365083" cy="36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4880" imgH="164880" progId="Equation.DSMT4">
                  <p:embed/>
                </p:oleObj>
              </mc:Choice>
              <mc:Fallback>
                <p:oleObj name="Equation" r:id="rId23" imgW="164880" imgH="1648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3018BE3-FAFE-45E5-BE1B-B07242274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38282" y="5276838"/>
                        <a:ext cx="365083" cy="365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F8540BC-BA34-8037-073A-D7962E595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947816"/>
              </p:ext>
            </p:extLst>
          </p:nvPr>
        </p:nvGraphicFramePr>
        <p:xfrm>
          <a:off x="1506637" y="5671348"/>
          <a:ext cx="332361" cy="43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215640" progId="Equation.DSMT4">
                  <p:embed/>
                </p:oleObj>
              </mc:Choice>
              <mc:Fallback>
                <p:oleObj name="Equation" r:id="rId25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06637" y="5671348"/>
                        <a:ext cx="332361" cy="43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D1849F5-AE08-320C-0A85-41BB9690C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77896"/>
              </p:ext>
            </p:extLst>
          </p:nvPr>
        </p:nvGraphicFramePr>
        <p:xfrm>
          <a:off x="2037371" y="5808629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215640" progId="Equation.DSMT4">
                  <p:embed/>
                </p:oleObj>
              </mc:Choice>
              <mc:Fallback>
                <p:oleObj name="Equation" r:id="rId27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37371" y="5808629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63EB8EF-56E4-9E56-1F32-FC26E742B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68815"/>
              </p:ext>
            </p:extLst>
          </p:nvPr>
        </p:nvGraphicFramePr>
        <p:xfrm>
          <a:off x="7504113" y="757238"/>
          <a:ext cx="3619500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841400" imgH="1803240" progId="Equation.DSMT4">
                  <p:embed/>
                </p:oleObj>
              </mc:Choice>
              <mc:Fallback>
                <p:oleObj name="Equation" r:id="rId29" imgW="18414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04113" y="757238"/>
                        <a:ext cx="3619500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81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2705911" y="514728"/>
            <a:ext cx="678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混合整数线性规划实例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787879" y="1567902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构建数学模型：决策变量、约束、目标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7A8809-8BDA-F47D-F62E-56D036B718CC}"/>
              </a:ext>
            </a:extLst>
          </p:cNvPr>
          <p:cNvSpPr txBox="1"/>
          <p:nvPr/>
        </p:nvSpPr>
        <p:spPr>
          <a:xfrm>
            <a:off x="787877" y="4652424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目标：最小化成本投入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DEA16B-7641-89DC-9D5E-40A303F9BEED}"/>
              </a:ext>
            </a:extLst>
          </p:cNvPr>
          <p:cNvSpPr txBox="1"/>
          <p:nvPr/>
        </p:nvSpPr>
        <p:spPr>
          <a:xfrm>
            <a:off x="787878" y="2205577"/>
            <a:ext cx="1024659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决策变量包括：光伏、风机、储能装机容量；储能实时出力状态及出力值，储能量状态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C1EE2B-EDE3-7311-2A36-4FC2965BF38C}"/>
              </a:ext>
            </a:extLst>
          </p:cNvPr>
          <p:cNvSpPr txBox="1"/>
          <p:nvPr/>
        </p:nvSpPr>
        <p:spPr>
          <a:xfrm>
            <a:off x="787878" y="3480927"/>
            <a:ext cx="1024659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约束：光伏、风机、储能出力满足电力需求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装机容量不小于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；储能机组约束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180FCB-5484-1047-DA6F-F50386131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0603"/>
              </p:ext>
            </p:extLst>
          </p:nvPr>
        </p:nvGraphicFramePr>
        <p:xfrm>
          <a:off x="2493169" y="0"/>
          <a:ext cx="7205662" cy="686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2819160" progId="Equation.DSMT4">
                  <p:embed/>
                </p:oleObj>
              </mc:Choice>
              <mc:Fallback>
                <p:oleObj name="Equation" r:id="rId3" imgW="2958840" imgH="281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180FCB-5484-1047-DA6F-F50386131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3169" y="0"/>
                        <a:ext cx="7205662" cy="6865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77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2705911" y="514728"/>
            <a:ext cx="678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双层混合整数线性规划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787879" y="1567902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https://max.book118.com/html/2018/0319/157836589.shtm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DEA16B-7641-89DC-9D5E-40A303F9BEED}"/>
              </a:ext>
            </a:extLst>
          </p:cNvPr>
          <p:cNvSpPr txBox="1"/>
          <p:nvPr/>
        </p:nvSpPr>
        <p:spPr>
          <a:xfrm>
            <a:off x="787878" y="2205577"/>
            <a:ext cx="1024659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https://www.bilibili.com/video/BV1HP4y1Y79e/?spm_id_from=333.337.search-card.all.click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C1EE2B-EDE3-7311-2A36-4FC2965BF38C}"/>
              </a:ext>
            </a:extLst>
          </p:cNvPr>
          <p:cNvSpPr txBox="1"/>
          <p:nvPr/>
        </p:nvSpPr>
        <p:spPr>
          <a:xfrm>
            <a:off x="787878" y="3480927"/>
            <a:ext cx="10246591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https://github.com/vikas9087/Bilevel-Optimization-Emissions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https://tigerprints.clemson.edu/cgi/viewcontent.cgi?article=4393&amp;context=all_theses</a:t>
            </a:r>
          </a:p>
        </p:txBody>
      </p:sp>
    </p:spTree>
    <p:extLst>
      <p:ext uri="{BB962C8B-B14F-4D97-AF65-F5344CB8AC3E}">
        <p14:creationId xmlns:p14="http://schemas.microsoft.com/office/powerpoint/2010/main" val="15213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最优化数学形式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D88C12-4CBE-EC66-38FC-84AD223EFE5E}"/>
              </a:ext>
            </a:extLst>
          </p:cNvPr>
          <p:cNvSpPr txBox="1"/>
          <p:nvPr/>
        </p:nvSpPr>
        <p:spPr>
          <a:xfrm>
            <a:off x="972703" y="3995931"/>
            <a:ext cx="10246591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方案即由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取值所构成的集合。因此，称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为决策变量。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特定约束即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所受到的约束。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目标即     最小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CBB08E-30BC-B889-01D7-879DB141C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48879"/>
              </p:ext>
            </p:extLst>
          </p:nvPr>
        </p:nvGraphicFramePr>
        <p:xfrm>
          <a:off x="4153630" y="1696290"/>
          <a:ext cx="3884740" cy="173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736560" progId="Equation.DSMT4">
                  <p:embed/>
                </p:oleObj>
              </mc:Choice>
              <mc:Fallback>
                <p:oleObj name="Equation" r:id="rId3" imgW="1650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3630" y="1696290"/>
                        <a:ext cx="3884740" cy="173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A41AAAF-B8AD-B8F5-2D41-4A6BA4143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399058"/>
              </p:ext>
            </p:extLst>
          </p:nvPr>
        </p:nvGraphicFramePr>
        <p:xfrm>
          <a:off x="2587962" y="5430758"/>
          <a:ext cx="836173" cy="49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7962" y="5430758"/>
                        <a:ext cx="836173" cy="49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24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最优化问题分类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D88C12-4CBE-EC66-38FC-84AD223EFE5E}"/>
              </a:ext>
            </a:extLst>
          </p:cNvPr>
          <p:cNvSpPr txBox="1"/>
          <p:nvPr/>
        </p:nvSpPr>
        <p:spPr>
          <a:xfrm>
            <a:off x="972703" y="3995931"/>
            <a:ext cx="10246591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根据约束条件，目标函数的特点对最优化问题可分类如下：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线性规划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单目标规划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CBB08E-30BC-B889-01D7-879DB141C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3630" y="1696290"/>
          <a:ext cx="3884740" cy="173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736560" progId="Equation.DSMT4">
                  <p:embed/>
                </p:oleObj>
              </mc:Choice>
              <mc:Fallback>
                <p:oleObj name="Equation" r:id="rId3" imgW="1650960" imgH="736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DCBB08E-30BC-B889-01D7-879DB141C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3630" y="1696290"/>
                        <a:ext cx="3884740" cy="173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5ED64D-DFE2-6047-07C4-624883F1B690}"/>
              </a:ext>
            </a:extLst>
          </p:cNvPr>
          <p:cNvSpPr txBox="1"/>
          <p:nvPr/>
        </p:nvSpPr>
        <p:spPr>
          <a:xfrm>
            <a:off x="3946125" y="4642261"/>
            <a:ext cx="10246591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非线性规划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多目标规划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图论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DE27D-013F-F43C-B430-87BAE110B968}"/>
              </a:ext>
            </a:extLst>
          </p:cNvPr>
          <p:cNvSpPr txBox="1"/>
          <p:nvPr/>
        </p:nvSpPr>
        <p:spPr>
          <a:xfrm>
            <a:off x="7143283" y="4642260"/>
            <a:ext cx="1024659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整数规划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06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线性规划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CBB08E-30BC-B889-01D7-879DB141C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04562"/>
              </p:ext>
            </p:extLst>
          </p:nvPr>
        </p:nvGraphicFramePr>
        <p:xfrm>
          <a:off x="4153630" y="1696290"/>
          <a:ext cx="3884740" cy="173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736560" progId="Equation.DSMT4">
                  <p:embed/>
                </p:oleObj>
              </mc:Choice>
              <mc:Fallback>
                <p:oleObj name="Equation" r:id="rId3" imgW="1650960" imgH="736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DCBB08E-30BC-B889-01D7-879DB141C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3630" y="1696290"/>
                        <a:ext cx="3884740" cy="173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836517" y="3429000"/>
            <a:ext cx="10246591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线性规划是所有规划问题中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最简单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的一种，已有成熟的求解方法（单纯形法）能够保证在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多项式时间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内寻得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线性规划的特征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可加性：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2)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齐次性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057EB3D-51C1-42AC-9954-9B3BCE7CB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55609"/>
              </p:ext>
            </p:extLst>
          </p:nvPr>
        </p:nvGraphicFramePr>
        <p:xfrm>
          <a:off x="5664384" y="4806755"/>
          <a:ext cx="3154186" cy="53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253800" progId="Equation.DSMT4">
                  <p:embed/>
                </p:oleObj>
              </mc:Choice>
              <mc:Fallback>
                <p:oleObj name="Equation" r:id="rId5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4384" y="4806755"/>
                        <a:ext cx="3154186" cy="53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487B038-8722-8A9E-5428-07C16A254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91796"/>
              </p:ext>
            </p:extLst>
          </p:nvPr>
        </p:nvGraphicFramePr>
        <p:xfrm>
          <a:off x="5664384" y="5466490"/>
          <a:ext cx="2048873" cy="53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160" imgH="253800" progId="Equation.DSMT4">
                  <p:embed/>
                </p:oleObj>
              </mc:Choice>
              <mc:Fallback>
                <p:oleObj name="Equation" r:id="rId7" imgW="96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4384" y="5466490"/>
                        <a:ext cx="2048873" cy="53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88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线性规划实例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797606" y="1412887"/>
            <a:ext cx="10246591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某地负荷需求如图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所示，某公司欲投资光伏与风电，当地风光资源如图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所示，光伏、风电装机成本分别为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1400$/KW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问：如何以最低成本进行建设以满足当地电力需求。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3B815-6E24-6EC3-E257-3883B20FB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r="7179"/>
          <a:stretch/>
        </p:blipFill>
        <p:spPr>
          <a:xfrm>
            <a:off x="184590" y="3343224"/>
            <a:ext cx="3811070" cy="3229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501C23-C3DC-054C-C2FB-DAA721C9D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6803"/>
          <a:stretch/>
        </p:blipFill>
        <p:spPr>
          <a:xfrm>
            <a:off x="3995660" y="3343226"/>
            <a:ext cx="3811070" cy="3229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A2DF27-4DB0-B404-EFD8-488BB319F7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/>
          <a:stretch/>
        </p:blipFill>
        <p:spPr>
          <a:xfrm>
            <a:off x="7806730" y="3343223"/>
            <a:ext cx="4200679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ED71A-8AAF-9C10-5681-BA60A3A3A811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线性规划实例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787879" y="1567902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构建数学模型：决策变量、约束、目标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83E0D6-9ED1-8E76-7D5F-4D753BA25724}"/>
              </a:ext>
            </a:extLst>
          </p:cNvPr>
          <p:cNvSpPr txBox="1"/>
          <p:nvPr/>
        </p:nvSpPr>
        <p:spPr>
          <a:xfrm>
            <a:off x="787878" y="2205577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决策变量包括：光伏、风机装机容量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9FC0B-D4B6-53B2-6395-E90B37D56077}"/>
              </a:ext>
            </a:extLst>
          </p:cNvPr>
          <p:cNvSpPr txBox="1"/>
          <p:nvPr/>
        </p:nvSpPr>
        <p:spPr>
          <a:xfrm>
            <a:off x="787879" y="2843252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约束：光伏、风机出力满足电力需求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装机容量不小于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7A8809-8BDA-F47D-F62E-56D036B718CC}"/>
              </a:ext>
            </a:extLst>
          </p:cNvPr>
          <p:cNvSpPr txBox="1"/>
          <p:nvPr/>
        </p:nvSpPr>
        <p:spPr>
          <a:xfrm>
            <a:off x="787878" y="3480927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目标：最小化成本投入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9BACCAE-AC15-9687-6180-0F4CBEC1F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34314"/>
              </p:ext>
            </p:extLst>
          </p:nvPr>
        </p:nvGraphicFramePr>
        <p:xfrm>
          <a:off x="3295650" y="4164013"/>
          <a:ext cx="5602288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774360" progId="Equation.DSMT4">
                  <p:embed/>
                </p:oleObj>
              </mc:Choice>
              <mc:Fallback>
                <p:oleObj name="Equation" r:id="rId3" imgW="2361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0" y="4164013"/>
                        <a:ext cx="5602288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797607" y="147664"/>
            <a:ext cx="1024659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、  如何计算？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结合风光资源，根据风光机组出力机制计算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84823E-D740-48ED-3120-6A51A68F6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9449"/>
              </p:ext>
            </p:extLst>
          </p:nvPr>
        </p:nvGraphicFramePr>
        <p:xfrm>
          <a:off x="1355972" y="271521"/>
          <a:ext cx="540860" cy="51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41200" progId="Equation.DSMT4">
                  <p:embed/>
                </p:oleObj>
              </mc:Choice>
              <mc:Fallback>
                <p:oleObj name="Equation" r:id="rId3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5972" y="271521"/>
                        <a:ext cx="540860" cy="513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7AD5FE9-571B-62E4-0FC1-2828766F3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11427"/>
              </p:ext>
            </p:extLst>
          </p:nvPr>
        </p:nvGraphicFramePr>
        <p:xfrm>
          <a:off x="1896832" y="271521"/>
          <a:ext cx="540860" cy="51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832" y="271521"/>
                        <a:ext cx="540860" cy="513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7ABDE1-5845-6CA7-AC60-E680EB573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93563"/>
              </p:ext>
            </p:extLst>
          </p:nvPr>
        </p:nvGraphicFramePr>
        <p:xfrm>
          <a:off x="1355972" y="2375198"/>
          <a:ext cx="3718589" cy="223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1244520" progId="Equation.DSMT4">
                  <p:embed/>
                </p:oleObj>
              </mc:Choice>
              <mc:Fallback>
                <p:oleObj name="Equation" r:id="rId7" imgW="20700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972" y="2375198"/>
                        <a:ext cx="3718589" cy="2235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89AEF0C-09F8-318A-34D7-0ADA36686995}"/>
              </a:ext>
            </a:extLst>
          </p:cNvPr>
          <p:cNvSpPr txBox="1"/>
          <p:nvPr/>
        </p:nvSpPr>
        <p:spPr>
          <a:xfrm>
            <a:off x="797607" y="1431670"/>
            <a:ext cx="543815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光伏面板的实际发电功率主要受到太阳辐射强度和环境温度的影响，具体计算模型如下：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083FF6-EB9F-AF71-6423-8F27BD5D0DF7}"/>
              </a:ext>
            </a:extLst>
          </p:cNvPr>
          <p:cNvSpPr txBox="1"/>
          <p:nvPr/>
        </p:nvSpPr>
        <p:spPr>
          <a:xfrm>
            <a:off x="511934" y="4482803"/>
            <a:ext cx="5869411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式中：   </a:t>
            </a:r>
            <a:r>
              <a:rPr lang="zh-CN" altLang="zh-CN" sz="20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000" spc="-2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面板个数；</a:t>
            </a:r>
            <a:r>
              <a:rPr lang="en-US" altLang="zh-CN" sz="2000" spc="-2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spc="-2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为实时、短路、峰值电流；       指实时、峰值电压；     为温度、粉尘修正系数；         指实时、额定光照强度；           为环境温度、光伏面板实际温度与额定温度。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B15578B0-B03B-4376-4552-CAB185ADB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154568"/>
              </p:ext>
            </p:extLst>
          </p:nvPr>
        </p:nvGraphicFramePr>
        <p:xfrm>
          <a:off x="1259500" y="4602136"/>
          <a:ext cx="517176" cy="35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726" imgH="200167" progId="Equation.DSMT4">
                  <p:embed/>
                </p:oleObj>
              </mc:Choice>
              <mc:Fallback>
                <p:oleObj name="Equation" r:id="rId9" imgW="266726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500" y="4602136"/>
                        <a:ext cx="517176" cy="359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DB41B360-CB6A-565D-DBD6-F61FB44A4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87404"/>
              </p:ext>
            </p:extLst>
          </p:nvPr>
        </p:nvGraphicFramePr>
        <p:xfrm>
          <a:off x="3156108" y="4602135"/>
          <a:ext cx="1467771" cy="4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61760" imgH="241200" progId="Equation.DSMT4">
                  <p:embed/>
                </p:oleObj>
              </mc:Choice>
              <mc:Fallback>
                <p:oleObj name="Equation" r:id="rId11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6108" y="4602135"/>
                        <a:ext cx="1467771" cy="43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C163ADE4-3AAC-3047-353D-5E8D866B2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4010"/>
              </p:ext>
            </p:extLst>
          </p:nvPr>
        </p:nvGraphicFramePr>
        <p:xfrm>
          <a:off x="1764942" y="5080851"/>
          <a:ext cx="1109451" cy="43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320" imgH="241200" progId="Equation.DSMT4">
                  <p:embed/>
                </p:oleObj>
              </mc:Choice>
              <mc:Fallback>
                <p:oleObj name="Equation" r:id="rId13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4942" y="5080851"/>
                        <a:ext cx="1109451" cy="43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47F0D2B6-E517-7409-289D-39F6F0701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64384"/>
              </p:ext>
            </p:extLst>
          </p:nvPr>
        </p:nvGraphicFramePr>
        <p:xfrm>
          <a:off x="4987965" y="5032778"/>
          <a:ext cx="814083" cy="41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87965" y="5032778"/>
                        <a:ext cx="814083" cy="41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23E43078-3862-1D8A-F9FC-8C82C8D43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23907"/>
              </p:ext>
            </p:extLst>
          </p:nvPr>
        </p:nvGraphicFramePr>
        <p:xfrm>
          <a:off x="2756105" y="5514867"/>
          <a:ext cx="1269329" cy="3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85800" imgH="215640" progId="Equation.DSMT4">
                  <p:embed/>
                </p:oleObj>
              </mc:Choice>
              <mc:Fallback>
                <p:oleObj name="Equation" r:id="rId17" imgW="685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6105" y="5514867"/>
                        <a:ext cx="1269329" cy="39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76B6054F-F3B3-49E6-757B-6DC90025E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55636"/>
              </p:ext>
            </p:extLst>
          </p:nvPr>
        </p:nvGraphicFramePr>
        <p:xfrm>
          <a:off x="1006630" y="5923467"/>
          <a:ext cx="1540091" cy="37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76240" imgH="215640" progId="Equation.DSMT4">
                  <p:embed/>
                </p:oleObj>
              </mc:Choice>
              <mc:Fallback>
                <p:oleObj name="Equation" r:id="rId19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6630" y="5923467"/>
                        <a:ext cx="1540091" cy="37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3BE01780-770E-BD2F-72F8-BCC456A1E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72961"/>
              </p:ext>
            </p:extLst>
          </p:nvPr>
        </p:nvGraphicFramePr>
        <p:xfrm>
          <a:off x="6615113" y="2716213"/>
          <a:ext cx="48815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17640" imgH="863280" progId="Equation.DSMT4">
                  <p:embed/>
                </p:oleObj>
              </mc:Choice>
              <mc:Fallback>
                <p:oleObj name="Equation" r:id="rId21" imgW="2717640" imgH="863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47ABDE1-5845-6CA7-AC60-E680EB573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15113" y="2716213"/>
                        <a:ext cx="4881562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99014C04-0952-CAC4-68BC-B56300548375}"/>
              </a:ext>
            </a:extLst>
          </p:cNvPr>
          <p:cNvSpPr txBox="1"/>
          <p:nvPr/>
        </p:nvSpPr>
        <p:spPr>
          <a:xfrm>
            <a:off x="6637445" y="1431670"/>
            <a:ext cx="543815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风机的实际功率主要由切入风速和切出风速决定。计算模型如下：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B71DA7E-EC9D-14AA-F693-917DE408EA2B}"/>
              </a:ext>
            </a:extLst>
          </p:cNvPr>
          <p:cNvSpPr txBox="1"/>
          <p:nvPr/>
        </p:nvSpPr>
        <p:spPr>
          <a:xfrm>
            <a:off x="6666628" y="4483755"/>
            <a:ext cx="5869411" cy="91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式中： 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指单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风机实时、额定功率；</a:t>
            </a:r>
            <a:endParaRPr lang="en-US" altLang="zh-CN" sz="1800" spc="-2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为实际、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切入、切出、额定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风速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80135A6D-0077-351A-81BE-7F3BD779F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69833"/>
              </p:ext>
            </p:extLst>
          </p:nvPr>
        </p:nvGraphicFramePr>
        <p:xfrm>
          <a:off x="7419936" y="4576992"/>
          <a:ext cx="1204909" cy="40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34680" imgH="215640" progId="Equation.DSMT4">
                  <p:embed/>
                </p:oleObj>
              </mc:Choice>
              <mc:Fallback>
                <p:oleObj name="Equation" r:id="rId23" imgW="634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19936" y="4576992"/>
                        <a:ext cx="1204909" cy="409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2C89BE0D-56D7-4152-0706-76B0F0B6E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73597"/>
              </p:ext>
            </p:extLst>
          </p:nvPr>
        </p:nvGraphicFramePr>
        <p:xfrm>
          <a:off x="7417241" y="4991004"/>
          <a:ext cx="1305820" cy="40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203040" progId="Equation.DSMT4">
                  <p:embed/>
                </p:oleObj>
              </mc:Choice>
              <mc:Fallback>
                <p:oleObj name="Equation" r:id="rId25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17241" y="4991004"/>
                        <a:ext cx="1305820" cy="409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0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42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501C23-C3DC-054C-C2FB-DAA721C9D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6803"/>
          <a:stretch/>
        </p:blipFill>
        <p:spPr>
          <a:xfrm>
            <a:off x="1145455" y="199419"/>
            <a:ext cx="3811070" cy="3229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A2DF27-4DB0-B404-EFD8-488BB319F7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/>
          <a:stretch/>
        </p:blipFill>
        <p:spPr>
          <a:xfrm>
            <a:off x="6668593" y="199417"/>
            <a:ext cx="4200679" cy="32295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A1CC7F-7FCA-8B3B-4ABA-F3F7CE0D5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5743"/>
          <a:stretch/>
        </p:blipFill>
        <p:spPr>
          <a:xfrm>
            <a:off x="1102885" y="3545731"/>
            <a:ext cx="3896210" cy="322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DA6421-9E65-482C-66C5-31D4429D7C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/>
          <a:stretch/>
        </p:blipFill>
        <p:spPr>
          <a:xfrm>
            <a:off x="6668593" y="3429383"/>
            <a:ext cx="4200679" cy="3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208B2E-EED6-D0DC-9B48-462CB035C685}"/>
              </a:ext>
            </a:extLst>
          </p:cNvPr>
          <p:cNvSpPr txBox="1"/>
          <p:nvPr/>
        </p:nvSpPr>
        <p:spPr>
          <a:xfrm>
            <a:off x="817062" y="1450687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模型已建立完成，转换为代码。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8AFC4-9B6C-5650-95D8-ED59BEE51478}"/>
              </a:ext>
            </a:extLst>
          </p:cNvPr>
          <p:cNvSpPr txBox="1"/>
          <p:nvPr/>
        </p:nvSpPr>
        <p:spPr>
          <a:xfrm>
            <a:off x="817060" y="2223171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YALMIP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工具箱，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CPLEX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求解器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114F3-B38C-7840-A289-A5CDFC147C67}"/>
              </a:ext>
            </a:extLst>
          </p:cNvPr>
          <p:cNvSpPr txBox="1"/>
          <p:nvPr/>
        </p:nvSpPr>
        <p:spPr>
          <a:xfrm>
            <a:off x="817060" y="3076673"/>
            <a:ext cx="10246591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结果显示无可行解，也即任何方案都无法满足约束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存在两种情况：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模型确实没有可行解；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模型转成代码过程中出现问题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A8CA03-1EA7-1572-67D9-5131E5876874}"/>
              </a:ext>
            </a:extLst>
          </p:cNvPr>
          <p:cNvSpPr txBox="1"/>
          <p:nvPr/>
        </p:nvSpPr>
        <p:spPr>
          <a:xfrm>
            <a:off x="817061" y="5286524"/>
            <a:ext cx="1024659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的确没有可行解，故引入储能设备。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91BEFB-E37B-FF51-F287-BA2782C6EFF0}"/>
              </a:ext>
            </a:extLst>
          </p:cNvPr>
          <p:cNvSpPr txBox="1"/>
          <p:nvPr/>
        </p:nvSpPr>
        <p:spPr>
          <a:xfrm>
            <a:off x="3798048" y="581890"/>
            <a:ext cx="459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线性规划实例</a:t>
            </a:r>
          </a:p>
        </p:txBody>
      </p:sp>
    </p:spTree>
    <p:extLst>
      <p:ext uri="{BB962C8B-B14F-4D97-AF65-F5344CB8AC3E}">
        <p14:creationId xmlns:p14="http://schemas.microsoft.com/office/powerpoint/2010/main" val="1434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691</Words>
  <Application>Microsoft Office PowerPoint</Application>
  <PresentationFormat>宽屏</PresentationFormat>
  <Paragraphs>71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楷体</vt:lpstr>
      <vt:lpstr>Microsoft Yahei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昊鑫</dc:creator>
  <cp:lastModifiedBy>董 昊鑫</cp:lastModifiedBy>
  <cp:revision>73</cp:revision>
  <dcterms:created xsi:type="dcterms:W3CDTF">2023-01-06T06:55:12Z</dcterms:created>
  <dcterms:modified xsi:type="dcterms:W3CDTF">2023-01-09T13:20:12Z</dcterms:modified>
</cp:coreProperties>
</file>