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308" r:id="rId4"/>
    <p:sldId id="311" r:id="rId5"/>
    <p:sldId id="306" r:id="rId6"/>
    <p:sldId id="313" r:id="rId7"/>
    <p:sldId id="260" r:id="rId8"/>
    <p:sldId id="265" r:id="rId9"/>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80" d="100"/>
          <a:sy n="80" d="100"/>
        </p:scale>
        <p:origin x="619" y="58"/>
      </p:cViewPr>
      <p:guideLst/>
    </p:cSldViewPr>
  </p:slideViewPr>
  <p:notesTextViewPr>
    <p:cViewPr>
      <p:scale>
        <a:sx n="1" d="1"/>
        <a:sy n="1" d="1"/>
      </p:scale>
      <p:origin x="0" y="0"/>
    </p:cViewPr>
  </p:notesTextViewPr>
  <p:sorterViewPr>
    <p:cViewPr>
      <p:scale>
        <a:sx n="80" d="100"/>
        <a:sy n="80" d="100"/>
      </p:scale>
      <p:origin x="0" y="-45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01AE9A-F46F-41D2-BA0C-3F378D60BA7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960D0F53-852D-4535-A1CE-F5ABB4804E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C1DAA4C8-6F55-474B-B6BB-7F23766DD4EF}"/>
              </a:ext>
            </a:extLst>
          </p:cNvPr>
          <p:cNvSpPr>
            <a:spLocks noGrp="1"/>
          </p:cNvSpPr>
          <p:nvPr>
            <p:ph type="dt" sz="half" idx="10"/>
          </p:nvPr>
        </p:nvSpPr>
        <p:spPr/>
        <p:txBody>
          <a:bodyPr/>
          <a:lstStyle/>
          <a:p>
            <a:fld id="{CA65E612-F3EF-404B-81C5-D4FDE657CD83}" type="datetimeFigureOut">
              <a:rPr lang="es-PE" smtClean="0"/>
              <a:t>6/06/2024</a:t>
            </a:fld>
            <a:endParaRPr lang="es-PE"/>
          </a:p>
        </p:txBody>
      </p:sp>
      <p:sp>
        <p:nvSpPr>
          <p:cNvPr id="5" name="Marcador de pie de página 4">
            <a:extLst>
              <a:ext uri="{FF2B5EF4-FFF2-40B4-BE49-F238E27FC236}">
                <a16:creationId xmlns:a16="http://schemas.microsoft.com/office/drawing/2014/main" id="{43EF7A24-60D5-458C-88CA-02CD3A50672E}"/>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CE844F3B-7400-42E0-8059-71E22A46D712}"/>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836495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3BD8C2-25E8-4450-B4C0-A84489A7C83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80F62C83-D374-4473-9643-6A960496FEF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7088B37-E55C-4E96-81DA-26A3657F7F53}"/>
              </a:ext>
            </a:extLst>
          </p:cNvPr>
          <p:cNvSpPr>
            <a:spLocks noGrp="1"/>
          </p:cNvSpPr>
          <p:nvPr>
            <p:ph type="dt" sz="half" idx="10"/>
          </p:nvPr>
        </p:nvSpPr>
        <p:spPr/>
        <p:txBody>
          <a:bodyPr/>
          <a:lstStyle/>
          <a:p>
            <a:fld id="{CA65E612-F3EF-404B-81C5-D4FDE657CD83}" type="datetimeFigureOut">
              <a:rPr lang="es-PE" smtClean="0"/>
              <a:t>6/06/2024</a:t>
            </a:fld>
            <a:endParaRPr lang="es-PE"/>
          </a:p>
        </p:txBody>
      </p:sp>
      <p:sp>
        <p:nvSpPr>
          <p:cNvPr id="5" name="Marcador de pie de página 4">
            <a:extLst>
              <a:ext uri="{FF2B5EF4-FFF2-40B4-BE49-F238E27FC236}">
                <a16:creationId xmlns:a16="http://schemas.microsoft.com/office/drawing/2014/main" id="{7CD2E4A1-4668-4678-8F6B-6BE06616FE5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91597F27-5794-4313-A11E-86D9B9A9E6FB}"/>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4179037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DD03B46-64BF-436B-BF11-B82BCB513DC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8D7F5FC8-B47C-43BF-8FEB-73170645059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E008484-7B05-46A1-B6AB-2F21C0ACC445}"/>
              </a:ext>
            </a:extLst>
          </p:cNvPr>
          <p:cNvSpPr>
            <a:spLocks noGrp="1"/>
          </p:cNvSpPr>
          <p:nvPr>
            <p:ph type="dt" sz="half" idx="10"/>
          </p:nvPr>
        </p:nvSpPr>
        <p:spPr/>
        <p:txBody>
          <a:bodyPr/>
          <a:lstStyle/>
          <a:p>
            <a:fld id="{CA65E612-F3EF-404B-81C5-D4FDE657CD83}" type="datetimeFigureOut">
              <a:rPr lang="es-PE" smtClean="0"/>
              <a:t>6/06/2024</a:t>
            </a:fld>
            <a:endParaRPr lang="es-PE"/>
          </a:p>
        </p:txBody>
      </p:sp>
      <p:sp>
        <p:nvSpPr>
          <p:cNvPr id="5" name="Marcador de pie de página 4">
            <a:extLst>
              <a:ext uri="{FF2B5EF4-FFF2-40B4-BE49-F238E27FC236}">
                <a16:creationId xmlns:a16="http://schemas.microsoft.com/office/drawing/2014/main" id="{A3CD70AD-E0C9-41F4-A100-D150302C690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C652830-90B0-43FC-8EAC-49B30AEDC3B3}"/>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898377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E0635-E431-40CC-8303-90D37EA9127E}"/>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A2D21EDC-3F3E-405C-839A-BB9693565CC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BEBB24C1-FDB2-4188-9BC1-3790E1117C0F}"/>
              </a:ext>
            </a:extLst>
          </p:cNvPr>
          <p:cNvSpPr>
            <a:spLocks noGrp="1"/>
          </p:cNvSpPr>
          <p:nvPr>
            <p:ph type="dt" sz="half" idx="10"/>
          </p:nvPr>
        </p:nvSpPr>
        <p:spPr/>
        <p:txBody>
          <a:bodyPr/>
          <a:lstStyle/>
          <a:p>
            <a:fld id="{CA65E612-F3EF-404B-81C5-D4FDE657CD83}" type="datetimeFigureOut">
              <a:rPr lang="es-PE" smtClean="0"/>
              <a:t>6/06/2024</a:t>
            </a:fld>
            <a:endParaRPr lang="es-PE"/>
          </a:p>
        </p:txBody>
      </p:sp>
      <p:sp>
        <p:nvSpPr>
          <p:cNvPr id="5" name="Marcador de pie de página 4">
            <a:extLst>
              <a:ext uri="{FF2B5EF4-FFF2-40B4-BE49-F238E27FC236}">
                <a16:creationId xmlns:a16="http://schemas.microsoft.com/office/drawing/2014/main" id="{5203295C-3C19-4536-9775-462EAAE5821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C8480E15-CA2E-4ADA-B664-CC9309B9E577}"/>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3351037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A60E1F-9E17-458E-9C51-FA3D1918228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B92DA160-FA98-481A-9AB2-2D7833E88F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B12F3F9-CACE-44A8-B761-1645CE7ACD97}"/>
              </a:ext>
            </a:extLst>
          </p:cNvPr>
          <p:cNvSpPr>
            <a:spLocks noGrp="1"/>
          </p:cNvSpPr>
          <p:nvPr>
            <p:ph type="dt" sz="half" idx="10"/>
          </p:nvPr>
        </p:nvSpPr>
        <p:spPr/>
        <p:txBody>
          <a:bodyPr/>
          <a:lstStyle/>
          <a:p>
            <a:fld id="{CA65E612-F3EF-404B-81C5-D4FDE657CD83}" type="datetimeFigureOut">
              <a:rPr lang="es-PE" smtClean="0"/>
              <a:t>6/06/2024</a:t>
            </a:fld>
            <a:endParaRPr lang="es-PE"/>
          </a:p>
        </p:txBody>
      </p:sp>
      <p:sp>
        <p:nvSpPr>
          <p:cNvPr id="5" name="Marcador de pie de página 4">
            <a:extLst>
              <a:ext uri="{FF2B5EF4-FFF2-40B4-BE49-F238E27FC236}">
                <a16:creationId xmlns:a16="http://schemas.microsoft.com/office/drawing/2014/main" id="{8A2D1075-254C-4A7E-8DDC-2B3CDB835D77}"/>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B119059D-8F9B-42DE-BE2D-72AD96977C8C}"/>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1282321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5D5224-418C-4CC2-A1D8-4AEC32965F29}"/>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DB1E27E0-328B-4780-AE80-5D5EB597261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D66E898A-4D24-4F6E-B7A9-952676B6586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E7CF4263-A60A-4F22-B7DF-92BDD244D557}"/>
              </a:ext>
            </a:extLst>
          </p:cNvPr>
          <p:cNvSpPr>
            <a:spLocks noGrp="1"/>
          </p:cNvSpPr>
          <p:nvPr>
            <p:ph type="dt" sz="half" idx="10"/>
          </p:nvPr>
        </p:nvSpPr>
        <p:spPr/>
        <p:txBody>
          <a:bodyPr/>
          <a:lstStyle/>
          <a:p>
            <a:fld id="{CA65E612-F3EF-404B-81C5-D4FDE657CD83}" type="datetimeFigureOut">
              <a:rPr lang="es-PE" smtClean="0"/>
              <a:t>6/06/2024</a:t>
            </a:fld>
            <a:endParaRPr lang="es-PE"/>
          </a:p>
        </p:txBody>
      </p:sp>
      <p:sp>
        <p:nvSpPr>
          <p:cNvPr id="6" name="Marcador de pie de página 5">
            <a:extLst>
              <a:ext uri="{FF2B5EF4-FFF2-40B4-BE49-F238E27FC236}">
                <a16:creationId xmlns:a16="http://schemas.microsoft.com/office/drawing/2014/main" id="{19A953B8-50F2-4B13-8DDA-9A244974A7F3}"/>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7D773F0F-2A8B-4B45-96B9-4E9663C0E6DC}"/>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3497876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DA98E1-FAEE-48B0-9941-51D0E7880AB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0B625AD5-C306-4298-8F67-0C480A4352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ADBE3BF-7932-4AA9-B61C-36DC8A39D43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C7C30AAD-EDCA-4823-89EC-8BE42E9B9A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EF9727D-6B3C-453C-B9E0-584CC619870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2FA065AF-984A-4362-B6AF-A41610E9C81C}"/>
              </a:ext>
            </a:extLst>
          </p:cNvPr>
          <p:cNvSpPr>
            <a:spLocks noGrp="1"/>
          </p:cNvSpPr>
          <p:nvPr>
            <p:ph type="dt" sz="half" idx="10"/>
          </p:nvPr>
        </p:nvSpPr>
        <p:spPr/>
        <p:txBody>
          <a:bodyPr/>
          <a:lstStyle/>
          <a:p>
            <a:fld id="{CA65E612-F3EF-404B-81C5-D4FDE657CD83}" type="datetimeFigureOut">
              <a:rPr lang="es-PE" smtClean="0"/>
              <a:t>6/06/2024</a:t>
            </a:fld>
            <a:endParaRPr lang="es-PE"/>
          </a:p>
        </p:txBody>
      </p:sp>
      <p:sp>
        <p:nvSpPr>
          <p:cNvPr id="8" name="Marcador de pie de página 7">
            <a:extLst>
              <a:ext uri="{FF2B5EF4-FFF2-40B4-BE49-F238E27FC236}">
                <a16:creationId xmlns:a16="http://schemas.microsoft.com/office/drawing/2014/main" id="{7543A270-D289-4FC5-83EC-39D901D0A7A3}"/>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55D2BC66-B28F-4391-B012-15E7174A9A6B}"/>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3248280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691A50-4D6C-4819-8875-DDD16F9C884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2743A0C5-0B33-470F-8FD6-E58CFDA2722B}"/>
              </a:ext>
            </a:extLst>
          </p:cNvPr>
          <p:cNvSpPr>
            <a:spLocks noGrp="1"/>
          </p:cNvSpPr>
          <p:nvPr>
            <p:ph type="dt" sz="half" idx="10"/>
          </p:nvPr>
        </p:nvSpPr>
        <p:spPr/>
        <p:txBody>
          <a:bodyPr/>
          <a:lstStyle/>
          <a:p>
            <a:fld id="{CA65E612-F3EF-404B-81C5-D4FDE657CD83}" type="datetimeFigureOut">
              <a:rPr lang="es-PE" smtClean="0"/>
              <a:t>6/06/2024</a:t>
            </a:fld>
            <a:endParaRPr lang="es-PE"/>
          </a:p>
        </p:txBody>
      </p:sp>
      <p:sp>
        <p:nvSpPr>
          <p:cNvPr id="4" name="Marcador de pie de página 3">
            <a:extLst>
              <a:ext uri="{FF2B5EF4-FFF2-40B4-BE49-F238E27FC236}">
                <a16:creationId xmlns:a16="http://schemas.microsoft.com/office/drawing/2014/main" id="{0E75227A-1190-42BC-BAB0-37D53B5188AD}"/>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F3BB4BBA-2229-4C91-A4F8-0BA06AC7D763}"/>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1340522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F29A908-85F7-4AF4-BE0E-D1E23F64198E}"/>
              </a:ext>
            </a:extLst>
          </p:cNvPr>
          <p:cNvSpPr>
            <a:spLocks noGrp="1"/>
          </p:cNvSpPr>
          <p:nvPr>
            <p:ph type="dt" sz="half" idx="10"/>
          </p:nvPr>
        </p:nvSpPr>
        <p:spPr/>
        <p:txBody>
          <a:bodyPr/>
          <a:lstStyle/>
          <a:p>
            <a:fld id="{CA65E612-F3EF-404B-81C5-D4FDE657CD83}" type="datetimeFigureOut">
              <a:rPr lang="es-PE" smtClean="0"/>
              <a:t>6/06/2024</a:t>
            </a:fld>
            <a:endParaRPr lang="es-PE"/>
          </a:p>
        </p:txBody>
      </p:sp>
      <p:sp>
        <p:nvSpPr>
          <p:cNvPr id="3" name="Marcador de pie de página 2">
            <a:extLst>
              <a:ext uri="{FF2B5EF4-FFF2-40B4-BE49-F238E27FC236}">
                <a16:creationId xmlns:a16="http://schemas.microsoft.com/office/drawing/2014/main" id="{BF6DF49E-94D9-4BC2-B82B-F9218AC20984}"/>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73C22531-1CB7-4BD3-B6B4-6921958D6768}"/>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1213008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E809DB-8DA8-4DDF-AD26-C4B5CC7C5D0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761FCA3F-E05D-43A0-9F0A-766302FD98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BA30D912-5A2C-4D5A-B47C-4E4A937BB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5FCAAA6-A9FC-41D4-8363-FCE1CEEA017D}"/>
              </a:ext>
            </a:extLst>
          </p:cNvPr>
          <p:cNvSpPr>
            <a:spLocks noGrp="1"/>
          </p:cNvSpPr>
          <p:nvPr>
            <p:ph type="dt" sz="half" idx="10"/>
          </p:nvPr>
        </p:nvSpPr>
        <p:spPr/>
        <p:txBody>
          <a:bodyPr/>
          <a:lstStyle/>
          <a:p>
            <a:fld id="{CA65E612-F3EF-404B-81C5-D4FDE657CD83}" type="datetimeFigureOut">
              <a:rPr lang="es-PE" smtClean="0"/>
              <a:t>6/06/2024</a:t>
            </a:fld>
            <a:endParaRPr lang="es-PE"/>
          </a:p>
        </p:txBody>
      </p:sp>
      <p:sp>
        <p:nvSpPr>
          <p:cNvPr id="6" name="Marcador de pie de página 5">
            <a:extLst>
              <a:ext uri="{FF2B5EF4-FFF2-40B4-BE49-F238E27FC236}">
                <a16:creationId xmlns:a16="http://schemas.microsoft.com/office/drawing/2014/main" id="{0BA3E293-18C1-4CCE-BA95-A1A4A3AE4DAD}"/>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ACA0A29C-679C-4B4C-9B1B-EE30A9881A4C}"/>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98911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486E12-7736-4F34-950C-6A7B2A1C329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8AFC8773-ACE9-4B51-91A3-3A10B8C977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C1B62EFC-AD7A-4448-8E63-BAE18F5E2B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2897402-7E29-4AEF-9A8C-81E3BC15A8C9}"/>
              </a:ext>
            </a:extLst>
          </p:cNvPr>
          <p:cNvSpPr>
            <a:spLocks noGrp="1"/>
          </p:cNvSpPr>
          <p:nvPr>
            <p:ph type="dt" sz="half" idx="10"/>
          </p:nvPr>
        </p:nvSpPr>
        <p:spPr/>
        <p:txBody>
          <a:bodyPr/>
          <a:lstStyle/>
          <a:p>
            <a:fld id="{CA65E612-F3EF-404B-81C5-D4FDE657CD83}" type="datetimeFigureOut">
              <a:rPr lang="es-PE" smtClean="0"/>
              <a:t>6/06/2024</a:t>
            </a:fld>
            <a:endParaRPr lang="es-PE"/>
          </a:p>
        </p:txBody>
      </p:sp>
      <p:sp>
        <p:nvSpPr>
          <p:cNvPr id="6" name="Marcador de pie de página 5">
            <a:extLst>
              <a:ext uri="{FF2B5EF4-FFF2-40B4-BE49-F238E27FC236}">
                <a16:creationId xmlns:a16="http://schemas.microsoft.com/office/drawing/2014/main" id="{D3744DB3-B44A-4724-A9F3-537F6073717E}"/>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54E962FC-AC0E-4403-B429-99D2C24B1A57}"/>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443336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F8AC4DB-1AD2-40DE-BFEA-C371021784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379FC760-AA9A-41C1-ACB0-11AE815701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335E631C-BA88-4BA4-9790-46B6BA951B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5E612-F3EF-404B-81C5-D4FDE657CD83}" type="datetimeFigureOut">
              <a:rPr lang="es-PE" smtClean="0"/>
              <a:t>6/06/2024</a:t>
            </a:fld>
            <a:endParaRPr lang="es-PE"/>
          </a:p>
        </p:txBody>
      </p:sp>
      <p:sp>
        <p:nvSpPr>
          <p:cNvPr id="5" name="Marcador de pie de página 4">
            <a:extLst>
              <a:ext uri="{FF2B5EF4-FFF2-40B4-BE49-F238E27FC236}">
                <a16:creationId xmlns:a16="http://schemas.microsoft.com/office/drawing/2014/main" id="{A807C379-9A6C-46AE-B88D-D244BE6EDE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34B8D9BD-4041-4727-9E10-7AF8F9B81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DA4E4D-2F85-42EC-9460-EAF72A654938}" type="slidenum">
              <a:rPr lang="es-PE" smtClean="0"/>
              <a:t>‹Nº›</a:t>
            </a:fld>
            <a:endParaRPr lang="es-PE"/>
          </a:p>
        </p:txBody>
      </p:sp>
    </p:spTree>
    <p:extLst>
      <p:ext uri="{BB962C8B-B14F-4D97-AF65-F5344CB8AC3E}">
        <p14:creationId xmlns:p14="http://schemas.microsoft.com/office/powerpoint/2010/main" val="622051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Dfenestrator/GooPyCharts/blob/master/gpcharts.p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E595B3-98AC-43B0-9555-7A95887A9D4D}"/>
              </a:ext>
            </a:extLst>
          </p:cNvPr>
          <p:cNvSpPr>
            <a:spLocks noGrp="1"/>
          </p:cNvSpPr>
          <p:nvPr>
            <p:ph type="ctrTitle"/>
          </p:nvPr>
        </p:nvSpPr>
        <p:spPr>
          <a:xfrm>
            <a:off x="795337" y="1638299"/>
            <a:ext cx="10601325" cy="2162175"/>
          </a:xfrm>
        </p:spPr>
        <p:txBody>
          <a:bodyPr>
            <a:normAutofit/>
          </a:bodyPr>
          <a:lstStyle/>
          <a:p>
            <a:r>
              <a:rPr lang="es-MX" sz="7200" b="1" dirty="0">
                <a:latin typeface="Bahnschrift" panose="020B0502040204020203" pitchFamily="34" charset="0"/>
              </a:rPr>
              <a:t>GRAFICAS CON PYTHON </a:t>
            </a:r>
            <a:br>
              <a:rPr lang="es-MX" sz="7200" b="1" dirty="0">
                <a:latin typeface="Bahnschrift" panose="020B0502040204020203" pitchFamily="34" charset="0"/>
              </a:rPr>
            </a:br>
            <a:r>
              <a:rPr lang="es-MX" sz="7200" b="1" dirty="0">
                <a:latin typeface="Bahnschrift" panose="020B0502040204020203" pitchFamily="34" charset="0"/>
              </a:rPr>
              <a:t>GOOPYCHARTS</a:t>
            </a:r>
            <a:endParaRPr lang="es-PE" sz="7200" b="1" dirty="0">
              <a:latin typeface="Bahnschrift" panose="020B0502040204020203" pitchFamily="34" charset="0"/>
            </a:endParaRPr>
          </a:p>
        </p:txBody>
      </p:sp>
      <p:sp>
        <p:nvSpPr>
          <p:cNvPr id="3" name="Subtítulo 2">
            <a:extLst>
              <a:ext uri="{FF2B5EF4-FFF2-40B4-BE49-F238E27FC236}">
                <a16:creationId xmlns:a16="http://schemas.microsoft.com/office/drawing/2014/main" id="{1F4102FA-528D-47CD-9DE8-A0830FAE1A3D}"/>
              </a:ext>
            </a:extLst>
          </p:cNvPr>
          <p:cNvSpPr>
            <a:spLocks noGrp="1"/>
          </p:cNvSpPr>
          <p:nvPr>
            <p:ph type="subTitle" idx="1"/>
          </p:nvPr>
        </p:nvSpPr>
        <p:spPr>
          <a:xfrm>
            <a:off x="1838322" y="4013502"/>
            <a:ext cx="9144000" cy="1400175"/>
          </a:xfrm>
        </p:spPr>
        <p:txBody>
          <a:bodyPr/>
          <a:lstStyle/>
          <a:p>
            <a:endParaRPr lang="es-MX" dirty="0"/>
          </a:p>
          <a:p>
            <a:r>
              <a:rPr lang="es-PE" dirty="0"/>
              <a:t>@_eighta</a:t>
            </a:r>
          </a:p>
        </p:txBody>
      </p:sp>
      <p:pic>
        <p:nvPicPr>
          <p:cNvPr id="5" name="Imagen 4">
            <a:extLst>
              <a:ext uri="{FF2B5EF4-FFF2-40B4-BE49-F238E27FC236}">
                <a16:creationId xmlns:a16="http://schemas.microsoft.com/office/drawing/2014/main" id="{7962DD5A-B9AB-464C-A473-A880027FC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6571" y="5738354"/>
            <a:ext cx="818853" cy="818853"/>
          </a:xfrm>
          <a:prstGeom prst="rect">
            <a:avLst/>
          </a:prstGeom>
        </p:spPr>
      </p:pic>
      <p:pic>
        <p:nvPicPr>
          <p:cNvPr id="1026" name="Picture 2">
            <a:extLst>
              <a:ext uri="{FF2B5EF4-FFF2-40B4-BE49-F238E27FC236}">
                <a16:creationId xmlns:a16="http://schemas.microsoft.com/office/drawing/2014/main" id="{AEDF09D9-4DE4-44D8-A96D-C55E90BF4A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2596" y="4429917"/>
            <a:ext cx="1323975" cy="5673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GUÍA Python: qué es y por qué deberías aprenderlo">
            <a:extLst>
              <a:ext uri="{FF2B5EF4-FFF2-40B4-BE49-F238E27FC236}">
                <a16:creationId xmlns:a16="http://schemas.microsoft.com/office/drawing/2014/main" id="{0C278A57-35F0-4B2F-8D5A-D66E4F49485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0829"/>
          <a:stretch/>
        </p:blipFill>
        <p:spPr bwMode="auto">
          <a:xfrm>
            <a:off x="11088710" y="511170"/>
            <a:ext cx="615903" cy="612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03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F9E299-167F-4BCC-B932-4FB32DF99CC7}"/>
              </a:ext>
            </a:extLst>
          </p:cNvPr>
          <p:cNvSpPr>
            <a:spLocks noGrp="1"/>
          </p:cNvSpPr>
          <p:nvPr>
            <p:ph type="title"/>
          </p:nvPr>
        </p:nvSpPr>
        <p:spPr/>
        <p:txBody>
          <a:bodyPr/>
          <a:lstStyle/>
          <a:p>
            <a:r>
              <a:rPr lang="es-MX" b="1" dirty="0"/>
              <a:t>GRAFICAS CON PYTHON</a:t>
            </a:r>
            <a:endParaRPr lang="es-PE" b="1" dirty="0"/>
          </a:p>
        </p:txBody>
      </p:sp>
      <p:sp>
        <p:nvSpPr>
          <p:cNvPr id="5" name="Rectángulo: esquinas redondeadas 4">
            <a:extLst>
              <a:ext uri="{FF2B5EF4-FFF2-40B4-BE49-F238E27FC236}">
                <a16:creationId xmlns:a16="http://schemas.microsoft.com/office/drawing/2014/main" id="{51BBEF69-0B9E-42E8-B050-B369B636668B}"/>
              </a:ext>
            </a:extLst>
          </p:cNvPr>
          <p:cNvSpPr/>
          <p:nvPr/>
        </p:nvSpPr>
        <p:spPr>
          <a:xfrm>
            <a:off x="1005840" y="6116320"/>
            <a:ext cx="10881360" cy="54864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i="0" dirty="0">
                <a:solidFill>
                  <a:srgbClr val="E8E8E8"/>
                </a:solidFill>
                <a:effectLst/>
              </a:rPr>
              <a:t>LIBRERÍA: </a:t>
            </a:r>
            <a:r>
              <a:rPr lang="es-MX" b="1" i="0" dirty="0">
                <a:solidFill>
                  <a:srgbClr val="E2EEFF"/>
                </a:solidFill>
                <a:effectLst/>
                <a:latin typeface="Google Sans"/>
              </a:rPr>
              <a:t>C</a:t>
            </a:r>
            <a:r>
              <a:rPr lang="es-MX" b="0" i="0" dirty="0">
                <a:solidFill>
                  <a:srgbClr val="E2EEFF"/>
                </a:solidFill>
                <a:effectLst/>
                <a:latin typeface="Google Sans"/>
              </a:rPr>
              <a:t>onjuntos de funciones que podemos hacer uso</a:t>
            </a:r>
            <a:r>
              <a:rPr lang="es-MX" b="0" i="0" dirty="0">
                <a:solidFill>
                  <a:srgbClr val="E8E8E8"/>
                </a:solidFill>
                <a:effectLst/>
                <a:latin typeface="Google Sans"/>
              </a:rPr>
              <a:t>, ahorrando líneas de código.</a:t>
            </a:r>
            <a:endParaRPr lang="es-PE" b="1" dirty="0"/>
          </a:p>
        </p:txBody>
      </p:sp>
      <p:pic>
        <p:nvPicPr>
          <p:cNvPr id="2050" name="Picture 2" descr="Le module graphique matplotlib python – Très Facile">
            <a:extLst>
              <a:ext uri="{FF2B5EF4-FFF2-40B4-BE49-F238E27FC236}">
                <a16:creationId xmlns:a16="http://schemas.microsoft.com/office/drawing/2014/main" id="{BE8D3686-5CCB-4026-8060-D405BBD81A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95413"/>
            <a:ext cx="2528887" cy="22256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utorial de seaborn | Interactive Chaos">
            <a:extLst>
              <a:ext uri="{FF2B5EF4-FFF2-40B4-BE49-F238E27FC236}">
                <a16:creationId xmlns:a16="http://schemas.microsoft.com/office/drawing/2014/main" id="{6F9654C1-AF07-4245-B2E7-8C67A693D9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499" y="1555730"/>
            <a:ext cx="2003407" cy="200340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Bokeh">
            <a:extLst>
              <a:ext uri="{FF2B5EF4-FFF2-40B4-BE49-F238E27FC236}">
                <a16:creationId xmlns:a16="http://schemas.microsoft.com/office/drawing/2014/main" id="{F354651E-D701-4B64-87C5-3061C0910F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8684" y="4651337"/>
            <a:ext cx="1924816" cy="54864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Visualización de datos">
            <a:extLst>
              <a:ext uri="{FF2B5EF4-FFF2-40B4-BE49-F238E27FC236}">
                <a16:creationId xmlns:a16="http://schemas.microsoft.com/office/drawing/2014/main" id="{420B0CF4-214D-4FAB-A3CD-19908B1E65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3325" y="4015424"/>
            <a:ext cx="1571625" cy="182046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GitHub - plotly/plotly.js: Open-source JavaScript charting library behind  Plotly and Dash">
            <a:extLst>
              <a:ext uri="{FF2B5EF4-FFF2-40B4-BE49-F238E27FC236}">
                <a16:creationId xmlns:a16="http://schemas.microsoft.com/office/drawing/2014/main" id="{BC1FD8F4-94A6-4F27-913A-F96A0D370DA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9858" r="20036"/>
          <a:stretch/>
        </p:blipFill>
        <p:spPr bwMode="auto">
          <a:xfrm>
            <a:off x="9353550" y="1333501"/>
            <a:ext cx="2145167" cy="2225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242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F9915C-EA14-48C9-A09C-C90F8A1349C6}"/>
              </a:ext>
            </a:extLst>
          </p:cNvPr>
          <p:cNvSpPr>
            <a:spLocks noGrp="1"/>
          </p:cNvSpPr>
          <p:nvPr>
            <p:ph type="title"/>
          </p:nvPr>
        </p:nvSpPr>
        <p:spPr/>
        <p:txBody>
          <a:bodyPr/>
          <a:lstStyle/>
          <a:p>
            <a:r>
              <a:rPr lang="es-MX" b="1" dirty="0" err="1"/>
              <a:t>GooPyCharts</a:t>
            </a:r>
            <a:endParaRPr lang="es-PE" b="1" dirty="0"/>
          </a:p>
        </p:txBody>
      </p:sp>
      <p:sp>
        <p:nvSpPr>
          <p:cNvPr id="3" name="Marcador de contenido 2">
            <a:extLst>
              <a:ext uri="{FF2B5EF4-FFF2-40B4-BE49-F238E27FC236}">
                <a16:creationId xmlns:a16="http://schemas.microsoft.com/office/drawing/2014/main" id="{527DA4ED-FCE0-469D-B8AC-C9F5DCD6BE22}"/>
              </a:ext>
            </a:extLst>
          </p:cNvPr>
          <p:cNvSpPr>
            <a:spLocks noGrp="1"/>
          </p:cNvSpPr>
          <p:nvPr>
            <p:ph idx="1"/>
          </p:nvPr>
        </p:nvSpPr>
        <p:spPr>
          <a:xfrm>
            <a:off x="838201" y="1825625"/>
            <a:ext cx="5657850" cy="4351338"/>
          </a:xfrm>
        </p:spPr>
        <p:txBody>
          <a:bodyPr>
            <a:normAutofit lnSpcReduction="10000"/>
          </a:bodyPr>
          <a:lstStyle/>
          <a:p>
            <a:pPr marL="0" indent="0" algn="just">
              <a:buNone/>
            </a:pPr>
            <a:r>
              <a:rPr lang="es-MX" b="1" dirty="0" err="1"/>
              <a:t>GooPyCharts</a:t>
            </a:r>
            <a:r>
              <a:rPr lang="es-MX" dirty="0"/>
              <a:t> es un módulo desarrollado por Google para la creación de gráficos con </a:t>
            </a:r>
            <a:r>
              <a:rPr lang="es-MX" i="1" dirty="0">
                <a:highlight>
                  <a:srgbClr val="FFFF00"/>
                </a:highlight>
              </a:rPr>
              <a:t>Python 2.x/3.x.</a:t>
            </a:r>
            <a:r>
              <a:rPr lang="es-MX" b="1" i="1" dirty="0"/>
              <a:t> </a:t>
            </a:r>
            <a:r>
              <a:rPr lang="es-MX" dirty="0"/>
              <a:t>Es muy fácil de utilizar y para el desarrollo de los gráficos más comunes es una opción a considerar.</a:t>
            </a:r>
          </a:p>
          <a:p>
            <a:pPr marL="0" indent="0" algn="just">
              <a:buNone/>
            </a:pPr>
            <a:r>
              <a:rPr lang="es-MX" b="1" dirty="0" err="1"/>
              <a:t>GooPyCharts</a:t>
            </a:r>
            <a:r>
              <a:rPr lang="es-MX" dirty="0"/>
              <a:t> permite generar los gráficos (de momento, de líneas, barras, dispersión e histogramas) en archivos .</a:t>
            </a:r>
            <a:r>
              <a:rPr lang="es-MX" dirty="0" err="1"/>
              <a:t>html</a:t>
            </a:r>
            <a:r>
              <a:rPr lang="es-MX" dirty="0"/>
              <a:t> comunes que se muestran en el navegador web</a:t>
            </a:r>
            <a:endParaRPr lang="es-PE" dirty="0"/>
          </a:p>
        </p:txBody>
      </p:sp>
      <p:sp>
        <p:nvSpPr>
          <p:cNvPr id="6" name="Rectángulo: esquinas redondeadas 5">
            <a:extLst>
              <a:ext uri="{FF2B5EF4-FFF2-40B4-BE49-F238E27FC236}">
                <a16:creationId xmlns:a16="http://schemas.microsoft.com/office/drawing/2014/main" id="{A80065A9-958E-416C-AD82-FBAC43FD4817}"/>
              </a:ext>
            </a:extLst>
          </p:cNvPr>
          <p:cNvSpPr/>
          <p:nvPr/>
        </p:nvSpPr>
        <p:spPr>
          <a:xfrm>
            <a:off x="1005840" y="6116320"/>
            <a:ext cx="10881360" cy="54864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i="0" dirty="0">
                <a:solidFill>
                  <a:srgbClr val="E2EEFF"/>
                </a:solidFill>
                <a:effectLst/>
                <a:latin typeface="Google Sans"/>
              </a:rPr>
              <a:t>Módulo: Es un archivo el cual contiene funciones específicas para lo que queremos desarrollar. Y se puede decir que es la base de una </a:t>
            </a:r>
            <a:r>
              <a:rPr lang="es-MX" b="1" i="0" dirty="0" err="1">
                <a:solidFill>
                  <a:srgbClr val="E2EEFF"/>
                </a:solidFill>
                <a:effectLst/>
                <a:latin typeface="Google Sans"/>
              </a:rPr>
              <a:t>libreria</a:t>
            </a:r>
            <a:r>
              <a:rPr lang="es-MX" b="1" i="0" dirty="0">
                <a:solidFill>
                  <a:srgbClr val="E2EEFF"/>
                </a:solidFill>
                <a:effectLst/>
                <a:latin typeface="Google Sans"/>
              </a:rPr>
              <a:t> o </a:t>
            </a:r>
            <a:r>
              <a:rPr lang="es-MX" b="1" i="0" dirty="0" err="1">
                <a:solidFill>
                  <a:srgbClr val="E2EEFF"/>
                </a:solidFill>
                <a:effectLst/>
                <a:latin typeface="Google Sans"/>
              </a:rPr>
              <a:t>framework</a:t>
            </a:r>
            <a:endParaRPr lang="es-PE" b="1" dirty="0"/>
          </a:p>
        </p:txBody>
      </p:sp>
      <p:pic>
        <p:nvPicPr>
          <p:cNvPr id="3074" name="Picture 2">
            <a:extLst>
              <a:ext uri="{FF2B5EF4-FFF2-40B4-BE49-F238E27FC236}">
                <a16:creationId xmlns:a16="http://schemas.microsoft.com/office/drawing/2014/main" id="{9618A73D-CC4D-4C49-842B-6D84D9AC6E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506" y="2076450"/>
            <a:ext cx="4356340" cy="288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325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2400CD-9EE7-4D07-A909-45DA761A454D}"/>
              </a:ext>
            </a:extLst>
          </p:cNvPr>
          <p:cNvSpPr>
            <a:spLocks noGrp="1"/>
          </p:cNvSpPr>
          <p:nvPr>
            <p:ph type="title"/>
          </p:nvPr>
        </p:nvSpPr>
        <p:spPr/>
        <p:txBody>
          <a:bodyPr/>
          <a:lstStyle/>
          <a:p>
            <a:r>
              <a:rPr lang="es-MX" b="1" dirty="0"/>
              <a:t>Instalación del módulo </a:t>
            </a:r>
            <a:r>
              <a:rPr lang="es-MX" b="1" dirty="0" err="1"/>
              <a:t>GooPyCharts</a:t>
            </a:r>
            <a:endParaRPr lang="es-PE" b="1" dirty="0"/>
          </a:p>
        </p:txBody>
      </p:sp>
      <p:sp>
        <p:nvSpPr>
          <p:cNvPr id="3" name="Marcador de contenido 2">
            <a:extLst>
              <a:ext uri="{FF2B5EF4-FFF2-40B4-BE49-F238E27FC236}">
                <a16:creationId xmlns:a16="http://schemas.microsoft.com/office/drawing/2014/main" id="{6C2213ED-4FF2-47C2-9247-4F806A7238B8}"/>
              </a:ext>
            </a:extLst>
          </p:cNvPr>
          <p:cNvSpPr>
            <a:spLocks noGrp="1"/>
          </p:cNvSpPr>
          <p:nvPr>
            <p:ph idx="1"/>
          </p:nvPr>
        </p:nvSpPr>
        <p:spPr>
          <a:xfrm>
            <a:off x="838200" y="1828710"/>
            <a:ext cx="4562475" cy="3962490"/>
          </a:xfrm>
        </p:spPr>
        <p:txBody>
          <a:bodyPr>
            <a:normAutofit fontScale="77500" lnSpcReduction="20000"/>
          </a:bodyPr>
          <a:lstStyle/>
          <a:p>
            <a:pPr marL="0" indent="0" algn="just">
              <a:buNone/>
            </a:pPr>
            <a:r>
              <a:rPr lang="es-PE" dirty="0"/>
              <a:t>Para instalar </a:t>
            </a:r>
            <a:r>
              <a:rPr lang="es-PE" dirty="0" err="1"/>
              <a:t>GooPyCharts</a:t>
            </a:r>
            <a:r>
              <a:rPr lang="es-PE" dirty="0"/>
              <a:t> con </a:t>
            </a:r>
            <a:r>
              <a:rPr lang="es-PE" dirty="0" err="1"/>
              <a:t>pip</a:t>
            </a:r>
            <a:r>
              <a:rPr lang="es-PE" dirty="0"/>
              <a:t>:</a:t>
            </a:r>
          </a:p>
          <a:p>
            <a:pPr algn="just"/>
            <a:r>
              <a:rPr lang="es-PE" b="1" dirty="0"/>
              <a:t>En GNU/Linux:</a:t>
            </a:r>
          </a:p>
          <a:p>
            <a:pPr marL="457200" lvl="1" indent="0" algn="just">
              <a:buNone/>
            </a:pPr>
            <a:r>
              <a:rPr lang="es-PE" b="1" dirty="0">
                <a:highlight>
                  <a:srgbClr val="FFFF00"/>
                </a:highlight>
              </a:rPr>
              <a:t>$ sudo </a:t>
            </a:r>
            <a:r>
              <a:rPr lang="es-PE" b="1" dirty="0" err="1">
                <a:highlight>
                  <a:srgbClr val="FFFF00"/>
                </a:highlight>
              </a:rPr>
              <a:t>pip</a:t>
            </a:r>
            <a:r>
              <a:rPr lang="es-PE" b="1" dirty="0">
                <a:highlight>
                  <a:srgbClr val="FFFF00"/>
                </a:highlight>
              </a:rPr>
              <a:t> </a:t>
            </a:r>
            <a:r>
              <a:rPr lang="es-PE" b="1" dirty="0" err="1">
                <a:highlight>
                  <a:srgbClr val="FFFF00"/>
                </a:highlight>
              </a:rPr>
              <a:t>install</a:t>
            </a:r>
            <a:r>
              <a:rPr lang="es-PE" b="1" dirty="0">
                <a:highlight>
                  <a:srgbClr val="FFFF00"/>
                </a:highlight>
              </a:rPr>
              <a:t> </a:t>
            </a:r>
            <a:r>
              <a:rPr lang="es-PE" b="1" dirty="0" err="1">
                <a:highlight>
                  <a:srgbClr val="FFFF00"/>
                </a:highlight>
              </a:rPr>
              <a:t>gpcharts</a:t>
            </a:r>
            <a:endParaRPr lang="es-PE" b="1" dirty="0">
              <a:highlight>
                <a:srgbClr val="FFFF00"/>
              </a:highlight>
            </a:endParaRPr>
          </a:p>
          <a:p>
            <a:pPr algn="just"/>
            <a:r>
              <a:rPr lang="es-PE" b="1" dirty="0"/>
              <a:t>En Windows:</a:t>
            </a:r>
          </a:p>
          <a:p>
            <a:pPr marL="457200" lvl="1" indent="0" algn="just">
              <a:buNone/>
            </a:pPr>
            <a:r>
              <a:rPr lang="es-PE" b="1" dirty="0">
                <a:highlight>
                  <a:srgbClr val="FFFF00"/>
                </a:highlight>
              </a:rPr>
              <a:t>c:\&gt; </a:t>
            </a:r>
            <a:r>
              <a:rPr lang="es-PE" b="1" dirty="0" err="1">
                <a:highlight>
                  <a:srgbClr val="FFFF00"/>
                </a:highlight>
              </a:rPr>
              <a:t>pip</a:t>
            </a:r>
            <a:r>
              <a:rPr lang="es-PE" b="1" dirty="0">
                <a:highlight>
                  <a:srgbClr val="FFFF00"/>
                </a:highlight>
              </a:rPr>
              <a:t> </a:t>
            </a:r>
            <a:r>
              <a:rPr lang="es-PE" b="1" dirty="0" err="1">
                <a:highlight>
                  <a:srgbClr val="FFFF00"/>
                </a:highlight>
              </a:rPr>
              <a:t>install</a:t>
            </a:r>
            <a:r>
              <a:rPr lang="es-PE" b="1" dirty="0">
                <a:highlight>
                  <a:srgbClr val="FFFF00"/>
                </a:highlight>
              </a:rPr>
              <a:t> </a:t>
            </a:r>
            <a:r>
              <a:rPr lang="es-PE" b="1" dirty="0" err="1">
                <a:highlight>
                  <a:srgbClr val="FFFF00"/>
                </a:highlight>
              </a:rPr>
              <a:t>gpcharts</a:t>
            </a:r>
            <a:endParaRPr lang="es-PE" b="1" dirty="0">
              <a:highlight>
                <a:srgbClr val="FFFF00"/>
              </a:highlight>
            </a:endParaRPr>
          </a:p>
          <a:p>
            <a:pPr marL="0" indent="0" algn="just">
              <a:buNone/>
            </a:pPr>
            <a:r>
              <a:rPr lang="es-MX" dirty="0"/>
              <a:t>También, se puede descargar el archivo del módulo </a:t>
            </a:r>
            <a:r>
              <a:rPr lang="es-MX" dirty="0">
                <a:hlinkClick r:id="rId2"/>
              </a:rPr>
              <a:t>gpcharts.py </a:t>
            </a:r>
            <a:r>
              <a:rPr lang="es-MX" dirty="0"/>
              <a:t>en el directorio de trabajo o en el directorio donde se encuentren los paquetes Python y utilizarlo realizando la importación correspondiente:</a:t>
            </a:r>
          </a:p>
          <a:p>
            <a:pPr marL="0" indent="0" algn="just">
              <a:buNone/>
            </a:pPr>
            <a:r>
              <a:rPr lang="es-PE" b="1" dirty="0" err="1"/>
              <a:t>from</a:t>
            </a:r>
            <a:r>
              <a:rPr lang="es-PE" b="1" dirty="0"/>
              <a:t> </a:t>
            </a:r>
            <a:r>
              <a:rPr lang="es-PE" b="1" dirty="0" err="1"/>
              <a:t>gpcharts</a:t>
            </a:r>
            <a:r>
              <a:rPr lang="es-PE" b="1" dirty="0"/>
              <a:t> </a:t>
            </a:r>
            <a:r>
              <a:rPr lang="es-PE" b="1" dirty="0" err="1"/>
              <a:t>import</a:t>
            </a:r>
            <a:r>
              <a:rPr lang="es-PE" b="1" dirty="0"/>
              <a:t> figure</a:t>
            </a:r>
          </a:p>
        </p:txBody>
      </p:sp>
      <p:sp>
        <p:nvSpPr>
          <p:cNvPr id="8" name="Marcador de contenido 2">
            <a:extLst>
              <a:ext uri="{FF2B5EF4-FFF2-40B4-BE49-F238E27FC236}">
                <a16:creationId xmlns:a16="http://schemas.microsoft.com/office/drawing/2014/main" id="{0675A9EE-70FB-41D5-BB19-18EAF0E7FB14}"/>
              </a:ext>
            </a:extLst>
          </p:cNvPr>
          <p:cNvSpPr txBox="1">
            <a:spLocks/>
          </p:cNvSpPr>
          <p:nvPr/>
        </p:nvSpPr>
        <p:spPr>
          <a:xfrm>
            <a:off x="6543675" y="1828710"/>
            <a:ext cx="4562475" cy="396249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MX" dirty="0"/>
              <a:t>Por último, para completar la instalación es posible que se tenga que instalar el módulo future, que permite que un mismo programa se pueda ejecutar tanto con Python 2.x como con Python 3.x. Si fuera necesaria su instalación, cuando se ejecute un programa que haga uso del módulo </a:t>
            </a:r>
            <a:r>
              <a:rPr lang="es-MX" dirty="0" err="1"/>
              <a:t>GooPyCharts</a:t>
            </a:r>
            <a:r>
              <a:rPr lang="es-MX" dirty="0"/>
              <a:t>, aparecerá un mensaje informando de este requisito. En tal caso, instalar:</a:t>
            </a:r>
          </a:p>
          <a:p>
            <a:pPr algn="just"/>
            <a:r>
              <a:rPr lang="es-MX" b="1" dirty="0"/>
              <a:t>En GNU/Linux:</a:t>
            </a:r>
          </a:p>
          <a:p>
            <a:pPr marL="457200" lvl="1" indent="0" algn="just">
              <a:buNone/>
            </a:pPr>
            <a:r>
              <a:rPr lang="es-MX" b="1" dirty="0">
                <a:highlight>
                  <a:srgbClr val="FFFF00"/>
                </a:highlight>
              </a:rPr>
              <a:t>$ sudo </a:t>
            </a:r>
            <a:r>
              <a:rPr lang="es-MX" b="1" dirty="0" err="1">
                <a:highlight>
                  <a:srgbClr val="FFFF00"/>
                </a:highlight>
              </a:rPr>
              <a:t>pip</a:t>
            </a:r>
            <a:r>
              <a:rPr lang="es-MX" b="1" dirty="0">
                <a:highlight>
                  <a:srgbClr val="FFFF00"/>
                </a:highlight>
              </a:rPr>
              <a:t> </a:t>
            </a:r>
            <a:r>
              <a:rPr lang="es-MX" b="1" dirty="0" err="1">
                <a:highlight>
                  <a:srgbClr val="FFFF00"/>
                </a:highlight>
              </a:rPr>
              <a:t>install</a:t>
            </a:r>
            <a:r>
              <a:rPr lang="es-MX" b="1" dirty="0">
                <a:highlight>
                  <a:srgbClr val="FFFF00"/>
                </a:highlight>
              </a:rPr>
              <a:t> future</a:t>
            </a:r>
          </a:p>
          <a:p>
            <a:pPr algn="just"/>
            <a:r>
              <a:rPr lang="es-MX" b="1" dirty="0"/>
              <a:t>En Windows:</a:t>
            </a:r>
          </a:p>
          <a:p>
            <a:pPr marL="457200" lvl="1" indent="0" algn="just">
              <a:buNone/>
            </a:pPr>
            <a:r>
              <a:rPr lang="es-MX" b="1" dirty="0">
                <a:highlight>
                  <a:srgbClr val="FFFF00"/>
                </a:highlight>
              </a:rPr>
              <a:t>C:\&gt; </a:t>
            </a:r>
            <a:r>
              <a:rPr lang="es-MX" b="1" dirty="0" err="1">
                <a:highlight>
                  <a:srgbClr val="FFFF00"/>
                </a:highlight>
              </a:rPr>
              <a:t>pip</a:t>
            </a:r>
            <a:r>
              <a:rPr lang="es-MX" b="1" dirty="0">
                <a:highlight>
                  <a:srgbClr val="FFFF00"/>
                </a:highlight>
              </a:rPr>
              <a:t> </a:t>
            </a:r>
            <a:r>
              <a:rPr lang="es-MX" b="1" dirty="0" err="1">
                <a:highlight>
                  <a:srgbClr val="FFFF00"/>
                </a:highlight>
              </a:rPr>
              <a:t>install</a:t>
            </a:r>
            <a:r>
              <a:rPr lang="es-MX" b="1" dirty="0">
                <a:highlight>
                  <a:srgbClr val="FFFF00"/>
                </a:highlight>
              </a:rPr>
              <a:t> future</a:t>
            </a:r>
            <a:endParaRPr lang="es-PE" b="1" dirty="0">
              <a:highlight>
                <a:srgbClr val="FFFF00"/>
              </a:highlight>
            </a:endParaRPr>
          </a:p>
        </p:txBody>
      </p:sp>
      <p:pic>
        <p:nvPicPr>
          <p:cNvPr id="4098" name="Picture 2">
            <a:extLst>
              <a:ext uri="{FF2B5EF4-FFF2-40B4-BE49-F238E27FC236}">
                <a16:creationId xmlns:a16="http://schemas.microsoft.com/office/drawing/2014/main" id="{BCDB1D7A-1C08-414C-B559-A35F2FE792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2263" y="715962"/>
            <a:ext cx="623887" cy="623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795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Marcador de contenido 5">
            <a:extLst>
              <a:ext uri="{FF2B5EF4-FFF2-40B4-BE49-F238E27FC236}">
                <a16:creationId xmlns:a16="http://schemas.microsoft.com/office/drawing/2014/main" id="{36A4E28B-6D48-4055-9F5C-E56AEE23C855}"/>
              </a:ext>
            </a:extLst>
          </p:cNvPr>
          <p:cNvGraphicFramePr>
            <a:graphicFrameLocks noGrp="1"/>
          </p:cNvGraphicFramePr>
          <p:nvPr>
            <p:ph idx="1"/>
            <p:extLst>
              <p:ext uri="{D42A27DB-BD31-4B8C-83A1-F6EECF244321}">
                <p14:modId xmlns:p14="http://schemas.microsoft.com/office/powerpoint/2010/main" val="2288371206"/>
              </p:ext>
            </p:extLst>
          </p:nvPr>
        </p:nvGraphicFramePr>
        <p:xfrm>
          <a:off x="366088" y="1584960"/>
          <a:ext cx="11297265" cy="4958715"/>
        </p:xfrm>
        <a:graphic>
          <a:graphicData uri="http://schemas.openxmlformats.org/drawingml/2006/table">
            <a:tbl>
              <a:tblPr firstRow="1" firstCol="1" bandRow="1">
                <a:tableStyleId>{5940675A-B579-460E-94D1-54222C63F5DA}</a:tableStyleId>
              </a:tblPr>
              <a:tblGrid>
                <a:gridCol w="914072">
                  <a:extLst>
                    <a:ext uri="{9D8B030D-6E8A-4147-A177-3AD203B41FA5}">
                      <a16:colId xmlns:a16="http://schemas.microsoft.com/office/drawing/2014/main" val="306613087"/>
                    </a:ext>
                  </a:extLst>
                </a:gridCol>
                <a:gridCol w="6045200">
                  <a:extLst>
                    <a:ext uri="{9D8B030D-6E8A-4147-A177-3AD203B41FA5}">
                      <a16:colId xmlns:a16="http://schemas.microsoft.com/office/drawing/2014/main" val="3306107824"/>
                    </a:ext>
                  </a:extLst>
                </a:gridCol>
                <a:gridCol w="4337993">
                  <a:extLst>
                    <a:ext uri="{9D8B030D-6E8A-4147-A177-3AD203B41FA5}">
                      <a16:colId xmlns:a16="http://schemas.microsoft.com/office/drawing/2014/main" val="1233402694"/>
                    </a:ext>
                  </a:extLst>
                </a:gridCol>
              </a:tblGrid>
              <a:tr h="2539365">
                <a:tc>
                  <a:txBody>
                    <a:bodyPr/>
                    <a:lstStyle/>
                    <a:p>
                      <a:pPr algn="ctr">
                        <a:lnSpc>
                          <a:spcPct val="107000"/>
                        </a:lnSpc>
                        <a:spcAft>
                          <a:spcPts val="800"/>
                        </a:spcAft>
                      </a:pPr>
                      <a:r>
                        <a:rPr lang="es-MX" sz="2000" b="1" dirty="0" err="1">
                          <a:effectLst/>
                          <a:latin typeface="+mn-lt"/>
                          <a:ea typeface="Century Gothic" panose="020B0502020202020204" pitchFamily="34" charset="0"/>
                          <a:cs typeface="Arial" panose="020B0604020202020204" pitchFamily="34" charset="0"/>
                        </a:rPr>
                        <a:t>Plot</a:t>
                      </a:r>
                      <a:r>
                        <a:rPr lang="es-MX" sz="2000" b="1" dirty="0">
                          <a:effectLst/>
                          <a:latin typeface="+mn-lt"/>
                          <a:ea typeface="Century Gothic" panose="020B0502020202020204" pitchFamily="34" charset="0"/>
                          <a:cs typeface="Arial" panose="020B0604020202020204" pitchFamily="34" charset="0"/>
                        </a:rPr>
                        <a:t>()</a:t>
                      </a:r>
                      <a:endParaRPr lang="es-PE" sz="2000" b="1" dirty="0">
                        <a:effectLst/>
                        <a:latin typeface="+mn-lt"/>
                        <a:ea typeface="Century Gothic" panose="020B0502020202020204" pitchFamily="34" charset="0"/>
                        <a:cs typeface="Arial" panose="020B0604020202020204" pitchFamily="34" charset="0"/>
                      </a:endParaRPr>
                    </a:p>
                  </a:txBody>
                  <a:tcPr marL="68580" marR="68580" marT="0" marB="0" anchor="ctr">
                    <a:solidFill>
                      <a:schemeClr val="bg1">
                        <a:lumMod val="85000"/>
                      </a:schemeClr>
                    </a:solidFill>
                  </a:tcPr>
                </a:tc>
                <a:tc>
                  <a:txBody>
                    <a:bodyPr/>
                    <a:lstStyle/>
                    <a:p>
                      <a:pPr algn="just">
                        <a:lnSpc>
                          <a:spcPct val="107000"/>
                        </a:lnSpc>
                        <a:spcAft>
                          <a:spcPts val="800"/>
                        </a:spcAft>
                      </a:pPr>
                      <a:r>
                        <a:rPr lang="es-MX" sz="2000" dirty="0">
                          <a:effectLst/>
                          <a:latin typeface="+mn-lt"/>
                          <a:ea typeface="Century Gothic" panose="020B0502020202020204" pitchFamily="34" charset="0"/>
                          <a:cs typeface="Arial" panose="020B0604020202020204" pitchFamily="34" charset="0"/>
                        </a:rPr>
                        <a:t>La clase figure se utiliza para crear objetos gráficos de distintos tipos. Tiene un método llamado </a:t>
                      </a:r>
                      <a:r>
                        <a:rPr lang="es-MX" sz="2000" dirty="0" err="1">
                          <a:effectLst/>
                          <a:latin typeface="+mn-lt"/>
                          <a:ea typeface="Century Gothic" panose="020B0502020202020204" pitchFamily="34" charset="0"/>
                          <a:cs typeface="Arial" panose="020B0604020202020204" pitchFamily="34" charset="0"/>
                        </a:rPr>
                        <a:t>plot</a:t>
                      </a:r>
                      <a:r>
                        <a:rPr lang="es-MX" sz="2000" dirty="0">
                          <a:effectLst/>
                          <a:latin typeface="+mn-lt"/>
                          <a:ea typeface="Century Gothic" panose="020B0502020202020204" pitchFamily="34" charset="0"/>
                          <a:cs typeface="Arial" panose="020B0604020202020204" pitchFamily="34" charset="0"/>
                        </a:rPr>
                        <a:t>() para construir gráficos de líneas.</a:t>
                      </a:r>
                      <a:endParaRPr lang="es-PE" sz="2000" dirty="0">
                        <a:effectLst/>
                        <a:highlight>
                          <a:srgbClr val="FFFF00"/>
                        </a:highlight>
                        <a:latin typeface="+mn-lt"/>
                        <a:ea typeface="Century Gothic" panose="020B0502020202020204" pitchFamily="34" charset="0"/>
                        <a:cs typeface="Arial" panose="020B0604020202020204" pitchFamily="34" charset="0"/>
                      </a:endParaRPr>
                    </a:p>
                  </a:txBody>
                  <a:tcPr marL="68580" marR="68580" marT="0" marB="0" anchor="ctr"/>
                </a:tc>
                <a:tc>
                  <a:txBody>
                    <a:bodyPr/>
                    <a:lstStyle/>
                    <a:p>
                      <a:pPr algn="just">
                        <a:lnSpc>
                          <a:spcPct val="107000"/>
                        </a:lnSpc>
                        <a:spcAft>
                          <a:spcPts val="800"/>
                        </a:spcAft>
                      </a:pPr>
                      <a:endParaRPr lang="es-PE" sz="2000" dirty="0">
                        <a:effectLst/>
                        <a:highlight>
                          <a:srgbClr val="FFFF00"/>
                        </a:highlight>
                        <a:latin typeface="+mn-lt"/>
                        <a:ea typeface="Century Gothic" panose="020B0502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87936616"/>
                  </a:ext>
                </a:extLst>
              </a:tr>
              <a:tr h="2419350">
                <a:tc>
                  <a:txBody>
                    <a:bodyPr/>
                    <a:lstStyle/>
                    <a:p>
                      <a:pPr algn="ctr">
                        <a:lnSpc>
                          <a:spcPct val="107000"/>
                        </a:lnSpc>
                        <a:spcAft>
                          <a:spcPts val="800"/>
                        </a:spcAft>
                      </a:pPr>
                      <a:r>
                        <a:rPr lang="es-MX" sz="2000" b="1" dirty="0">
                          <a:effectLst/>
                          <a:latin typeface="+mn-lt"/>
                        </a:rPr>
                        <a:t>Bar()</a:t>
                      </a:r>
                      <a:endParaRPr lang="es-PE" sz="2000" b="1" dirty="0">
                        <a:effectLst/>
                        <a:latin typeface="+mn-lt"/>
                        <a:ea typeface="Century Gothic" panose="020B0502020202020204" pitchFamily="34" charset="0"/>
                        <a:cs typeface="Arial" panose="020B0604020202020204" pitchFamily="34" charset="0"/>
                      </a:endParaRPr>
                    </a:p>
                  </a:txBody>
                  <a:tcPr marL="68580" marR="68580" marT="0" marB="0" anchor="ctr">
                    <a:solidFill>
                      <a:schemeClr val="bg1">
                        <a:lumMod val="85000"/>
                      </a:schemeClr>
                    </a:solidFill>
                  </a:tcPr>
                </a:tc>
                <a:tc>
                  <a:txBody>
                    <a:bodyPr/>
                    <a:lstStyle/>
                    <a:p>
                      <a:pPr algn="just">
                        <a:lnSpc>
                          <a:spcPct val="107000"/>
                        </a:lnSpc>
                        <a:spcAft>
                          <a:spcPts val="800"/>
                        </a:spcAft>
                      </a:pPr>
                      <a:r>
                        <a:rPr lang="es-MX" sz="2000" dirty="0">
                          <a:effectLst/>
                          <a:latin typeface="+mn-lt"/>
                          <a:ea typeface="Century Gothic" panose="020B0502020202020204" pitchFamily="34" charset="0"/>
                          <a:cs typeface="Arial" panose="020B0604020202020204" pitchFamily="34" charset="0"/>
                        </a:rPr>
                        <a:t>El método bar() permite crear gráficos de barras. Como sucede con los gráficos de líneas, en la lista de valores del eje Y se incluirán listas con tantos valores como barras a representar.</a:t>
                      </a:r>
                      <a:endParaRPr lang="es-PE" sz="2000" dirty="0">
                        <a:effectLst/>
                        <a:highlight>
                          <a:srgbClr val="FFFF00"/>
                        </a:highlight>
                        <a:latin typeface="+mn-lt"/>
                        <a:ea typeface="Century Gothic" panose="020B0502020202020204" pitchFamily="34" charset="0"/>
                        <a:cs typeface="Arial" panose="020B0604020202020204" pitchFamily="34" charset="0"/>
                      </a:endParaRPr>
                    </a:p>
                  </a:txBody>
                  <a:tcPr marL="68580" marR="68580" marT="0" marB="0" anchor="ctr"/>
                </a:tc>
                <a:tc>
                  <a:txBody>
                    <a:bodyPr/>
                    <a:lstStyle/>
                    <a:p>
                      <a:pPr algn="just">
                        <a:lnSpc>
                          <a:spcPct val="107000"/>
                        </a:lnSpc>
                        <a:spcAft>
                          <a:spcPts val="800"/>
                        </a:spcAft>
                      </a:pPr>
                      <a:endParaRPr lang="es-PE" sz="2000" dirty="0">
                        <a:effectLst/>
                        <a:highlight>
                          <a:srgbClr val="FFFF00"/>
                        </a:highlight>
                        <a:latin typeface="+mn-lt"/>
                        <a:ea typeface="Century Gothic" panose="020B0502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269278929"/>
                  </a:ext>
                </a:extLst>
              </a:tr>
            </a:tbl>
          </a:graphicData>
        </a:graphic>
      </p:graphicFrame>
      <p:sp>
        <p:nvSpPr>
          <p:cNvPr id="8" name="Título 1">
            <a:extLst>
              <a:ext uri="{FF2B5EF4-FFF2-40B4-BE49-F238E27FC236}">
                <a16:creationId xmlns:a16="http://schemas.microsoft.com/office/drawing/2014/main" id="{FE500A52-CA2B-40CF-8DE0-E434CCC90516}"/>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b="1" dirty="0"/>
              <a:t>Gráficos con </a:t>
            </a:r>
            <a:r>
              <a:rPr lang="es-MX" b="1" dirty="0" err="1"/>
              <a:t>GooPyCharts</a:t>
            </a:r>
            <a:endParaRPr lang="es-PE" b="1" dirty="0"/>
          </a:p>
        </p:txBody>
      </p:sp>
      <p:pic>
        <p:nvPicPr>
          <p:cNvPr id="3" name="Imagen 2">
            <a:extLst>
              <a:ext uri="{FF2B5EF4-FFF2-40B4-BE49-F238E27FC236}">
                <a16:creationId xmlns:a16="http://schemas.microsoft.com/office/drawing/2014/main" id="{8A5B2CB8-E422-4226-A748-D6A50448571A}"/>
              </a:ext>
            </a:extLst>
          </p:cNvPr>
          <p:cNvPicPr>
            <a:picLocks noChangeAspect="1"/>
          </p:cNvPicPr>
          <p:nvPr/>
        </p:nvPicPr>
        <p:blipFill rotWithShape="1">
          <a:blip r:embed="rId2"/>
          <a:srcRect l="12250" r="7499"/>
          <a:stretch/>
        </p:blipFill>
        <p:spPr>
          <a:xfrm>
            <a:off x="7896223" y="1702117"/>
            <a:ext cx="3121225" cy="2333626"/>
          </a:xfrm>
          <a:prstGeom prst="rect">
            <a:avLst/>
          </a:prstGeom>
        </p:spPr>
      </p:pic>
      <p:pic>
        <p:nvPicPr>
          <p:cNvPr id="5" name="Imagen 4">
            <a:extLst>
              <a:ext uri="{FF2B5EF4-FFF2-40B4-BE49-F238E27FC236}">
                <a16:creationId xmlns:a16="http://schemas.microsoft.com/office/drawing/2014/main" id="{66070278-2B74-4586-AB0D-B5D0B486BABF}"/>
              </a:ext>
            </a:extLst>
          </p:cNvPr>
          <p:cNvPicPr>
            <a:picLocks noChangeAspect="1"/>
          </p:cNvPicPr>
          <p:nvPr/>
        </p:nvPicPr>
        <p:blipFill>
          <a:blip r:embed="rId3"/>
          <a:stretch>
            <a:fillRect/>
          </a:stretch>
        </p:blipFill>
        <p:spPr>
          <a:xfrm>
            <a:off x="7670399" y="4196119"/>
            <a:ext cx="3645301" cy="2187180"/>
          </a:xfrm>
          <a:prstGeom prst="rect">
            <a:avLst/>
          </a:prstGeom>
        </p:spPr>
      </p:pic>
    </p:spTree>
    <p:extLst>
      <p:ext uri="{BB962C8B-B14F-4D97-AF65-F5344CB8AC3E}">
        <p14:creationId xmlns:p14="http://schemas.microsoft.com/office/powerpoint/2010/main" val="2108153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Marcador de contenido 5">
            <a:extLst>
              <a:ext uri="{FF2B5EF4-FFF2-40B4-BE49-F238E27FC236}">
                <a16:creationId xmlns:a16="http://schemas.microsoft.com/office/drawing/2014/main" id="{36A4E28B-6D48-4055-9F5C-E56AEE23C855}"/>
              </a:ext>
            </a:extLst>
          </p:cNvPr>
          <p:cNvGraphicFramePr>
            <a:graphicFrameLocks noGrp="1"/>
          </p:cNvGraphicFramePr>
          <p:nvPr>
            <p:ph idx="1"/>
            <p:extLst>
              <p:ext uri="{D42A27DB-BD31-4B8C-83A1-F6EECF244321}">
                <p14:modId xmlns:p14="http://schemas.microsoft.com/office/powerpoint/2010/main" val="918661523"/>
              </p:ext>
            </p:extLst>
          </p:nvPr>
        </p:nvGraphicFramePr>
        <p:xfrm>
          <a:off x="366088" y="1584960"/>
          <a:ext cx="11297265" cy="4958715"/>
        </p:xfrm>
        <a:graphic>
          <a:graphicData uri="http://schemas.openxmlformats.org/drawingml/2006/table">
            <a:tbl>
              <a:tblPr firstRow="1" firstCol="1" bandRow="1">
                <a:tableStyleId>{5940675A-B579-460E-94D1-54222C63F5DA}</a:tableStyleId>
              </a:tblPr>
              <a:tblGrid>
                <a:gridCol w="914072">
                  <a:extLst>
                    <a:ext uri="{9D8B030D-6E8A-4147-A177-3AD203B41FA5}">
                      <a16:colId xmlns:a16="http://schemas.microsoft.com/office/drawing/2014/main" val="306613087"/>
                    </a:ext>
                  </a:extLst>
                </a:gridCol>
                <a:gridCol w="6045200">
                  <a:extLst>
                    <a:ext uri="{9D8B030D-6E8A-4147-A177-3AD203B41FA5}">
                      <a16:colId xmlns:a16="http://schemas.microsoft.com/office/drawing/2014/main" val="3306107824"/>
                    </a:ext>
                  </a:extLst>
                </a:gridCol>
                <a:gridCol w="4337993">
                  <a:extLst>
                    <a:ext uri="{9D8B030D-6E8A-4147-A177-3AD203B41FA5}">
                      <a16:colId xmlns:a16="http://schemas.microsoft.com/office/drawing/2014/main" val="1233402694"/>
                    </a:ext>
                  </a:extLst>
                </a:gridCol>
              </a:tblGrid>
              <a:tr h="2539365">
                <a:tc>
                  <a:txBody>
                    <a:bodyPr/>
                    <a:lstStyle/>
                    <a:p>
                      <a:pPr algn="ctr">
                        <a:lnSpc>
                          <a:spcPct val="107000"/>
                        </a:lnSpc>
                        <a:spcAft>
                          <a:spcPts val="800"/>
                        </a:spcAft>
                      </a:pPr>
                      <a:r>
                        <a:rPr lang="es-MX" sz="2000" b="1" dirty="0" err="1">
                          <a:effectLst/>
                          <a:latin typeface="+mn-lt"/>
                          <a:ea typeface="Century Gothic" panose="020B0502020202020204" pitchFamily="34" charset="0"/>
                          <a:cs typeface="Arial" panose="020B0604020202020204" pitchFamily="34" charset="0"/>
                        </a:rPr>
                        <a:t>Scatter</a:t>
                      </a:r>
                      <a:r>
                        <a:rPr lang="es-MX" sz="2000" b="1" dirty="0">
                          <a:effectLst/>
                          <a:latin typeface="+mn-lt"/>
                          <a:ea typeface="Century Gothic" panose="020B0502020202020204" pitchFamily="34" charset="0"/>
                          <a:cs typeface="Arial" panose="020B0604020202020204" pitchFamily="34" charset="0"/>
                        </a:rPr>
                        <a:t>()</a:t>
                      </a:r>
                      <a:endParaRPr lang="es-PE" sz="2000" b="1" dirty="0">
                        <a:effectLst/>
                        <a:latin typeface="+mn-lt"/>
                        <a:ea typeface="Century Gothic" panose="020B0502020202020204" pitchFamily="34" charset="0"/>
                        <a:cs typeface="Arial" panose="020B0604020202020204" pitchFamily="34" charset="0"/>
                      </a:endParaRPr>
                    </a:p>
                  </a:txBody>
                  <a:tcPr marL="68580" marR="68580" marT="0" marB="0" anchor="ctr">
                    <a:solidFill>
                      <a:schemeClr val="bg1">
                        <a:lumMod val="85000"/>
                      </a:schemeClr>
                    </a:solidFill>
                  </a:tcPr>
                </a:tc>
                <a:tc>
                  <a:txBody>
                    <a:bodyPr/>
                    <a:lstStyle/>
                    <a:p>
                      <a:pPr algn="just">
                        <a:lnSpc>
                          <a:spcPct val="107000"/>
                        </a:lnSpc>
                        <a:spcAft>
                          <a:spcPts val="800"/>
                        </a:spcAft>
                      </a:pPr>
                      <a:r>
                        <a:rPr lang="es-MX" sz="2000" dirty="0">
                          <a:effectLst/>
                          <a:latin typeface="+mn-lt"/>
                          <a:ea typeface="Century Gothic" panose="020B0502020202020204" pitchFamily="34" charset="0"/>
                          <a:cs typeface="Arial" panose="020B0604020202020204" pitchFamily="34" charset="0"/>
                        </a:rPr>
                        <a:t>El método </a:t>
                      </a:r>
                      <a:r>
                        <a:rPr lang="es-MX" sz="2000" dirty="0" err="1">
                          <a:effectLst/>
                          <a:latin typeface="+mn-lt"/>
                          <a:ea typeface="Century Gothic" panose="020B0502020202020204" pitchFamily="34" charset="0"/>
                          <a:cs typeface="Arial" panose="020B0604020202020204" pitchFamily="34" charset="0"/>
                        </a:rPr>
                        <a:t>scatter</a:t>
                      </a:r>
                      <a:r>
                        <a:rPr lang="es-MX" sz="2000" dirty="0">
                          <a:effectLst/>
                          <a:latin typeface="+mn-lt"/>
                          <a:ea typeface="Century Gothic" panose="020B0502020202020204" pitchFamily="34" charset="0"/>
                          <a:cs typeface="Arial" panose="020B0604020202020204" pitchFamily="34" charset="0"/>
                        </a:rPr>
                        <a:t>() se utiliza para crear gráficos de dispersión. Su atributo </a:t>
                      </a:r>
                      <a:r>
                        <a:rPr lang="es-MX" sz="2000" dirty="0" err="1">
                          <a:effectLst/>
                          <a:latin typeface="+mn-lt"/>
                          <a:ea typeface="Century Gothic" panose="020B0502020202020204" pitchFamily="34" charset="0"/>
                          <a:cs typeface="Arial" panose="020B0604020202020204" pitchFamily="34" charset="0"/>
                        </a:rPr>
                        <a:t>trendline</a:t>
                      </a:r>
                      <a:r>
                        <a:rPr lang="es-MX" sz="2000" dirty="0">
                          <a:effectLst/>
                          <a:latin typeface="+mn-lt"/>
                          <a:ea typeface="Century Gothic" panose="020B0502020202020204" pitchFamily="34" charset="0"/>
                          <a:cs typeface="Arial" panose="020B0604020202020204" pitchFamily="34" charset="0"/>
                        </a:rPr>
                        <a:t> con el valor True indica que se ha de mostrar la línea de tendencia.</a:t>
                      </a:r>
                      <a:endParaRPr lang="es-PE" sz="2000" dirty="0">
                        <a:effectLst/>
                        <a:highlight>
                          <a:srgbClr val="FFFF00"/>
                        </a:highlight>
                        <a:latin typeface="+mn-lt"/>
                        <a:ea typeface="Century Gothic" panose="020B0502020202020204" pitchFamily="34" charset="0"/>
                        <a:cs typeface="Arial" panose="020B0604020202020204" pitchFamily="34" charset="0"/>
                      </a:endParaRPr>
                    </a:p>
                  </a:txBody>
                  <a:tcPr marL="68580" marR="68580" marT="0" marB="0" anchor="ctr"/>
                </a:tc>
                <a:tc>
                  <a:txBody>
                    <a:bodyPr/>
                    <a:lstStyle/>
                    <a:p>
                      <a:pPr algn="just">
                        <a:lnSpc>
                          <a:spcPct val="107000"/>
                        </a:lnSpc>
                        <a:spcAft>
                          <a:spcPts val="800"/>
                        </a:spcAft>
                      </a:pPr>
                      <a:endParaRPr lang="es-PE" sz="2000" dirty="0">
                        <a:effectLst/>
                        <a:highlight>
                          <a:srgbClr val="FFFF00"/>
                        </a:highlight>
                        <a:latin typeface="+mn-lt"/>
                        <a:ea typeface="Century Gothic" panose="020B0502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87936616"/>
                  </a:ext>
                </a:extLst>
              </a:tr>
              <a:tr h="2419350">
                <a:tc>
                  <a:txBody>
                    <a:bodyPr/>
                    <a:lstStyle/>
                    <a:p>
                      <a:pPr algn="ctr">
                        <a:lnSpc>
                          <a:spcPct val="107000"/>
                        </a:lnSpc>
                        <a:spcAft>
                          <a:spcPts val="800"/>
                        </a:spcAft>
                      </a:pPr>
                      <a:r>
                        <a:rPr lang="es-MX" sz="2000" b="1" dirty="0" err="1">
                          <a:effectLst/>
                          <a:latin typeface="+mn-lt"/>
                        </a:rPr>
                        <a:t>Hist</a:t>
                      </a:r>
                      <a:r>
                        <a:rPr lang="es-MX" sz="2000" b="1" dirty="0">
                          <a:effectLst/>
                          <a:latin typeface="+mn-lt"/>
                        </a:rPr>
                        <a:t>()</a:t>
                      </a:r>
                      <a:endParaRPr lang="es-PE" sz="2000" b="1" dirty="0">
                        <a:effectLst/>
                        <a:latin typeface="+mn-lt"/>
                        <a:ea typeface="Century Gothic" panose="020B0502020202020204" pitchFamily="34" charset="0"/>
                        <a:cs typeface="Arial" panose="020B0604020202020204" pitchFamily="34" charset="0"/>
                      </a:endParaRPr>
                    </a:p>
                  </a:txBody>
                  <a:tcPr marL="68580" marR="68580" marT="0" marB="0" anchor="ctr">
                    <a:solidFill>
                      <a:schemeClr val="bg1">
                        <a:lumMod val="85000"/>
                      </a:schemeClr>
                    </a:solidFill>
                  </a:tcPr>
                </a:tc>
                <a:tc>
                  <a:txBody>
                    <a:bodyPr/>
                    <a:lstStyle/>
                    <a:p>
                      <a:pPr algn="just">
                        <a:lnSpc>
                          <a:spcPct val="107000"/>
                        </a:lnSpc>
                        <a:spcAft>
                          <a:spcPts val="800"/>
                        </a:spcAft>
                      </a:pPr>
                      <a:r>
                        <a:rPr lang="es-MX" sz="2000" dirty="0">
                          <a:effectLst/>
                          <a:latin typeface="+mn-lt"/>
                          <a:ea typeface="Century Gothic" panose="020B0502020202020204" pitchFamily="34" charset="0"/>
                          <a:cs typeface="Arial" panose="020B0604020202020204" pitchFamily="34" charset="0"/>
                        </a:rPr>
                        <a:t>El método </a:t>
                      </a:r>
                      <a:r>
                        <a:rPr lang="es-MX" sz="2000" dirty="0" err="1">
                          <a:effectLst/>
                          <a:latin typeface="+mn-lt"/>
                          <a:ea typeface="Century Gothic" panose="020B0502020202020204" pitchFamily="34" charset="0"/>
                          <a:cs typeface="Arial" panose="020B0604020202020204" pitchFamily="34" charset="0"/>
                        </a:rPr>
                        <a:t>hist</a:t>
                      </a:r>
                      <a:r>
                        <a:rPr lang="es-MX" sz="2000" dirty="0">
                          <a:effectLst/>
                          <a:latin typeface="+mn-lt"/>
                          <a:ea typeface="Century Gothic" panose="020B0502020202020204" pitchFamily="34" charset="0"/>
                          <a:cs typeface="Arial" panose="020B0604020202020204" pitchFamily="34" charset="0"/>
                        </a:rPr>
                        <a:t>() se utiliza para crear histogramas (representación gráfica de una variable en forma de barras, donde la superficie de cada barra es proporcional a la frecuencia de los valores representados).</a:t>
                      </a:r>
                      <a:endParaRPr lang="es-PE" sz="2000" dirty="0">
                        <a:effectLst/>
                        <a:highlight>
                          <a:srgbClr val="FFFF00"/>
                        </a:highlight>
                        <a:latin typeface="+mn-lt"/>
                        <a:ea typeface="Century Gothic" panose="020B0502020202020204" pitchFamily="34" charset="0"/>
                        <a:cs typeface="Arial" panose="020B0604020202020204" pitchFamily="34" charset="0"/>
                      </a:endParaRPr>
                    </a:p>
                  </a:txBody>
                  <a:tcPr marL="68580" marR="68580" marT="0" marB="0" anchor="ctr"/>
                </a:tc>
                <a:tc>
                  <a:txBody>
                    <a:bodyPr/>
                    <a:lstStyle/>
                    <a:p>
                      <a:pPr algn="just">
                        <a:lnSpc>
                          <a:spcPct val="107000"/>
                        </a:lnSpc>
                        <a:spcAft>
                          <a:spcPts val="800"/>
                        </a:spcAft>
                      </a:pPr>
                      <a:endParaRPr lang="es-PE" sz="2000" dirty="0">
                        <a:effectLst/>
                        <a:highlight>
                          <a:srgbClr val="FFFF00"/>
                        </a:highlight>
                        <a:latin typeface="+mn-lt"/>
                        <a:ea typeface="Century Gothic" panose="020B0502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269278929"/>
                  </a:ext>
                </a:extLst>
              </a:tr>
            </a:tbl>
          </a:graphicData>
        </a:graphic>
      </p:graphicFrame>
      <p:sp>
        <p:nvSpPr>
          <p:cNvPr id="8" name="Título 1">
            <a:extLst>
              <a:ext uri="{FF2B5EF4-FFF2-40B4-BE49-F238E27FC236}">
                <a16:creationId xmlns:a16="http://schemas.microsoft.com/office/drawing/2014/main" id="{FE500A52-CA2B-40CF-8DE0-E434CCC90516}"/>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b="1" dirty="0"/>
              <a:t>Gráficos con </a:t>
            </a:r>
            <a:r>
              <a:rPr lang="es-MX" b="1" dirty="0" err="1"/>
              <a:t>GooPyCharts</a:t>
            </a:r>
            <a:endParaRPr lang="es-PE" b="1" dirty="0"/>
          </a:p>
        </p:txBody>
      </p:sp>
      <p:pic>
        <p:nvPicPr>
          <p:cNvPr id="4" name="Imagen 3">
            <a:extLst>
              <a:ext uri="{FF2B5EF4-FFF2-40B4-BE49-F238E27FC236}">
                <a16:creationId xmlns:a16="http://schemas.microsoft.com/office/drawing/2014/main" id="{86331CF7-5D80-4A3B-9ED1-5E9AF362ABD6}"/>
              </a:ext>
            </a:extLst>
          </p:cNvPr>
          <p:cNvPicPr>
            <a:picLocks noChangeAspect="1"/>
          </p:cNvPicPr>
          <p:nvPr/>
        </p:nvPicPr>
        <p:blipFill>
          <a:blip r:embed="rId2"/>
          <a:stretch>
            <a:fillRect/>
          </a:stretch>
        </p:blipFill>
        <p:spPr>
          <a:xfrm>
            <a:off x="7440612" y="1618933"/>
            <a:ext cx="3989387" cy="2393632"/>
          </a:xfrm>
          <a:prstGeom prst="rect">
            <a:avLst/>
          </a:prstGeom>
        </p:spPr>
      </p:pic>
      <p:pic>
        <p:nvPicPr>
          <p:cNvPr id="9" name="Imagen 8">
            <a:extLst>
              <a:ext uri="{FF2B5EF4-FFF2-40B4-BE49-F238E27FC236}">
                <a16:creationId xmlns:a16="http://schemas.microsoft.com/office/drawing/2014/main" id="{4E15DF30-3B83-4A5B-92D4-22A9CC19F22F}"/>
              </a:ext>
            </a:extLst>
          </p:cNvPr>
          <p:cNvPicPr>
            <a:picLocks noChangeAspect="1"/>
          </p:cNvPicPr>
          <p:nvPr/>
        </p:nvPicPr>
        <p:blipFill>
          <a:blip r:embed="rId3"/>
          <a:stretch>
            <a:fillRect/>
          </a:stretch>
        </p:blipFill>
        <p:spPr>
          <a:xfrm>
            <a:off x="7619999" y="4135120"/>
            <a:ext cx="3810000" cy="2286000"/>
          </a:xfrm>
          <a:prstGeom prst="rect">
            <a:avLst/>
          </a:prstGeom>
        </p:spPr>
      </p:pic>
    </p:spTree>
    <p:extLst>
      <p:ext uri="{BB962C8B-B14F-4D97-AF65-F5344CB8AC3E}">
        <p14:creationId xmlns:p14="http://schemas.microsoft.com/office/powerpoint/2010/main" val="3491735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C51F45-89FE-4D7A-98F9-699E649B5391}"/>
              </a:ext>
            </a:extLst>
          </p:cNvPr>
          <p:cNvSpPr>
            <a:spLocks noGrp="1"/>
          </p:cNvSpPr>
          <p:nvPr>
            <p:ph type="title"/>
          </p:nvPr>
        </p:nvSpPr>
        <p:spPr/>
        <p:txBody>
          <a:bodyPr/>
          <a:lstStyle/>
          <a:p>
            <a:r>
              <a:rPr lang="es-MX" b="1" dirty="0"/>
              <a:t>Software a utilizar</a:t>
            </a:r>
            <a:endParaRPr lang="es-PE" b="1" dirty="0"/>
          </a:p>
        </p:txBody>
      </p:sp>
      <p:pic>
        <p:nvPicPr>
          <p:cNvPr id="6148" name="Picture 4" descr="GitHub - microsoft/vscode: Visual Studio Code">
            <a:extLst>
              <a:ext uri="{FF2B5EF4-FFF2-40B4-BE49-F238E27FC236}">
                <a16:creationId xmlns:a16="http://schemas.microsoft.com/office/drawing/2014/main" id="{7C5C6C17-AE39-4608-88CE-1A3781394A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95437"/>
            <a:ext cx="5530850" cy="4148138"/>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Qué es un navegador de internet - ComoFriki">
            <a:extLst>
              <a:ext uri="{FF2B5EF4-FFF2-40B4-BE49-F238E27FC236}">
                <a16:creationId xmlns:a16="http://schemas.microsoft.com/office/drawing/2014/main" id="{6B01C6E6-D594-4C95-B870-DB07925138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7988" y="1800848"/>
            <a:ext cx="4533137" cy="3256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877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E595B3-98AC-43B0-9555-7A95887A9D4D}"/>
              </a:ext>
            </a:extLst>
          </p:cNvPr>
          <p:cNvSpPr>
            <a:spLocks noGrp="1"/>
          </p:cNvSpPr>
          <p:nvPr>
            <p:ph type="ctrTitle"/>
          </p:nvPr>
        </p:nvSpPr>
        <p:spPr>
          <a:xfrm>
            <a:off x="795333" y="994373"/>
            <a:ext cx="10601325" cy="3019128"/>
          </a:xfrm>
        </p:spPr>
        <p:txBody>
          <a:bodyPr>
            <a:normAutofit/>
          </a:bodyPr>
          <a:lstStyle/>
          <a:p>
            <a:r>
              <a:rPr lang="es-MX" sz="8000" b="1" dirty="0">
                <a:latin typeface="Bahnschrift" panose="020B0502040204020203" pitchFamily="34" charset="0"/>
              </a:rPr>
              <a:t>¡MUCHAS GRACIAS!</a:t>
            </a:r>
            <a:endParaRPr lang="es-PE" sz="8000" b="1" dirty="0">
              <a:latin typeface="Bahnschrift" panose="020B0502040204020203" pitchFamily="34" charset="0"/>
            </a:endParaRPr>
          </a:p>
        </p:txBody>
      </p:sp>
      <p:sp>
        <p:nvSpPr>
          <p:cNvPr id="3" name="Subtítulo 2">
            <a:extLst>
              <a:ext uri="{FF2B5EF4-FFF2-40B4-BE49-F238E27FC236}">
                <a16:creationId xmlns:a16="http://schemas.microsoft.com/office/drawing/2014/main" id="{1F4102FA-528D-47CD-9DE8-A0830FAE1A3D}"/>
              </a:ext>
            </a:extLst>
          </p:cNvPr>
          <p:cNvSpPr>
            <a:spLocks noGrp="1"/>
          </p:cNvSpPr>
          <p:nvPr>
            <p:ph type="subTitle" idx="1"/>
          </p:nvPr>
        </p:nvSpPr>
        <p:spPr>
          <a:xfrm>
            <a:off x="1838322" y="4013502"/>
            <a:ext cx="9144000" cy="1400175"/>
          </a:xfrm>
        </p:spPr>
        <p:txBody>
          <a:bodyPr/>
          <a:lstStyle/>
          <a:p>
            <a:endParaRPr lang="es-MX" dirty="0"/>
          </a:p>
          <a:p>
            <a:r>
              <a:rPr lang="es-PE" dirty="0"/>
              <a:t>@_eighta</a:t>
            </a:r>
          </a:p>
        </p:txBody>
      </p:sp>
      <p:pic>
        <p:nvPicPr>
          <p:cNvPr id="5" name="Imagen 4">
            <a:extLst>
              <a:ext uri="{FF2B5EF4-FFF2-40B4-BE49-F238E27FC236}">
                <a16:creationId xmlns:a16="http://schemas.microsoft.com/office/drawing/2014/main" id="{7962DD5A-B9AB-464C-A473-A880027FC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6571" y="5738354"/>
            <a:ext cx="818853" cy="818853"/>
          </a:xfrm>
          <a:prstGeom prst="rect">
            <a:avLst/>
          </a:prstGeom>
        </p:spPr>
      </p:pic>
      <p:pic>
        <p:nvPicPr>
          <p:cNvPr id="1026" name="Picture 2">
            <a:extLst>
              <a:ext uri="{FF2B5EF4-FFF2-40B4-BE49-F238E27FC236}">
                <a16:creationId xmlns:a16="http://schemas.microsoft.com/office/drawing/2014/main" id="{AEDF09D9-4DE4-44D8-A96D-C55E90BF4A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2596" y="4429917"/>
            <a:ext cx="1323975" cy="56734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Python 3 para impacientes: Gráficos con GooPyCharts">
            <a:extLst>
              <a:ext uri="{FF2B5EF4-FFF2-40B4-BE49-F238E27FC236}">
                <a16:creationId xmlns:a16="http://schemas.microsoft.com/office/drawing/2014/main" id="{37A863A7-EC69-4546-A339-49CA94108A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09" t="6404" r="6537" b="7635"/>
          <a:stretch/>
        </p:blipFill>
        <p:spPr bwMode="auto">
          <a:xfrm>
            <a:off x="4216679" y="300793"/>
            <a:ext cx="3758641" cy="2456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59111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5373</TotalTime>
  <Words>434</Words>
  <Application>Microsoft Office PowerPoint</Application>
  <PresentationFormat>Panorámica</PresentationFormat>
  <Paragraphs>36</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Bahnschrift</vt:lpstr>
      <vt:lpstr>Calibri</vt:lpstr>
      <vt:lpstr>Calibri Light</vt:lpstr>
      <vt:lpstr>Google Sans</vt:lpstr>
      <vt:lpstr>Tema de Office</vt:lpstr>
      <vt:lpstr>GRAFICAS CON PYTHON  GOOPYCHARTS</vt:lpstr>
      <vt:lpstr>GRAFICAS CON PYTHON</vt:lpstr>
      <vt:lpstr>GooPyCharts</vt:lpstr>
      <vt:lpstr>Instalación del módulo GooPyCharts</vt:lpstr>
      <vt:lpstr>Presentación de PowerPoint</vt:lpstr>
      <vt:lpstr>Presentación de PowerPoint</vt:lpstr>
      <vt:lpstr>Software a utilizar</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GUIA SQL CON MYSQL WORKBENCH</dc:title>
  <dc:creator>Jose Luis Ochoa Enciso</dc:creator>
  <cp:lastModifiedBy>Jose Luis Ochoa Enciso</cp:lastModifiedBy>
  <cp:revision>67</cp:revision>
  <dcterms:created xsi:type="dcterms:W3CDTF">2023-10-07T19:44:23Z</dcterms:created>
  <dcterms:modified xsi:type="dcterms:W3CDTF">2024-06-06T19:47:40Z</dcterms:modified>
</cp:coreProperties>
</file>