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8" r:id="rId13"/>
    <p:sldId id="269" r:id="rId14"/>
    <p:sldId id="270" r:id="rId15"/>
    <p:sldId id="271" r:id="rId16"/>
    <p:sldId id="272" r:id="rId17"/>
    <p:sldId id="273" r:id="rId18"/>
    <p:sldId id="275" r:id="rId19"/>
    <p:sldId id="274"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91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15/05/2023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54226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15/05/2023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41224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D47221B9-5A14-4495-9DCF-3C5634D30F03}" type="datetimeFigureOut">
              <a:rPr lang="es-PE" smtClean="0"/>
              <a:t>15/05/2023</a:t>
            </a:fld>
            <a:endParaRPr lang="es-PE"/>
          </a:p>
        </p:txBody>
      </p:sp>
      <p:sp>
        <p:nvSpPr>
          <p:cNvPr id="5" name="Footer Placeholder 4"/>
          <p:cNvSpPr>
            <a:spLocks noGrp="1"/>
          </p:cNvSpPr>
          <p:nvPr>
            <p:ph type="ftr" sz="quarter" idx="11"/>
          </p:nvPr>
        </p:nvSpPr>
        <p:spPr>
          <a:xfrm>
            <a:off x="3776135" y="6422854"/>
            <a:ext cx="4279669" cy="365125"/>
          </a:xfrm>
        </p:spPr>
        <p:txBody>
          <a:bodyPr/>
          <a:lstStyle/>
          <a:p>
            <a:endParaRPr lang="es-PE"/>
          </a:p>
        </p:txBody>
      </p:sp>
      <p:sp>
        <p:nvSpPr>
          <p:cNvPr id="6" name="Slide Number Placeholder 5"/>
          <p:cNvSpPr>
            <a:spLocks noGrp="1"/>
          </p:cNvSpPr>
          <p:nvPr>
            <p:ph type="sldNum" sz="quarter" idx="12"/>
          </p:nvPr>
        </p:nvSpPr>
        <p:spPr>
          <a:xfrm>
            <a:off x="8073048" y="6422854"/>
            <a:ext cx="879759" cy="365125"/>
          </a:xfrm>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95345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15/05/2023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427469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D47221B9-5A14-4495-9DCF-3C5634D30F03}" type="datetimeFigureOut">
              <a:rPr lang="es-PE" smtClean="0"/>
              <a:t>15/05/2023</a:t>
            </a:fld>
            <a:endParaRPr lang="es-PE"/>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PE"/>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959AD3A-5492-49C1-8789-1159E635DEBE}" type="slidenum">
              <a:rPr lang="es-PE" smtClean="0"/>
              <a:t>‹Nº›</a:t>
            </a:fld>
            <a:endParaRPr lang="es-PE"/>
          </a:p>
        </p:txBody>
      </p:sp>
    </p:spTree>
    <p:extLst>
      <p:ext uri="{BB962C8B-B14F-4D97-AF65-F5344CB8AC3E}">
        <p14:creationId xmlns:p14="http://schemas.microsoft.com/office/powerpoint/2010/main" val="205598192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47221B9-5A14-4495-9DCF-3C5634D30F03}" type="datetimeFigureOut">
              <a:rPr lang="es-PE" smtClean="0"/>
              <a:t>15/05/2023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79127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47221B9-5A14-4495-9DCF-3C5634D30F03}" type="datetimeFigureOut">
              <a:rPr lang="es-PE" smtClean="0"/>
              <a:t>15/05/2023</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83153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47221B9-5A14-4495-9DCF-3C5634D30F03}" type="datetimeFigureOut">
              <a:rPr lang="es-PE" smtClean="0"/>
              <a:t>15/05/2023</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109931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221B9-5A14-4495-9DCF-3C5634D30F03}" type="datetimeFigureOut">
              <a:rPr lang="es-PE" smtClean="0"/>
              <a:t>15/05/2023</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96441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7221B9-5A14-4495-9DCF-3C5634D30F03}" type="datetimeFigureOut">
              <a:rPr lang="es-PE" smtClean="0"/>
              <a:t>15/05/2023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005992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7221B9-5A14-4495-9DCF-3C5634D30F03}" type="datetimeFigureOut">
              <a:rPr lang="es-PE" smtClean="0"/>
              <a:t>15/05/2023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154722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47221B9-5A14-4495-9DCF-3C5634D30F03}" type="datetimeFigureOut">
              <a:rPr lang="es-PE" smtClean="0"/>
              <a:t>15/05/2023</a:t>
            </a:fld>
            <a:endParaRPr lang="es-PE"/>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s-PE"/>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959AD3A-5492-49C1-8789-1159E635DEBE}" type="slidenum">
              <a:rPr lang="es-PE" smtClean="0"/>
              <a:t>‹Nº›</a:t>
            </a:fld>
            <a:endParaRPr lang="es-PE"/>
          </a:p>
        </p:txBody>
      </p:sp>
    </p:spTree>
    <p:extLst>
      <p:ext uri="{BB962C8B-B14F-4D97-AF65-F5344CB8AC3E}">
        <p14:creationId xmlns:p14="http://schemas.microsoft.com/office/powerpoint/2010/main" val="14534878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68CDF-4EA1-41BF-A891-C46F09806708}"/>
              </a:ext>
            </a:extLst>
          </p:cNvPr>
          <p:cNvSpPr>
            <a:spLocks noGrp="1"/>
          </p:cNvSpPr>
          <p:nvPr>
            <p:ph type="ctrTitle"/>
          </p:nvPr>
        </p:nvSpPr>
        <p:spPr>
          <a:xfrm>
            <a:off x="1371598" y="2305049"/>
            <a:ext cx="9582150" cy="1319213"/>
          </a:xfrm>
        </p:spPr>
        <p:txBody>
          <a:bodyPr>
            <a:noAutofit/>
          </a:bodyPr>
          <a:lstStyle/>
          <a:p>
            <a:r>
              <a:rPr lang="es-MX" sz="6800" b="1" dirty="0"/>
              <a:t>LIBRERÍA MATPLOTLIB</a:t>
            </a:r>
            <a:endParaRPr lang="es-PE" sz="6800" b="1" dirty="0"/>
          </a:p>
        </p:txBody>
      </p:sp>
      <p:sp>
        <p:nvSpPr>
          <p:cNvPr id="3" name="Subtítulo 2">
            <a:extLst>
              <a:ext uri="{FF2B5EF4-FFF2-40B4-BE49-F238E27FC236}">
                <a16:creationId xmlns:a16="http://schemas.microsoft.com/office/drawing/2014/main" id="{B3B93AE1-BF9F-42CB-B00D-16AD25F61C54}"/>
              </a:ext>
            </a:extLst>
          </p:cNvPr>
          <p:cNvSpPr>
            <a:spLocks noGrp="1"/>
          </p:cNvSpPr>
          <p:nvPr>
            <p:ph type="subTitle" idx="1"/>
          </p:nvPr>
        </p:nvSpPr>
        <p:spPr>
          <a:xfrm>
            <a:off x="1524000" y="5752307"/>
            <a:ext cx="9144000" cy="474662"/>
          </a:xfrm>
        </p:spPr>
        <p:txBody>
          <a:bodyPr/>
          <a:lstStyle/>
          <a:p>
            <a:r>
              <a:rPr lang="es-MX" b="1" dirty="0"/>
              <a:t>@eighta.dev</a:t>
            </a:r>
            <a:endParaRPr lang="es-PE" b="1" dirty="0"/>
          </a:p>
        </p:txBody>
      </p:sp>
      <p:pic>
        <p:nvPicPr>
          <p:cNvPr id="1028" name="Picture 4" descr="Matplotlib - Wikipedia, la enciclopedia libre">
            <a:extLst>
              <a:ext uri="{FF2B5EF4-FFF2-40B4-BE49-F238E27FC236}">
                <a16:creationId xmlns:a16="http://schemas.microsoft.com/office/drawing/2014/main" id="{11EBDA03-1666-455E-9E6D-DC3192495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698" y="410050"/>
            <a:ext cx="1396603" cy="13966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imeros pasos con Matplotlib – EcoScript">
            <a:extLst>
              <a:ext uri="{FF2B5EF4-FFF2-40B4-BE49-F238E27FC236}">
                <a16:creationId xmlns:a16="http://schemas.microsoft.com/office/drawing/2014/main" id="{46E74183-57F0-4C3C-B7B4-D69743CCE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6266" y="4236958"/>
            <a:ext cx="3319465" cy="116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29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68CDF-4EA1-41BF-A891-C46F09806708}"/>
              </a:ext>
            </a:extLst>
          </p:cNvPr>
          <p:cNvSpPr>
            <a:spLocks noGrp="1"/>
          </p:cNvSpPr>
          <p:nvPr>
            <p:ph type="ctrTitle"/>
          </p:nvPr>
        </p:nvSpPr>
        <p:spPr>
          <a:xfrm>
            <a:off x="1371598" y="2305049"/>
            <a:ext cx="9582150" cy="1319213"/>
          </a:xfrm>
        </p:spPr>
        <p:txBody>
          <a:bodyPr>
            <a:noAutofit/>
          </a:bodyPr>
          <a:lstStyle/>
          <a:p>
            <a:r>
              <a:rPr lang="es-MX" sz="6800" b="1" dirty="0"/>
              <a:t>LIBRERÍA NUMPY</a:t>
            </a:r>
            <a:endParaRPr lang="es-PE" sz="6800" b="1" dirty="0"/>
          </a:p>
        </p:txBody>
      </p:sp>
      <p:sp>
        <p:nvSpPr>
          <p:cNvPr id="3" name="Subtítulo 2">
            <a:extLst>
              <a:ext uri="{FF2B5EF4-FFF2-40B4-BE49-F238E27FC236}">
                <a16:creationId xmlns:a16="http://schemas.microsoft.com/office/drawing/2014/main" id="{B3B93AE1-BF9F-42CB-B00D-16AD25F61C54}"/>
              </a:ext>
            </a:extLst>
          </p:cNvPr>
          <p:cNvSpPr>
            <a:spLocks noGrp="1"/>
          </p:cNvSpPr>
          <p:nvPr>
            <p:ph type="subTitle" idx="1"/>
          </p:nvPr>
        </p:nvSpPr>
        <p:spPr>
          <a:xfrm>
            <a:off x="1524000" y="5752307"/>
            <a:ext cx="9144000" cy="474662"/>
          </a:xfrm>
        </p:spPr>
        <p:txBody>
          <a:bodyPr/>
          <a:lstStyle/>
          <a:p>
            <a:r>
              <a:rPr lang="es-MX" b="1" dirty="0"/>
              <a:t>@eighta.dev</a:t>
            </a:r>
            <a:endParaRPr lang="es-PE" b="1" dirty="0"/>
          </a:p>
        </p:txBody>
      </p:sp>
      <p:pic>
        <p:nvPicPr>
          <p:cNvPr id="1028" name="Picture 4" descr="Matplotlib - Wikipedia, la enciclopedia libre">
            <a:extLst>
              <a:ext uri="{FF2B5EF4-FFF2-40B4-BE49-F238E27FC236}">
                <a16:creationId xmlns:a16="http://schemas.microsoft.com/office/drawing/2014/main" id="{11EBDA03-1666-455E-9E6D-DC3192495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698" y="410050"/>
            <a:ext cx="1396603" cy="13966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La guía definitiva del paquete NumPy para computación científica en Python">
            <a:extLst>
              <a:ext uri="{FF2B5EF4-FFF2-40B4-BE49-F238E27FC236}">
                <a16:creationId xmlns:a16="http://schemas.microsoft.com/office/drawing/2014/main" id="{5100B95E-428E-4184-95AB-895479D4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943" y="4306174"/>
            <a:ext cx="2862114" cy="113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202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2F7C54E-E9D9-4BE7-8A7B-B783A1A5532F}"/>
              </a:ext>
            </a:extLst>
          </p:cNvPr>
          <p:cNvSpPr>
            <a:spLocks noGrp="1"/>
          </p:cNvSpPr>
          <p:nvPr>
            <p:ph type="title"/>
          </p:nvPr>
        </p:nvSpPr>
        <p:spPr/>
        <p:txBody>
          <a:bodyPr/>
          <a:lstStyle/>
          <a:p>
            <a:r>
              <a:rPr lang="es-MX" b="1" dirty="0" err="1"/>
              <a:t>numpy</a:t>
            </a:r>
            <a:endParaRPr lang="es-PE" b="1" dirty="0"/>
          </a:p>
        </p:txBody>
      </p:sp>
      <p:sp>
        <p:nvSpPr>
          <p:cNvPr id="5" name="Marcador de contenido 4">
            <a:extLst>
              <a:ext uri="{FF2B5EF4-FFF2-40B4-BE49-F238E27FC236}">
                <a16:creationId xmlns:a16="http://schemas.microsoft.com/office/drawing/2014/main" id="{F2EE82FD-029D-4F52-8CF1-B2CBE1E34EC9}"/>
              </a:ext>
            </a:extLst>
          </p:cNvPr>
          <p:cNvSpPr>
            <a:spLocks noGrp="1"/>
          </p:cNvSpPr>
          <p:nvPr>
            <p:ph sz="half" idx="1"/>
          </p:nvPr>
        </p:nvSpPr>
        <p:spPr/>
        <p:txBody>
          <a:bodyPr>
            <a:normAutofit/>
          </a:bodyPr>
          <a:lstStyle/>
          <a:p>
            <a:pPr marL="0" indent="0" algn="just">
              <a:buNone/>
            </a:pPr>
            <a:r>
              <a:rPr lang="es-MX" dirty="0" err="1"/>
              <a:t>NumPy</a:t>
            </a:r>
            <a:r>
              <a:rPr lang="es-MX" dirty="0"/>
              <a:t> es un módulo de Python. El nombre es un acrónimo de Python Numérico. Es una librería que consiste en objetos de matrices multidimensionales y una colección de rutinas para procesar esas matrices.</a:t>
            </a:r>
          </a:p>
          <a:p>
            <a:pPr marL="0" indent="0" algn="just">
              <a:buNone/>
            </a:pPr>
            <a:r>
              <a:rPr lang="es-MX" dirty="0"/>
              <a:t>Es un módulo de extensión para Python, escrito en su mayor parte en C. Esto asegura que las funciones y funcionalidades matemáticas y numéricas </a:t>
            </a:r>
            <a:r>
              <a:rPr lang="es-MX" dirty="0" err="1"/>
              <a:t>precompiladas</a:t>
            </a:r>
            <a:r>
              <a:rPr lang="es-MX" dirty="0"/>
              <a:t> de </a:t>
            </a:r>
            <a:r>
              <a:rPr lang="es-MX" dirty="0" err="1"/>
              <a:t>NumPy</a:t>
            </a:r>
            <a:r>
              <a:rPr lang="es-MX" dirty="0"/>
              <a:t> garantizan una gran velocidad de ejecución.</a:t>
            </a:r>
            <a:endParaRPr lang="es-PE" dirty="0"/>
          </a:p>
        </p:txBody>
      </p:sp>
      <p:pic>
        <p:nvPicPr>
          <p:cNvPr id="2050" name="Picture 2" descr="Numpy – Arreglos. Instalación con pip paso a paso – Fundamentos de  Programación">
            <a:extLst>
              <a:ext uri="{FF2B5EF4-FFF2-40B4-BE49-F238E27FC236}">
                <a16:creationId xmlns:a16="http://schemas.microsoft.com/office/drawing/2014/main" id="{B196A753-4CCE-453B-A948-15D964B176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41268" y="2011680"/>
            <a:ext cx="5374481" cy="127635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26E2174A-51D7-45B2-88BA-5EEAAA6B939B}"/>
              </a:ext>
            </a:extLst>
          </p:cNvPr>
          <p:cNvPicPr>
            <a:picLocks noChangeAspect="1"/>
          </p:cNvPicPr>
          <p:nvPr/>
        </p:nvPicPr>
        <p:blipFill rotWithShape="1">
          <a:blip r:embed="rId3"/>
          <a:srcRect t="6061" r="43690"/>
          <a:stretch/>
        </p:blipFill>
        <p:spPr>
          <a:xfrm>
            <a:off x="6936463" y="3506774"/>
            <a:ext cx="3910013" cy="590550"/>
          </a:xfrm>
          <a:prstGeom prst="rect">
            <a:avLst/>
          </a:prstGeom>
        </p:spPr>
      </p:pic>
      <p:pic>
        <p:nvPicPr>
          <p:cNvPr id="2052" name="Picture 4">
            <a:extLst>
              <a:ext uri="{FF2B5EF4-FFF2-40B4-BE49-F238E27FC236}">
                <a16:creationId xmlns:a16="http://schemas.microsoft.com/office/drawing/2014/main" id="{028DFD92-4C2F-4AFC-B28C-AC5545702F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5038" y="255601"/>
            <a:ext cx="14192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B3800BC3-18CB-4D5B-A656-02D6F63E41A2}"/>
              </a:ext>
            </a:extLst>
          </p:cNvPr>
          <p:cNvPicPr>
            <a:picLocks noChangeAspect="1"/>
          </p:cNvPicPr>
          <p:nvPr/>
        </p:nvPicPr>
        <p:blipFill rotWithShape="1">
          <a:blip r:embed="rId5"/>
          <a:srcRect l="14902" t="49327" r="5230"/>
          <a:stretch/>
        </p:blipFill>
        <p:spPr>
          <a:xfrm>
            <a:off x="7071120" y="4499610"/>
            <a:ext cx="3640698" cy="2074214"/>
          </a:xfrm>
          <a:prstGeom prst="rect">
            <a:avLst/>
          </a:prstGeom>
        </p:spPr>
      </p:pic>
    </p:spTree>
    <p:extLst>
      <p:ext uri="{BB962C8B-B14F-4D97-AF65-F5344CB8AC3E}">
        <p14:creationId xmlns:p14="http://schemas.microsoft.com/office/powerpoint/2010/main" val="275431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48649-234F-4967-B636-2F6948C64FC2}"/>
              </a:ext>
            </a:extLst>
          </p:cNvPr>
          <p:cNvSpPr>
            <a:spLocks noGrp="1"/>
          </p:cNvSpPr>
          <p:nvPr>
            <p:ph type="title"/>
          </p:nvPr>
        </p:nvSpPr>
        <p:spPr/>
        <p:txBody>
          <a:bodyPr/>
          <a:lstStyle/>
          <a:p>
            <a:r>
              <a:rPr lang="es-MX" b="1" dirty="0"/>
              <a:t>GRAFICAS TRIGONOMETRICAS</a:t>
            </a:r>
            <a:endParaRPr lang="es-PE" b="1" dirty="0"/>
          </a:p>
        </p:txBody>
      </p:sp>
      <p:pic>
        <p:nvPicPr>
          <p:cNvPr id="6" name="Imagen 5">
            <a:extLst>
              <a:ext uri="{FF2B5EF4-FFF2-40B4-BE49-F238E27FC236}">
                <a16:creationId xmlns:a16="http://schemas.microsoft.com/office/drawing/2014/main" id="{EBA82527-4BB4-45FD-8361-925BBD7F422A}"/>
              </a:ext>
            </a:extLst>
          </p:cNvPr>
          <p:cNvPicPr>
            <a:picLocks noChangeAspect="1"/>
          </p:cNvPicPr>
          <p:nvPr/>
        </p:nvPicPr>
        <p:blipFill>
          <a:blip r:embed="rId2"/>
          <a:stretch>
            <a:fillRect/>
          </a:stretch>
        </p:blipFill>
        <p:spPr>
          <a:xfrm>
            <a:off x="2370684" y="2362200"/>
            <a:ext cx="7448550" cy="3429000"/>
          </a:xfrm>
          <a:prstGeom prst="rect">
            <a:avLst/>
          </a:prstGeom>
        </p:spPr>
      </p:pic>
    </p:spTree>
    <p:extLst>
      <p:ext uri="{BB962C8B-B14F-4D97-AF65-F5344CB8AC3E}">
        <p14:creationId xmlns:p14="http://schemas.microsoft.com/office/powerpoint/2010/main" val="30041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48649-234F-4967-B636-2F6948C64FC2}"/>
              </a:ext>
            </a:extLst>
          </p:cNvPr>
          <p:cNvSpPr>
            <a:spLocks noGrp="1"/>
          </p:cNvSpPr>
          <p:nvPr>
            <p:ph type="title"/>
          </p:nvPr>
        </p:nvSpPr>
        <p:spPr/>
        <p:txBody>
          <a:bodyPr/>
          <a:lstStyle/>
          <a:p>
            <a:r>
              <a:rPr lang="es-MX" b="1" dirty="0"/>
              <a:t>GRAFICAS TRIGONOMETRICAS</a:t>
            </a:r>
            <a:endParaRPr lang="es-PE" b="1" dirty="0"/>
          </a:p>
        </p:txBody>
      </p:sp>
      <p:pic>
        <p:nvPicPr>
          <p:cNvPr id="4" name="Imagen 3">
            <a:extLst>
              <a:ext uri="{FF2B5EF4-FFF2-40B4-BE49-F238E27FC236}">
                <a16:creationId xmlns:a16="http://schemas.microsoft.com/office/drawing/2014/main" id="{DAEA2855-6D6F-434E-9F35-093F130B45E3}"/>
              </a:ext>
            </a:extLst>
          </p:cNvPr>
          <p:cNvPicPr>
            <a:picLocks noChangeAspect="1"/>
          </p:cNvPicPr>
          <p:nvPr/>
        </p:nvPicPr>
        <p:blipFill>
          <a:blip r:embed="rId2"/>
          <a:stretch>
            <a:fillRect/>
          </a:stretch>
        </p:blipFill>
        <p:spPr>
          <a:xfrm>
            <a:off x="1965524" y="2476499"/>
            <a:ext cx="8258870" cy="3428999"/>
          </a:xfrm>
          <a:prstGeom prst="rect">
            <a:avLst/>
          </a:prstGeom>
        </p:spPr>
      </p:pic>
    </p:spTree>
    <p:extLst>
      <p:ext uri="{BB962C8B-B14F-4D97-AF65-F5344CB8AC3E}">
        <p14:creationId xmlns:p14="http://schemas.microsoft.com/office/powerpoint/2010/main" val="386479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48649-234F-4967-B636-2F6948C64FC2}"/>
              </a:ext>
            </a:extLst>
          </p:cNvPr>
          <p:cNvSpPr>
            <a:spLocks noGrp="1"/>
          </p:cNvSpPr>
          <p:nvPr>
            <p:ph type="title"/>
          </p:nvPr>
        </p:nvSpPr>
        <p:spPr/>
        <p:txBody>
          <a:bodyPr/>
          <a:lstStyle/>
          <a:p>
            <a:r>
              <a:rPr lang="es-MX" b="1" dirty="0"/>
              <a:t>GRAFICAS TRIGONOMETRICAS</a:t>
            </a:r>
            <a:endParaRPr lang="es-PE" b="1" dirty="0"/>
          </a:p>
        </p:txBody>
      </p:sp>
      <p:pic>
        <p:nvPicPr>
          <p:cNvPr id="5" name="Imagen 4">
            <a:extLst>
              <a:ext uri="{FF2B5EF4-FFF2-40B4-BE49-F238E27FC236}">
                <a16:creationId xmlns:a16="http://schemas.microsoft.com/office/drawing/2014/main" id="{61B78612-76C6-486A-91C9-FBD54A1F86C5}"/>
              </a:ext>
            </a:extLst>
          </p:cNvPr>
          <p:cNvPicPr>
            <a:picLocks noChangeAspect="1"/>
          </p:cNvPicPr>
          <p:nvPr/>
        </p:nvPicPr>
        <p:blipFill>
          <a:blip r:embed="rId2"/>
          <a:stretch>
            <a:fillRect/>
          </a:stretch>
        </p:blipFill>
        <p:spPr>
          <a:xfrm>
            <a:off x="1775371" y="2152650"/>
            <a:ext cx="8639175" cy="4229100"/>
          </a:xfrm>
          <a:prstGeom prst="rect">
            <a:avLst/>
          </a:prstGeom>
        </p:spPr>
      </p:pic>
    </p:spTree>
    <p:extLst>
      <p:ext uri="{BB962C8B-B14F-4D97-AF65-F5344CB8AC3E}">
        <p14:creationId xmlns:p14="http://schemas.microsoft.com/office/powerpoint/2010/main" val="2430089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201A8-EDBA-4D06-9A9D-B0F1FBAA5219}"/>
              </a:ext>
            </a:extLst>
          </p:cNvPr>
          <p:cNvSpPr>
            <a:spLocks noGrp="1"/>
          </p:cNvSpPr>
          <p:nvPr>
            <p:ph type="title"/>
          </p:nvPr>
        </p:nvSpPr>
        <p:spPr/>
        <p:txBody>
          <a:bodyPr/>
          <a:lstStyle/>
          <a:p>
            <a:r>
              <a:rPr lang="es-MX" b="1" dirty="0"/>
              <a:t>MAPA DE CALOR</a:t>
            </a:r>
            <a:endParaRPr lang="es-PE" b="1" dirty="0"/>
          </a:p>
        </p:txBody>
      </p:sp>
      <p:sp>
        <p:nvSpPr>
          <p:cNvPr id="3" name="Marcador de contenido 2">
            <a:extLst>
              <a:ext uri="{FF2B5EF4-FFF2-40B4-BE49-F238E27FC236}">
                <a16:creationId xmlns:a16="http://schemas.microsoft.com/office/drawing/2014/main" id="{F2655E6A-B506-4FEA-AAA7-F9DFB45C88FC}"/>
              </a:ext>
            </a:extLst>
          </p:cNvPr>
          <p:cNvSpPr>
            <a:spLocks noGrp="1"/>
          </p:cNvSpPr>
          <p:nvPr>
            <p:ph sz="half" idx="1"/>
          </p:nvPr>
        </p:nvSpPr>
        <p:spPr/>
        <p:txBody>
          <a:bodyPr/>
          <a:lstStyle/>
          <a:p>
            <a:r>
              <a:rPr lang="es-MX" dirty="0"/>
              <a:t>En </a:t>
            </a:r>
            <a:r>
              <a:rPr lang="es-MX" dirty="0" err="1"/>
              <a:t>matplotlib</a:t>
            </a:r>
            <a:r>
              <a:rPr lang="es-MX" dirty="0"/>
              <a:t> puedes utilizar la función </a:t>
            </a:r>
            <a:r>
              <a:rPr lang="es-MX" b="1" dirty="0" err="1"/>
              <a:t>imshow</a:t>
            </a:r>
            <a:r>
              <a:rPr lang="es-MX" dirty="0"/>
              <a:t> para crear un mapa de calor, también llamado </a:t>
            </a:r>
            <a:r>
              <a:rPr lang="es-MX" dirty="0" err="1"/>
              <a:t>heat</a:t>
            </a:r>
            <a:r>
              <a:rPr lang="es-MX" dirty="0"/>
              <a:t> </a:t>
            </a:r>
            <a:r>
              <a:rPr lang="es-MX" dirty="0" err="1"/>
              <a:t>map</a:t>
            </a:r>
            <a:r>
              <a:rPr lang="es-MX" dirty="0"/>
              <a:t> en inglés. Para ello tan solo es necesario pasar un array de (N, M) dimensiones a la función, donde la primera dimensión define las filas y la segunda las columnas del mapa de calor.</a:t>
            </a:r>
          </a:p>
          <a:p>
            <a:r>
              <a:rPr lang="es-MX" dirty="0"/>
              <a:t>Para trabajar con los data numérica nos apoyamos en la librería </a:t>
            </a:r>
            <a:r>
              <a:rPr lang="es-MX" dirty="0" err="1"/>
              <a:t>Numpy</a:t>
            </a:r>
            <a:endParaRPr lang="es-PE" dirty="0"/>
          </a:p>
        </p:txBody>
      </p:sp>
      <p:sp>
        <p:nvSpPr>
          <p:cNvPr id="4" name="Marcador de contenido 3">
            <a:extLst>
              <a:ext uri="{FF2B5EF4-FFF2-40B4-BE49-F238E27FC236}">
                <a16:creationId xmlns:a16="http://schemas.microsoft.com/office/drawing/2014/main" id="{F833C427-11CD-4643-BF7F-2DDB8D402216}"/>
              </a:ext>
            </a:extLst>
          </p:cNvPr>
          <p:cNvSpPr>
            <a:spLocks noGrp="1"/>
          </p:cNvSpPr>
          <p:nvPr>
            <p:ph sz="half" idx="2"/>
          </p:nvPr>
        </p:nvSpPr>
        <p:spPr/>
        <p:txBody>
          <a:bodyPr/>
          <a:lstStyle/>
          <a:p>
            <a:endParaRPr lang="es-PE"/>
          </a:p>
        </p:txBody>
      </p:sp>
      <p:pic>
        <p:nvPicPr>
          <p:cNvPr id="7" name="Imagen 6">
            <a:extLst>
              <a:ext uri="{FF2B5EF4-FFF2-40B4-BE49-F238E27FC236}">
                <a16:creationId xmlns:a16="http://schemas.microsoft.com/office/drawing/2014/main" id="{293E9DD7-1B5B-4CE8-8B67-90A5FD518304}"/>
              </a:ext>
            </a:extLst>
          </p:cNvPr>
          <p:cNvPicPr>
            <a:picLocks noChangeAspect="1"/>
          </p:cNvPicPr>
          <p:nvPr/>
        </p:nvPicPr>
        <p:blipFill>
          <a:blip r:embed="rId2"/>
          <a:stretch>
            <a:fillRect/>
          </a:stretch>
        </p:blipFill>
        <p:spPr>
          <a:xfrm>
            <a:off x="6230391" y="2209800"/>
            <a:ext cx="4476750" cy="3594237"/>
          </a:xfrm>
          <a:prstGeom prst="rect">
            <a:avLst/>
          </a:prstGeom>
        </p:spPr>
      </p:pic>
    </p:spTree>
    <p:extLst>
      <p:ext uri="{BB962C8B-B14F-4D97-AF65-F5344CB8AC3E}">
        <p14:creationId xmlns:p14="http://schemas.microsoft.com/office/powerpoint/2010/main" val="3362284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D0548B-EABE-4FCA-8CE4-9F4C0A5E9ACF}"/>
              </a:ext>
            </a:extLst>
          </p:cNvPr>
          <p:cNvSpPr>
            <a:spLocks noGrp="1"/>
          </p:cNvSpPr>
          <p:nvPr>
            <p:ph type="title"/>
          </p:nvPr>
        </p:nvSpPr>
        <p:spPr/>
        <p:txBody>
          <a:bodyPr/>
          <a:lstStyle/>
          <a:p>
            <a:r>
              <a:rPr lang="es-MX" b="1" dirty="0"/>
              <a:t>GRAFICAS 3D </a:t>
            </a:r>
            <a:endParaRPr lang="es-PE" b="1" dirty="0"/>
          </a:p>
        </p:txBody>
      </p:sp>
      <p:sp>
        <p:nvSpPr>
          <p:cNvPr id="3" name="Marcador de contenido 2">
            <a:extLst>
              <a:ext uri="{FF2B5EF4-FFF2-40B4-BE49-F238E27FC236}">
                <a16:creationId xmlns:a16="http://schemas.microsoft.com/office/drawing/2014/main" id="{8E51DFE9-2620-4E87-9A19-F82BFF8D3FB9}"/>
              </a:ext>
            </a:extLst>
          </p:cNvPr>
          <p:cNvSpPr>
            <a:spLocks noGrp="1"/>
          </p:cNvSpPr>
          <p:nvPr>
            <p:ph sz="half" idx="1"/>
          </p:nvPr>
        </p:nvSpPr>
        <p:spPr/>
        <p:txBody>
          <a:bodyPr/>
          <a:lstStyle/>
          <a:p>
            <a:r>
              <a:rPr lang="es-MX" b="0" i="0" dirty="0">
                <a:effectLst/>
                <a:latin typeface="Maven Pro"/>
              </a:rPr>
              <a:t>Con la visualización de datos en tercera dimensión, podremos ver de manera más detallada y de manera más interactiva los datos. Por supuesto, no solo nos interesa el aspecto, si no la utilidad. En algún momento tendremos que graficar datos en 3D</a:t>
            </a:r>
          </a:p>
          <a:p>
            <a:r>
              <a:rPr lang="en-US" b="1" i="0" dirty="0">
                <a:effectLst/>
                <a:latin typeface="Maven Pro"/>
              </a:rPr>
              <a:t>from mpl_toolkits.mplot3d import axes3d</a:t>
            </a:r>
          </a:p>
          <a:p>
            <a:r>
              <a:rPr lang="es-PE" b="1" i="0" dirty="0" err="1">
                <a:effectLst/>
                <a:latin typeface="Maven Pro"/>
              </a:rPr>
              <a:t>plot_wireframe</a:t>
            </a:r>
            <a:endParaRPr lang="es-MX" b="0" i="0" dirty="0">
              <a:effectLst/>
              <a:latin typeface="Maven Pro"/>
            </a:endParaRPr>
          </a:p>
          <a:p>
            <a:endParaRPr lang="es-PE" dirty="0"/>
          </a:p>
        </p:txBody>
      </p:sp>
      <p:sp>
        <p:nvSpPr>
          <p:cNvPr id="4" name="Marcador de contenido 3">
            <a:extLst>
              <a:ext uri="{FF2B5EF4-FFF2-40B4-BE49-F238E27FC236}">
                <a16:creationId xmlns:a16="http://schemas.microsoft.com/office/drawing/2014/main" id="{9ED9D716-9EAE-4BED-B262-D672568FCF2E}"/>
              </a:ext>
            </a:extLst>
          </p:cNvPr>
          <p:cNvSpPr>
            <a:spLocks noGrp="1"/>
          </p:cNvSpPr>
          <p:nvPr>
            <p:ph sz="half" idx="2"/>
          </p:nvPr>
        </p:nvSpPr>
        <p:spPr/>
        <p:txBody>
          <a:bodyPr/>
          <a:lstStyle/>
          <a:p>
            <a:endParaRPr lang="es-PE"/>
          </a:p>
        </p:txBody>
      </p:sp>
      <p:pic>
        <p:nvPicPr>
          <p:cNvPr id="1026" name="Picture 2" descr="Gráficos 3D con Matplotlib Python">
            <a:extLst>
              <a:ext uri="{FF2B5EF4-FFF2-40B4-BE49-F238E27FC236}">
                <a16:creationId xmlns:a16="http://schemas.microsoft.com/office/drawing/2014/main" id="{3CE6567B-284B-498F-BFE3-988CE325D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0391" y="2290763"/>
            <a:ext cx="5542045" cy="350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132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EAF592-1D5E-4F13-8892-2BA5D58CE1C7}"/>
              </a:ext>
            </a:extLst>
          </p:cNvPr>
          <p:cNvSpPr>
            <a:spLocks noGrp="1"/>
          </p:cNvSpPr>
          <p:nvPr>
            <p:ph type="title"/>
          </p:nvPr>
        </p:nvSpPr>
        <p:spPr/>
        <p:txBody>
          <a:bodyPr/>
          <a:lstStyle/>
          <a:p>
            <a:r>
              <a:rPr lang="es-MX" b="1" dirty="0"/>
              <a:t>ANIMATPLOT</a:t>
            </a:r>
            <a:endParaRPr lang="es-PE" b="1" dirty="0"/>
          </a:p>
        </p:txBody>
      </p:sp>
      <p:sp>
        <p:nvSpPr>
          <p:cNvPr id="3" name="Marcador de contenido 2">
            <a:extLst>
              <a:ext uri="{FF2B5EF4-FFF2-40B4-BE49-F238E27FC236}">
                <a16:creationId xmlns:a16="http://schemas.microsoft.com/office/drawing/2014/main" id="{FA3F27FB-ADCC-4233-9B69-C929E5D1BCD5}"/>
              </a:ext>
            </a:extLst>
          </p:cNvPr>
          <p:cNvSpPr>
            <a:spLocks noGrp="1"/>
          </p:cNvSpPr>
          <p:nvPr>
            <p:ph sz="half" idx="1"/>
          </p:nvPr>
        </p:nvSpPr>
        <p:spPr/>
        <p:txBody>
          <a:bodyPr/>
          <a:lstStyle/>
          <a:p>
            <a:endParaRPr lang="es-PE" dirty="0"/>
          </a:p>
        </p:txBody>
      </p:sp>
      <p:sp>
        <p:nvSpPr>
          <p:cNvPr id="4" name="Marcador de contenido 3">
            <a:extLst>
              <a:ext uri="{FF2B5EF4-FFF2-40B4-BE49-F238E27FC236}">
                <a16:creationId xmlns:a16="http://schemas.microsoft.com/office/drawing/2014/main" id="{FF8A5541-B2C9-479B-98F1-1E9EE0B938CD}"/>
              </a:ext>
            </a:extLst>
          </p:cNvPr>
          <p:cNvSpPr>
            <a:spLocks noGrp="1"/>
          </p:cNvSpPr>
          <p:nvPr>
            <p:ph sz="half" idx="2"/>
          </p:nvPr>
        </p:nvSpPr>
        <p:spPr/>
        <p:txBody>
          <a:bodyPr/>
          <a:lstStyle/>
          <a:p>
            <a:endParaRPr lang="es-PE"/>
          </a:p>
        </p:txBody>
      </p:sp>
      <p:pic>
        <p:nvPicPr>
          <p:cNvPr id="6" name="Imagen 5">
            <a:extLst>
              <a:ext uri="{FF2B5EF4-FFF2-40B4-BE49-F238E27FC236}">
                <a16:creationId xmlns:a16="http://schemas.microsoft.com/office/drawing/2014/main" id="{E8231BFD-0AD6-4DB8-A564-1FBCBF3E8EBA}"/>
              </a:ext>
            </a:extLst>
          </p:cNvPr>
          <p:cNvPicPr>
            <a:picLocks noChangeAspect="1"/>
          </p:cNvPicPr>
          <p:nvPr/>
        </p:nvPicPr>
        <p:blipFill>
          <a:blip r:embed="rId2"/>
          <a:stretch>
            <a:fillRect/>
          </a:stretch>
        </p:blipFill>
        <p:spPr>
          <a:xfrm>
            <a:off x="3343275" y="3099567"/>
            <a:ext cx="6367462" cy="3156453"/>
          </a:xfrm>
          <a:prstGeom prst="rect">
            <a:avLst/>
          </a:prstGeom>
        </p:spPr>
      </p:pic>
      <p:sp>
        <p:nvSpPr>
          <p:cNvPr id="7" name="Rectángulo: esquinas redondeadas 6">
            <a:extLst>
              <a:ext uri="{FF2B5EF4-FFF2-40B4-BE49-F238E27FC236}">
                <a16:creationId xmlns:a16="http://schemas.microsoft.com/office/drawing/2014/main" id="{075ED509-FBC0-46CF-BF5F-3BD2BDCDDA30}"/>
              </a:ext>
            </a:extLst>
          </p:cNvPr>
          <p:cNvSpPr/>
          <p:nvPr/>
        </p:nvSpPr>
        <p:spPr>
          <a:xfrm>
            <a:off x="3649803" y="2030730"/>
            <a:ext cx="4890312" cy="74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0" i="0" dirty="0">
                <a:solidFill>
                  <a:srgbClr val="383838"/>
                </a:solidFill>
                <a:effectLst/>
                <a:latin typeface="Georgia" panose="02040502050405020303" pitchFamily="18" charset="0"/>
              </a:rPr>
              <a:t>«</a:t>
            </a:r>
            <a:r>
              <a:rPr lang="es-PE" b="1" i="0" dirty="0" err="1">
                <a:solidFill>
                  <a:srgbClr val="383838"/>
                </a:solidFill>
                <a:effectLst/>
                <a:latin typeface="Georgia" panose="02040502050405020303" pitchFamily="18" charset="0"/>
              </a:rPr>
              <a:t>pip</a:t>
            </a:r>
            <a:r>
              <a:rPr lang="es-PE" b="1" i="0" dirty="0">
                <a:solidFill>
                  <a:srgbClr val="383838"/>
                </a:solidFill>
                <a:effectLst/>
                <a:latin typeface="Georgia" panose="02040502050405020303" pitchFamily="18" charset="0"/>
              </a:rPr>
              <a:t> </a:t>
            </a:r>
            <a:r>
              <a:rPr lang="es-PE" b="1" i="0" dirty="0" err="1">
                <a:solidFill>
                  <a:srgbClr val="383838"/>
                </a:solidFill>
                <a:effectLst/>
                <a:latin typeface="Georgia" panose="02040502050405020303" pitchFamily="18" charset="0"/>
              </a:rPr>
              <a:t>install</a:t>
            </a:r>
            <a:r>
              <a:rPr lang="es-PE" b="1" i="0" dirty="0">
                <a:solidFill>
                  <a:srgbClr val="383838"/>
                </a:solidFill>
                <a:effectLst/>
                <a:latin typeface="Georgia" panose="02040502050405020303" pitchFamily="18" charset="0"/>
              </a:rPr>
              <a:t> </a:t>
            </a:r>
            <a:r>
              <a:rPr lang="es-PE" b="1" i="0" dirty="0" err="1">
                <a:solidFill>
                  <a:srgbClr val="383838"/>
                </a:solidFill>
                <a:effectLst/>
                <a:latin typeface="Georgia" panose="02040502050405020303" pitchFamily="18" charset="0"/>
              </a:rPr>
              <a:t>animatplot</a:t>
            </a:r>
            <a:r>
              <a:rPr lang="es-PE" b="0" i="0" dirty="0">
                <a:solidFill>
                  <a:srgbClr val="383838"/>
                </a:solidFill>
                <a:effectLst/>
                <a:latin typeface="Georgia" panose="02040502050405020303" pitchFamily="18" charset="0"/>
              </a:rPr>
              <a:t>«</a:t>
            </a:r>
            <a:endParaRPr lang="es-PE" dirty="0"/>
          </a:p>
        </p:txBody>
      </p:sp>
    </p:spTree>
    <p:extLst>
      <p:ext uri="{BB962C8B-B14F-4D97-AF65-F5344CB8AC3E}">
        <p14:creationId xmlns:p14="http://schemas.microsoft.com/office/powerpoint/2010/main" val="2818996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68CDF-4EA1-41BF-A891-C46F09806708}"/>
              </a:ext>
            </a:extLst>
          </p:cNvPr>
          <p:cNvSpPr>
            <a:spLocks noGrp="1"/>
          </p:cNvSpPr>
          <p:nvPr>
            <p:ph type="ctrTitle"/>
          </p:nvPr>
        </p:nvSpPr>
        <p:spPr>
          <a:xfrm>
            <a:off x="1371598" y="2305049"/>
            <a:ext cx="9582150" cy="1319213"/>
          </a:xfrm>
        </p:spPr>
        <p:txBody>
          <a:bodyPr>
            <a:noAutofit/>
          </a:bodyPr>
          <a:lstStyle/>
          <a:p>
            <a:r>
              <a:rPr lang="es-MX" sz="6800" b="1" dirty="0"/>
              <a:t>LIBRERÍA pandas</a:t>
            </a:r>
            <a:endParaRPr lang="es-PE" sz="6800" b="1" dirty="0"/>
          </a:p>
        </p:txBody>
      </p:sp>
      <p:sp>
        <p:nvSpPr>
          <p:cNvPr id="3" name="Subtítulo 2">
            <a:extLst>
              <a:ext uri="{FF2B5EF4-FFF2-40B4-BE49-F238E27FC236}">
                <a16:creationId xmlns:a16="http://schemas.microsoft.com/office/drawing/2014/main" id="{B3B93AE1-BF9F-42CB-B00D-16AD25F61C54}"/>
              </a:ext>
            </a:extLst>
          </p:cNvPr>
          <p:cNvSpPr>
            <a:spLocks noGrp="1"/>
          </p:cNvSpPr>
          <p:nvPr>
            <p:ph type="subTitle" idx="1"/>
          </p:nvPr>
        </p:nvSpPr>
        <p:spPr>
          <a:xfrm>
            <a:off x="1524000" y="5752307"/>
            <a:ext cx="9144000" cy="474662"/>
          </a:xfrm>
        </p:spPr>
        <p:txBody>
          <a:bodyPr/>
          <a:lstStyle/>
          <a:p>
            <a:r>
              <a:rPr lang="es-MX" b="1" dirty="0"/>
              <a:t>@eighta.dev</a:t>
            </a:r>
            <a:endParaRPr lang="es-PE" b="1" dirty="0"/>
          </a:p>
        </p:txBody>
      </p:sp>
      <p:pic>
        <p:nvPicPr>
          <p:cNvPr id="1028" name="Picture 4" descr="Matplotlib - Wikipedia, la enciclopedia libre">
            <a:extLst>
              <a:ext uri="{FF2B5EF4-FFF2-40B4-BE49-F238E27FC236}">
                <a16:creationId xmlns:a16="http://schemas.microsoft.com/office/drawing/2014/main" id="{11EBDA03-1666-455E-9E6D-DC3192495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698" y="410050"/>
            <a:ext cx="1396603" cy="139660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a librería Pandas | Aprende con Alf">
            <a:extLst>
              <a:ext uri="{FF2B5EF4-FFF2-40B4-BE49-F238E27FC236}">
                <a16:creationId xmlns:a16="http://schemas.microsoft.com/office/drawing/2014/main" id="{02D4C8D0-3A75-4A29-AA24-9766CC9FE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964" y="4097852"/>
            <a:ext cx="5872072" cy="122334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12D2FA1B-CE55-4528-9D6F-E2EFABE54CC4}"/>
              </a:ext>
            </a:extLst>
          </p:cNvPr>
          <p:cNvPicPr>
            <a:picLocks noChangeAspect="1"/>
          </p:cNvPicPr>
          <p:nvPr/>
        </p:nvPicPr>
        <p:blipFill>
          <a:blip r:embed="rId4"/>
          <a:stretch>
            <a:fillRect/>
          </a:stretch>
        </p:blipFill>
        <p:spPr>
          <a:xfrm>
            <a:off x="4786310" y="431284"/>
            <a:ext cx="2752725" cy="1714500"/>
          </a:xfrm>
          <a:prstGeom prst="rect">
            <a:avLst/>
          </a:prstGeom>
        </p:spPr>
      </p:pic>
    </p:spTree>
    <p:extLst>
      <p:ext uri="{BB962C8B-B14F-4D97-AF65-F5344CB8AC3E}">
        <p14:creationId xmlns:p14="http://schemas.microsoft.com/office/powerpoint/2010/main" val="2084404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0892768-35EF-47CB-A41B-34DB31DDBDC3}"/>
              </a:ext>
            </a:extLst>
          </p:cNvPr>
          <p:cNvSpPr>
            <a:spLocks noGrp="1"/>
          </p:cNvSpPr>
          <p:nvPr>
            <p:ph sz="half" idx="1"/>
          </p:nvPr>
        </p:nvSpPr>
        <p:spPr/>
        <p:txBody>
          <a:bodyPr>
            <a:normAutofit lnSpcReduction="10000"/>
          </a:bodyPr>
          <a:lstStyle/>
          <a:p>
            <a:pPr marL="0" indent="0" algn="just">
              <a:buNone/>
            </a:pPr>
            <a:r>
              <a:rPr lang="es-MX" dirty="0"/>
              <a:t>Pandas es una librería de Python especializada en el manejo y análisis de estructuras de datos.</a:t>
            </a:r>
          </a:p>
          <a:p>
            <a:pPr algn="just">
              <a:buFont typeface="Arial" panose="020B0604020202020204" pitchFamily="34" charset="0"/>
              <a:buChar char="•"/>
            </a:pPr>
            <a:r>
              <a:rPr lang="es-MX" b="0" i="0" dirty="0">
                <a:solidFill>
                  <a:srgbClr val="F8F8F2"/>
                </a:solidFill>
                <a:effectLst/>
                <a:latin typeface="Source Sans Pro" panose="020B0503030403020204" pitchFamily="34" charset="0"/>
              </a:rPr>
              <a:t>Define nuevas estructuras de datos basadas en los </a:t>
            </a:r>
            <a:r>
              <a:rPr lang="es-MX" b="0" i="0" dirty="0" err="1">
                <a:solidFill>
                  <a:srgbClr val="F8F8F2"/>
                </a:solidFill>
                <a:effectLst/>
                <a:latin typeface="Source Sans Pro" panose="020B0503030403020204" pitchFamily="34" charset="0"/>
              </a:rPr>
              <a:t>arrays</a:t>
            </a:r>
            <a:r>
              <a:rPr lang="es-MX" b="0" i="0" dirty="0">
                <a:solidFill>
                  <a:srgbClr val="F8F8F2"/>
                </a:solidFill>
                <a:effectLst/>
                <a:latin typeface="Source Sans Pro" panose="020B0503030403020204" pitchFamily="34" charset="0"/>
              </a:rPr>
              <a:t> de la librería </a:t>
            </a:r>
            <a:r>
              <a:rPr lang="es-MX" b="0" i="0" dirty="0" err="1">
                <a:solidFill>
                  <a:srgbClr val="F8F8F2"/>
                </a:solidFill>
                <a:effectLst/>
                <a:latin typeface="Source Sans Pro" panose="020B0503030403020204" pitchFamily="34" charset="0"/>
              </a:rPr>
              <a:t>NumPy</a:t>
            </a:r>
            <a:r>
              <a:rPr lang="es-MX" b="0" i="0" dirty="0">
                <a:solidFill>
                  <a:srgbClr val="F8F8F2"/>
                </a:solidFill>
                <a:effectLst/>
                <a:latin typeface="Source Sans Pro" panose="020B0503030403020204" pitchFamily="34" charset="0"/>
              </a:rPr>
              <a:t> pero con nuevas funcionalidades.</a:t>
            </a:r>
          </a:p>
          <a:p>
            <a:pPr algn="just">
              <a:buFont typeface="Arial" panose="020B0604020202020204" pitchFamily="34" charset="0"/>
              <a:buChar char="•"/>
            </a:pPr>
            <a:r>
              <a:rPr lang="es-MX" b="0" i="0" dirty="0">
                <a:solidFill>
                  <a:srgbClr val="F8F8F2"/>
                </a:solidFill>
                <a:effectLst/>
                <a:latin typeface="Source Sans Pro" panose="020B0503030403020204" pitchFamily="34" charset="0"/>
              </a:rPr>
              <a:t>Permite leer y escribir fácilmente ficheros en formato CSV, Excel y bases de datos SQL.</a:t>
            </a:r>
          </a:p>
          <a:p>
            <a:pPr algn="just">
              <a:buFont typeface="Arial" panose="020B0604020202020204" pitchFamily="34" charset="0"/>
              <a:buChar char="•"/>
            </a:pPr>
            <a:r>
              <a:rPr lang="es-MX" b="0" i="0" dirty="0">
                <a:solidFill>
                  <a:srgbClr val="F8F8F2"/>
                </a:solidFill>
                <a:effectLst/>
                <a:latin typeface="Source Sans Pro" panose="020B0503030403020204" pitchFamily="34" charset="0"/>
              </a:rPr>
              <a:t>Permite acceder a los datos mediante índices o nombres para filas y columnas.</a:t>
            </a:r>
          </a:p>
          <a:p>
            <a:pPr marL="0" indent="0">
              <a:buNone/>
            </a:pPr>
            <a:endParaRPr lang="es-PE" dirty="0"/>
          </a:p>
        </p:txBody>
      </p:sp>
      <p:pic>
        <p:nvPicPr>
          <p:cNvPr id="2050" name="Picture 2" descr="Primeros pasos con Pandas - Adictos al trabajo Tutoriales">
            <a:extLst>
              <a:ext uri="{FF2B5EF4-FFF2-40B4-BE49-F238E27FC236}">
                <a16:creationId xmlns:a16="http://schemas.microsoft.com/office/drawing/2014/main" id="{F1F31FFB-CA0D-4C5C-ABEB-814F34720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216" y="372162"/>
            <a:ext cx="3220318" cy="1301545"/>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69FBD6F6-A216-4314-8E2B-A425185DA959}"/>
              </a:ext>
            </a:extLst>
          </p:cNvPr>
          <p:cNvPicPr>
            <a:picLocks noChangeAspect="1"/>
          </p:cNvPicPr>
          <p:nvPr/>
        </p:nvPicPr>
        <p:blipFill>
          <a:blip r:embed="rId3"/>
          <a:stretch>
            <a:fillRect/>
          </a:stretch>
        </p:blipFill>
        <p:spPr>
          <a:xfrm>
            <a:off x="7743366" y="0"/>
            <a:ext cx="4448634" cy="6901620"/>
          </a:xfrm>
          <a:prstGeom prst="rect">
            <a:avLst/>
          </a:prstGeom>
        </p:spPr>
      </p:pic>
    </p:spTree>
    <p:extLst>
      <p:ext uri="{BB962C8B-B14F-4D97-AF65-F5344CB8AC3E}">
        <p14:creationId xmlns:p14="http://schemas.microsoft.com/office/powerpoint/2010/main" val="2706040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mATPLOTLIB</a:t>
            </a:r>
            <a:endParaRPr lang="es-PE" b="1" dirty="0"/>
          </a:p>
        </p:txBody>
      </p:sp>
      <p:sp>
        <p:nvSpPr>
          <p:cNvPr id="3" name="Marcador de contenido 2">
            <a:extLst>
              <a:ext uri="{FF2B5EF4-FFF2-40B4-BE49-F238E27FC236}">
                <a16:creationId xmlns:a16="http://schemas.microsoft.com/office/drawing/2014/main" id="{A563AB21-52AB-42C8-A839-53F5CDE0D51E}"/>
              </a:ext>
            </a:extLst>
          </p:cNvPr>
          <p:cNvSpPr>
            <a:spLocks noGrp="1"/>
          </p:cNvSpPr>
          <p:nvPr>
            <p:ph idx="1"/>
          </p:nvPr>
        </p:nvSpPr>
        <p:spPr>
          <a:xfrm>
            <a:off x="1202919" y="2011680"/>
            <a:ext cx="5788431" cy="4206240"/>
          </a:xfrm>
        </p:spPr>
        <p:txBody>
          <a:bodyPr/>
          <a:lstStyle/>
          <a:p>
            <a:pPr algn="just"/>
            <a:r>
              <a:rPr lang="es-MX" dirty="0" err="1"/>
              <a:t>Matplotlib</a:t>
            </a:r>
            <a:r>
              <a:rPr lang="es-MX" dirty="0"/>
              <a:t> es una librería utilizada para gráficos 2D en lenguaje de programación Python, es muy flexible y tiene muchos valores predeterminados incorporados que ayudan </a:t>
            </a:r>
            <a:r>
              <a:rPr lang="es-MX" dirty="0" err="1"/>
              <a:t>muchisimo</a:t>
            </a:r>
            <a:r>
              <a:rPr lang="es-MX" dirty="0"/>
              <a:t>. Produce figuras de calidad de publicación en una variedad de formatos impresos y entornos interactivos. Como tal, no necesitas mucho para comenzar, solamente tienes que hacer las importaciones necesarias, preparar algunos datos y con esto puedes comenzar a trazar tu función con la ayuda de la instrucción </a:t>
            </a:r>
            <a:r>
              <a:rPr lang="es-MX" dirty="0" err="1"/>
              <a:t>plot</a:t>
            </a:r>
            <a:r>
              <a:rPr lang="es-MX" dirty="0"/>
              <a:t>().</a:t>
            </a:r>
            <a:endParaRPr lang="es-PE" dirty="0"/>
          </a:p>
        </p:txBody>
      </p:sp>
      <p:sp>
        <p:nvSpPr>
          <p:cNvPr id="5" name="CuadroTexto 4">
            <a:extLst>
              <a:ext uri="{FF2B5EF4-FFF2-40B4-BE49-F238E27FC236}">
                <a16:creationId xmlns:a16="http://schemas.microsoft.com/office/drawing/2014/main" id="{D109A97F-B928-429D-A411-011BF12E3A9F}"/>
              </a:ext>
            </a:extLst>
          </p:cNvPr>
          <p:cNvSpPr txBox="1"/>
          <p:nvPr/>
        </p:nvSpPr>
        <p:spPr>
          <a:xfrm>
            <a:off x="1371600" y="6067332"/>
            <a:ext cx="6096000" cy="369332"/>
          </a:xfrm>
          <a:prstGeom prst="rect">
            <a:avLst/>
          </a:prstGeom>
          <a:noFill/>
        </p:spPr>
        <p:txBody>
          <a:bodyPr wrap="square">
            <a:spAutoFit/>
          </a:bodyPr>
          <a:lstStyle/>
          <a:p>
            <a:r>
              <a:rPr lang="es-PE" dirty="0"/>
              <a:t>https://matplotlib.org</a:t>
            </a:r>
          </a:p>
        </p:txBody>
      </p:sp>
      <p:pic>
        <p:nvPicPr>
          <p:cNvPr id="1026" name="Picture 2" descr="La librería Matplotlib | Aprende con Alf">
            <a:extLst>
              <a:ext uri="{FF2B5EF4-FFF2-40B4-BE49-F238E27FC236}">
                <a16:creationId xmlns:a16="http://schemas.microsoft.com/office/drawing/2014/main" id="{C678FE5E-20D0-4F70-A0B6-61D0CA11E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475" y="2011680"/>
            <a:ext cx="45212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157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0C31B6D-3495-4900-B62B-663E43E66235}"/>
              </a:ext>
            </a:extLst>
          </p:cNvPr>
          <p:cNvSpPr>
            <a:spLocks noGrp="1"/>
          </p:cNvSpPr>
          <p:nvPr>
            <p:ph sz="half" idx="1"/>
          </p:nvPr>
        </p:nvSpPr>
        <p:spPr/>
        <p:txBody>
          <a:bodyPr/>
          <a:lstStyle/>
          <a:p>
            <a:r>
              <a:rPr lang="es-MX" b="1" dirty="0"/>
              <a:t>Instalar pandas</a:t>
            </a:r>
          </a:p>
          <a:p>
            <a:pPr marL="0" indent="0">
              <a:buNone/>
            </a:pPr>
            <a:r>
              <a:rPr lang="es-MX" dirty="0"/>
              <a:t>Puedes instalar pandas en Python usando </a:t>
            </a:r>
            <a:r>
              <a:rPr lang="es-MX" dirty="0" err="1"/>
              <a:t>pip</a:t>
            </a:r>
            <a:r>
              <a:rPr lang="es-MX" dirty="0"/>
              <a:t>. Ejecuta el siguiente comando en </a:t>
            </a:r>
            <a:r>
              <a:rPr lang="es-MX" dirty="0" err="1"/>
              <a:t>cmd</a:t>
            </a:r>
            <a:r>
              <a:rPr lang="es-MX" dirty="0"/>
              <a:t>:</a:t>
            </a:r>
          </a:p>
          <a:p>
            <a:endParaRPr lang="es-MX" dirty="0"/>
          </a:p>
          <a:p>
            <a:pPr marL="0" indent="0" algn="ctr">
              <a:buNone/>
            </a:pPr>
            <a:r>
              <a:rPr lang="es-MX" b="1" dirty="0" err="1"/>
              <a:t>pip</a:t>
            </a:r>
            <a:r>
              <a:rPr lang="es-MX" b="1" dirty="0"/>
              <a:t> </a:t>
            </a:r>
            <a:r>
              <a:rPr lang="es-MX" b="1" dirty="0" err="1"/>
              <a:t>install</a:t>
            </a:r>
            <a:r>
              <a:rPr lang="es-MX" b="1" dirty="0"/>
              <a:t> pandas</a:t>
            </a:r>
            <a:endParaRPr lang="es-PE" b="1" dirty="0"/>
          </a:p>
        </p:txBody>
      </p:sp>
      <p:pic>
        <p:nvPicPr>
          <p:cNvPr id="5" name="Picture 2" descr="Primeros pasos con Pandas - Adictos al trabajo Tutoriales">
            <a:extLst>
              <a:ext uri="{FF2B5EF4-FFF2-40B4-BE49-F238E27FC236}">
                <a16:creationId xmlns:a16="http://schemas.microsoft.com/office/drawing/2014/main" id="{C42ACE02-0026-4CA2-991C-273B2B94D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216" y="372162"/>
            <a:ext cx="3220318" cy="130154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E3E71B9B-2B06-419A-86D5-B885E300D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4614" y="2163795"/>
            <a:ext cx="5357812" cy="2841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338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F62524-B248-4D0F-B569-91B648CF6BEB}"/>
              </a:ext>
            </a:extLst>
          </p:cNvPr>
          <p:cNvSpPr>
            <a:spLocks noGrp="1"/>
          </p:cNvSpPr>
          <p:nvPr>
            <p:ph type="title"/>
          </p:nvPr>
        </p:nvSpPr>
        <p:spPr/>
        <p:txBody>
          <a:bodyPr/>
          <a:lstStyle/>
          <a:p>
            <a:r>
              <a:rPr lang="es-MX" b="1" dirty="0"/>
              <a:t>LIBRERIAS DE APOYO</a:t>
            </a:r>
            <a:endParaRPr lang="es-PE" b="1" dirty="0"/>
          </a:p>
        </p:txBody>
      </p:sp>
      <p:sp>
        <p:nvSpPr>
          <p:cNvPr id="3" name="Marcador de contenido 2">
            <a:extLst>
              <a:ext uri="{FF2B5EF4-FFF2-40B4-BE49-F238E27FC236}">
                <a16:creationId xmlns:a16="http://schemas.microsoft.com/office/drawing/2014/main" id="{87C38F86-2A2B-4187-99E3-5829740F0152}"/>
              </a:ext>
            </a:extLst>
          </p:cNvPr>
          <p:cNvSpPr>
            <a:spLocks noGrp="1"/>
          </p:cNvSpPr>
          <p:nvPr>
            <p:ph sz="half" idx="1"/>
          </p:nvPr>
        </p:nvSpPr>
        <p:spPr>
          <a:xfrm>
            <a:off x="1205344" y="2011680"/>
            <a:ext cx="6986156" cy="4562144"/>
          </a:xfrm>
        </p:spPr>
        <p:txBody>
          <a:bodyPr/>
          <a:lstStyle/>
          <a:p>
            <a:pPr marL="0" indent="0" algn="just">
              <a:buNone/>
            </a:pPr>
            <a:r>
              <a:rPr lang="es-MX" dirty="0" err="1"/>
              <a:t>openpyxl</a:t>
            </a:r>
            <a:r>
              <a:rPr lang="es-MX" dirty="0"/>
              <a:t> es una biblioteca de Python para leer/escribir archivos Excel 2010 xlsx/</a:t>
            </a:r>
            <a:r>
              <a:rPr lang="es-MX" dirty="0" err="1"/>
              <a:t>xlsm</a:t>
            </a:r>
            <a:r>
              <a:rPr lang="es-MX" dirty="0"/>
              <a:t>/</a:t>
            </a:r>
            <a:r>
              <a:rPr lang="es-MX" dirty="0" err="1"/>
              <a:t>xltx</a:t>
            </a:r>
            <a:r>
              <a:rPr lang="es-MX" dirty="0"/>
              <a:t>/</a:t>
            </a:r>
            <a:r>
              <a:rPr lang="es-MX" dirty="0" err="1"/>
              <a:t>xltm</a:t>
            </a:r>
            <a:r>
              <a:rPr lang="es-MX" dirty="0"/>
              <a:t>.</a:t>
            </a:r>
          </a:p>
          <a:p>
            <a:pPr marL="0" indent="0" algn="just">
              <a:buNone/>
            </a:pPr>
            <a:endParaRPr lang="es-MX" dirty="0"/>
          </a:p>
          <a:p>
            <a:pPr marL="0" indent="0" algn="just">
              <a:buNone/>
            </a:pPr>
            <a:r>
              <a:rPr lang="es-MX" dirty="0"/>
              <a:t>Python </a:t>
            </a:r>
            <a:r>
              <a:rPr lang="es-MX" dirty="0" err="1"/>
              <a:t>xlrd</a:t>
            </a:r>
            <a:r>
              <a:rPr lang="es-MX" dirty="0"/>
              <a:t> recupera datos de una hoja de cálculo utilizando el módulo </a:t>
            </a:r>
            <a:r>
              <a:rPr lang="es-MX" dirty="0" err="1"/>
              <a:t>xlrd</a:t>
            </a:r>
            <a:r>
              <a:rPr lang="es-MX" dirty="0"/>
              <a:t>. Se utiliza para leer, escribir o modificar datos.</a:t>
            </a:r>
          </a:p>
          <a:p>
            <a:pPr marL="0" indent="0" algn="just">
              <a:buNone/>
            </a:pPr>
            <a:endParaRPr lang="es-MX" dirty="0"/>
          </a:p>
          <a:p>
            <a:pPr marL="0" indent="0" algn="just">
              <a:buNone/>
            </a:pPr>
            <a:r>
              <a:rPr lang="es-MX" dirty="0" err="1"/>
              <a:t>XlsxWriter</a:t>
            </a:r>
            <a:r>
              <a:rPr lang="es-MX" dirty="0"/>
              <a:t> es un módulo de Python que se puede usar para escribir texto, números, fórmulas e hipervínculos a varias hojas de trabajo en un archivo XLSX de Excel 2007+.</a:t>
            </a:r>
            <a:endParaRPr lang="es-PE" dirty="0"/>
          </a:p>
        </p:txBody>
      </p:sp>
      <p:pic>
        <p:nvPicPr>
          <p:cNvPr id="4098" name="Picture 2">
            <a:extLst>
              <a:ext uri="{FF2B5EF4-FFF2-40B4-BE49-F238E27FC236}">
                <a16:creationId xmlns:a16="http://schemas.microsoft.com/office/drawing/2014/main" id="{D23ED3A0-49A3-49FB-B132-64E006272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3504" y="3088701"/>
            <a:ext cx="3412813" cy="2462101"/>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9DBE3104-2571-4497-9EAA-F05060FED61A}"/>
              </a:ext>
            </a:extLst>
          </p:cNvPr>
          <p:cNvPicPr>
            <a:picLocks noChangeAspect="1"/>
          </p:cNvPicPr>
          <p:nvPr/>
        </p:nvPicPr>
        <p:blipFill>
          <a:blip r:embed="rId3"/>
          <a:stretch>
            <a:fillRect/>
          </a:stretch>
        </p:blipFill>
        <p:spPr>
          <a:xfrm>
            <a:off x="3019424" y="2777434"/>
            <a:ext cx="3076576" cy="456415"/>
          </a:xfrm>
          <a:prstGeom prst="rect">
            <a:avLst/>
          </a:prstGeom>
        </p:spPr>
      </p:pic>
      <p:pic>
        <p:nvPicPr>
          <p:cNvPr id="13" name="Imagen 12">
            <a:extLst>
              <a:ext uri="{FF2B5EF4-FFF2-40B4-BE49-F238E27FC236}">
                <a16:creationId xmlns:a16="http://schemas.microsoft.com/office/drawing/2014/main" id="{E05CCAA1-864C-471C-8AE1-B4C5C782B742}"/>
              </a:ext>
            </a:extLst>
          </p:cNvPr>
          <p:cNvPicPr>
            <a:picLocks noChangeAspect="1"/>
          </p:cNvPicPr>
          <p:nvPr/>
        </p:nvPicPr>
        <p:blipFill>
          <a:blip r:embed="rId4"/>
          <a:stretch>
            <a:fillRect/>
          </a:stretch>
        </p:blipFill>
        <p:spPr>
          <a:xfrm>
            <a:off x="3038997" y="4319752"/>
            <a:ext cx="2714104" cy="485303"/>
          </a:xfrm>
          <a:prstGeom prst="rect">
            <a:avLst/>
          </a:prstGeom>
        </p:spPr>
      </p:pic>
      <p:pic>
        <p:nvPicPr>
          <p:cNvPr id="16" name="Imagen 15">
            <a:extLst>
              <a:ext uri="{FF2B5EF4-FFF2-40B4-BE49-F238E27FC236}">
                <a16:creationId xmlns:a16="http://schemas.microsoft.com/office/drawing/2014/main" id="{6684AD0B-9012-48BF-A3AF-44CE0295EC22}"/>
              </a:ext>
            </a:extLst>
          </p:cNvPr>
          <p:cNvPicPr>
            <a:picLocks noChangeAspect="1"/>
          </p:cNvPicPr>
          <p:nvPr/>
        </p:nvPicPr>
        <p:blipFill>
          <a:blip r:embed="rId5"/>
          <a:stretch>
            <a:fillRect/>
          </a:stretch>
        </p:blipFill>
        <p:spPr>
          <a:xfrm>
            <a:off x="2922673" y="5994232"/>
            <a:ext cx="3270077" cy="480398"/>
          </a:xfrm>
          <a:prstGeom prst="rect">
            <a:avLst/>
          </a:prstGeom>
        </p:spPr>
      </p:pic>
    </p:spTree>
    <p:extLst>
      <p:ext uri="{BB962C8B-B14F-4D97-AF65-F5344CB8AC3E}">
        <p14:creationId xmlns:p14="http://schemas.microsoft.com/office/powerpoint/2010/main" val="3666241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CA4DAA1-D46C-43F1-8BDC-7C7D32A1400D}"/>
              </a:ext>
            </a:extLst>
          </p:cNvPr>
          <p:cNvSpPr>
            <a:spLocks noGrp="1"/>
          </p:cNvSpPr>
          <p:nvPr>
            <p:ph type="title"/>
          </p:nvPr>
        </p:nvSpPr>
        <p:spPr/>
        <p:txBody>
          <a:bodyPr/>
          <a:lstStyle/>
          <a:p>
            <a:r>
              <a:rPr lang="es-MX" b="1" dirty="0"/>
              <a:t>Instalar </a:t>
            </a:r>
            <a:r>
              <a:rPr lang="es-MX" b="1" dirty="0" err="1"/>
              <a:t>matplotlib</a:t>
            </a:r>
            <a:endParaRPr lang="es-PE" b="1" dirty="0"/>
          </a:p>
        </p:txBody>
      </p:sp>
      <p:pic>
        <p:nvPicPr>
          <p:cNvPr id="6" name="Imagen 5">
            <a:extLst>
              <a:ext uri="{FF2B5EF4-FFF2-40B4-BE49-F238E27FC236}">
                <a16:creationId xmlns:a16="http://schemas.microsoft.com/office/drawing/2014/main" id="{5059D94A-0D96-4B10-916C-B582AF361D31}"/>
              </a:ext>
            </a:extLst>
          </p:cNvPr>
          <p:cNvPicPr>
            <a:picLocks noChangeAspect="1"/>
          </p:cNvPicPr>
          <p:nvPr/>
        </p:nvPicPr>
        <p:blipFill>
          <a:blip r:embed="rId2"/>
          <a:stretch>
            <a:fillRect/>
          </a:stretch>
        </p:blipFill>
        <p:spPr>
          <a:xfrm>
            <a:off x="1202919" y="4038510"/>
            <a:ext cx="3590925" cy="561975"/>
          </a:xfrm>
          <a:prstGeom prst="rect">
            <a:avLst/>
          </a:prstGeom>
        </p:spPr>
      </p:pic>
      <p:pic>
        <p:nvPicPr>
          <p:cNvPr id="2050" name="Picture 2">
            <a:extLst>
              <a:ext uri="{FF2B5EF4-FFF2-40B4-BE49-F238E27FC236}">
                <a16:creationId xmlns:a16="http://schemas.microsoft.com/office/drawing/2014/main" id="{84C6ECDD-DA0B-46EA-8E7F-878D073F2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269" y="2290145"/>
            <a:ext cx="4957762" cy="27749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99BA0B5-4BC2-497B-9871-7878894BF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269" y="5367763"/>
            <a:ext cx="4957762" cy="97773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5BEC0FD-B50B-4EEE-B4B6-55532B480D3A}"/>
              </a:ext>
            </a:extLst>
          </p:cNvPr>
          <p:cNvSpPr txBox="1"/>
          <p:nvPr/>
        </p:nvSpPr>
        <p:spPr>
          <a:xfrm>
            <a:off x="1202919" y="2290145"/>
            <a:ext cx="4539120" cy="769441"/>
          </a:xfrm>
          <a:prstGeom prst="rect">
            <a:avLst/>
          </a:prstGeom>
          <a:noFill/>
        </p:spPr>
        <p:txBody>
          <a:bodyPr wrap="square" rtlCol="0">
            <a:spAutoFit/>
          </a:bodyPr>
          <a:lstStyle/>
          <a:p>
            <a:r>
              <a:rPr lang="es-MX" sz="2200" dirty="0"/>
              <a:t>Instalación por la terminal.</a:t>
            </a:r>
          </a:p>
          <a:p>
            <a:r>
              <a:rPr lang="es-MX" sz="2200" dirty="0"/>
              <a:t>Para usar «</a:t>
            </a:r>
            <a:r>
              <a:rPr lang="es-MX" sz="2200" dirty="0" err="1"/>
              <a:t>pip</a:t>
            </a:r>
            <a:r>
              <a:rPr lang="es-MX" sz="2200" dirty="0"/>
              <a:t>» debe instalar Python.</a:t>
            </a:r>
            <a:endParaRPr lang="es-PE" sz="2200" dirty="0"/>
          </a:p>
        </p:txBody>
      </p:sp>
    </p:spTree>
    <p:extLst>
      <p:ext uri="{BB962C8B-B14F-4D97-AF65-F5344CB8AC3E}">
        <p14:creationId xmlns:p14="http://schemas.microsoft.com/office/powerpoint/2010/main" val="117498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Iniciar con </a:t>
            </a:r>
            <a:r>
              <a:rPr lang="es-MX" b="1" dirty="0" err="1"/>
              <a:t>Matplotlib</a:t>
            </a:r>
            <a:endParaRPr lang="es-PE" b="1" dirty="0"/>
          </a:p>
        </p:txBody>
      </p:sp>
      <p:sp>
        <p:nvSpPr>
          <p:cNvPr id="3" name="Marcador de contenido 2">
            <a:extLst>
              <a:ext uri="{FF2B5EF4-FFF2-40B4-BE49-F238E27FC236}">
                <a16:creationId xmlns:a16="http://schemas.microsoft.com/office/drawing/2014/main" id="{A563AB21-52AB-42C8-A839-53F5CDE0D51E}"/>
              </a:ext>
            </a:extLst>
          </p:cNvPr>
          <p:cNvSpPr>
            <a:spLocks noGrp="1"/>
          </p:cNvSpPr>
          <p:nvPr>
            <p:ph idx="1"/>
          </p:nvPr>
        </p:nvSpPr>
        <p:spPr>
          <a:xfrm>
            <a:off x="1202919" y="2110003"/>
            <a:ext cx="10271326" cy="888836"/>
          </a:xfrm>
        </p:spPr>
        <p:txBody>
          <a:bodyPr/>
          <a:lstStyle/>
          <a:p>
            <a:pPr marL="0" indent="0" algn="just">
              <a:buNone/>
            </a:pPr>
            <a:r>
              <a:rPr lang="es-MX" dirty="0"/>
              <a:t>Como toda librería de Python lo primero es importarla y definirla en nuestro programa para ello utilizamos el nombre común que se le da que es </a:t>
            </a:r>
            <a:r>
              <a:rPr lang="es-MX" dirty="0" err="1"/>
              <a:t>plt</a:t>
            </a:r>
            <a:r>
              <a:rPr lang="es-MX" dirty="0"/>
              <a:t>.</a:t>
            </a:r>
            <a:endParaRPr lang="es-PE" dirty="0"/>
          </a:p>
        </p:txBody>
      </p:sp>
      <p:pic>
        <p:nvPicPr>
          <p:cNvPr id="5" name="Imagen 4">
            <a:extLst>
              <a:ext uri="{FF2B5EF4-FFF2-40B4-BE49-F238E27FC236}">
                <a16:creationId xmlns:a16="http://schemas.microsoft.com/office/drawing/2014/main" id="{BAB17BAB-2A34-40A7-950D-57A09F96BBA2}"/>
              </a:ext>
            </a:extLst>
          </p:cNvPr>
          <p:cNvPicPr>
            <a:picLocks noChangeAspect="1"/>
          </p:cNvPicPr>
          <p:nvPr/>
        </p:nvPicPr>
        <p:blipFill rotWithShape="1">
          <a:blip r:embed="rId2"/>
          <a:srcRect l="26266" t="20584" r="49476" b="68026"/>
          <a:stretch/>
        </p:blipFill>
        <p:spPr>
          <a:xfrm>
            <a:off x="1269595" y="3429000"/>
            <a:ext cx="6531380" cy="1478525"/>
          </a:xfrm>
          <a:prstGeom prst="rect">
            <a:avLst/>
          </a:prstGeom>
        </p:spPr>
      </p:pic>
    </p:spTree>
    <p:extLst>
      <p:ext uri="{BB962C8B-B14F-4D97-AF65-F5344CB8AC3E}">
        <p14:creationId xmlns:p14="http://schemas.microsoft.com/office/powerpoint/2010/main" val="1685922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líneas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r>
              <a:rPr lang="es-MX" dirty="0"/>
              <a:t>Para crear un gráfico de líneas con </a:t>
            </a:r>
            <a:r>
              <a:rPr lang="es-MX" dirty="0" err="1"/>
              <a:t>matplotlib</a:t>
            </a:r>
            <a:r>
              <a:rPr lang="es-MX" dirty="0"/>
              <a:t> tan solo necesitas dos </a:t>
            </a:r>
            <a:r>
              <a:rPr lang="es-MX" dirty="0" err="1"/>
              <a:t>arrays</a:t>
            </a:r>
            <a:r>
              <a:rPr lang="es-MX" dirty="0"/>
              <a:t> que representen los valores de los ejes X e Y. </a:t>
            </a:r>
          </a:p>
          <a:p>
            <a:r>
              <a:rPr lang="es-MX" dirty="0"/>
              <a:t>Podemos definir el color de la línea, leyenda, título, </a:t>
            </a:r>
            <a:r>
              <a:rPr lang="es-MX" dirty="0" err="1"/>
              <a:t>labels</a:t>
            </a:r>
            <a:r>
              <a:rPr lang="es-MX" dirty="0"/>
              <a:t>.</a:t>
            </a:r>
            <a:endParaRPr lang="es-PE" dirty="0"/>
          </a:p>
        </p:txBody>
      </p:sp>
      <p:pic>
        <p:nvPicPr>
          <p:cNvPr id="3074" name="Picture 2" descr="Introducción-a-MAtplotlib-parte-2-2">
            <a:extLst>
              <a:ext uri="{FF2B5EF4-FFF2-40B4-BE49-F238E27FC236}">
                <a16:creationId xmlns:a16="http://schemas.microsoft.com/office/drawing/2014/main" id="{73D1762C-AAF7-4EAF-A6D7-19C2DEDD6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684" y="2478881"/>
            <a:ext cx="4698965" cy="327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00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barras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Los gráficos de barras se usan para comparar datos entre diferentes categorías, estos se pueden representar horizontal o verticalmente. Veamos cómo podemos implementar este tipo de gráficos en </a:t>
            </a:r>
            <a:r>
              <a:rPr lang="es-MX" dirty="0" err="1"/>
              <a:t>matplotlib</a:t>
            </a:r>
            <a:r>
              <a:rPr lang="es-MX" dirty="0"/>
              <a:t>.</a:t>
            </a:r>
            <a:endParaRPr lang="es-PE" dirty="0"/>
          </a:p>
        </p:txBody>
      </p:sp>
      <p:pic>
        <p:nvPicPr>
          <p:cNvPr id="1026" name="Picture 2" descr="Introducción-a-MAtplotlib-parte-2-3">
            <a:extLst>
              <a:ext uri="{FF2B5EF4-FFF2-40B4-BE49-F238E27FC236}">
                <a16:creationId xmlns:a16="http://schemas.microsoft.com/office/drawing/2014/main" id="{55765E95-9D7C-492D-B3E9-CB8BA55B0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928" y="2336103"/>
            <a:ext cx="4655297" cy="333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85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sectores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Este es un gráfico circular que se divide en segmentos, es decir, sectores de pastel, básicamente se usa para mostrar el porcentaje o los datos proporcionales en los que cada porción del pastel representa una categoría.</a:t>
            </a:r>
          </a:p>
          <a:p>
            <a:pPr>
              <a:buFont typeface="Wingdings" panose="05000000000000000000" pitchFamily="2" charset="2"/>
              <a:buChar char="Ø"/>
            </a:pPr>
            <a:r>
              <a:rPr lang="es-PE" dirty="0"/>
              <a:t>Grafico circular </a:t>
            </a:r>
          </a:p>
          <a:p>
            <a:pPr>
              <a:buFont typeface="Wingdings" panose="05000000000000000000" pitchFamily="2" charset="2"/>
              <a:buChar char="Ø"/>
            </a:pPr>
            <a:r>
              <a:rPr lang="es-PE" dirty="0"/>
              <a:t>Grafico de pie</a:t>
            </a:r>
            <a:endParaRPr lang="es-MX" dirty="0"/>
          </a:p>
        </p:txBody>
      </p:sp>
      <p:pic>
        <p:nvPicPr>
          <p:cNvPr id="3" name="Picture 2" descr="Introducción-a-MAtplotlib-parte-2-6">
            <a:extLst>
              <a:ext uri="{FF2B5EF4-FFF2-40B4-BE49-F238E27FC236}">
                <a16:creationId xmlns:a16="http://schemas.microsoft.com/office/drawing/2014/main" id="{028AD503-A390-4652-A950-2B0383084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723" y="2541611"/>
            <a:ext cx="5167528" cy="3032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48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dispersión</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Los gráficos de dispersión se utilizaron para comparar variables, por ejemplo, cuánto una variable se ve afectada por otra variable y de esta forma se construye una relación a partir de ella. En esta gráfica los datos se muestran como una colección de puntos, cada uno con el valor de una variable que determina la posición en el eje horizontal y el valor de otra variable determina la posición en el eje vertical.</a:t>
            </a:r>
          </a:p>
          <a:p>
            <a:pPr>
              <a:buFont typeface="Wingdings" panose="05000000000000000000" pitchFamily="2" charset="2"/>
              <a:buChar char="Ø"/>
            </a:pPr>
            <a:r>
              <a:rPr lang="es-MX" dirty="0"/>
              <a:t> Diagrama de puntos </a:t>
            </a:r>
            <a:endParaRPr lang="es-PE" dirty="0"/>
          </a:p>
        </p:txBody>
      </p:sp>
      <p:pic>
        <p:nvPicPr>
          <p:cNvPr id="2050" name="Picture 2" descr="Introducción-a-MAtplotlib-parte-2-5">
            <a:extLst>
              <a:ext uri="{FF2B5EF4-FFF2-40B4-BE49-F238E27FC236}">
                <a16:creationId xmlns:a16="http://schemas.microsoft.com/office/drawing/2014/main" id="{411AE7B4-C5AE-49D0-901D-EE9CAA23E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460853"/>
            <a:ext cx="4543425" cy="322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23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áreas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Básicamente se realiza un diagrama marcando una línea con el limite superior y se sombrea todo el área debajo de ella.</a:t>
            </a:r>
            <a:endParaRPr lang="es-PE" dirty="0"/>
          </a:p>
        </p:txBody>
      </p:sp>
      <p:pic>
        <p:nvPicPr>
          <p:cNvPr id="1026" name="Picture 2" descr="Gráfico con matplotlib">
            <a:extLst>
              <a:ext uri="{FF2B5EF4-FFF2-40B4-BE49-F238E27FC236}">
                <a16:creationId xmlns:a16="http://schemas.microsoft.com/office/drawing/2014/main" id="{66C5983A-772A-4017-917F-882406996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9418" y="2215513"/>
            <a:ext cx="4754881" cy="3566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497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TM03090430[[fn=Con bandas]]</Template>
  <TotalTime>889</TotalTime>
  <Words>769</Words>
  <Application>Microsoft Office PowerPoint</Application>
  <PresentationFormat>Panorámica</PresentationFormat>
  <Paragraphs>57</Paragraphs>
  <Slides>21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Arial</vt:lpstr>
      <vt:lpstr>Corbel</vt:lpstr>
      <vt:lpstr>Georgia</vt:lpstr>
      <vt:lpstr>Maven Pro</vt:lpstr>
      <vt:lpstr>Source Sans Pro</vt:lpstr>
      <vt:lpstr>Wingdings</vt:lpstr>
      <vt:lpstr>Con bandas</vt:lpstr>
      <vt:lpstr>LIBRERÍA MATPLOTLIB</vt:lpstr>
      <vt:lpstr>mATPLOTLIB</vt:lpstr>
      <vt:lpstr>Instalar matplotlib</vt:lpstr>
      <vt:lpstr>Iniciar con Matplotlib</vt:lpstr>
      <vt:lpstr>Diagrama de líneas</vt:lpstr>
      <vt:lpstr>DIAGRAMA  de barras</vt:lpstr>
      <vt:lpstr>Diagrama de sectores</vt:lpstr>
      <vt:lpstr>diagrama de dispersión</vt:lpstr>
      <vt:lpstr>diagrama de áreas</vt:lpstr>
      <vt:lpstr>LIBRERÍA NUMPY</vt:lpstr>
      <vt:lpstr>numpy</vt:lpstr>
      <vt:lpstr>GRAFICAS TRIGONOMETRICAS</vt:lpstr>
      <vt:lpstr>GRAFICAS TRIGONOMETRICAS</vt:lpstr>
      <vt:lpstr>GRAFICAS TRIGONOMETRICAS</vt:lpstr>
      <vt:lpstr>MAPA DE CALOR</vt:lpstr>
      <vt:lpstr>GRAFICAS 3D </vt:lpstr>
      <vt:lpstr>ANIMATPLOT</vt:lpstr>
      <vt:lpstr>LIBRERÍA pandas</vt:lpstr>
      <vt:lpstr>Presentación de PowerPoint</vt:lpstr>
      <vt:lpstr>Presentación de PowerPoint</vt:lpstr>
      <vt:lpstr>LIBRERIAS DE APOYO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LIBRERÍA MATPLOTLIB</dc:title>
  <dc:creator>Jose Luis Ochoa Enciso</dc:creator>
  <cp:lastModifiedBy>Jose Luis Ochoa Enciso</cp:lastModifiedBy>
  <cp:revision>28</cp:revision>
  <dcterms:created xsi:type="dcterms:W3CDTF">2023-03-14T03:53:29Z</dcterms:created>
  <dcterms:modified xsi:type="dcterms:W3CDTF">2023-05-15T21:51:21Z</dcterms:modified>
</cp:coreProperties>
</file>