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3C5400-1C0A-4E22-A6C9-805C782D6958}">
  <a:tblStyle styleId="{A73C5400-1C0A-4E22-A6C9-805C782D6958}" styleName="Table_0">
    <a:wholeTbl>
      <a:tcTxStyle b="off" i="off">
        <a:font>
          <a:latin typeface="Euphemia"/>
          <a:ea typeface="Euphemia"/>
          <a:cs typeface="Euphemia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2F5"/>
          </a:solidFill>
        </a:fill>
      </a:tcStyle>
    </a:wholeTbl>
    <a:band1H>
      <a:tcTxStyle/>
      <a:tcStyle>
        <a:tcBdr/>
        <a:fill>
          <a:solidFill>
            <a:srgbClr val="CAE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4E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F2F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F2F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661EED-757E-45D9-8899-772820E983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4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hoto">
  <p:cSld name="Title Slide with Pho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0" t="0" r="0" b="0"/>
            <a:pathLst>
              <a:path w="12188825" h="3245754" extrusionOk="0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10800000">
            <a:off x="0" y="2975260"/>
            <a:ext cx="12188824" cy="1785092"/>
          </a:xfrm>
          <a:custGeom>
            <a:avLst/>
            <a:gdLst/>
            <a:ahLst/>
            <a:cxnLst/>
            <a:rect l="0" t="0" r="0" b="0"/>
            <a:pathLst>
              <a:path w="12188824" h="1785092" extrusionOk="0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10800000">
            <a:off x="0" y="3028586"/>
            <a:ext cx="12188825" cy="3829414"/>
          </a:xfrm>
          <a:custGeom>
            <a:avLst/>
            <a:gdLst/>
            <a:ahLst/>
            <a:cxnLst/>
            <a:rect l="0" t="0" r="0" b="0"/>
            <a:pathLst>
              <a:path w="12188825" h="3829414" extrusionOk="0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0"/>
            <a:ext cx="12188825" cy="314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501775" y="5562600"/>
            <a:ext cx="73358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rot="10800000" flipH="1">
            <a:off x="1" y="6096000"/>
            <a:ext cx="12188824" cy="762000"/>
          </a:xfrm>
          <a:custGeom>
            <a:avLst/>
            <a:gdLst/>
            <a:ahLst/>
            <a:cxnLst/>
            <a:rect l="0" t="0" r="0" b="0"/>
            <a:pathLst>
              <a:path w="12188824" h="762000" extrusionOk="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rot="10800000" flipH="1">
            <a:off x="3" y="6158960"/>
            <a:ext cx="12188823" cy="699040"/>
          </a:xfrm>
          <a:custGeom>
            <a:avLst/>
            <a:gdLst/>
            <a:ahLst/>
            <a:cxnLst/>
            <a:rect l="0" t="0" r="0" b="0"/>
            <a:pathLst>
              <a:path w="12188823" h="699040" extrusionOk="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 rot="5400000">
            <a:off x="7031833" y="2537619"/>
            <a:ext cx="5897561" cy="137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90252" y="-593200"/>
            <a:ext cx="5884321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249862" y="1905000"/>
            <a:ext cx="441655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rgbClr val="51B4C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3" y="789993"/>
            <a:ext cx="12188825" cy="5080598"/>
          </a:xfrm>
          <a:custGeom>
            <a:avLst/>
            <a:gdLst/>
            <a:ahLst/>
            <a:cxnLst/>
            <a:rect l="0" t="0" r="0" b="0"/>
            <a:pathLst>
              <a:path w="12188825" h="5080598" extrusionOk="0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3" y="792217"/>
            <a:ext cx="12188825" cy="5078374"/>
          </a:xfrm>
          <a:custGeom>
            <a:avLst/>
            <a:gdLst/>
            <a:ahLst/>
            <a:cxnLst/>
            <a:rect l="0" t="0" r="0" b="0"/>
            <a:pathLst>
              <a:path w="12188825" h="5078374" extrusionOk="0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522413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2188825" cy="4449836"/>
          </a:xfrm>
          <a:custGeom>
            <a:avLst/>
            <a:gdLst/>
            <a:ahLst/>
            <a:cxnLst/>
            <a:rect l="0" t="0" r="0" b="0"/>
            <a:pathLst>
              <a:path w="12188825" h="4449836" extrusionOk="0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 rot="10800000" flipH="1">
            <a:off x="1" y="4179342"/>
            <a:ext cx="12188824" cy="1785092"/>
          </a:xfrm>
          <a:custGeom>
            <a:avLst/>
            <a:gdLst/>
            <a:ahLst/>
            <a:cxnLst/>
            <a:rect l="0" t="0" r="0" b="0"/>
            <a:pathLst>
              <a:path w="12188824" h="1785092" extrusionOk="0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 rot="10800000" flipH="1">
            <a:off x="0" y="4232668"/>
            <a:ext cx="12188825" cy="2625332"/>
          </a:xfrm>
          <a:custGeom>
            <a:avLst/>
            <a:gdLst/>
            <a:ahLst/>
            <a:cxnLst/>
            <a:rect l="0" t="0" r="0" b="0"/>
            <a:pathLst>
              <a:path w="12188825" h="2625332" extrusionOk="0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499616" y="4800600"/>
            <a:ext cx="733348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1522413" y="2666999"/>
            <a:ext cx="4416552" cy="350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191754" y="1905000"/>
            <a:ext cx="44165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6191754" y="2666999"/>
            <a:ext cx="4416552" cy="350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10800000" flipH="1">
            <a:off x="1" y="6096000"/>
            <a:ext cx="12188824" cy="762000"/>
          </a:xfrm>
          <a:custGeom>
            <a:avLst/>
            <a:gdLst/>
            <a:ahLst/>
            <a:cxnLst/>
            <a:rect l="0" t="0" r="0" b="0"/>
            <a:pathLst>
              <a:path w="12188824" h="762000" extrusionOk="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 rot="10800000" flipH="1">
            <a:off x="3" y="6158960"/>
            <a:ext cx="12188823" cy="699040"/>
          </a:xfrm>
          <a:custGeom>
            <a:avLst/>
            <a:gdLst/>
            <a:ahLst/>
            <a:cxnLst/>
            <a:rect l="0" t="0" r="0" b="0"/>
            <a:pathLst>
              <a:path w="12188823" h="699040" extrusionOk="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0" t="0" r="0" b="0"/>
            <a:pathLst>
              <a:path w="4722806" h="6353183" extrusionOk="0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 rot="10800000" flipH="1">
            <a:off x="1" y="6096000"/>
            <a:ext cx="12188824" cy="762000"/>
          </a:xfrm>
          <a:custGeom>
            <a:avLst/>
            <a:gdLst/>
            <a:ahLst/>
            <a:cxnLst/>
            <a:rect l="0" t="0" r="0" b="0"/>
            <a:pathLst>
              <a:path w="12188824" h="762000" extrusionOk="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 rot="10800000" flipH="1">
            <a:off x="3" y="6158960"/>
            <a:ext cx="12188823" cy="699040"/>
          </a:xfrm>
          <a:custGeom>
            <a:avLst/>
            <a:gdLst/>
            <a:ahLst/>
            <a:cxnLst/>
            <a:rect l="0" t="0" r="0" b="0"/>
            <a:pathLst>
              <a:path w="12188823" h="699040" extrusionOk="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923212" y="457200"/>
            <a:ext cx="3781439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8013" y="457200"/>
            <a:ext cx="632459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7923212" y="3962400"/>
            <a:ext cx="378143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88825" cy="1870938"/>
          </a:xfrm>
          <a:custGeom>
            <a:avLst/>
            <a:gdLst/>
            <a:ahLst/>
            <a:cxnLst/>
            <a:rect l="0" t="0" r="0" b="0"/>
            <a:pathLst>
              <a:path w="12188825" h="1870938" extrusionOk="0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" y="0"/>
            <a:ext cx="12188824" cy="1812642"/>
          </a:xfrm>
          <a:custGeom>
            <a:avLst/>
            <a:gdLst/>
            <a:ahLst/>
            <a:cxnLst/>
            <a:rect l="0" t="0" r="0" b="0"/>
            <a:pathLst>
              <a:path w="12188824" h="1812642" extrusionOk="0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" y="6354411"/>
            <a:ext cx="12188824" cy="503589"/>
          </a:xfrm>
          <a:custGeom>
            <a:avLst/>
            <a:gdLst/>
            <a:ahLst/>
            <a:cxnLst/>
            <a:rect l="0" t="0" r="0" b="0"/>
            <a:pathLst>
              <a:path w="12188824" h="503589" extrusionOk="0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45765" y="4509120"/>
            <a:ext cx="10497293" cy="10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it-IT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numerologia di J.S.Bach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ano key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" b="2"/>
          <a:stretch/>
        </p:blipFill>
        <p:spPr>
          <a:xfrm>
            <a:off x="0" y="0"/>
            <a:ext cx="12188825" cy="314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DFF"/>
            </a:gs>
            <a:gs pos="26000">
              <a:srgbClr val="71F0FE"/>
            </a:gs>
            <a:gs pos="58999">
              <a:srgbClr val="71F0FE"/>
            </a:gs>
            <a:gs pos="100000">
              <a:srgbClr val="A1F5FE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1305880" y="1035968"/>
            <a:ext cx="957706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lang="it-IT" sz="40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r>
              <a:rPr lang="it-IT" sz="4000" b="1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  <a:t>I numeri di Bach come background nelle Variazioni Goldberg</a:t>
            </a:r>
            <a:br>
              <a:rPr lang="it-IT" sz="40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br>
              <a:rPr lang="it-IT" sz="40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endParaRPr sz="4000" b="0" i="0" u="none" strike="noStrike" cap="none" dirty="0">
              <a:solidFill>
                <a:schemeClr val="lt1"/>
              </a:solidFill>
              <a:latin typeface="Bahnschrift SemiLight" panose="020B0502040204020203" pitchFamily="34" charset="0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564766" y="4831432"/>
            <a:ext cx="905929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Le 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Variazioni Goldberg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 (BWV 988) sono un'opera per clavicembalo consistente in un'aria con trenta variazioni composte fra il 1741 e il 1745</a:t>
            </a:r>
            <a:endParaRPr sz="28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49691" y="1143411"/>
            <a:ext cx="11340750" cy="121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lang="it-IT" sz="36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r>
              <a:rPr lang="it-IT" sz="3600" b="1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  <a:t>I numeri di Bach come background nelle Variazioni Goldberg</a:t>
            </a:r>
            <a:br>
              <a:rPr lang="it-IT" sz="36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br>
              <a:rPr lang="it-IT" sz="36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</a:br>
            <a:endParaRPr sz="3600" b="0" i="0" u="none" strike="noStrike" cap="none" dirty="0">
              <a:solidFill>
                <a:schemeClr val="lt1"/>
              </a:solidFill>
              <a:latin typeface="Bahnschrift SemiLight" panose="020B0502040204020203" pitchFamily="34" charset="0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85742" y="2122725"/>
            <a:ext cx="10617330" cy="109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Sono 32 pezzi, di cui 31 hanno un titolo ma l’ultimo (</a:t>
            </a:r>
            <a:r>
              <a:rPr lang="it-IT" sz="2400" b="0" i="1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Aria da Capo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) è stato solo intitolato e attualmente non ha uno spartito</a:t>
            </a:r>
            <a:endParaRPr sz="11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070076" y="3473509"/>
            <a:ext cx="194073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Shape 169"/>
          <p:cNvGraphicFramePr/>
          <p:nvPr>
            <p:extLst>
              <p:ext uri="{D42A27DB-BD31-4B8C-83A1-F6EECF244321}">
                <p14:modId xmlns:p14="http://schemas.microsoft.com/office/powerpoint/2010/main" val="3978161218"/>
              </p:ext>
            </p:extLst>
          </p:nvPr>
        </p:nvGraphicFramePr>
        <p:xfrm>
          <a:off x="1321805" y="3212975"/>
          <a:ext cx="9370338" cy="3142555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31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Sol maggiore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BH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Sol minore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Aria da Capo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Risultato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BACH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1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Numero totale di battute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1823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45825" marR="45825" marT="45825" marB="458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522412" y="1223330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br>
              <a:rPr lang="it-IT" dirty="0">
                <a:latin typeface="Bahnschrift SemiLight" panose="020B0502040204020203" pitchFamily="34" charset="0"/>
              </a:rPr>
            </a:br>
            <a:r>
              <a:rPr lang="it-IT" b="1" dirty="0">
                <a:latin typeface="Bahnschrift SemiLight" panose="020B0502040204020203" pitchFamily="34" charset="0"/>
              </a:rPr>
              <a:t>I numeri di Bach come background nelle Variazioni </a:t>
            </a:r>
            <a:r>
              <a:rPr lang="it-IT" sz="3600" dirty="0">
                <a:latin typeface="Bahnschrift SemiLight" panose="020B0502040204020203" pitchFamily="34" charset="0"/>
              </a:rPr>
              <a:t>Goldberg</a:t>
            </a:r>
            <a:br>
              <a:rPr lang="it-IT" dirty="0">
                <a:latin typeface="Bahnschrift SemiLight" panose="020B0502040204020203" pitchFamily="34" charset="0"/>
              </a:rPr>
            </a:br>
            <a:br>
              <a:rPr lang="it-IT" dirty="0">
                <a:latin typeface="Bahnschrift SemiLight" panose="020B0502040204020203" pitchFamily="34" charset="0"/>
              </a:rPr>
            </a:br>
            <a:endParaRPr dirty="0"/>
          </a:p>
        </p:txBody>
      </p:sp>
      <p:sp>
        <p:nvSpPr>
          <p:cNvPr id="175" name="Shape 175"/>
          <p:cNvSpPr/>
          <p:nvPr/>
        </p:nvSpPr>
        <p:spPr>
          <a:xfrm>
            <a:off x="1379369" y="2320292"/>
            <a:ext cx="10472319" cy="97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32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Nell’edizione originale, Bach ha assegnato dei titoli particolari ad alcune variazioni:</a:t>
            </a:r>
            <a:endParaRPr sz="32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360912745"/>
              </p:ext>
            </p:extLst>
          </p:nvPr>
        </p:nvGraphicFramePr>
        <p:xfrm>
          <a:off x="1121918" y="3293980"/>
          <a:ext cx="9966292" cy="3106820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498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10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Fughetta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16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Ouverture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22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Alla breve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30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Quodlibet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N° Battute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1750 (Anno di morte di Bach)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085425" y="2186670"/>
            <a:ext cx="98696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I tre pezzi in minore danno un numero di battute uguale a 112=2*8*7: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  <p:graphicFrame>
        <p:nvGraphicFramePr>
          <p:cNvPr id="182" name="Shape 182"/>
          <p:cNvGraphicFramePr/>
          <p:nvPr>
            <p:extLst>
              <p:ext uri="{D42A27DB-BD31-4B8C-83A1-F6EECF244321}">
                <p14:modId xmlns:p14="http://schemas.microsoft.com/office/powerpoint/2010/main" val="271753774"/>
              </p:ext>
            </p:extLst>
          </p:nvPr>
        </p:nvGraphicFramePr>
        <p:xfrm>
          <a:off x="1233779" y="2819400"/>
          <a:ext cx="9144000" cy="2955424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0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15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0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21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0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Variazione 25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N° Battute: 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112 = 2*8*7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1750 e 287</a:t>
                      </a:r>
                      <a:endParaRPr sz="32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 Il 28 luglio 1750 era il giorno della morte di Bach</a:t>
                      </a:r>
                      <a:endParaRPr sz="32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B0C544-E153-416E-B5D6-3A1928BE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39" y="1160572"/>
            <a:ext cx="9144000" cy="1096962"/>
          </a:xfrm>
        </p:spPr>
        <p:txBody>
          <a:bodyPr/>
          <a:lstStyle/>
          <a:p>
            <a:br>
              <a:rPr lang="it-IT" dirty="0">
                <a:latin typeface="Bahnschrift SemiLight" panose="020B0502040204020203" pitchFamily="34" charset="0"/>
              </a:rPr>
            </a:br>
            <a:r>
              <a:rPr lang="it-IT" b="1" dirty="0">
                <a:latin typeface="Bahnschrift SemiLight" panose="020B0502040204020203" pitchFamily="34" charset="0"/>
              </a:rPr>
              <a:t>I numeri di Bach come background nelle Variazioni </a:t>
            </a:r>
            <a:r>
              <a:rPr lang="it-IT" sz="3600" dirty="0">
                <a:latin typeface="Bahnschrift SemiLight" panose="020B0502040204020203" pitchFamily="34" charset="0"/>
              </a:rPr>
              <a:t>Goldberg</a:t>
            </a:r>
            <a:br>
              <a:rPr lang="it-IT" dirty="0">
                <a:latin typeface="Bahnschrift SemiLight" panose="020B0502040204020203" pitchFamily="34" charset="0"/>
              </a:rPr>
            </a:br>
            <a:br>
              <a:rPr lang="it-IT" dirty="0">
                <a:latin typeface="Bahnschrift SemiLight" panose="020B0502040204020203" pitchFamily="34" charset="0"/>
              </a:rPr>
            </a:b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54746" y="1016493"/>
            <a:ext cx="632459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 era </a:t>
            </a:r>
            <a:r>
              <a:rPr lang="it-IT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collegato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più profondamente di altri musicisti, con il cosmo dei </a:t>
            </a:r>
            <a:r>
              <a:rPr lang="it-IT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</a:t>
            </a:r>
            <a:r>
              <a:rPr lang="it-IT" dirty="0"/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tutte le sue opere c’è un filo conduttore con la </a:t>
            </a:r>
            <a:r>
              <a:rPr lang="it-IT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matematica 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la logica in modo sovrumano;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quanto riguarda l’utilizzo delle leggi numeriche, non si dovrebbe sottovalutare le </a:t>
            </a:r>
            <a:r>
              <a:rPr lang="it-IT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capacità 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Bach in questo ambito:</a:t>
            </a:r>
            <a:endParaRPr dirty="0"/>
          </a:p>
          <a:p>
            <a:pPr marL="342900" indent="-342900"/>
            <a:r>
              <a:rPr lang="it-IT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prova evidente della manipolazione è l’ingrandimento della melodia corale;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melodia originale aveva 33 note distribuite in 4 righe corali mentre Bach, con note di abbellimento, arriva ad un totale di 41</a:t>
            </a:r>
            <a:br>
              <a:rPr lang="it-IT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DC394-E343-4706-B24B-E6E0C9E6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568" y="457200"/>
            <a:ext cx="3613083" cy="416488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B1A2BED-D6C0-4FD0-B181-D3EE4FDA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9" y="4518734"/>
            <a:ext cx="3688115" cy="875190"/>
          </a:xfrm>
        </p:spPr>
        <p:txBody>
          <a:bodyPr/>
          <a:lstStyle/>
          <a:p>
            <a:r>
              <a:rPr lang="it-IT" sz="3600" dirty="0">
                <a:latin typeface="Bahnschrift SemiLight" panose="020B0502040204020203" pitchFamily="34" charset="0"/>
              </a:rPr>
              <a:t>J.S.Bach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671960" y="2332186"/>
            <a:ext cx="135521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D087B8-5F75-4299-B120-0276766C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6050"/>
              </p:ext>
            </p:extLst>
          </p:nvPr>
        </p:nvGraphicFramePr>
        <p:xfrm>
          <a:off x="977773" y="896293"/>
          <a:ext cx="10547288" cy="4490519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2636822">
                  <a:extLst>
                    <a:ext uri="{9D8B030D-6E8A-4147-A177-3AD203B41FA5}">
                      <a16:colId xmlns:a16="http://schemas.microsoft.com/office/drawing/2014/main" val="3860772587"/>
                    </a:ext>
                  </a:extLst>
                </a:gridCol>
                <a:gridCol w="2636822">
                  <a:extLst>
                    <a:ext uri="{9D8B030D-6E8A-4147-A177-3AD203B41FA5}">
                      <a16:colId xmlns:a16="http://schemas.microsoft.com/office/drawing/2014/main" val="2827261419"/>
                    </a:ext>
                  </a:extLst>
                </a:gridCol>
                <a:gridCol w="2636822">
                  <a:extLst>
                    <a:ext uri="{9D8B030D-6E8A-4147-A177-3AD203B41FA5}">
                      <a16:colId xmlns:a16="http://schemas.microsoft.com/office/drawing/2014/main" val="538805366"/>
                    </a:ext>
                  </a:extLst>
                </a:gridCol>
                <a:gridCol w="2636822">
                  <a:extLst>
                    <a:ext uri="{9D8B030D-6E8A-4147-A177-3AD203B41FA5}">
                      <a16:colId xmlns:a16="http://schemas.microsoft.com/office/drawing/2014/main" val="3307019442"/>
                    </a:ext>
                  </a:extLst>
                </a:gridCol>
              </a:tblGrid>
              <a:tr h="10386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Tema ingrandito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In lettere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Tema originale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1395559"/>
                  </a:ext>
                </a:extLst>
              </a:tr>
              <a:tr h="5701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Soprano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BACH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17159670"/>
                  </a:ext>
                </a:extLst>
              </a:tr>
              <a:tr h="5701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Contralto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65103918"/>
                  </a:ext>
                </a:extLst>
              </a:tr>
              <a:tr h="11714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Tenore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3961868"/>
                  </a:ext>
                </a:extLst>
              </a:tr>
              <a:tr h="5701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Basso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33163697"/>
                  </a:ext>
                </a:extLst>
              </a:tr>
              <a:tr h="5701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Risultato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J.S.BACH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138448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671960" y="2332186"/>
            <a:ext cx="135521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522414" y="4560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it-IT" b="1" dirty="0"/>
              <a:t>Il numero dei giorni di vita di Bach: 23869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E0E4C-A8B0-4613-8259-6E6EA60A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70178"/>
              </p:ext>
            </p:extLst>
          </p:nvPr>
        </p:nvGraphicFramePr>
        <p:xfrm>
          <a:off x="2158220" y="1844068"/>
          <a:ext cx="6922406" cy="1239520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3461203">
                  <a:extLst>
                    <a:ext uri="{9D8B030D-6E8A-4147-A177-3AD203B41FA5}">
                      <a16:colId xmlns:a16="http://schemas.microsoft.com/office/drawing/2014/main" val="4184864162"/>
                    </a:ext>
                  </a:extLst>
                </a:gridCol>
                <a:gridCol w="3461203">
                  <a:extLst>
                    <a:ext uri="{9D8B030D-6E8A-4147-A177-3AD203B41FA5}">
                      <a16:colId xmlns:a16="http://schemas.microsoft.com/office/drawing/2014/main" val="3366470011"/>
                    </a:ext>
                  </a:extLst>
                </a:gridCol>
              </a:tblGrid>
              <a:tr h="2836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0206716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Sebastian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1326133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29305902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Prodotto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69832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76602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F9AFD4-DFF5-499E-B5CB-8EBB0165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12333"/>
              </p:ext>
            </p:extLst>
          </p:nvPr>
        </p:nvGraphicFramePr>
        <p:xfrm>
          <a:off x="2158220" y="3264872"/>
          <a:ext cx="6922406" cy="985520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3461203">
                  <a:extLst>
                    <a:ext uri="{9D8B030D-6E8A-4147-A177-3AD203B41FA5}">
                      <a16:colId xmlns:a16="http://schemas.microsoft.com/office/drawing/2014/main" val="3467943175"/>
                    </a:ext>
                  </a:extLst>
                </a:gridCol>
                <a:gridCol w="3461203">
                  <a:extLst>
                    <a:ext uri="{9D8B030D-6E8A-4147-A177-3AD203B41FA5}">
                      <a16:colId xmlns:a16="http://schemas.microsoft.com/office/drawing/2014/main" val="3624487857"/>
                    </a:ext>
                  </a:extLst>
                </a:gridCol>
              </a:tblGrid>
              <a:tr h="220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23869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96832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7671805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/>
                      </a:b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69832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00667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052BC8-BCBE-4839-8FCC-A1C243530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09520"/>
              </p:ext>
            </p:extLst>
          </p:nvPr>
        </p:nvGraphicFramePr>
        <p:xfrm>
          <a:off x="1814188" y="4458500"/>
          <a:ext cx="8125884" cy="863600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24040520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7168751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6921263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6260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Cancro (69)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materialismo 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23869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Giorni di vita, cioè l’essere materia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95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Capricorno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spiritualismo 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69832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Firma eterna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59738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1F0DE-D31A-4266-92DC-3957D6B05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1903"/>
              </p:ext>
            </p:extLst>
          </p:nvPr>
        </p:nvGraphicFramePr>
        <p:xfrm>
          <a:off x="1814188" y="5503384"/>
          <a:ext cx="8125884" cy="741680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78803717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18600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* 9 * 8 * 3 * 2 = 2592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Numero più piccolo possibile ottenuta dal prodotto delle cifre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2318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2592 = 81*32 = 2592+0 = 25920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Moto di precessione della Terra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036498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t-IT" sz="36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  <a:t>Cos’è la gematria</a:t>
            </a:r>
            <a:endParaRPr sz="3600" dirty="0">
              <a:latin typeface="Bahnschrift SemiLight" panose="020B0502040204020203" pitchFamily="34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634709" y="2316162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La 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gematria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 è una scienza dell'ebraismo che studia le parole scritte in lingua ebraica e assegna loro valori numerici</a:t>
            </a:r>
            <a:endParaRPr sz="2800" dirty="0">
              <a:latin typeface="Bahnschrift SemiLight" panose="020B0502040204020203" pitchFamily="34" charset="0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“</a:t>
            </a:r>
            <a:r>
              <a:rPr lang="it-IT" sz="2800" b="1" dirty="0">
                <a:latin typeface="Bahnschrift SemiLight" panose="020B0502040204020203" pitchFamily="34" charset="0"/>
              </a:rPr>
              <a:t>S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imbolismo numerico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”: usato nella musica rinascimentale e nel periodo Barocco.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endParaRPr sz="28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Un esempio concreto è il nome 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BACH 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che espresso in numeri risulta 2138.</a:t>
            </a:r>
            <a:br>
              <a:rPr lang="it-IT" sz="28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</a:br>
            <a:endParaRPr sz="28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t-IT" sz="3600" b="0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  <a:t>Numeri di Bach</a:t>
            </a:r>
            <a:endParaRPr sz="3600" dirty="0">
              <a:latin typeface="Bahnschrift SemiLight" panose="020B0502040204020203" pitchFamily="34" charset="0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815459" y="2044005"/>
            <a:ext cx="1417027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it-IT" sz="32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Uno dei più significativi è 14 (1+2+3+8)</a:t>
            </a:r>
            <a:endParaRPr sz="32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32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1629916" y="2558924"/>
          <a:ext cx="8743450" cy="3535205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4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* 38 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3128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 (J.S. Bach)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 al posto di 14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 (Johann Sebastian Bach)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1580 al posto di 158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480 = 2 * 3 * 1 * 80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(80 è 8 con l’aggiunta di uno zero)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Inoltre tutte le possibili permutazioni, capovolgimenti e inversioni dei 4 numeri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Numero 14 come firma di Bach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674884" y="2254274"/>
            <a:ext cx="939653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▪"/>
            </a:pPr>
            <a:r>
              <a:rPr lang="it-IT" sz="24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Il numero 14 rappresenta la firma di Bach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▪"/>
            </a:pPr>
            <a:endParaRPr lang="it-IT" sz="2400" dirty="0">
              <a:latin typeface="Bahnschrift SemiLight" panose="020B0502040204020203" pitchFamily="34" charset="0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▪"/>
            </a:pPr>
            <a:r>
              <a:rPr lang="it-IT" sz="2400" b="0" i="0" u="none" strike="noStrike" cap="none" dirty="0">
                <a:solidFill>
                  <a:schemeClr val="dk1"/>
                </a:solidFill>
                <a:latin typeface="Bahnschrift SemiLight" panose="020B0502040204020203" pitchFamily="34" charset="0"/>
                <a:sym typeface="Arial"/>
              </a:rPr>
              <a:t>Non era il solo a firmarsi nelle sue opere (crittografia musicale)</a:t>
            </a:r>
            <a:br>
              <a:rPr lang="it-IT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01685" y="3506764"/>
            <a:ext cx="187150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3393887571"/>
              </p:ext>
            </p:extLst>
          </p:nvPr>
        </p:nvGraphicFramePr>
        <p:xfrm>
          <a:off x="2061964" y="3705683"/>
          <a:ext cx="8064896" cy="2539684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si♭, la, do, si♮ (B, A, C, H) 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Johann Sebastian Bach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si♮, la, re, re, sol (H, A, Y, D, N)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Joseph Haydn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re, mi♭, do, si♮ (D, S, C, H)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Dmitrij Šostakovič</a:t>
                      </a:r>
                      <a:endParaRPr sz="36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mi♭, do, si♮, la (S, C, H, A) 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0" i="0" u="none" strike="noStrike" cap="none" dirty="0">
                          <a:solidFill>
                            <a:srgbClr val="222222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Schumann</a:t>
                      </a:r>
                      <a:endParaRPr sz="36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666793" y="65653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t-IT" sz="3600" b="1" i="0" u="none" strike="noStrike" cap="none" dirty="0">
                <a:solidFill>
                  <a:schemeClr val="lt1"/>
                </a:solidFill>
                <a:latin typeface="Bahnschrift SemiLight" panose="020B0502040204020203" pitchFamily="34" charset="0"/>
                <a:sym typeface="Arial"/>
              </a:rPr>
              <a:t>Esempi della firma di Bach</a:t>
            </a:r>
            <a:endParaRPr sz="3600" b="0" i="0" u="none" strike="noStrike" cap="none" dirty="0">
              <a:solidFill>
                <a:schemeClr val="lt1"/>
              </a:solidFill>
              <a:latin typeface="Bahnschrift SemiLight" panose="020B0502040204020203" pitchFamily="34" charset="0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01685" y="3506764"/>
            <a:ext cx="187150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https://lh3.googleusercontent.com/y1VWK1cIvHPT4pvbkdT23gCdhHwHqWhZfCL57aTDWScBF1sH39YXveLneOHnhPK6p-GV7QK-r7JkbUEvHQ7MXsbrhCTu0Mo7jsQQO99VayGoSgDNC4GMoNQdvBqQv1yjxOumF5Uz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49996" y="1805514"/>
            <a:ext cx="3384376" cy="432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https://lh3.googleusercontent.com/-wrx7qqY_wNBD5CCuiRsVuUo4Hup3O4tqiJ4oYyS3rtgEQ4rK0jMJbPrPBOTg7LF_yqIrmybvkUpqYdjYpzcSHz_YdzKYb_VasN6EmqGZBhrscps56nQ34mMzHL8rFLkKKoytDf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4412" y="1769170"/>
            <a:ext cx="3873003" cy="436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522412" y="79467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Esempi della firma di Bach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981845" y="2245896"/>
            <a:ext cx="11206980" cy="301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sym typeface="Arial"/>
              </a:rPr>
              <a:t>Il pezzo n°1 del “Clavicembalo ben temperato” consiste in: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sym typeface="Arial"/>
              </a:rPr>
              <a:t>Preludio contenente 549 note; </a:t>
            </a:r>
            <a:endParaRPr sz="1600" dirty="0">
              <a:latin typeface="Bahnschrift SemiLight" panose="020B0502040204020203" pitchFamily="34" charset="0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sym typeface="Arial"/>
              </a:rPr>
              <a:t>Fuga contenente 734 note;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sym typeface="Arial"/>
              </a:rPr>
              <a:t>Il totale ricavato è di 1283 note: nome di Bach ma con una sequenza diversa.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sym typeface="Arial"/>
              </a:rPr>
              <a:t>Nella fuga troviamo 24 entrate ognuna delle quali contiene un tema di 14 note.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Bahnschrift SemiLight" panose="020B0502040204020203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005FF-C030-4698-A1A2-86678F5A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44" y="4985083"/>
            <a:ext cx="8441468" cy="998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93811" y="2390254"/>
            <a:ext cx="11592982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La 14° entrata del tema finisce dopo 7 note invece che 14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Bahnschrift SemiLight" panose="020B0502040204020203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Questa 14° entrata dimezzata forma una delle due chiavi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dirty="0"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	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 che dividono gli ultimi 14 temi in sottogruppi di 2,1,8 e 3 temi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Bahnschrift SemiLight" panose="020B0502040204020203" pitchFamily="34" charset="0"/>
                <a:ea typeface="Calibri"/>
                <a:cs typeface="Calibri"/>
                <a:sym typeface="Calibri"/>
              </a:rPr>
              <a:t>La seconda chiave è la battuta 23 poiché è l’unica battuta in cui il tema non è presente</a:t>
            </a:r>
            <a:endParaRPr sz="2400" b="0" i="0" u="none" strike="noStrike" cap="none" dirty="0">
              <a:solidFill>
                <a:schemeClr val="dk1"/>
              </a:solidFill>
              <a:latin typeface="Bahnschrift SemiLight" panose="020B05020402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800C0-D26E-412F-838B-226E4FA6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>
                <a:latin typeface="Bahnschrift SemiLight" panose="020B0502040204020203" pitchFamily="34" charset="0"/>
              </a:rPr>
              <a:t>Esempi della firma di Bach</a:t>
            </a:r>
            <a:endParaRPr lang="it-IT" sz="3600" dirty="0">
              <a:latin typeface="Bahnschrift Semi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D42F-A642-4BD6-A238-423CC478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4957010"/>
            <a:ext cx="9581950" cy="1058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1387270922"/>
              </p:ext>
            </p:extLst>
          </p:nvPr>
        </p:nvGraphicFramePr>
        <p:xfrm>
          <a:off x="837408" y="334554"/>
          <a:ext cx="10514008" cy="5771195"/>
        </p:xfrm>
        <a:graphic>
          <a:graphicData uri="http://schemas.openxmlformats.org/drawingml/2006/table">
            <a:tbl>
              <a:tblPr firstRow="1" bandRow="1">
                <a:noFill/>
                <a:tableStyleId>{A73C5400-1C0A-4E22-A6C9-805C782D6958}</a:tableStyleId>
              </a:tblPr>
              <a:tblGrid>
                <a:gridCol w="10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15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Soprano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Contralto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Tenore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 dirty="0">
                          <a:latin typeface="Bahnschrift SemiLight" panose="020B0502040204020203" pitchFamily="34" charset="0"/>
                        </a:rPr>
                      </a:b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Basso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5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800" u="none" strike="noStrike" cap="none">
                          <a:latin typeface="Bahnschrift SemiLight" panose="020B0502040204020203" pitchFamily="34" charset="0"/>
                        </a:rPr>
                      </a:br>
                      <a:endParaRPr sz="1800" u="none" strike="noStrike" cap="none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000000"/>
                          </a:solidFill>
                          <a:latin typeface="Bahnschrift SemiLight" panose="020B05020402040202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strike="noStrike" cap="none" dirty="0">
                        <a:latin typeface="Bahnschrift SemiLight" panose="020B0502040204020203" pitchFamily="34" charset="0"/>
                      </a:endParaRPr>
                    </a:p>
                  </a:txBody>
                  <a:tcPr marL="57300" marR="57300" marT="57300" marB="573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8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63DE-7479-4630-9C40-C5FDA3F5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Bahnschrift SemiLight" panose="020B0502040204020203" pitchFamily="34" charset="0"/>
              </a:rPr>
              <a:t>Esempi della firma di Bach</a:t>
            </a:r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D08B89-4818-4877-812A-AF9D2B995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55817"/>
              </p:ext>
            </p:extLst>
          </p:nvPr>
        </p:nvGraphicFramePr>
        <p:xfrm>
          <a:off x="1320779" y="2179580"/>
          <a:ext cx="9707064" cy="3697306"/>
        </p:xfrm>
        <a:graphic>
          <a:graphicData uri="http://schemas.openxmlformats.org/drawingml/2006/table">
            <a:tbl>
              <a:tblPr firstRow="1" bandRow="1">
                <a:tableStyleId>{A73C5400-1C0A-4E22-A6C9-805C782D6958}</a:tableStyleId>
              </a:tblPr>
              <a:tblGrid>
                <a:gridCol w="3235688">
                  <a:extLst>
                    <a:ext uri="{9D8B030D-6E8A-4147-A177-3AD203B41FA5}">
                      <a16:colId xmlns:a16="http://schemas.microsoft.com/office/drawing/2014/main" val="1427924650"/>
                    </a:ext>
                  </a:extLst>
                </a:gridCol>
                <a:gridCol w="3235688">
                  <a:extLst>
                    <a:ext uri="{9D8B030D-6E8A-4147-A177-3AD203B41FA5}">
                      <a16:colId xmlns:a16="http://schemas.microsoft.com/office/drawing/2014/main" val="1596588927"/>
                    </a:ext>
                  </a:extLst>
                </a:gridCol>
                <a:gridCol w="3235688">
                  <a:extLst>
                    <a:ext uri="{9D8B030D-6E8A-4147-A177-3AD203B41FA5}">
                      <a16:colId xmlns:a16="http://schemas.microsoft.com/office/drawing/2014/main" val="4075903112"/>
                    </a:ext>
                  </a:extLst>
                </a:gridCol>
              </a:tblGrid>
              <a:tr h="977618">
                <a:tc>
                  <a:txBody>
                    <a:bodyPr/>
                    <a:lstStyle/>
                    <a:p>
                      <a:pPr fontAlgn="t"/>
                      <a:br>
                        <a:rPr lang="it-IT" sz="2400" dirty="0">
                          <a:effectLst/>
                          <a:latin typeface="Bahnschrift SemiLight" panose="020B0502040204020203" pitchFamily="34" charset="0"/>
                        </a:rPr>
                      </a:br>
                      <a:endParaRPr lang="it-IT" sz="2400" dirty="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Numero di entrata</a:t>
                      </a:r>
                      <a:endParaRPr lang="it-IT" sz="2400" dirty="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07456"/>
                  </a:ext>
                </a:extLst>
              </a:tr>
              <a:tr h="580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Entrate in maggiore</a:t>
                      </a:r>
                      <a:endParaRPr lang="it-IT" sz="2400" dirty="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5</a:t>
                      </a:r>
                      <a:endParaRPr lang="it-IT" sz="2400" dirty="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15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01070137"/>
                  </a:ext>
                </a:extLst>
              </a:tr>
              <a:tr h="580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Entrate in minore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8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13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448139"/>
                  </a:ext>
                </a:extLst>
              </a:tr>
              <a:tr h="9776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Somma dei numeri di entrata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13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28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20833812"/>
                  </a:ext>
                </a:extLst>
              </a:tr>
              <a:tr h="580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In lettere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AC</a:t>
                      </a:r>
                      <a:endParaRPr lang="it-IT" sz="240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" panose="020B0502040204020203" pitchFamily="34" charset="0"/>
                        </a:rPr>
                        <a:t>BH</a:t>
                      </a:r>
                      <a:endParaRPr lang="it-IT" sz="2400" dirty="0"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8447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736</Words>
  <Application>Microsoft Office PowerPoint</Application>
  <PresentationFormat>Custom</PresentationFormat>
  <Paragraphs>252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SemiLight</vt:lpstr>
      <vt:lpstr>Calibri</vt:lpstr>
      <vt:lpstr>Euphemia</vt:lpstr>
      <vt:lpstr>Curves 16x9</vt:lpstr>
      <vt:lpstr>La numerologia di J.S.Bach</vt:lpstr>
      <vt:lpstr>Cos’è la gematria</vt:lpstr>
      <vt:lpstr>Numeri di Bach</vt:lpstr>
      <vt:lpstr>Numero 14 come firma di Bach</vt:lpstr>
      <vt:lpstr>Esempi della firma di Bach</vt:lpstr>
      <vt:lpstr>Esempi della firma di Bach</vt:lpstr>
      <vt:lpstr>Esempi della firma di Bach</vt:lpstr>
      <vt:lpstr>PowerPoint Presentation</vt:lpstr>
      <vt:lpstr>Esempi della firma di Bach</vt:lpstr>
      <vt:lpstr> I numeri di Bach come background nelle Variazioni Goldberg  </vt:lpstr>
      <vt:lpstr> I numeri di Bach come background nelle Variazioni Goldberg  </vt:lpstr>
      <vt:lpstr> I numeri di Bach come background nelle Variazioni Goldberg  </vt:lpstr>
      <vt:lpstr> I numeri di Bach come background nelle Variazioni Goldberg  </vt:lpstr>
      <vt:lpstr>J.S.Bach</vt:lpstr>
      <vt:lpstr>PowerPoint Presentation</vt:lpstr>
      <vt:lpstr>Il numero dei giorni di vita di Bach: 23869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numerologia di J.S.Bach</dc:title>
  <cp:lastModifiedBy>Giuseppe Brusco</cp:lastModifiedBy>
  <cp:revision>6</cp:revision>
  <dcterms:modified xsi:type="dcterms:W3CDTF">2018-07-02T23:05:28Z</dcterms:modified>
</cp:coreProperties>
</file>