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60"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75990" autoAdjust="0"/>
  </p:normalViewPr>
  <p:slideViewPr>
    <p:cSldViewPr snapToGrid="0">
      <p:cViewPr varScale="1">
        <p:scale>
          <a:sx n="86" d="100"/>
          <a:sy n="86" d="100"/>
        </p:scale>
        <p:origin x="13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12C55-C1A5-40A1-92E9-F1E783099D36}" type="datetimeFigureOut">
              <a:rPr lang="fr-CH" smtClean="0"/>
              <a:t>09.09.2021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8C09-3723-441D-BAFD-73EAAEEFBB29}" type="slidenum">
              <a:rPr lang="fr-CH" smtClean="0"/>
              <a:t>‹N°›</a:t>
            </a:fld>
            <a:endParaRPr lang="fr-CH"/>
          </a:p>
        </p:txBody>
      </p:sp>
    </p:spTree>
    <p:extLst>
      <p:ext uri="{BB962C8B-B14F-4D97-AF65-F5344CB8AC3E}">
        <p14:creationId xmlns:p14="http://schemas.microsoft.com/office/powerpoint/2010/main" val="30573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Présentation du jeu sur écran LCD tactile, on a utilisé un PIC18LF25K22, alimenté avec deux piles AAA pour rendre le jeu portable.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a:t>
            </a:fld>
            <a:endParaRPr lang="fr-CH"/>
          </a:p>
        </p:txBody>
      </p:sp>
    </p:spTree>
    <p:extLst>
      <p:ext uri="{BB962C8B-B14F-4D97-AF65-F5344CB8AC3E}">
        <p14:creationId xmlns:p14="http://schemas.microsoft.com/office/powerpoint/2010/main" val="278059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SEB: </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10</a:t>
            </a:fld>
            <a:endParaRPr lang="fr-CH"/>
          </a:p>
        </p:txBody>
      </p:sp>
    </p:spTree>
    <p:extLst>
      <p:ext uri="{BB962C8B-B14F-4D97-AF65-F5344CB8AC3E}">
        <p14:creationId xmlns:p14="http://schemas.microsoft.com/office/powerpoint/2010/main" val="173890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pPr marL="171450" indent="-171450">
              <a:buFontTx/>
              <a:buChar char="-"/>
            </a:pPr>
            <a:r>
              <a:rPr lang="fr-CH" baseline="0" dirty="0"/>
              <a:t>2 pile AAA </a:t>
            </a:r>
            <a:r>
              <a:rPr lang="fr-CH" baseline="0" dirty="0">
                <a:sym typeface="Wingdings" panose="05000000000000000000" pitchFamily="2" charset="2"/>
              </a:rPr>
              <a:t> +3V</a:t>
            </a: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MosfetN</a:t>
            </a:r>
            <a:r>
              <a:rPr lang="fr-CH" baseline="0" dirty="0">
                <a:sym typeface="Wingdings" panose="05000000000000000000" pitchFamily="2" charset="2"/>
              </a:rPr>
              <a:t> SI2308  protection inv. Polarité</a:t>
            </a:r>
          </a:p>
          <a:p>
            <a:pPr marL="171450" indent="-171450">
              <a:buFontTx/>
              <a:buChar char="-"/>
            </a:pPr>
            <a:endParaRPr lang="fr-CH" baseline="0" dirty="0">
              <a:sym typeface="Wingdings" panose="05000000000000000000" pitchFamily="2" charset="2"/>
            </a:endParaRPr>
          </a:p>
          <a:p>
            <a:pPr marL="171450" indent="-171450">
              <a:buFontTx/>
              <a:buChar char="-"/>
            </a:pPr>
            <a:r>
              <a:rPr lang="fr-CH" dirty="0"/>
              <a:t>RDSON faible</a:t>
            </a:r>
            <a:r>
              <a:rPr lang="fr-CH" baseline="0" dirty="0">
                <a:sym typeface="Wingdings" panose="05000000000000000000" pitchFamily="2" charset="2"/>
              </a:rPr>
              <a:t> ici 75mOhm  peu de chute de tension sur le mos</a:t>
            </a: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MosfteN</a:t>
            </a:r>
            <a:r>
              <a:rPr lang="fr-CH" baseline="0" dirty="0">
                <a:sym typeface="Wingdings" panose="05000000000000000000" pitchFamily="2" charset="2"/>
              </a:rPr>
              <a:t> couper alim </a:t>
            </a:r>
            <a:r>
              <a:rPr lang="fr-CH" baseline="0" dirty="0" err="1">
                <a:sym typeface="Wingdings" panose="05000000000000000000" pitchFamily="2" charset="2"/>
              </a:rPr>
              <a:t>backlight</a:t>
            </a:r>
            <a:r>
              <a:rPr lang="fr-CH" baseline="0" dirty="0">
                <a:sym typeface="Wingdings" panose="05000000000000000000" pitchFamily="2" charset="2"/>
              </a:rPr>
              <a:t> et LCD  </a:t>
            </a:r>
            <a:r>
              <a:rPr lang="fr-CH" baseline="0" dirty="0" err="1">
                <a:sym typeface="Wingdings" panose="05000000000000000000" pitchFamily="2" charset="2"/>
              </a:rPr>
              <a:t>economie</a:t>
            </a:r>
            <a:r>
              <a:rPr lang="fr-CH" baseline="0" dirty="0">
                <a:sym typeface="Wingdings" panose="05000000000000000000" pitchFamily="2" charset="2"/>
              </a:rPr>
              <a:t> </a:t>
            </a:r>
            <a:r>
              <a:rPr lang="fr-CH" baseline="0" dirty="0" err="1">
                <a:sym typeface="Wingdings" panose="05000000000000000000" pitchFamily="2" charset="2"/>
              </a:rPr>
              <a:t>energie</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2</a:t>
            </a:fld>
            <a:endParaRPr lang="fr-CH"/>
          </a:p>
        </p:txBody>
      </p:sp>
    </p:spTree>
    <p:extLst>
      <p:ext uri="{BB962C8B-B14F-4D97-AF65-F5344CB8AC3E}">
        <p14:creationId xmlns:p14="http://schemas.microsoft.com/office/powerpoint/2010/main" val="221492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a:t>
            </a:r>
          </a:p>
          <a:p>
            <a:r>
              <a:rPr lang="fr-CH" dirty="0"/>
              <a:t>Ecran LCD Tactile Résistif </a:t>
            </a:r>
            <a:r>
              <a:rPr lang="fr-CH" dirty="0">
                <a:sym typeface="Wingdings" panose="05000000000000000000" pitchFamily="2" charset="2"/>
              </a:rPr>
              <a:t> Deux couches x &amp; y. Pression  mesure sur Y+ X+ pour position</a:t>
            </a:r>
          </a:p>
          <a:p>
            <a:endParaRPr lang="fr-CH" dirty="0">
              <a:sym typeface="Wingdings" panose="05000000000000000000" pitchFamily="2" charset="2"/>
            </a:endParaRPr>
          </a:p>
          <a:p>
            <a:r>
              <a:rPr lang="fr-CH" dirty="0">
                <a:sym typeface="Wingdings" panose="05000000000000000000" pitchFamily="2" charset="2"/>
              </a:rPr>
              <a:t>Pour mesure  Pin x et pin y en analogique</a:t>
            </a:r>
          </a:p>
          <a:p>
            <a:endParaRPr lang="fr-CH" dirty="0">
              <a:sym typeface="Wingdings" panose="05000000000000000000" pitchFamily="2" charset="2"/>
            </a:endParaRPr>
          </a:p>
          <a:p>
            <a:r>
              <a:rPr lang="fr-CH" dirty="0">
                <a:sym typeface="Wingdings" panose="05000000000000000000" pitchFamily="2" charset="2"/>
              </a:rPr>
              <a:t>Exemple: mesure de X: X+ </a:t>
            </a:r>
            <a:r>
              <a:rPr lang="fr-CH" dirty="0" err="1">
                <a:sym typeface="Wingdings" panose="05000000000000000000" pitchFamily="2" charset="2"/>
              </a:rPr>
              <a:t>Vref</a:t>
            </a:r>
            <a:r>
              <a:rPr lang="fr-CH" dirty="0">
                <a:sym typeface="Wingdings" panose="05000000000000000000" pitchFamily="2" charset="2"/>
              </a:rPr>
              <a:t>, X- à0, Y- open, et Y+ lire en analogique = pos X.</a:t>
            </a:r>
          </a:p>
          <a:p>
            <a:endParaRPr lang="fr-CH" dirty="0">
              <a:sym typeface="Wingdings" panose="05000000000000000000" pitchFamily="2" charset="2"/>
            </a:endParaRPr>
          </a:p>
          <a:p>
            <a:r>
              <a:rPr lang="fr-CH" dirty="0">
                <a:sym typeface="Wingdings" panose="05000000000000000000" pitchFamily="2" charset="2"/>
              </a:rPr>
              <a:t>Pression  Interruption qu’on détaillera après</a:t>
            </a:r>
          </a:p>
          <a:p>
            <a:endParaRPr lang="fr-CH" dirty="0">
              <a:sym typeface="Wingdings" panose="05000000000000000000" pitchFamily="2" charset="2"/>
            </a:endParaRPr>
          </a:p>
          <a:p>
            <a:r>
              <a:rPr lang="fr-CH" dirty="0"/>
              <a:t>L’écran LCD que nous avons est un écran tactile résistif. Ainsi, le schéma que nous voyons ici représente bien son fonctionnement. Il y a deux couches de film, une première couche pour la résistance en X et une seconde pour la résistance en Y. </a:t>
            </a:r>
          </a:p>
          <a:p>
            <a:r>
              <a:rPr lang="fr-CH" dirty="0"/>
              <a:t>Lorsqu’on vient presser sur l’écran, les deux couches se touchent et il nous reste plus qu’a mesurer la valeur de la tension sur Y+ ou X+ afin de connaitre la position. </a:t>
            </a:r>
          </a:p>
          <a:p>
            <a:r>
              <a:rPr lang="fr-CH" dirty="0"/>
              <a:t>Pour pouvoir faire cette mesure, il est important de configurer une des pins en X et une des pins en Y en analogique. </a:t>
            </a:r>
          </a:p>
          <a:p>
            <a:r>
              <a:rPr lang="fr-CH" dirty="0"/>
              <a:t>Par exemple pour la mesure de X, la pin X+ est sur </a:t>
            </a:r>
            <a:r>
              <a:rPr lang="fr-CH" dirty="0" err="1"/>
              <a:t>Vref</a:t>
            </a:r>
            <a:r>
              <a:rPr lang="fr-CH" dirty="0"/>
              <a:t>, X- à 0, et Y- en open. Puis on vient mesurer en analogique sur Y+ pour connaitre la position en X. </a:t>
            </a:r>
          </a:p>
          <a:p>
            <a:r>
              <a:rPr lang="fr-CH" dirty="0"/>
              <a:t>Un pression sur l’écran va générer une interruption, qu’on va détailler un peu après.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3</a:t>
            </a:fld>
            <a:endParaRPr lang="fr-CH"/>
          </a:p>
        </p:txBody>
      </p:sp>
    </p:spTree>
    <p:extLst>
      <p:ext uri="{BB962C8B-B14F-4D97-AF65-F5344CB8AC3E}">
        <p14:creationId xmlns:p14="http://schemas.microsoft.com/office/powerpoint/2010/main" val="373229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LCD commandé par PIC. LCD en 8 bits, pour ca IMO 3V. ! Data sur un seul port pic</a:t>
            </a:r>
          </a:p>
          <a:p>
            <a:endParaRPr lang="fr-CH" dirty="0"/>
          </a:p>
          <a:p>
            <a:r>
              <a:rPr lang="fr-CH" dirty="0"/>
              <a:t>Pin 2-5 pour mesure </a:t>
            </a:r>
            <a:r>
              <a:rPr lang="fr-CH" dirty="0" err="1"/>
              <a:t>lcd</a:t>
            </a:r>
            <a:r>
              <a:rPr lang="fr-CH" dirty="0"/>
              <a:t>. XR et YU sur </a:t>
            </a:r>
            <a:r>
              <a:rPr lang="fr-CH" dirty="0" err="1"/>
              <a:t>analog</a:t>
            </a:r>
            <a:r>
              <a:rPr lang="fr-CH" dirty="0"/>
              <a:t> &amp; </a:t>
            </a:r>
            <a:r>
              <a:rPr lang="fr-CH" dirty="0" err="1"/>
              <a:t>interrupt</a:t>
            </a:r>
            <a:r>
              <a:rPr lang="fr-CH" dirty="0"/>
              <a:t>. Autre pins </a:t>
            </a:r>
            <a:r>
              <a:rPr lang="fr-CH" dirty="0" err="1"/>
              <a:t>egal</a:t>
            </a:r>
            <a:r>
              <a:rPr lang="fr-CH" dirty="0"/>
              <a:t> ou connecter</a:t>
            </a:r>
          </a:p>
          <a:p>
            <a:endParaRPr lang="fr-CH" dirty="0"/>
          </a:p>
          <a:p>
            <a:r>
              <a:rPr lang="fr-CH" dirty="0" err="1"/>
              <a:t>Leds</a:t>
            </a:r>
            <a:r>
              <a:rPr lang="fr-CH" dirty="0"/>
              <a:t> </a:t>
            </a:r>
            <a:r>
              <a:rPr lang="fr-CH" dirty="0" err="1"/>
              <a:t>backlights</a:t>
            </a:r>
            <a:r>
              <a:rPr lang="fr-CH" dirty="0"/>
              <a:t> via </a:t>
            </a:r>
            <a:r>
              <a:rPr lang="fr-CH" dirty="0" err="1"/>
              <a:t>mosfet</a:t>
            </a:r>
            <a:r>
              <a:rPr lang="fr-CH" dirty="0"/>
              <a:t> on/off. PWM sur </a:t>
            </a:r>
            <a:r>
              <a:rPr lang="fr-CH" dirty="0" err="1"/>
              <a:t>backlightcmd</a:t>
            </a:r>
            <a:r>
              <a:rPr lang="fr-CH" dirty="0"/>
              <a:t> pour clignoter rapide </a:t>
            </a:r>
            <a:r>
              <a:rPr lang="fr-CH" dirty="0">
                <a:sym typeface="Wingdings" panose="05000000000000000000" pitchFamily="2" charset="2"/>
              </a:rPr>
              <a:t> </a:t>
            </a:r>
            <a:r>
              <a:rPr lang="fr-CH" dirty="0" err="1">
                <a:sym typeface="Wingdings" panose="05000000000000000000" pitchFamily="2" charset="2"/>
              </a:rPr>
              <a:t>economie</a:t>
            </a:r>
            <a:r>
              <a:rPr lang="fr-CH" dirty="0">
                <a:sym typeface="Wingdings" panose="05000000000000000000" pitchFamily="2" charset="2"/>
              </a:rPr>
              <a:t> </a:t>
            </a:r>
            <a:r>
              <a:rPr lang="fr-CH" dirty="0" err="1">
                <a:sym typeface="Wingdings" panose="05000000000000000000" pitchFamily="2" charset="2"/>
              </a:rPr>
              <a:t>d’energie</a:t>
            </a:r>
            <a:endParaRPr lang="fr-CH" dirty="0">
              <a:sym typeface="Wingdings" panose="05000000000000000000" pitchFamily="2" charset="2"/>
            </a:endParaRPr>
          </a:p>
          <a:p>
            <a:endParaRPr lang="fr-CH" dirty="0">
              <a:sym typeface="Wingdings" panose="05000000000000000000" pitchFamily="2" charset="2"/>
            </a:endParaRPr>
          </a:p>
          <a:p>
            <a:r>
              <a:rPr lang="fr-CH" dirty="0">
                <a:sym typeface="Wingdings" panose="05000000000000000000" pitchFamily="2" charset="2"/>
              </a:rPr>
              <a:t>Sur PIC: RX ET TX pour multi  pas implémenté</a:t>
            </a:r>
          </a:p>
          <a:p>
            <a:endParaRPr lang="fr-CH" dirty="0">
              <a:sym typeface="Wingdings" panose="05000000000000000000" pitchFamily="2" charset="2"/>
            </a:endParaRPr>
          </a:p>
          <a:p>
            <a:endParaRPr lang="fr-CH" dirty="0"/>
          </a:p>
          <a:p>
            <a:r>
              <a:rPr lang="fr-CH" dirty="0"/>
              <a:t>L’écran LCD sera commandé grâce au PIC, pour ce faire, nous configurer l’écran LCD en 8 bits, ainsi il est important de connecter les datas sur un seul et même port du PIC. </a:t>
            </a:r>
          </a:p>
          <a:p>
            <a:r>
              <a:rPr lang="fr-CH" dirty="0"/>
              <a:t>Comme on peut le voir, les LEDS qui gèrent la parties </a:t>
            </a:r>
            <a:r>
              <a:rPr lang="fr-CH" dirty="0" err="1"/>
              <a:t>backlight</a:t>
            </a:r>
            <a:r>
              <a:rPr lang="fr-CH" dirty="0"/>
              <a:t> sont branchées sur le </a:t>
            </a:r>
            <a:r>
              <a:rPr lang="fr-CH" dirty="0" err="1"/>
              <a:t>mosfet</a:t>
            </a:r>
            <a:r>
              <a:rPr lang="fr-CH" dirty="0"/>
              <a:t> pour pouvoir les contrôler. On a aussi branché une PWM sur la </a:t>
            </a:r>
            <a:r>
              <a:rPr lang="fr-CH" dirty="0" err="1"/>
              <a:t>BackLightCmd</a:t>
            </a:r>
            <a:r>
              <a:rPr lang="fr-CH" dirty="0"/>
              <a:t> afin de pouvoir faire clignoter les </a:t>
            </a:r>
            <a:r>
              <a:rPr lang="fr-CH" dirty="0" err="1"/>
              <a:t>leds</a:t>
            </a:r>
            <a:r>
              <a:rPr lang="fr-CH" dirty="0"/>
              <a:t> très rapidement, cela nous permet d’économiser l’énergie des piles sans que ce soit dérangeant car invisible à l’œil nu. </a:t>
            </a:r>
          </a:p>
          <a:p>
            <a:r>
              <a:rPr lang="fr-CH" dirty="0"/>
              <a:t>Deux PINS RX &amp; TX permettent de communiquer avec un autre jeu afin de jouer en multijoueur, mais nous n’avons pas eu el temps d’implémenter cette partie.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4</a:t>
            </a:fld>
            <a:endParaRPr lang="fr-CH"/>
          </a:p>
        </p:txBody>
      </p:sp>
    </p:spTree>
    <p:extLst>
      <p:ext uri="{BB962C8B-B14F-4D97-AF65-F5344CB8AC3E}">
        <p14:creationId xmlns:p14="http://schemas.microsoft.com/office/powerpoint/2010/main" val="30323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pPr marL="171450" indent="-171450">
              <a:buFontTx/>
              <a:buChar char="-"/>
            </a:pPr>
            <a:r>
              <a:rPr lang="fr-CH" dirty="0"/>
              <a:t>XF</a:t>
            </a:r>
            <a:r>
              <a:rPr lang="fr-CH" baseline="0" dirty="0"/>
              <a:t> permet d’ajouter des </a:t>
            </a:r>
            <a:r>
              <a:rPr lang="fr-CH" baseline="0" dirty="0" err="1"/>
              <a:t>evenemnt</a:t>
            </a:r>
            <a:r>
              <a:rPr lang="fr-CH" baseline="0" dirty="0"/>
              <a:t> dans une liste et des </a:t>
            </a:r>
            <a:r>
              <a:rPr lang="fr-CH" baseline="0" dirty="0" err="1"/>
              <a:t>evenement</a:t>
            </a:r>
            <a:r>
              <a:rPr lang="fr-CH" baseline="0" dirty="0"/>
              <a:t> </a:t>
            </a:r>
            <a:r>
              <a:rPr lang="fr-CH" baseline="0" dirty="0" err="1"/>
              <a:t>timer</a:t>
            </a:r>
            <a:r>
              <a:rPr lang="fr-CH" baseline="0" dirty="0"/>
              <a:t> dans une </a:t>
            </a:r>
            <a:r>
              <a:rPr lang="fr-CH" baseline="0" dirty="0" err="1"/>
              <a:t>list</a:t>
            </a:r>
            <a:r>
              <a:rPr lang="fr-CH" baseline="0" dirty="0"/>
              <a:t> </a:t>
            </a:r>
            <a:r>
              <a:rPr lang="fr-CH" baseline="0" dirty="0" err="1"/>
              <a:t>timer</a:t>
            </a:r>
            <a:endParaRPr lang="fr-CH" baseline="0" dirty="0"/>
          </a:p>
          <a:p>
            <a:pPr marL="171450" indent="-171450">
              <a:buFontTx/>
              <a:buChar char="-"/>
            </a:pPr>
            <a:endParaRPr lang="fr-CH" baseline="0" dirty="0"/>
          </a:p>
          <a:p>
            <a:pPr marL="171450" indent="-171450">
              <a:buFontTx/>
              <a:buChar char="-"/>
            </a:pPr>
            <a:r>
              <a:rPr lang="fr-CH" baseline="0" dirty="0"/>
              <a:t>4 machine d’état: display </a:t>
            </a:r>
            <a:r>
              <a:rPr lang="fr-CH" baseline="0" dirty="0" err="1"/>
              <a:t>gameController</a:t>
            </a:r>
            <a:r>
              <a:rPr lang="fr-CH" baseline="0" dirty="0"/>
              <a:t> </a:t>
            </a:r>
            <a:r>
              <a:rPr lang="fr-CH" baseline="0" dirty="0" err="1"/>
              <a:t>tsc</a:t>
            </a:r>
            <a:r>
              <a:rPr lang="fr-CH" baseline="0" dirty="0"/>
              <a:t>, </a:t>
            </a:r>
            <a:r>
              <a:rPr lang="fr-CH" baseline="0" dirty="0" err="1"/>
              <a:t>sleep</a:t>
            </a:r>
            <a:endParaRPr lang="fr-CH" baseline="0" dirty="0"/>
          </a:p>
          <a:p>
            <a:pPr marL="171450" indent="-171450">
              <a:buFontTx/>
              <a:buChar char="-"/>
            </a:pPr>
            <a:endParaRPr lang="fr-CH" baseline="0" dirty="0"/>
          </a:p>
          <a:p>
            <a:pPr marL="171450" indent="-171450">
              <a:buFontTx/>
              <a:buChar char="-"/>
            </a:pPr>
            <a:r>
              <a:rPr lang="fr-CH" baseline="0" dirty="0"/>
              <a:t>1 interruption bouton pour </a:t>
            </a:r>
            <a:r>
              <a:rPr lang="fr-CH" baseline="0" dirty="0" err="1"/>
              <a:t>press</a:t>
            </a:r>
            <a:r>
              <a:rPr lang="fr-CH" baseline="0" dirty="0"/>
              <a:t> et release INTEDG!=INTEDG</a:t>
            </a:r>
          </a:p>
          <a:p>
            <a:pPr marL="171450" indent="-171450">
              <a:buFontTx/>
              <a:buChar char="-"/>
            </a:pPr>
            <a:endParaRPr lang="fr-CH" baseline="0" dirty="0"/>
          </a:p>
          <a:p>
            <a:pPr marL="171450" indent="-171450">
              <a:buFontTx/>
              <a:buChar char="-"/>
            </a:pPr>
            <a:r>
              <a:rPr lang="fr-CH" baseline="0" dirty="0"/>
              <a:t>1 interruption </a:t>
            </a:r>
            <a:r>
              <a:rPr lang="fr-CH" baseline="0" dirty="0" err="1"/>
              <a:t>timer</a:t>
            </a:r>
            <a:r>
              <a:rPr lang="fr-CH" baseline="0" dirty="0"/>
              <a:t> 1 ms</a:t>
            </a:r>
            <a:r>
              <a:rPr lang="fr-CH" baseline="0" dirty="0">
                <a:sym typeface="Wingdings" panose="05000000000000000000" pitchFamily="2" charset="2"/>
              </a:rPr>
              <a:t> décrémente la liste des </a:t>
            </a:r>
            <a:r>
              <a:rPr lang="fr-CH" baseline="0" dirty="0" err="1">
                <a:sym typeface="Wingdings" panose="05000000000000000000" pitchFamily="2" charset="2"/>
              </a:rPr>
              <a:t>timer</a:t>
            </a:r>
            <a:endParaRPr lang="fr-CH" baseline="0" dirty="0">
              <a:sym typeface="Wingdings" panose="05000000000000000000" pitchFamily="2" charset="2"/>
            </a:endParaRP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Struct</a:t>
            </a:r>
            <a:r>
              <a:rPr lang="fr-CH" baseline="0" dirty="0">
                <a:sym typeface="Wingdings" panose="05000000000000000000" pitchFamily="2" charset="2"/>
              </a:rPr>
              <a:t>  sauvegarder </a:t>
            </a:r>
            <a:r>
              <a:rPr lang="fr-CH" baseline="0" dirty="0" err="1">
                <a:sym typeface="Wingdings" panose="05000000000000000000" pitchFamily="2" charset="2"/>
              </a:rPr>
              <a:t>element</a:t>
            </a:r>
            <a:r>
              <a:rPr lang="fr-CH" baseline="0" dirty="0">
                <a:sym typeface="Wingdings" panose="05000000000000000000" pitchFamily="2" charset="2"/>
              </a:rPr>
              <a:t> jeux (</a:t>
            </a:r>
            <a:r>
              <a:rPr lang="fr-CH" baseline="0" dirty="0" err="1">
                <a:sym typeface="Wingdings" panose="05000000000000000000" pitchFamily="2" charset="2"/>
              </a:rPr>
              <a:t>paddle,ball,btn,score</a:t>
            </a:r>
            <a:r>
              <a:rPr lang="fr-CH" baseline="0">
                <a:sym typeface="Wingdings" panose="05000000000000000000" pitchFamily="2" charset="2"/>
              </a:rPr>
              <a:t>,…)</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5</a:t>
            </a:fld>
            <a:endParaRPr lang="fr-CH"/>
          </a:p>
        </p:txBody>
      </p:sp>
    </p:spTree>
    <p:extLst>
      <p:ext uri="{BB962C8B-B14F-4D97-AF65-F5344CB8AC3E}">
        <p14:creationId xmlns:p14="http://schemas.microsoft.com/office/powerpoint/2010/main" val="141924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Machine d’état display: gestion affichage </a:t>
            </a:r>
            <a:r>
              <a:rPr lang="fr-CH" dirty="0" err="1"/>
              <a:t>menu,bouton,slider</a:t>
            </a:r>
            <a:endParaRPr lang="fr-CH" dirty="0"/>
          </a:p>
          <a:p>
            <a:endParaRPr lang="fr-CH" dirty="0"/>
          </a:p>
          <a:p>
            <a:r>
              <a:rPr lang="fr-CH" dirty="0" err="1"/>
              <a:t>Welcome</a:t>
            </a:r>
            <a:r>
              <a:rPr lang="fr-CH" dirty="0"/>
              <a:t> </a:t>
            </a:r>
            <a:r>
              <a:rPr lang="fr-CH" dirty="0">
                <a:sym typeface="Wingdings" panose="05000000000000000000" pitchFamily="2" charset="2"/>
              </a:rPr>
              <a:t> Menu principal, bouton afficher qu’une fois</a:t>
            </a:r>
          </a:p>
          <a:p>
            <a:endParaRPr lang="fr-CH" dirty="0">
              <a:sym typeface="Wingdings" panose="05000000000000000000" pitchFamily="2" charset="2"/>
            </a:endParaRPr>
          </a:p>
          <a:p>
            <a:r>
              <a:rPr lang="fr-CH" dirty="0">
                <a:sym typeface="Wingdings" panose="05000000000000000000" pitchFamily="2" charset="2"/>
              </a:rPr>
              <a:t>Accéder paramètres  luminosité, niveau  retour menu </a:t>
            </a:r>
            <a:r>
              <a:rPr lang="fr-CH" dirty="0" err="1">
                <a:sym typeface="Wingdings" panose="05000000000000000000" pitchFamily="2" charset="2"/>
              </a:rPr>
              <a:t>welcome</a:t>
            </a:r>
            <a:endParaRPr lang="fr-CH" dirty="0">
              <a:sym typeface="Wingdings" panose="05000000000000000000" pitchFamily="2" charset="2"/>
            </a:endParaRPr>
          </a:p>
          <a:p>
            <a:endParaRPr lang="fr-CH" dirty="0">
              <a:sym typeface="Wingdings" panose="05000000000000000000" pitchFamily="2" charset="2"/>
            </a:endParaRPr>
          </a:p>
          <a:p>
            <a:r>
              <a:rPr lang="fr-CH" dirty="0">
                <a:sym typeface="Wingdings" panose="05000000000000000000" pitchFamily="2" charset="2"/>
              </a:rPr>
              <a:t>In Game via solo ou multi. Affichage paddle et </a:t>
            </a:r>
            <a:r>
              <a:rPr lang="fr-CH" dirty="0" err="1">
                <a:sym typeface="Wingdings" panose="05000000000000000000" pitchFamily="2" charset="2"/>
              </a:rPr>
              <a:t>ball</a:t>
            </a:r>
            <a:r>
              <a:rPr lang="fr-CH" dirty="0">
                <a:sym typeface="Wingdings" panose="05000000000000000000" pitchFamily="2" charset="2"/>
              </a:rPr>
              <a:t>: rafraichis en continu, autrement effacer. Quitter via </a:t>
            </a:r>
            <a:r>
              <a:rPr lang="fr-CH" dirty="0" err="1">
                <a:sym typeface="Wingdings" panose="05000000000000000000" pitchFamily="2" charset="2"/>
              </a:rPr>
              <a:t>evLeave</a:t>
            </a:r>
            <a:r>
              <a:rPr lang="fr-CH" dirty="0">
                <a:sym typeface="Wingdings" panose="05000000000000000000" pitchFamily="2" charset="2"/>
              </a:rPr>
              <a:t>. </a:t>
            </a:r>
          </a:p>
          <a:p>
            <a:endParaRPr lang="fr-CH" dirty="0">
              <a:sym typeface="Wingdings" panose="05000000000000000000" pitchFamily="2" charset="2"/>
            </a:endParaRPr>
          </a:p>
          <a:p>
            <a:r>
              <a:rPr lang="fr-CH" dirty="0">
                <a:sym typeface="Wingdings" panose="05000000000000000000" pitchFamily="2" charset="2"/>
              </a:rPr>
              <a:t>Lose  </a:t>
            </a:r>
            <a:r>
              <a:rPr lang="fr-CH" dirty="0" err="1">
                <a:sym typeface="Wingdings" panose="05000000000000000000" pitchFamily="2" charset="2"/>
              </a:rPr>
              <a:t>endgame</a:t>
            </a:r>
            <a:r>
              <a:rPr lang="fr-CH" dirty="0">
                <a:sym typeface="Wingdings" panose="05000000000000000000" pitchFamily="2" charset="2"/>
              </a:rPr>
              <a:t>, soit </a:t>
            </a:r>
            <a:r>
              <a:rPr lang="fr-CH" dirty="0" err="1">
                <a:sym typeface="Wingdings" panose="05000000000000000000" pitchFamily="2" charset="2"/>
              </a:rPr>
              <a:t>turn</a:t>
            </a:r>
            <a:r>
              <a:rPr lang="fr-CH" dirty="0">
                <a:sym typeface="Wingdings" panose="05000000000000000000" pitchFamily="2" charset="2"/>
              </a:rPr>
              <a:t> off soit </a:t>
            </a:r>
            <a:r>
              <a:rPr lang="fr-CH" dirty="0" err="1">
                <a:sym typeface="Wingdings" panose="05000000000000000000" pitchFamily="2" charset="2"/>
              </a:rPr>
              <a:t>newgame</a:t>
            </a:r>
            <a:r>
              <a:rPr lang="fr-CH" dirty="0">
                <a:sym typeface="Wingdings" panose="05000000000000000000" pitchFamily="2" charset="2"/>
              </a:rPr>
              <a:t>  </a:t>
            </a:r>
            <a:r>
              <a:rPr lang="fr-CH" dirty="0" err="1">
                <a:sym typeface="Wingdings" panose="05000000000000000000" pitchFamily="2" charset="2"/>
              </a:rPr>
              <a:t>Welcome</a:t>
            </a:r>
            <a:r>
              <a:rPr lang="fr-CH" dirty="0">
                <a:sym typeface="Wingdings" panose="05000000000000000000" pitchFamily="2" charset="2"/>
              </a:rPr>
              <a:t> menu</a:t>
            </a:r>
          </a:p>
          <a:p>
            <a:endParaRPr lang="fr-CH" dirty="0"/>
          </a:p>
          <a:p>
            <a:r>
              <a:rPr lang="fr-CH" dirty="0"/>
              <a:t>Avec ce </a:t>
            </a:r>
            <a:r>
              <a:rPr lang="fr-CH" dirty="0" err="1"/>
              <a:t>diagrame</a:t>
            </a:r>
            <a:r>
              <a:rPr lang="fr-CH" dirty="0"/>
              <a:t>, on peut facilement comprendre le fonctionnement de la machine d’état du display. C’est ici qu’on viendra gérer l’affichage des menus, donc des boutons, du textes et des </a:t>
            </a:r>
            <a:r>
              <a:rPr lang="fr-CH" dirty="0" err="1"/>
              <a:t>sliders</a:t>
            </a:r>
            <a:r>
              <a:rPr lang="fr-CH" dirty="0"/>
              <a:t>. </a:t>
            </a:r>
          </a:p>
          <a:p>
            <a:r>
              <a:rPr lang="fr-CH" dirty="0"/>
              <a:t>Lorsqu’on lance le jeu, le menu </a:t>
            </a:r>
            <a:r>
              <a:rPr lang="fr-CH" dirty="0" err="1"/>
              <a:t>Welcome</a:t>
            </a:r>
            <a:r>
              <a:rPr lang="fr-CH" dirty="0"/>
              <a:t> s’affiche, d’ici, on peut accéder aux paramètres pour régler la luminosité de l’écran et le niveau du jeu. On peut revenir au menu principal avec un bouton de retour. </a:t>
            </a:r>
          </a:p>
          <a:p>
            <a:r>
              <a:rPr lang="fr-CH" dirty="0"/>
              <a:t>Depuis le menu, on peut lancer le jeu en solo ou en multijoueur ou encore éteindre l’écran. Lorsqu’on perd, un menu de fin nous propose de rejouer une partie ou alors d’éteindre le jeu.</a:t>
            </a:r>
          </a:p>
          <a:p>
            <a:r>
              <a:rPr lang="fr-CH" dirty="0"/>
              <a:t>La plupart des menu sont dessiner qu’une seule fois, à part dans les paramètres ou on doit rafraichir les </a:t>
            </a:r>
            <a:r>
              <a:rPr lang="fr-CH" dirty="0" err="1"/>
              <a:t>sliders</a:t>
            </a:r>
            <a:r>
              <a:rPr lang="fr-CH" dirty="0"/>
              <a:t>. Dans le jeu, les paddles et la </a:t>
            </a:r>
            <a:r>
              <a:rPr lang="fr-CH" dirty="0" err="1"/>
              <a:t>ball</a:t>
            </a:r>
            <a:r>
              <a:rPr lang="fr-CH" dirty="0"/>
              <a:t> est redessiner en continu.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6</a:t>
            </a:fld>
            <a:endParaRPr lang="fr-CH"/>
          </a:p>
        </p:txBody>
      </p:sp>
    </p:spTree>
    <p:extLst>
      <p:ext uri="{BB962C8B-B14F-4D97-AF65-F5344CB8AC3E}">
        <p14:creationId xmlns:p14="http://schemas.microsoft.com/office/powerpoint/2010/main" val="263981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Mesure LCD </a:t>
            </a:r>
            <a:r>
              <a:rPr lang="fr-CH" dirty="0">
                <a:sym typeface="Wingdings" panose="05000000000000000000" pitchFamily="2" charset="2"/>
              </a:rPr>
              <a:t> sur pin </a:t>
            </a:r>
            <a:r>
              <a:rPr lang="fr-CH" dirty="0" err="1">
                <a:sym typeface="Wingdings" panose="05000000000000000000" pitchFamily="2" charset="2"/>
              </a:rPr>
              <a:t>interrupt</a:t>
            </a:r>
            <a:r>
              <a:rPr lang="fr-CH" dirty="0">
                <a:sym typeface="Wingdings" panose="05000000000000000000" pitchFamily="2" charset="2"/>
              </a:rPr>
              <a:t> RB1. </a:t>
            </a:r>
          </a:p>
          <a:p>
            <a:endParaRPr lang="fr-CH" dirty="0">
              <a:sym typeface="Wingdings" panose="05000000000000000000" pitchFamily="2" charset="2"/>
            </a:endParaRPr>
          </a:p>
          <a:p>
            <a:r>
              <a:rPr lang="fr-CH" dirty="0">
                <a:sym typeface="Wingdings" panose="05000000000000000000" pitchFamily="2" charset="2"/>
              </a:rPr>
              <a:t>On commence par </a:t>
            </a:r>
            <a:r>
              <a:rPr lang="fr-CH" dirty="0" err="1">
                <a:sym typeface="Wingdings" panose="05000000000000000000" pitchFamily="2" charset="2"/>
              </a:rPr>
              <a:t>waiting</a:t>
            </a:r>
            <a:r>
              <a:rPr lang="fr-CH" dirty="0">
                <a:sym typeface="Wingdings" panose="05000000000000000000" pitchFamily="2" charset="2"/>
              </a:rPr>
              <a:t>. </a:t>
            </a:r>
          </a:p>
          <a:p>
            <a:endParaRPr lang="fr-CH" dirty="0">
              <a:sym typeface="Wingdings" panose="05000000000000000000" pitchFamily="2" charset="2"/>
            </a:endParaRPr>
          </a:p>
          <a:p>
            <a:r>
              <a:rPr lang="fr-CH" dirty="0">
                <a:sym typeface="Wingdings" panose="05000000000000000000" pitchFamily="2" charset="2"/>
              </a:rPr>
              <a:t>Pression LCD  </a:t>
            </a:r>
            <a:r>
              <a:rPr lang="fr-CH" dirty="0" err="1">
                <a:sym typeface="Wingdings" panose="05000000000000000000" pitchFamily="2" charset="2"/>
              </a:rPr>
              <a:t>interrupt</a:t>
            </a:r>
            <a:r>
              <a:rPr lang="fr-CH" dirty="0">
                <a:sym typeface="Wingdings" panose="05000000000000000000" pitchFamily="2" charset="2"/>
              </a:rPr>
              <a:t> donc go </a:t>
            </a:r>
            <a:r>
              <a:rPr lang="fr-CH" dirty="0" err="1">
                <a:sym typeface="Wingdings" panose="05000000000000000000" pitchFamily="2" charset="2"/>
              </a:rPr>
              <a:t>calculatePosition</a:t>
            </a:r>
            <a:r>
              <a:rPr lang="fr-CH" dirty="0">
                <a:sym typeface="Wingdings" panose="05000000000000000000" pitchFamily="2" charset="2"/>
              </a:rPr>
              <a:t>.</a:t>
            </a:r>
          </a:p>
          <a:p>
            <a:endParaRPr lang="fr-CH" dirty="0">
              <a:sym typeface="Wingdings" panose="05000000000000000000" pitchFamily="2" charset="2"/>
            </a:endParaRPr>
          </a:p>
          <a:p>
            <a:r>
              <a:rPr lang="fr-CH" dirty="0">
                <a:sym typeface="Wingdings" panose="05000000000000000000" pitchFamily="2" charset="2"/>
              </a:rPr>
              <a:t>Calcul chaque 4ms tant que pression maintenu. </a:t>
            </a:r>
            <a:r>
              <a:rPr lang="fr-CH" dirty="0" err="1">
                <a:sym typeface="Wingdings" panose="05000000000000000000" pitchFamily="2" charset="2"/>
              </a:rPr>
              <a:t>Relache</a:t>
            </a:r>
            <a:r>
              <a:rPr lang="fr-CH" dirty="0">
                <a:sym typeface="Wingdings" panose="05000000000000000000" pitchFamily="2" charset="2"/>
              </a:rPr>
              <a:t>  </a:t>
            </a:r>
            <a:r>
              <a:rPr lang="fr-CH" dirty="0" err="1">
                <a:sym typeface="Wingdings" panose="05000000000000000000" pitchFamily="2" charset="2"/>
              </a:rPr>
              <a:t>Waiting</a:t>
            </a:r>
            <a:endParaRPr lang="fr-CH" dirty="0">
              <a:sym typeface="Wingdings" panose="05000000000000000000" pitchFamily="2" charset="2"/>
            </a:endParaRPr>
          </a:p>
          <a:p>
            <a:endParaRPr lang="fr-CH" dirty="0"/>
          </a:p>
          <a:p>
            <a:r>
              <a:rPr lang="fr-CH" dirty="0"/>
              <a:t>Nous avons branché les PINS de mesure de l’écran LCD sur des entrées du PIC possédant des interruptions. Ainsi, la partie </a:t>
            </a:r>
            <a:r>
              <a:rPr lang="fr-CH" dirty="0" err="1"/>
              <a:t>touchscreen</a:t>
            </a:r>
            <a:r>
              <a:rPr lang="fr-CH" dirty="0"/>
              <a:t> est dans l’état </a:t>
            </a:r>
            <a:r>
              <a:rPr lang="fr-CH" dirty="0" err="1"/>
              <a:t>Waiting</a:t>
            </a:r>
            <a:r>
              <a:rPr lang="fr-CH" dirty="0"/>
              <a:t>, dès lors qu’on fait une pression sur le LCD, cela nous génère une interruption et on va pouvoir calculer la position de la pression. Ce calcule est fait chaque 4ms tant que la pression est maintenue. Dès qu’on relâche, on retourne dans l’état </a:t>
            </a:r>
            <a:r>
              <a:rPr lang="fr-CH" dirty="0" err="1"/>
              <a:t>Waiting</a:t>
            </a:r>
            <a:r>
              <a:rPr lang="fr-CH" dirty="0"/>
              <a:t>.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7</a:t>
            </a:fld>
            <a:endParaRPr lang="fr-CH"/>
          </a:p>
        </p:txBody>
      </p:sp>
    </p:spTree>
    <p:extLst>
      <p:ext uri="{BB962C8B-B14F-4D97-AF65-F5344CB8AC3E}">
        <p14:creationId xmlns:p14="http://schemas.microsoft.com/office/powerpoint/2010/main" val="238556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a:t>
            </a:r>
          </a:p>
          <a:p>
            <a:endParaRPr lang="fr-CH" dirty="0"/>
          </a:p>
          <a:p>
            <a:pPr marL="171450" indent="-171450">
              <a:buFontTx/>
              <a:buChar char="-"/>
            </a:pPr>
            <a:r>
              <a:rPr lang="fr-CH" dirty="0"/>
              <a:t>Default</a:t>
            </a:r>
            <a:r>
              <a:rPr lang="fr-CH" baseline="0" dirty="0"/>
              <a:t> state </a:t>
            </a:r>
            <a:r>
              <a:rPr lang="fr-CH" baseline="0" dirty="0" err="1"/>
              <a:t>wakeup</a:t>
            </a:r>
            <a:endParaRPr lang="fr-CH" baseline="0" dirty="0"/>
          </a:p>
          <a:p>
            <a:pPr marL="171450" indent="-171450">
              <a:buFontTx/>
              <a:buChar char="-"/>
            </a:pPr>
            <a:endParaRPr lang="fr-CH" baseline="0" dirty="0"/>
          </a:p>
          <a:p>
            <a:pPr marL="171450" indent="-171450">
              <a:buFontTx/>
              <a:buChar char="-"/>
            </a:pPr>
            <a:r>
              <a:rPr lang="fr-CH" baseline="0" dirty="0" err="1"/>
              <a:t>Sleep</a:t>
            </a:r>
            <a:r>
              <a:rPr lang="fr-CH" baseline="0" dirty="0"/>
              <a:t>() : soit bouton </a:t>
            </a:r>
            <a:r>
              <a:rPr lang="fr-CH" baseline="0" dirty="0" err="1"/>
              <a:t>turn</a:t>
            </a:r>
            <a:r>
              <a:rPr lang="fr-CH" baseline="0" dirty="0"/>
              <a:t> off soit 30s sans toucher </a:t>
            </a:r>
            <a:r>
              <a:rPr lang="fr-CH" baseline="0" dirty="0" err="1"/>
              <a:t>ecran</a:t>
            </a:r>
            <a:r>
              <a:rPr lang="fr-CH" baseline="0" dirty="0"/>
              <a:t> sauf en jeu</a:t>
            </a:r>
          </a:p>
          <a:p>
            <a:pPr marL="171450" indent="-171450">
              <a:buFontTx/>
              <a:buChar char="-"/>
            </a:pPr>
            <a:endParaRPr lang="fr-CH" baseline="0" dirty="0"/>
          </a:p>
          <a:p>
            <a:pPr marL="171450" indent="-171450">
              <a:buFontTx/>
              <a:buChar char="-"/>
            </a:pPr>
            <a:r>
              <a:rPr lang="fr-CH" baseline="0" dirty="0" err="1"/>
              <a:t>Interrupt</a:t>
            </a:r>
            <a:r>
              <a:rPr lang="fr-CH" baseline="0" dirty="0"/>
              <a:t> </a:t>
            </a:r>
            <a:r>
              <a:rPr lang="fr-CH" baseline="0" dirty="0" err="1"/>
              <a:t>reactive</a:t>
            </a:r>
            <a:r>
              <a:rPr lang="fr-CH" baseline="0" dirty="0"/>
              <a:t> le pic</a:t>
            </a:r>
          </a:p>
          <a:p>
            <a:pPr marL="171450" indent="-171450">
              <a:buFontTx/>
              <a:buChar char="-"/>
            </a:pPr>
            <a:endParaRPr lang="fr-CH" baseline="0" dirty="0"/>
          </a:p>
          <a:p>
            <a:pPr marL="171450" indent="-171450">
              <a:buFontTx/>
              <a:buChar char="-"/>
            </a:pPr>
            <a:r>
              <a:rPr lang="fr-CH" baseline="0" dirty="0"/>
              <a:t>Reset(): permet de </a:t>
            </a:r>
            <a:r>
              <a:rPr lang="fr-CH" baseline="0" dirty="0" err="1"/>
              <a:t>redemarrer</a:t>
            </a:r>
            <a:r>
              <a:rPr lang="fr-CH" baseline="0" dirty="0"/>
              <a:t> tout le pic</a:t>
            </a:r>
          </a:p>
          <a:p>
            <a:pPr marL="171450" indent="-171450">
              <a:buFontTx/>
              <a:buChar char="-"/>
            </a:pPr>
            <a:endParaRPr lang="fr-CH" baseline="0" dirty="0"/>
          </a:p>
          <a:p>
            <a:pPr marL="171450" indent="-171450">
              <a:buFontTx/>
              <a:buChar char="-"/>
            </a:pPr>
            <a:r>
              <a:rPr lang="fr-CH" baseline="0" dirty="0" err="1"/>
              <a:t>Methode</a:t>
            </a:r>
            <a:r>
              <a:rPr lang="fr-CH" baseline="0" dirty="0"/>
              <a:t> </a:t>
            </a:r>
            <a:r>
              <a:rPr lang="fr-CH" baseline="0" dirty="0" err="1"/>
              <a:t>sleep</a:t>
            </a:r>
            <a:r>
              <a:rPr lang="fr-CH" baseline="0" dirty="0"/>
              <a:t> et reset se suive</a:t>
            </a:r>
            <a:endParaRPr lang="fr-CH" dirty="0"/>
          </a:p>
          <a:p>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8</a:t>
            </a:fld>
            <a:endParaRPr lang="fr-CH"/>
          </a:p>
        </p:txBody>
      </p:sp>
    </p:spTree>
    <p:extLst>
      <p:ext uri="{BB962C8B-B14F-4D97-AF65-F5344CB8AC3E}">
        <p14:creationId xmlns:p14="http://schemas.microsoft.com/office/powerpoint/2010/main" val="310593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endParaRPr lang="fr-CH" dirty="0"/>
          </a:p>
          <a:p>
            <a:r>
              <a:rPr lang="fr-CH" dirty="0"/>
              <a:t>Dans tous les modes gère boutons</a:t>
            </a:r>
          </a:p>
          <a:p>
            <a:endParaRPr lang="fr-CH" dirty="0"/>
          </a:p>
          <a:p>
            <a:r>
              <a:rPr lang="fr-CH" dirty="0"/>
              <a:t>NOGAME: permet d’accéder aux autres menus (1</a:t>
            </a:r>
            <a:r>
              <a:rPr lang="fr-CH" baseline="0" dirty="0"/>
              <a:t> player,2 </a:t>
            </a:r>
            <a:r>
              <a:rPr lang="fr-CH" baseline="0" dirty="0" err="1"/>
              <a:t>player</a:t>
            </a:r>
            <a:r>
              <a:rPr lang="fr-CH" dirty="0" err="1"/>
              <a:t>,parametre</a:t>
            </a:r>
            <a:r>
              <a:rPr lang="fr-CH" dirty="0"/>
              <a:t>)</a:t>
            </a:r>
          </a:p>
          <a:p>
            <a:endParaRPr lang="fr-CH" dirty="0"/>
          </a:p>
          <a:p>
            <a:r>
              <a:rPr lang="fr-CH" dirty="0"/>
              <a:t>PARAMETRE: gère </a:t>
            </a:r>
            <a:r>
              <a:rPr lang="fr-CH" dirty="0" err="1"/>
              <a:t>slidebar</a:t>
            </a:r>
            <a:r>
              <a:rPr lang="fr-CH" dirty="0"/>
              <a:t> pour modifier lumière</a:t>
            </a:r>
            <a:r>
              <a:rPr lang="fr-CH" baseline="0" dirty="0"/>
              <a:t> et niveau, retour au menu possible</a:t>
            </a:r>
          </a:p>
          <a:p>
            <a:endParaRPr lang="fr-CH" baseline="0" dirty="0"/>
          </a:p>
          <a:p>
            <a:r>
              <a:rPr lang="fr-CH" baseline="0" dirty="0"/>
              <a:t>LOCAL:1 joueur, déplace </a:t>
            </a:r>
            <a:r>
              <a:rPr lang="fr-CH" baseline="0" dirty="0" err="1"/>
              <a:t>paddle</a:t>
            </a:r>
            <a:r>
              <a:rPr lang="fr-CH" baseline="0" dirty="0"/>
              <a:t> 1 si clique, déplace </a:t>
            </a:r>
            <a:r>
              <a:rPr lang="fr-CH" baseline="0" dirty="0" err="1"/>
              <a:t>ball</a:t>
            </a:r>
            <a:r>
              <a:rPr lang="fr-CH" baseline="0" dirty="0"/>
              <a:t> et </a:t>
            </a:r>
            <a:r>
              <a:rPr lang="fr-CH" baseline="0" dirty="0" err="1"/>
              <a:t>paddle</a:t>
            </a:r>
            <a:r>
              <a:rPr lang="fr-CH" baseline="0" dirty="0"/>
              <a:t> 2 chaque x ms (dépend du niveau), retour au menu possible</a:t>
            </a:r>
          </a:p>
          <a:p>
            <a:endParaRPr lang="fr-CH" baseline="0" dirty="0"/>
          </a:p>
          <a:p>
            <a:r>
              <a:rPr lang="fr-CH" baseline="0" dirty="0"/>
              <a:t>ENDGAME: affiche vainqueur permet de </a:t>
            </a:r>
            <a:r>
              <a:rPr lang="fr-CH" baseline="0" dirty="0" err="1"/>
              <a:t>rejouer</a:t>
            </a:r>
            <a:r>
              <a:rPr lang="fr-CH" baseline="0" dirty="0" err="1">
                <a:sym typeface="Wingdings" panose="05000000000000000000" pitchFamily="2" charset="2"/>
              </a:rPr>
              <a:t>menu</a:t>
            </a:r>
            <a:r>
              <a:rPr lang="fr-CH" baseline="0" dirty="0">
                <a:sym typeface="Wingdings" panose="05000000000000000000" pitchFamily="2" charset="2"/>
              </a:rPr>
              <a:t> base, </a:t>
            </a:r>
            <a:r>
              <a:rPr lang="fr-CH" baseline="0" dirty="0" err="1">
                <a:sym typeface="Wingdings" panose="05000000000000000000" pitchFamily="2" charset="2"/>
              </a:rPr>
              <a:t>turn</a:t>
            </a:r>
            <a:r>
              <a:rPr lang="fr-CH" baseline="0" dirty="0">
                <a:sym typeface="Wingdings" panose="05000000000000000000" pitchFamily="2" charset="2"/>
              </a:rPr>
              <a:t> off</a:t>
            </a:r>
          </a:p>
          <a:p>
            <a:endParaRPr lang="fr-CH" baseline="0" dirty="0">
              <a:sym typeface="Wingdings" panose="05000000000000000000" pitchFamily="2" charset="2"/>
            </a:endParaRPr>
          </a:p>
          <a:p>
            <a:r>
              <a:rPr lang="fr-CH" baseline="0" dirty="0">
                <a:sym typeface="Wingdings" panose="05000000000000000000" pitchFamily="2" charset="2"/>
              </a:rPr>
              <a:t>ONLINE: Pas implémenté</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9</a:t>
            </a:fld>
            <a:endParaRPr lang="fr-CH"/>
          </a:p>
        </p:txBody>
      </p:sp>
    </p:spTree>
    <p:extLst>
      <p:ext uri="{BB962C8B-B14F-4D97-AF65-F5344CB8AC3E}">
        <p14:creationId xmlns:p14="http://schemas.microsoft.com/office/powerpoint/2010/main" val="7771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5C16D3-BC67-40A5-9C9D-986091B38C24}"/>
              </a:ext>
            </a:extLst>
          </p:cNvPr>
          <p:cNvSpPr>
            <a:spLocks noGrp="1"/>
          </p:cNvSpPr>
          <p:nvPr>
            <p:ph type="ctrTitle"/>
          </p:nvPr>
        </p:nvSpPr>
        <p:spPr>
          <a:xfrm>
            <a:off x="8191925" y="1325880"/>
            <a:ext cx="3352375" cy="3066507"/>
          </a:xfrm>
        </p:spPr>
        <p:txBody>
          <a:bodyPr>
            <a:normAutofit/>
          </a:bodyPr>
          <a:lstStyle/>
          <a:p>
            <a:r>
              <a:rPr lang="fr-CH" sz="5400" dirty="0">
                <a:solidFill>
                  <a:srgbClr val="EBEBEB"/>
                </a:solidFill>
              </a:rPr>
              <a:t>Pong</a:t>
            </a:r>
          </a:p>
        </p:txBody>
      </p:sp>
      <p:sp>
        <p:nvSpPr>
          <p:cNvPr id="3" name="Sous-titre 2">
            <a:extLst>
              <a:ext uri="{FF2B5EF4-FFF2-40B4-BE49-F238E27FC236}">
                <a16:creationId xmlns:a16="http://schemas.microsoft.com/office/drawing/2014/main" id="{F73F99D8-4777-4EB3-ACD3-F7AE9EEF5304}"/>
              </a:ext>
            </a:extLst>
          </p:cNvPr>
          <p:cNvSpPr>
            <a:spLocks noGrp="1"/>
          </p:cNvSpPr>
          <p:nvPr>
            <p:ph type="subTitle" idx="1"/>
          </p:nvPr>
        </p:nvSpPr>
        <p:spPr>
          <a:xfrm>
            <a:off x="8191925" y="4588329"/>
            <a:ext cx="3352375" cy="1621508"/>
          </a:xfrm>
        </p:spPr>
        <p:txBody>
          <a:bodyPr>
            <a:normAutofit/>
          </a:bodyPr>
          <a:lstStyle/>
          <a:p>
            <a:r>
              <a:rPr lang="fr-CH" sz="1800" dirty="0">
                <a:solidFill>
                  <a:schemeClr val="tx2">
                    <a:lumMod val="40000"/>
                    <a:lumOff val="60000"/>
                  </a:schemeClr>
                </a:solidFill>
              </a:rPr>
              <a:t>by </a:t>
            </a:r>
            <a:r>
              <a:rPr lang="fr-CH" sz="1800" dirty="0" err="1">
                <a:solidFill>
                  <a:schemeClr val="tx2">
                    <a:lumMod val="40000"/>
                    <a:lumOff val="60000"/>
                  </a:schemeClr>
                </a:solidFill>
              </a:rPr>
              <a:t>métral</a:t>
            </a:r>
            <a:r>
              <a:rPr lang="fr-CH" sz="1800" dirty="0">
                <a:solidFill>
                  <a:schemeClr val="tx2">
                    <a:lumMod val="40000"/>
                    <a:lumOff val="60000"/>
                  </a:schemeClr>
                </a:solidFill>
              </a:rPr>
              <a:t> Sébastien &amp; Zufferey loris</a:t>
            </a:r>
          </a:p>
        </p:txBody>
      </p:sp>
      <p:sp>
        <p:nvSpPr>
          <p:cNvPr id="1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 4">
            <a:extLst>
              <a:ext uri="{FF2B5EF4-FFF2-40B4-BE49-F238E27FC236}">
                <a16:creationId xmlns:a16="http://schemas.microsoft.com/office/drawing/2014/main" id="{5A53A87C-20FB-4F18-B325-9AA683F48FE5}"/>
              </a:ext>
            </a:extLst>
          </p:cNvPr>
          <p:cNvPicPr>
            <a:picLocks noChangeAspect="1"/>
          </p:cNvPicPr>
          <p:nvPr/>
        </p:nvPicPr>
        <p:blipFill>
          <a:blip r:embed="rId3"/>
          <a:stretch>
            <a:fillRect/>
          </a:stretch>
        </p:blipFill>
        <p:spPr>
          <a:xfrm>
            <a:off x="1762909" y="647698"/>
            <a:ext cx="4032551" cy="5562139"/>
          </a:xfrm>
          <a:prstGeom prst="rect">
            <a:avLst/>
          </a:prstGeom>
          <a:effectLst/>
        </p:spPr>
      </p:pic>
    </p:spTree>
    <p:extLst>
      <p:ext uri="{BB962C8B-B14F-4D97-AF65-F5344CB8AC3E}">
        <p14:creationId xmlns:p14="http://schemas.microsoft.com/office/powerpoint/2010/main" val="1798064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BB5949-C2DD-4D22-8393-B3565F8C43C4}"/>
              </a:ext>
            </a:extLst>
          </p:cNvPr>
          <p:cNvSpPr>
            <a:spLocks noGrp="1"/>
          </p:cNvSpPr>
          <p:nvPr>
            <p:ph type="title"/>
          </p:nvPr>
        </p:nvSpPr>
        <p:spPr>
          <a:xfrm>
            <a:off x="4872012" y="1447801"/>
            <a:ext cx="5565800" cy="2362200"/>
          </a:xfrm>
        </p:spPr>
        <p:txBody>
          <a:bodyPr vert="horz" lIns="91440" tIns="45720" rIns="91440" bIns="45720" rtlCol="0" anchor="b">
            <a:normAutofit/>
          </a:bodyPr>
          <a:lstStyle/>
          <a:p>
            <a:r>
              <a:rPr lang="en-US" sz="7200" dirty="0">
                <a:solidFill>
                  <a:srgbClr val="EBEBEB"/>
                </a:solidFill>
              </a:rPr>
              <a:t>Questions ?</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0E53CF31-ED21-4A17-90B5-F316F7608DD2}"/>
              </a:ext>
            </a:extLst>
          </p:cNvPr>
          <p:cNvPicPr>
            <a:picLocks noChangeAspect="1"/>
          </p:cNvPicPr>
          <p:nvPr/>
        </p:nvPicPr>
        <p:blipFill rotWithShape="1">
          <a:blip r:embed="rId8"/>
          <a:srcRect l="45488" r="5496"/>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226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72A651-836E-408C-9101-ECB46BF9EFCD}"/>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81C4A14-50CA-4C1F-8F86-B245B8384698}"/>
              </a:ext>
            </a:extLst>
          </p:cNvPr>
          <p:cNvSpPr>
            <a:spLocks noGrp="1"/>
          </p:cNvSpPr>
          <p:nvPr>
            <p:ph idx="1"/>
          </p:nvPr>
        </p:nvSpPr>
        <p:spPr>
          <a:xfrm>
            <a:off x="648931" y="2438400"/>
            <a:ext cx="4166509" cy="3785419"/>
          </a:xfrm>
        </p:spPr>
        <p:txBody>
          <a:bodyPr>
            <a:normAutofit/>
          </a:bodyPr>
          <a:lstStyle/>
          <a:p>
            <a:r>
              <a:rPr lang="fr-CH" dirty="0">
                <a:solidFill>
                  <a:srgbClr val="EBEBEB"/>
                </a:solidFill>
              </a:rPr>
              <a:t>Protection anti-inversion</a:t>
            </a:r>
          </a:p>
          <a:p>
            <a:r>
              <a:rPr lang="fr-CH" dirty="0">
                <a:solidFill>
                  <a:srgbClr val="EBEBEB"/>
                </a:solidFill>
              </a:rPr>
              <a:t>On/off </a:t>
            </a:r>
            <a:r>
              <a:rPr lang="fr-CH" dirty="0" err="1">
                <a:solidFill>
                  <a:srgbClr val="EBEBEB"/>
                </a:solidFill>
              </a:rPr>
              <a:t>backlight</a:t>
            </a:r>
            <a:endParaRPr lang="fr-CH" dirty="0">
              <a:solidFill>
                <a:srgbClr val="EBEBEB"/>
              </a:solidFill>
            </a:endParaRPr>
          </a:p>
          <a:p>
            <a:r>
              <a:rPr lang="fr-CH" dirty="0">
                <a:solidFill>
                  <a:srgbClr val="EBEBEB"/>
                </a:solidFill>
              </a:rPr>
              <a:t>On/off command</a:t>
            </a:r>
          </a:p>
        </p:txBody>
      </p:sp>
      <p:pic>
        <p:nvPicPr>
          <p:cNvPr id="5" name="Image 4">
            <a:extLst>
              <a:ext uri="{FF2B5EF4-FFF2-40B4-BE49-F238E27FC236}">
                <a16:creationId xmlns:a16="http://schemas.microsoft.com/office/drawing/2014/main" id="{99DC478A-4F5A-4C07-827E-D7BC23B410B1}"/>
              </a:ext>
            </a:extLst>
          </p:cNvPr>
          <p:cNvPicPr>
            <a:picLocks noChangeAspect="1"/>
          </p:cNvPicPr>
          <p:nvPr/>
        </p:nvPicPr>
        <p:blipFill>
          <a:blip r:embed="rId3"/>
          <a:stretch>
            <a:fillRect/>
          </a:stretch>
        </p:blipFill>
        <p:spPr>
          <a:xfrm>
            <a:off x="6096000" y="154896"/>
            <a:ext cx="4256050" cy="3119208"/>
          </a:xfrm>
          <a:prstGeom prst="rect">
            <a:avLst/>
          </a:prstGeom>
        </p:spPr>
      </p:pic>
      <p:pic>
        <p:nvPicPr>
          <p:cNvPr id="11" name="Image 10">
            <a:extLst>
              <a:ext uri="{FF2B5EF4-FFF2-40B4-BE49-F238E27FC236}">
                <a16:creationId xmlns:a16="http://schemas.microsoft.com/office/drawing/2014/main" id="{2C8A971E-C908-4A44-A8C1-FFA0FB27B941}"/>
              </a:ext>
            </a:extLst>
          </p:cNvPr>
          <p:cNvPicPr>
            <a:picLocks noChangeAspect="1"/>
          </p:cNvPicPr>
          <p:nvPr/>
        </p:nvPicPr>
        <p:blipFill>
          <a:blip r:embed="rId4"/>
          <a:stretch>
            <a:fillRect/>
          </a:stretch>
        </p:blipFill>
        <p:spPr>
          <a:xfrm>
            <a:off x="6706031" y="3429000"/>
            <a:ext cx="3841481" cy="3058332"/>
          </a:xfrm>
          <a:prstGeom prst="rect">
            <a:avLst/>
          </a:prstGeom>
        </p:spPr>
      </p:pic>
    </p:spTree>
    <p:extLst>
      <p:ext uri="{BB962C8B-B14F-4D97-AF65-F5344CB8AC3E}">
        <p14:creationId xmlns:p14="http://schemas.microsoft.com/office/powerpoint/2010/main" val="2661367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5BF5623-25BE-4D14-9CCF-1E1E0EAA7880}"/>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Lecture </a:t>
            </a:r>
            <a:r>
              <a:rPr lang="fr-CH" dirty="0" err="1">
                <a:solidFill>
                  <a:srgbClr val="EBEBEB"/>
                </a:solidFill>
              </a:rPr>
              <a:t>touchscreen</a:t>
            </a:r>
            <a:endParaRPr lang="fr-CH" dirty="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F9C3EAF-8A6F-4A39-AEF5-5E67944D9633}"/>
              </a:ext>
            </a:extLst>
          </p:cNvPr>
          <p:cNvSpPr>
            <a:spLocks noGrp="1"/>
          </p:cNvSpPr>
          <p:nvPr>
            <p:ph idx="1"/>
          </p:nvPr>
        </p:nvSpPr>
        <p:spPr>
          <a:xfrm>
            <a:off x="648931" y="2438400"/>
            <a:ext cx="4166509" cy="3785419"/>
          </a:xfrm>
        </p:spPr>
        <p:txBody>
          <a:bodyPr>
            <a:normAutofit/>
          </a:bodyPr>
          <a:lstStyle/>
          <a:p>
            <a:r>
              <a:rPr lang="fr-CH" dirty="0">
                <a:solidFill>
                  <a:srgbClr val="EBEBEB"/>
                </a:solidFill>
              </a:rPr>
              <a:t>Mesure analogique</a:t>
            </a:r>
          </a:p>
          <a:p>
            <a:r>
              <a:rPr lang="fr-CH" dirty="0">
                <a:solidFill>
                  <a:srgbClr val="EBEBEB"/>
                </a:solidFill>
              </a:rPr>
              <a:t>Déclenche une interruption</a:t>
            </a:r>
          </a:p>
        </p:txBody>
      </p:sp>
      <p:pic>
        <p:nvPicPr>
          <p:cNvPr id="5" name="Image 4">
            <a:extLst>
              <a:ext uri="{FF2B5EF4-FFF2-40B4-BE49-F238E27FC236}">
                <a16:creationId xmlns:a16="http://schemas.microsoft.com/office/drawing/2014/main" id="{44C8A311-E0AC-4FA6-8A70-56A22E55C9CC}"/>
              </a:ext>
            </a:extLst>
          </p:cNvPr>
          <p:cNvPicPr>
            <a:picLocks noChangeAspect="1"/>
          </p:cNvPicPr>
          <p:nvPr/>
        </p:nvPicPr>
        <p:blipFill>
          <a:blip r:embed="rId3"/>
          <a:stretch>
            <a:fillRect/>
          </a:stretch>
        </p:blipFill>
        <p:spPr>
          <a:xfrm>
            <a:off x="6207720" y="302161"/>
            <a:ext cx="4150558" cy="3711556"/>
          </a:xfrm>
          <a:prstGeom prst="rect">
            <a:avLst/>
          </a:prstGeom>
        </p:spPr>
      </p:pic>
      <p:pic>
        <p:nvPicPr>
          <p:cNvPr id="11" name="Image 10">
            <a:extLst>
              <a:ext uri="{FF2B5EF4-FFF2-40B4-BE49-F238E27FC236}">
                <a16:creationId xmlns:a16="http://schemas.microsoft.com/office/drawing/2014/main" id="{8A46AAA7-7299-416A-892B-541E3ADBDD6F}"/>
              </a:ext>
            </a:extLst>
          </p:cNvPr>
          <p:cNvPicPr>
            <a:picLocks noChangeAspect="1"/>
          </p:cNvPicPr>
          <p:nvPr/>
        </p:nvPicPr>
        <p:blipFill>
          <a:blip r:embed="rId4"/>
          <a:stretch>
            <a:fillRect/>
          </a:stretch>
        </p:blipFill>
        <p:spPr>
          <a:xfrm>
            <a:off x="5899023" y="3632200"/>
            <a:ext cx="4886325" cy="2771775"/>
          </a:xfrm>
          <a:prstGeom prst="rect">
            <a:avLst/>
          </a:prstGeom>
        </p:spPr>
      </p:pic>
    </p:spTree>
    <p:extLst>
      <p:ext uri="{BB962C8B-B14F-4D97-AF65-F5344CB8AC3E}">
        <p14:creationId xmlns:p14="http://schemas.microsoft.com/office/powerpoint/2010/main" val="4204241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546E0E-31D6-40E6-BDB8-18FC73391AD2}"/>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F989781-0588-4A90-A56D-87BF14F679FA}"/>
              </a:ext>
            </a:extLst>
          </p:cNvPr>
          <p:cNvSpPr>
            <a:spLocks noGrp="1"/>
          </p:cNvSpPr>
          <p:nvPr>
            <p:ph idx="1"/>
          </p:nvPr>
        </p:nvSpPr>
        <p:spPr>
          <a:xfrm>
            <a:off x="648931" y="2438400"/>
            <a:ext cx="4344669" cy="3785419"/>
          </a:xfrm>
        </p:spPr>
        <p:txBody>
          <a:bodyPr>
            <a:normAutofit/>
          </a:bodyPr>
          <a:lstStyle/>
          <a:p>
            <a:r>
              <a:rPr lang="fr-CH" dirty="0">
                <a:solidFill>
                  <a:srgbClr val="EBEBEB"/>
                </a:solidFill>
              </a:rPr>
              <a:t>Connection entre LCD et PIC</a:t>
            </a:r>
          </a:p>
          <a:p>
            <a:r>
              <a:rPr lang="fr-CH" dirty="0">
                <a:solidFill>
                  <a:srgbClr val="EBEBEB"/>
                </a:solidFill>
              </a:rPr>
              <a:t>Data sur un seul port</a:t>
            </a:r>
          </a:p>
          <a:p>
            <a:r>
              <a:rPr lang="fr-CH" dirty="0">
                <a:solidFill>
                  <a:srgbClr val="EBEBEB"/>
                </a:solidFill>
              </a:rPr>
              <a:t>PWM sur </a:t>
            </a:r>
            <a:r>
              <a:rPr lang="fr-CH" dirty="0" err="1">
                <a:solidFill>
                  <a:srgbClr val="EBEBEB"/>
                </a:solidFill>
              </a:rPr>
              <a:t>backlight</a:t>
            </a:r>
            <a:endParaRPr lang="fr-CH" dirty="0">
              <a:solidFill>
                <a:srgbClr val="EBEBEB"/>
              </a:solidFill>
            </a:endParaRPr>
          </a:p>
          <a:p>
            <a:r>
              <a:rPr lang="fr-CH" dirty="0">
                <a:solidFill>
                  <a:srgbClr val="EBEBEB"/>
                </a:solidFill>
              </a:rPr>
              <a:t>RX &amp; TX pour multijoueur</a:t>
            </a:r>
          </a:p>
          <a:p>
            <a:r>
              <a:rPr lang="fr-CH" dirty="0">
                <a:solidFill>
                  <a:srgbClr val="EBEBEB"/>
                </a:solidFill>
              </a:rPr>
              <a:t>XR &amp; YU sur </a:t>
            </a:r>
            <a:r>
              <a:rPr lang="fr-CH" dirty="0" err="1">
                <a:solidFill>
                  <a:srgbClr val="EBEBEB"/>
                </a:solidFill>
              </a:rPr>
              <a:t>analog</a:t>
            </a:r>
            <a:r>
              <a:rPr lang="fr-CH" dirty="0">
                <a:solidFill>
                  <a:srgbClr val="EBEBEB"/>
                </a:solidFill>
              </a:rPr>
              <a:t> &amp; </a:t>
            </a:r>
            <a:r>
              <a:rPr lang="fr-CH" dirty="0" err="1">
                <a:solidFill>
                  <a:srgbClr val="EBEBEB"/>
                </a:solidFill>
              </a:rPr>
              <a:t>interrupt</a:t>
            </a:r>
            <a:endParaRPr lang="fr-CH" dirty="0">
              <a:solidFill>
                <a:srgbClr val="EBEBEB"/>
              </a:solidFill>
            </a:endParaRPr>
          </a:p>
        </p:txBody>
      </p:sp>
      <p:pic>
        <p:nvPicPr>
          <p:cNvPr id="11" name="Image 10">
            <a:extLst>
              <a:ext uri="{FF2B5EF4-FFF2-40B4-BE49-F238E27FC236}">
                <a16:creationId xmlns:a16="http://schemas.microsoft.com/office/drawing/2014/main" id="{0939DC36-DF1B-4E86-B491-A6BC93E2C0B3}"/>
              </a:ext>
            </a:extLst>
          </p:cNvPr>
          <p:cNvPicPr>
            <a:picLocks noChangeAspect="1"/>
          </p:cNvPicPr>
          <p:nvPr/>
        </p:nvPicPr>
        <p:blipFill>
          <a:blip r:embed="rId3"/>
          <a:stretch>
            <a:fillRect/>
          </a:stretch>
        </p:blipFill>
        <p:spPr>
          <a:xfrm>
            <a:off x="5732071" y="437792"/>
            <a:ext cx="6270248" cy="5786027"/>
          </a:xfrm>
          <a:prstGeom prst="rect">
            <a:avLst/>
          </a:prstGeom>
        </p:spPr>
      </p:pic>
    </p:spTree>
    <p:extLst>
      <p:ext uri="{BB962C8B-B14F-4D97-AF65-F5344CB8AC3E}">
        <p14:creationId xmlns:p14="http://schemas.microsoft.com/office/powerpoint/2010/main" val="3810537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8213D7-350B-4320-AD78-3F7289E6AF95}"/>
              </a:ext>
            </a:extLst>
          </p:cNvPr>
          <p:cNvSpPr>
            <a:spLocks noGrp="1"/>
          </p:cNvSpPr>
          <p:nvPr>
            <p:ph type="title"/>
          </p:nvPr>
        </p:nvSpPr>
        <p:spPr>
          <a:xfrm>
            <a:off x="648931" y="629266"/>
            <a:ext cx="4166510" cy="1622321"/>
          </a:xfrm>
        </p:spPr>
        <p:txBody>
          <a:bodyPr>
            <a:normAutofit/>
          </a:bodyPr>
          <a:lstStyle/>
          <a:p>
            <a:r>
              <a:rPr lang="fr-CH">
                <a:solidFill>
                  <a:srgbClr val="EBEBEB"/>
                </a:solidFill>
              </a:rPr>
              <a:t>Structure du code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 4">
            <a:extLst>
              <a:ext uri="{FF2B5EF4-FFF2-40B4-BE49-F238E27FC236}">
                <a16:creationId xmlns:a16="http://schemas.microsoft.com/office/drawing/2014/main" id="{48C420F1-D03B-4442-9947-DF6BB5E90908}"/>
              </a:ext>
            </a:extLst>
          </p:cNvPr>
          <p:cNvPicPr>
            <a:picLocks noChangeAspect="1"/>
          </p:cNvPicPr>
          <p:nvPr/>
        </p:nvPicPr>
        <p:blipFill>
          <a:blip r:embed="rId3"/>
          <a:stretch>
            <a:fillRect/>
          </a:stretch>
        </p:blipFill>
        <p:spPr>
          <a:xfrm>
            <a:off x="6093992" y="1470445"/>
            <a:ext cx="5449889" cy="3992806"/>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CEDB3D02-3D38-4755-8D6F-6CC3F52A8622}"/>
              </a:ext>
            </a:extLst>
          </p:cNvPr>
          <p:cNvSpPr>
            <a:spLocks noGrp="1"/>
          </p:cNvSpPr>
          <p:nvPr>
            <p:ph idx="1"/>
          </p:nvPr>
        </p:nvSpPr>
        <p:spPr>
          <a:xfrm>
            <a:off x="648931" y="2438400"/>
            <a:ext cx="4166509" cy="3785419"/>
          </a:xfrm>
        </p:spPr>
        <p:txBody>
          <a:bodyPr>
            <a:normAutofit/>
          </a:bodyPr>
          <a:lstStyle/>
          <a:p>
            <a:r>
              <a:rPr lang="fr-CH">
                <a:solidFill>
                  <a:srgbClr val="EBEBEB"/>
                </a:solidFill>
              </a:rPr>
              <a:t>XF</a:t>
            </a:r>
          </a:p>
          <a:p>
            <a:r>
              <a:rPr lang="fr-CH">
                <a:solidFill>
                  <a:srgbClr val="EBEBEB"/>
                </a:solidFill>
              </a:rPr>
              <a:t>Machine d’état</a:t>
            </a:r>
          </a:p>
          <a:p>
            <a:r>
              <a:rPr lang="fr-CH">
                <a:solidFill>
                  <a:srgbClr val="EBEBEB"/>
                </a:solidFill>
              </a:rPr>
              <a:t>Interruption</a:t>
            </a:r>
          </a:p>
          <a:p>
            <a:r>
              <a:rPr lang="fr-CH">
                <a:solidFill>
                  <a:srgbClr val="EBEBEB"/>
                </a:solidFill>
              </a:rPr>
              <a:t>Struct</a:t>
            </a:r>
          </a:p>
          <a:p>
            <a:endParaRPr lang="fr-CH">
              <a:solidFill>
                <a:srgbClr val="EBEBEB"/>
              </a:solidFill>
            </a:endParaRPr>
          </a:p>
        </p:txBody>
      </p:sp>
    </p:spTree>
    <p:extLst>
      <p:ext uri="{BB962C8B-B14F-4D97-AF65-F5344CB8AC3E}">
        <p14:creationId xmlns:p14="http://schemas.microsoft.com/office/powerpoint/2010/main" val="10277304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B86A-EB03-44F1-BA39-5535D0F0BCC4}"/>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Display</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BCD6E07-6FF3-4284-A104-8B7C053218B6}"/>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Affichage</a:t>
            </a:r>
            <a:r>
              <a:rPr lang="en-US" dirty="0">
                <a:solidFill>
                  <a:srgbClr val="EBEBEB"/>
                </a:solidFill>
              </a:rPr>
              <a:t> des menus (boutons, </a:t>
            </a:r>
            <a:r>
              <a:rPr lang="en-US" dirty="0" err="1">
                <a:solidFill>
                  <a:srgbClr val="EBEBEB"/>
                </a:solidFill>
              </a:rPr>
              <a:t>textes</a:t>
            </a:r>
            <a:r>
              <a:rPr lang="en-US" dirty="0">
                <a:solidFill>
                  <a:srgbClr val="EBEBEB"/>
                </a:solidFill>
              </a:rPr>
              <a:t> &amp; sliders)</a:t>
            </a:r>
          </a:p>
          <a:p>
            <a:endParaRPr lang="en-US" dirty="0">
              <a:solidFill>
                <a:srgbClr val="EBEBEB"/>
              </a:solidFill>
            </a:endParaRPr>
          </a:p>
          <a:p>
            <a:r>
              <a:rPr lang="en-US" dirty="0" err="1">
                <a:solidFill>
                  <a:srgbClr val="EBEBEB"/>
                </a:solidFill>
              </a:rPr>
              <a:t>Redessine</a:t>
            </a:r>
            <a:r>
              <a:rPr lang="en-US" dirty="0">
                <a:solidFill>
                  <a:srgbClr val="EBEBEB"/>
                </a:solidFill>
              </a:rPr>
              <a:t> les </a:t>
            </a:r>
            <a:r>
              <a:rPr lang="en-US" dirty="0" err="1">
                <a:solidFill>
                  <a:srgbClr val="EBEBEB"/>
                </a:solidFill>
              </a:rPr>
              <a:t>éléments</a:t>
            </a:r>
            <a:r>
              <a:rPr lang="en-US" dirty="0">
                <a:solidFill>
                  <a:srgbClr val="EBEBEB"/>
                </a:solidFill>
              </a:rPr>
              <a:t> du jeu</a:t>
            </a:r>
          </a:p>
        </p:txBody>
      </p:sp>
      <p:pic>
        <p:nvPicPr>
          <p:cNvPr id="7" name="Image 6">
            <a:extLst>
              <a:ext uri="{FF2B5EF4-FFF2-40B4-BE49-F238E27FC236}">
                <a16:creationId xmlns:a16="http://schemas.microsoft.com/office/drawing/2014/main" id="{BF3FD4C8-97EE-47EC-9D74-2C7D57E1B3B3}"/>
              </a:ext>
            </a:extLst>
          </p:cNvPr>
          <p:cNvPicPr>
            <a:picLocks noChangeAspect="1"/>
          </p:cNvPicPr>
          <p:nvPr/>
        </p:nvPicPr>
        <p:blipFill>
          <a:blip r:embed="rId3"/>
          <a:stretch>
            <a:fillRect/>
          </a:stretch>
        </p:blipFill>
        <p:spPr>
          <a:xfrm>
            <a:off x="5875656" y="283845"/>
            <a:ext cx="5648325" cy="5619750"/>
          </a:xfrm>
          <a:prstGeom prst="rect">
            <a:avLst/>
          </a:prstGeom>
        </p:spPr>
      </p:pic>
    </p:spTree>
    <p:extLst>
      <p:ext uri="{BB962C8B-B14F-4D97-AF65-F5344CB8AC3E}">
        <p14:creationId xmlns:p14="http://schemas.microsoft.com/office/powerpoint/2010/main" val="182210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37A435-AFB4-42D6-8322-26DCB64D68B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Touchscreen</a:t>
            </a:r>
            <a:endParaRPr lang="fr-CH"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C9201EE7-5092-4FE1-8555-617BF8F9E7F4}"/>
              </a:ext>
            </a:extLst>
          </p:cNvPr>
          <p:cNvPicPr>
            <a:picLocks noChangeAspect="1"/>
          </p:cNvPicPr>
          <p:nvPr/>
        </p:nvPicPr>
        <p:blipFill>
          <a:blip r:embed="rId3"/>
          <a:stretch>
            <a:fillRect/>
          </a:stretch>
        </p:blipFill>
        <p:spPr>
          <a:xfrm>
            <a:off x="6653465" y="831025"/>
            <a:ext cx="5143992" cy="5195950"/>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F9D9A4A-8723-476B-95CE-56FD53F5D48F}"/>
              </a:ext>
            </a:extLst>
          </p:cNvPr>
          <p:cNvSpPr>
            <a:spLocks noGrp="1"/>
          </p:cNvSpPr>
          <p:nvPr>
            <p:ph idx="1"/>
          </p:nvPr>
        </p:nvSpPr>
        <p:spPr>
          <a:xfrm>
            <a:off x="648931" y="2438400"/>
            <a:ext cx="4557868" cy="3785419"/>
          </a:xfrm>
        </p:spPr>
        <p:txBody>
          <a:bodyPr>
            <a:normAutofit/>
          </a:bodyPr>
          <a:lstStyle/>
          <a:p>
            <a:r>
              <a:rPr lang="en-US" dirty="0">
                <a:solidFill>
                  <a:srgbClr val="EBEBEB"/>
                </a:solidFill>
              </a:rPr>
              <a:t>Interruption avec </a:t>
            </a:r>
            <a:r>
              <a:rPr lang="en-US" dirty="0" err="1">
                <a:solidFill>
                  <a:srgbClr val="EBEBEB"/>
                </a:solidFill>
              </a:rPr>
              <a:t>une</a:t>
            </a:r>
            <a:r>
              <a:rPr lang="en-US" dirty="0">
                <a:solidFill>
                  <a:srgbClr val="EBEBEB"/>
                </a:solidFill>
              </a:rPr>
              <a:t> pression</a:t>
            </a:r>
          </a:p>
          <a:p>
            <a:endParaRPr lang="en-US" dirty="0">
              <a:solidFill>
                <a:srgbClr val="EBEBEB"/>
              </a:solidFill>
            </a:endParaRPr>
          </a:p>
          <a:p>
            <a:r>
              <a:rPr lang="en-US" dirty="0" err="1">
                <a:solidFill>
                  <a:srgbClr val="EBEBEB"/>
                </a:solidFill>
              </a:rPr>
              <a:t>Calcul</a:t>
            </a:r>
            <a:r>
              <a:rPr lang="en-US" dirty="0">
                <a:solidFill>
                  <a:srgbClr val="EBEBEB"/>
                </a:solidFill>
              </a:rPr>
              <a:t> de la position </a:t>
            </a:r>
          </a:p>
        </p:txBody>
      </p:sp>
    </p:spTree>
    <p:extLst>
      <p:ext uri="{BB962C8B-B14F-4D97-AF65-F5344CB8AC3E}">
        <p14:creationId xmlns:p14="http://schemas.microsoft.com/office/powerpoint/2010/main" val="1165453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27A0A5-0EA3-4EE4-94EB-46FA4628153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Sleep</a:t>
            </a:r>
            <a:r>
              <a:rPr lang="fr-CH" dirty="0">
                <a:solidFill>
                  <a:srgbClr val="EBEBEB"/>
                </a:solidFill>
              </a:rPr>
              <a:t> mode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4B42F0A5-38B1-45D7-AEEC-1EBC0675FE9E}"/>
              </a:ext>
            </a:extLst>
          </p:cNvPr>
          <p:cNvPicPr>
            <a:picLocks noChangeAspect="1"/>
          </p:cNvPicPr>
          <p:nvPr/>
        </p:nvPicPr>
        <p:blipFill>
          <a:blip r:embed="rId3"/>
          <a:stretch>
            <a:fillRect/>
          </a:stretch>
        </p:blipFill>
        <p:spPr>
          <a:xfrm>
            <a:off x="7337894" y="647698"/>
            <a:ext cx="2962085"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16161B4-CEC1-48B8-A531-4CB319DB1B4B}"/>
              </a:ext>
            </a:extLst>
          </p:cNvPr>
          <p:cNvSpPr>
            <a:spLocks noGrp="1"/>
          </p:cNvSpPr>
          <p:nvPr>
            <p:ph idx="1"/>
          </p:nvPr>
        </p:nvSpPr>
        <p:spPr>
          <a:xfrm>
            <a:off x="648931" y="2438400"/>
            <a:ext cx="4166509" cy="3785419"/>
          </a:xfrm>
        </p:spPr>
        <p:txBody>
          <a:bodyPr>
            <a:normAutofit/>
          </a:bodyPr>
          <a:lstStyle/>
          <a:p>
            <a:r>
              <a:rPr lang="en-US" dirty="0">
                <a:solidFill>
                  <a:srgbClr val="EBEBEB"/>
                </a:solidFill>
              </a:rPr>
              <a:t>Gestion du mode </a:t>
            </a:r>
            <a:r>
              <a:rPr lang="en-US" dirty="0" err="1">
                <a:solidFill>
                  <a:srgbClr val="EBEBEB"/>
                </a:solidFill>
              </a:rPr>
              <a:t>veille</a:t>
            </a:r>
            <a:endParaRPr lang="en-US" dirty="0">
              <a:solidFill>
                <a:srgbClr val="EBEBEB"/>
              </a:solidFill>
            </a:endParaRPr>
          </a:p>
          <a:p>
            <a:endParaRPr lang="en-US" dirty="0">
              <a:solidFill>
                <a:srgbClr val="EBEBEB"/>
              </a:solidFill>
            </a:endParaRPr>
          </a:p>
          <a:p>
            <a:r>
              <a:rPr lang="en-US" dirty="0" err="1">
                <a:solidFill>
                  <a:srgbClr val="EBEBEB"/>
                </a:solidFill>
              </a:rPr>
              <a:t>Réveille</a:t>
            </a:r>
            <a:r>
              <a:rPr lang="en-US" dirty="0">
                <a:solidFill>
                  <a:srgbClr val="EBEBEB"/>
                </a:solidFill>
              </a:rPr>
              <a:t> via </a:t>
            </a:r>
            <a:r>
              <a:rPr lang="en-US" dirty="0" err="1">
                <a:solidFill>
                  <a:srgbClr val="EBEBEB"/>
                </a:solidFill>
              </a:rPr>
              <a:t>une</a:t>
            </a:r>
            <a:r>
              <a:rPr lang="en-US" dirty="0">
                <a:solidFill>
                  <a:srgbClr val="EBEBEB"/>
                </a:solidFill>
              </a:rPr>
              <a:t> pression</a:t>
            </a:r>
          </a:p>
        </p:txBody>
      </p:sp>
    </p:spTree>
    <p:extLst>
      <p:ext uri="{BB962C8B-B14F-4D97-AF65-F5344CB8AC3E}">
        <p14:creationId xmlns:p14="http://schemas.microsoft.com/office/powerpoint/2010/main" val="1895358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C77322-C8FC-4702-B97C-F4F972FF48E3}"/>
              </a:ext>
            </a:extLst>
          </p:cNvPr>
          <p:cNvSpPr>
            <a:spLocks noGrp="1"/>
          </p:cNvSpPr>
          <p:nvPr>
            <p:ph type="title"/>
          </p:nvPr>
        </p:nvSpPr>
        <p:spPr>
          <a:xfrm>
            <a:off x="643855" y="1447799"/>
            <a:ext cx="3517454" cy="1444752"/>
          </a:xfrm>
        </p:spPr>
        <p:txBody>
          <a:bodyPr anchor="b">
            <a:normAutofit/>
          </a:bodyPr>
          <a:lstStyle/>
          <a:p>
            <a:r>
              <a:rPr lang="fr-CH" sz="3200" dirty="0" err="1">
                <a:solidFill>
                  <a:srgbClr val="EBEBEB"/>
                </a:solidFill>
              </a:rPr>
              <a:t>GameController</a:t>
            </a:r>
            <a:endParaRPr lang="fr-CH" sz="3200" dirty="0">
              <a:solidFill>
                <a:srgbClr val="EBEBEB"/>
              </a:solidFill>
            </a:endParaRP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72667E7-6E08-419D-96B6-D184EACB59BB}"/>
              </a:ext>
            </a:extLst>
          </p:cNvPr>
          <p:cNvSpPr>
            <a:spLocks noGrp="1"/>
          </p:cNvSpPr>
          <p:nvPr>
            <p:ph idx="1"/>
          </p:nvPr>
        </p:nvSpPr>
        <p:spPr>
          <a:xfrm>
            <a:off x="301430" y="3011425"/>
            <a:ext cx="3989106" cy="2947415"/>
          </a:xfrm>
        </p:spPr>
        <p:txBody>
          <a:bodyPr>
            <a:normAutofit/>
          </a:bodyPr>
          <a:lstStyle/>
          <a:p>
            <a:r>
              <a:rPr lang="en-US" dirty="0">
                <a:solidFill>
                  <a:srgbClr val="FFFFFF"/>
                </a:solidFill>
              </a:rPr>
              <a:t>Gestion des boutons/sliders</a:t>
            </a:r>
          </a:p>
          <a:p>
            <a:endParaRPr lang="en-US" dirty="0">
              <a:solidFill>
                <a:srgbClr val="FFFFFF"/>
              </a:solidFill>
            </a:endParaRPr>
          </a:p>
          <a:p>
            <a:r>
              <a:rPr lang="en-US" dirty="0">
                <a:solidFill>
                  <a:srgbClr val="FFFFFF"/>
                </a:solidFill>
              </a:rPr>
              <a:t>Gestion des </a:t>
            </a:r>
            <a:r>
              <a:rPr lang="en-US" dirty="0" err="1">
                <a:solidFill>
                  <a:srgbClr val="FFFFFF"/>
                </a:solidFill>
              </a:rPr>
              <a:t>paramètres</a:t>
            </a:r>
            <a:r>
              <a:rPr lang="en-US" dirty="0">
                <a:solidFill>
                  <a:srgbClr val="FFFFFF"/>
                </a:solidFill>
              </a:rPr>
              <a:t> du jeu</a:t>
            </a:r>
            <a:r>
              <a:rPr lang="en-US" sz="1400" dirty="0">
                <a:solidFill>
                  <a:srgbClr val="FFFFFF"/>
                </a:solidFill>
              </a:rPr>
              <a:t> </a:t>
            </a:r>
          </a:p>
          <a:p>
            <a:endParaRPr lang="en-US" sz="1400" dirty="0">
              <a:solidFill>
                <a:srgbClr val="FFFFFF"/>
              </a:solidFill>
            </a:endParaRPr>
          </a:p>
          <a:p>
            <a:r>
              <a:rPr lang="en-US" dirty="0">
                <a:solidFill>
                  <a:srgbClr val="FFFFFF"/>
                </a:solidFill>
              </a:rPr>
              <a:t>Gestion des </a:t>
            </a:r>
            <a:r>
              <a:rPr lang="en-US" dirty="0" err="1">
                <a:solidFill>
                  <a:srgbClr val="FFFFFF"/>
                </a:solidFill>
              </a:rPr>
              <a:t>règles</a:t>
            </a:r>
            <a:endParaRPr lang="en-US" dirty="0">
              <a:solidFill>
                <a:srgbClr val="FFFFFF"/>
              </a:solidFill>
            </a:endParaRPr>
          </a:p>
          <a:p>
            <a:endParaRPr lang="en-US" dirty="0">
              <a:solidFill>
                <a:srgbClr val="FFFFFF"/>
              </a:solidFill>
            </a:endParaRPr>
          </a:p>
        </p:txBody>
      </p:sp>
      <p:pic>
        <p:nvPicPr>
          <p:cNvPr id="5" name="Espace réservé du contenu 4">
            <a:extLst>
              <a:ext uri="{FF2B5EF4-FFF2-40B4-BE49-F238E27FC236}">
                <a16:creationId xmlns:a16="http://schemas.microsoft.com/office/drawing/2014/main" id="{3F991E1B-8BA6-492A-B054-AD191B407C89}"/>
              </a:ext>
            </a:extLst>
          </p:cNvPr>
          <p:cNvPicPr>
            <a:picLocks noChangeAspect="1"/>
          </p:cNvPicPr>
          <p:nvPr/>
        </p:nvPicPr>
        <p:blipFill>
          <a:blip r:embed="rId3"/>
          <a:stretch>
            <a:fillRect/>
          </a:stretch>
        </p:blipFill>
        <p:spPr>
          <a:xfrm>
            <a:off x="5048451" y="1695727"/>
            <a:ext cx="6495847" cy="4076144"/>
          </a:xfrm>
          <a:prstGeom prst="rect">
            <a:avLst/>
          </a:prstGeom>
          <a:effectLst/>
        </p:spPr>
      </p:pic>
    </p:spTree>
    <p:extLst>
      <p:ext uri="{BB962C8B-B14F-4D97-AF65-F5344CB8AC3E}">
        <p14:creationId xmlns:p14="http://schemas.microsoft.com/office/powerpoint/2010/main" val="1089788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TotalTime>
  <Words>1128</Words>
  <Application>Microsoft Office PowerPoint</Application>
  <PresentationFormat>Grand écran</PresentationFormat>
  <Paragraphs>142</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Century Gothic</vt:lpstr>
      <vt:lpstr>Wingdings 3</vt:lpstr>
      <vt:lpstr>Ion</vt:lpstr>
      <vt:lpstr>Pong</vt:lpstr>
      <vt:lpstr>Conception</vt:lpstr>
      <vt:lpstr>Lecture touchscreen</vt:lpstr>
      <vt:lpstr>Conception</vt:lpstr>
      <vt:lpstr>Structure du code</vt:lpstr>
      <vt:lpstr>Display</vt:lpstr>
      <vt:lpstr>Touchscreen</vt:lpstr>
      <vt:lpstr>Sleep mode</vt:lpstr>
      <vt:lpstr>GameController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Zufferey Loris</dc:creator>
  <cp:lastModifiedBy>Zufferey Loris</cp:lastModifiedBy>
  <cp:revision>24</cp:revision>
  <dcterms:created xsi:type="dcterms:W3CDTF">2021-09-09T06:42:43Z</dcterms:created>
  <dcterms:modified xsi:type="dcterms:W3CDTF">2021-09-09T16:09:52Z</dcterms:modified>
</cp:coreProperties>
</file>