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8" r:id="rId4"/>
    <p:sldId id="269" r:id="rId5"/>
    <p:sldId id="270" r:id="rId6"/>
    <p:sldId id="271" r:id="rId7"/>
    <p:sldId id="272" r:id="rId8"/>
    <p:sldId id="258" r:id="rId9"/>
    <p:sldId id="259" r:id="rId10"/>
    <p:sldId id="260" r:id="rId11"/>
    <p:sldId id="261" r:id="rId12"/>
    <p:sldId id="273" r:id="rId13"/>
    <p:sldId id="274" r:id="rId14"/>
    <p:sldId id="275" r:id="rId15"/>
    <p:sldId id="276" r:id="rId16"/>
    <p:sldId id="263" r:id="rId17"/>
    <p:sldId id="265" r:id="rId18"/>
    <p:sldId id="266" r:id="rId19"/>
    <p:sldId id="257" r:id="rId20"/>
    <p:sldId id="267" r:id="rId21"/>
    <p:sldId id="26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21" d="100"/>
          <a:sy n="121" d="100"/>
        </p:scale>
        <p:origin x="52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DAEB0-1447-663C-1DA8-247180482A7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C409F75-71C5-3DF6-7E4E-6D7C5881BA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ED04F7-0FCF-6525-8DCA-D8C8B18C084F}"/>
              </a:ext>
            </a:extLst>
          </p:cNvPr>
          <p:cNvSpPr>
            <a:spLocks noGrp="1"/>
          </p:cNvSpPr>
          <p:nvPr>
            <p:ph type="dt" sz="half" idx="10"/>
          </p:nvPr>
        </p:nvSpPr>
        <p:spPr/>
        <p:txBody>
          <a:bodyPr/>
          <a:lstStyle/>
          <a:p>
            <a:fld id="{EA7CACEF-EED4-4EFC-B9CA-FF0C5427E3FB}" type="datetimeFigureOut">
              <a:rPr lang="zh-CN" altLang="en-US" smtClean="0"/>
              <a:t>2023/4/14</a:t>
            </a:fld>
            <a:endParaRPr lang="zh-CN" altLang="en-US"/>
          </a:p>
        </p:txBody>
      </p:sp>
      <p:sp>
        <p:nvSpPr>
          <p:cNvPr id="5" name="页脚占位符 4">
            <a:extLst>
              <a:ext uri="{FF2B5EF4-FFF2-40B4-BE49-F238E27FC236}">
                <a16:creationId xmlns:a16="http://schemas.microsoft.com/office/drawing/2014/main" id="{EFA9CE3B-9B6F-BE35-2E54-879F4F4211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6DF8-7BDF-D823-8D01-38A469DBA11F}"/>
              </a:ext>
            </a:extLst>
          </p:cNvPr>
          <p:cNvSpPr>
            <a:spLocks noGrp="1"/>
          </p:cNvSpPr>
          <p:nvPr>
            <p:ph type="sldNum" sz="quarter" idx="12"/>
          </p:nvPr>
        </p:nvSpPr>
        <p:spPr/>
        <p:txBody>
          <a:bodyPr/>
          <a:lstStyle/>
          <a:p>
            <a:fld id="{13D5B29F-F79E-48DC-94C7-135B496CA865}" type="slidenum">
              <a:rPr lang="zh-CN" altLang="en-US" smtClean="0"/>
              <a:t>‹#›</a:t>
            </a:fld>
            <a:endParaRPr lang="zh-CN" altLang="en-US"/>
          </a:p>
        </p:txBody>
      </p:sp>
    </p:spTree>
    <p:extLst>
      <p:ext uri="{BB962C8B-B14F-4D97-AF65-F5344CB8AC3E}">
        <p14:creationId xmlns:p14="http://schemas.microsoft.com/office/powerpoint/2010/main" val="233885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2DE99-3A82-A245-3580-0095D89A63E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F3949B2-151D-BD3C-B03A-66D7017D3C5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1AE40F-AA10-F36A-7BEC-E55E0E7396B8}"/>
              </a:ext>
            </a:extLst>
          </p:cNvPr>
          <p:cNvSpPr>
            <a:spLocks noGrp="1"/>
          </p:cNvSpPr>
          <p:nvPr>
            <p:ph type="dt" sz="half" idx="10"/>
          </p:nvPr>
        </p:nvSpPr>
        <p:spPr/>
        <p:txBody>
          <a:bodyPr/>
          <a:lstStyle/>
          <a:p>
            <a:fld id="{EA7CACEF-EED4-4EFC-B9CA-FF0C5427E3FB}" type="datetimeFigureOut">
              <a:rPr lang="zh-CN" altLang="en-US" smtClean="0"/>
              <a:t>2023/4/14</a:t>
            </a:fld>
            <a:endParaRPr lang="zh-CN" altLang="en-US"/>
          </a:p>
        </p:txBody>
      </p:sp>
      <p:sp>
        <p:nvSpPr>
          <p:cNvPr id="5" name="页脚占位符 4">
            <a:extLst>
              <a:ext uri="{FF2B5EF4-FFF2-40B4-BE49-F238E27FC236}">
                <a16:creationId xmlns:a16="http://schemas.microsoft.com/office/drawing/2014/main" id="{E153134B-6220-A1B0-EB03-DCCDF23192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4630FA-0BA4-0E02-B57F-6094E777EEF5}"/>
              </a:ext>
            </a:extLst>
          </p:cNvPr>
          <p:cNvSpPr>
            <a:spLocks noGrp="1"/>
          </p:cNvSpPr>
          <p:nvPr>
            <p:ph type="sldNum" sz="quarter" idx="12"/>
          </p:nvPr>
        </p:nvSpPr>
        <p:spPr/>
        <p:txBody>
          <a:bodyPr/>
          <a:lstStyle/>
          <a:p>
            <a:fld id="{13D5B29F-F79E-48DC-94C7-135B496CA865}" type="slidenum">
              <a:rPr lang="zh-CN" altLang="en-US" smtClean="0"/>
              <a:t>‹#›</a:t>
            </a:fld>
            <a:endParaRPr lang="zh-CN" altLang="en-US"/>
          </a:p>
        </p:txBody>
      </p:sp>
    </p:spTree>
    <p:extLst>
      <p:ext uri="{BB962C8B-B14F-4D97-AF65-F5344CB8AC3E}">
        <p14:creationId xmlns:p14="http://schemas.microsoft.com/office/powerpoint/2010/main" val="105835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AC141F-86B8-0EB1-72BF-D45200593B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D6B545-4D1C-F16C-F387-2FA16BEA826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04F3A5-8FFB-A7CE-EEE3-CC27A5BD1A8F}"/>
              </a:ext>
            </a:extLst>
          </p:cNvPr>
          <p:cNvSpPr>
            <a:spLocks noGrp="1"/>
          </p:cNvSpPr>
          <p:nvPr>
            <p:ph type="dt" sz="half" idx="10"/>
          </p:nvPr>
        </p:nvSpPr>
        <p:spPr/>
        <p:txBody>
          <a:bodyPr/>
          <a:lstStyle/>
          <a:p>
            <a:fld id="{EA7CACEF-EED4-4EFC-B9CA-FF0C5427E3FB}" type="datetimeFigureOut">
              <a:rPr lang="zh-CN" altLang="en-US" smtClean="0"/>
              <a:t>2023/4/14</a:t>
            </a:fld>
            <a:endParaRPr lang="zh-CN" altLang="en-US"/>
          </a:p>
        </p:txBody>
      </p:sp>
      <p:sp>
        <p:nvSpPr>
          <p:cNvPr id="5" name="页脚占位符 4">
            <a:extLst>
              <a:ext uri="{FF2B5EF4-FFF2-40B4-BE49-F238E27FC236}">
                <a16:creationId xmlns:a16="http://schemas.microsoft.com/office/drawing/2014/main" id="{7F57C0A2-E5EB-0696-B1A1-7C70E57A15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95D645-C3C4-01DB-575B-2FF7CC93E799}"/>
              </a:ext>
            </a:extLst>
          </p:cNvPr>
          <p:cNvSpPr>
            <a:spLocks noGrp="1"/>
          </p:cNvSpPr>
          <p:nvPr>
            <p:ph type="sldNum" sz="quarter" idx="12"/>
          </p:nvPr>
        </p:nvSpPr>
        <p:spPr/>
        <p:txBody>
          <a:bodyPr/>
          <a:lstStyle/>
          <a:p>
            <a:fld id="{13D5B29F-F79E-48DC-94C7-135B496CA865}" type="slidenum">
              <a:rPr lang="zh-CN" altLang="en-US" smtClean="0"/>
              <a:t>‹#›</a:t>
            </a:fld>
            <a:endParaRPr lang="zh-CN" altLang="en-US"/>
          </a:p>
        </p:txBody>
      </p:sp>
    </p:spTree>
    <p:extLst>
      <p:ext uri="{BB962C8B-B14F-4D97-AF65-F5344CB8AC3E}">
        <p14:creationId xmlns:p14="http://schemas.microsoft.com/office/powerpoint/2010/main" val="72192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EFDDF-B087-C9D2-ED7A-8F61A428DB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C50FD2-E992-AC9E-4B38-01263C43A4D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D7170B-F01A-62BB-D5B3-B1F146EDDD66}"/>
              </a:ext>
            </a:extLst>
          </p:cNvPr>
          <p:cNvSpPr>
            <a:spLocks noGrp="1"/>
          </p:cNvSpPr>
          <p:nvPr>
            <p:ph type="dt" sz="half" idx="10"/>
          </p:nvPr>
        </p:nvSpPr>
        <p:spPr/>
        <p:txBody>
          <a:bodyPr/>
          <a:lstStyle/>
          <a:p>
            <a:fld id="{EA7CACEF-EED4-4EFC-B9CA-FF0C5427E3FB}" type="datetimeFigureOut">
              <a:rPr lang="zh-CN" altLang="en-US" smtClean="0"/>
              <a:t>2023/4/14</a:t>
            </a:fld>
            <a:endParaRPr lang="zh-CN" altLang="en-US"/>
          </a:p>
        </p:txBody>
      </p:sp>
      <p:sp>
        <p:nvSpPr>
          <p:cNvPr id="5" name="页脚占位符 4">
            <a:extLst>
              <a:ext uri="{FF2B5EF4-FFF2-40B4-BE49-F238E27FC236}">
                <a16:creationId xmlns:a16="http://schemas.microsoft.com/office/drawing/2014/main" id="{46A5F839-CB66-604E-3811-AD0879F42A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2939C1-C8AE-A4A8-7103-57911F0F9F38}"/>
              </a:ext>
            </a:extLst>
          </p:cNvPr>
          <p:cNvSpPr>
            <a:spLocks noGrp="1"/>
          </p:cNvSpPr>
          <p:nvPr>
            <p:ph type="sldNum" sz="quarter" idx="12"/>
          </p:nvPr>
        </p:nvSpPr>
        <p:spPr/>
        <p:txBody>
          <a:bodyPr/>
          <a:lstStyle/>
          <a:p>
            <a:fld id="{13D5B29F-F79E-48DC-94C7-135B496CA865}" type="slidenum">
              <a:rPr lang="zh-CN" altLang="en-US" smtClean="0"/>
              <a:t>‹#›</a:t>
            </a:fld>
            <a:endParaRPr lang="zh-CN" altLang="en-US"/>
          </a:p>
        </p:txBody>
      </p:sp>
    </p:spTree>
    <p:extLst>
      <p:ext uri="{BB962C8B-B14F-4D97-AF65-F5344CB8AC3E}">
        <p14:creationId xmlns:p14="http://schemas.microsoft.com/office/powerpoint/2010/main" val="356997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C4A40-F59B-CCFC-B900-AD662EA343E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A301AE1-575F-9382-941D-E6AFB41C60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033FC0-4FE5-3023-D744-A271C00469B6}"/>
              </a:ext>
            </a:extLst>
          </p:cNvPr>
          <p:cNvSpPr>
            <a:spLocks noGrp="1"/>
          </p:cNvSpPr>
          <p:nvPr>
            <p:ph type="dt" sz="half" idx="10"/>
          </p:nvPr>
        </p:nvSpPr>
        <p:spPr/>
        <p:txBody>
          <a:bodyPr/>
          <a:lstStyle/>
          <a:p>
            <a:fld id="{EA7CACEF-EED4-4EFC-B9CA-FF0C5427E3FB}" type="datetimeFigureOut">
              <a:rPr lang="zh-CN" altLang="en-US" smtClean="0"/>
              <a:t>2023/4/14</a:t>
            </a:fld>
            <a:endParaRPr lang="zh-CN" altLang="en-US"/>
          </a:p>
        </p:txBody>
      </p:sp>
      <p:sp>
        <p:nvSpPr>
          <p:cNvPr id="5" name="页脚占位符 4">
            <a:extLst>
              <a:ext uri="{FF2B5EF4-FFF2-40B4-BE49-F238E27FC236}">
                <a16:creationId xmlns:a16="http://schemas.microsoft.com/office/drawing/2014/main" id="{F20B0034-23FC-D166-A425-B0826A4909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4A1A7C-FDDF-DBFB-D5DA-30F2CEB965CC}"/>
              </a:ext>
            </a:extLst>
          </p:cNvPr>
          <p:cNvSpPr>
            <a:spLocks noGrp="1"/>
          </p:cNvSpPr>
          <p:nvPr>
            <p:ph type="sldNum" sz="quarter" idx="12"/>
          </p:nvPr>
        </p:nvSpPr>
        <p:spPr/>
        <p:txBody>
          <a:bodyPr/>
          <a:lstStyle/>
          <a:p>
            <a:fld id="{13D5B29F-F79E-48DC-94C7-135B496CA865}" type="slidenum">
              <a:rPr lang="zh-CN" altLang="en-US" smtClean="0"/>
              <a:t>‹#›</a:t>
            </a:fld>
            <a:endParaRPr lang="zh-CN" altLang="en-US"/>
          </a:p>
        </p:txBody>
      </p:sp>
    </p:spTree>
    <p:extLst>
      <p:ext uri="{BB962C8B-B14F-4D97-AF65-F5344CB8AC3E}">
        <p14:creationId xmlns:p14="http://schemas.microsoft.com/office/powerpoint/2010/main" val="390119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22001-2F64-959C-7E81-C3CEF65982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9CB3F-0215-C66C-6E7A-946778E9E2F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7BD6C18-6E40-74AC-FE07-AE8E6C1E69C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ACBB579-6B16-A643-C187-6AC3243DF6FC}"/>
              </a:ext>
            </a:extLst>
          </p:cNvPr>
          <p:cNvSpPr>
            <a:spLocks noGrp="1"/>
          </p:cNvSpPr>
          <p:nvPr>
            <p:ph type="dt" sz="half" idx="10"/>
          </p:nvPr>
        </p:nvSpPr>
        <p:spPr/>
        <p:txBody>
          <a:bodyPr/>
          <a:lstStyle/>
          <a:p>
            <a:fld id="{EA7CACEF-EED4-4EFC-B9CA-FF0C5427E3FB}" type="datetimeFigureOut">
              <a:rPr lang="zh-CN" altLang="en-US" smtClean="0"/>
              <a:t>2023/4/14</a:t>
            </a:fld>
            <a:endParaRPr lang="zh-CN" altLang="en-US"/>
          </a:p>
        </p:txBody>
      </p:sp>
      <p:sp>
        <p:nvSpPr>
          <p:cNvPr id="6" name="页脚占位符 5">
            <a:extLst>
              <a:ext uri="{FF2B5EF4-FFF2-40B4-BE49-F238E27FC236}">
                <a16:creationId xmlns:a16="http://schemas.microsoft.com/office/drawing/2014/main" id="{21280904-9078-0D2F-4E8E-974B2DDFCC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90790F-3A19-AE70-47F3-0FF67F2EA8A9}"/>
              </a:ext>
            </a:extLst>
          </p:cNvPr>
          <p:cNvSpPr>
            <a:spLocks noGrp="1"/>
          </p:cNvSpPr>
          <p:nvPr>
            <p:ph type="sldNum" sz="quarter" idx="12"/>
          </p:nvPr>
        </p:nvSpPr>
        <p:spPr/>
        <p:txBody>
          <a:bodyPr/>
          <a:lstStyle/>
          <a:p>
            <a:fld id="{13D5B29F-F79E-48DC-94C7-135B496CA865}" type="slidenum">
              <a:rPr lang="zh-CN" altLang="en-US" smtClean="0"/>
              <a:t>‹#›</a:t>
            </a:fld>
            <a:endParaRPr lang="zh-CN" altLang="en-US"/>
          </a:p>
        </p:txBody>
      </p:sp>
    </p:spTree>
    <p:extLst>
      <p:ext uri="{BB962C8B-B14F-4D97-AF65-F5344CB8AC3E}">
        <p14:creationId xmlns:p14="http://schemas.microsoft.com/office/powerpoint/2010/main" val="366215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7311B-254D-C8C4-9343-E01C419A5B8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15996AE-A5A6-CEAA-78CF-7EB18225E2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808080-F633-FCD5-C9D0-1E755CAB811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B080176-B0D9-C660-CAD4-83458C163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D9A0CD2-86CB-2D8C-66BD-E4D71BA66B1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2D10678-BCCA-5CBE-A248-D0172B61B9D6}"/>
              </a:ext>
            </a:extLst>
          </p:cNvPr>
          <p:cNvSpPr>
            <a:spLocks noGrp="1"/>
          </p:cNvSpPr>
          <p:nvPr>
            <p:ph type="dt" sz="half" idx="10"/>
          </p:nvPr>
        </p:nvSpPr>
        <p:spPr/>
        <p:txBody>
          <a:bodyPr/>
          <a:lstStyle/>
          <a:p>
            <a:fld id="{EA7CACEF-EED4-4EFC-B9CA-FF0C5427E3FB}" type="datetimeFigureOut">
              <a:rPr lang="zh-CN" altLang="en-US" smtClean="0"/>
              <a:t>2023/4/14</a:t>
            </a:fld>
            <a:endParaRPr lang="zh-CN" altLang="en-US"/>
          </a:p>
        </p:txBody>
      </p:sp>
      <p:sp>
        <p:nvSpPr>
          <p:cNvPr id="8" name="页脚占位符 7">
            <a:extLst>
              <a:ext uri="{FF2B5EF4-FFF2-40B4-BE49-F238E27FC236}">
                <a16:creationId xmlns:a16="http://schemas.microsoft.com/office/drawing/2014/main" id="{895177B1-A974-00D4-3C32-C79FAF8CED2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BBFAFD2-58C8-A062-AC82-9667C7097B45}"/>
              </a:ext>
            </a:extLst>
          </p:cNvPr>
          <p:cNvSpPr>
            <a:spLocks noGrp="1"/>
          </p:cNvSpPr>
          <p:nvPr>
            <p:ph type="sldNum" sz="quarter" idx="12"/>
          </p:nvPr>
        </p:nvSpPr>
        <p:spPr/>
        <p:txBody>
          <a:bodyPr/>
          <a:lstStyle/>
          <a:p>
            <a:fld id="{13D5B29F-F79E-48DC-94C7-135B496CA865}" type="slidenum">
              <a:rPr lang="zh-CN" altLang="en-US" smtClean="0"/>
              <a:t>‹#›</a:t>
            </a:fld>
            <a:endParaRPr lang="zh-CN" altLang="en-US"/>
          </a:p>
        </p:txBody>
      </p:sp>
    </p:spTree>
    <p:extLst>
      <p:ext uri="{BB962C8B-B14F-4D97-AF65-F5344CB8AC3E}">
        <p14:creationId xmlns:p14="http://schemas.microsoft.com/office/powerpoint/2010/main" val="1615265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26FC4-9389-4930-7A58-3FB80C1D781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06BDD5F-31AC-6D4F-4BF0-54C37E3835BD}"/>
              </a:ext>
            </a:extLst>
          </p:cNvPr>
          <p:cNvSpPr>
            <a:spLocks noGrp="1"/>
          </p:cNvSpPr>
          <p:nvPr>
            <p:ph type="dt" sz="half" idx="10"/>
          </p:nvPr>
        </p:nvSpPr>
        <p:spPr/>
        <p:txBody>
          <a:bodyPr/>
          <a:lstStyle/>
          <a:p>
            <a:fld id="{EA7CACEF-EED4-4EFC-B9CA-FF0C5427E3FB}" type="datetimeFigureOut">
              <a:rPr lang="zh-CN" altLang="en-US" smtClean="0"/>
              <a:t>2023/4/14</a:t>
            </a:fld>
            <a:endParaRPr lang="zh-CN" altLang="en-US"/>
          </a:p>
        </p:txBody>
      </p:sp>
      <p:sp>
        <p:nvSpPr>
          <p:cNvPr id="4" name="页脚占位符 3">
            <a:extLst>
              <a:ext uri="{FF2B5EF4-FFF2-40B4-BE49-F238E27FC236}">
                <a16:creationId xmlns:a16="http://schemas.microsoft.com/office/drawing/2014/main" id="{9EE4898A-298C-94FD-6636-F4FF199A30D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EEBF70-216B-48A2-7D15-E894345AD3CA}"/>
              </a:ext>
            </a:extLst>
          </p:cNvPr>
          <p:cNvSpPr>
            <a:spLocks noGrp="1"/>
          </p:cNvSpPr>
          <p:nvPr>
            <p:ph type="sldNum" sz="quarter" idx="12"/>
          </p:nvPr>
        </p:nvSpPr>
        <p:spPr/>
        <p:txBody>
          <a:bodyPr/>
          <a:lstStyle/>
          <a:p>
            <a:fld id="{13D5B29F-F79E-48DC-94C7-135B496CA865}" type="slidenum">
              <a:rPr lang="zh-CN" altLang="en-US" smtClean="0"/>
              <a:t>‹#›</a:t>
            </a:fld>
            <a:endParaRPr lang="zh-CN" altLang="en-US"/>
          </a:p>
        </p:txBody>
      </p:sp>
    </p:spTree>
    <p:extLst>
      <p:ext uri="{BB962C8B-B14F-4D97-AF65-F5344CB8AC3E}">
        <p14:creationId xmlns:p14="http://schemas.microsoft.com/office/powerpoint/2010/main" val="343353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8CDFCE-F107-4224-F9AB-6A8F41491C37}"/>
              </a:ext>
            </a:extLst>
          </p:cNvPr>
          <p:cNvSpPr>
            <a:spLocks noGrp="1"/>
          </p:cNvSpPr>
          <p:nvPr>
            <p:ph type="dt" sz="half" idx="10"/>
          </p:nvPr>
        </p:nvSpPr>
        <p:spPr/>
        <p:txBody>
          <a:bodyPr/>
          <a:lstStyle/>
          <a:p>
            <a:fld id="{EA7CACEF-EED4-4EFC-B9CA-FF0C5427E3FB}" type="datetimeFigureOut">
              <a:rPr lang="zh-CN" altLang="en-US" smtClean="0"/>
              <a:t>2023/4/14</a:t>
            </a:fld>
            <a:endParaRPr lang="zh-CN" altLang="en-US"/>
          </a:p>
        </p:txBody>
      </p:sp>
      <p:sp>
        <p:nvSpPr>
          <p:cNvPr id="3" name="页脚占位符 2">
            <a:extLst>
              <a:ext uri="{FF2B5EF4-FFF2-40B4-BE49-F238E27FC236}">
                <a16:creationId xmlns:a16="http://schemas.microsoft.com/office/drawing/2014/main" id="{0E07676A-0C9A-874C-3AD3-080AB0815AB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B671404-CEE3-4AF5-22D5-4375BC1FF0AB}"/>
              </a:ext>
            </a:extLst>
          </p:cNvPr>
          <p:cNvSpPr>
            <a:spLocks noGrp="1"/>
          </p:cNvSpPr>
          <p:nvPr>
            <p:ph type="sldNum" sz="quarter" idx="12"/>
          </p:nvPr>
        </p:nvSpPr>
        <p:spPr/>
        <p:txBody>
          <a:bodyPr/>
          <a:lstStyle/>
          <a:p>
            <a:fld id="{13D5B29F-F79E-48DC-94C7-135B496CA865}" type="slidenum">
              <a:rPr lang="zh-CN" altLang="en-US" smtClean="0"/>
              <a:t>‹#›</a:t>
            </a:fld>
            <a:endParaRPr lang="zh-CN" altLang="en-US"/>
          </a:p>
        </p:txBody>
      </p:sp>
    </p:spTree>
    <p:extLst>
      <p:ext uri="{BB962C8B-B14F-4D97-AF65-F5344CB8AC3E}">
        <p14:creationId xmlns:p14="http://schemas.microsoft.com/office/powerpoint/2010/main" val="374218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9D6E7-7633-F495-96E9-583E5448A3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A7CAB7-F0C0-C514-08FD-C1DD85D95A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E03170-B10C-8A7F-25DF-A1D755A43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7157C8-192B-46D3-64FD-CC93DCA7B426}"/>
              </a:ext>
            </a:extLst>
          </p:cNvPr>
          <p:cNvSpPr>
            <a:spLocks noGrp="1"/>
          </p:cNvSpPr>
          <p:nvPr>
            <p:ph type="dt" sz="half" idx="10"/>
          </p:nvPr>
        </p:nvSpPr>
        <p:spPr/>
        <p:txBody>
          <a:bodyPr/>
          <a:lstStyle/>
          <a:p>
            <a:fld id="{EA7CACEF-EED4-4EFC-B9CA-FF0C5427E3FB}" type="datetimeFigureOut">
              <a:rPr lang="zh-CN" altLang="en-US" smtClean="0"/>
              <a:t>2023/4/14</a:t>
            </a:fld>
            <a:endParaRPr lang="zh-CN" altLang="en-US"/>
          </a:p>
        </p:txBody>
      </p:sp>
      <p:sp>
        <p:nvSpPr>
          <p:cNvPr id="6" name="页脚占位符 5">
            <a:extLst>
              <a:ext uri="{FF2B5EF4-FFF2-40B4-BE49-F238E27FC236}">
                <a16:creationId xmlns:a16="http://schemas.microsoft.com/office/drawing/2014/main" id="{32887B4B-7627-AC1F-3367-B02821529D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85BC16-8693-2F89-8A58-01057357A05B}"/>
              </a:ext>
            </a:extLst>
          </p:cNvPr>
          <p:cNvSpPr>
            <a:spLocks noGrp="1"/>
          </p:cNvSpPr>
          <p:nvPr>
            <p:ph type="sldNum" sz="quarter" idx="12"/>
          </p:nvPr>
        </p:nvSpPr>
        <p:spPr/>
        <p:txBody>
          <a:bodyPr/>
          <a:lstStyle/>
          <a:p>
            <a:fld id="{13D5B29F-F79E-48DC-94C7-135B496CA865}" type="slidenum">
              <a:rPr lang="zh-CN" altLang="en-US" smtClean="0"/>
              <a:t>‹#›</a:t>
            </a:fld>
            <a:endParaRPr lang="zh-CN" altLang="en-US"/>
          </a:p>
        </p:txBody>
      </p:sp>
    </p:spTree>
    <p:extLst>
      <p:ext uri="{BB962C8B-B14F-4D97-AF65-F5344CB8AC3E}">
        <p14:creationId xmlns:p14="http://schemas.microsoft.com/office/powerpoint/2010/main" val="165461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A890A-087D-92D5-1FBF-B4B470106F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8839BC-87A3-2A18-3019-DFCAFE5D74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8F01862-76BD-ACDB-001A-422542AF2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FF1672-F50C-BB5B-A490-E08D354722C6}"/>
              </a:ext>
            </a:extLst>
          </p:cNvPr>
          <p:cNvSpPr>
            <a:spLocks noGrp="1"/>
          </p:cNvSpPr>
          <p:nvPr>
            <p:ph type="dt" sz="half" idx="10"/>
          </p:nvPr>
        </p:nvSpPr>
        <p:spPr/>
        <p:txBody>
          <a:bodyPr/>
          <a:lstStyle/>
          <a:p>
            <a:fld id="{EA7CACEF-EED4-4EFC-B9CA-FF0C5427E3FB}" type="datetimeFigureOut">
              <a:rPr lang="zh-CN" altLang="en-US" smtClean="0"/>
              <a:t>2023/4/14</a:t>
            </a:fld>
            <a:endParaRPr lang="zh-CN" altLang="en-US"/>
          </a:p>
        </p:txBody>
      </p:sp>
      <p:sp>
        <p:nvSpPr>
          <p:cNvPr id="6" name="页脚占位符 5">
            <a:extLst>
              <a:ext uri="{FF2B5EF4-FFF2-40B4-BE49-F238E27FC236}">
                <a16:creationId xmlns:a16="http://schemas.microsoft.com/office/drawing/2014/main" id="{06E17DDB-FDE0-0382-AAF1-AF9F81D9A9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6E2DDF-69E3-EB3D-EA14-2949175B13B7}"/>
              </a:ext>
            </a:extLst>
          </p:cNvPr>
          <p:cNvSpPr>
            <a:spLocks noGrp="1"/>
          </p:cNvSpPr>
          <p:nvPr>
            <p:ph type="sldNum" sz="quarter" idx="12"/>
          </p:nvPr>
        </p:nvSpPr>
        <p:spPr/>
        <p:txBody>
          <a:bodyPr/>
          <a:lstStyle/>
          <a:p>
            <a:fld id="{13D5B29F-F79E-48DC-94C7-135B496CA865}" type="slidenum">
              <a:rPr lang="zh-CN" altLang="en-US" smtClean="0"/>
              <a:t>‹#›</a:t>
            </a:fld>
            <a:endParaRPr lang="zh-CN" altLang="en-US"/>
          </a:p>
        </p:txBody>
      </p:sp>
    </p:spTree>
    <p:extLst>
      <p:ext uri="{BB962C8B-B14F-4D97-AF65-F5344CB8AC3E}">
        <p14:creationId xmlns:p14="http://schemas.microsoft.com/office/powerpoint/2010/main" val="77412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9A49CD2-CDBB-97F5-E5BB-562C51DC45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79CD361-A8FF-CBEA-3967-6C92848F8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9E3F8B-2C09-5724-8BAA-DE767F9ECE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CACEF-EED4-4EFC-B9CA-FF0C5427E3FB}" type="datetimeFigureOut">
              <a:rPr lang="zh-CN" altLang="en-US" smtClean="0"/>
              <a:t>2023/4/14</a:t>
            </a:fld>
            <a:endParaRPr lang="zh-CN" altLang="en-US"/>
          </a:p>
        </p:txBody>
      </p:sp>
      <p:sp>
        <p:nvSpPr>
          <p:cNvPr id="5" name="页脚占位符 4">
            <a:extLst>
              <a:ext uri="{FF2B5EF4-FFF2-40B4-BE49-F238E27FC236}">
                <a16:creationId xmlns:a16="http://schemas.microsoft.com/office/drawing/2014/main" id="{951C49B3-E048-9BE6-192E-8F3E437BC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04D5D4C-6868-7C7A-879F-AAB9CCF660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5B29F-F79E-48DC-94C7-135B496CA865}" type="slidenum">
              <a:rPr lang="zh-CN" altLang="en-US" smtClean="0"/>
              <a:t>‹#›</a:t>
            </a:fld>
            <a:endParaRPr lang="zh-CN" altLang="en-US"/>
          </a:p>
        </p:txBody>
      </p:sp>
    </p:spTree>
    <p:extLst>
      <p:ext uri="{BB962C8B-B14F-4D97-AF65-F5344CB8AC3E}">
        <p14:creationId xmlns:p14="http://schemas.microsoft.com/office/powerpoint/2010/main" val="1296837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13CAF-5C6F-71E6-18F0-C9F9F7854A13}"/>
              </a:ext>
            </a:extLst>
          </p:cNvPr>
          <p:cNvSpPr>
            <a:spLocks noGrp="1"/>
          </p:cNvSpPr>
          <p:nvPr>
            <p:ph type="ctrTitle"/>
          </p:nvPr>
        </p:nvSpPr>
        <p:spPr/>
        <p:txBody>
          <a:bodyPr>
            <a:normAutofit/>
          </a:bodyPr>
          <a:lstStyle/>
          <a:p>
            <a:r>
              <a:rPr lang="zh-CN" altLang="en-US" sz="4400" dirty="0"/>
              <a:t>电子科技大学第二十一届</a:t>
            </a:r>
            <a:br>
              <a:rPr lang="en-US" altLang="zh-CN" sz="4400" dirty="0"/>
            </a:br>
            <a:r>
              <a:rPr lang="en-US" altLang="zh-CN" sz="4400" dirty="0"/>
              <a:t>ACM-ICPC</a:t>
            </a:r>
            <a:r>
              <a:rPr lang="zh-CN" altLang="en-US" sz="4400" dirty="0"/>
              <a:t>程序设计竞赛 </a:t>
            </a:r>
            <a:r>
              <a:rPr lang="en-US" altLang="zh-CN" sz="4400" dirty="0"/>
              <a:t>– </a:t>
            </a:r>
            <a:r>
              <a:rPr lang="zh-CN" altLang="en-US" sz="4400" dirty="0"/>
              <a:t>决赛题解</a:t>
            </a:r>
          </a:p>
        </p:txBody>
      </p:sp>
    </p:spTree>
    <p:extLst>
      <p:ext uri="{BB962C8B-B14F-4D97-AF65-F5344CB8AC3E}">
        <p14:creationId xmlns:p14="http://schemas.microsoft.com/office/powerpoint/2010/main" val="76946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44DCC-44DD-FBC2-DC08-57381EC1479E}"/>
              </a:ext>
            </a:extLst>
          </p:cNvPr>
          <p:cNvSpPr>
            <a:spLocks noGrp="1"/>
          </p:cNvSpPr>
          <p:nvPr>
            <p:ph type="title"/>
          </p:nvPr>
        </p:nvSpPr>
        <p:spPr/>
        <p:txBody>
          <a:bodyPr/>
          <a:lstStyle/>
          <a:p>
            <a:r>
              <a:rPr lang="en-US" altLang="zh-CN" dirty="0"/>
              <a:t>D -Binary Subsequence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A6D641C-80A2-E580-D970-6D22A96C7E6B}"/>
                  </a:ext>
                </a:extLst>
              </p:cNvPr>
              <p:cNvSpPr>
                <a:spLocks noGrp="1"/>
              </p:cNvSpPr>
              <p:nvPr>
                <p:ph idx="1"/>
              </p:nvPr>
            </p:nvSpPr>
            <p:spPr/>
            <p:txBody>
              <a:bodyPr/>
              <a:lstStyle/>
              <a:p>
                <a:r>
                  <a:rPr lang="zh-CN" altLang="en-US" dirty="0"/>
                  <a:t>设</a:t>
                </a:r>
                <a14:m>
                  <m:oMath xmlns:m="http://schemas.openxmlformats.org/officeDocument/2006/math">
                    <m:r>
                      <a:rPr lang="en-US" altLang="zh-CN" b="0" i="1" smtClean="0">
                        <a:latin typeface="Cambria Math" panose="02040503050406030204" pitchFamily="18" charset="0"/>
                      </a:rPr>
                      <m:t>𝑑𝑝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oMath>
                </a14:m>
                <a:r>
                  <a:rPr lang="zh-CN" altLang="en-US" dirty="0"/>
                  <a:t>表示这个人在第</a:t>
                </a:r>
                <a14:m>
                  <m:oMath xmlns:m="http://schemas.openxmlformats.org/officeDocument/2006/math">
                    <m:r>
                      <a:rPr lang="en-US" altLang="zh-CN" b="0" i="1" smtClean="0">
                        <a:latin typeface="Cambria Math" panose="02040503050406030204" pitchFamily="18" charset="0"/>
                      </a:rPr>
                      <m:t>𝑖</m:t>
                    </m:r>
                  </m:oMath>
                </a14:m>
                <a:r>
                  <a:rPr lang="zh-CN" altLang="en-US" dirty="0"/>
                  <a:t>秒时人所在的横坐标为</a:t>
                </a:r>
                <a14:m>
                  <m:oMath xmlns:m="http://schemas.openxmlformats.org/officeDocument/2006/math">
                    <m:r>
                      <a:rPr lang="en-US" altLang="zh-CN" b="0" i="1" smtClean="0">
                        <a:latin typeface="Cambria Math" panose="02040503050406030204" pitchFamily="18" charset="0"/>
                      </a:rPr>
                      <m:t>𝑗</m:t>
                    </m:r>
                  </m:oMath>
                </a14:m>
                <a:r>
                  <a:rPr lang="zh-CN" altLang="en-US" dirty="0"/>
                  <a:t>，此时到达过的最大值为</a:t>
                </a:r>
                <a14:m>
                  <m:oMath xmlns:m="http://schemas.openxmlformats.org/officeDocument/2006/math">
                    <m:r>
                      <a:rPr lang="en-US" altLang="zh-CN" b="0" i="1" smtClean="0">
                        <a:latin typeface="Cambria Math" panose="02040503050406030204" pitchFamily="18" charset="0"/>
                      </a:rPr>
                      <m:t>𝑘</m:t>
                    </m:r>
                  </m:oMath>
                </a14:m>
                <a:r>
                  <a:rPr lang="zh-CN" altLang="en-US" dirty="0"/>
                  <a:t>的概率</a:t>
                </a:r>
                <a:endParaRPr lang="en-US" altLang="zh-CN" dirty="0"/>
              </a:p>
              <a:p>
                <a:r>
                  <a:rPr lang="zh-CN" altLang="en-US" dirty="0"/>
                  <a:t>初值为</a:t>
                </a:r>
                <a14:m>
                  <m:oMath xmlns:m="http://schemas.openxmlformats.org/officeDocument/2006/math">
                    <m:r>
                      <a:rPr lang="en-US" altLang="zh-CN" b="0" i="1" smtClean="0">
                        <a:latin typeface="Cambria Math" panose="02040503050406030204" pitchFamily="18" charset="0"/>
                      </a:rPr>
                      <m:t>𝑑𝑝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1,1,1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1,−1,−1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endParaRPr lang="en-US" altLang="zh-CN" dirty="0"/>
              </a:p>
              <a:p>
                <a:r>
                  <a:rPr lang="zh-CN" altLang="en-US" dirty="0"/>
                  <a:t>转移就向左或向右走，两种决策</a:t>
                </a:r>
                <a:endParaRPr lang="en-US" altLang="zh-CN" dirty="0"/>
              </a:p>
              <a:p>
                <a:r>
                  <a:rPr lang="zh-CN" altLang="en-US" dirty="0"/>
                  <a:t>这样时空复杂度都是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e>
                    </m:d>
                  </m:oMath>
                </a14:m>
                <a:r>
                  <a:rPr lang="zh-CN" altLang="en-US" dirty="0"/>
                  <a:t>，无法接受</a:t>
                </a:r>
              </a:p>
            </p:txBody>
          </p:sp>
        </mc:Choice>
        <mc:Fallback xmlns="">
          <p:sp>
            <p:nvSpPr>
              <p:cNvPr id="3" name="内容占位符 2">
                <a:extLst>
                  <a:ext uri="{FF2B5EF4-FFF2-40B4-BE49-F238E27FC236}">
                    <a16:creationId xmlns:a16="http://schemas.microsoft.com/office/drawing/2014/main" id="{BA6D641C-80A2-E580-D970-6D22A96C7E6B}"/>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3868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EF118-3DDB-3B99-9481-43F0BA5B338D}"/>
              </a:ext>
            </a:extLst>
          </p:cNvPr>
          <p:cNvSpPr>
            <a:spLocks noGrp="1"/>
          </p:cNvSpPr>
          <p:nvPr>
            <p:ph type="title"/>
          </p:nvPr>
        </p:nvSpPr>
        <p:spPr/>
        <p:txBody>
          <a:bodyPr/>
          <a:lstStyle/>
          <a:p>
            <a:r>
              <a:rPr lang="en-US" altLang="zh-CN" dirty="0"/>
              <a:t>D -Binary Subsequence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507D16B-DE91-61DB-8564-36FB412A9A34}"/>
                  </a:ext>
                </a:extLst>
              </p:cNvPr>
              <p:cNvSpPr>
                <a:spLocks noGrp="1"/>
              </p:cNvSpPr>
              <p:nvPr>
                <p:ph idx="1"/>
              </p:nvPr>
            </p:nvSpPr>
            <p:spPr/>
            <p:txBody>
              <a:bodyPr/>
              <a:lstStyle/>
              <a:p>
                <a:r>
                  <a:rPr lang="zh-CN" altLang="en-US" dirty="0"/>
                  <a:t>考虑答案增量</a:t>
                </a:r>
                <a:endParaRPr lang="en-US" altLang="zh-CN" dirty="0"/>
              </a:p>
              <a:p>
                <a:r>
                  <a:rPr lang="zh-CN" altLang="en-US" dirty="0"/>
                  <a:t>第</a:t>
                </a:r>
                <a14:m>
                  <m:oMath xmlns:m="http://schemas.openxmlformats.org/officeDocument/2006/math">
                    <m:r>
                      <a:rPr lang="en-US" altLang="zh-CN" b="0" i="1" smtClean="0">
                        <a:latin typeface="Cambria Math" panose="02040503050406030204" pitchFamily="18" charset="0"/>
                      </a:rPr>
                      <m:t>𝑖</m:t>
                    </m:r>
                  </m:oMath>
                </a14:m>
                <a:r>
                  <a:rPr lang="zh-CN" altLang="en-US" dirty="0"/>
                  <a:t>秒的决策是否会使得最大值增加</a:t>
                </a:r>
                <a:endParaRPr lang="en-US" altLang="zh-CN" dirty="0"/>
              </a:p>
              <a:p>
                <a:r>
                  <a:rPr lang="zh-CN" altLang="en-US" dirty="0"/>
                  <a:t>设</a:t>
                </a:r>
                <a14:m>
                  <m:oMath xmlns:m="http://schemas.openxmlformats.org/officeDocument/2006/math">
                    <m:r>
                      <a:rPr lang="en-US" altLang="zh-CN" b="0" i="1" smtClean="0">
                        <a:latin typeface="Cambria Math" panose="02040503050406030204" pitchFamily="18" charset="0"/>
                      </a:rPr>
                      <m:t>𝑑𝑝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zh-CN" altLang="en-US" dirty="0"/>
                  <a:t>表示第</a:t>
                </a:r>
                <a14:m>
                  <m:oMath xmlns:m="http://schemas.openxmlformats.org/officeDocument/2006/math">
                    <m:r>
                      <a:rPr lang="en-US" altLang="zh-CN" b="0" i="1" smtClean="0">
                        <a:latin typeface="Cambria Math" panose="02040503050406030204" pitchFamily="18" charset="0"/>
                      </a:rPr>
                      <m:t>𝑖</m:t>
                    </m:r>
                  </m:oMath>
                </a14:m>
                <a:r>
                  <a:rPr lang="zh-CN" altLang="en-US" dirty="0"/>
                  <a:t>秒时此时距离最大值为</a:t>
                </a:r>
                <a14:m>
                  <m:oMath xmlns:m="http://schemas.openxmlformats.org/officeDocument/2006/math">
                    <m:r>
                      <a:rPr lang="en-US" altLang="zh-CN" b="0" i="1" smtClean="0">
                        <a:latin typeface="Cambria Math" panose="02040503050406030204" pitchFamily="18" charset="0"/>
                      </a:rPr>
                      <m:t>𝑗</m:t>
                    </m:r>
                  </m:oMath>
                </a14:m>
                <a:r>
                  <a:rPr lang="zh-CN" altLang="en-US" dirty="0"/>
                  <a:t>的概率</a:t>
                </a:r>
                <a:endParaRPr lang="en-US" altLang="zh-CN" dirty="0"/>
              </a:p>
              <a:p>
                <a:r>
                  <a:rPr lang="zh-CN" altLang="en-US" dirty="0"/>
                  <a:t>在位于</a:t>
                </a:r>
                <a14:m>
                  <m:oMath xmlns:m="http://schemas.openxmlformats.org/officeDocument/2006/math">
                    <m:r>
                      <a:rPr lang="en-US" altLang="zh-CN" b="0" i="1" smtClean="0">
                        <a:latin typeface="Cambria Math" panose="02040503050406030204" pitchFamily="18" charset="0"/>
                      </a:rPr>
                      <m:t>𝑑𝑝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,0</m:t>
                        </m:r>
                      </m:e>
                    </m:d>
                  </m:oMath>
                </a14:m>
                <a:r>
                  <a:rPr lang="zh-CN" altLang="en-US" dirty="0"/>
                  <a:t>转移到</a:t>
                </a:r>
                <a14:m>
                  <m:oMath xmlns:m="http://schemas.openxmlformats.org/officeDocument/2006/math">
                    <m:r>
                      <a:rPr lang="en-US" altLang="zh-CN" b="0" i="1" smtClean="0">
                        <a:latin typeface="Cambria Math" panose="02040503050406030204" pitchFamily="18" charset="0"/>
                      </a:rPr>
                      <m:t>𝑑𝑝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+1,0</m:t>
                        </m:r>
                      </m:e>
                    </m:d>
                    <m:r>
                      <a:rPr lang="zh-CN" altLang="en-US" i="1">
                        <a:latin typeface="Cambria Math" panose="02040503050406030204" pitchFamily="18" charset="0"/>
                      </a:rPr>
                      <m:t>时</m:t>
                    </m:r>
                  </m:oMath>
                </a14:m>
                <a:r>
                  <a:rPr lang="zh-CN" altLang="en-US" dirty="0"/>
                  <a:t>会对最大值增加</a:t>
                </a:r>
                <a:endParaRPr lang="en-US" altLang="zh-CN" dirty="0"/>
              </a:p>
              <a:p>
                <a:r>
                  <a:rPr lang="zh-CN" altLang="en-US" dirty="0"/>
                  <a:t>那么每一个时刻都统计</a:t>
                </a:r>
                <a14:m>
                  <m:oMath xmlns:m="http://schemas.openxmlformats.org/officeDocument/2006/math">
                    <m:r>
                      <a:rPr lang="en-US" altLang="zh-CN" b="0" i="1" smtClean="0">
                        <a:latin typeface="Cambria Math" panose="02040503050406030204" pitchFamily="18" charset="0"/>
                      </a:rPr>
                      <m:t>𝑑𝑝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,0</m:t>
                        </m:r>
                      </m:e>
                    </m:d>
                  </m:oMath>
                </a14:m>
                <a:r>
                  <a:rPr lang="zh-CN" altLang="en-US" dirty="0"/>
                  <a:t>的答案即可</a:t>
                </a:r>
                <a:endParaRPr lang="en-US" altLang="zh-CN" dirty="0"/>
              </a:p>
              <a:p>
                <a:endParaRPr lang="en-US" altLang="zh-CN" dirty="0"/>
              </a:p>
              <a:p>
                <a:r>
                  <a:rPr lang="zh-CN" altLang="en-US" dirty="0"/>
                  <a:t>时空复杂度：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E507D16B-DE91-61DB-8564-36FB412A9A34}"/>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081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55C27-6168-6CC0-3BEE-4BB844FC33CA}"/>
              </a:ext>
            </a:extLst>
          </p:cNvPr>
          <p:cNvSpPr>
            <a:spLocks noGrp="1"/>
          </p:cNvSpPr>
          <p:nvPr>
            <p:ph type="title"/>
          </p:nvPr>
        </p:nvSpPr>
        <p:spPr/>
        <p:txBody>
          <a:bodyPr/>
          <a:lstStyle/>
          <a:p>
            <a:r>
              <a:rPr lang="en-US" altLang="zh-CN" dirty="0"/>
              <a:t>E - Course Selection</a:t>
            </a:r>
            <a:endParaRPr lang="zh-CN" altLang="en-US" dirty="0"/>
          </a:p>
        </p:txBody>
      </p:sp>
      <p:sp>
        <p:nvSpPr>
          <p:cNvPr id="3" name="内容占位符 2">
            <a:extLst>
              <a:ext uri="{FF2B5EF4-FFF2-40B4-BE49-F238E27FC236}">
                <a16:creationId xmlns:a16="http://schemas.microsoft.com/office/drawing/2014/main" id="{FBFE071D-4E47-715B-E8EB-CBB7F22F73FF}"/>
              </a:ext>
            </a:extLst>
          </p:cNvPr>
          <p:cNvSpPr>
            <a:spLocks noGrp="1"/>
          </p:cNvSpPr>
          <p:nvPr>
            <p:ph idx="1"/>
          </p:nvPr>
        </p:nvSpPr>
        <p:spPr>
          <a:xfrm>
            <a:off x="838200" y="1825625"/>
            <a:ext cx="10515600" cy="4396066"/>
          </a:xfrm>
        </p:spPr>
        <p:txBody>
          <a:bodyPr>
            <a:normAutofit/>
          </a:bodyPr>
          <a:lstStyle/>
          <a:p>
            <a:r>
              <a:rPr lang="zh-CN" altLang="en-US" dirty="0"/>
              <a:t>难度在翻译题面</a:t>
            </a:r>
            <a:endParaRPr lang="en-US" altLang="zh-CN" dirty="0"/>
          </a:p>
          <a:p>
            <a:pPr lvl="1"/>
            <a:r>
              <a:rPr lang="zh-CN" altLang="en-US" dirty="0"/>
              <a:t>第一段不用管</a:t>
            </a:r>
            <a:endParaRPr lang="en-US" altLang="zh-CN" dirty="0"/>
          </a:p>
          <a:p>
            <a:pPr lvl="1"/>
            <a:r>
              <a:rPr lang="zh-CN" altLang="en-US" dirty="0"/>
              <a:t>硕士生学分由两部分组成：课程学分（</a:t>
            </a:r>
            <a:r>
              <a:rPr lang="en-US" altLang="zh-CN" dirty="0"/>
              <a:t>course credits</a:t>
            </a:r>
            <a:r>
              <a:rPr lang="zh-CN" altLang="en-US" dirty="0"/>
              <a:t>）和必修环节（</a:t>
            </a:r>
            <a:r>
              <a:rPr lang="en-US" altLang="zh-CN" dirty="0"/>
              <a:t>compulsory sessions</a:t>
            </a:r>
            <a:r>
              <a:rPr lang="zh-CN" altLang="en-US" dirty="0"/>
              <a:t>）</a:t>
            </a:r>
            <a:endParaRPr lang="en-US" altLang="zh-CN" dirty="0"/>
          </a:p>
          <a:p>
            <a:pPr lvl="1"/>
            <a:r>
              <a:rPr lang="zh-CN" altLang="en-US" dirty="0"/>
              <a:t>课程学分分为两类：学位课（</a:t>
            </a:r>
            <a:r>
              <a:rPr lang="en-US" altLang="zh-CN" dirty="0"/>
              <a:t>degree courses</a:t>
            </a:r>
            <a:r>
              <a:rPr lang="zh-CN" altLang="en-US" dirty="0"/>
              <a:t>）和非学位课（</a:t>
            </a:r>
            <a:r>
              <a:rPr lang="en-US" altLang="zh-CN" dirty="0"/>
              <a:t>non-degree courses</a:t>
            </a:r>
            <a:r>
              <a:rPr lang="zh-CN" altLang="en-US" dirty="0"/>
              <a:t>）</a:t>
            </a:r>
            <a:endParaRPr lang="en-US" altLang="zh-CN" dirty="0"/>
          </a:p>
          <a:p>
            <a:pPr lvl="1"/>
            <a:r>
              <a:rPr lang="zh-CN" altLang="en-US" dirty="0"/>
              <a:t>学位课分为两类：公共基础课（</a:t>
            </a:r>
            <a:r>
              <a:rPr lang="en-US" altLang="zh-CN" dirty="0"/>
              <a:t>public foundational courses</a:t>
            </a:r>
            <a:r>
              <a:rPr lang="zh-CN" altLang="en-US" dirty="0"/>
              <a:t>）和专业基础课（</a:t>
            </a:r>
            <a:r>
              <a:rPr lang="en-US" altLang="zh-CN" dirty="0"/>
              <a:t>professional foundational courses</a:t>
            </a:r>
            <a:r>
              <a:rPr lang="zh-CN" altLang="en-US" dirty="0"/>
              <a:t>）</a:t>
            </a:r>
            <a:endParaRPr lang="en-US" altLang="zh-CN" dirty="0"/>
          </a:p>
          <a:p>
            <a:pPr lvl="1"/>
            <a:r>
              <a:rPr lang="zh-CN" altLang="en-US" dirty="0"/>
              <a:t>非学位课包含：专业选修课（</a:t>
            </a:r>
            <a:r>
              <a:rPr lang="en-US" altLang="zh-CN" dirty="0"/>
              <a:t>professional elective courses</a:t>
            </a:r>
            <a:r>
              <a:rPr lang="zh-CN" altLang="en-US" dirty="0"/>
              <a:t>），跨专业选修课（</a:t>
            </a:r>
            <a:r>
              <a:rPr lang="en-US" altLang="zh-CN" dirty="0"/>
              <a:t>interdisciplinary elective courses</a:t>
            </a:r>
            <a:r>
              <a:rPr lang="zh-CN" altLang="en-US" dirty="0"/>
              <a:t>）和其他选修课（</a:t>
            </a:r>
            <a:r>
              <a:rPr lang="en-US" altLang="zh-CN" dirty="0"/>
              <a:t>other elective courses</a:t>
            </a:r>
            <a:r>
              <a:rPr lang="zh-CN" altLang="en-US" dirty="0"/>
              <a:t>）</a:t>
            </a:r>
            <a:endParaRPr lang="en-US" altLang="zh-CN" dirty="0"/>
          </a:p>
        </p:txBody>
      </p:sp>
    </p:spTree>
    <p:extLst>
      <p:ext uri="{BB962C8B-B14F-4D97-AF65-F5344CB8AC3E}">
        <p14:creationId xmlns:p14="http://schemas.microsoft.com/office/powerpoint/2010/main" val="249728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67BD3-9108-E461-9C5A-BD5CA6251BA5}"/>
              </a:ext>
            </a:extLst>
          </p:cNvPr>
          <p:cNvSpPr>
            <a:spLocks noGrp="1"/>
          </p:cNvSpPr>
          <p:nvPr>
            <p:ph type="title"/>
          </p:nvPr>
        </p:nvSpPr>
        <p:spPr/>
        <p:txBody>
          <a:bodyPr/>
          <a:lstStyle/>
          <a:p>
            <a:r>
              <a:rPr lang="en-US" altLang="zh-CN" dirty="0"/>
              <a:t>E - Course Selection</a:t>
            </a:r>
            <a:endParaRPr lang="zh-CN" altLang="en-US" dirty="0"/>
          </a:p>
        </p:txBody>
      </p:sp>
      <p:sp>
        <p:nvSpPr>
          <p:cNvPr id="3" name="内容占位符 2">
            <a:extLst>
              <a:ext uri="{FF2B5EF4-FFF2-40B4-BE49-F238E27FC236}">
                <a16:creationId xmlns:a16="http://schemas.microsoft.com/office/drawing/2014/main" id="{2040C691-4AC7-0B88-4646-768A4830914F}"/>
              </a:ext>
            </a:extLst>
          </p:cNvPr>
          <p:cNvSpPr>
            <a:spLocks noGrp="1"/>
          </p:cNvSpPr>
          <p:nvPr>
            <p:ph idx="1"/>
          </p:nvPr>
        </p:nvSpPr>
        <p:spPr/>
        <p:txBody>
          <a:bodyPr/>
          <a:lstStyle/>
          <a:p>
            <a:r>
              <a:rPr lang="zh-CN" altLang="en-US" dirty="0"/>
              <a:t>要求</a:t>
            </a:r>
            <a:endParaRPr lang="en-US" altLang="zh-CN" dirty="0"/>
          </a:p>
          <a:p>
            <a:pPr lvl="1"/>
            <a:r>
              <a:rPr lang="zh-CN" altLang="en-US" dirty="0"/>
              <a:t>总学分不少于 </a:t>
            </a:r>
            <a:r>
              <a:rPr lang="en-US" altLang="zh-CN" i="1" dirty="0">
                <a:latin typeface="Times New Roman" panose="02020603050405020304" pitchFamily="18" charset="0"/>
                <a:cs typeface="Times New Roman" panose="02020603050405020304" pitchFamily="18" charset="0"/>
              </a:rPr>
              <a:t>a</a:t>
            </a:r>
          </a:p>
          <a:p>
            <a:pPr lvl="1"/>
            <a:r>
              <a:rPr lang="zh-CN" altLang="en-US" dirty="0">
                <a:latin typeface="Times New Roman" panose="02020603050405020304" pitchFamily="18" charset="0"/>
                <a:cs typeface="Times New Roman" panose="02020603050405020304" pitchFamily="18" charset="0"/>
              </a:rPr>
              <a:t>课程学分不少于 </a:t>
            </a:r>
            <a:r>
              <a:rPr lang="en-US" altLang="zh-CN" i="1" dirty="0">
                <a:latin typeface="Times New Roman" panose="02020603050405020304" pitchFamily="18" charset="0"/>
                <a:cs typeface="Times New Roman" panose="02020603050405020304" pitchFamily="18" charset="0"/>
              </a:rPr>
              <a:t>b</a:t>
            </a:r>
          </a:p>
          <a:p>
            <a:pPr lvl="1"/>
            <a:r>
              <a:rPr lang="zh-CN" altLang="en-US" dirty="0">
                <a:latin typeface="Times New Roman" panose="02020603050405020304" pitchFamily="18" charset="0"/>
                <a:cs typeface="Times New Roman" panose="02020603050405020304" pitchFamily="18" charset="0"/>
              </a:rPr>
              <a:t>必修环节学分不少于 </a:t>
            </a:r>
            <a:r>
              <a:rPr lang="en-US" altLang="zh-CN" i="1" dirty="0">
                <a:latin typeface="Times New Roman" panose="02020603050405020304" pitchFamily="18" charset="0"/>
                <a:cs typeface="Times New Roman" panose="02020603050405020304" pitchFamily="18" charset="0"/>
              </a:rPr>
              <a:t>c</a:t>
            </a:r>
          </a:p>
          <a:p>
            <a:pPr lvl="1"/>
            <a:r>
              <a:rPr lang="zh-CN" altLang="en-US" dirty="0">
                <a:latin typeface="Times New Roman" panose="02020603050405020304" pitchFamily="18" charset="0"/>
                <a:cs typeface="Times New Roman" panose="02020603050405020304" pitchFamily="18" charset="0"/>
              </a:rPr>
              <a:t>学位课学分不少于 </a:t>
            </a:r>
            <a:r>
              <a:rPr lang="en-US" altLang="zh-CN" i="1"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，并且公共基础课学分不少于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（等价于必须至少选一门公共基础课）</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专业基础课和专业选修课的学分之和不少于 </a:t>
            </a:r>
            <a:r>
              <a:rPr lang="en-US" altLang="zh-CN" i="1" dirty="0">
                <a:latin typeface="Times New Roman" panose="02020603050405020304" pitchFamily="18" charset="0"/>
                <a:cs typeface="Times New Roman" panose="02020603050405020304" pitchFamily="18" charset="0"/>
              </a:rPr>
              <a:t>e</a:t>
            </a:r>
          </a:p>
          <a:p>
            <a:pPr lvl="1"/>
            <a:r>
              <a:rPr lang="zh-CN" altLang="en-US" dirty="0">
                <a:latin typeface="Times New Roman" panose="02020603050405020304" pitchFamily="18" charset="0"/>
                <a:cs typeface="Times New Roman" panose="02020603050405020304" pitchFamily="18" charset="0"/>
              </a:rPr>
              <a:t>专业基础课学分不少于 </a:t>
            </a:r>
            <a:r>
              <a:rPr lang="en-US" altLang="zh-CN" i="1" dirty="0">
                <a:latin typeface="Times New Roman" panose="02020603050405020304" pitchFamily="18" charset="0"/>
                <a:cs typeface="Times New Roman" panose="02020603050405020304" pitchFamily="18" charset="0"/>
              </a:rPr>
              <a:t>f</a:t>
            </a:r>
          </a:p>
          <a:p>
            <a:pPr lvl="1"/>
            <a:r>
              <a:rPr lang="zh-CN" altLang="en-US" dirty="0">
                <a:latin typeface="Times New Roman" panose="02020603050405020304" pitchFamily="18" charset="0"/>
                <a:cs typeface="Times New Roman" panose="02020603050405020304" pitchFamily="18" charset="0"/>
              </a:rPr>
              <a:t>专业选修课学分不少于 </a:t>
            </a:r>
            <a:r>
              <a:rPr lang="en-US" altLang="zh-CN" i="1" dirty="0">
                <a:latin typeface="Times New Roman" panose="02020603050405020304" pitchFamily="18" charset="0"/>
                <a:cs typeface="Times New Roman" panose="02020603050405020304" pitchFamily="18" charset="0"/>
              </a:rPr>
              <a:t>g</a:t>
            </a:r>
          </a:p>
        </p:txBody>
      </p:sp>
    </p:spTree>
    <p:extLst>
      <p:ext uri="{BB962C8B-B14F-4D97-AF65-F5344CB8AC3E}">
        <p14:creationId xmlns:p14="http://schemas.microsoft.com/office/powerpoint/2010/main" val="6824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55C27-6168-6CC0-3BEE-4BB844FC33CA}"/>
              </a:ext>
            </a:extLst>
          </p:cNvPr>
          <p:cNvSpPr>
            <a:spLocks noGrp="1"/>
          </p:cNvSpPr>
          <p:nvPr>
            <p:ph type="title"/>
          </p:nvPr>
        </p:nvSpPr>
        <p:spPr/>
        <p:txBody>
          <a:bodyPr/>
          <a:lstStyle/>
          <a:p>
            <a:r>
              <a:rPr lang="en-US" altLang="zh-CN" dirty="0"/>
              <a:t>E - Course Selection</a:t>
            </a:r>
            <a:endParaRPr lang="zh-CN" altLang="en-US" dirty="0"/>
          </a:p>
        </p:txBody>
      </p:sp>
      <p:sp>
        <p:nvSpPr>
          <p:cNvPr id="3" name="内容占位符 2">
            <a:extLst>
              <a:ext uri="{FF2B5EF4-FFF2-40B4-BE49-F238E27FC236}">
                <a16:creationId xmlns:a16="http://schemas.microsoft.com/office/drawing/2014/main" id="{FBFE071D-4E47-715B-E8EB-CBB7F22F73FF}"/>
              </a:ext>
            </a:extLst>
          </p:cNvPr>
          <p:cNvSpPr>
            <a:spLocks noGrp="1"/>
          </p:cNvSpPr>
          <p:nvPr>
            <p:ph idx="1"/>
          </p:nvPr>
        </p:nvSpPr>
        <p:spPr>
          <a:xfrm>
            <a:off x="838200" y="1825625"/>
            <a:ext cx="10515600" cy="4396066"/>
          </a:xfrm>
        </p:spPr>
        <p:txBody>
          <a:bodyPr>
            <a:normAutofit/>
          </a:bodyPr>
          <a:lstStyle/>
          <a:p>
            <a:r>
              <a:rPr lang="zh-CN" altLang="en-US" dirty="0"/>
              <a:t>课程关系可以形成一棵树</a:t>
            </a:r>
            <a:endParaRPr lang="en-US" altLang="zh-CN" dirty="0"/>
          </a:p>
          <a:p>
            <a:pPr lvl="1"/>
            <a:r>
              <a:rPr lang="zh-CN" altLang="en-US" dirty="0"/>
              <a:t>由于没有针对跨学科选修课和其他选修课的要求，因此可以合并处理</a:t>
            </a:r>
            <a:endParaRPr lang="en-US" altLang="zh-CN" dirty="0"/>
          </a:p>
        </p:txBody>
      </p:sp>
      <p:pic>
        <p:nvPicPr>
          <p:cNvPr id="7" name="图片 6">
            <a:extLst>
              <a:ext uri="{FF2B5EF4-FFF2-40B4-BE49-F238E27FC236}">
                <a16:creationId xmlns:a16="http://schemas.microsoft.com/office/drawing/2014/main" id="{77133261-FF4B-8A13-F342-9F7398FE3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09" y="2733573"/>
            <a:ext cx="5339413" cy="3944739"/>
          </a:xfrm>
          <a:prstGeom prst="rect">
            <a:avLst/>
          </a:prstGeom>
        </p:spPr>
      </p:pic>
    </p:spTree>
    <p:extLst>
      <p:ext uri="{BB962C8B-B14F-4D97-AF65-F5344CB8AC3E}">
        <p14:creationId xmlns:p14="http://schemas.microsoft.com/office/powerpoint/2010/main" val="167317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7C782-622B-5EA2-C805-BA7A4C77F2A0}"/>
              </a:ext>
            </a:extLst>
          </p:cNvPr>
          <p:cNvSpPr>
            <a:spLocks noGrp="1"/>
          </p:cNvSpPr>
          <p:nvPr>
            <p:ph type="title"/>
          </p:nvPr>
        </p:nvSpPr>
        <p:spPr/>
        <p:txBody>
          <a:bodyPr/>
          <a:lstStyle/>
          <a:p>
            <a:r>
              <a:rPr lang="en-US" altLang="zh-CN" dirty="0"/>
              <a:t>E - Course Selection</a:t>
            </a:r>
            <a:endParaRPr lang="zh-CN" altLang="en-US" dirty="0"/>
          </a:p>
        </p:txBody>
      </p:sp>
      <p:sp>
        <p:nvSpPr>
          <p:cNvPr id="3" name="内容占位符 2">
            <a:extLst>
              <a:ext uri="{FF2B5EF4-FFF2-40B4-BE49-F238E27FC236}">
                <a16:creationId xmlns:a16="http://schemas.microsoft.com/office/drawing/2014/main" id="{A34F1028-0F8E-C54B-A043-F555F005DE04}"/>
              </a:ext>
            </a:extLst>
          </p:cNvPr>
          <p:cNvSpPr>
            <a:spLocks noGrp="1"/>
          </p:cNvSpPr>
          <p:nvPr>
            <p:ph idx="1"/>
          </p:nvPr>
        </p:nvSpPr>
        <p:spPr>
          <a:xfrm>
            <a:off x="838200" y="1825625"/>
            <a:ext cx="6062221" cy="4351338"/>
          </a:xfrm>
        </p:spPr>
        <p:txBody>
          <a:bodyPr/>
          <a:lstStyle/>
          <a:p>
            <a:r>
              <a:rPr lang="zh-CN" altLang="en-US" dirty="0"/>
              <a:t>这棵树是二叉树，使用类似线段树的处理方式，或者直接求子树和均可以实现快速判断</a:t>
            </a:r>
            <a:endParaRPr lang="en-US" altLang="zh-CN" dirty="0"/>
          </a:p>
          <a:p>
            <a:r>
              <a:rPr lang="zh-CN" altLang="en-US" dirty="0"/>
              <a:t>可以使用 </a:t>
            </a:r>
            <a:r>
              <a:rPr lang="en-US" altLang="zh-CN" dirty="0"/>
              <a:t>Python </a:t>
            </a:r>
            <a:r>
              <a:rPr lang="zh-CN" altLang="en-US" dirty="0"/>
              <a:t>处理一整行输入，事半功倍</a:t>
            </a:r>
            <a:endParaRPr lang="en-US" altLang="zh-CN" dirty="0"/>
          </a:p>
          <a:p>
            <a:r>
              <a:rPr lang="en-US" altLang="zh-CN" dirty="0"/>
              <a:t>Fun fact</a:t>
            </a:r>
            <a:r>
              <a:rPr lang="zh-CN" altLang="en-US" dirty="0"/>
              <a:t>：你电的硕士生培养方案就是这样的</a:t>
            </a:r>
          </a:p>
        </p:txBody>
      </p:sp>
      <p:pic>
        <p:nvPicPr>
          <p:cNvPr id="4" name="图片 3">
            <a:extLst>
              <a:ext uri="{FF2B5EF4-FFF2-40B4-BE49-F238E27FC236}">
                <a16:creationId xmlns:a16="http://schemas.microsoft.com/office/drawing/2014/main" id="{18D024CA-AE3D-8836-D653-5F8201ABD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3271" y="1825625"/>
            <a:ext cx="4840490" cy="4116412"/>
          </a:xfrm>
          <a:prstGeom prst="rect">
            <a:avLst/>
          </a:prstGeom>
        </p:spPr>
      </p:pic>
    </p:spTree>
    <p:extLst>
      <p:ext uri="{BB962C8B-B14F-4D97-AF65-F5344CB8AC3E}">
        <p14:creationId xmlns:p14="http://schemas.microsoft.com/office/powerpoint/2010/main" val="50035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 - “Mode” but “Low Space”?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en-US" dirty="0"/>
                  <a:t>如果空间没有限制，我们可以直接把所有数字存下来然后</a:t>
                </a:r>
                <a:r>
                  <a:rPr lang="en-US" altLang="zh-CN" dirty="0"/>
                  <a:t>O(</a:t>
                </a:r>
                <a:r>
                  <a:rPr lang="en-US" altLang="zh-CN" dirty="0" err="1"/>
                  <a:t>nk</a:t>
                </a:r>
                <a:r>
                  <a:rPr lang="en-US" altLang="zh-CN" dirty="0"/>
                  <a:t>)</a:t>
                </a:r>
                <a:r>
                  <a:rPr lang="zh-CN" altLang="en-US" dirty="0"/>
                  <a:t>求解即可。</a:t>
                </a:r>
              </a:p>
              <a:p>
                <a:endParaRPr lang="zh-CN" altLang="en-US" dirty="0"/>
              </a:p>
              <a:p>
                <a:r>
                  <a:rPr lang="zh-CN" altLang="en-US" dirty="0"/>
                  <a:t>但现在问题在于</a:t>
                </a:r>
                <a:r>
                  <a:rPr lang="en-US" altLang="zh-CN" dirty="0"/>
                  <a:t> 1e6 </a:t>
                </a:r>
                <a:r>
                  <a:rPr lang="zh-CN" altLang="en-US" dirty="0"/>
                  <a:t>个</a:t>
                </a:r>
                <a:r>
                  <a:rPr lang="en-US" altLang="zh-CN" dirty="0"/>
                  <a:t> int </a:t>
                </a:r>
                <a:r>
                  <a:rPr lang="zh-CN" altLang="en-US" dirty="0"/>
                  <a:t>占用空间为</a:t>
                </a:r>
                <a:r>
                  <a:rPr lang="en-US" altLang="zh-CN" dirty="0"/>
                  <a:t> 4M</a:t>
                </a:r>
                <a:r>
                  <a:rPr lang="zh-CN" altLang="en-US" dirty="0"/>
                  <a:t>，远大于题目要求</a:t>
                </a:r>
                <a:r>
                  <a:rPr lang="en-US" altLang="zh-CN" dirty="0"/>
                  <a:t> 1.5M</a:t>
                </a:r>
                <a:r>
                  <a:rPr lang="zh-CN" altLang="en-US" dirty="0"/>
                  <a:t>。</a:t>
                </a:r>
              </a:p>
              <a:p>
                <a:endParaRPr lang="zh-CN" altLang="en-US" dirty="0"/>
              </a:p>
              <a:p>
                <a:r>
                  <a:rPr lang="zh-CN" altLang="en-US" dirty="0"/>
                  <a:t>但我们发现题目保证答案一定大于</a:t>
                </a:r>
                <a:r>
                  <a:rPr lang="en-US" altLang="zh-CN" dirty="0"/>
                  <a:t> </a:t>
                </a:r>
                <a14:m>
                  <m:oMath xmlns:m="http://schemas.openxmlformats.org/officeDocument/2006/math">
                    <m:f>
                      <m:fPr>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𝑛</m:t>
                        </m:r>
                      </m:num>
                      <m:den>
                        <m:r>
                          <a:rPr lang="en-US" altLang="zh-CN" i="1">
                            <a:latin typeface="Cambria Math" panose="02040503050406030204" charset="0"/>
                            <a:cs typeface="Cambria Math" panose="02040503050406030204" charset="0"/>
                          </a:rPr>
                          <m:t>2</m:t>
                        </m:r>
                      </m:den>
                    </m:f>
                  </m:oMath>
                </a14:m>
                <a:endParaRPr lang="zh-CN" altLang="en-US" dirty="0"/>
              </a:p>
              <a:p>
                <a:endParaRPr lang="zh-CN" altLang="en-US" dirty="0"/>
              </a:p>
              <a:p>
                <a:r>
                  <a:rPr lang="zh-CN" altLang="en-US" dirty="0"/>
                  <a:t>我们可以发现一个性质，如果我们把数组分为若干段，那么某一段的绝对众区间也一定是整个区间的绝对众区间。</a:t>
                </a:r>
              </a:p>
              <a:p>
                <a:endParaRPr lang="en-US" altLang="zh-CN" dirty="0"/>
              </a:p>
              <a:p>
                <a:r>
                  <a:rPr lang="zh-CN" altLang="en-US" dirty="0"/>
                  <a:t>因此考虑把第一次读入的数组分为</a:t>
                </a:r>
                <a:r>
                  <a:rPr lang="en-US" altLang="zh-CN" dirty="0"/>
                  <a:t>4</a:t>
                </a:r>
                <a:r>
                  <a:rPr lang="zh-CN" altLang="en-US" dirty="0"/>
                  <a:t>段读入，然后对每一段做一次求绝对众区间，再读入第二遍数组统计即可得到答案</a:t>
                </a: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812" t="-3081" r="-464"/>
                </a:stretch>
              </a:blipFill>
            </p:spPr>
            <p:txBody>
              <a:bodyPr/>
              <a:lstStyle/>
              <a:p>
                <a:r>
                  <a:rPr lang="zh-CN" altLang="en-US">
                    <a:noFill/>
                  </a:rPr>
                  <a:t> </a:t>
                </a:r>
              </a:p>
            </p:txBody>
          </p:sp>
        </mc:Fallback>
      </mc:AlternateContent>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AF314-78B1-FEDF-A4ED-673957CFDDA8}"/>
              </a:ext>
            </a:extLst>
          </p:cNvPr>
          <p:cNvSpPr>
            <a:spLocks noGrp="1"/>
          </p:cNvSpPr>
          <p:nvPr>
            <p:ph type="title"/>
          </p:nvPr>
        </p:nvSpPr>
        <p:spPr/>
        <p:txBody>
          <a:bodyPr/>
          <a:lstStyle/>
          <a:p>
            <a:r>
              <a:rPr lang="en-US" altLang="zh-CN" dirty="0"/>
              <a:t>G - Josephus Problem 2</a:t>
            </a:r>
            <a:endParaRPr lang="zh-CN" altLang="en-US" dirty="0"/>
          </a:p>
        </p:txBody>
      </p:sp>
      <p:pic>
        <p:nvPicPr>
          <p:cNvPr id="5" name="内容占位符 4">
            <a:extLst>
              <a:ext uri="{FF2B5EF4-FFF2-40B4-BE49-F238E27FC236}">
                <a16:creationId xmlns:a16="http://schemas.microsoft.com/office/drawing/2014/main" id="{67B86480-F644-B39C-99BE-D473B4E9D3BB}"/>
              </a:ext>
            </a:extLst>
          </p:cNvPr>
          <p:cNvPicPr>
            <a:picLocks noGrp="1" noChangeAspect="1"/>
          </p:cNvPicPr>
          <p:nvPr>
            <p:ph idx="1"/>
          </p:nvPr>
        </p:nvPicPr>
        <p:blipFill>
          <a:blip r:embed="rId2"/>
          <a:stretch>
            <a:fillRect/>
          </a:stretch>
        </p:blipFill>
        <p:spPr>
          <a:xfrm>
            <a:off x="1461287" y="1422546"/>
            <a:ext cx="9170978" cy="4933692"/>
          </a:xfrm>
        </p:spPr>
      </p:pic>
    </p:spTree>
    <p:extLst>
      <p:ext uri="{BB962C8B-B14F-4D97-AF65-F5344CB8AC3E}">
        <p14:creationId xmlns:p14="http://schemas.microsoft.com/office/powerpoint/2010/main" val="3706964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06AC3-3230-8257-997E-E28DC88B26E3}"/>
              </a:ext>
            </a:extLst>
          </p:cNvPr>
          <p:cNvSpPr>
            <a:spLocks noGrp="1"/>
          </p:cNvSpPr>
          <p:nvPr>
            <p:ph type="title"/>
          </p:nvPr>
        </p:nvSpPr>
        <p:spPr/>
        <p:txBody>
          <a:bodyPr/>
          <a:lstStyle/>
          <a:p>
            <a:r>
              <a:rPr lang="en-US" altLang="zh-CN" dirty="0"/>
              <a:t>G - Josephus Problem 2</a:t>
            </a:r>
            <a:endParaRPr lang="zh-CN" altLang="en-US" dirty="0"/>
          </a:p>
        </p:txBody>
      </p:sp>
      <p:pic>
        <p:nvPicPr>
          <p:cNvPr id="5" name="内容占位符 4">
            <a:extLst>
              <a:ext uri="{FF2B5EF4-FFF2-40B4-BE49-F238E27FC236}">
                <a16:creationId xmlns:a16="http://schemas.microsoft.com/office/drawing/2014/main" id="{BE43899E-0AB4-7DF8-1D7B-E2A413439948}"/>
              </a:ext>
            </a:extLst>
          </p:cNvPr>
          <p:cNvPicPr>
            <a:picLocks noGrp="1" noChangeAspect="1"/>
          </p:cNvPicPr>
          <p:nvPr>
            <p:ph idx="1"/>
          </p:nvPr>
        </p:nvPicPr>
        <p:blipFill>
          <a:blip r:embed="rId2"/>
          <a:stretch>
            <a:fillRect/>
          </a:stretch>
        </p:blipFill>
        <p:spPr>
          <a:xfrm>
            <a:off x="1874052" y="1284862"/>
            <a:ext cx="8039305" cy="5508732"/>
          </a:xfrm>
        </p:spPr>
      </p:pic>
    </p:spTree>
    <p:extLst>
      <p:ext uri="{BB962C8B-B14F-4D97-AF65-F5344CB8AC3E}">
        <p14:creationId xmlns:p14="http://schemas.microsoft.com/office/powerpoint/2010/main" val="2768456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21ED0-4548-6036-7C03-643A3F98D7DB}"/>
              </a:ext>
            </a:extLst>
          </p:cNvPr>
          <p:cNvSpPr>
            <a:spLocks noGrp="1"/>
          </p:cNvSpPr>
          <p:nvPr>
            <p:ph type="title"/>
          </p:nvPr>
        </p:nvSpPr>
        <p:spPr/>
        <p:txBody>
          <a:bodyPr/>
          <a:lstStyle/>
          <a:p>
            <a:r>
              <a:rPr lang="en-US" altLang="zh-CN" dirty="0"/>
              <a:t>H – Morning ECO, Evening EMO</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773058-DA60-C6B3-2AFE-883AE0E52F40}"/>
                  </a:ext>
                </a:extLst>
              </p:cNvPr>
              <p:cNvSpPr>
                <a:spLocks noGrp="1"/>
              </p:cNvSpPr>
              <p:nvPr>
                <p:ph idx="1"/>
              </p:nvPr>
            </p:nvSpPr>
            <p:spPr/>
            <p:txBody>
              <a:bodyPr/>
              <a:lstStyle/>
              <a:p>
                <a:r>
                  <a:rPr lang="zh-CN" altLang="en-US" dirty="0"/>
                  <a:t>根据题意模拟即可</a:t>
                </a:r>
                <a:endParaRPr lang="en-US" altLang="zh-CN" dirty="0"/>
              </a:p>
              <a:p>
                <a:r>
                  <a:rPr lang="zh-CN" altLang="en-US" dirty="0"/>
                  <a:t>需要注意模拟的方法，最朴素的模拟可能会超时</a:t>
                </a:r>
                <a:endParaRPr lang="en-US" altLang="zh-CN" dirty="0"/>
              </a:p>
              <a:p>
                <a:r>
                  <a:rPr lang="zh-CN" altLang="en-US" dirty="0"/>
                  <a:t>可以先将所有人排列好，再划分两边去的人数，再模拟进行各个点位的战斗</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5!</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10</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𝑝𝑜𝑙𝑦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5</m:t>
                            </m:r>
                          </m:e>
                        </m:d>
                      </m:e>
                    </m:d>
                  </m:oMath>
                </a14:m>
                <a:r>
                  <a:rPr lang="zh-CN" altLang="en-US" dirty="0"/>
                  <a:t>，实际运算量远小于这个</a:t>
                </a:r>
              </a:p>
            </p:txBody>
          </p:sp>
        </mc:Choice>
        <mc:Fallback xmlns="">
          <p:sp>
            <p:nvSpPr>
              <p:cNvPr id="3" name="内容占位符 2">
                <a:extLst>
                  <a:ext uri="{FF2B5EF4-FFF2-40B4-BE49-F238E27FC236}">
                    <a16:creationId xmlns:a16="http://schemas.microsoft.com/office/drawing/2014/main" id="{48773058-DA60-C6B3-2AFE-883AE0E52F40}"/>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768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7679D-D4AA-A9CF-66E5-300BA061639C}"/>
              </a:ext>
            </a:extLst>
          </p:cNvPr>
          <p:cNvSpPr>
            <a:spLocks noGrp="1"/>
          </p:cNvSpPr>
          <p:nvPr>
            <p:ph type="title"/>
          </p:nvPr>
        </p:nvSpPr>
        <p:spPr/>
        <p:txBody>
          <a:bodyPr/>
          <a:lstStyle/>
          <a:p>
            <a:r>
              <a:rPr lang="en-US" altLang="zh-CN" dirty="0"/>
              <a:t>A - Inverse Pairs of Binary Strings</a:t>
            </a:r>
            <a:endParaRPr lang="zh-CN" altLang="en-US" dirty="0"/>
          </a:p>
        </p:txBody>
      </p:sp>
      <p:pic>
        <p:nvPicPr>
          <p:cNvPr id="6" name="内容占位符 5">
            <a:extLst>
              <a:ext uri="{FF2B5EF4-FFF2-40B4-BE49-F238E27FC236}">
                <a16:creationId xmlns:a16="http://schemas.microsoft.com/office/drawing/2014/main" id="{D22A72B2-BD2B-088F-8353-7842D6CA1D02}"/>
              </a:ext>
            </a:extLst>
          </p:cNvPr>
          <p:cNvPicPr>
            <a:picLocks noGrp="1" noChangeAspect="1"/>
          </p:cNvPicPr>
          <p:nvPr>
            <p:ph idx="1"/>
          </p:nvPr>
        </p:nvPicPr>
        <p:blipFill>
          <a:blip r:embed="rId2"/>
          <a:stretch>
            <a:fillRect/>
          </a:stretch>
        </p:blipFill>
        <p:spPr>
          <a:xfrm>
            <a:off x="1045827" y="1532408"/>
            <a:ext cx="9462409" cy="4660287"/>
          </a:xfrm>
        </p:spPr>
      </p:pic>
    </p:spTree>
    <p:extLst>
      <p:ext uri="{BB962C8B-B14F-4D97-AF65-F5344CB8AC3E}">
        <p14:creationId xmlns:p14="http://schemas.microsoft.com/office/powerpoint/2010/main" val="224157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965AD-017D-8CEA-FFF0-613AE821261B}"/>
              </a:ext>
            </a:extLst>
          </p:cNvPr>
          <p:cNvSpPr>
            <a:spLocks noGrp="1"/>
          </p:cNvSpPr>
          <p:nvPr>
            <p:ph type="title"/>
          </p:nvPr>
        </p:nvSpPr>
        <p:spPr/>
        <p:txBody>
          <a:bodyPr/>
          <a:lstStyle/>
          <a:p>
            <a:r>
              <a:rPr lang="en-US" altLang="zh-CN" dirty="0"/>
              <a:t>I - W-shaped Rail Fence Cipher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4C59606-9726-F803-22BD-C3AFA2D074FA}"/>
                  </a:ext>
                </a:extLst>
              </p:cNvPr>
              <p:cNvSpPr>
                <a:spLocks noGrp="1"/>
              </p:cNvSpPr>
              <p:nvPr>
                <p:ph idx="1"/>
              </p:nvPr>
            </p:nvSpPr>
            <p:spPr/>
            <p:txBody>
              <a:bodyPr/>
              <a:lstStyle/>
              <a:p>
                <a:r>
                  <a:rPr lang="zh-CN" altLang="en-US" dirty="0"/>
                  <a:t>一种解法是</a:t>
                </a:r>
                <a:r>
                  <a:rPr lang="en-US" altLang="zh-CN" dirty="0"/>
                  <a:t>, </a:t>
                </a:r>
                <a:r>
                  <a:rPr lang="zh-CN" altLang="en-US" dirty="0"/>
                  <a:t>通过简单讨论得到解密函数，倒序枚举</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𝑘</m:t>
                        </m:r>
                      </m:e>
                      <m:sub>
                        <m:r>
                          <a:rPr lang="en-US" altLang="zh-CN" i="1" dirty="0" smtClean="0">
                            <a:latin typeface="Cambria Math" panose="02040503050406030204" pitchFamily="18" charset="0"/>
                          </a:rPr>
                          <m:t>𝑖</m:t>
                        </m:r>
                      </m:sub>
                    </m:sSub>
                  </m:oMath>
                </a14:m>
                <a:r>
                  <a:rPr lang="zh-CN" altLang="en-US" dirty="0"/>
                  <a:t>依次解密即可。</a:t>
                </a:r>
              </a:p>
              <a:p>
                <a:r>
                  <a:rPr lang="zh-CN" altLang="en-US" dirty="0"/>
                  <a:t>标算采用的解法是，加密 </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𝑛</m:t>
                    </m:r>
                  </m:oMath>
                </a14:m>
                <a:r>
                  <a:rPr lang="en-US" altLang="zh-CN" dirty="0"/>
                  <a:t> </a:t>
                </a:r>
                <a:r>
                  <a:rPr lang="zh-CN" altLang="en-US" dirty="0"/>
                  <a:t>的排列，得到每个位置最终到达的位置，据此容易还原明文。</a:t>
                </a:r>
              </a:p>
            </p:txBody>
          </p:sp>
        </mc:Choice>
        <mc:Fallback xmlns="">
          <p:sp>
            <p:nvSpPr>
              <p:cNvPr id="3" name="内容占位符 2">
                <a:extLst>
                  <a:ext uri="{FF2B5EF4-FFF2-40B4-BE49-F238E27FC236}">
                    <a16:creationId xmlns:a16="http://schemas.microsoft.com/office/drawing/2014/main" id="{44C59606-9726-F803-22BD-C3AFA2D074FA}"/>
                  </a:ext>
                </a:extLst>
              </p:cNvPr>
              <p:cNvSpPr>
                <a:spLocks noGrp="1" noRot="1" noChangeAspect="1" noMove="1" noResize="1" noEditPoints="1" noAdjustHandles="1" noChangeArrowheads="1" noChangeShapeType="1" noTextEdit="1"/>
              </p:cNvSpPr>
              <p:nvPr>
                <p:ph idx="1"/>
              </p:nvPr>
            </p:nvSpPr>
            <p:spPr>
              <a:blipFill>
                <a:blip r:embed="rId2"/>
                <a:stretch>
                  <a:fillRect l="-1043" t="-238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2918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 - Song board	</a:t>
            </a:r>
          </a:p>
        </p:txBody>
      </p:sp>
      <p:sp>
        <p:nvSpPr>
          <p:cNvPr id="3" name="内容占位符 2"/>
          <p:cNvSpPr>
            <a:spLocks noGrp="1"/>
          </p:cNvSpPr>
          <p:nvPr>
            <p:ph idx="1"/>
          </p:nvPr>
        </p:nvSpPr>
        <p:spPr/>
        <p:txBody>
          <a:bodyPr/>
          <a:lstStyle/>
          <a:p>
            <a:pPr marL="0" indent="0">
              <a:buNone/>
            </a:pPr>
            <a:r>
              <a:rPr lang="zh-CN" altLang="en-US" dirty="0"/>
              <a:t>对于判断是否有解，我们可以考虑将需要排名上升的歌曲和需要排名向下的歌曲先拎出来。</a:t>
            </a:r>
          </a:p>
          <a:p>
            <a:pPr marL="0" indent="0">
              <a:buNone/>
            </a:pPr>
            <a:endParaRPr lang="en-US" altLang="zh-CN" dirty="0"/>
          </a:p>
          <a:p>
            <a:pPr marL="0" indent="0">
              <a:buNone/>
            </a:pPr>
            <a:r>
              <a:rPr lang="zh-CN" altLang="en-US" dirty="0"/>
              <a:t>然后对于排名需要向上的歌曲我们直接考虑贪心，即初始位置最高的对应现在空着的最高的位置，同理处理排名需要向下的歌曲。</a:t>
            </a:r>
          </a:p>
          <a:p>
            <a:pPr marL="0" indent="0">
              <a:buNone/>
            </a:pPr>
            <a:endParaRPr lang="zh-CN" altLang="en-US" dirty="0"/>
          </a:p>
          <a:p>
            <a:pPr marL="0" indent="0">
              <a:buNone/>
            </a:pPr>
            <a:r>
              <a:rPr lang="zh-CN" altLang="en-US" dirty="0"/>
              <a:t>得到答案后，我们可以代入之前的要求进行</a:t>
            </a:r>
            <a:r>
              <a:rPr lang="en-US" altLang="zh-CN" dirty="0"/>
              <a:t>check</a:t>
            </a:r>
            <a:r>
              <a:rPr lang="zh-CN" altLang="en-US" dirty="0"/>
              <a:t>，如果合法则有解，并且输出此解即可，否则一定无解。</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 card sum</a:t>
            </a:r>
          </a:p>
        </p:txBody>
      </p:sp>
      <p:sp>
        <p:nvSpPr>
          <p:cNvPr id="3" name="内容占位符 2"/>
          <p:cNvSpPr>
            <a:spLocks noGrp="1"/>
          </p:cNvSpPr>
          <p:nvPr>
            <p:ph idx="1"/>
          </p:nvPr>
        </p:nvSpPr>
        <p:spPr/>
        <p:txBody>
          <a:bodyPr/>
          <a:lstStyle/>
          <a:p>
            <a:r>
              <a:rPr lang="zh-CN" altLang="en-US"/>
              <a:t>一句话题意：求</a:t>
            </a:r>
            <a:r>
              <a:rPr lang="en-US" altLang="zh-CN"/>
              <a:t>1-n(n&lt;=1e10)</a:t>
            </a:r>
            <a:r>
              <a:rPr lang="zh-CN" altLang="en-US"/>
              <a:t>中是</a:t>
            </a:r>
            <a:r>
              <a:rPr lang="en-US" altLang="zh-CN"/>
              <a:t>C(k,2)</a:t>
            </a:r>
            <a:r>
              <a:rPr lang="zh-CN" altLang="en-US"/>
              <a:t>倍数</a:t>
            </a:r>
            <a:r>
              <a:rPr lang="en-US" altLang="zh-CN"/>
              <a:t>(k&gt;=3)</a:t>
            </a:r>
            <a:r>
              <a:rPr lang="zh-CN" altLang="en-US"/>
              <a:t>的数的乘积。</a:t>
            </a:r>
          </a:p>
          <a:p>
            <a:r>
              <a:rPr lang="en-US" altLang="zh-CN"/>
              <a:t>tag</a:t>
            </a:r>
            <a:r>
              <a:rPr lang="zh-CN" altLang="en-US"/>
              <a:t>：搜索</a:t>
            </a:r>
          </a:p>
          <a:p>
            <a:r>
              <a:rPr lang="zh-CN" altLang="en-US"/>
              <a:t>首先，可以发现，</a:t>
            </a:r>
            <a:r>
              <a:rPr lang="en-US" altLang="zh-CN"/>
              <a:t>C(k,2)</a:t>
            </a:r>
            <a:r>
              <a:rPr lang="zh-CN" altLang="en-US"/>
              <a:t>中有很多的倍数的存在，比如</a:t>
            </a:r>
            <a:r>
              <a:rPr lang="en-US" altLang="zh-CN"/>
              <a:t>C(3,2)=3,C(4,2)=6</a:t>
            </a:r>
            <a:r>
              <a:rPr lang="zh-CN" altLang="en-US"/>
              <a:t>，那么我们就不需要考虑</a:t>
            </a:r>
            <a:r>
              <a:rPr lang="en-US" altLang="zh-CN"/>
              <a:t>C(4,2)</a:t>
            </a:r>
          </a:p>
          <a:p>
            <a:r>
              <a:rPr lang="zh-CN" altLang="en-US"/>
              <a:t>进行一次枚举后，发现小于</a:t>
            </a:r>
            <a:r>
              <a:rPr lang="en-US" altLang="zh-CN"/>
              <a:t>1e10</a:t>
            </a:r>
            <a:r>
              <a:rPr lang="zh-CN" altLang="en-US"/>
              <a:t>且不是其他</a:t>
            </a:r>
            <a:r>
              <a:rPr lang="en-US" altLang="zh-CN"/>
              <a:t>C(k,2)</a:t>
            </a:r>
            <a:r>
              <a:rPr lang="zh-CN" altLang="en-US"/>
              <a:t>倍数的只有474658。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 card sum</a:t>
            </a:r>
          </a:p>
        </p:txBody>
      </p:sp>
      <p:sp>
        <p:nvSpPr>
          <p:cNvPr id="3" name="内容占位符 2"/>
          <p:cNvSpPr>
            <a:spLocks noGrp="1"/>
          </p:cNvSpPr>
          <p:nvPr>
            <p:ph idx="1"/>
          </p:nvPr>
        </p:nvSpPr>
        <p:spPr/>
        <p:txBody>
          <a:bodyPr/>
          <a:lstStyle/>
          <a:p>
            <a:r>
              <a:rPr lang="zh-CN" altLang="en-US"/>
              <a:t>先说两个无法过去都解答。</a:t>
            </a:r>
          </a:p>
          <a:p>
            <a:r>
              <a:rPr lang="en-US" altLang="zh-CN"/>
              <a:t>1.</a:t>
            </a:r>
            <a:r>
              <a:rPr lang="zh-CN" altLang="en-US"/>
              <a:t>枚举所有有效的</a:t>
            </a:r>
            <a:r>
              <a:rPr lang="en-US" altLang="zh-CN"/>
              <a:t>C(k,2)</a:t>
            </a:r>
            <a:r>
              <a:rPr lang="zh-CN" altLang="en-US"/>
              <a:t>的倍数，这在</a:t>
            </a:r>
            <a:r>
              <a:rPr lang="en-US" altLang="zh-CN"/>
              <a:t>k</a:t>
            </a:r>
            <a:r>
              <a:rPr lang="zh-CN" altLang="en-US"/>
              <a:t>比较小的时候会耗费非常多的时间。</a:t>
            </a:r>
          </a:p>
          <a:p>
            <a:r>
              <a:rPr lang="en-US" altLang="zh-CN"/>
              <a:t>2.</a:t>
            </a:r>
            <a:r>
              <a:rPr lang="zh-CN" altLang="en-US"/>
              <a:t>搜索</a:t>
            </a:r>
            <a:r>
              <a:rPr lang="en-US" altLang="zh-CN"/>
              <a:t>+</a:t>
            </a:r>
            <a:r>
              <a:rPr lang="zh-CN" altLang="en-US"/>
              <a:t>容斥，虽然跑不满但是还是过不去。</a:t>
            </a:r>
          </a:p>
          <a:p>
            <a:endParaRPr lang="zh-CN" altLang="en-US"/>
          </a:p>
          <a:p>
            <a:r>
              <a:rPr lang="zh-CN" altLang="en-US"/>
              <a:t>把这两个做法综合起来，对于</a:t>
            </a:r>
            <a:r>
              <a:rPr lang="en-US" altLang="zh-CN"/>
              <a:t>C(k,2)</a:t>
            </a:r>
            <a:r>
              <a:rPr lang="zh-CN" altLang="en-US"/>
              <a:t>比较小的进行搜索加容斥，大的直接进行枚举加上暴力和前面的搜索去重。</a:t>
            </a:r>
          </a:p>
          <a:p>
            <a:r>
              <a:rPr lang="zh-CN" altLang="en-US"/>
              <a:t>取一个比较好的大小划分的边界就可以通过此题。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A52E4-C7A9-740D-E068-1850BA77464D}"/>
              </a:ext>
            </a:extLst>
          </p:cNvPr>
          <p:cNvSpPr>
            <a:spLocks noGrp="1"/>
          </p:cNvSpPr>
          <p:nvPr>
            <p:ph type="title"/>
          </p:nvPr>
        </p:nvSpPr>
        <p:spPr/>
        <p:txBody>
          <a:bodyPr/>
          <a:lstStyle/>
          <a:p>
            <a:r>
              <a:rPr lang="en-US" altLang="zh-CN" dirty="0"/>
              <a:t>C. Delivery Robot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FD3D8BD-52E3-1E7E-DB17-2C4E9FD431A0}"/>
                  </a:ext>
                </a:extLst>
              </p:cNvPr>
              <p:cNvSpPr>
                <a:spLocks noGrp="1"/>
              </p:cNvSpPr>
              <p:nvPr>
                <p:ph idx="1"/>
              </p:nvPr>
            </p:nvSpPr>
            <p:spPr/>
            <p:txBody>
              <a:bodyPr>
                <a:normAutofit/>
              </a:bodyPr>
              <a:lstStyle/>
              <a:p>
                <a:r>
                  <a:rPr lang="zh-CN" altLang="en-US" dirty="0"/>
                  <a:t>题意：给出平面上两个圆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zh-CN" altLang="en-US" dirty="0"/>
                  <a:t> 的初始位置、半径和移动速度，要求改变圆 </a:t>
                </a:r>
                <a14:m>
                  <m:oMath xmlns:m="http://schemas.openxmlformats.org/officeDocument/2006/math">
                    <m:r>
                      <a:rPr lang="en-US" altLang="zh-CN" b="0" i="1" smtClean="0">
                        <a:latin typeface="Cambria Math" panose="02040503050406030204" pitchFamily="18" charset="0"/>
                      </a:rPr>
                      <m:t>𝐴</m:t>
                    </m:r>
                  </m:oMath>
                </a14:m>
                <a:r>
                  <a:rPr lang="zh-CN" altLang="en-US" dirty="0"/>
                  <a:t> 的速度，使得两个圆在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zh-CN" altLang="en-US" dirty="0"/>
                  <a:t> 的时间内不发生碰撞，求出最小的速度变化量的模长</a:t>
                </a:r>
                <a:endParaRPr lang="en-US" altLang="zh-CN" dirty="0"/>
              </a:p>
              <a:p>
                <a:r>
                  <a:rPr lang="zh-CN" altLang="en-US" dirty="0"/>
                  <a:t>难度：</a:t>
                </a:r>
                <a:r>
                  <a:rPr lang="en-US" altLang="zh-CN" dirty="0"/>
                  <a:t>Medium</a:t>
                </a:r>
              </a:p>
              <a:p>
                <a:r>
                  <a:rPr lang="zh-CN" altLang="en-US" dirty="0"/>
                  <a:t>标签：几何</a:t>
                </a:r>
              </a:p>
            </p:txBody>
          </p:sp>
        </mc:Choice>
        <mc:Fallback xmlns="">
          <p:sp>
            <p:nvSpPr>
              <p:cNvPr id="3" name="内容占位符 2">
                <a:extLst>
                  <a:ext uri="{FF2B5EF4-FFF2-40B4-BE49-F238E27FC236}">
                    <a16:creationId xmlns:a16="http://schemas.microsoft.com/office/drawing/2014/main" id="{AFD3D8BD-52E3-1E7E-DB17-2C4E9FD431A0}"/>
                  </a:ext>
                </a:extLst>
              </p:cNvPr>
              <p:cNvSpPr>
                <a:spLocks noGrp="1" noRot="1" noChangeAspect="1" noMove="1" noResize="1" noEditPoints="1" noAdjustHandles="1" noChangeArrowheads="1" noChangeShapeType="1" noTextEdit="1"/>
              </p:cNvSpPr>
              <p:nvPr>
                <p:ph idx="1"/>
              </p:nvPr>
            </p:nvSpPr>
            <p:spPr>
              <a:blipFill>
                <a:blip r:embed="rId2"/>
                <a:stretch>
                  <a:fillRect l="-1043" t="-238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015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EAEB7-9EE2-2355-7AEE-84026D1AACC3}"/>
              </a:ext>
            </a:extLst>
          </p:cNvPr>
          <p:cNvSpPr>
            <a:spLocks noGrp="1"/>
          </p:cNvSpPr>
          <p:nvPr>
            <p:ph type="title"/>
          </p:nvPr>
        </p:nvSpPr>
        <p:spPr/>
        <p:txBody>
          <a:bodyPr/>
          <a:lstStyle/>
          <a:p>
            <a:r>
              <a:rPr lang="en-US" altLang="zh-CN" dirty="0"/>
              <a:t>C. Delivery Robot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2B75B1-538E-0EF8-CADC-A2EC96B1EDEA}"/>
                  </a:ext>
                </a:extLst>
              </p:cNvPr>
              <p:cNvSpPr>
                <a:spLocks noGrp="1"/>
              </p:cNvSpPr>
              <p:nvPr>
                <p:ph idx="1"/>
              </p:nvPr>
            </p:nvSpPr>
            <p:spPr>
              <a:xfrm>
                <a:off x="838200" y="1825625"/>
                <a:ext cx="10515600" cy="4667250"/>
              </a:xfrm>
            </p:spPr>
            <p:txBody>
              <a:bodyPr>
                <a:normAutofit/>
              </a:bodyPr>
              <a:lstStyle/>
              <a:p>
                <a:r>
                  <a:rPr lang="zh-CN" altLang="en-US" dirty="0"/>
                  <a:t>对于两个物体的运动问题，首先考虑变换参考系的方式转化为一个物体的运动问题，也就是考虑相对运动</a:t>
                </a:r>
                <a:endParaRPr lang="en-US" altLang="zh-CN" dirty="0"/>
              </a:p>
              <a:p>
                <a:r>
                  <a:rPr lang="zh-CN" altLang="en-US" dirty="0"/>
                  <a:t>对于此题，我们假设圆 </a:t>
                </a:r>
                <a14:m>
                  <m:oMath xmlns:m="http://schemas.openxmlformats.org/officeDocument/2006/math">
                    <m:r>
                      <a:rPr lang="en-US" altLang="zh-CN" b="0" i="1" smtClean="0">
                        <a:latin typeface="Cambria Math" panose="02040503050406030204" pitchFamily="18" charset="0"/>
                      </a:rPr>
                      <m:t>𝐵</m:t>
                    </m:r>
                  </m:oMath>
                </a14:m>
                <a:r>
                  <a:rPr lang="zh-CN" altLang="en-US" dirty="0"/>
                  <a:t> 不动的话，那么圆 </a:t>
                </a:r>
                <a14:m>
                  <m:oMath xmlns:m="http://schemas.openxmlformats.org/officeDocument/2006/math">
                    <m:r>
                      <a:rPr lang="en-US" altLang="zh-CN" b="0" i="1" smtClean="0">
                        <a:latin typeface="Cambria Math" panose="02040503050406030204" pitchFamily="18" charset="0"/>
                      </a:rPr>
                      <m:t>𝐴</m:t>
                    </m:r>
                  </m:oMath>
                </a14:m>
                <a:r>
                  <a:rPr lang="zh-CN" altLang="en-US" dirty="0"/>
                  <a:t> 相对于圆 </a:t>
                </a:r>
                <a14:m>
                  <m:oMath xmlns:m="http://schemas.openxmlformats.org/officeDocument/2006/math">
                    <m:r>
                      <a:rPr lang="en-US" altLang="zh-CN" b="0" i="1" smtClean="0">
                        <a:latin typeface="Cambria Math" panose="02040503050406030204" pitchFamily="18" charset="0"/>
                      </a:rPr>
                      <m:t>𝐵</m:t>
                    </m:r>
                  </m:oMath>
                </a14:m>
                <a:r>
                  <a:rPr lang="zh-CN" altLang="en-US" dirty="0"/>
                  <a:t> 的速度则是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𝐵</m:t>
                        </m:r>
                      </m:sub>
                    </m:sSub>
                  </m:oMath>
                </a14:m>
                <a:endParaRPr lang="en-US" altLang="zh-CN" dirty="0"/>
              </a:p>
              <a:p>
                <a:r>
                  <a:rPr lang="zh-CN" altLang="en-US" dirty="0"/>
                  <a:t>又由于两个圆的碰撞判断，本质上是看两个圆的圆心距离与其半径和的关系，那么我们可以把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转化成一个点，而 </a:t>
                </a:r>
                <a14:m>
                  <m:oMath xmlns:m="http://schemas.openxmlformats.org/officeDocument/2006/math">
                    <m:r>
                      <a:rPr lang="en-US" altLang="zh-CN" b="0" i="1" smtClean="0">
                        <a:latin typeface="Cambria Math" panose="02040503050406030204" pitchFamily="18" charset="0"/>
                      </a:rPr>
                      <m:t>𝐵</m:t>
                    </m:r>
                  </m:oMath>
                </a14:m>
                <a:r>
                  <a:rPr lang="en-US" altLang="zh-CN" dirty="0"/>
                  <a:t> </a:t>
                </a:r>
                <a:r>
                  <a:rPr lang="zh-CN" altLang="en-US" dirty="0"/>
                  <a:t>转化成半径为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𝐵</m:t>
                        </m:r>
                      </m:sub>
                    </m:sSub>
                  </m:oMath>
                </a14:m>
                <a:r>
                  <a:rPr lang="en-US" altLang="zh-CN" dirty="0"/>
                  <a:t> </a:t>
                </a:r>
                <a:r>
                  <a:rPr lang="zh-CN" altLang="en-US" dirty="0"/>
                  <a:t>的圆</a:t>
                </a:r>
                <a:endParaRPr lang="en-US" altLang="zh-CN" dirty="0"/>
              </a:p>
              <a:p>
                <a:r>
                  <a:rPr lang="zh-CN" altLang="en-US" dirty="0"/>
                  <a:t>再把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移到原点，本问题可以转化成：有一个圆心坐标为 </a:t>
                </a:r>
                <a14:m>
                  <m:oMath xmlns:m="http://schemas.openxmlformats.org/officeDocument/2006/math">
                    <m:r>
                      <a:rPr lang="en-US" altLang="zh-CN" b="0" i="1" smtClean="0">
                        <a:latin typeface="Cambria Math" panose="02040503050406030204" pitchFamily="18" charset="0"/>
                      </a:rPr>
                      <m:t>𝑂𝐵</m:t>
                    </m:r>
                    <m:r>
                      <a:rPr lang="en-US" altLang="zh-CN" b="0" i="1" smtClean="0">
                        <a:latin typeface="Cambria Math" panose="02040503050406030204" pitchFamily="18" charset="0"/>
                      </a:rPr>
                      <m:t>−</m:t>
                    </m:r>
                    <m:r>
                      <a:rPr lang="en-US" altLang="zh-CN" b="0" i="1" smtClean="0">
                        <a:latin typeface="Cambria Math" panose="02040503050406030204" pitchFamily="18" charset="0"/>
                      </a:rPr>
                      <m:t>𝑂𝐴</m:t>
                    </m:r>
                  </m:oMath>
                </a14:m>
                <a:r>
                  <a:rPr lang="zh-CN" altLang="en-US" dirty="0"/>
                  <a:t>，半径为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𝐵</m:t>
                        </m:r>
                      </m:sub>
                    </m:sSub>
                  </m:oMath>
                </a14:m>
                <a:r>
                  <a:rPr lang="zh-CN" altLang="en-US" dirty="0"/>
                  <a:t> 的静止的圆，另一点从原点出发，原速度为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𝐵</m:t>
                        </m:r>
                      </m:sub>
                    </m:sSub>
                  </m:oMath>
                </a14:m>
                <a:r>
                  <a:rPr lang="zh-CN" altLang="en-US" dirty="0"/>
                  <a:t>，改变其速度使得在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zh-CN" altLang="en-US" dirty="0"/>
                  <a:t> 的时间内不与圆发生碰撞</a:t>
                </a:r>
                <a:endParaRPr lang="en-US" altLang="zh-CN" dirty="0"/>
              </a:p>
            </p:txBody>
          </p:sp>
        </mc:Choice>
        <mc:Fallback xmlns="">
          <p:sp>
            <p:nvSpPr>
              <p:cNvPr id="3" name="内容占位符 2">
                <a:extLst>
                  <a:ext uri="{FF2B5EF4-FFF2-40B4-BE49-F238E27FC236}">
                    <a16:creationId xmlns:a16="http://schemas.microsoft.com/office/drawing/2014/main" id="{BF2B75B1-538E-0EF8-CADC-A2EC96B1EDEA}"/>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329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42542-CA6F-E469-BFE0-AD9B708B87EA}"/>
              </a:ext>
            </a:extLst>
          </p:cNvPr>
          <p:cNvSpPr>
            <a:spLocks noGrp="1"/>
          </p:cNvSpPr>
          <p:nvPr>
            <p:ph type="title"/>
          </p:nvPr>
        </p:nvSpPr>
        <p:spPr/>
        <p:txBody>
          <a:bodyPr/>
          <a:lstStyle/>
          <a:p>
            <a:r>
              <a:rPr lang="en-US" altLang="zh-CN" dirty="0"/>
              <a:t>C. Delivery Robot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886811-7979-C280-514B-03E8FB820487}"/>
                  </a:ext>
                </a:extLst>
              </p:cNvPr>
              <p:cNvSpPr>
                <a:spLocks noGrp="1"/>
              </p:cNvSpPr>
              <p:nvPr>
                <p:ph idx="1"/>
              </p:nvPr>
            </p:nvSpPr>
            <p:spPr>
              <a:xfrm>
                <a:off x="838200" y="1825625"/>
                <a:ext cx="6852313" cy="4351338"/>
              </a:xfrm>
            </p:spPr>
            <p:txBody>
              <a:bodyPr/>
              <a:lstStyle/>
              <a:p>
                <a:r>
                  <a:rPr lang="zh-CN" altLang="en-US" dirty="0"/>
                  <a:t>作切线，如果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𝐵</m:t>
                        </m:r>
                      </m:sub>
                    </m:sSub>
                  </m:oMath>
                </a14:m>
                <a:r>
                  <a:rPr lang="zh-CN" altLang="en-US" dirty="0"/>
                  <a:t> 落在图中阴影区域内，则会发生碰撞</a:t>
                </a:r>
                <a:endParaRPr lang="en-US" altLang="zh-CN" dirty="0"/>
              </a:p>
              <a:p>
                <a:r>
                  <a:rPr lang="zh-CN" altLang="en-US" dirty="0"/>
                  <a:t>要使得不发生碰撞，则需要将向量末端移出阴影区域，并使移动的距离最短</a:t>
                </a:r>
                <a:endParaRPr lang="en-US" altLang="zh-CN" dirty="0"/>
              </a:p>
              <a:p>
                <a:r>
                  <a:rPr lang="zh-CN" altLang="en-US" dirty="0"/>
                  <a:t>即需要求得向量末端到阴影区域边界的最短距离</a:t>
                </a:r>
                <a:endParaRPr lang="en-US" altLang="zh-CN" dirty="0"/>
              </a:p>
              <a:p>
                <a:r>
                  <a:rPr lang="zh-CN" altLang="en-US" dirty="0"/>
                  <a:t>分类讨论：点到切线的距离，点到圆弧的距离</a:t>
                </a:r>
              </a:p>
            </p:txBody>
          </p:sp>
        </mc:Choice>
        <mc:Fallback xmlns="">
          <p:sp>
            <p:nvSpPr>
              <p:cNvPr id="3" name="内容占位符 2">
                <a:extLst>
                  <a:ext uri="{FF2B5EF4-FFF2-40B4-BE49-F238E27FC236}">
                    <a16:creationId xmlns:a16="http://schemas.microsoft.com/office/drawing/2014/main" id="{09886811-7979-C280-514B-03E8FB820487}"/>
                  </a:ext>
                </a:extLst>
              </p:cNvPr>
              <p:cNvSpPr>
                <a:spLocks noGrp="1" noRot="1" noChangeAspect="1" noMove="1" noResize="1" noEditPoints="1" noAdjustHandles="1" noChangeArrowheads="1" noChangeShapeType="1" noTextEdit="1"/>
              </p:cNvSpPr>
              <p:nvPr>
                <p:ph idx="1"/>
              </p:nvPr>
            </p:nvSpPr>
            <p:spPr>
              <a:xfrm>
                <a:off x="838200" y="1825625"/>
                <a:ext cx="6852313" cy="4351338"/>
              </a:xfrm>
              <a:blipFill>
                <a:blip r:embed="rId2"/>
                <a:stretch>
                  <a:fillRect l="-1601" t="-2381" r="-80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700BD6D7-06E4-69C6-FDA1-C1BD74262312}"/>
              </a:ext>
            </a:extLst>
          </p:cNvPr>
          <p:cNvPicPr>
            <a:picLocks noChangeAspect="1"/>
          </p:cNvPicPr>
          <p:nvPr/>
        </p:nvPicPr>
        <p:blipFill rotWithShape="1">
          <a:blip r:embed="rId3"/>
          <a:srcRect l="19627" t="12836" r="40509" b="24577"/>
          <a:stretch/>
        </p:blipFill>
        <p:spPr>
          <a:xfrm>
            <a:off x="7915702" y="1884743"/>
            <a:ext cx="3916907" cy="4292220"/>
          </a:xfrm>
          <a:prstGeom prst="rect">
            <a:avLst/>
          </a:prstGeom>
        </p:spPr>
      </p:pic>
    </p:spTree>
    <p:extLst>
      <p:ext uri="{BB962C8B-B14F-4D97-AF65-F5344CB8AC3E}">
        <p14:creationId xmlns:p14="http://schemas.microsoft.com/office/powerpoint/2010/main" val="424577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73D5-482B-4E81-0FB3-5F613B58F67A}"/>
              </a:ext>
            </a:extLst>
          </p:cNvPr>
          <p:cNvSpPr>
            <a:spLocks noGrp="1"/>
          </p:cNvSpPr>
          <p:nvPr>
            <p:ph type="title"/>
          </p:nvPr>
        </p:nvSpPr>
        <p:spPr/>
        <p:txBody>
          <a:bodyPr/>
          <a:lstStyle/>
          <a:p>
            <a:r>
              <a:rPr lang="en-US" altLang="zh-CN" dirty="0"/>
              <a:t>D -Binary Subsequence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C3240EE-0FF1-CAED-C50F-ACE1FE51C82F}"/>
                  </a:ext>
                </a:extLst>
              </p:cNvPr>
              <p:cNvSpPr>
                <a:spLocks noGrp="1"/>
              </p:cNvSpPr>
              <p:nvPr>
                <p:ph idx="1"/>
              </p:nvPr>
            </p:nvSpPr>
            <p:spPr/>
            <p:txBody>
              <a:bodyPr>
                <a:normAutofit/>
              </a:bodyPr>
              <a:lstStyle/>
              <a:p>
                <a:pPr marL="0" indent="0">
                  <a:buNone/>
                </a:pPr>
                <a:r>
                  <a:rPr lang="en-US" altLang="zh-CN" dirty="0"/>
                  <a:t>- </a:t>
                </a:r>
                <a:r>
                  <a:rPr lang="zh-CN" altLang="en-US" dirty="0"/>
                  <a:t>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oMath>
                </a14:m>
                <a:r>
                  <a:rPr lang="zh-CN" altLang="en-US" dirty="0"/>
                  <a:t>表示前</a:t>
                </a:r>
                <a14:m>
                  <m:oMath xmlns:m="http://schemas.openxmlformats.org/officeDocument/2006/math">
                    <m:r>
                      <a:rPr lang="en-US" altLang="zh-CN" b="0" i="1" smtClean="0">
                        <a:latin typeface="Cambria Math" panose="02040503050406030204" pitchFamily="18" charset="0"/>
                      </a:rPr>
                      <m:t>𝑖</m:t>
                    </m:r>
                  </m:oMath>
                </a14:m>
                <a:r>
                  <a:rPr lang="zh-CN" altLang="en-US" dirty="0"/>
                  <a:t>个字符中</a:t>
                </a:r>
                <a:r>
                  <a:rPr lang="en-US" altLang="zh-CN" dirty="0"/>
                  <a:t>0</a:t>
                </a:r>
                <a:r>
                  <a:rPr lang="zh-CN" altLang="en-US" dirty="0"/>
                  <a:t>的个数，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oMath>
                </a14:m>
                <a:r>
                  <a:rPr lang="zh-CN" altLang="en-US" dirty="0"/>
                  <a:t>同理，那么答案可以表示为：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e>
                          </m:func>
                        </m:e>
                      </m:d>
                    </m:oMath>
                  </m:oMathPara>
                </a14:m>
                <a:endParaRPr lang="en-US" altLang="zh-CN" dirty="0"/>
              </a:p>
              <a:p>
                <a:pPr>
                  <a:buFontTx/>
                  <a:buChar char="-"/>
                </a:pPr>
                <a:r>
                  <a:rPr lang="zh-CN" altLang="en-US" dirty="0"/>
                  <a:t>将这个式子化简</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e>
                          </m:func>
                        </m:e>
                      </m:d>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e>
                          </m:func>
                        </m:e>
                      </m:d>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e>
                          </m:func>
                        </m:e>
                      </m:d>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e>
                          </m:func>
                        </m:e>
                      </m:d>
                    </m:oMath>
                  </m:oMathPara>
                </a14:m>
                <a:endParaRPr lang="en-US" altLang="zh-CN" dirty="0"/>
              </a:p>
              <a:p>
                <a:pPr marL="0" indent="0">
                  <a:buNone/>
                </a:pPr>
                <a:r>
                  <a:rPr lang="en-US" altLang="zh-CN" dirty="0"/>
                  <a:t>- </a:t>
                </a:r>
                <a:r>
                  <a:rPr lang="zh-CN" altLang="en-US" dirty="0"/>
                  <a:t>剩下的就是 </a:t>
                </a:r>
                <a14:m>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e>
                        </m:func>
                      </m:e>
                    </m:d>
                    <m:r>
                      <a:rPr lang="zh-CN" altLang="en-US" i="1">
                        <a:latin typeface="Cambria Math" panose="02040503050406030204" pitchFamily="18" charset="0"/>
                      </a:rPr>
                      <m:t>如何计算</m:t>
                    </m:r>
                  </m:oMath>
                </a14:m>
                <a:endParaRPr lang="en-US" altLang="zh-CN" dirty="0"/>
              </a:p>
            </p:txBody>
          </p:sp>
        </mc:Choice>
        <mc:Fallback xmlns="">
          <p:sp>
            <p:nvSpPr>
              <p:cNvPr id="3" name="内容占位符 2">
                <a:extLst>
                  <a:ext uri="{FF2B5EF4-FFF2-40B4-BE49-F238E27FC236}">
                    <a16:creationId xmlns:a16="http://schemas.microsoft.com/office/drawing/2014/main" id="{1C3240EE-0FF1-CAED-C50F-ACE1FE51C82F}"/>
                  </a:ext>
                </a:extLst>
              </p:cNvPr>
              <p:cNvSpPr>
                <a:spLocks noGrp="1" noRot="1" noChangeAspect="1" noMove="1" noResize="1" noEditPoints="1" noAdjustHandles="1" noChangeArrowheads="1" noChangeShapeType="1" noTextEdit="1"/>
              </p:cNvSpPr>
              <p:nvPr>
                <p:ph idx="1"/>
              </p:nvPr>
            </p:nvSpPr>
            <p:spPr>
              <a:blipFill>
                <a:blip r:embed="rId2"/>
                <a:stretch>
                  <a:fillRect l="-1217" t="-2381" b="-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435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CF4A5-6455-95E8-940C-22EF4A214AF7}"/>
              </a:ext>
            </a:extLst>
          </p:cNvPr>
          <p:cNvSpPr>
            <a:spLocks noGrp="1"/>
          </p:cNvSpPr>
          <p:nvPr>
            <p:ph type="title"/>
          </p:nvPr>
        </p:nvSpPr>
        <p:spPr/>
        <p:txBody>
          <a:bodyPr/>
          <a:lstStyle/>
          <a:p>
            <a:r>
              <a:rPr lang="en-US" altLang="zh-CN" dirty="0"/>
              <a:t>D -Binary Subsequence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EC9EF85-FD36-503C-C19B-C54C33DD75DA}"/>
                  </a:ext>
                </a:extLst>
              </p:cNvPr>
              <p:cNvSpPr>
                <a:spLocks noGrp="1"/>
              </p:cNvSpPr>
              <p:nvPr>
                <p:ph idx="1"/>
              </p:nvPr>
            </p:nvSpPr>
            <p:spPr/>
            <p:txBody>
              <a:bodyPr>
                <a:normAutofit/>
              </a:bodyPr>
              <a:lstStyle/>
              <a:p>
                <a:r>
                  <a:rPr lang="zh-CN" altLang="en-US" b="0" dirty="0"/>
                  <a:t>设</a:t>
                </a:r>
                <a14:m>
                  <m:oMath xmlns:m="http://schemas.openxmlformats.org/officeDocument/2006/math">
                    <m:r>
                      <a:rPr lang="en-US" altLang="zh-CN" b="0" i="1" smtClean="0">
                        <a:latin typeface="Cambria Math" panose="02040503050406030204" pitchFamily="18" charset="0"/>
                      </a:rPr>
                      <m:t>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zh-CN" altLang="en-US" i="1">
                        <a:latin typeface="Cambria Math" panose="02040503050406030204" pitchFamily="18" charset="0"/>
                      </a:rPr>
                      <m:t>，</m:t>
                    </m:r>
                  </m:oMath>
                </a14:m>
                <a:r>
                  <a:rPr lang="zh-CN" altLang="en-US" dirty="0"/>
                  <a:t>可以发现</a:t>
                </a:r>
                <a14:m>
                  <m:oMath xmlns:m="http://schemas.openxmlformats.org/officeDocument/2006/math">
                    <m:r>
                      <a:rPr lang="en-US" altLang="zh-CN" b="0" i="1" smtClean="0">
                        <a:latin typeface="Cambria Math" panose="02040503050406030204" pitchFamily="18" charset="0"/>
                      </a:rPr>
                      <m:t>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oMath>
                </a14:m>
                <a:r>
                  <a:rPr lang="zh-CN" altLang="en-US" dirty="0"/>
                  <a:t>要么为</a:t>
                </a:r>
                <a:r>
                  <a:rPr lang="en-US" altLang="zh-CN" dirty="0"/>
                  <a:t>1</a:t>
                </a:r>
                <a:r>
                  <a:rPr lang="zh-CN" altLang="en-US" dirty="0"/>
                  <a:t>，要么为</a:t>
                </a:r>
                <a:r>
                  <a:rPr lang="en-US" altLang="zh-CN" dirty="0"/>
                  <a:t>-1</a:t>
                </a:r>
                <a:r>
                  <a:rPr lang="zh-CN" altLang="en-US" dirty="0"/>
                  <a:t>。那么可以将本题抽象成如下题意：</a:t>
                </a:r>
                <a:endParaRPr lang="en-US" altLang="zh-CN" dirty="0"/>
              </a:p>
              <a:p>
                <a:r>
                  <a:rPr lang="zh-CN" altLang="en-US" dirty="0"/>
                  <a:t>有一个人从原点出发（不一定是原点，因为答案可能是</a:t>
                </a:r>
                <a:r>
                  <a:rPr lang="en-US" altLang="zh-CN" dirty="0"/>
                  <a:t>-1</a:t>
                </a:r>
                <a:r>
                  <a:rPr lang="zh-CN" altLang="en-US" dirty="0"/>
                  <a:t>，也就是第</a:t>
                </a:r>
                <a:r>
                  <a:rPr lang="en-US" altLang="zh-CN" dirty="0"/>
                  <a:t>0</a:t>
                </a:r>
                <a:r>
                  <a:rPr lang="zh-CN" altLang="en-US" dirty="0"/>
                  <a:t>秒的答案不作统计），每一秒可以往右或往左走一个单位长度，</a:t>
                </a:r>
                <a14:m>
                  <m:oMath xmlns:m="http://schemas.openxmlformats.org/officeDocument/2006/math">
                    <m:r>
                      <a:rPr lang="en-US" altLang="zh-CN" b="0" i="1" smtClean="0">
                        <a:latin typeface="Cambria Math" panose="02040503050406030204" pitchFamily="18" charset="0"/>
                      </a:rPr>
                      <m:t>𝑛</m:t>
                    </m:r>
                  </m:oMath>
                </a14:m>
                <a:r>
                  <a:rPr lang="zh-CN" altLang="en-US" dirty="0"/>
                  <a:t>秒之后他经过的最大值的期望。</a:t>
                </a:r>
                <a:endParaRPr lang="en-US" altLang="zh-CN" dirty="0"/>
              </a:p>
              <a:p>
                <a:r>
                  <a:rPr lang="zh-CN" altLang="en-US" dirty="0"/>
                  <a:t>这个问题可以</a:t>
                </a:r>
                <a:r>
                  <a:rPr lang="en-US" altLang="zh-CN" dirty="0" err="1"/>
                  <a:t>dp</a:t>
                </a:r>
                <a:r>
                  <a:rPr lang="zh-CN" altLang="en-US" dirty="0"/>
                  <a:t>解决</a:t>
                </a:r>
              </a:p>
            </p:txBody>
          </p:sp>
        </mc:Choice>
        <mc:Fallback xmlns="">
          <p:sp>
            <p:nvSpPr>
              <p:cNvPr id="3" name="内容占位符 2">
                <a:extLst>
                  <a:ext uri="{FF2B5EF4-FFF2-40B4-BE49-F238E27FC236}">
                    <a16:creationId xmlns:a16="http://schemas.microsoft.com/office/drawing/2014/main" id="{5EC9EF85-FD36-503C-C19B-C54C33DD75DA}"/>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54878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1404</Words>
  <Application>Microsoft Office PowerPoint</Application>
  <PresentationFormat>宽屏</PresentationFormat>
  <Paragraphs>103</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Arial</vt:lpstr>
      <vt:lpstr>Cambria Math</vt:lpstr>
      <vt:lpstr>Times New Roman</vt:lpstr>
      <vt:lpstr>Office 主题​​</vt:lpstr>
      <vt:lpstr>电子科技大学第二十一届 ACM-ICPC程序设计竞赛 – 决赛题解</vt:lpstr>
      <vt:lpstr>A - Inverse Pairs of Binary Strings</vt:lpstr>
      <vt:lpstr>B. card sum</vt:lpstr>
      <vt:lpstr>B. card sum</vt:lpstr>
      <vt:lpstr>C. Delivery Robot</vt:lpstr>
      <vt:lpstr>C. Delivery Robot</vt:lpstr>
      <vt:lpstr>C. Delivery Robot</vt:lpstr>
      <vt:lpstr>D -Binary Subsequence </vt:lpstr>
      <vt:lpstr>D -Binary Subsequence </vt:lpstr>
      <vt:lpstr>D -Binary Subsequence </vt:lpstr>
      <vt:lpstr>D -Binary Subsequence </vt:lpstr>
      <vt:lpstr>E - Course Selection</vt:lpstr>
      <vt:lpstr>E - Course Selection</vt:lpstr>
      <vt:lpstr>E - Course Selection</vt:lpstr>
      <vt:lpstr>E - Course Selection</vt:lpstr>
      <vt:lpstr>F - “Mode” but “Low Space”?</vt:lpstr>
      <vt:lpstr>G - Josephus Problem 2</vt:lpstr>
      <vt:lpstr>G - Josephus Problem 2</vt:lpstr>
      <vt:lpstr>H – Morning ECO, Evening EMO</vt:lpstr>
      <vt:lpstr>I - W-shaped Rail Fence Cipher</vt:lpstr>
      <vt:lpstr>J - Song board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 Jingwei</dc:creator>
  <cp:lastModifiedBy>Yi Jingwei</cp:lastModifiedBy>
  <cp:revision>17</cp:revision>
  <dcterms:created xsi:type="dcterms:W3CDTF">2023-04-10T07:59:16Z</dcterms:created>
  <dcterms:modified xsi:type="dcterms:W3CDTF">2023-04-14T12:20:28Z</dcterms:modified>
</cp:coreProperties>
</file>