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/>
    <p:restoredTop sz="94354"/>
  </p:normalViewPr>
  <p:slideViewPr>
    <p:cSldViewPr snapToGrid="0" snapToObjects="1">
      <p:cViewPr varScale="1">
        <p:scale>
          <a:sx n="120" d="100"/>
          <a:sy n="120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EE69-2E78-1945-BC16-4D31710F65B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emf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tiff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8517754" y="3914361"/>
            <a:ext cx="3626415" cy="2940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48022" y="908808"/>
            <a:ext cx="4827078" cy="3520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8509437" y="908462"/>
            <a:ext cx="3626415" cy="2940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514650" y="4669643"/>
            <a:ext cx="4891862" cy="2053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6793" y="915260"/>
            <a:ext cx="3281725" cy="553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02" y="4087985"/>
            <a:ext cx="3178572" cy="219377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115578" y="-674"/>
            <a:ext cx="825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Learning Deep Features for Discriminative Localization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43787" y="411350"/>
            <a:ext cx="694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Bolei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Zhou, Aditya Khosla,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Agata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Lapedriza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Aude Oliva, Antonio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Torralba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1170" y="42891"/>
            <a:ext cx="799925" cy="72436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443" y="133115"/>
            <a:ext cx="1068119" cy="552418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>
            <a:off x="96793" y="801397"/>
            <a:ext cx="12095207" cy="4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217" y="1183590"/>
            <a:ext cx="4693277" cy="212377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53657" y="868253"/>
            <a:ext cx="334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A1410"/>
                </a:solidFill>
              </a:rPr>
              <a:t>What and Where the CNN </a:t>
            </a:r>
            <a:r>
              <a:rPr lang="en-US" sz="1600" b="1">
                <a:solidFill>
                  <a:srgbClr val="7A1410"/>
                </a:solidFill>
              </a:rPr>
              <a:t>is looking</a:t>
            </a:r>
            <a:endParaRPr lang="en-US" sz="1600" b="1" dirty="0">
              <a:solidFill>
                <a:srgbClr val="7A141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6949" y="6449411"/>
            <a:ext cx="252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Codes and pre-trained models are at</a:t>
            </a:r>
          </a:p>
          <a:p>
            <a:r>
              <a:rPr lang="en-US" sz="1200" dirty="0"/>
              <a:t> </a:t>
            </a:r>
            <a:r>
              <a:rPr lang="en-US" sz="1200" b="1" dirty="0">
                <a:solidFill>
                  <a:srgbClr val="7A1410"/>
                </a:solidFill>
              </a:rPr>
              <a:t>http://</a:t>
            </a:r>
            <a:r>
              <a:rPr lang="en-US" sz="1200" b="1" dirty="0" err="1">
                <a:solidFill>
                  <a:srgbClr val="7A1410"/>
                </a:solidFill>
              </a:rPr>
              <a:t>cnnlocalization.csail.mit.edu</a:t>
            </a:r>
            <a:endParaRPr lang="en-US" sz="1200" b="1" dirty="0">
              <a:solidFill>
                <a:srgbClr val="7A141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50311" y="864471"/>
            <a:ext cx="392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A1410"/>
                </a:solidFill>
              </a:rPr>
              <a:t>Simple Technique: Class Activation Mapping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950913" y="844732"/>
            <a:ext cx="2591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A1410"/>
                </a:solidFill>
              </a:rPr>
              <a:t>Generic Localizable Features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8442475" y="1068254"/>
            <a:ext cx="3664680" cy="2755334"/>
            <a:chOff x="8442475" y="1068254"/>
            <a:chExt cx="3664680" cy="275533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 cstate="screen">
              <a:lum/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789613" y="2753068"/>
              <a:ext cx="1070520" cy="1070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 cstate="screen">
              <a:lum/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881332" y="2753068"/>
              <a:ext cx="1070280" cy="1070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8" cstate="screen">
              <a:lum/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0999066" y="2753068"/>
              <a:ext cx="1070520" cy="1070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TextBox 96"/>
            <p:cNvSpPr txBox="1"/>
            <p:nvPr/>
          </p:nvSpPr>
          <p:spPr>
            <a:xfrm>
              <a:off x="11220917" y="1295368"/>
              <a:ext cx="886238" cy="1659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r>
                <a:rPr lang="en-US" sz="1000" b="0" i="0" u="none" strike="noStrike" kern="1200">
                  <a:ln>
                    <a:noFill/>
                  </a:ln>
                  <a:ea typeface="Droid Sans Fallback" pitchFamily="2"/>
                  <a:cs typeface="FreeSans" pitchFamily="2"/>
                </a:rPr>
                <a:t>Fixing a car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96520" y="1291033"/>
              <a:ext cx="954170" cy="16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r>
                <a:rPr lang="en-US" sz="1000" b="0" i="0" u="none" strike="noStrike" kern="1200" dirty="0">
                  <a:ln>
                    <a:noFill/>
                  </a:ln>
                  <a:ea typeface="Droid Sans Fallback" pitchFamily="2"/>
                  <a:cs typeface="FreeSans" pitchFamily="2"/>
                </a:rPr>
                <a:t>Cleaning the floor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261435" y="1299452"/>
              <a:ext cx="613550" cy="16621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r>
                <a:rPr lang="en-US" sz="1000" b="0" i="0" u="none" strike="noStrike" kern="1200">
                  <a:ln>
                    <a:noFill/>
                  </a:ln>
                  <a:ea typeface="Droid Sans Fallback" pitchFamily="2"/>
                  <a:cs typeface="FreeSans" pitchFamily="2"/>
                </a:rPr>
                <a:t>Cooking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 rot="16200000">
              <a:off x="8113245" y="2023449"/>
              <a:ext cx="1081842" cy="18620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r>
                <a:rPr lang="en-US" sz="1000" b="0" i="0" u="none" strike="noStrike" kern="1200" dirty="0">
                  <a:ln>
                    <a:noFill/>
                  </a:ln>
                  <a:ea typeface="Droid Sans Fallback" pitchFamily="2"/>
                  <a:cs typeface="FreeSans" pitchFamily="2"/>
                </a:rPr>
                <a:t>Stanford Action40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240440" y="2544522"/>
              <a:ext cx="613550" cy="1659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r>
                <a:rPr lang="en-US" sz="1000" b="0" i="0" u="none" strike="noStrike" kern="1200">
                  <a:ln>
                    <a:noFill/>
                  </a:ln>
                  <a:ea typeface="Droid Sans Fallback" pitchFamily="2"/>
                  <a:cs typeface="FreeSans" pitchFamily="2"/>
                </a:rPr>
                <a:t>Playground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8097959" y="3008532"/>
              <a:ext cx="1081602" cy="18669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r>
                <a:rPr lang="en-US" sz="1050" b="0" i="0" u="none" strike="noStrike" kern="1200" dirty="0">
                  <a:ln>
                    <a:noFill/>
                  </a:ln>
                  <a:ea typeface="Droid Sans Fallback" pitchFamily="2"/>
                  <a:cs typeface="FreeSans" pitchFamily="2"/>
                </a:rPr>
                <a:t>SUN397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140771" y="2557530"/>
              <a:ext cx="613550" cy="1659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r>
                <a:rPr lang="en-US" sz="1000" b="0" i="0" u="none" strike="noStrike" kern="1200">
                  <a:ln>
                    <a:noFill/>
                  </a:ln>
                  <a:ea typeface="Droid Sans Fallback" pitchFamily="2"/>
                  <a:cs typeface="FreeSans" pitchFamily="2"/>
                </a:rPr>
                <a:t>Excavation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049052" y="2539944"/>
              <a:ext cx="613550" cy="1659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  <a:tabLst/>
              </a:pPr>
              <a:r>
                <a:rPr lang="en-US" sz="1000" b="0" i="0" u="none" strike="noStrike" kern="1200" dirty="0">
                  <a:ln>
                    <a:noFill/>
                  </a:ln>
                  <a:ea typeface="Droid Sans Fallback" pitchFamily="2"/>
                  <a:cs typeface="FreeSans" pitchFamily="2"/>
                </a:rPr>
                <a:t>Banquet hall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9" cstate="screen">
              <a:lum/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04790" y="1499346"/>
              <a:ext cx="1067148" cy="1060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0" cstate="screen">
              <a:lum/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896749" y="1499346"/>
              <a:ext cx="1067389" cy="1060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1" cstate="screen">
              <a:lum/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0998344" y="1499346"/>
              <a:ext cx="1067389" cy="1060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TextBox 109"/>
            <p:cNvSpPr txBox="1"/>
            <p:nvPr/>
          </p:nvSpPr>
          <p:spPr>
            <a:xfrm>
              <a:off x="8442475" y="1068254"/>
              <a:ext cx="244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CAM features + linear classifier</a:t>
              </a:r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12" cstate="screen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86711" y="6011035"/>
            <a:ext cx="1961386" cy="715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3" cstate="screen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74011" y="5090532"/>
            <a:ext cx="1961386" cy="715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15"/>
          <p:cNvSpPr txBox="1"/>
          <p:nvPr/>
        </p:nvSpPr>
        <p:spPr>
          <a:xfrm>
            <a:off x="4415761" y="4617694"/>
            <a:ext cx="2847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A1410"/>
                </a:solidFill>
              </a:rPr>
              <a:t>Weakly Supervised Localization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566624" y="4896700"/>
            <a:ext cx="2751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ILSVRC’14 localization task (1000 classes)</a:t>
            </a:r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31010"/>
              </p:ext>
            </p:extLst>
          </p:nvPr>
        </p:nvGraphicFramePr>
        <p:xfrm>
          <a:off x="3577514" y="5161122"/>
          <a:ext cx="2634696" cy="146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2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Top-5</a:t>
                      </a:r>
                      <a:r>
                        <a:rPr lang="en-US" sz="1000" baseline="0" dirty="0"/>
                        <a:t> error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2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solidFill>
                            <a:srgbClr val="7A1410"/>
                          </a:solidFill>
                        </a:rPr>
                        <a:t>GoogLeNet</a:t>
                      </a:r>
                      <a:r>
                        <a:rPr lang="en-US" sz="800" b="0" dirty="0">
                          <a:solidFill>
                            <a:srgbClr val="7A1410"/>
                          </a:solidFill>
                        </a:rPr>
                        <a:t>-GAP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7A1410"/>
                          </a:solidFill>
                        </a:rPr>
                        <a:t>weakly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7A1410"/>
                          </a:solidFill>
                        </a:rPr>
                        <a:t>37.1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rgbClr val="7A1410"/>
                          </a:solidFill>
                        </a:rPr>
                        <a:t>Backprop</a:t>
                      </a:r>
                      <a:r>
                        <a:rPr lang="en-US" sz="1000" b="0" dirty="0">
                          <a:solidFill>
                            <a:srgbClr val="7A141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7A1410"/>
                          </a:solidFill>
                        </a:rPr>
                        <a:t>weakly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7A1410"/>
                          </a:solidFill>
                        </a:rPr>
                        <a:t>42.9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GoogLeNet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OverFeat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AlexNet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Rectangle 121"/>
          <p:cNvSpPr/>
          <p:nvPr/>
        </p:nvSpPr>
        <p:spPr>
          <a:xfrm>
            <a:off x="6908979" y="5774486"/>
            <a:ext cx="847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Backprop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69356" y="4867013"/>
            <a:ext cx="461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CAM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467100" y="887822"/>
            <a:ext cx="0" cy="591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447594" y="887822"/>
            <a:ext cx="0" cy="591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8499068" y="5538325"/>
            <a:ext cx="2277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Attention in visual QA model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306123" y="3840878"/>
            <a:ext cx="1757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A1410"/>
                </a:solidFill>
              </a:rPr>
              <a:t>Other applications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106188" y="4255187"/>
            <a:ext cx="848979" cy="1303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600"/>
            </a:pPr>
            <a:r>
              <a:rPr lang="en-US" sz="1000" dirty="0">
                <a:ea typeface="Droid Sans Fallback" pitchFamily="2"/>
                <a:cs typeface="FreeSans" pitchFamily="2"/>
              </a:rPr>
              <a:t>Mirror of lake</a:t>
            </a:r>
            <a:endParaRPr lang="en-US" sz="1000" b="0" i="0" u="none" strike="noStrike" kern="1200" cap="none" dirty="0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14" cstate="screen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06810" y="4449684"/>
            <a:ext cx="1648337" cy="110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5" cstate="screen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1135" y="4457760"/>
            <a:ext cx="1651336" cy="110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TextBox 146"/>
          <p:cNvSpPr txBox="1"/>
          <p:nvPr/>
        </p:nvSpPr>
        <p:spPr>
          <a:xfrm>
            <a:off x="10898735" y="4269472"/>
            <a:ext cx="813977" cy="2276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600"/>
            </a:pPr>
            <a:r>
              <a:rPr lang="en-US" sz="10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Kitty in box</a:t>
            </a: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16" cstate="screen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45414" y="6118716"/>
            <a:ext cx="979044" cy="65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7" cstate="screen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9924" y="6122077"/>
            <a:ext cx="721150" cy="483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8" cstate="screen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52421" y="6119243"/>
            <a:ext cx="977471" cy="65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19" cstate="screen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349037" y="6127991"/>
            <a:ext cx="703378" cy="47191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TextBox 156"/>
          <p:cNvSpPr txBox="1"/>
          <p:nvPr/>
        </p:nvSpPr>
        <p:spPr>
          <a:xfrm>
            <a:off x="8639564" y="5756037"/>
            <a:ext cx="1170987" cy="2151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What is the color of the horse?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Prediction: brown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0683003" y="5756037"/>
            <a:ext cx="1170987" cy="2151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What are they doing?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Prediction: texting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8459126" y="4063973"/>
            <a:ext cx="26997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Concept discovery and localization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53797" y="4447443"/>
            <a:ext cx="5031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Top-5 classification error  drops about 1% for VGG when FCs are replaced with Global Average Pooling. 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402999" y="3310345"/>
            <a:ext cx="262604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Last conv map                              </a:t>
            </a:r>
            <a:r>
              <a:rPr lang="en-US" sz="1050" dirty="0"/>
              <a:t>Class scores</a:t>
            </a:r>
            <a:endParaRPr lang="en-US" sz="1400" dirty="0"/>
          </a:p>
          <a:p>
            <a:r>
              <a:rPr lang="en-US" sz="1200" dirty="0">
                <a:solidFill>
                  <a:srgbClr val="7A1410"/>
                </a:solidFill>
              </a:rPr>
              <a:t>14x14x1024 --&gt;       1x1024   --&gt; 1000 </a:t>
            </a:r>
          </a:p>
          <a:p>
            <a:r>
              <a:rPr lang="en-US" sz="1100" dirty="0"/>
              <a:t>                       GAP            multiplication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479845" y="3424171"/>
            <a:ext cx="20428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Linear relation between last </a:t>
            </a:r>
            <a:r>
              <a:rPr lang="en-US" sz="1400" b="1" dirty="0"/>
              <a:t>: </a:t>
            </a:r>
            <a:r>
              <a:rPr lang="en-US" sz="1200" dirty="0"/>
              <a:t>conv map and </a:t>
            </a:r>
            <a:r>
              <a:rPr lang="en-US" sz="1200" dirty="0" err="1"/>
              <a:t>softmax</a:t>
            </a:r>
            <a:r>
              <a:rPr lang="en-US" sz="1200" dirty="0"/>
              <a:t> layer 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7455" y="3662972"/>
            <a:ext cx="3400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Based on the technique, the class-specific saliency maps for the top 5 predictions could be generated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75" y="2061825"/>
            <a:ext cx="3197523" cy="871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678" y="1124218"/>
            <a:ext cx="34845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What: </a:t>
            </a:r>
          </a:p>
          <a:p>
            <a:r>
              <a:rPr lang="en-US" sz="1100" dirty="0"/>
              <a:t>For a standard classification CNN, the input is an image and the output is a class probability.</a:t>
            </a:r>
          </a:p>
          <a:p>
            <a:r>
              <a:rPr lang="en-US" sz="1100" b="1" dirty="0"/>
              <a:t>Where:</a:t>
            </a:r>
          </a:p>
          <a:p>
            <a:r>
              <a:rPr lang="en-US" sz="1100" dirty="0"/>
              <a:t>But can we infer where the CNN is looking on the image?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07" y="2984410"/>
            <a:ext cx="34958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In this work, we propose a simple technique to reveal the implicit attention of CNN and localize the discriminative regions for the predicted class.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37859" y="3962083"/>
            <a:ext cx="1263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It is equivalent to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00229" y="3951041"/>
            <a:ext cx="250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A1410"/>
                </a:solidFill>
              </a:rPr>
              <a:t>14x14x1024 --&gt; </a:t>
            </a:r>
            <a:r>
              <a:rPr lang="en-US" sz="1200" b="1" dirty="0">
                <a:solidFill>
                  <a:srgbClr val="7A1410"/>
                </a:solidFill>
              </a:rPr>
              <a:t>14x14x1000</a:t>
            </a:r>
            <a:r>
              <a:rPr lang="en-US" sz="1200" dirty="0">
                <a:solidFill>
                  <a:srgbClr val="7A1410"/>
                </a:solidFill>
              </a:rPr>
              <a:t> --&gt; 1000</a:t>
            </a:r>
          </a:p>
          <a:p>
            <a:r>
              <a:rPr lang="en-US" sz="1200" dirty="0">
                <a:solidFill>
                  <a:srgbClr val="7A1410"/>
                </a:solidFill>
              </a:rPr>
              <a:t>                </a:t>
            </a:r>
            <a:r>
              <a:rPr lang="en-US" sz="1100" dirty="0"/>
              <a:t>multiplication            GAP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2240" y="6703402"/>
            <a:ext cx="509705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* K. </a:t>
            </a:r>
            <a:r>
              <a:rPr lang="en-US" sz="700" dirty="0" err="1"/>
              <a:t>Simonyan</a:t>
            </a:r>
            <a:r>
              <a:rPr lang="en-US" sz="700" dirty="0"/>
              <a:t> et al. Deep inside convolutional networks: </a:t>
            </a:r>
            <a:r>
              <a:rPr lang="en-US" sz="700" dirty="0" err="1"/>
              <a:t>Visualising</a:t>
            </a:r>
            <a:r>
              <a:rPr lang="en-US" sz="700" dirty="0"/>
              <a:t> image classification models and saliency maps. ICLR’14 workshop</a:t>
            </a:r>
          </a:p>
        </p:txBody>
      </p:sp>
    </p:spTree>
    <p:extLst>
      <p:ext uri="{BB962C8B-B14F-4D97-AF65-F5344CB8AC3E}">
        <p14:creationId xmlns:p14="http://schemas.microsoft.com/office/powerpoint/2010/main" val="10514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294</Words>
  <Application>Microsoft Macintosh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BoleiZhou</dc:creator>
  <cp:lastModifiedBy>Bolei Zhou (IEG)</cp:lastModifiedBy>
  <cp:revision>25</cp:revision>
  <dcterms:created xsi:type="dcterms:W3CDTF">2016-06-16T04:05:27Z</dcterms:created>
  <dcterms:modified xsi:type="dcterms:W3CDTF">2021-10-24T15:25:04Z</dcterms:modified>
</cp:coreProperties>
</file>