
<file path=[Content_Types].xml><?xml version="1.0" encoding="utf-8"?>
<Types xmlns="http://schemas.openxmlformats.org/package/2006/content-types">
  <Default Extension="(null)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0698163" cy="75628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61E"/>
    <a:srgbClr val="A51D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1"/>
    <p:restoredTop sz="94668"/>
  </p:normalViewPr>
  <p:slideViewPr>
    <p:cSldViewPr snapToGrid="0" snapToObjects="1">
      <p:cViewPr varScale="1">
        <p:scale>
          <a:sx n="107" d="100"/>
          <a:sy n="107" d="100"/>
        </p:scale>
        <p:origin x="3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1237717"/>
            <a:ext cx="9093439" cy="2632992"/>
          </a:xfrm>
        </p:spPr>
        <p:txBody>
          <a:bodyPr anchor="b"/>
          <a:lstStyle>
            <a:lvl1pPr algn="ctr">
              <a:defRPr sz="66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7271" y="3972247"/>
            <a:ext cx="8023622" cy="1825938"/>
          </a:xfrm>
        </p:spPr>
        <p:txBody>
          <a:bodyPr/>
          <a:lstStyle>
            <a:lvl1pPr marL="0" indent="0" algn="ctr">
              <a:buNone/>
              <a:defRPr sz="2647"/>
            </a:lvl1pPr>
            <a:lvl2pPr marL="504200" indent="0" algn="ctr">
              <a:buNone/>
              <a:defRPr sz="2206"/>
            </a:lvl2pPr>
            <a:lvl3pPr marL="1008400" indent="0" algn="ctr">
              <a:buNone/>
              <a:defRPr sz="1985"/>
            </a:lvl3pPr>
            <a:lvl4pPr marL="1512600" indent="0" algn="ctr">
              <a:buNone/>
              <a:defRPr sz="1764"/>
            </a:lvl4pPr>
            <a:lvl5pPr marL="2016801" indent="0" algn="ctr">
              <a:buNone/>
              <a:defRPr sz="1764"/>
            </a:lvl5pPr>
            <a:lvl6pPr marL="2521001" indent="0" algn="ctr">
              <a:buNone/>
              <a:defRPr sz="1764"/>
            </a:lvl6pPr>
            <a:lvl7pPr marL="3025201" indent="0" algn="ctr">
              <a:buNone/>
              <a:defRPr sz="1764"/>
            </a:lvl7pPr>
            <a:lvl8pPr marL="3529401" indent="0" algn="ctr">
              <a:buNone/>
              <a:defRPr sz="1764"/>
            </a:lvl8pPr>
            <a:lvl9pPr marL="4033601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A92F-9FC3-9543-B067-DAE176A747E3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5F8A-F44E-AE44-BC1B-042F4C727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74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A92F-9FC3-9543-B067-DAE176A747E3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5F8A-F44E-AE44-BC1B-042F4C727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91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5874" y="402652"/>
            <a:ext cx="2306791" cy="64091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499" y="402652"/>
            <a:ext cx="6786647" cy="640916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A92F-9FC3-9543-B067-DAE176A747E3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5F8A-F44E-AE44-BC1B-042F4C727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5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A92F-9FC3-9543-B067-DAE176A747E3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5F8A-F44E-AE44-BC1B-042F4C727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32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927" y="1885463"/>
            <a:ext cx="9227166" cy="3145935"/>
          </a:xfrm>
        </p:spPr>
        <p:txBody>
          <a:bodyPr anchor="b"/>
          <a:lstStyle>
            <a:lvl1pPr>
              <a:defRPr sz="66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927" y="5061159"/>
            <a:ext cx="9227166" cy="1654373"/>
          </a:xfrm>
        </p:spPr>
        <p:txBody>
          <a:bodyPr/>
          <a:lstStyle>
            <a:lvl1pPr marL="0" indent="0">
              <a:buNone/>
              <a:defRPr sz="2647">
                <a:solidFill>
                  <a:schemeClr val="tx1"/>
                </a:solidFill>
              </a:defRPr>
            </a:lvl1pPr>
            <a:lvl2pPr marL="504200" indent="0">
              <a:buNone/>
              <a:defRPr sz="2206">
                <a:solidFill>
                  <a:schemeClr val="tx1">
                    <a:tint val="75000"/>
                  </a:schemeClr>
                </a:solidFill>
              </a:defRPr>
            </a:lvl2pPr>
            <a:lvl3pPr marL="100840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3pPr>
            <a:lvl4pPr marL="151260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6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210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52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94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36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A92F-9FC3-9543-B067-DAE176A747E3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5F8A-F44E-AE44-BC1B-042F4C727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4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499" y="2013259"/>
            <a:ext cx="4546719" cy="4798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5945" y="2013259"/>
            <a:ext cx="4546719" cy="4798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A92F-9FC3-9543-B067-DAE176A747E3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5F8A-F44E-AE44-BC1B-042F4C727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03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92" y="402654"/>
            <a:ext cx="9227166" cy="14618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93" y="1853949"/>
            <a:ext cx="4525824" cy="908592"/>
          </a:xfrm>
        </p:spPr>
        <p:txBody>
          <a:bodyPr anchor="b"/>
          <a:lstStyle>
            <a:lvl1pPr marL="0" indent="0">
              <a:buNone/>
              <a:defRPr sz="2647" b="1"/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893" y="2762541"/>
            <a:ext cx="4525824" cy="4063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5945" y="1853949"/>
            <a:ext cx="4548113" cy="908592"/>
          </a:xfrm>
        </p:spPr>
        <p:txBody>
          <a:bodyPr anchor="b"/>
          <a:lstStyle>
            <a:lvl1pPr marL="0" indent="0">
              <a:buNone/>
              <a:defRPr sz="2647" b="1"/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5945" y="2762541"/>
            <a:ext cx="4548113" cy="4063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A92F-9FC3-9543-B067-DAE176A747E3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5F8A-F44E-AE44-BC1B-042F4C727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32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A92F-9FC3-9543-B067-DAE176A747E3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5F8A-F44E-AE44-BC1B-042F4C727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15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A92F-9FC3-9543-B067-DAE176A747E3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5F8A-F44E-AE44-BC1B-042F4C727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42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92" y="504190"/>
            <a:ext cx="3450436" cy="1764665"/>
          </a:xfrm>
        </p:spPr>
        <p:txBody>
          <a:bodyPr anchor="b"/>
          <a:lstStyle>
            <a:lvl1pPr>
              <a:defRPr sz="35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13" y="1088912"/>
            <a:ext cx="5415945" cy="5374525"/>
          </a:xfrm>
        </p:spPr>
        <p:txBody>
          <a:bodyPr/>
          <a:lstStyle>
            <a:lvl1pPr>
              <a:defRPr sz="3529"/>
            </a:lvl1pPr>
            <a:lvl2pPr>
              <a:defRPr sz="3088"/>
            </a:lvl2pPr>
            <a:lvl3pPr>
              <a:defRPr sz="2647"/>
            </a:lvl3pPr>
            <a:lvl4pPr>
              <a:defRPr sz="2206"/>
            </a:lvl4pPr>
            <a:lvl5pPr>
              <a:defRPr sz="2206"/>
            </a:lvl5pPr>
            <a:lvl6pPr>
              <a:defRPr sz="2206"/>
            </a:lvl6pPr>
            <a:lvl7pPr>
              <a:defRPr sz="2206"/>
            </a:lvl7pPr>
            <a:lvl8pPr>
              <a:defRPr sz="2206"/>
            </a:lvl8pPr>
            <a:lvl9pPr>
              <a:defRPr sz="220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892" y="2268855"/>
            <a:ext cx="3450436" cy="4203335"/>
          </a:xfrm>
        </p:spPr>
        <p:txBody>
          <a:bodyPr/>
          <a:lstStyle>
            <a:lvl1pPr marL="0" indent="0">
              <a:buNone/>
              <a:defRPr sz="1764"/>
            </a:lvl1pPr>
            <a:lvl2pPr marL="504200" indent="0">
              <a:buNone/>
              <a:defRPr sz="1544"/>
            </a:lvl2pPr>
            <a:lvl3pPr marL="1008400" indent="0">
              <a:buNone/>
              <a:defRPr sz="1323"/>
            </a:lvl3pPr>
            <a:lvl4pPr marL="1512600" indent="0">
              <a:buNone/>
              <a:defRPr sz="1103"/>
            </a:lvl4pPr>
            <a:lvl5pPr marL="2016801" indent="0">
              <a:buNone/>
              <a:defRPr sz="1103"/>
            </a:lvl5pPr>
            <a:lvl6pPr marL="2521001" indent="0">
              <a:buNone/>
              <a:defRPr sz="1103"/>
            </a:lvl6pPr>
            <a:lvl7pPr marL="3025201" indent="0">
              <a:buNone/>
              <a:defRPr sz="1103"/>
            </a:lvl7pPr>
            <a:lvl8pPr marL="3529401" indent="0">
              <a:buNone/>
              <a:defRPr sz="1103"/>
            </a:lvl8pPr>
            <a:lvl9pPr marL="4033601" indent="0">
              <a:buNone/>
              <a:defRPr sz="110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A92F-9FC3-9543-B067-DAE176A747E3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5F8A-F44E-AE44-BC1B-042F4C727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06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92" y="504190"/>
            <a:ext cx="3450436" cy="1764665"/>
          </a:xfrm>
        </p:spPr>
        <p:txBody>
          <a:bodyPr anchor="b"/>
          <a:lstStyle>
            <a:lvl1pPr>
              <a:defRPr sz="35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13" y="1088912"/>
            <a:ext cx="5415945" cy="5374525"/>
          </a:xfrm>
        </p:spPr>
        <p:txBody>
          <a:bodyPr anchor="t"/>
          <a:lstStyle>
            <a:lvl1pPr marL="0" indent="0">
              <a:buNone/>
              <a:defRPr sz="3529"/>
            </a:lvl1pPr>
            <a:lvl2pPr marL="504200" indent="0">
              <a:buNone/>
              <a:defRPr sz="3088"/>
            </a:lvl2pPr>
            <a:lvl3pPr marL="1008400" indent="0">
              <a:buNone/>
              <a:defRPr sz="2647"/>
            </a:lvl3pPr>
            <a:lvl4pPr marL="1512600" indent="0">
              <a:buNone/>
              <a:defRPr sz="2206"/>
            </a:lvl4pPr>
            <a:lvl5pPr marL="2016801" indent="0">
              <a:buNone/>
              <a:defRPr sz="2206"/>
            </a:lvl5pPr>
            <a:lvl6pPr marL="2521001" indent="0">
              <a:buNone/>
              <a:defRPr sz="2206"/>
            </a:lvl6pPr>
            <a:lvl7pPr marL="3025201" indent="0">
              <a:buNone/>
              <a:defRPr sz="2206"/>
            </a:lvl7pPr>
            <a:lvl8pPr marL="3529401" indent="0">
              <a:buNone/>
              <a:defRPr sz="2206"/>
            </a:lvl8pPr>
            <a:lvl9pPr marL="4033601" indent="0">
              <a:buNone/>
              <a:defRPr sz="220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892" y="2268855"/>
            <a:ext cx="3450436" cy="4203335"/>
          </a:xfrm>
        </p:spPr>
        <p:txBody>
          <a:bodyPr/>
          <a:lstStyle>
            <a:lvl1pPr marL="0" indent="0">
              <a:buNone/>
              <a:defRPr sz="1764"/>
            </a:lvl1pPr>
            <a:lvl2pPr marL="504200" indent="0">
              <a:buNone/>
              <a:defRPr sz="1544"/>
            </a:lvl2pPr>
            <a:lvl3pPr marL="1008400" indent="0">
              <a:buNone/>
              <a:defRPr sz="1323"/>
            </a:lvl3pPr>
            <a:lvl4pPr marL="1512600" indent="0">
              <a:buNone/>
              <a:defRPr sz="1103"/>
            </a:lvl4pPr>
            <a:lvl5pPr marL="2016801" indent="0">
              <a:buNone/>
              <a:defRPr sz="1103"/>
            </a:lvl5pPr>
            <a:lvl6pPr marL="2521001" indent="0">
              <a:buNone/>
              <a:defRPr sz="1103"/>
            </a:lvl6pPr>
            <a:lvl7pPr marL="3025201" indent="0">
              <a:buNone/>
              <a:defRPr sz="1103"/>
            </a:lvl7pPr>
            <a:lvl8pPr marL="3529401" indent="0">
              <a:buNone/>
              <a:defRPr sz="1103"/>
            </a:lvl8pPr>
            <a:lvl9pPr marL="4033601" indent="0">
              <a:buNone/>
              <a:defRPr sz="110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A92F-9FC3-9543-B067-DAE176A747E3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5F8A-F44E-AE44-BC1B-042F4C727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3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499" y="402654"/>
            <a:ext cx="9227166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499" y="2013259"/>
            <a:ext cx="9227166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499" y="7009643"/>
            <a:ext cx="2407087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AA92F-9FC3-9543-B067-DAE176A747E3}" type="datetimeFigureOut">
              <a:rPr lang="en-US" smtClean="0"/>
              <a:t>10/24/21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3767" y="7009643"/>
            <a:ext cx="3610630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5577" y="7009643"/>
            <a:ext cx="2407087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45F8A-F44E-AE44-BC1B-042F4C727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74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8400" rtl="0" eaLnBrk="1" latinLnBrk="0" hangingPunct="1">
        <a:lnSpc>
          <a:spcPct val="90000"/>
        </a:lnSpc>
        <a:spcBef>
          <a:spcPct val="0"/>
        </a:spcBef>
        <a:buNone/>
        <a:defRPr sz="48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100" indent="-252100" algn="l" defTabSz="1008400" rtl="0" eaLnBrk="1" latinLnBrk="0" hangingPunct="1">
        <a:lnSpc>
          <a:spcPct val="90000"/>
        </a:lnSpc>
        <a:spcBef>
          <a:spcPts val="1103"/>
        </a:spcBef>
        <a:buFont typeface="Arial" panose="020B0604020202020204" pitchFamily="34" charset="0"/>
        <a:buChar char="•"/>
        <a:defRPr sz="3088" kern="1200">
          <a:solidFill>
            <a:schemeClr val="tx1"/>
          </a:solidFill>
          <a:latin typeface="+mn-lt"/>
          <a:ea typeface="+mn-ea"/>
          <a:cs typeface="+mn-cs"/>
        </a:defRPr>
      </a:lvl1pPr>
      <a:lvl2pPr marL="756300" indent="-252100" algn="l" defTabSz="100840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7" kern="1200">
          <a:solidFill>
            <a:schemeClr val="tx1"/>
          </a:solidFill>
          <a:latin typeface="+mn-lt"/>
          <a:ea typeface="+mn-ea"/>
          <a:cs typeface="+mn-cs"/>
        </a:defRPr>
      </a:lvl2pPr>
      <a:lvl3pPr marL="1260500" indent="-252100" algn="l" defTabSz="100840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6" kern="1200">
          <a:solidFill>
            <a:schemeClr val="tx1"/>
          </a:solidFill>
          <a:latin typeface="+mn-lt"/>
          <a:ea typeface="+mn-ea"/>
          <a:cs typeface="+mn-cs"/>
        </a:defRPr>
      </a:lvl3pPr>
      <a:lvl4pPr marL="1764701" indent="-252100" algn="l" defTabSz="100840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268901" indent="-252100" algn="l" defTabSz="100840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773101" indent="-252100" algn="l" defTabSz="100840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7301" indent="-252100" algn="l" defTabSz="100840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1501" indent="-252100" algn="l" defTabSz="100840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5701" indent="-252100" algn="l" defTabSz="1008400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20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40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600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8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10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52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94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3601" algn="l" defTabSz="10084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relation.csail.mit.edu/" TargetMode="External"/><Relationship Id="rId13" Type="http://schemas.openxmlformats.org/officeDocument/2006/relationships/image" Target="../media/image11.jpeg"/><Relationship Id="rId18" Type="http://schemas.openxmlformats.org/officeDocument/2006/relationships/image" Target="../media/image16.jpg"/><Relationship Id="rId26" Type="http://schemas.openxmlformats.org/officeDocument/2006/relationships/image" Target="../media/image24.jpeg"/><Relationship Id="rId3" Type="http://schemas.openxmlformats.org/officeDocument/2006/relationships/image" Target="../media/image2.tiff"/><Relationship Id="rId21" Type="http://schemas.openxmlformats.org/officeDocument/2006/relationships/image" Target="../media/image19.jpeg"/><Relationship Id="rId7" Type="http://schemas.openxmlformats.org/officeDocument/2006/relationships/image" Target="../media/image6.tiff"/><Relationship Id="rId12" Type="http://schemas.openxmlformats.org/officeDocument/2006/relationships/image" Target="../media/image10.png"/><Relationship Id="rId17" Type="http://schemas.openxmlformats.org/officeDocument/2006/relationships/image" Target="../media/image15.jpg"/><Relationship Id="rId25" Type="http://schemas.openxmlformats.org/officeDocument/2006/relationships/image" Target="../media/image23.png"/><Relationship Id="rId2" Type="http://schemas.openxmlformats.org/officeDocument/2006/relationships/image" Target="../media/image1.tiff"/><Relationship Id="rId16" Type="http://schemas.openxmlformats.org/officeDocument/2006/relationships/image" Target="../media/image14.jpg"/><Relationship Id="rId20" Type="http://schemas.openxmlformats.org/officeDocument/2006/relationships/image" Target="../media/image18.jpe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4.png"/><Relationship Id="rId15" Type="http://schemas.openxmlformats.org/officeDocument/2006/relationships/image" Target="../media/image13.jpg"/><Relationship Id="rId23" Type="http://schemas.openxmlformats.org/officeDocument/2006/relationships/image" Target="../media/image21.jpe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jpg"/><Relationship Id="rId31" Type="http://schemas.openxmlformats.org/officeDocument/2006/relationships/image" Target="../media/image29.(null)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jpeg"/><Relationship Id="rId22" Type="http://schemas.openxmlformats.org/officeDocument/2006/relationships/image" Target="../media/image20.jpeg"/><Relationship Id="rId27" Type="http://schemas.openxmlformats.org/officeDocument/2006/relationships/image" Target="../media/image25.jpeg"/><Relationship Id="rId30" Type="http://schemas.openxmlformats.org/officeDocument/2006/relationships/image" Target="../media/image28.(null)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2E5987-D199-F24E-9FAE-C4D602824B4F}"/>
              </a:ext>
            </a:extLst>
          </p:cNvPr>
          <p:cNvSpPr txBox="1"/>
          <p:nvPr/>
        </p:nvSpPr>
        <p:spPr>
          <a:xfrm>
            <a:off x="2831720" y="-40968"/>
            <a:ext cx="5230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Temporal Relational Reasoning in Videos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D4B0BA-D361-5443-B12D-E7346444E1B7}"/>
              </a:ext>
            </a:extLst>
          </p:cNvPr>
          <p:cNvSpPr txBox="1"/>
          <p:nvPr/>
        </p:nvSpPr>
        <p:spPr>
          <a:xfrm>
            <a:off x="3333817" y="319962"/>
            <a:ext cx="4279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Bolei</a:t>
            </a:r>
            <a:r>
              <a:rPr lang="en-US" sz="1400" dirty="0"/>
              <a:t> Zhou, Alex </a:t>
            </a:r>
            <a:r>
              <a:rPr lang="en-US" sz="1400" dirty="0" err="1"/>
              <a:t>Andonian</a:t>
            </a:r>
            <a:r>
              <a:rPr lang="en-US" sz="1400" dirty="0"/>
              <a:t>, Aude Oliva, Antonio </a:t>
            </a:r>
            <a:r>
              <a:rPr lang="en-US" sz="1400" dirty="0" err="1"/>
              <a:t>Torralba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10CEFF-7A40-FA43-9D89-857FD8AC9D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016" y="71080"/>
            <a:ext cx="913939" cy="4726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C39016-3A81-B14D-AA03-A150203C6E9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1097014" y="76557"/>
            <a:ext cx="889829" cy="53872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9D15FE-935E-2E41-9235-B0167EA94C8E}"/>
              </a:ext>
            </a:extLst>
          </p:cNvPr>
          <p:cNvCxnSpPr>
            <a:cxnSpLocks/>
          </p:cNvCxnSpPr>
          <p:nvPr/>
        </p:nvCxnSpPr>
        <p:spPr>
          <a:xfrm>
            <a:off x="61787" y="625365"/>
            <a:ext cx="10558376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028606-B09A-CB46-A48C-69622B11F2F0}"/>
              </a:ext>
            </a:extLst>
          </p:cNvPr>
          <p:cNvCxnSpPr>
            <a:cxnSpLocks/>
          </p:cNvCxnSpPr>
          <p:nvPr/>
        </p:nvCxnSpPr>
        <p:spPr>
          <a:xfrm>
            <a:off x="5842534" y="708777"/>
            <a:ext cx="0" cy="674393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DFBB2C2A-63A1-A740-B02C-D9433B028B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3716" y="1397116"/>
            <a:ext cx="991963" cy="76141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A771FEB-6518-474B-A1EB-24F5F247FE1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80271" y="1397116"/>
            <a:ext cx="988930" cy="76141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EE77EBC-4F1A-E249-A45F-2242279B653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4282" y="1379457"/>
            <a:ext cx="950964" cy="79673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5B980D0-86D7-C84B-B198-61671C81308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06729" y="1381539"/>
            <a:ext cx="933250" cy="79256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246130C-B0AB-5E46-B2BB-0D3084AB2010}"/>
              </a:ext>
            </a:extLst>
          </p:cNvPr>
          <p:cNvSpPr txBox="1"/>
          <p:nvPr/>
        </p:nvSpPr>
        <p:spPr>
          <a:xfrm>
            <a:off x="10590" y="2434255"/>
            <a:ext cx="427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80061E"/>
                </a:solidFill>
              </a:rPr>
              <a:t>Representing Videos as Temporal Relations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1E2875-43F5-9642-A529-1F17CDAD54C8}"/>
              </a:ext>
            </a:extLst>
          </p:cNvPr>
          <p:cNvSpPr txBox="1"/>
          <p:nvPr/>
        </p:nvSpPr>
        <p:spPr>
          <a:xfrm>
            <a:off x="14995" y="623639"/>
            <a:ext cx="3066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80061E"/>
                </a:solidFill>
              </a:rPr>
              <a:t>What Happened in the Video?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330241-572A-EB46-AD97-0733DD80F93F}"/>
              </a:ext>
            </a:extLst>
          </p:cNvPr>
          <p:cNvSpPr txBox="1"/>
          <p:nvPr/>
        </p:nvSpPr>
        <p:spPr>
          <a:xfrm>
            <a:off x="5941375" y="597353"/>
            <a:ext cx="13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80061E"/>
                </a:solidFill>
              </a:rPr>
              <a:t>Experiments</a:t>
            </a:r>
            <a:endParaRPr lang="en-US" b="1" dirty="0">
              <a:solidFill>
                <a:srgbClr val="80061E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E4AC24-0122-E543-8F12-1D62A95A0696}"/>
              </a:ext>
            </a:extLst>
          </p:cNvPr>
          <p:cNvSpPr txBox="1"/>
          <p:nvPr/>
        </p:nvSpPr>
        <p:spPr>
          <a:xfrm>
            <a:off x="5987009" y="6749768"/>
            <a:ext cx="47103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Models and code are publicly available:</a:t>
            </a:r>
          </a:p>
          <a:p>
            <a:pPr algn="ctr"/>
            <a:r>
              <a:rPr lang="en-US" sz="1600" dirty="0">
                <a:hlinkClick r:id="rId8"/>
              </a:rPr>
              <a:t>http://relation.csail.mit.edu/</a:t>
            </a:r>
            <a:endParaRPr lang="en-US" sz="1600" dirty="0"/>
          </a:p>
          <a:p>
            <a:r>
              <a:rPr lang="en-US" sz="1100" dirty="0"/>
              <a:t>[1] </a:t>
            </a:r>
            <a:r>
              <a:rPr lang="en-US" sz="1100" dirty="0" err="1"/>
              <a:t>Zolfaghari,et</a:t>
            </a:r>
            <a:r>
              <a:rPr lang="en-US" sz="1100" dirty="0"/>
              <a:t> al, ECO, ECCV’18 [2] Wang, et al, TSN, ECCV’16</a:t>
            </a:r>
          </a:p>
        </p:txBody>
      </p:sp>
      <p:pic>
        <p:nvPicPr>
          <p:cNvPr id="50" name="Picture 6" descr="http://latex2png.com/output/latex_69a73c7b428b752887400adc4f92f520.png">
            <a:extLst>
              <a:ext uri="{FF2B5EF4-FFF2-40B4-BE49-F238E27FC236}">
                <a16:creationId xmlns:a16="http://schemas.microsoft.com/office/drawing/2014/main" id="{F43570A7-C83E-0C43-8112-7231C680C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7543" y="7171022"/>
            <a:ext cx="3643160" cy="218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http://latex2png.com/output/latex_d47d1c418c265182354fbc09525c46df.png">
            <a:extLst>
              <a:ext uri="{FF2B5EF4-FFF2-40B4-BE49-F238E27FC236}">
                <a16:creationId xmlns:a16="http://schemas.microsoft.com/office/drawing/2014/main" id="{84D3C8C5-456B-D64F-9162-FAF4AD584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8866" y="5025209"/>
            <a:ext cx="1607531" cy="34069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http://latex2png.com/output/latex_d88a603b1c5633801727a0e37d4e9be9.png">
            <a:extLst>
              <a:ext uri="{FF2B5EF4-FFF2-40B4-BE49-F238E27FC236}">
                <a16:creationId xmlns:a16="http://schemas.microsoft.com/office/drawing/2014/main" id="{FE0EE7AD-21EA-B74F-BBFB-54A77F72A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5865" y="5064900"/>
            <a:ext cx="1875343" cy="33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http://latex2png.com/output/latex_43949a3ac01654d84b0b0b5d704bbc0e.png">
            <a:extLst>
              <a:ext uri="{FF2B5EF4-FFF2-40B4-BE49-F238E27FC236}">
                <a16:creationId xmlns:a16="http://schemas.microsoft.com/office/drawing/2014/main" id="{A7A6C6FA-AF9D-1B4A-AFD7-199D4A1E0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52272" y="5125240"/>
            <a:ext cx="385355" cy="154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E8134198-9DA2-1F48-84A9-CCC6306961A4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03" y="4064057"/>
            <a:ext cx="725173" cy="407910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4F30BA9B-D66D-1148-BF42-CFCC22B34B4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5372" y="4055130"/>
            <a:ext cx="725173" cy="407910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35DBE91D-FF0C-8D40-84CF-57BEA5E6D913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33941" y="4055130"/>
            <a:ext cx="725173" cy="407910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DEF5566C-FA2F-4742-8A48-BF63C90EC06E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52510" y="4055130"/>
            <a:ext cx="725173" cy="407910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998DC46A-B514-574F-957B-CF75E65337F0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1079" y="4055130"/>
            <a:ext cx="725173" cy="407910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7F294F2A-A43F-F04A-B38E-84D7551444A8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89648" y="4055129"/>
            <a:ext cx="725173" cy="407910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9EC55827-EFF1-AA4E-98BA-264E1F59CBA9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8216" y="4054144"/>
            <a:ext cx="725173" cy="407910"/>
          </a:xfrm>
          <a:prstGeom prst="rect">
            <a:avLst/>
          </a:prstGeom>
        </p:spPr>
      </p:pic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057883E-DF46-124D-A7FF-3EBA07F35163}"/>
              </a:ext>
            </a:extLst>
          </p:cNvPr>
          <p:cNvCxnSpPr>
            <a:cxnSpLocks/>
          </p:cNvCxnSpPr>
          <p:nvPr/>
        </p:nvCxnSpPr>
        <p:spPr>
          <a:xfrm>
            <a:off x="79497" y="4528559"/>
            <a:ext cx="57437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FCD259B9-AFA6-354D-AC0B-7EE14393D7B3}"/>
              </a:ext>
            </a:extLst>
          </p:cNvPr>
          <p:cNvSpPr txBox="1"/>
          <p:nvPr/>
        </p:nvSpPr>
        <p:spPr>
          <a:xfrm>
            <a:off x="5300982" y="4477198"/>
            <a:ext cx="607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Time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86F52552-BFDE-A241-8D01-A5169CFBBE81}"/>
              </a:ext>
            </a:extLst>
          </p:cNvPr>
          <p:cNvGrpSpPr/>
          <p:nvPr/>
        </p:nvGrpSpPr>
        <p:grpSpPr>
          <a:xfrm>
            <a:off x="148866" y="5490691"/>
            <a:ext cx="1712121" cy="981844"/>
            <a:chOff x="14110" y="2805403"/>
            <a:chExt cx="3410532" cy="1955827"/>
          </a:xfrm>
        </p:grpSpPr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AC30BCDC-E913-F644-8C59-C31CD6AC4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4696" y="2850403"/>
              <a:ext cx="717805" cy="403765"/>
            </a:xfrm>
            <a:prstGeom prst="rect">
              <a:avLst/>
            </a:prstGeom>
          </p:spPr>
        </p:pic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003BCCA2-261E-CA44-B1CD-45A0CA8F3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2568" y="2850833"/>
              <a:ext cx="717805" cy="403765"/>
            </a:xfrm>
            <a:prstGeom prst="rect">
              <a:avLst/>
            </a:prstGeom>
          </p:spPr>
        </p:pic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8D8209EF-4B7D-2541-BA9C-C8E05EF94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77286" y="2853379"/>
              <a:ext cx="717805" cy="403765"/>
            </a:xfrm>
            <a:prstGeom prst="rect">
              <a:avLst/>
            </a:prstGeom>
          </p:spPr>
        </p:pic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FEED4BC3-32A6-254D-8063-24D77F122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42336" y="2840465"/>
              <a:ext cx="717805" cy="403765"/>
            </a:xfrm>
            <a:prstGeom prst="rect">
              <a:avLst/>
            </a:prstGeom>
          </p:spPr>
        </p:pic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DA9FEE74-B793-DC48-A9BF-BB7F848E0868}"/>
                </a:ext>
              </a:extLst>
            </p:cNvPr>
            <p:cNvGrpSpPr/>
            <p:nvPr/>
          </p:nvGrpSpPr>
          <p:grpSpPr>
            <a:xfrm>
              <a:off x="317149" y="3175650"/>
              <a:ext cx="1029585" cy="603141"/>
              <a:chOff x="1001009" y="1576600"/>
              <a:chExt cx="1098224" cy="696034"/>
            </a:xfrm>
          </p:grpSpPr>
          <p:sp>
            <p:nvSpPr>
              <p:cNvPr id="151" name="Trapezoid 150">
                <a:extLst>
                  <a:ext uri="{FF2B5EF4-FFF2-40B4-BE49-F238E27FC236}">
                    <a16:creationId xmlns:a16="http://schemas.microsoft.com/office/drawing/2014/main" id="{BD346064-6B0A-CC43-B750-8F317E309BFB}"/>
                  </a:ext>
                </a:extLst>
              </p:cNvPr>
              <p:cNvSpPr/>
              <p:nvPr/>
            </p:nvSpPr>
            <p:spPr>
              <a:xfrm flipV="1">
                <a:off x="1145318" y="1728216"/>
                <a:ext cx="731520" cy="347472"/>
              </a:xfrm>
              <a:prstGeom prst="trapezoid">
                <a:avLst/>
              </a:prstGeom>
              <a:ln>
                <a:noFill/>
              </a:ln>
              <a:effectLst>
                <a:outerShdw blurRad="50800" dist="38100" dir="108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E50FD19D-F390-9740-A3AF-69D71B1874E5}"/>
                  </a:ext>
                </a:extLst>
              </p:cNvPr>
              <p:cNvSpPr txBox="1"/>
              <p:nvPr/>
            </p:nvSpPr>
            <p:spPr>
              <a:xfrm>
                <a:off x="1001009" y="1576600"/>
                <a:ext cx="1098224" cy="6960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CNN</a:t>
                </a:r>
              </a:p>
            </p:txBody>
          </p:sp>
        </p:grp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B9D22AA4-C360-A344-A45B-7D35CB4853DD}"/>
                </a:ext>
              </a:extLst>
            </p:cNvPr>
            <p:cNvSpPr/>
            <p:nvPr/>
          </p:nvSpPr>
          <p:spPr>
            <a:xfrm>
              <a:off x="37078" y="3642032"/>
              <a:ext cx="1552554" cy="731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748AA4B2-C8ED-8C49-89BB-1F0D4DD3401B}"/>
                </a:ext>
              </a:extLst>
            </p:cNvPr>
            <p:cNvSpPr/>
            <p:nvPr/>
          </p:nvSpPr>
          <p:spPr>
            <a:xfrm>
              <a:off x="1860741" y="3642032"/>
              <a:ext cx="1499616" cy="731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5290675-4283-DE43-AEAC-02BD07AE1F44}"/>
                </a:ext>
              </a:extLst>
            </p:cNvPr>
            <p:cNvSpPr/>
            <p:nvPr/>
          </p:nvSpPr>
          <p:spPr>
            <a:xfrm>
              <a:off x="994668" y="4380028"/>
              <a:ext cx="1499616" cy="7315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53782003-E0B6-AB42-8EA4-5F2DCCEB64D4}"/>
                </a:ext>
              </a:extLst>
            </p:cNvPr>
            <p:cNvGrpSpPr/>
            <p:nvPr/>
          </p:nvGrpSpPr>
          <p:grpSpPr>
            <a:xfrm>
              <a:off x="2223251" y="3156969"/>
              <a:ext cx="1029585" cy="603141"/>
              <a:chOff x="1004101" y="1555041"/>
              <a:chExt cx="1098224" cy="696034"/>
            </a:xfrm>
          </p:grpSpPr>
          <p:sp>
            <p:nvSpPr>
              <p:cNvPr id="149" name="Trapezoid 148">
                <a:extLst>
                  <a:ext uri="{FF2B5EF4-FFF2-40B4-BE49-F238E27FC236}">
                    <a16:creationId xmlns:a16="http://schemas.microsoft.com/office/drawing/2014/main" id="{77531B86-E968-DD42-ACC3-598729E74D31}"/>
                  </a:ext>
                </a:extLst>
              </p:cNvPr>
              <p:cNvSpPr/>
              <p:nvPr/>
            </p:nvSpPr>
            <p:spPr>
              <a:xfrm flipV="1">
                <a:off x="1145318" y="1728216"/>
                <a:ext cx="731520" cy="347472"/>
              </a:xfrm>
              <a:prstGeom prst="trapezoid">
                <a:avLst/>
              </a:prstGeom>
              <a:ln>
                <a:noFill/>
              </a:ln>
              <a:effectLst>
                <a:outerShdw blurRad="50800" dist="38100" dir="108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F5114FF1-0EF6-EF4C-8B2F-1B22E919795A}"/>
                  </a:ext>
                </a:extLst>
              </p:cNvPr>
              <p:cNvSpPr txBox="1"/>
              <p:nvPr/>
            </p:nvSpPr>
            <p:spPr>
              <a:xfrm>
                <a:off x="1004101" y="1555041"/>
                <a:ext cx="1098224" cy="6960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CNN</a:t>
                </a:r>
              </a:p>
            </p:txBody>
          </p:sp>
        </p:grp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EDAB5F74-B1CC-7C49-BF88-2E702FF1E266}"/>
                </a:ext>
              </a:extLst>
            </p:cNvPr>
            <p:cNvCxnSpPr/>
            <p:nvPr/>
          </p:nvCxnSpPr>
          <p:spPr>
            <a:xfrm>
              <a:off x="813359" y="3715184"/>
              <a:ext cx="931121" cy="6648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4983D69A-96AB-7344-9AAD-462147B6AA77}"/>
                </a:ext>
              </a:extLst>
            </p:cNvPr>
            <p:cNvCxnSpPr/>
            <p:nvPr/>
          </p:nvCxnSpPr>
          <p:spPr>
            <a:xfrm flipH="1">
              <a:off x="1744480" y="3715184"/>
              <a:ext cx="866073" cy="6648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43" name="Picture 4" descr="http://latex2png.com/output/latex_c1f258ecb1bb4391c644ee784255f81b.png">
              <a:extLst>
                <a:ext uri="{FF2B5EF4-FFF2-40B4-BE49-F238E27FC236}">
                  <a16:creationId xmlns:a16="http://schemas.microsoft.com/office/drawing/2014/main" id="{ED2CEB86-68BD-4E40-A69F-C6F29ED362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111" y="3795385"/>
              <a:ext cx="231708" cy="172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4" name="Picture 6" descr="http://latex2png.com/output/latex_2255cdee426ab771eb99b4a7f1f3f424.png">
              <a:extLst>
                <a:ext uri="{FF2B5EF4-FFF2-40B4-BE49-F238E27FC236}">
                  <a16:creationId xmlns:a16="http://schemas.microsoft.com/office/drawing/2014/main" id="{3DA205D1-B450-5C4B-8DEF-EB4348DB26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0605" y="4496421"/>
              <a:ext cx="271429" cy="264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5" name="Picture 4" descr="http://latex2png.com/output/latex_c1f258ecb1bb4391c644ee784255f81b.png">
              <a:extLst>
                <a:ext uri="{FF2B5EF4-FFF2-40B4-BE49-F238E27FC236}">
                  <a16:creationId xmlns:a16="http://schemas.microsoft.com/office/drawing/2014/main" id="{3708CCF2-C0BC-1D44-AE77-36F402F695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7062" y="3803608"/>
              <a:ext cx="231708" cy="172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5D5C7A1B-9C20-6940-B089-649BF0F7E938}"/>
                </a:ext>
              </a:extLst>
            </p:cNvPr>
            <p:cNvSpPr txBox="1"/>
            <p:nvPr/>
          </p:nvSpPr>
          <p:spPr>
            <a:xfrm>
              <a:off x="1371250" y="3678607"/>
              <a:ext cx="703666" cy="829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+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D9BF6B0A-8BFC-7246-BEE6-DF61B4D8FD89}"/>
                </a:ext>
              </a:extLst>
            </p:cNvPr>
            <p:cNvSpPr/>
            <p:nvPr/>
          </p:nvSpPr>
          <p:spPr>
            <a:xfrm>
              <a:off x="14110" y="2805404"/>
              <a:ext cx="1630798" cy="485861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E64A95C-AF58-1542-B012-F167A143F705}"/>
                </a:ext>
              </a:extLst>
            </p:cNvPr>
            <p:cNvSpPr/>
            <p:nvPr/>
          </p:nvSpPr>
          <p:spPr>
            <a:xfrm>
              <a:off x="1793844" y="2805403"/>
              <a:ext cx="1630798" cy="483065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202D63AA-8AE9-C54D-96B6-57CF1A973F6A}"/>
              </a:ext>
            </a:extLst>
          </p:cNvPr>
          <p:cNvGrpSpPr/>
          <p:nvPr/>
        </p:nvGrpSpPr>
        <p:grpSpPr>
          <a:xfrm>
            <a:off x="1986843" y="5507957"/>
            <a:ext cx="2541387" cy="987679"/>
            <a:chOff x="3598093" y="2815234"/>
            <a:chExt cx="5062426" cy="1967449"/>
          </a:xfrm>
        </p:grpSpPr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C3CF324B-C0CC-8A49-A5D5-215E58F12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20532" y="2882715"/>
              <a:ext cx="717805" cy="403765"/>
            </a:xfrm>
            <a:prstGeom prst="rect">
              <a:avLst/>
            </a:prstGeom>
          </p:spPr>
        </p:pic>
        <p:pic>
          <p:nvPicPr>
            <p:cNvPr id="156" name="Picture 155">
              <a:extLst>
                <a:ext uri="{FF2B5EF4-FFF2-40B4-BE49-F238E27FC236}">
                  <a16:creationId xmlns:a16="http://schemas.microsoft.com/office/drawing/2014/main" id="{CCF0AEAA-5ABB-6148-8E7B-334845088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68977" y="2869452"/>
              <a:ext cx="717805" cy="403765"/>
            </a:xfrm>
            <a:prstGeom prst="rect">
              <a:avLst/>
            </a:prstGeom>
          </p:spPr>
        </p:pic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CF7481C2-5E08-1848-B1B8-214398C74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232045" y="2873121"/>
              <a:ext cx="717805" cy="403765"/>
            </a:xfrm>
            <a:prstGeom prst="rect">
              <a:avLst/>
            </a:prstGeom>
          </p:spPr>
        </p:pic>
        <p:pic>
          <p:nvPicPr>
            <p:cNvPr id="158" name="Picture 157">
              <a:extLst>
                <a:ext uri="{FF2B5EF4-FFF2-40B4-BE49-F238E27FC236}">
                  <a16:creationId xmlns:a16="http://schemas.microsoft.com/office/drawing/2014/main" id="{2E1C285D-9184-6B4C-95FA-75EC3177A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23940" y="2879604"/>
              <a:ext cx="717805" cy="403765"/>
            </a:xfrm>
            <a:prstGeom prst="rect">
              <a:avLst/>
            </a:prstGeom>
          </p:spPr>
        </p:pic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B8C445D3-19D1-FD48-92F9-6C3F3668F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82217" y="2869501"/>
              <a:ext cx="717805" cy="403765"/>
            </a:xfrm>
            <a:prstGeom prst="rect">
              <a:avLst/>
            </a:prstGeom>
          </p:spPr>
        </p:pic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86E46CCE-E59A-4241-802B-36B9D50BA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835453" y="2869500"/>
              <a:ext cx="717805" cy="403765"/>
            </a:xfrm>
            <a:prstGeom prst="rect">
              <a:avLst/>
            </a:prstGeom>
          </p:spPr>
        </p:pic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04EDA8A9-0520-C547-85D6-A7EACD80126E}"/>
                </a:ext>
              </a:extLst>
            </p:cNvPr>
            <p:cNvSpPr/>
            <p:nvPr/>
          </p:nvSpPr>
          <p:spPr>
            <a:xfrm>
              <a:off x="3601039" y="3642032"/>
              <a:ext cx="2452318" cy="7315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2DDDCB18-E58B-034C-9B0D-E17DB4762E69}"/>
                </a:ext>
              </a:extLst>
            </p:cNvPr>
            <p:cNvSpPr/>
            <p:nvPr/>
          </p:nvSpPr>
          <p:spPr>
            <a:xfrm>
              <a:off x="6208201" y="3642032"/>
              <a:ext cx="2452318" cy="7315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D47D7F47-407C-534C-9FBD-64EC0B04688A}"/>
                </a:ext>
              </a:extLst>
            </p:cNvPr>
            <p:cNvSpPr/>
            <p:nvPr/>
          </p:nvSpPr>
          <p:spPr>
            <a:xfrm>
              <a:off x="5434654" y="4384618"/>
              <a:ext cx="1499616" cy="7315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008B8EE1-4CA7-B84A-AE71-A706992C35BD}"/>
                </a:ext>
              </a:extLst>
            </p:cNvPr>
            <p:cNvGrpSpPr/>
            <p:nvPr/>
          </p:nvGrpSpPr>
          <p:grpSpPr>
            <a:xfrm>
              <a:off x="4329221" y="3177836"/>
              <a:ext cx="1029587" cy="603144"/>
              <a:chOff x="1034528" y="1579114"/>
              <a:chExt cx="1098226" cy="696036"/>
            </a:xfrm>
          </p:grpSpPr>
          <p:sp>
            <p:nvSpPr>
              <p:cNvPr id="176" name="Trapezoid 175">
                <a:extLst>
                  <a:ext uri="{FF2B5EF4-FFF2-40B4-BE49-F238E27FC236}">
                    <a16:creationId xmlns:a16="http://schemas.microsoft.com/office/drawing/2014/main" id="{DBEA0E66-FC4F-544B-BD64-F3030E7535EF}"/>
                  </a:ext>
                </a:extLst>
              </p:cNvPr>
              <p:cNvSpPr/>
              <p:nvPr/>
            </p:nvSpPr>
            <p:spPr>
              <a:xfrm flipV="1">
                <a:off x="1145318" y="1728216"/>
                <a:ext cx="731520" cy="347472"/>
              </a:xfrm>
              <a:prstGeom prst="trapezoid">
                <a:avLst/>
              </a:prstGeom>
              <a:ln>
                <a:noFill/>
              </a:ln>
              <a:effectLst>
                <a:outerShdw blurRad="50800" dist="38100" dir="108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E8281424-C9CC-C94B-A409-F713B044061C}"/>
                  </a:ext>
                </a:extLst>
              </p:cNvPr>
              <p:cNvSpPr txBox="1"/>
              <p:nvPr/>
            </p:nvSpPr>
            <p:spPr>
              <a:xfrm>
                <a:off x="1034528" y="1579114"/>
                <a:ext cx="1098226" cy="6960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CNN</a:t>
                </a:r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93B222B9-DE80-4647-8DD5-B831CEE2DEF4}"/>
                </a:ext>
              </a:extLst>
            </p:cNvPr>
            <p:cNvGrpSpPr/>
            <p:nvPr/>
          </p:nvGrpSpPr>
          <p:grpSpPr>
            <a:xfrm>
              <a:off x="6994366" y="3159411"/>
              <a:ext cx="1029587" cy="603143"/>
              <a:chOff x="1051186" y="1557858"/>
              <a:chExt cx="1098226" cy="696036"/>
            </a:xfrm>
          </p:grpSpPr>
          <p:sp>
            <p:nvSpPr>
              <p:cNvPr id="174" name="Trapezoid 173">
                <a:extLst>
                  <a:ext uri="{FF2B5EF4-FFF2-40B4-BE49-F238E27FC236}">
                    <a16:creationId xmlns:a16="http://schemas.microsoft.com/office/drawing/2014/main" id="{FA25E16A-779F-CE4C-8B78-15D035C1EAA8}"/>
                  </a:ext>
                </a:extLst>
              </p:cNvPr>
              <p:cNvSpPr/>
              <p:nvPr/>
            </p:nvSpPr>
            <p:spPr>
              <a:xfrm flipV="1">
                <a:off x="1145318" y="1728216"/>
                <a:ext cx="731520" cy="347472"/>
              </a:xfrm>
              <a:prstGeom prst="trapezoid">
                <a:avLst/>
              </a:prstGeom>
              <a:ln>
                <a:noFill/>
              </a:ln>
              <a:effectLst>
                <a:outerShdw blurRad="50800" dist="38100" dir="108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C85B638B-2A4F-D442-B24F-1244FAC76787}"/>
                  </a:ext>
                </a:extLst>
              </p:cNvPr>
              <p:cNvSpPr txBox="1"/>
              <p:nvPr/>
            </p:nvSpPr>
            <p:spPr>
              <a:xfrm>
                <a:off x="1051186" y="1557858"/>
                <a:ext cx="1098226" cy="6960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CNN</a:t>
                </a:r>
              </a:p>
            </p:txBody>
          </p:sp>
        </p:grp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2F8F396A-D3AA-B347-822E-BBA8E88CCEC6}"/>
                </a:ext>
              </a:extLst>
            </p:cNvPr>
            <p:cNvCxnSpPr/>
            <p:nvPr/>
          </p:nvCxnSpPr>
          <p:spPr>
            <a:xfrm>
              <a:off x="4827198" y="3715184"/>
              <a:ext cx="1357264" cy="669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B6E44298-4B85-1640-88E1-60E3E0631AAB}"/>
                </a:ext>
              </a:extLst>
            </p:cNvPr>
            <p:cNvCxnSpPr/>
            <p:nvPr/>
          </p:nvCxnSpPr>
          <p:spPr>
            <a:xfrm flipH="1">
              <a:off x="6184462" y="3715184"/>
              <a:ext cx="1249898" cy="669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68" name="Picture 4" descr="http://latex2png.com/output/latex_c1f258ecb1bb4391c644ee784255f81b.png">
              <a:extLst>
                <a:ext uri="{FF2B5EF4-FFF2-40B4-BE49-F238E27FC236}">
                  <a16:creationId xmlns:a16="http://schemas.microsoft.com/office/drawing/2014/main" id="{062584AD-A514-4A4F-A560-0C16F5F5D3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8093" y="3762553"/>
              <a:ext cx="231708" cy="172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9" name="Picture 4" descr="http://latex2png.com/output/latex_c1f258ecb1bb4391c644ee784255f81b.png">
              <a:extLst>
                <a:ext uri="{FF2B5EF4-FFF2-40B4-BE49-F238E27FC236}">
                  <a16:creationId xmlns:a16="http://schemas.microsoft.com/office/drawing/2014/main" id="{EE048D02-3A0E-7B49-86B3-B0A3E08D45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5920" y="3763561"/>
              <a:ext cx="231708" cy="172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0" name="Picture 6" descr="http://latex2png.com/output/latex_2255cdee426ab771eb99b4a7f1f3f424.png">
              <a:extLst>
                <a:ext uri="{FF2B5EF4-FFF2-40B4-BE49-F238E27FC236}">
                  <a16:creationId xmlns:a16="http://schemas.microsoft.com/office/drawing/2014/main" id="{4FA7913A-2D9F-4C4A-91BB-44F30CCAB2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7492" y="4517874"/>
              <a:ext cx="271429" cy="264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9E481E86-E92F-B54B-B629-1EE815EDE6CB}"/>
                </a:ext>
              </a:extLst>
            </p:cNvPr>
            <p:cNvSpPr txBox="1"/>
            <p:nvPr/>
          </p:nvSpPr>
          <p:spPr>
            <a:xfrm>
              <a:off x="5842906" y="3777075"/>
              <a:ext cx="672253" cy="753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+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ED269FC6-AB88-334E-A47A-B2EB6C291026}"/>
                </a:ext>
              </a:extLst>
            </p:cNvPr>
            <p:cNvSpPr/>
            <p:nvPr/>
          </p:nvSpPr>
          <p:spPr>
            <a:xfrm>
              <a:off x="3656209" y="2815234"/>
              <a:ext cx="2330102" cy="485175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6D7C0235-AD1F-4947-A5CF-D69CA8EFBAC2}"/>
                </a:ext>
              </a:extLst>
            </p:cNvPr>
            <p:cNvSpPr/>
            <p:nvPr/>
          </p:nvSpPr>
          <p:spPr>
            <a:xfrm>
              <a:off x="6291559" y="2828711"/>
              <a:ext cx="2319041" cy="459758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83" name="TextBox 182">
            <a:extLst>
              <a:ext uri="{FF2B5EF4-FFF2-40B4-BE49-F238E27FC236}">
                <a16:creationId xmlns:a16="http://schemas.microsoft.com/office/drawing/2014/main" id="{3138A078-AB54-AD42-AEDE-2F16E5E8EB6C}"/>
              </a:ext>
            </a:extLst>
          </p:cNvPr>
          <p:cNvSpPr txBox="1"/>
          <p:nvPr/>
        </p:nvSpPr>
        <p:spPr>
          <a:xfrm>
            <a:off x="4804618" y="5662835"/>
            <a:ext cx="680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. . .</a:t>
            </a:r>
          </a:p>
        </p:txBody>
      </p:sp>
      <p:pic>
        <p:nvPicPr>
          <p:cNvPr id="184" name="Picture 2" descr="http://latex2png.com/output/latex_d47d1c418c265182354fbc09525c46df.png">
            <a:extLst>
              <a:ext uri="{FF2B5EF4-FFF2-40B4-BE49-F238E27FC236}">
                <a16:creationId xmlns:a16="http://schemas.microsoft.com/office/drawing/2014/main" id="{1BFC6950-029A-4749-ADBA-0603BD0C1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1461" y="3419190"/>
            <a:ext cx="2249618" cy="47677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91C54E2E-BC20-9D42-B1D8-E4458E7F6720}"/>
              </a:ext>
            </a:extLst>
          </p:cNvPr>
          <p:cNvCxnSpPr>
            <a:cxnSpLocks/>
            <a:endCxn id="195" idx="2"/>
          </p:cNvCxnSpPr>
          <p:nvPr/>
        </p:nvCxnSpPr>
        <p:spPr>
          <a:xfrm>
            <a:off x="1100226" y="6320671"/>
            <a:ext cx="2072808" cy="429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Oval 194">
            <a:extLst>
              <a:ext uri="{FF2B5EF4-FFF2-40B4-BE49-F238E27FC236}">
                <a16:creationId xmlns:a16="http://schemas.microsoft.com/office/drawing/2014/main" id="{B73C2E5A-DC81-9543-A2BD-8E3E7DA67F3D}"/>
              </a:ext>
            </a:extLst>
          </p:cNvPr>
          <p:cNvSpPr/>
          <p:nvPr/>
        </p:nvSpPr>
        <p:spPr>
          <a:xfrm>
            <a:off x="3173034" y="6628091"/>
            <a:ext cx="243355" cy="2433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D535E246-5C26-E646-A594-BD6C5F799BB9}"/>
              </a:ext>
            </a:extLst>
          </p:cNvPr>
          <p:cNvSpPr txBox="1"/>
          <p:nvPr/>
        </p:nvSpPr>
        <p:spPr>
          <a:xfrm>
            <a:off x="-29900" y="4629498"/>
            <a:ext cx="4840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80061E"/>
                </a:solidFill>
              </a:rPr>
              <a:t>Multi-Scale Temporal Relational Networks (TRN) 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A3ED6704-1D7A-504D-B7DA-DF83B7FC414C}"/>
              </a:ext>
            </a:extLst>
          </p:cNvPr>
          <p:cNvCxnSpPr>
            <a:cxnSpLocks/>
          </p:cNvCxnSpPr>
          <p:nvPr/>
        </p:nvCxnSpPr>
        <p:spPr>
          <a:xfrm>
            <a:off x="3297143" y="6339598"/>
            <a:ext cx="0" cy="304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4A9FD474-D970-F64F-992D-F8CF0F5AB2D5}"/>
              </a:ext>
            </a:extLst>
          </p:cNvPr>
          <p:cNvCxnSpPr>
            <a:cxnSpLocks/>
          </p:cNvCxnSpPr>
          <p:nvPr/>
        </p:nvCxnSpPr>
        <p:spPr>
          <a:xfrm flipH="1">
            <a:off x="3412532" y="6330522"/>
            <a:ext cx="1558673" cy="427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Rectangle 206">
            <a:extLst>
              <a:ext uri="{FF2B5EF4-FFF2-40B4-BE49-F238E27FC236}">
                <a16:creationId xmlns:a16="http://schemas.microsoft.com/office/drawing/2014/main" id="{E7B71C0D-72CC-0241-AB9F-2AD3BD780629}"/>
              </a:ext>
            </a:extLst>
          </p:cNvPr>
          <p:cNvSpPr/>
          <p:nvPr/>
        </p:nvSpPr>
        <p:spPr>
          <a:xfrm>
            <a:off x="1887723" y="6768323"/>
            <a:ext cx="281397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tx1"/>
                </a:solidFill>
              </a:rPr>
              <a:t>Poke a stack of something so it falls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E0F327B6-843C-F341-8CF8-D164871D6444}"/>
              </a:ext>
            </a:extLst>
          </p:cNvPr>
          <p:cNvSpPr/>
          <p:nvPr/>
        </p:nvSpPr>
        <p:spPr>
          <a:xfrm>
            <a:off x="1688312" y="4018495"/>
            <a:ext cx="805934" cy="45914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FB1ACF9B-99A8-E340-8794-DCD58F726119}"/>
              </a:ext>
            </a:extLst>
          </p:cNvPr>
          <p:cNvSpPr/>
          <p:nvPr/>
        </p:nvSpPr>
        <p:spPr>
          <a:xfrm>
            <a:off x="4159182" y="4035985"/>
            <a:ext cx="801267" cy="45083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D171038D-9FB4-EF48-880B-CBC2FAD1ACD1}"/>
              </a:ext>
            </a:extLst>
          </p:cNvPr>
          <p:cNvCxnSpPr>
            <a:cxnSpLocks/>
          </p:cNvCxnSpPr>
          <p:nvPr/>
        </p:nvCxnSpPr>
        <p:spPr>
          <a:xfrm flipV="1">
            <a:off x="2238971" y="3683704"/>
            <a:ext cx="669843" cy="32765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DEE0831E-5FCD-FB4A-BEF2-377A8789EFF7}"/>
              </a:ext>
            </a:extLst>
          </p:cNvPr>
          <p:cNvCxnSpPr>
            <a:cxnSpLocks/>
            <a:stCxn id="209" idx="0"/>
          </p:cNvCxnSpPr>
          <p:nvPr/>
        </p:nvCxnSpPr>
        <p:spPr>
          <a:xfrm flipH="1" flipV="1">
            <a:off x="3233223" y="3699263"/>
            <a:ext cx="1326593" cy="33672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mage result for CUHK">
            <a:extLst>
              <a:ext uri="{FF2B5EF4-FFF2-40B4-BE49-F238E27FC236}">
                <a16:creationId xmlns:a16="http://schemas.microsoft.com/office/drawing/2014/main" id="{1E9724D1-97C1-9146-8D65-E84CC4976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7665" y="141659"/>
            <a:ext cx="2271382" cy="408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7" name="Picture 216">
            <a:extLst>
              <a:ext uri="{FF2B5EF4-FFF2-40B4-BE49-F238E27FC236}">
                <a16:creationId xmlns:a16="http://schemas.microsoft.com/office/drawing/2014/main" id="{D676E896-1213-BE44-A399-49B13D2D89E7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6377025" y="5433810"/>
            <a:ext cx="3796459" cy="1388291"/>
          </a:xfrm>
          <a:prstGeom prst="rect">
            <a:avLst/>
          </a:prstGeom>
        </p:spPr>
      </p:pic>
      <p:sp>
        <p:nvSpPr>
          <p:cNvPr id="218" name="TextBox 217">
            <a:extLst>
              <a:ext uri="{FF2B5EF4-FFF2-40B4-BE49-F238E27FC236}">
                <a16:creationId xmlns:a16="http://schemas.microsoft.com/office/drawing/2014/main" id="{59741752-932F-9F41-AC22-B2E6C87D3510}"/>
              </a:ext>
            </a:extLst>
          </p:cNvPr>
          <p:cNvSpPr txBox="1"/>
          <p:nvPr/>
        </p:nvSpPr>
        <p:spPr>
          <a:xfrm>
            <a:off x="5956268" y="4943969"/>
            <a:ext cx="3399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Importance of temporal orders in the model</a:t>
            </a:r>
          </a:p>
        </p:txBody>
      </p:sp>
      <p:graphicFrame>
        <p:nvGraphicFramePr>
          <p:cNvPr id="219" name="Table 218">
            <a:extLst>
              <a:ext uri="{FF2B5EF4-FFF2-40B4-BE49-F238E27FC236}">
                <a16:creationId xmlns:a16="http://schemas.microsoft.com/office/drawing/2014/main" id="{6D375147-B712-864B-8DAD-BD022EA968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630819"/>
              </p:ext>
            </p:extLst>
          </p:nvPr>
        </p:nvGraphicFramePr>
        <p:xfrm>
          <a:off x="8689513" y="1140148"/>
          <a:ext cx="1948155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385">
                  <a:extLst>
                    <a:ext uri="{9D8B030D-6E8A-4147-A177-3AD203B41FA5}">
                      <a16:colId xmlns:a16="http://schemas.microsoft.com/office/drawing/2014/main" val="1989267062"/>
                    </a:ext>
                  </a:extLst>
                </a:gridCol>
                <a:gridCol w="649385">
                  <a:extLst>
                    <a:ext uri="{9D8B030D-6E8A-4147-A177-3AD203B41FA5}">
                      <a16:colId xmlns:a16="http://schemas.microsoft.com/office/drawing/2014/main" val="2373059901"/>
                    </a:ext>
                  </a:extLst>
                </a:gridCol>
                <a:gridCol w="649385">
                  <a:extLst>
                    <a:ext uri="{9D8B030D-6E8A-4147-A177-3AD203B41FA5}">
                      <a16:colId xmlns:a16="http://schemas.microsoft.com/office/drawing/2014/main" val="978609930"/>
                    </a:ext>
                  </a:extLst>
                </a:gridCol>
              </a:tblGrid>
              <a:tr h="231923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TSN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615887"/>
                  </a:ext>
                </a:extLst>
              </a:tr>
              <a:tr h="231923">
                <a:tc>
                  <a:txBody>
                    <a:bodyPr/>
                    <a:lstStyle/>
                    <a:p>
                      <a:r>
                        <a:rPr lang="en-US" sz="1100" dirty="0"/>
                        <a:t>2-frame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22.23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16.72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510895"/>
                  </a:ext>
                </a:extLst>
              </a:tr>
              <a:tr h="231923">
                <a:tc>
                  <a:txBody>
                    <a:bodyPr/>
                    <a:lstStyle/>
                    <a:p>
                      <a:r>
                        <a:rPr lang="en-US" sz="1100" dirty="0"/>
                        <a:t>3-frame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26.22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17.30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9455762"/>
                  </a:ext>
                </a:extLst>
              </a:tr>
              <a:tr h="231923">
                <a:tc>
                  <a:txBody>
                    <a:bodyPr/>
                    <a:lstStyle/>
                    <a:p>
                      <a:r>
                        <a:rPr lang="en-US" sz="1100" dirty="0"/>
                        <a:t>5-frame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30.39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18.11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207056"/>
                  </a:ext>
                </a:extLst>
              </a:tr>
              <a:tr h="231923">
                <a:tc>
                  <a:txBody>
                    <a:bodyPr/>
                    <a:lstStyle/>
                    <a:p>
                      <a:r>
                        <a:rPr lang="en-US" sz="1100" dirty="0"/>
                        <a:t>7-frame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31.01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18.48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75651"/>
                  </a:ext>
                </a:extLst>
              </a:tr>
            </a:tbl>
          </a:graphicData>
        </a:graphic>
      </p:graphicFrame>
      <p:graphicFrame>
        <p:nvGraphicFramePr>
          <p:cNvPr id="220" name="Table 219">
            <a:extLst>
              <a:ext uri="{FF2B5EF4-FFF2-40B4-BE49-F238E27FC236}">
                <a16:creationId xmlns:a16="http://schemas.microsoft.com/office/drawing/2014/main" id="{D307ED03-7259-4046-BB1A-E6AFBBB62F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313840"/>
              </p:ext>
            </p:extLst>
          </p:nvPr>
        </p:nvGraphicFramePr>
        <p:xfrm>
          <a:off x="5948365" y="1140148"/>
          <a:ext cx="2646995" cy="12878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326">
                  <a:extLst>
                    <a:ext uri="{9D8B030D-6E8A-4147-A177-3AD203B41FA5}">
                      <a16:colId xmlns:a16="http://schemas.microsoft.com/office/drawing/2014/main" val="4195632947"/>
                    </a:ext>
                  </a:extLst>
                </a:gridCol>
                <a:gridCol w="809429">
                  <a:extLst>
                    <a:ext uri="{9D8B030D-6E8A-4147-A177-3AD203B41FA5}">
                      <a16:colId xmlns:a16="http://schemas.microsoft.com/office/drawing/2014/main" val="4219687661"/>
                    </a:ext>
                  </a:extLst>
                </a:gridCol>
                <a:gridCol w="780240">
                  <a:extLst>
                    <a:ext uri="{9D8B030D-6E8A-4147-A177-3AD203B41FA5}">
                      <a16:colId xmlns:a16="http://schemas.microsoft.com/office/drawing/2014/main" val="4231237670"/>
                    </a:ext>
                  </a:extLst>
                </a:gridCol>
              </a:tblGrid>
              <a:tr h="28197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Sth-Sth-V1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Sth-Sth-V2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743240"/>
                  </a:ext>
                </a:extLst>
              </a:tr>
              <a:tr h="22696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Single-Frame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11.41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060299"/>
                  </a:ext>
                </a:extLst>
              </a:tr>
              <a:tr h="22696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MultiScale</a:t>
                      </a:r>
                      <a:r>
                        <a:rPr lang="en-US" sz="1050" dirty="0"/>
                        <a:t> TRN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33.60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50.85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253647"/>
                  </a:ext>
                </a:extLst>
              </a:tr>
              <a:tr h="22696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2-Stream TRN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56.24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881449"/>
                  </a:ext>
                </a:extLst>
              </a:tr>
              <a:tr h="246901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Best in leaderboard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/>
                        <a:t>43.88 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50.76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470088"/>
                  </a:ext>
                </a:extLst>
              </a:tr>
            </a:tbl>
          </a:graphicData>
        </a:graphic>
      </p:graphicFrame>
      <p:sp>
        <p:nvSpPr>
          <p:cNvPr id="221" name="TextBox 220">
            <a:extLst>
              <a:ext uri="{FF2B5EF4-FFF2-40B4-BE49-F238E27FC236}">
                <a16:creationId xmlns:a16="http://schemas.microsoft.com/office/drawing/2014/main" id="{728A88F3-E137-0A4A-9B93-CE035D67EC3A}"/>
              </a:ext>
            </a:extLst>
          </p:cNvPr>
          <p:cNvSpPr txBox="1"/>
          <p:nvPr/>
        </p:nvSpPr>
        <p:spPr>
          <a:xfrm>
            <a:off x="8603722" y="913602"/>
            <a:ext cx="21493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Comparison of TRN and TSN</a:t>
            </a:r>
            <a:r>
              <a:rPr lang="zh-CN" altLang="en-US" sz="1200" dirty="0"/>
              <a:t> </a:t>
            </a:r>
            <a:r>
              <a:rPr lang="en-US" altLang="zh-CN" sz="1200" dirty="0"/>
              <a:t>[2]</a:t>
            </a:r>
            <a:endParaRPr lang="en-US" sz="1200" dirty="0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0F4DB8AD-C4DA-DC40-846D-C37D02B2801F}"/>
              </a:ext>
            </a:extLst>
          </p:cNvPr>
          <p:cNvSpPr txBox="1"/>
          <p:nvPr/>
        </p:nvSpPr>
        <p:spPr>
          <a:xfrm>
            <a:off x="5871606" y="911602"/>
            <a:ext cx="2760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Classification accuracy </a:t>
            </a:r>
            <a:r>
              <a:rPr lang="en-US" sz="1200" dirty="0"/>
              <a:t>on </a:t>
            </a:r>
            <a:r>
              <a:rPr lang="en-US" sz="1200" dirty="0" err="1"/>
              <a:t>Sth-Sth</a:t>
            </a:r>
            <a:r>
              <a:rPr lang="en-US" sz="1200" dirty="0"/>
              <a:t> dataset</a:t>
            </a:r>
          </a:p>
        </p:txBody>
      </p:sp>
      <p:pic>
        <p:nvPicPr>
          <p:cNvPr id="223" name="Picture 222">
            <a:extLst>
              <a:ext uri="{FF2B5EF4-FFF2-40B4-BE49-F238E27FC236}">
                <a16:creationId xmlns:a16="http://schemas.microsoft.com/office/drawing/2014/main" id="{B469C79B-362C-B040-B900-0A6D5B310659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5630" b="25940"/>
          <a:stretch/>
        </p:blipFill>
        <p:spPr>
          <a:xfrm>
            <a:off x="5964745" y="2961451"/>
            <a:ext cx="4516624" cy="1978135"/>
          </a:xfrm>
          <a:prstGeom prst="rect">
            <a:avLst/>
          </a:prstGeom>
        </p:spPr>
      </p:pic>
      <p:sp>
        <p:nvSpPr>
          <p:cNvPr id="226" name="TextBox 225">
            <a:extLst>
              <a:ext uri="{FF2B5EF4-FFF2-40B4-BE49-F238E27FC236}">
                <a16:creationId xmlns:a16="http://schemas.microsoft.com/office/drawing/2014/main" id="{58BDFCD5-5D0F-DF45-8CD5-7F3FB14C7BB6}"/>
              </a:ext>
            </a:extLst>
          </p:cNvPr>
          <p:cNvSpPr txBox="1"/>
          <p:nvPr/>
        </p:nvSpPr>
        <p:spPr>
          <a:xfrm>
            <a:off x="6447204" y="2408811"/>
            <a:ext cx="34147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Results are also reported on charades and Jester dataset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7BD139B4-E1E9-6341-A80E-2C7E407EDBA8}"/>
              </a:ext>
            </a:extLst>
          </p:cNvPr>
          <p:cNvSpPr txBox="1"/>
          <p:nvPr/>
        </p:nvSpPr>
        <p:spPr>
          <a:xfrm>
            <a:off x="5904898" y="2691858"/>
            <a:ext cx="34893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Representative relations scored by the model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720CFD9B-D133-5343-8EE3-D7E704196304}"/>
              </a:ext>
            </a:extLst>
          </p:cNvPr>
          <p:cNvSpPr txBox="1"/>
          <p:nvPr/>
        </p:nvSpPr>
        <p:spPr>
          <a:xfrm>
            <a:off x="240600" y="3138762"/>
            <a:ext cx="4629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Our temporal relation</a:t>
            </a:r>
            <a:r>
              <a:rPr lang="en-US" sz="1400" dirty="0"/>
              <a:t>: sampled key frames + temporal order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0BB6515A-C0A7-9247-8FE4-F736445CCC2B}"/>
              </a:ext>
            </a:extLst>
          </p:cNvPr>
          <p:cNvSpPr txBox="1"/>
          <p:nvPr/>
        </p:nvSpPr>
        <p:spPr>
          <a:xfrm>
            <a:off x="395037" y="1164227"/>
            <a:ext cx="888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Start frame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DE6BB81E-E78C-7B45-BF4D-5A311A473DE7}"/>
              </a:ext>
            </a:extLst>
          </p:cNvPr>
          <p:cNvSpPr txBox="1"/>
          <p:nvPr/>
        </p:nvSpPr>
        <p:spPr>
          <a:xfrm>
            <a:off x="1673233" y="1164227"/>
            <a:ext cx="825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End frame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7E06A104-B632-594E-B21E-03D84BF22809}"/>
              </a:ext>
            </a:extLst>
          </p:cNvPr>
          <p:cNvSpPr txBox="1"/>
          <p:nvPr/>
        </p:nvSpPr>
        <p:spPr>
          <a:xfrm>
            <a:off x="3310286" y="1164226"/>
            <a:ext cx="888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Start frame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673AD89C-35A4-DD46-A49D-39A1C987086F}"/>
              </a:ext>
            </a:extLst>
          </p:cNvPr>
          <p:cNvSpPr txBox="1"/>
          <p:nvPr/>
        </p:nvSpPr>
        <p:spPr>
          <a:xfrm>
            <a:off x="4627733" y="1164225"/>
            <a:ext cx="825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End frame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DFBC8073-087D-5D46-955F-DE338F91E23C}"/>
              </a:ext>
            </a:extLst>
          </p:cNvPr>
          <p:cNvSpPr txBox="1"/>
          <p:nvPr/>
        </p:nvSpPr>
        <p:spPr>
          <a:xfrm>
            <a:off x="8696702" y="5204410"/>
            <a:ext cx="1138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Youtube</a:t>
            </a:r>
            <a:r>
              <a:rPr lang="en-US" sz="1200" dirty="0"/>
              <a:t> videos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8ED89BD1-BFE5-A84A-A74F-566F14B0CB77}"/>
              </a:ext>
            </a:extLst>
          </p:cNvPr>
          <p:cNvSpPr txBox="1"/>
          <p:nvPr/>
        </p:nvSpPr>
        <p:spPr>
          <a:xfrm>
            <a:off x="6592808" y="5188490"/>
            <a:ext cx="1569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Crowd-sourced videos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CAFD337-A3F5-514C-A0DB-577E5CF96B11}"/>
              </a:ext>
            </a:extLst>
          </p:cNvPr>
          <p:cNvSpPr txBox="1"/>
          <p:nvPr/>
        </p:nvSpPr>
        <p:spPr>
          <a:xfrm>
            <a:off x="227932" y="2706554"/>
            <a:ext cx="4396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Previous work</a:t>
            </a:r>
            <a:r>
              <a:rPr lang="en-US" sz="1400" dirty="0"/>
              <a:t>:  3D convolution network (dense frames)</a:t>
            </a:r>
          </a:p>
          <a:p>
            <a:r>
              <a:rPr lang="en-US" sz="1400" dirty="0"/>
              <a:t>	                 2-stream network (one RGB frame)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D7753255-FE01-5E4E-BD0E-4ED7E11809E9}"/>
              </a:ext>
            </a:extLst>
          </p:cNvPr>
          <p:cNvSpPr txBox="1"/>
          <p:nvPr/>
        </p:nvSpPr>
        <p:spPr>
          <a:xfrm>
            <a:off x="29146" y="905160"/>
            <a:ext cx="5603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We can recognize the activities through the key frames of a video.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6063" y="2199184"/>
            <a:ext cx="5188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Processing key frames is much more efficient for activity recognition.</a:t>
            </a:r>
            <a:endParaRPr lang="en-US" sz="1400" dirty="0"/>
          </a:p>
        </p:txBody>
      </p:sp>
      <p:cxnSp>
        <p:nvCxnSpPr>
          <p:cNvPr id="18" name="Straight Arrow Connector 17"/>
          <p:cNvCxnSpPr>
            <a:stCxn id="19" idx="3"/>
            <a:endCxn id="20" idx="1"/>
          </p:cNvCxnSpPr>
          <p:nvPr/>
        </p:nvCxnSpPr>
        <p:spPr>
          <a:xfrm>
            <a:off x="1275679" y="1777824"/>
            <a:ext cx="304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4" idx="3"/>
            <a:endCxn id="23" idx="1"/>
          </p:cNvCxnSpPr>
          <p:nvPr/>
        </p:nvCxnSpPr>
        <p:spPr>
          <a:xfrm>
            <a:off x="4239979" y="1777823"/>
            <a:ext cx="3343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23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356</TotalTime>
  <Words>229</Words>
  <Application>Microsoft Macintosh PowerPoint</Application>
  <PresentationFormat>Custom</PresentationFormat>
  <Paragraphs>64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Bolei Zhou (IEG)</cp:lastModifiedBy>
  <cp:revision>20</cp:revision>
  <cp:lastPrinted>2018-09-04T20:38:16Z</cp:lastPrinted>
  <dcterms:created xsi:type="dcterms:W3CDTF">2018-09-04T14:47:15Z</dcterms:created>
  <dcterms:modified xsi:type="dcterms:W3CDTF">2021-10-24T15:20:56Z</dcterms:modified>
</cp:coreProperties>
</file>