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6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8" r:id="rId3"/>
    <p:sldId id="319" r:id="rId4"/>
    <p:sldId id="320" r:id="rId5"/>
    <p:sldId id="304" r:id="rId6"/>
    <p:sldId id="257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5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5" r:id="rId37"/>
    <p:sldId id="312" r:id="rId38"/>
    <p:sldId id="313" r:id="rId39"/>
    <p:sldId id="314" r:id="rId40"/>
    <p:sldId id="315" r:id="rId41"/>
    <p:sldId id="317" r:id="rId42"/>
    <p:sldId id="316" r:id="rId43"/>
    <p:sldId id="323" r:id="rId44"/>
    <p:sldId id="324" r:id="rId45"/>
    <p:sldId id="321" r:id="rId46"/>
    <p:sldId id="322" r:id="rId47"/>
    <p:sldId id="325" r:id="rId48"/>
    <p:sldId id="327" r:id="rId49"/>
    <p:sldId id="308" r:id="rId50"/>
    <p:sldId id="310" r:id="rId51"/>
    <p:sldId id="309" r:id="rId52"/>
    <p:sldId id="311" r:id="rId53"/>
    <p:sldId id="335" r:id="rId54"/>
    <p:sldId id="326" r:id="rId55"/>
    <p:sldId id="336" r:id="rId56"/>
    <p:sldId id="307" r:id="rId5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96" autoAdjust="0"/>
    <p:restoredTop sz="97568" autoAdjust="0"/>
  </p:normalViewPr>
  <p:slideViewPr>
    <p:cSldViewPr>
      <p:cViewPr varScale="1">
        <p:scale>
          <a:sx n="264" d="100"/>
          <a:sy n="264" d="100"/>
        </p:scale>
        <p:origin x="26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AF7A9F-FC2F-B146-A32A-EBE0E3072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6F31C1-A6ED-3D4C-8D02-D576EEA2EC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8E7DA1A-5932-A442-9700-B9AFC7DFFC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7FF88B9-DD8D-B24A-944A-16B2527438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7B0B0-BF5D-8147-93CC-202C96ABC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88263B-68C1-4049-B026-5FCB717E44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F433A89-F651-0E41-B73D-2CE2F3B14C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C974E4-68F6-704B-933A-9FBFF58E9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CA365EE-157A-234B-9EA7-B4B32FDAF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7FDA28-4C58-ED48-8DF6-7C98C68F7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F0149-9230-054A-849B-0F262786F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0818F-6B47-D046-89B0-5B7E61D7950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919926-9A2B-784E-982F-09CD3C92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2E3025-0C13-CB43-A533-3D713640D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FE551-B199-53CC-AA61-8B62C76D3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DD6D81-FBB4-8B41-B8B0-9EA9AD040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323C879-15BA-A4C6-5D49-D808EC41F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2524901-19DC-B406-00EC-8E3B8EC1A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8643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5B5FF-C74A-B228-757D-AE7300A8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A20076-A5FC-69DB-12DF-D902CFED4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53695F6-74DA-27B0-8A94-5D133E40A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5CE376-1777-5A73-6C35-C19076B84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204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C2825-8605-A9E9-27F8-55B56C83D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ED42FF-BFBA-28A0-11E3-9A6C5D980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3FEEC80-917A-85FF-1A72-64312B7612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F3D281C-D27D-3961-0122-32A255817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1889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101E0-91FC-210A-8614-FB819696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3DCBAD-ADA0-49EB-E5A0-A66106B9C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22CF1F3-E14B-2DC1-538F-877C37A81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FC06103-9366-C668-9F35-26DBE8488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386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472CD-4607-0474-95F1-C409C0B58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98F77E-1D44-80C9-FE05-AD099BBDB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BA1649F-E687-2C92-A00C-A6213AFD6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73E87AA-7038-F188-5F15-8F118616B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9488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2B9D8-4822-399C-79E9-DC4798A39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3DC021-2AED-FE52-5A76-7A05FB08C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741C6A7-3AEC-8B17-E1C7-CF4616A6F4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5D8F6E0-6F10-062A-7F71-A52116D09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508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DB07-D238-608D-83AF-C384D8B2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A9D57F-E2BA-2A59-2F60-B7A7AD6B6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EE972C8-6303-0E50-804F-9142C4961A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8B70D8F-B276-C609-3D1B-B95A73309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4490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2B8F-FA65-A9C7-563C-55C98B454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9F4B47-6EA0-003E-D6DE-183849E47C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12BF2B9-E054-DC76-4EF3-65FD4F795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0ED7194-0391-F5EF-E79C-AF0732935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1310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3B7BE-74E4-491A-8BC0-679A247EA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9B0DAE0-CA89-2E9E-C54D-BE5511E72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2F821BF-1E68-AD1B-D6F9-0D9D30D8E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88C21A1-14E1-AAAF-AB84-C9E3FE12F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7949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F557A-0914-8944-44D4-F1559F3ED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EC785E-D716-7D75-1CB3-5711A03CAD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8284-B0C5-0EBA-D9D6-FF3CAF503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F141519-D960-474C-851C-8744D77C6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398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243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D2AB7-7272-39EE-4DF3-0E292459F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B8F014-A89D-C2D2-E6F1-DF2C52BB9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328F88B-D876-C46E-760D-247B76FB1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6A40DF6-E9A5-F616-7815-E2B9B3D82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8691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3241-4F7F-9C47-253A-79AE42CF4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074F62-62CC-2000-EF4D-A094B8FBD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5EF473E-B0F5-39DD-4AD8-229982376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6B75542-B835-CEA5-5524-BC832F5FA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6497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7B757-76E7-8CFB-E5F5-D3DBA6381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7854D0-CB15-E75C-CC35-5D623687C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0B9F7CF-082D-BF56-B8CE-50B375940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E569733-110A-7440-7D90-CF9E8B89A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3427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D0359-ED0B-9C5E-21E8-0A7DCB61E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5E9539-A566-36C0-57E5-AAE80C82E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AF29A17-BA77-4862-A31E-9EC18CA53C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5BC95EF-12A2-4814-554A-0139D00FB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1553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4675-8D39-F030-5F58-D2DB0349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F13955-E35C-6832-C9A2-2FA7274176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6251FFF-EFA6-0D3B-2BA6-BF9308FBA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9062C9D-74F9-03C0-35D3-29488D804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7887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C8436-DF9A-7613-F04F-36164B4A9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F04D96-452B-3CE4-ED7C-F62FFEA94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60DCF60-7E76-CBB5-4DEB-3FF1EA26A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3AA519B-D794-4A39-2034-560486D53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9562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25FA7-8D4A-1182-8433-021FE796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7D915-359B-69D2-A0F5-7B702F879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4527ABF-782A-5B51-24A9-CC89D080E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2E5A8BB-7869-3F1E-B7A5-9429A1BD3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3193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25B8E-F075-019A-9F3D-ED906F5C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F19AB8-7AB5-AC98-6A3D-7C9EE3CF35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D5190ED-6DD9-C138-FA4D-0F2EECD712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050CBD5-9AA9-9121-0993-CA79A5C08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694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8E75E-88D8-B727-C385-E33BF4168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BD9EE1-9A73-3D2C-E940-0FF7D71A3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5435DB8-CEF4-C0F5-9E76-038D1A34D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CD35D86-9563-C21C-51C0-9A99101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501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1E19D-6903-2A29-D2C3-AFCDB5E4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4C39B1-0D2E-F17B-FC7A-713F3287D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1D4D428-7B3F-3575-D27A-AAD4E5428E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335E53D-893A-33B0-32EE-E3862F807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172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BB52-C0EE-9DFB-30E0-63AE44A81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F7639-8F00-D7A9-AEE0-469052D99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1EC2B-8C21-A6F1-AB4B-9986DAC95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FEC5-A0DE-F534-083E-4EFD2E3A8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809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70F5F-4C6E-718D-E0DC-15C718A0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5942CA-11E9-328E-9C2A-550ED6708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76B9F5F-BE5B-F0C6-158E-B1C920F7D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09A9ACD-0745-C23A-35F4-43B46588B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1084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E4F4E-6BCE-7C64-42F6-25F94CFCB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E8C740-411A-096B-839B-BC06F650A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C1E35D9-19CE-084D-102D-7B31BC5BE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10C87F0-CD19-3F8F-4EDB-0D86891F4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7094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C90E3-EFF2-FAD7-7864-49CB52826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3E6275-D7F4-6B04-2A12-DF38E86D1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654CDCD4-0ECA-744A-0ED2-60DDC5D66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CC748C9-5264-9294-4645-65FE19ED2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31576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0093B-40E1-55A6-3B5F-958B8D4EB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E03803-9F4B-D516-C70C-D3D3DFC70C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1D147BE-5B01-D14B-2A8D-CE5217E31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C989722-FE03-BFD9-D5D0-1F984E015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216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6EDF5-7512-FE2C-B091-379981A2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8F610C-7705-37BE-0279-E8BA19C9E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CF78D77-06FC-C75A-9E97-E1B034086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68370E3-2128-1E17-723F-0ADE7B7F8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8104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65D5D-FD35-58FD-1423-BA3955B4A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38E354-1235-86C7-D980-2CBB1F921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4A94CEE-3F16-F9FA-FDCF-5484D7A9C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826CE4F-2E7C-2755-5EED-F24D18167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622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F0876-1450-FF14-462F-935295156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CD6965-A718-DF24-7B85-184515430D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AA1E3C6-9123-98D3-169E-B5E56EFE0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D607E2D-9988-8749-5531-E75EF8CB7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1798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DCB94-D930-E639-4074-2A6A3D245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35A69E-8219-872A-0C12-9D748B360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310527E-B241-614B-CB29-EEF348AFD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DF08D3A-D414-E15B-6564-BEAF6B89C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7100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8A99B-2DD9-5E41-3605-20E1F8774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3A6A60-3784-D693-4CBD-517980E9C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D373499-F8DA-82EC-F410-FCB196334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AFEA782-6BAD-8467-174A-5FB10711B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90329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A8A38-7BB8-A6F2-BB3A-A322CCCD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DB7CA9-4272-53EB-E10C-8B98DDA2E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12F241A-DFA1-171E-EA44-6799A7596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69A5087-A9D4-F712-4FE0-7E75D6EAF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492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11BC0-50A9-3EB8-4355-C12061CC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458756-AC75-0832-5DA0-1D1D859D1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6C6C9-7F2B-2FE4-7752-5C5F137BD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D07E5-D4D8-B56C-1FED-D57C1169A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61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F582A-DEA9-BD80-F7F2-B9075279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5793C5-A29E-D881-C212-705260757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8E2687D-57A3-CA02-D99E-63B31D099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C6D9ED7-DEFC-4B47-ECDF-1BE4306BB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616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373A1-4CD9-1A26-363C-E2028DFFE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73B76B-8DD4-893D-BDCF-296AFF0164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35AFB05-9F55-004B-84FF-F6F4EC3507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D6705A-6396-DBF6-E648-1907D7E97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52470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C6064-C08A-5112-598E-7317E3BD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68738-3302-F8F2-6855-5F1A750C0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105512D-1DD5-661A-8C66-BB304EBB5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91EC58-E43E-A241-219E-3E9053B12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4350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92CFA-1164-0236-E525-9A6D2F31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7FFFD3-2E62-0D3F-8883-90B095370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62520022-442C-A61E-D590-A225836B5D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3FD917-A202-2BE0-3815-905D5295B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213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50697-F1D3-F4B5-0639-4C3A7903D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713A67-A34B-F508-0D88-D5F90DDA0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19C4D5D-CA0E-CF90-63A0-7C1FE7714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949F9-7FD2-9F50-2C93-2D2C0E931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052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C6874-DA44-985F-906C-0F83B1655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9E45541-2297-3493-E68D-DF9E49A94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698D355-AF1F-14F2-0003-6FA6B03D3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1ED1DD-AF0D-3BD4-5B1D-8910B2162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99235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18088-5250-A501-9B62-41F18A2B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A462EE-803F-59BF-C8BB-4B5F24DF8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6F3E709-F619-2B92-9E0D-5F9F7F056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DADB057-2D8F-A083-AD96-A29373BCC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52932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8B244-C8BF-F5E0-D586-61833F9D4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9737A-9897-5D59-7260-03EAF7141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245199-E531-F01E-48F3-7DB2A91D6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33ABE-D5C0-3E12-F3B0-01AFB7C07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3105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E1034-BEDF-9B67-9994-F1D7CFEE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F8A617-AEBE-19D3-08D5-289F20E7A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4CCD710-86BD-4CF0-5D9B-03E7C3506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99EDB06-E418-E7B1-92C0-B8250299E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11615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D00D7-0933-132F-0272-B7D88F71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AA0FE2-CAEB-6BAE-0EC7-F7D774FDA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539E3C7-A91B-3162-BC99-2D33BE3BF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64C2C55-1D87-AF46-E375-A427356CC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226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7CAE0-A41A-25F1-E44F-93F984447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DABAC9-A202-BD0D-4DA2-2617468E3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20548B9-A94B-5451-CB70-920BFD3C14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7896064-F506-57A8-2315-0D7071624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795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CE323-195B-894A-B666-4EE99BB3D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D41180-AD5A-347F-E73A-C4F724DC8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4B84D75-CED5-FF1E-81F7-2B624F2E2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F4475C-15EB-C54F-DF0C-2B9702B0E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2904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0235B-3E1C-D9C7-2B34-AB28C27E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AAED4B-6084-D356-8FBC-829B5AFBEF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FFD0AA8-5227-CA4A-E9ED-530C52647D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AB128A6-8148-AE45-4B76-1087F99CF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34397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6A68F-B577-0CF3-7AA5-E67933D80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E6CB0E-1754-3867-A7E6-8FA538E30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90F4C53-B800-76C8-A300-CB8FEB071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B64B00A-2DAF-C514-B763-4E42287AB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56656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C84DF-1003-AEFF-9852-55961CB9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A13FA-CF5E-6A89-A903-C4C991B55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3414A1-ED7F-9000-A2AF-3E1A84172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7D754-CB81-E2B2-FA73-FFBB9B3D2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3327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54517-6A23-8D2E-ABDD-BB27A2DC0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4544C-7ADB-3FC6-3D82-3243B6732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4020DF-6DFD-CA00-6BCA-A801B2F6F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DD224-3500-E826-9248-47C3FF44E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7212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BA9D9-F0BC-3582-B8DF-C21BA4AF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93FE93-6830-F7DB-C331-FBD500BD37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8A45B37-5381-8667-AADB-0729F5D71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DF83D67-AC1D-3BC3-CD21-B51027184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441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1AEF3-3C12-36AA-FDA7-B16C101C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FFD766-58DC-A1C0-5831-CF3E39505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21EBD0A-C85F-37C6-EDE7-DED55ED9F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0D7581A-2311-7714-3EAB-D412AC27F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761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1EE76-1D3D-705C-5DD9-1E230DDE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69AB9F-00C5-C8C5-688D-878E17B20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FDC7659-4A76-62F9-5915-29A4F11F1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A7E5BA9-F03B-DBCF-5535-EA16A65DC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65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9DB5-49DF-23D2-53B7-2950E4DF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4CC1DE-EB36-FFBD-EB61-186F31B1C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C8C325C-A6EB-F731-2B34-4B5C26E422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668FBF4-6AC4-91BF-9ED6-64D3316F6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624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56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E33DA00-3798-724E-BC70-EFF58AB5B19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2/4/25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1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A26A8CD-D1B4-8A41-9BC1-7A51C82B386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2/4/25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1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5625" y="9715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625" y="3112754"/>
            <a:ext cx="7886700" cy="908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130653-447F-A641-B7D3-487B64F2945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2/4/25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1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DC54822-E97F-8E42-B0DF-8A631D70920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2/4/25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8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3438EA5-6F41-E64A-88F5-15866CF2CAF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2/4/25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40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0CE9672-4FB9-DD40-9829-1E916BB360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2/4/25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94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D86C329D-B7BE-5546-ACD0-6AE546355C3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2/4/25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68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DEBE4C-8031-B240-A7D1-868351DE820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2/4/25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82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18C347D-B181-0348-AE1D-7049DF15889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2/4/25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18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9CBC1F-6FEB-0541-BC69-0EA56E8665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3400" y="4306334"/>
            <a:ext cx="4664075" cy="48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Department of Electrical and Computer Engineering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Boston</a:t>
            </a:r>
            <a:r>
              <a:rPr lang="zh-CN" altLang="en-US" sz="900" b="1" i="0" baseline="0" dirty="0">
                <a:latin typeface="Arial Bold" charset="0"/>
                <a:ea typeface="Osaka" charset="0"/>
              </a:rPr>
              <a:t> </a:t>
            </a:r>
            <a:r>
              <a:rPr lang="en-US" altLang="en-US" sz="900" b="1" i="0" baseline="0" dirty="0">
                <a:latin typeface="Arial Bold" charset="0"/>
                <a:ea typeface="Osaka" charset="0"/>
              </a:rPr>
              <a:t>University</a:t>
            </a:r>
            <a:endParaRPr lang="en-US" altLang="zh-CN" sz="900" b="1" i="0" baseline="0" dirty="0">
              <a:latin typeface="Arial Bold" charset="0"/>
              <a:ea typeface="Osaka" charset="0"/>
            </a:endParaRP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sldNum="0" hdr="0" ftr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-identifier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identifier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data-types-in-c/" TargetMode="Externa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ormat-specifiers-in-c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ormat-specifiers-in-c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ormat-specifiers-in-c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ormat-specifiers-in-c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for_loop.php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while_loop.ph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c_conditions_elseif.ph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conditions_elseif.php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c_switch.php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switch.php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c_structs.php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structs.ph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pointers.php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pointers.php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index.ph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default.as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pp-11-standard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pp-11-standard/" TargetMode="External"/><Relationship Id="rId5" Type="http://schemas.openxmlformats.org/officeDocument/2006/relationships/hyperlink" Target="https://www.w3schools.com/cpp/default.asp" TargetMode="External"/><Relationship Id="rId4" Type="http://schemas.openxmlformats.org/officeDocument/2006/relationships/hyperlink" Target="https://www.w3schools.com/c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eader-files-in-c-cpp-and-its-us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utat-ss.readthedocs.io/en/master/c-programming/c_h_file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ref_stdio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9092B97-A847-E846-BDFE-E6987666C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971550"/>
            <a:ext cx="6858000" cy="12922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Programming in 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C++: A Hands-on Introduction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A07D267-448F-AE4A-9233-E3321FD2B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2499742"/>
            <a:ext cx="6858000" cy="1241425"/>
          </a:xfrm>
        </p:spPr>
        <p:txBody>
          <a:bodyPr/>
          <a:lstStyle/>
          <a:p>
            <a:pPr eaLnBrk="1" hangingPunct="1">
              <a:lnSpc>
                <a:spcPts val="2400"/>
              </a:lnSpc>
            </a:pPr>
            <a:r>
              <a:rPr lang="en-US" altLang="en-US" b="1" dirty="0">
                <a:latin typeface="+mn-lt"/>
              </a:rPr>
              <a:t>Shuyue Jia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dirty="0">
                <a:latin typeface="+mn-lt"/>
              </a:rPr>
              <a:t>Ph</a:t>
            </a:r>
            <a:r>
              <a:rPr lang="en-US" altLang="zh-CN" dirty="0">
                <a:latin typeface="+mn-lt"/>
              </a:rPr>
              <a:t>.D.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Student</a:t>
            </a:r>
            <a:endParaRPr lang="en-US" altLang="en-US" dirty="0">
              <a:latin typeface="+mn-lt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en-US" dirty="0">
                <a:latin typeface="+mn-lt"/>
              </a:rPr>
              <a:t>Boston University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dirty="0">
                <a:latin typeface="+mn-lt"/>
              </a:rPr>
              <a:t>Feb</a:t>
            </a:r>
            <a:r>
              <a:rPr lang="en-US" altLang="zh-CN" dirty="0">
                <a:latin typeface="+mn-lt"/>
              </a:rPr>
              <a:t>.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1st,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2025</a:t>
            </a:r>
            <a:endParaRPr lang="en-US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F8B81-191D-B503-C826-94CFE5B5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AF558696-A1A3-9FAF-7920-BB4CC8EA8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DF3D0-1F92-EAFE-0A02-42EAD0E3D9C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ACB12-11C6-F33D-4084-DFE0641C2B94}"/>
              </a:ext>
            </a:extLst>
          </p:cNvPr>
          <p:cNvSpPr txBox="1"/>
          <p:nvPr/>
        </p:nvSpPr>
        <p:spPr>
          <a:xfrm>
            <a:off x="323528" y="4781550"/>
            <a:ext cx="9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Rich Maclin,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CS 1621: Computer Science I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University of Minnesota-Duluth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146-FE33-2A87-C9E9-2B53A552F874}"/>
              </a:ext>
            </a:extLst>
          </p:cNvPr>
          <p:cNvSpPr txBox="1"/>
          <p:nvPr/>
        </p:nvSpPr>
        <p:spPr>
          <a:xfrm>
            <a:off x="4283968" y="1291015"/>
            <a:ext cx="4608512" cy="310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HK" altLang="zh-CN" sz="2000" b="1" dirty="0">
                <a:effectLst/>
                <a:latin typeface="+mn-lt"/>
              </a:rPr>
              <a:t>Program</a:t>
            </a:r>
            <a:r>
              <a:rPr lang="en-HK" altLang="zh-CN" sz="2000" dirty="0">
                <a:effectLst/>
                <a:latin typeface="+mn-lt"/>
              </a:rPr>
              <a:t> defined by:</a:t>
            </a:r>
          </a:p>
          <a:p>
            <a:pPr marL="800100" lvl="1" indent="-342900">
              <a:lnSpc>
                <a:spcPts val="4000"/>
              </a:lnSpc>
              <a:buFont typeface="Wingdings" pitchFamily="2" charset="2"/>
              <a:buChar char="Ø"/>
            </a:pPr>
            <a:r>
              <a:rPr lang="en-HK" altLang="zh-CN" sz="2000" dirty="0">
                <a:effectLst/>
                <a:latin typeface="+mn-lt"/>
              </a:rPr>
              <a:t>global declarations</a:t>
            </a:r>
          </a:p>
          <a:p>
            <a:pPr marL="800100" lvl="1" indent="-342900">
              <a:lnSpc>
                <a:spcPts val="4000"/>
              </a:lnSpc>
              <a:buFont typeface="Wingdings" pitchFamily="2" charset="2"/>
              <a:buChar char="Ø"/>
            </a:pPr>
            <a:r>
              <a:rPr lang="en-HK" altLang="zh-CN" sz="2000" dirty="0">
                <a:effectLst/>
                <a:latin typeface="+mn-lt"/>
              </a:rPr>
              <a:t>function definitions</a:t>
            </a:r>
          </a:p>
          <a:p>
            <a:pPr marL="342900" indent="-342900">
              <a:lnSpc>
                <a:spcPts val="4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HK" altLang="zh-CN" sz="2000" dirty="0">
                <a:solidFill>
                  <a:srgbClr val="141413"/>
                </a:solidFill>
                <a:latin typeface="+mn-lt"/>
              </a:rPr>
              <a:t>May contain </a:t>
            </a:r>
            <a:r>
              <a:rPr lang="en-HK" altLang="zh-CN" sz="2000" b="1" dirty="0">
                <a:solidFill>
                  <a:srgbClr val="141413"/>
                </a:solidFill>
                <a:latin typeface="+mn-lt"/>
              </a:rPr>
              <a:t>preprocessor directives</a:t>
            </a:r>
          </a:p>
          <a:p>
            <a:pPr marL="342900" indent="-342900">
              <a:lnSpc>
                <a:spcPts val="4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HK" altLang="zh-CN" sz="2000" b="1" dirty="0">
                <a:solidFill>
                  <a:srgbClr val="141413"/>
                </a:solidFill>
                <a:latin typeface="+mn-lt"/>
              </a:rPr>
              <a:t>Always has one function </a:t>
            </a:r>
            <a:r>
              <a:rPr lang="en-HK" altLang="zh-CN" sz="2000" dirty="0">
                <a:solidFill>
                  <a:srgbClr val="141413"/>
                </a:solidFill>
                <a:latin typeface="+mn-lt"/>
              </a:rPr>
              <a:t>named </a:t>
            </a:r>
            <a:r>
              <a:rPr lang="en-HK" altLang="zh-CN" sz="20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HK" altLang="zh-CN" sz="2000" dirty="0">
                <a:solidFill>
                  <a:srgbClr val="141413"/>
                </a:solidFill>
                <a:latin typeface="+mn-lt"/>
              </a:rPr>
              <a:t>, and may contain others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C2ADE57-BE44-0AB2-D186-DD3927C3B026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1193283"/>
              </p:ext>
            </p:extLst>
          </p:nvPr>
        </p:nvGraphicFramePr>
        <p:xfrm>
          <a:off x="1475656" y="1044842"/>
          <a:ext cx="2376264" cy="360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62300" imgH="4610100" progId="Visio.Drawing.4">
                  <p:embed/>
                </p:oleObj>
              </mc:Choice>
              <mc:Fallback>
                <p:oleObj name="VISIO" r:id="rId3" imgW="3162300" imgH="4610100" progId="Visio.Drawing.4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570DF6A7-6899-44F7-1929-5FC6E645F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44842"/>
                        <a:ext cx="2376264" cy="3601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B8C7D56A-234C-5D6F-7A33-5E14813FB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946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9D730-9151-FE6C-9BE0-8A33F7B7C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B9973EC-4E46-DD2B-34D4-E34542E22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8A0D1-011D-9D73-0C04-8B5C40E3B1CB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1AEA7-FDC5-6358-A6B7-84C214CADC91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B221E9-F592-0BB7-7E99-85C61E62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1062131"/>
            <a:ext cx="6408712" cy="4054381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9AEAA3-E107-4F65-81DA-0ADB3623B4D7}"/>
              </a:ext>
            </a:extLst>
          </p:cNvPr>
          <p:cNvSpPr/>
          <p:nvPr/>
        </p:nvSpPr>
        <p:spPr>
          <a:xfrm>
            <a:off x="1835696" y="1062131"/>
            <a:ext cx="2016224" cy="429499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B9601A-E4C4-FAB7-D8BD-12E2B540642D}"/>
              </a:ext>
            </a:extLst>
          </p:cNvPr>
          <p:cNvSpPr/>
          <p:nvPr/>
        </p:nvSpPr>
        <p:spPr>
          <a:xfrm>
            <a:off x="1835696" y="1545165"/>
            <a:ext cx="2664296" cy="306505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608F41-805D-B159-7126-AB4F14EF227E}"/>
              </a:ext>
            </a:extLst>
          </p:cNvPr>
          <p:cNvSpPr/>
          <p:nvPr/>
        </p:nvSpPr>
        <p:spPr>
          <a:xfrm>
            <a:off x="2195736" y="2201734"/>
            <a:ext cx="2664296" cy="286007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6144D9B-1DB8-3622-E7ED-901C8876244A}"/>
              </a:ext>
            </a:extLst>
          </p:cNvPr>
          <p:cNvSpPr/>
          <p:nvPr/>
        </p:nvSpPr>
        <p:spPr>
          <a:xfrm>
            <a:off x="2195736" y="2571750"/>
            <a:ext cx="5580620" cy="2016497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5CB33-6084-2637-CFFD-5A857694B84D}"/>
              </a:ext>
            </a:extLst>
          </p:cNvPr>
          <p:cNvSpPr txBox="1"/>
          <p:nvPr/>
        </p:nvSpPr>
        <p:spPr>
          <a:xfrm>
            <a:off x="4211960" y="104604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Preprocessor Directive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33C8B-822E-994A-18B8-37F8E3D250C2}"/>
              </a:ext>
            </a:extLst>
          </p:cNvPr>
          <p:cNvSpPr txBox="1"/>
          <p:nvPr/>
        </p:nvSpPr>
        <p:spPr>
          <a:xfrm>
            <a:off x="4689469" y="146758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Global Declaration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8E829-3222-21DE-12D7-709B64F474D2}"/>
              </a:ext>
            </a:extLst>
          </p:cNvPr>
          <p:cNvSpPr txBox="1"/>
          <p:nvPr/>
        </p:nvSpPr>
        <p:spPr>
          <a:xfrm>
            <a:off x="4860032" y="210142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Local Declaration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4E7943-D034-F86F-70FC-958723A0EC32}"/>
              </a:ext>
            </a:extLst>
          </p:cNvPr>
          <p:cNvSpPr txBox="1"/>
          <p:nvPr/>
        </p:nvSpPr>
        <p:spPr>
          <a:xfrm>
            <a:off x="6087086" y="3349165"/>
            <a:ext cx="165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Statements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F1156037-B247-D42B-48ED-1565434C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61327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8042A-CA02-5752-030D-4B71DB528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F7BC6C0-88F9-8244-CF78-DB82A1B1A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62387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PD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4EC40-6BBB-E851-6BC4-453F87C10733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CCCF3-3441-4787-2AAD-33379A37EB4E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63CDC0-E15B-2B30-4D22-E5A85B64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5566"/>
            <a:ext cx="8064896" cy="420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latin typeface="+mn-lt"/>
              </a:rPr>
              <a:t>Preprocessor Directives</a:t>
            </a:r>
            <a:r>
              <a:rPr lang="en-US" altLang="zh-CN" b="1" dirty="0">
                <a:latin typeface="+mn-lt"/>
              </a:rPr>
              <a:t>:</a:t>
            </a:r>
            <a:endParaRPr lang="en-US" altLang="en-US" b="1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Begin with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Instruct the compiler to perform some transformation to the file before compiling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Example: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 </a:t>
            </a:r>
            <a:r>
              <a:rPr lang="en-US" altLang="en-US" sz="1800" dirty="0">
                <a:latin typeface="+mn-lt"/>
              </a:rPr>
              <a:t>add the </a:t>
            </a:r>
            <a:r>
              <a:rPr lang="en-US" altLang="en-US" sz="1800" b="1" dirty="0">
                <a:latin typeface="+mn-lt"/>
              </a:rPr>
              <a:t>header</a:t>
            </a:r>
            <a:r>
              <a:rPr lang="en-US" altLang="en-US" sz="1800" dirty="0">
                <a:latin typeface="+mn-lt"/>
              </a:rPr>
              <a:t> file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800" dirty="0">
                <a:latin typeface="+mn-lt"/>
              </a:rPr>
              <a:t> to this file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altLang="en-US" sz="1800" dirty="0">
                <a:latin typeface="+mn-lt"/>
              </a:rPr>
              <a:t> for header file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+mn-lt"/>
              </a:rPr>
              <a:t>defines useful input/output functions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4230D11-253A-29C5-6A3E-5A9C5F28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23" y="2693242"/>
            <a:ext cx="3337270" cy="2111277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BEB1704-10D8-E024-BB0D-9C1AC943E8B0}"/>
              </a:ext>
            </a:extLst>
          </p:cNvPr>
          <p:cNvSpPr/>
          <p:nvPr/>
        </p:nvSpPr>
        <p:spPr>
          <a:xfrm>
            <a:off x="5645923" y="2630374"/>
            <a:ext cx="1287239" cy="31251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C08DBD-E32B-954F-1076-281A6D9FF724}"/>
              </a:ext>
            </a:extLst>
          </p:cNvPr>
          <p:cNvSpPr txBox="1"/>
          <p:nvPr/>
        </p:nvSpPr>
        <p:spPr>
          <a:xfrm>
            <a:off x="6907700" y="2675093"/>
            <a:ext cx="209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Preprocessor Directive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A053BAF4-C2A3-FB2A-BE9A-682932E13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7307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B42C7-81AB-E96A-F26C-D9A2C8360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1D23BE2-FD93-91AC-6C73-60E2FD20C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Declarations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762D78-DD34-A31F-C1B2-8AD841A01949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5E3E9-BB8D-212F-4A69-937124B7E89A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137831-CB50-1B17-868B-861A3C40E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06489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+mn-lt"/>
              </a:rPr>
              <a:t>Declarations:</a:t>
            </a:r>
            <a:endParaRPr lang="en-US" altLang="en-US" b="1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Global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visible throughout program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describes data used throughout program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Local</a:t>
            </a:r>
            <a:endParaRPr lang="en-US" altLang="en-U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visible within function</a:t>
            </a:r>
            <a:endParaRPr lang="en-US" altLang="en-US" sz="1800" dirty="0">
              <a:latin typeface="+mn-lt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describes data used only in function</a:t>
            </a:r>
            <a:endParaRPr lang="en-US" altLang="en-US" sz="1800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33ECCE-B283-5A99-D642-7C80EB67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40" y="1790859"/>
            <a:ext cx="3821853" cy="241784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1B57D3-0F73-821C-92D3-06C210D75068}"/>
              </a:ext>
            </a:extLst>
          </p:cNvPr>
          <p:cNvSpPr/>
          <p:nvPr/>
        </p:nvSpPr>
        <p:spPr>
          <a:xfrm>
            <a:off x="5554103" y="2068728"/>
            <a:ext cx="1535526" cy="20741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07FFD7-15F7-36DF-9862-5BBD20F55DF6}"/>
              </a:ext>
            </a:extLst>
          </p:cNvPr>
          <p:cNvSpPr/>
          <p:nvPr/>
        </p:nvSpPr>
        <p:spPr>
          <a:xfrm>
            <a:off x="5748500" y="2481945"/>
            <a:ext cx="1535526" cy="15779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C3062-8A94-28F9-9C38-F5E15BAE02D7}"/>
              </a:ext>
            </a:extLst>
          </p:cNvPr>
          <p:cNvSpPr txBox="1"/>
          <p:nvPr/>
        </p:nvSpPr>
        <p:spPr>
          <a:xfrm>
            <a:off x="7117088" y="198534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Global Declaration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83333-AB5D-6520-2BDD-A651919C0091}"/>
              </a:ext>
            </a:extLst>
          </p:cNvPr>
          <p:cNvSpPr txBox="1"/>
          <p:nvPr/>
        </p:nvSpPr>
        <p:spPr>
          <a:xfrm>
            <a:off x="7282613" y="2382501"/>
            <a:ext cx="1859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Local Declaration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54428311-F389-D9D7-5DBE-CF7ABBB02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52467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2DA4A-EE0B-F565-6755-A7ADA5A45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57F74A3-C574-C8F5-31FF-3C94FE0EE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Functions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E4F3B1-2643-C569-5B61-589950C04437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511BF-6305-1843-C945-7BD1E4C9B075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CEA05F-F352-A32E-A6F9-E04B047C5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7" y="966096"/>
            <a:ext cx="8836549" cy="40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b="1" dirty="0">
                <a:latin typeface="+mn-lt"/>
              </a:rPr>
              <a:t>Functions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and Program Extraction:</a:t>
            </a:r>
            <a:endParaRPr lang="en-US" altLang="en-US" b="1" dirty="0">
              <a:latin typeface="+mn-lt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Consists of </a:t>
            </a:r>
            <a:r>
              <a:rPr lang="en-US" altLang="zh-CN" sz="1800" b="1" dirty="0">
                <a:latin typeface="+mn-lt"/>
              </a:rPr>
              <a:t>header</a:t>
            </a:r>
            <a:r>
              <a:rPr lang="en-US" altLang="zh-CN" sz="1800" dirty="0">
                <a:latin typeface="+mn-lt"/>
              </a:rPr>
              <a:t> and </a:t>
            </a:r>
            <a:r>
              <a:rPr lang="en-US" altLang="zh-CN" sz="1800" b="1" dirty="0">
                <a:latin typeface="+mn-lt"/>
              </a:rPr>
              <a:t>body</a:t>
            </a:r>
          </a:p>
          <a:p>
            <a:pPr lvl="1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header: </a:t>
            </a:r>
            <a:r>
              <a:rPr lang="en-HK" altLang="zh-CN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lvl="1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body: contained between </a:t>
            </a:r>
            <a:r>
              <a:rPr lang="en-HK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HK" altLang="zh-CN" sz="1800" dirty="0">
                <a:latin typeface="+mn-lt"/>
              </a:rPr>
              <a:t> and </a:t>
            </a:r>
            <a:r>
              <a:rPr lang="en-HK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starts with </a:t>
            </a:r>
            <a:r>
              <a:rPr lang="en-HK" altLang="zh-CN" sz="1800" b="1" dirty="0">
                <a:latin typeface="+mn-lt"/>
              </a:rPr>
              <a:t>location declarations</a:t>
            </a:r>
          </a:p>
          <a:p>
            <a:pPr lvl="2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followed by a series of </a:t>
            </a:r>
            <a:r>
              <a:rPr lang="en-HK" altLang="zh-CN" sz="1800" b="1" dirty="0">
                <a:latin typeface="+mn-lt"/>
              </a:rPr>
              <a:t>statements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More than one function may be defined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b="1" dirty="0">
                <a:latin typeface="+mn-lt"/>
              </a:rPr>
              <a:t>Every program has one function</a:t>
            </a:r>
            <a:r>
              <a:rPr lang="en-HK" altLang="zh-CN" sz="1800" dirty="0">
                <a:latin typeface="+mn-lt"/>
              </a:rPr>
              <a:t> </a:t>
            </a:r>
            <a:r>
              <a:rPr lang="en-HK" altLang="zh-CN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+mn-lt"/>
                <a:cs typeface="Courier New" panose="02070309020205020404" pitchFamily="49" charset="0"/>
              </a:rPr>
              <a:t>and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HK" altLang="zh-CN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+mn-lt"/>
                <a:cs typeface="Courier New" panose="02070309020205020404" pitchFamily="49" charset="0"/>
              </a:rPr>
              <a:t>is executed </a:t>
            </a:r>
            <a:endParaRPr lang="en-HK" altLang="zh-CN" sz="1800" dirty="0"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b="1" dirty="0">
                <a:latin typeface="+mn-lt"/>
              </a:rPr>
              <a:t>Procedural programming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executed in order </a:t>
            </a:r>
            <a:r>
              <a:rPr lang="en-US" altLang="zh-CN" sz="1800" dirty="0">
                <a:latin typeface="+mn-lt"/>
              </a:rPr>
              <a:t>and </a:t>
            </a:r>
            <a:r>
              <a:rPr lang="en-US" altLang="zh-CN" sz="1800" dirty="0">
                <a:solidFill>
                  <a:schemeClr val="accent6"/>
                </a:solidFill>
                <a:latin typeface="+mn-lt"/>
              </a:rPr>
              <a:t>defined </a:t>
            </a:r>
            <a:r>
              <a:rPr lang="en-HK" altLang="zh-CN" sz="1800" dirty="0">
                <a:solidFill>
                  <a:schemeClr val="accent6"/>
                </a:solidFill>
                <a:latin typeface="+mn-lt"/>
              </a:rPr>
              <a:t>functions </a:t>
            </a:r>
            <a:r>
              <a:rPr lang="en-HK" altLang="zh-CN" sz="1800" dirty="0">
                <a:latin typeface="+mn-lt"/>
              </a:rPr>
              <a:t>are called (invoked)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536B041-3B73-FCBE-2A01-0483BADE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BD5A3-DF8C-5C53-3AA6-5648D7DF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333573"/>
            <a:ext cx="3905467" cy="266429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B84100F-EFD5-42F8-5363-2ADE404675E4}"/>
              </a:ext>
            </a:extLst>
          </p:cNvPr>
          <p:cNvSpPr/>
          <p:nvPr/>
        </p:nvSpPr>
        <p:spPr>
          <a:xfrm>
            <a:off x="5554102" y="2068728"/>
            <a:ext cx="3122353" cy="791054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2E2DF7-DC7A-94D2-F48D-04983DEF000E}"/>
              </a:ext>
            </a:extLst>
          </p:cNvPr>
          <p:cNvSpPr/>
          <p:nvPr/>
        </p:nvSpPr>
        <p:spPr>
          <a:xfrm>
            <a:off x="5554103" y="3003798"/>
            <a:ext cx="1754202" cy="1080120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ABBE15-0486-F736-22D0-D334815C3F07}"/>
              </a:ext>
            </a:extLst>
          </p:cNvPr>
          <p:cNvCxnSpPr>
            <a:cxnSpLocks/>
          </p:cNvCxnSpPr>
          <p:nvPr/>
        </p:nvCxnSpPr>
        <p:spPr>
          <a:xfrm flipV="1">
            <a:off x="7092280" y="2931790"/>
            <a:ext cx="1080120" cy="1793531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2FD188-5EAC-567C-1C74-C1782F29FC2E}"/>
              </a:ext>
            </a:extLst>
          </p:cNvPr>
          <p:cNvCxnSpPr>
            <a:cxnSpLocks/>
          </p:cNvCxnSpPr>
          <p:nvPr/>
        </p:nvCxnSpPr>
        <p:spPr>
          <a:xfrm flipV="1">
            <a:off x="5384524" y="3252140"/>
            <a:ext cx="699644" cy="107303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4D00-105F-477B-89AC-B5D5E56EC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2922212-3433-2229-B71D-A13A2AE86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Comments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930C3-83C3-6B88-5A22-2CC164B7D9B2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8F51F9-8FA3-5389-4FD7-1864D3F2A255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14987C-7EB2-1D23-89AD-0DEE9DF6E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064896" cy="40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b="1" dirty="0">
                <a:latin typeface="+mn-lt"/>
              </a:rPr>
              <a:t>Comments:</a:t>
            </a:r>
            <a:endParaRPr lang="en-US" altLang="en-US" b="1" dirty="0">
              <a:latin typeface="+mn-lt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Single line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HK" altLang="zh-CN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Multiple lines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Text between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HK" altLang="zh-CN" sz="1800" dirty="0">
                <a:latin typeface="+mn-lt"/>
              </a:rPr>
              <a:t> and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Used to </a:t>
            </a:r>
            <a:r>
              <a:rPr lang="en-US" altLang="zh-CN" sz="1800" dirty="0">
                <a:latin typeface="+mn-lt"/>
              </a:rPr>
              <a:t>“</a:t>
            </a:r>
            <a:r>
              <a:rPr lang="en-HK" altLang="zh-CN" sz="1800" dirty="0">
                <a:latin typeface="+mn-lt"/>
              </a:rPr>
              <a:t>document” the code for the human reader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Ignored by the compiler (not part of the program)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Have to be careful</a:t>
            </a:r>
          </a:p>
          <a:p>
            <a:pPr lvl="1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comments may cover multiple lines</a:t>
            </a:r>
          </a:p>
          <a:p>
            <a:pPr lvl="1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ends as soon as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HK" altLang="zh-CN" sz="1800" dirty="0">
                <a:latin typeface="+mj-lt"/>
              </a:rPr>
              <a:t> </a:t>
            </a:r>
            <a:r>
              <a:rPr lang="en-HK" altLang="zh-CN" sz="1800" dirty="0">
                <a:latin typeface="+mn-lt"/>
              </a:rPr>
              <a:t>encountered </a:t>
            </a:r>
          </a:p>
          <a:p>
            <a:pPr lvl="1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so no internal comments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HK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HK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internal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HK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comment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A89B309-919F-C5F9-B3DC-B0C4AA4AC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78846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193D3-1558-4651-9644-EC59FA6E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A7563F5-639F-7EB3-AD13-8B43468DB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Comments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6297F7-E15B-C24E-BDAB-AC24E0328A5B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3FCDA-14F1-22FA-F639-F9F6F8D0F2F7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480A3-5D2A-CD28-CB9D-E67347CA3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33487"/>
            <a:ext cx="7772400" cy="367286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B0C2C0-E1DD-9CDA-46EB-E73AD24898D7}"/>
              </a:ext>
            </a:extLst>
          </p:cNvPr>
          <p:cNvSpPr/>
          <p:nvPr/>
        </p:nvSpPr>
        <p:spPr>
          <a:xfrm>
            <a:off x="1187624" y="1779662"/>
            <a:ext cx="2664296" cy="1080120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4CB2B9-0DCB-A077-ACE5-69F9289F2E01}"/>
              </a:ext>
            </a:extLst>
          </p:cNvPr>
          <p:cNvSpPr/>
          <p:nvPr/>
        </p:nvSpPr>
        <p:spPr>
          <a:xfrm>
            <a:off x="1475656" y="3219822"/>
            <a:ext cx="2664296" cy="2880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B3607-1CBD-26D3-F76A-25B403E8F055}"/>
              </a:ext>
            </a:extLst>
          </p:cNvPr>
          <p:cNvSpPr txBox="1"/>
          <p:nvPr/>
        </p:nvSpPr>
        <p:spPr>
          <a:xfrm>
            <a:off x="3923928" y="20878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Comment multiple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67F1F-5A4C-9772-6A9A-CC52F9391390}"/>
              </a:ext>
            </a:extLst>
          </p:cNvPr>
          <p:cNvSpPr txBox="1"/>
          <p:nvPr/>
        </p:nvSpPr>
        <p:spPr>
          <a:xfrm>
            <a:off x="4286200" y="3133005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Comment one line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56C7FC1-114E-986C-E9D5-0BFAF414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8553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71692-BB60-D941-FE77-50EDB603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F5BCEC4-DD9C-DE35-E732-B49AB3073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Comments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C5FFB-BE54-5EC3-5196-E86E3DE7FDF2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8AB61-3CC2-3F35-3E86-EF8418B823C7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F88D47-4CEC-264D-8497-57BB36167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064896" cy="40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b="1" dirty="0">
                <a:latin typeface="+mn-lt"/>
              </a:rPr>
              <a:t>Comments:</a:t>
            </a:r>
            <a:endParaRPr lang="en-US" altLang="en-US" b="1" dirty="0">
              <a:latin typeface="+mn-lt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Global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start of program, outlines overall solution, may include structure chart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b="1" dirty="0">
                <a:solidFill>
                  <a:srgbClr val="C00000"/>
                </a:solidFill>
                <a:latin typeface="+mn-lt"/>
              </a:rPr>
              <a:t>Module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when using separate files, an indication of what each file solves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b="1" dirty="0">
                <a:solidFill>
                  <a:srgbClr val="C00000"/>
                </a:solidFill>
                <a:latin typeface="+mn-lt"/>
              </a:rPr>
              <a:t>Function</a:t>
            </a:r>
            <a:r>
              <a:rPr lang="en-US" altLang="zh-CN" sz="1800" dirty="0">
                <a:latin typeface="+mn-lt"/>
              </a:rPr>
              <a:t>:</a:t>
            </a:r>
            <a:r>
              <a:rPr lang="en-HK" altLang="zh-CN" sz="1800" dirty="0">
                <a:latin typeface="+mn-lt"/>
              </a:rPr>
              <a:t> inputs, return values, and logic used in defining function</a:t>
            </a:r>
            <a:r>
              <a:rPr lang="zh-CN" altLang="en-US" sz="1800" dirty="0">
                <a:latin typeface="+mn-lt"/>
              </a:rPr>
              <a:t> </a:t>
            </a:r>
            <a:endParaRPr lang="en-HK" altLang="zh-CN" sz="1800" dirty="0">
              <a:latin typeface="+mn-lt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Add documentation for </a:t>
            </a:r>
            <a:r>
              <a:rPr lang="en-HK" altLang="zh-CN" sz="1800" b="1" dirty="0">
                <a:solidFill>
                  <a:srgbClr val="C00000"/>
                </a:solidFill>
                <a:latin typeface="+mn-lt"/>
              </a:rPr>
              <a:t>key (tough to understand) </a:t>
            </a:r>
            <a:r>
              <a:rPr lang="en-HK" altLang="zh-CN" sz="1800" dirty="0">
                <a:latin typeface="+mn-lt"/>
              </a:rPr>
              <a:t>comments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b="1" dirty="0">
                <a:solidFill>
                  <a:srgbClr val="C00000"/>
                </a:solidFill>
                <a:latin typeface="+mn-lt"/>
              </a:rPr>
              <a:t>Names of variables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should be chosen to be meaningful, make program readable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566BFDD-01DF-95BC-FC51-FE018763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526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AFE0E-5C11-11CD-2712-9D81702DB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A1761F8-DBAF-8702-D9BA-81A1B81D1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Basics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57B061-88F2-7BD8-C871-89A2A59EBA37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DC6DE-1E49-565F-41DD-15147D8F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4456"/>
            <a:ext cx="5047938" cy="3193507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3565F2D0-D600-AEA7-E857-ADCB26A07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70246-7F00-39BC-2405-56FA7CBC7CD4}"/>
              </a:ext>
            </a:extLst>
          </p:cNvPr>
          <p:cNvSpPr txBox="1"/>
          <p:nvPr/>
        </p:nvSpPr>
        <p:spPr>
          <a:xfrm>
            <a:off x="4572000" y="1189721"/>
            <a:ext cx="457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Rules that define C language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b="1" dirty="0">
                <a:effectLst/>
                <a:latin typeface="+mn-lt"/>
              </a:rPr>
              <a:t>Specify which tokens are valid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Also indicate the </a:t>
            </a:r>
            <a:r>
              <a:rPr lang="en-HK" altLang="zh-CN" sz="1600" b="1" dirty="0">
                <a:effectLst/>
                <a:latin typeface="+mn-lt"/>
              </a:rPr>
              <a:t>expected order of</a:t>
            </a:r>
            <a:r>
              <a:rPr lang="zh-CN" altLang="en-US" sz="1600" b="1" dirty="0">
                <a:effectLst/>
                <a:latin typeface="+mn-lt"/>
              </a:rPr>
              <a:t> </a:t>
            </a:r>
            <a:r>
              <a:rPr lang="en-HK" altLang="zh-CN" sz="1600" b="1" dirty="0">
                <a:effectLst/>
                <a:latin typeface="+mn-lt"/>
              </a:rPr>
              <a:t>tokens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Some types of tokens: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reserved words: include </a:t>
            </a:r>
            <a:r>
              <a:rPr lang="en-HK" altLang="zh-CN" sz="1600" dirty="0" err="1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HK" altLang="zh-CN" sz="1600" dirty="0">
              <a:solidFill>
                <a:srgbClr val="141413"/>
              </a:solidFill>
              <a:latin typeface="+mn-lt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identifiers: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1600" dirty="0">
                <a:solidFill>
                  <a:srgbClr val="141413"/>
                </a:solidFill>
                <a:latin typeface="+mn-lt"/>
              </a:rPr>
              <a:t>,</a:t>
            </a: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literal constants: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1600" dirty="0">
                <a:solidFill>
                  <a:srgbClr val="141413"/>
                </a:solidFill>
                <a:latin typeface="+mn-lt"/>
              </a:rPr>
              <a:t>,</a:t>
            </a: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en-US" altLang="zh-CN" sz="1600" dirty="0">
                <a:solidFill>
                  <a:srgbClr val="141413"/>
                </a:solidFill>
                <a:latin typeface="+mn-lt"/>
              </a:rPr>
              <a:t>,</a:t>
            </a: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punctuation: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 &lt; &gt; # /* */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A7246-AED8-BE0B-1FD6-994B041F7783}"/>
              </a:ext>
            </a:extLst>
          </p:cNvPr>
          <p:cNvSpPr txBox="1"/>
          <p:nvPr/>
        </p:nvSpPr>
        <p:spPr>
          <a:xfrm>
            <a:off x="303432" y="4675985"/>
            <a:ext cx="9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</a:t>
            </a:r>
            <a:r>
              <a:rPr lang="en-HK" altLang="zh-CN" sz="1200" dirty="0" err="1">
                <a:latin typeface="+mn-lt"/>
                <a:hlinkClick r:id="rId4"/>
              </a:rPr>
              <a:t>www.geeksforgeeks.org</a:t>
            </a:r>
            <a:r>
              <a:rPr lang="en-HK" altLang="zh-CN" sz="1200" dirty="0">
                <a:latin typeface="+mn-lt"/>
                <a:hlinkClick r:id="rId4"/>
              </a:rPr>
              <a:t>/c-identifiers/</a:t>
            </a:r>
            <a:endParaRPr lang="en-HK" altLang="zh-CN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361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3A9F7-3B3F-6CDF-8176-61E826799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BAD58C8-3996-37DE-E553-F7C670530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Naming Rules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F0481A-FAE6-D54D-F98E-34C334FC518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BC50C-69F5-F2EC-20CF-A511A5B8BA44}"/>
              </a:ext>
            </a:extLst>
          </p:cNvPr>
          <p:cNvSpPr txBox="1"/>
          <p:nvPr/>
        </p:nvSpPr>
        <p:spPr>
          <a:xfrm>
            <a:off x="303432" y="4675985"/>
            <a:ext cx="9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</a:t>
            </a:r>
            <a:r>
              <a:rPr lang="en-HK" altLang="zh-CN" sz="1200" dirty="0" err="1">
                <a:latin typeface="+mn-lt"/>
                <a:hlinkClick r:id="rId3"/>
              </a:rPr>
              <a:t>www.geeksforgeeks.org</a:t>
            </a:r>
            <a:r>
              <a:rPr lang="en-HK" altLang="zh-CN" sz="1200" dirty="0">
                <a:latin typeface="+mn-lt"/>
                <a:hlinkClick r:id="rId3"/>
              </a:rPr>
              <a:t>/c-identifiers/</a:t>
            </a:r>
            <a:endParaRPr lang="en-HK" altLang="zh-CN" sz="1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535D4-F9E4-026B-A9B0-0E561EEA2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4456"/>
            <a:ext cx="5047938" cy="3193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ADA80-85AF-8671-D0D3-4D18D5A0CD7E}"/>
              </a:ext>
            </a:extLst>
          </p:cNvPr>
          <p:cNvSpPr txBox="1"/>
          <p:nvPr/>
        </p:nvSpPr>
        <p:spPr>
          <a:xfrm>
            <a:off x="4572000" y="1579368"/>
            <a:ext cx="4644008" cy="263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Names used for objects in C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Rules for identifiers in C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first char alphabetic </a:t>
            </a:r>
            <a:r>
              <a:rPr lang="en-HK" altLang="zh-CN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[a-</a:t>
            </a:r>
            <a:r>
              <a:rPr lang="en-HK" altLang="zh-CN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z,A</a:t>
            </a:r>
            <a:r>
              <a:rPr lang="en-HK" altLang="zh-CN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-Z]</a:t>
            </a:r>
            <a:r>
              <a:rPr lang="en-HK" altLang="zh-CN" sz="1600" dirty="0">
                <a:effectLst/>
                <a:latin typeface="+mn-lt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effectLst/>
                <a:latin typeface="+mn-lt"/>
              </a:rPr>
              <a:t>       </a:t>
            </a:r>
            <a:r>
              <a:rPr lang="en-HK" altLang="zh-CN" sz="1600" dirty="0">
                <a:effectLst/>
                <a:latin typeface="+mn-lt"/>
              </a:rPr>
              <a:t>or underscore (</a:t>
            </a:r>
            <a:r>
              <a:rPr lang="en-HK" altLang="zh-CN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HK" altLang="zh-CN" sz="1600" dirty="0">
                <a:effectLst/>
                <a:latin typeface="+mn-lt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has only alphabetic, digit, underscore chars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cannot duplicate a reserved word</a:t>
            </a:r>
            <a:endParaRPr lang="en-HK" altLang="zh-CN" sz="1600" b="1" dirty="0">
              <a:effectLst/>
              <a:latin typeface="+mn-lt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case (upper/lower) matters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69AAC78-F8D0-1959-9A01-401BEE45D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89739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B446-EAF2-98A8-7C52-B8BCEEC0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DA2B7A9-FFA1-88D3-951D-29F18E2846BA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72884"/>
            <a:ext cx="7992888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dirty="0">
                <a:latin typeface="+mn-lt"/>
              </a:rPr>
              <a:t>Coding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Principle 1:</a:t>
            </a:r>
          </a:p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b="1" dirty="0">
                <a:latin typeface="+mn-lt"/>
              </a:rPr>
              <a:t>Practice makes perfect</a:t>
            </a:r>
            <a:r>
              <a:rPr lang="en-US" altLang="zh-CN" sz="4800" b="1" dirty="0">
                <a:latin typeface="+mn-lt"/>
              </a:rPr>
              <a:t>.</a:t>
            </a:r>
            <a:endParaRPr lang="en-US" altLang="en-US" sz="4800" b="1" dirty="0">
              <a:latin typeface="+mn-lt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2EA9972-03CE-2A15-10ED-CD27330C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9815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09E1B-1E02-6EBF-14AB-F1C3E527B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181F3B4-CDC0-0C92-F5F3-D1C296B3D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Naming Rules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679AE-05BA-5F24-AE54-342682BD19D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06BC793-95D0-D88F-3AAF-70B4F762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419622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 b="1" u="sng" dirty="0">
                <a:latin typeface="+mn-lt"/>
              </a:rPr>
              <a:t>Valid</a:t>
            </a:r>
            <a:endParaRPr lang="en-US" altLang="en-US" sz="1800" b="1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sum</a:t>
            </a: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c4_5</a:t>
            </a: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A_NUMBER</a:t>
            </a:r>
          </a:p>
          <a:p>
            <a:pPr>
              <a:buFontTx/>
              <a:buNone/>
            </a:pPr>
            <a:r>
              <a:rPr lang="en-US" altLang="en-US" sz="1800" dirty="0" err="1">
                <a:latin typeface="+mn-lt"/>
              </a:rPr>
              <a:t>timeofflight</a:t>
            </a:r>
            <a:endParaRPr lang="en-US" altLang="en-US" sz="1800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TRUE</a:t>
            </a: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_</a:t>
            </a:r>
            <a:r>
              <a:rPr lang="en-US" altLang="en-US" sz="1800" dirty="0" err="1">
                <a:latin typeface="+mn-lt"/>
              </a:rPr>
              <a:t>split_name</a:t>
            </a:r>
            <a:endParaRPr lang="en-US" altLang="en-US" sz="1800" dirty="0">
              <a:latin typeface="+mn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E2F303-5751-5B74-5AC2-1795128A13E6}"/>
              </a:ext>
            </a:extLst>
          </p:cNvPr>
          <p:cNvSpPr txBox="1">
            <a:spLocks noChangeArrowheads="1"/>
          </p:cNvSpPr>
          <p:nvPr/>
        </p:nvSpPr>
        <p:spPr>
          <a:xfrm>
            <a:off x="4705350" y="1275606"/>
            <a:ext cx="3810000" cy="41148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b="1" u="sng" dirty="0">
                <a:latin typeface="+mn-lt"/>
              </a:rPr>
              <a:t>Invalid</a:t>
            </a:r>
            <a:endParaRPr lang="en-US" altLang="en-US" sz="2000" b="1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7of9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x-name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name with spaces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1234a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int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AXYZ&amp;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562F10-198A-A507-6F29-4B0F630B4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0164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0EF57-DEE7-4518-1A16-5875EA324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30AC030-02C5-7DD1-A6C2-A40B15EBE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Variables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18577-81AF-71FF-BE44-97CD10E2E41F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F580-709B-EA28-39AF-AAF651E9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3159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Variables declared in global or local declaration sections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Syntax:  </a:t>
            </a:r>
            <a:r>
              <a:rPr lang="en-US" altLang="en-US" i="1" dirty="0">
                <a:latin typeface="+mn-lt"/>
              </a:rPr>
              <a:t>Type Name</a:t>
            </a:r>
            <a:r>
              <a:rPr lang="en-US" altLang="en-US" dirty="0">
                <a:latin typeface="+mn-lt"/>
              </a:rPr>
              <a:t>;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Examples: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sum;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float avg;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dummy;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A9B97F-94F6-52C1-8348-7126DFC1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8163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5BDA7-7866-07B5-E113-7F096B61F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C31C4EC-6E9B-6A82-55CE-54D502703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Variables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2E79C3-FC6C-22AA-210C-8DE73A8E71CE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464AC90-3832-F23E-52BE-2AD5F93F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3159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Indicates </a:t>
            </a:r>
            <a:r>
              <a:rPr lang="en-US" altLang="en-US" sz="2400" b="1" dirty="0">
                <a:latin typeface="+mn-lt"/>
              </a:rPr>
              <a:t>how much memory </a:t>
            </a:r>
            <a:r>
              <a:rPr lang="en-US" altLang="en-US" sz="2400" dirty="0">
                <a:latin typeface="+mn-lt"/>
              </a:rPr>
              <a:t>to set aside for the variable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Also determines how that space will be interpreted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Basic types: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sz="2400" dirty="0">
                <a:latin typeface="+mn-lt"/>
                <a:cs typeface="Courier New" panose="02070309020205020404" pitchFamily="49" charset="0"/>
              </a:rPr>
              <a:t>,</a:t>
            </a:r>
            <a:r>
              <a:rPr lang="zh-CN" altLang="en-US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2400" dirty="0">
                <a:latin typeface="+mn-lt"/>
                <a:cs typeface="Courier New" panose="02070309020205020404" pitchFamily="49" charset="0"/>
              </a:rPr>
              <a:t>,</a:t>
            </a:r>
            <a:r>
              <a:rPr lang="zh-CN" altLang="en-US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specify the amount of space (bytes) to set aside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what can be stored in that space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what operations can be performed on those vars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9BB8FEB-5DE2-5E92-39C9-E861E7DCC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400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57D60-549A-75BF-0BFF-69890369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EE49957-9E25-7E21-2B15-61C71C108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Variables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CA6EE-6F9A-E36E-E7BA-A8077DE61440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73447-6CFB-EEDB-A395-45CD89253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26688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Can create </a:t>
            </a:r>
            <a:r>
              <a:rPr lang="en-US" altLang="en-US" b="1" dirty="0">
                <a:latin typeface="+mn-lt"/>
              </a:rPr>
              <a:t>multiple variables </a:t>
            </a:r>
            <a:r>
              <a:rPr lang="en-US" altLang="en-US" dirty="0">
                <a:latin typeface="+mn-lt"/>
              </a:rPr>
              <a:t>of the same type in one statement: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z;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is a shorthand for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y;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z;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- stylistically, the latter is often preferable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0486BF-00F7-CB23-DFC3-E247B7B9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6184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BA48B-A7FE-93ED-5AFB-CFA799B2B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105A1A-B6DD-FEC7-CA5E-69E7E8ED1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Variables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BDA1C-5340-47F0-85E5-AF0E65D5BC6D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9188490-268C-4462-00F8-395E04AC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028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Giving a variable an </a:t>
            </a:r>
            <a:r>
              <a:rPr lang="en-US" altLang="en-US" b="1" dirty="0">
                <a:latin typeface="+mn-lt"/>
              </a:rPr>
              <a:t>initial value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Variables </a:t>
            </a:r>
            <a:r>
              <a:rPr lang="en-US" altLang="en-US" b="1" dirty="0">
                <a:latin typeface="+mn-lt"/>
              </a:rPr>
              <a:t>not necessarily initialized </a:t>
            </a:r>
            <a:r>
              <a:rPr lang="en-US" altLang="en-US" dirty="0">
                <a:latin typeface="+mn-lt"/>
              </a:rPr>
              <a:t>when declared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Can initialize in the declaration: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Syntax: </a:t>
            </a:r>
            <a:r>
              <a:rPr lang="en-US" altLang="en-US" i="1" dirty="0">
                <a:latin typeface="+mn-lt"/>
              </a:rPr>
              <a:t>Type Name</a:t>
            </a:r>
            <a:r>
              <a:rPr lang="en-US" altLang="en-US" dirty="0">
                <a:latin typeface="+mn-lt"/>
              </a:rPr>
              <a:t> = </a:t>
            </a:r>
            <a:r>
              <a:rPr lang="en-US" altLang="en-US" i="1" dirty="0">
                <a:latin typeface="+mn-lt"/>
              </a:rPr>
              <a:t>Value</a:t>
            </a:r>
            <a:r>
              <a:rPr lang="en-US" altLang="en-US" dirty="0">
                <a:latin typeface="+mn-lt"/>
              </a:rPr>
              <a:t>;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Example: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x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1641DE-F1C1-773C-AD94-A11609B9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2279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6FA2F-04BC-E1CA-5339-5CD60DA20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C258E805-2046-2D9B-F51B-BF0C5ADD1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17134-A234-1A8D-B2AF-6FC39983B45A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05ADC-E0D5-9857-8262-884E6CE8A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03325"/>
            <a:ext cx="813467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Type name: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Possible values: none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Operations: none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Useful as a </a:t>
            </a:r>
            <a:r>
              <a:rPr lang="en-US" altLang="en-US" b="1" dirty="0">
                <a:latin typeface="+mn-lt"/>
              </a:rPr>
              <a:t>placeholder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Meaning:</a:t>
            </a:r>
            <a:r>
              <a:rPr lang="zh-CN" altLang="en-US" dirty="0">
                <a:latin typeface="+mn-lt"/>
              </a:rPr>
              <a:t> </a:t>
            </a:r>
            <a:r>
              <a:rPr lang="en-HK" altLang="zh-CN" dirty="0">
                <a:latin typeface="+mn-lt"/>
              </a:rPr>
              <a:t>No value is present. It does not provide a result value to its caller. It has no values and no operations. It is used to represent nothing.</a:t>
            </a:r>
            <a:endParaRPr lang="en-US" altLang="en-US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FCEF2C-EF18-1761-E5C3-F23D3D9BC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8313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17E-57E4-21F8-1F52-4AAD44B1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6DDBEAF1-C279-B5F7-EE0D-EDB90E543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Integers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C03242-75B7-4E29-5320-313A5F966CE8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18124EE-C088-C7E7-EB75-3BB03CD1A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113847"/>
              </p:ext>
            </p:extLst>
          </p:nvPr>
        </p:nvGraphicFramePr>
        <p:xfrm>
          <a:off x="1166688" y="1596497"/>
          <a:ext cx="6810623" cy="363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6637000" imgH="8534400" progId="Word.Document.8">
                  <p:embed/>
                </p:oleObj>
              </mc:Choice>
              <mc:Fallback>
                <p:oleObj name="Document" r:id="rId3" imgW="16637000" imgH="8534400" progId="Word.Document.8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92A80C8A-4B7C-CD1A-D35C-9D76B4BDA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688" y="1596497"/>
                        <a:ext cx="6810623" cy="3635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2C422B-CDDE-A1AB-61DB-A0EA414E01D8}"/>
              </a:ext>
            </a:extLst>
          </p:cNvPr>
          <p:cNvSpPr txBox="1"/>
          <p:nvPr/>
        </p:nvSpPr>
        <p:spPr>
          <a:xfrm>
            <a:off x="628649" y="1107389"/>
            <a:ext cx="6810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+mn-lt"/>
              </a:rPr>
              <a:t>Type name: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int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C7577-D3D5-A82F-8BB7-234AB3E77CC1}"/>
              </a:ext>
            </a:extLst>
          </p:cNvPr>
          <p:cNvSpPr txBox="1"/>
          <p:nvPr/>
        </p:nvSpPr>
        <p:spPr>
          <a:xfrm>
            <a:off x="1168914" y="4600608"/>
            <a:ext cx="5251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Note:</a:t>
            </a:r>
            <a:r>
              <a:rPr lang="zh-CN" altLang="en-US" sz="12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and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long int</a:t>
            </a:r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:</a:t>
            </a:r>
            <a:r>
              <a:rPr lang="zh-CN" altLang="en-US" sz="12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8</a:t>
            </a:r>
            <a:r>
              <a:rPr lang="zh-CN" altLang="en-US" sz="12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bytes</a:t>
            </a:r>
          </a:p>
          <a:p>
            <a:r>
              <a:rPr lang="en-US" sz="1200" dirty="0">
                <a:latin typeface="+mn-lt"/>
                <a:cs typeface="Courier New" panose="02070309020205020404" pitchFamily="49" charset="0"/>
              </a:rPr>
              <a:t>Credits</a:t>
            </a:r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:</a:t>
            </a:r>
            <a:r>
              <a:rPr lang="zh-CN" altLang="en-US" sz="12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HK" altLang="zh-CN" sz="1200" dirty="0">
                <a:latin typeface="+mn-lt"/>
                <a:cs typeface="Courier New" panose="02070309020205020404" pitchFamily="49" charset="0"/>
                <a:hlinkClick r:id="rId5"/>
              </a:rPr>
              <a:t>https://</a:t>
            </a:r>
            <a:r>
              <a:rPr lang="en-HK" altLang="zh-CN" sz="1200" dirty="0" err="1">
                <a:latin typeface="+mn-lt"/>
                <a:cs typeface="Courier New" panose="02070309020205020404" pitchFamily="49" charset="0"/>
                <a:hlinkClick r:id="rId5"/>
              </a:rPr>
              <a:t>www.geeksforgeeks.org</a:t>
            </a:r>
            <a:r>
              <a:rPr lang="en-HK" altLang="zh-CN" sz="1200" dirty="0">
                <a:latin typeface="+mn-lt"/>
                <a:cs typeface="Courier New" panose="02070309020205020404" pitchFamily="49" charset="0"/>
                <a:hlinkClick r:id="rId5"/>
              </a:rPr>
              <a:t>/data-types-in-c/</a:t>
            </a:r>
            <a:endParaRPr lang="en-US" sz="1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B01C548-40DF-E82D-72AD-20F3AE19E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89498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5E421-29A5-44B0-C484-92F4809F7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64ECF2F1-486A-14DB-F607-DDB5588D3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Unsigned Integers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96A2B-20D0-FDFD-B601-8FA6F2598E86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6EF6B-C116-D893-724A-F61E530B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5353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Type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name</a:t>
            </a:r>
            <a:r>
              <a:rPr lang="en-US" altLang="en-US" dirty="0">
                <a:latin typeface="+mn-lt"/>
              </a:rPr>
              <a:t>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+mn-lt"/>
              </a:rPr>
              <a:t>No negative values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  <a:endParaRPr lang="en-US" altLang="en-US" dirty="0">
              <a:latin typeface="+mn-lt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100" dirty="0">
                <a:latin typeface="+mn-lt"/>
              </a:rPr>
              <a:t> </a:t>
            </a:r>
            <a:r>
              <a:rPr lang="en-US" altLang="en-US" sz="2100" dirty="0">
                <a:latin typeface="+mn-lt"/>
              </a:rPr>
              <a:t>possible values: 0 to 65536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Representation: binary number</a:t>
            </a:r>
          </a:p>
          <a:p>
            <a:pPr lvl="1">
              <a:lnSpc>
                <a:spcPct val="150000"/>
              </a:lnSpc>
            </a:pPr>
            <a:endParaRPr lang="en-US" altLang="en-US" sz="1800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90BD4E-82F6-D0B9-43B2-4B7885DDA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89676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756-512E-CD5F-1F90-1687C73AB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099FD54-836F-1BAC-8F2C-61F0CE8DE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Floating Points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E0C16-70A7-DDB6-789B-22BC120A6FAD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B30755F-BE73-4C06-8C43-43B803816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131590"/>
                <a:ext cx="8278688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1450" indent="-171450" algn="l" defTabSz="685800" rtl="0" eaLnBrk="1" fontAlgn="base" hangingPunct="1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100" kern="1200">
                    <a:solidFill>
                      <a:schemeClr val="tx1"/>
                    </a:solidFill>
                    <a:latin typeface="Arial Regular"/>
                    <a:ea typeface="+mn-ea"/>
                    <a:cs typeface="+mn-cs"/>
                  </a:defRPr>
                </a:lvl1pPr>
                <a:lvl2pPr marL="514350" indent="-171450" algn="l" defTabSz="685800" rtl="0" eaLnBrk="1" fontAlgn="base" hangingPunct="1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kern="1200">
                    <a:solidFill>
                      <a:schemeClr val="tx1"/>
                    </a:solidFill>
                    <a:latin typeface="Arial Regular"/>
                    <a:ea typeface="+mn-ea"/>
                    <a:cs typeface="+mn-cs"/>
                  </a:defRPr>
                </a:lvl2pPr>
                <a:lvl3pPr marL="857250" indent="-171450" algn="l" defTabSz="685800" rtl="0" eaLnBrk="1" fontAlgn="base" hangingPunct="1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1500" kern="1200">
                    <a:solidFill>
                      <a:schemeClr val="tx1"/>
                    </a:solidFill>
                    <a:latin typeface="Arial Regular"/>
                    <a:ea typeface="+mn-ea"/>
                    <a:cs typeface="+mn-cs"/>
                  </a:defRPr>
                </a:lvl3pPr>
                <a:lvl4pPr marL="1200150" indent="-171450" algn="l" defTabSz="685800" rtl="0" eaLnBrk="1" fontAlgn="base" hangingPunct="1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1300" kern="1200">
                    <a:solidFill>
                      <a:schemeClr val="tx1"/>
                    </a:solidFill>
                    <a:latin typeface="Arial Regular"/>
                    <a:ea typeface="+mn-ea"/>
                    <a:cs typeface="+mn-cs"/>
                  </a:defRPr>
                </a:lvl4pPr>
                <a:lvl5pPr marL="1543050" indent="-171450" algn="l" defTabSz="685800" rtl="0" eaLnBrk="1" fontAlgn="base" hangingPunct="1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1300" kern="1200">
                    <a:solidFill>
                      <a:schemeClr val="tx1"/>
                    </a:solidFill>
                    <a:latin typeface="Arial Regular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dirty="0">
                    <a:latin typeface="+mn-lt"/>
                  </a:rPr>
                  <a:t>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float</a:t>
                </a:r>
                <a:r>
                  <a:rPr lang="en-US" altLang="en-US" dirty="0">
                    <a:latin typeface="+mn-lt"/>
                  </a:rPr>
                  <a:t>: 4 bytes, 32 bits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dirty="0">
                    <a:latin typeface="+mn-lt"/>
                  </a:rPr>
                  <a:t>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</a:t>
                </a:r>
                <a:r>
                  <a:rPr lang="en-US" altLang="en-US" dirty="0">
                    <a:latin typeface="+mn-lt"/>
                  </a:rPr>
                  <a:t>: 8 bytes, 64 bits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dirty="0">
                    <a:latin typeface="+mn-lt"/>
                  </a:rPr>
                  <a:t>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 double</a:t>
                </a:r>
                <a:r>
                  <a:rPr lang="en-US" altLang="en-US" dirty="0">
                    <a:latin typeface="+mn-lt"/>
                  </a:rPr>
                  <a:t>: 10 bytes, 80 bits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dirty="0">
                    <a:latin typeface="+mn-lt"/>
                  </a:rPr>
                  <a:t> </a:t>
                </a:r>
                <a:r>
                  <a:rPr lang="en-US" altLang="en-US" dirty="0">
                    <a:latin typeface="+mn-lt"/>
                  </a:rPr>
                  <a:t>Representation:</a:t>
                </a:r>
              </a:p>
              <a:p>
                <a:pPr lvl="1"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sz="2100" dirty="0">
                    <a:latin typeface="+mn-lt"/>
                  </a:rPr>
                  <a:t> </a:t>
                </a:r>
                <a:r>
                  <a:rPr lang="en-US" altLang="en-US" sz="2100" dirty="0">
                    <a:latin typeface="+mn-lt"/>
                  </a:rPr>
                  <a:t>magnitude (some number of bits) plus exponent (remainder of bits)</a:t>
                </a:r>
              </a:p>
              <a:p>
                <a:pPr lvl="1"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sz="21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3.26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en-US" sz="2100" dirty="0">
                    <a:latin typeface="+mn-lt"/>
                  </a:rPr>
                  <a:t> for </a:t>
                </a:r>
                <a:r>
                  <a:rPr lang="en-US" altLang="en-US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32600.0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B30755F-BE73-4C06-8C43-43B803816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31590"/>
                <a:ext cx="8278688" cy="4114800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D0797BC1-65CB-ED37-4251-EDBF2D9F6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132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54284-D03B-4B0C-0CAC-6BB300E03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1E837AF-6793-267D-2AEA-691FA1BB5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Characters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16E35-01F1-D0A1-B16C-CCE9C3A549C1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8B65583-A270-5DE7-9BE7-655A337E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71388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Type name: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Possible values: keys that can be typed on the keyboard</a:t>
            </a:r>
          </a:p>
          <a:p>
            <a:pPr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Representation: each character is assigned a value (</a:t>
            </a:r>
            <a:r>
              <a:rPr lang="en-US" altLang="zh-CN" dirty="0">
                <a:latin typeface="+mn-lt"/>
              </a:rPr>
              <a:t>8-bit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ASCII)</a:t>
            </a:r>
          </a:p>
          <a:p>
            <a:pPr lvl="1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100" dirty="0">
                <a:latin typeface="+mn-lt"/>
              </a:rPr>
              <a:t>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zh-CN" sz="2100" dirty="0">
                <a:latin typeface="+mn-lt"/>
              </a:rPr>
              <a:t>:</a:t>
            </a:r>
            <a:r>
              <a:rPr lang="en-US" altLang="en-US" sz="2100" dirty="0">
                <a:latin typeface="+mn-lt"/>
              </a:rPr>
              <a:t> binary number 65</a:t>
            </a:r>
          </a:p>
          <a:p>
            <a:pPr lvl="1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100" dirty="0">
                <a:latin typeface="+mn-lt"/>
              </a:rPr>
              <a:t>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zh-CN" sz="2100" dirty="0">
                <a:latin typeface="+mn-lt"/>
              </a:rPr>
              <a:t>:</a:t>
            </a:r>
            <a:r>
              <a:rPr lang="en-US" altLang="en-US" sz="2100" dirty="0">
                <a:latin typeface="+mn-lt"/>
              </a:rPr>
              <a:t> binary number 97</a:t>
            </a:r>
          </a:p>
          <a:p>
            <a:pPr lvl="1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100" dirty="0">
                <a:latin typeface="+mn-lt"/>
              </a:rPr>
              <a:t>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zh-CN" sz="2100" dirty="0">
                <a:latin typeface="+mn-lt"/>
              </a:rPr>
              <a:t>:</a:t>
            </a:r>
            <a:r>
              <a:rPr lang="en-US" altLang="en-US" sz="2100" dirty="0">
                <a:latin typeface="+mn-lt"/>
              </a:rPr>
              <a:t> binary number 98</a:t>
            </a:r>
            <a:r>
              <a:rPr lang="zh-CN" altLang="en-US" sz="2100" dirty="0">
                <a:latin typeface="+mn-lt"/>
              </a:rPr>
              <a:t> </a:t>
            </a:r>
            <a:endParaRPr lang="en-HK" altLang="zh-CN" sz="2100" dirty="0">
              <a:latin typeface="+mn-lt"/>
            </a:endParaRPr>
          </a:p>
          <a:p>
            <a:pPr lvl="1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100" dirty="0">
                <a:latin typeface="+mn-lt"/>
              </a:rPr>
              <a:t> 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100" dirty="0">
                <a:latin typeface="+mn-lt"/>
              </a:rPr>
              <a:t> </a:t>
            </a:r>
            <a:r>
              <a:rPr lang="en-US" altLang="zh-CN" sz="2100" dirty="0">
                <a:latin typeface="+mn-lt"/>
              </a:rPr>
              <a:t>:</a:t>
            </a:r>
            <a:r>
              <a:rPr lang="en-US" altLang="en-US" sz="2100" dirty="0">
                <a:latin typeface="+mn-lt"/>
              </a:rPr>
              <a:t> binary number 50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069517-F231-C709-A936-72B005EE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582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46C74-3D44-8EEA-E70C-D00085BA2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DC457CE-151F-850B-8513-095FDD33D322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72884"/>
            <a:ext cx="7992888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dirty="0">
                <a:latin typeface="+mn-lt"/>
              </a:rPr>
              <a:t>Coding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Principle 2:</a:t>
            </a:r>
          </a:p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zh-CN" sz="4800" b="1" dirty="0">
                <a:latin typeface="+mn-lt"/>
              </a:rPr>
              <a:t>Always follow the standards.</a:t>
            </a:r>
            <a:endParaRPr lang="en-US" altLang="en-US" sz="4800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004C6-4D66-79D5-073E-132B15EB2153}"/>
              </a:ext>
            </a:extLst>
          </p:cNvPr>
          <p:cNvSpPr txBox="1"/>
          <p:nvPr/>
        </p:nvSpPr>
        <p:spPr>
          <a:xfrm>
            <a:off x="1295636" y="347061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google.github.io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styleguide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76D5B1-2089-4F95-6B25-7DD43FFF1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37891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79B3E-8D39-77BC-ACEE-0CBC6F328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CC4DC4C8-3226-BA71-D86F-820407FD2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Characters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FFD69F-0BDE-E373-90C9-2AFC9CE518B9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C8B32-1E16-B3EC-B8A0-CA2C5FD97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0171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Single key stroke between quote char ‘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’</a:t>
            </a:r>
            <a:endParaRPr lang="en-US" altLang="en-US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Examples: ‘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>
                <a:latin typeface="+mn-lt"/>
              </a:rPr>
              <a:t>’, ‘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>
                <a:latin typeface="+mn-lt"/>
              </a:rPr>
              <a:t>’, ‘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>
                <a:latin typeface="+mn-lt"/>
              </a:rPr>
              <a:t>’, ‘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latin typeface="+mn-lt"/>
              </a:rPr>
              <a:t>’, ‘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en-US" dirty="0">
                <a:latin typeface="+mn-lt"/>
              </a:rPr>
              <a:t>’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Some special chars: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:</a:t>
            </a:r>
            <a:r>
              <a:rPr lang="en-US" altLang="en-US" sz="1800" dirty="0">
                <a:latin typeface="+mn-lt"/>
              </a:rPr>
              <a:t> null char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:</a:t>
            </a:r>
            <a:r>
              <a:rPr lang="en-US" altLang="en-US" sz="1800" dirty="0">
                <a:latin typeface="+mn-lt"/>
              </a:rPr>
              <a:t> tab char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:</a:t>
            </a:r>
            <a:r>
              <a:rPr lang="en-US" altLang="en-US" sz="1800" dirty="0">
                <a:latin typeface="+mn-lt"/>
              </a:rPr>
              <a:t> newline char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:</a:t>
            </a:r>
            <a:r>
              <a:rPr lang="en-US" altLang="en-US" sz="1800" dirty="0">
                <a:latin typeface="+mn-lt"/>
              </a:rPr>
              <a:t> single quote char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:</a:t>
            </a:r>
            <a:r>
              <a:rPr lang="en-US" altLang="en-US" sz="1800" dirty="0">
                <a:latin typeface="+mn-lt"/>
              </a:rPr>
              <a:t> backslash char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3034E4B-45DC-9DB3-058F-FECB83EE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36407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8A1AC-4F44-2F9D-8352-19050E43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F2E442B-FBC2-92FC-C25A-E6065C033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Constants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E416D-EB87-1102-795A-35C30D669FD7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54FBD2D-6B15-F06A-063F-6DEFFAC2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18" y="1062097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Literal constants</a:t>
            </a:r>
            <a:r>
              <a:rPr lang="en-US" altLang="zh-CN" sz="2400" dirty="0">
                <a:latin typeface="+mn-lt"/>
              </a:rPr>
              <a:t>:</a:t>
            </a:r>
            <a:r>
              <a:rPr lang="en-US" altLang="en-US" sz="2400" dirty="0">
                <a:latin typeface="+mn-lt"/>
              </a:rPr>
              <a:t> tokens representing values from type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Defined constants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</a:t>
            </a:r>
            <a:r>
              <a:rPr lang="en-US" altLang="en-US" dirty="0">
                <a:latin typeface="+mn-lt"/>
              </a:rPr>
              <a:t>yntax: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 Value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i="1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p</a:t>
            </a:r>
            <a:r>
              <a:rPr lang="en-US" altLang="en-US" dirty="0">
                <a:latin typeface="+mn-lt"/>
              </a:rPr>
              <a:t>reprocessor command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i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latin typeface="+mn-lt"/>
              </a:rPr>
              <a:t> replaced by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dirty="0">
                <a:latin typeface="+mn-lt"/>
              </a:rPr>
              <a:t> in the program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e</a:t>
            </a:r>
            <a:r>
              <a:rPr lang="en-US" altLang="en-US" dirty="0">
                <a:latin typeface="+mn-lt"/>
              </a:rPr>
              <a:t>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MAX_NUMBER 100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DEE553-6FC4-7A52-135E-AF02E597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68309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81DD7-D82C-76A0-D9D6-6829DC6D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A0DDFFC-A234-9E44-A43B-DBCE66759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Constants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F23AE-21E1-0D5C-50A6-B1480E33E638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A2CB8B-2DE1-5327-FB74-C71CDD29E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28700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Memory constants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declared similar to variables, type, and name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i="1" dirty="0">
                <a:latin typeface="+mn-lt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latin typeface="+mn-lt"/>
              </a:rPr>
              <a:t> added before the declaration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e</a:t>
            </a:r>
            <a:r>
              <a:rPr lang="en-US" altLang="en-US" dirty="0">
                <a:latin typeface="+mn-lt"/>
              </a:rPr>
              <a:t>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float PI = 3.14159;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</a:t>
            </a:r>
            <a:r>
              <a:rPr lang="en-US" altLang="en-US" dirty="0">
                <a:latin typeface="+mn-lt"/>
              </a:rPr>
              <a:t>an be used as a variable, but </a:t>
            </a:r>
            <a:r>
              <a:rPr lang="en-US" altLang="en-US" b="1" dirty="0">
                <a:latin typeface="+mn-lt"/>
              </a:rPr>
              <a:t>one that cannot be changed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</a:t>
            </a:r>
            <a:r>
              <a:rPr lang="en-US" altLang="en-US" dirty="0">
                <a:latin typeface="+mn-lt"/>
              </a:rPr>
              <a:t>ince the value cannot be changed, </a:t>
            </a:r>
            <a:r>
              <a:rPr lang="en-US" altLang="en-US" b="1" dirty="0">
                <a:latin typeface="+mn-lt"/>
              </a:rPr>
              <a:t>it must be initialized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C07DC7-91B9-C547-85CD-D8163A6F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8755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4DC3C-C8F2-BF64-A491-7613E5952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EDCBCDE2-AE05-A4DC-88E1-8D1A14E20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Format Specifiers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CDEF5A-7B18-3E8F-5C51-C5A5A632F8C7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1096111-765C-D863-200A-E924D49E6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062097"/>
            <a:ext cx="819182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Format string may contain one or more field specifications</a:t>
            </a:r>
          </a:p>
          <a:p>
            <a:pPr lvl="1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</a:t>
            </a:r>
            <a:r>
              <a:rPr lang="en-US" altLang="en-US" sz="2000" dirty="0">
                <a:latin typeface="+mn-lt"/>
              </a:rPr>
              <a:t>yntax: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%Code</a:t>
            </a:r>
            <a:r>
              <a:rPr lang="zh-CN" altLang="en-US" sz="20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%[Width]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[Precision]Code</a:t>
            </a:r>
          </a:p>
          <a:p>
            <a:pPr lvl="1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i="1" dirty="0">
                <a:latin typeface="+mn-lt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lvl="2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:</a:t>
            </a:r>
            <a:r>
              <a:rPr lang="en-US" altLang="en-US" sz="2000" dirty="0">
                <a:latin typeface="+mn-lt"/>
              </a:rPr>
              <a:t> data printed as </a:t>
            </a:r>
            <a:r>
              <a:rPr lang="en-US" altLang="en-US" sz="2000" b="1" dirty="0">
                <a:latin typeface="+mn-lt"/>
              </a:rPr>
              <a:t>c</a:t>
            </a:r>
            <a:r>
              <a:rPr lang="en-US" altLang="en-US" sz="2000" dirty="0">
                <a:latin typeface="+mn-lt"/>
              </a:rPr>
              <a:t>haracter</a:t>
            </a:r>
          </a:p>
          <a:p>
            <a:pPr lvl="2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+mn-lt"/>
                <a:cs typeface="Courier New" panose="02070309020205020404" pitchFamily="49" charset="0"/>
              </a:rPr>
              <a:t>or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:</a:t>
            </a:r>
            <a:r>
              <a:rPr lang="en-US" altLang="en-US" sz="2000" dirty="0">
                <a:latin typeface="+mn-lt"/>
              </a:rPr>
              <a:t> data printed as </a:t>
            </a:r>
            <a:r>
              <a:rPr lang="en-US" altLang="en-US" sz="2000" b="1" dirty="0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nteger</a:t>
            </a:r>
          </a:p>
          <a:p>
            <a:pPr lvl="2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:</a:t>
            </a:r>
            <a:r>
              <a:rPr lang="en-US" altLang="en-US" sz="2000" dirty="0">
                <a:latin typeface="+mn-lt"/>
              </a:rPr>
              <a:t> data printed as a </a:t>
            </a:r>
            <a:r>
              <a:rPr lang="en-US" altLang="en-US" sz="2000" b="1" dirty="0">
                <a:latin typeface="+mn-lt"/>
              </a:rPr>
              <a:t>f</a:t>
            </a:r>
            <a:r>
              <a:rPr lang="en-US" altLang="en-US" sz="2000" dirty="0">
                <a:latin typeface="+mn-lt"/>
              </a:rPr>
              <a:t>loating-point value</a:t>
            </a:r>
          </a:p>
          <a:p>
            <a:pPr lvl="1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f</a:t>
            </a:r>
            <a:r>
              <a:rPr lang="en-US" altLang="en-US" sz="2000" dirty="0">
                <a:latin typeface="+mn-lt"/>
              </a:rPr>
              <a:t>or each field specification, have one data value after the format string, separated by commas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4EC660-874C-1D08-B825-8A20D4B74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1D455-A808-02F7-490F-D10B81815944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</a:t>
            </a:r>
            <a:r>
              <a:rPr lang="en-HK" altLang="zh-CN" sz="1200" dirty="0" err="1">
                <a:latin typeface="+mn-lt"/>
                <a:hlinkClick r:id="rId3"/>
              </a:rPr>
              <a:t>www.geeksforgeeks.org</a:t>
            </a:r>
            <a:r>
              <a:rPr lang="en-HK" altLang="zh-CN" sz="1200" dirty="0">
                <a:latin typeface="+mn-lt"/>
                <a:hlinkClick r:id="rId3"/>
              </a:rPr>
              <a:t>/format-specifiers-in-c/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67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6F18F-1963-6356-EA52-8976C05F4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EA1AD54-C97D-83E9-A288-A30673B1B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Format Specifiers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5983C1-359F-A415-08BF-01778BC4E276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B93A3-F58F-EF1A-78F8-A8E13B87E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1962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 %d %f\n”,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’A’,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35,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4.5);</a:t>
            </a:r>
          </a:p>
          <a:p>
            <a:pPr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+mn-lt"/>
              </a:rPr>
              <a:t>produces</a:t>
            </a:r>
          </a:p>
          <a:p>
            <a:pPr>
              <a:buFontTx/>
              <a:buNone/>
            </a:pPr>
            <a:r>
              <a:rPr lang="en-US" altLang="en-US" sz="2400" dirty="0">
                <a:latin typeface="+mn-lt"/>
              </a:rPr>
              <a:t>A 35 4.50000</a:t>
            </a:r>
          </a:p>
          <a:p>
            <a:pPr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+mn-lt"/>
              </a:rPr>
              <a:t>Can have variables in place of literal constants </a:t>
            </a:r>
          </a:p>
          <a:p>
            <a:pPr>
              <a:buFontTx/>
              <a:buNone/>
            </a:pPr>
            <a:r>
              <a:rPr lang="en-US" altLang="en-US" sz="2400" dirty="0">
                <a:latin typeface="+mn-lt"/>
              </a:rPr>
              <a:t>(value of variable printed)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E7DBD-4603-E00F-0844-FDCF00095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3C8E6-CE8B-9EB7-70AE-E114C479BEBC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</a:t>
            </a:r>
            <a:r>
              <a:rPr lang="en-HK" altLang="zh-CN" sz="1200" dirty="0" err="1">
                <a:latin typeface="+mn-lt"/>
                <a:hlinkClick r:id="rId3"/>
              </a:rPr>
              <a:t>www.geeksforgeeks.org</a:t>
            </a:r>
            <a:r>
              <a:rPr lang="en-HK" altLang="zh-CN" sz="1200" dirty="0">
                <a:latin typeface="+mn-lt"/>
                <a:hlinkClick r:id="rId3"/>
              </a:rPr>
              <a:t>/format-specifiers-in-c/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703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81D07-1627-3BD4-5AB0-BBE343BFA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62BCE9CE-C230-EE63-D81A-C1D5B4C4A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Format Specifiers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07C30-08B5-9707-DB6E-AC6FD138F3DE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D76B6AF-6C72-DE26-B8A7-9720CF9D0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131590"/>
            <a:ext cx="819182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When printing numbers, generally use </a:t>
            </a: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200" b="1" dirty="0">
                <a:latin typeface="+mn-lt"/>
              </a:rPr>
              <a:t>/</a:t>
            </a: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altLang="en-US" sz="2200" b="1" dirty="0"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to determine format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+mn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200" dirty="0">
                <a:latin typeface="+mn-lt"/>
              </a:rPr>
              <a:t>: </a:t>
            </a:r>
            <a:r>
              <a:rPr lang="en-US" altLang="en-US" sz="2200" b="1" dirty="0">
                <a:latin typeface="+mn-lt"/>
              </a:rPr>
              <a:t>how many character spaces to use in printing the field </a:t>
            </a:r>
            <a:r>
              <a:rPr lang="en-US" altLang="en-US" sz="2200" dirty="0">
                <a:latin typeface="+mn-lt"/>
              </a:rPr>
              <a:t>(minimum, if more needed, more used)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+mn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altLang="en-US" sz="2200" dirty="0">
                <a:latin typeface="+mn-lt"/>
              </a:rPr>
              <a:t>: for floating point numbers, </a:t>
            </a:r>
            <a:r>
              <a:rPr lang="en-US" altLang="en-US" sz="2200" b="1" dirty="0">
                <a:latin typeface="+mn-lt"/>
              </a:rPr>
              <a:t>how many characters appear after the decimal point</a:t>
            </a:r>
            <a:r>
              <a:rPr lang="en-US" altLang="en-US" sz="2200" dirty="0">
                <a:latin typeface="+mn-lt"/>
              </a:rPr>
              <a:t>, width counts decimal point, number of digits after decimal, remainder before decimal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990C74-E5AE-06FA-A61E-F569ECBAA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6E2EC-218A-DB7C-F92D-8EB7240DD0E0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</a:t>
            </a:r>
            <a:r>
              <a:rPr lang="en-HK" altLang="zh-CN" sz="1200" dirty="0" err="1">
                <a:latin typeface="+mn-lt"/>
                <a:hlinkClick r:id="rId3"/>
              </a:rPr>
              <a:t>www.geeksforgeeks.org</a:t>
            </a:r>
            <a:r>
              <a:rPr lang="en-HK" altLang="zh-CN" sz="1200" dirty="0">
                <a:latin typeface="+mn-lt"/>
                <a:hlinkClick r:id="rId3"/>
              </a:rPr>
              <a:t>/format-specifiers-in-c/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7090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10BD9-ADD2-A3AF-47B9-EAD7EBDB5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58545BD-3006-989A-D1A7-92171E657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Format Specifiers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0C827-0F81-588E-2F48-CD0202579FFA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071D5-C681-E4C3-CD79-CDCC472D7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131590"/>
            <a:ext cx="78867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(“%5d%8.3f\n”,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753,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4.1678);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latin typeface="+mn-lt"/>
              </a:rPr>
              <a:t>produces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  753   4.168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b="1" dirty="0">
                <a:latin typeface="+mn-lt"/>
              </a:rPr>
              <a:t>values are right justified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(aligned)</a:t>
            </a:r>
            <a:endParaRPr lang="en-US" altLang="en-US" b="1" dirty="0">
              <a:latin typeface="+mn-lt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latin typeface="+mn-lt"/>
              </a:rPr>
              <a:t>If not enough characters in width, minimum number used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latin typeface="+mn-lt"/>
              </a:rPr>
              <a:t>use 1 width to indicate minimum number of chars should be used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D4BA26-7002-8D76-C7CC-92726539D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00FEC-1DCC-8027-614D-DE5AC786D284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</a:t>
            </a:r>
            <a:r>
              <a:rPr lang="en-HK" altLang="zh-CN" sz="1200" dirty="0" err="1">
                <a:latin typeface="+mn-lt"/>
                <a:hlinkClick r:id="rId3"/>
              </a:rPr>
              <a:t>www.geeksforgeeks.org</a:t>
            </a:r>
            <a:r>
              <a:rPr lang="en-HK" altLang="zh-CN" sz="1200" dirty="0">
                <a:latin typeface="+mn-lt"/>
                <a:hlinkClick r:id="rId3"/>
              </a:rPr>
              <a:t>/format-specifiers-in-c/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863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2819E-0EA8-1770-175E-787448CD1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B0D90F8-D14D-85F2-3AF2-67953806D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Repetition Control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372558-7CD0-E4F2-FC61-8777CBD7B5D7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918644-EE8D-7707-F40B-2AC52E9D3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1112167"/>
            <a:ext cx="78867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(initialize expression; test expression; update expression)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body of for loop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6337A8-F2A9-FAD8-9F64-A56C5D84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B98688-BA5D-D499-3EB3-0E47675D3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247" y="2355726"/>
            <a:ext cx="6953753" cy="2643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B3B7AA-4379-CCB8-C707-3562A1C9D553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c_for_loop.php</a:t>
            </a:r>
            <a:endParaRPr lang="en-US" sz="1200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7C6128-C86D-210A-A642-AC104D75BFCA}"/>
              </a:ext>
            </a:extLst>
          </p:cNvPr>
          <p:cNvSpPr/>
          <p:nvPr/>
        </p:nvSpPr>
        <p:spPr>
          <a:xfrm>
            <a:off x="2627784" y="3186384"/>
            <a:ext cx="6408712" cy="118556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73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A8B19-29B1-0500-3BCD-6E2FD99D0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F8D5871-2F53-601C-95D5-4DA014157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Repetition Control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7D056-CEC8-2109-EFDA-B100F1A3B9A0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A99F6-B378-1DA4-5FCE-D37162017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4" y="2088434"/>
            <a:ext cx="35833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test_expression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body of the while loop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update_expression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C4B784-CB3B-5186-BB70-045A0AC2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FEEB3-0EA6-0057-C27B-C60BE969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485" y="1379943"/>
            <a:ext cx="5252011" cy="3289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AFE53-BC56-FEE9-E108-B66FF9DB2360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c_while_loop.php</a:t>
            </a:r>
            <a:endParaRPr lang="en-US" sz="1200" dirty="0">
              <a:latin typeface="+mn-lt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16BA5EF-D205-90DA-15A5-5EAB4ADF448A}"/>
              </a:ext>
            </a:extLst>
          </p:cNvPr>
          <p:cNvSpPr/>
          <p:nvPr/>
        </p:nvSpPr>
        <p:spPr>
          <a:xfrm>
            <a:off x="4211960" y="2211710"/>
            <a:ext cx="4752528" cy="1872208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02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19F8F-FB75-AAE8-E0B9-B0C26E8E0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721D1CA-F0EB-909B-D5E0-0473E31C4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Conditions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68266-9EFB-D6C1-28AA-A30CD7997BB9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54B70E-4853-160C-267B-876981C4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79" y="1243435"/>
            <a:ext cx="78867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(condition1)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block of code to be executed if condition1 is true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(condition2)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block of code to be executed if the condition1 is false and condition2 is true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block of code to be executed if the condition1 is false and condition2 is false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DD51E3-8623-663D-3D55-7CC419542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2472B-046B-6D1B-871C-E6711C631C38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3"/>
              </a:rPr>
              <a:t>c_conditions_elseif.php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61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9F8D0-7987-6DD5-05C0-C22C0327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F1DAFED-491E-4D3B-B241-105A3AEC543B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72884"/>
            <a:ext cx="7992888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dirty="0">
                <a:latin typeface="+mn-lt"/>
              </a:rPr>
              <a:t>Coding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Principle 3:</a:t>
            </a:r>
          </a:p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b="1" dirty="0">
                <a:latin typeface="+mn-lt"/>
              </a:rPr>
              <a:t>The beauty is</a:t>
            </a:r>
            <a:r>
              <a:rPr lang="zh-CN" altLang="en-US" sz="4800" b="1" dirty="0">
                <a:latin typeface="+mn-lt"/>
              </a:rPr>
              <a:t> </a:t>
            </a:r>
            <a:r>
              <a:rPr lang="en-US" altLang="zh-CN" sz="4800" b="1" dirty="0">
                <a:latin typeface="+mn-lt"/>
              </a:rPr>
              <a:t>in simplicity.</a:t>
            </a:r>
            <a:endParaRPr lang="en-US" altLang="en-US" sz="4800" b="1" dirty="0">
              <a:latin typeface="+mn-lt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DF30031-6602-036E-73DA-1988585D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50542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0F339-EBCC-4267-7654-B9D981D3F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4B23A09-17D7-F063-C2A6-01A573F04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Conditions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F3ABD5-D64E-DC83-3103-61FD0B2A1B1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87CDBF-5588-69C0-B5FE-C997657A8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C73BB-BFD4-F94C-9518-E4874562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" y="1151456"/>
            <a:ext cx="9073420" cy="36724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CCDEB1-5C61-9CCB-3FD3-383533700269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c_conditions_elseif.php</a:t>
            </a: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087656-78D6-BA6B-9708-AF625729976F}"/>
              </a:ext>
            </a:extLst>
          </p:cNvPr>
          <p:cNvSpPr/>
          <p:nvPr/>
        </p:nvSpPr>
        <p:spPr>
          <a:xfrm>
            <a:off x="683568" y="1840484"/>
            <a:ext cx="8208912" cy="2157391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31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9369B-841B-2CAC-8923-006ABB9F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FE6FD11-C9BC-9114-7A3E-F8C19E8C9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Conditions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E784A-A82F-436B-2C7D-DDBA67B0BCA6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830D5-A21A-532D-6EDA-5E09CB4F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79" y="1243435"/>
            <a:ext cx="78867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(expression)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x: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block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y: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block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block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3A027F-DA23-ADE0-B691-E10357020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A95F0-AA82-3B5A-B7C3-6E3DCFE82541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3"/>
              </a:rPr>
              <a:t>c_switch.php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9510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9613B-8E55-6B1D-C7EC-B11A0E678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DA9928-DC2C-29FD-FBB1-DE131E474CEB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02E16-AA8A-D23F-2DC8-D558AB29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7" y="0"/>
            <a:ext cx="5380285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7B0726-21C4-B0ED-344E-9CFF014B6A4A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c_switch.php</a:t>
            </a: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65A6F8-2C19-263C-B90C-F78CC82953DA}"/>
              </a:ext>
            </a:extLst>
          </p:cNvPr>
          <p:cNvSpPr/>
          <p:nvPr/>
        </p:nvSpPr>
        <p:spPr>
          <a:xfrm>
            <a:off x="2267744" y="555526"/>
            <a:ext cx="1944216" cy="381642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55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DADE6-04AC-730A-25EA-CFB20654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3184041-8408-3539-A659-87F1722DF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Structures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C8B20C-B082-566A-6FF2-4877FADDFF00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E79862-F9A4-13D0-0F53-03DD667CD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0C05F01-33A8-A136-89EC-25C5A97A3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064896" cy="10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A way to </a:t>
            </a:r>
            <a:r>
              <a:rPr lang="en-HK" altLang="zh-CN" sz="1800" b="1" dirty="0">
                <a:latin typeface="+mn-lt"/>
              </a:rPr>
              <a:t>group several related variables into one place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Each variable in the structure is known as a </a:t>
            </a:r>
            <a:r>
              <a:rPr lang="en-HK" altLang="zh-CN" sz="1800" b="1" dirty="0">
                <a:latin typeface="+mn-lt"/>
              </a:rPr>
              <a:t>member of the structure</a:t>
            </a:r>
            <a:endParaRPr lang="en-HK" altLang="zh-CN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ACCC2-2370-AC53-594D-69C60F6D184B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3"/>
              </a:rPr>
              <a:t>c_structs.php</a:t>
            </a:r>
            <a:endParaRPr lang="en-US" sz="12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8FB38-7F10-4C68-B166-C97516BFE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66" y="1851670"/>
            <a:ext cx="5245067" cy="306943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FEDF0C-28DE-A6B1-FFF2-74353D2FA7C5}"/>
              </a:ext>
            </a:extLst>
          </p:cNvPr>
          <p:cNvSpPr/>
          <p:nvPr/>
        </p:nvSpPr>
        <p:spPr>
          <a:xfrm>
            <a:off x="2339752" y="2283718"/>
            <a:ext cx="3528392" cy="1080120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EEF3BB-FAEB-4A87-E84F-7A045929BDBA}"/>
              </a:ext>
            </a:extLst>
          </p:cNvPr>
          <p:cNvSpPr/>
          <p:nvPr/>
        </p:nvSpPr>
        <p:spPr>
          <a:xfrm>
            <a:off x="2555776" y="3778678"/>
            <a:ext cx="1893089" cy="30671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67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7C856-F783-9A28-36EB-3760A5A63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432B0D-A022-07AB-ABF3-AF009AEFE472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38619-51E9-268B-9228-80FD8A07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26" y="0"/>
            <a:ext cx="6007147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7761-6B52-A363-71FC-3548C9837532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c_structs.php</a:t>
            </a:r>
            <a:endParaRPr lang="en-US" sz="1200" dirty="0">
              <a:latin typeface="+mn-lt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B15E79-E66E-07EB-FBBC-C570312D469C}"/>
              </a:ext>
            </a:extLst>
          </p:cNvPr>
          <p:cNvSpPr/>
          <p:nvPr/>
        </p:nvSpPr>
        <p:spPr>
          <a:xfrm>
            <a:off x="2051720" y="555517"/>
            <a:ext cx="3816424" cy="1171588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65A862-AD7F-5675-D62A-A77C900770C1}"/>
              </a:ext>
            </a:extLst>
          </p:cNvPr>
          <p:cNvSpPr/>
          <p:nvPr/>
        </p:nvSpPr>
        <p:spPr>
          <a:xfrm>
            <a:off x="2339752" y="2265031"/>
            <a:ext cx="2160240" cy="30671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5ACADA-CB9C-C59C-F46D-204B6AF8EAEA}"/>
              </a:ext>
            </a:extLst>
          </p:cNvPr>
          <p:cNvSpPr/>
          <p:nvPr/>
        </p:nvSpPr>
        <p:spPr>
          <a:xfrm>
            <a:off x="2339752" y="2697078"/>
            <a:ext cx="3456384" cy="73876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06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DD992-4BC6-A3FA-2DEC-5633F517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DE72F7C-E398-4768-B8DB-77674AD7D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/>
              <a:t>Optional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Pointers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CE2375-6C84-7FAA-43A4-57FE0C152258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DA0B27-BA36-81FB-7ABD-C1406E1C6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4AED356-A10A-4481-3E53-7228EA5A0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064896" cy="10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b="1" dirty="0">
                <a:latin typeface="+mn-lt"/>
              </a:rPr>
              <a:t>Creating Pointers: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altLang="en-US" b="1" dirty="0">
              <a:latin typeface="+mn-lt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A variable that stores the </a:t>
            </a:r>
            <a:r>
              <a:rPr lang="en-HK" altLang="zh-CN" sz="1800" b="1" dirty="0">
                <a:latin typeface="+mn-lt"/>
              </a:rPr>
              <a:t>memory address </a:t>
            </a:r>
            <a:r>
              <a:rPr lang="en-HK" altLang="zh-CN" sz="1800" dirty="0">
                <a:latin typeface="+mn-lt"/>
              </a:rPr>
              <a:t>of another variable as its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5F09E-ED1D-7A98-6456-CD656143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15" y="1829850"/>
            <a:ext cx="6761570" cy="3286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12C12-971D-EDDC-91F3-DA2A5EB76EA1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c_pointers.php</a:t>
            </a: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EE3E74-AE2A-1569-AE1B-DDCAC12C8A1D}"/>
              </a:ext>
            </a:extLst>
          </p:cNvPr>
          <p:cNvSpPr/>
          <p:nvPr/>
        </p:nvSpPr>
        <p:spPr>
          <a:xfrm>
            <a:off x="1806287" y="2622211"/>
            <a:ext cx="6006073" cy="21622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70C04A-EBF2-295F-4A39-AA032275F96C}"/>
              </a:ext>
            </a:extLst>
          </p:cNvPr>
          <p:cNvSpPr/>
          <p:nvPr/>
        </p:nvSpPr>
        <p:spPr>
          <a:xfrm>
            <a:off x="1806287" y="3937485"/>
            <a:ext cx="4781937" cy="433793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03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15AD7-9531-56D1-82C7-7C94FA351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0AF0215-9107-FD07-6530-96FA40C06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/>
              <a:t>Optional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Pointers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16CA4-061B-3185-5C00-D5110D8AD453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878F70-0A37-7B90-08DD-3B11AE54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7AF078F-358C-1947-9435-B88DA738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460432" cy="10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b="1" dirty="0">
                <a:latin typeface="+mn-lt"/>
              </a:rPr>
              <a:t>Dereference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Pointers:</a:t>
            </a:r>
            <a:r>
              <a:rPr lang="zh-CN" altLang="en-US" b="1" dirty="0">
                <a:latin typeface="+mn-lt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700" dirty="0">
                <a:latin typeface="+mn-lt"/>
              </a:rPr>
              <a:t> </a:t>
            </a:r>
            <a:r>
              <a:rPr lang="en-HK" altLang="zh-CN" sz="1700" dirty="0">
                <a:latin typeface="+mn-lt"/>
              </a:rPr>
              <a:t>You can also get </a:t>
            </a:r>
            <a:r>
              <a:rPr lang="en-HK" altLang="zh-CN" sz="1700" b="1" dirty="0">
                <a:latin typeface="+mn-lt"/>
              </a:rPr>
              <a:t>the value of the variable the pointer points to</a:t>
            </a:r>
            <a:r>
              <a:rPr lang="en-HK" altLang="zh-CN" sz="1700" dirty="0">
                <a:latin typeface="+mn-lt"/>
              </a:rPr>
              <a:t>, by using the </a:t>
            </a:r>
            <a:r>
              <a:rPr lang="en-HK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HK" altLang="zh-CN" sz="1700" dirty="0">
                <a:latin typeface="+mn-lt"/>
              </a:rPr>
              <a:t>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A22A2-5352-336E-124A-E91EFA84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51670"/>
            <a:ext cx="7772400" cy="3174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B1B498-1115-D9B1-BE4C-AD5D3CC9754D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c_pointers.php</a:t>
            </a:r>
            <a:endParaRPr lang="en-US" sz="1200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F54EA2-4CC4-6898-E646-DCA57C3FBEFF}"/>
              </a:ext>
            </a:extLst>
          </p:cNvPr>
          <p:cNvSpPr/>
          <p:nvPr/>
        </p:nvSpPr>
        <p:spPr>
          <a:xfrm>
            <a:off x="1566731" y="2785341"/>
            <a:ext cx="6821693" cy="21622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ECE3AA0-DE69-55F4-35E5-A7469C999BBF}"/>
              </a:ext>
            </a:extLst>
          </p:cNvPr>
          <p:cNvSpPr/>
          <p:nvPr/>
        </p:nvSpPr>
        <p:spPr>
          <a:xfrm>
            <a:off x="1547665" y="3759544"/>
            <a:ext cx="4968552" cy="41018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96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4E7F5-AF20-3161-69A4-A158B480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D5DE5E8-4261-0B6C-6977-2111FA49DBB5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72884"/>
            <a:ext cx="7992888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b="1" dirty="0">
                <a:latin typeface="+mn-lt"/>
              </a:rPr>
              <a:t>To learn more about C</a:t>
            </a:r>
            <a:r>
              <a:rPr lang="en-US" altLang="zh-CN" sz="4800" b="1" dirty="0">
                <a:latin typeface="+mn-lt"/>
              </a:rPr>
              <a:t>:</a:t>
            </a:r>
          </a:p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3200" dirty="0">
                <a:latin typeface="+mn-lt"/>
                <a:hlinkClick r:id="rId3"/>
              </a:rPr>
              <a:t>https://www.w3schools.com/c/</a:t>
            </a:r>
            <a:r>
              <a:rPr lang="en-US" altLang="en-US" sz="3200" dirty="0" err="1">
                <a:latin typeface="+mn-lt"/>
                <a:hlinkClick r:id="rId3"/>
              </a:rPr>
              <a:t>index.php</a:t>
            </a:r>
            <a:endParaRPr lang="en-US" altLang="en-US" sz="3200" dirty="0">
              <a:latin typeface="+mn-lt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7FD2F10-5BAE-947C-7B07-AA0EE85B5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36154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84ECD-E77A-47AE-CC82-FBFA1A266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CC0754B-84F7-684D-0FE6-73A295D09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C++: An Extension to the C Language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C3227-312E-9B12-AF31-7F74103AEF75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94FDAF-5936-0145-70EE-36A14148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27D6FB-B812-BA15-3A13-17000647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03325"/>
            <a:ext cx="8053556" cy="3816424"/>
          </a:xfrm>
          <a:prstGeom prst="rect">
            <a:avLst/>
          </a:prstGeom>
        </p:spPr>
      </p:pic>
      <p:sp>
        <p:nvSpPr>
          <p:cNvPr id="6" name="Cloud Callout 5">
            <a:extLst>
              <a:ext uri="{FF2B5EF4-FFF2-40B4-BE49-F238E27FC236}">
                <a16:creationId xmlns:a16="http://schemas.microsoft.com/office/drawing/2014/main" id="{DD97C222-44BA-FE9C-3638-246A243B5629}"/>
              </a:ext>
            </a:extLst>
          </p:cNvPr>
          <p:cNvSpPr/>
          <p:nvPr/>
        </p:nvSpPr>
        <p:spPr>
          <a:xfrm>
            <a:off x="4067944" y="1059582"/>
            <a:ext cx="4968552" cy="1584176"/>
          </a:xfrm>
          <a:prstGeom prst="cloudCallout">
            <a:avLst>
              <a:gd name="adj1" fmla="val -80886"/>
              <a:gd name="adj2" fmla="val 4890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H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endParaRPr lang="en-HK" sz="1600" b="0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HK" sz="1600" b="0" i="0" dirty="0">
                <a:solidFill>
                  <a:schemeClr val="tx1"/>
                </a:solidFill>
                <a:effectLst/>
                <a:latin typeface="Google Sans"/>
              </a:rPr>
              <a:t>is a </a:t>
            </a:r>
            <a:r>
              <a:rPr lang="en-HK" sz="1600" b="1" i="0" dirty="0">
                <a:solidFill>
                  <a:schemeClr val="tx1"/>
                </a:solidFill>
                <a:effectLst/>
                <a:latin typeface="Google Sans"/>
              </a:rPr>
              <a:t>namespace</a:t>
            </a:r>
            <a:r>
              <a:rPr lang="en-HK" sz="1600" b="0" i="0" dirty="0">
                <a:solidFill>
                  <a:schemeClr val="tx1"/>
                </a:solidFill>
                <a:effectLst/>
                <a:latin typeface="Google Sans"/>
              </a:rPr>
              <a:t> that contains the </a:t>
            </a:r>
            <a:r>
              <a:rPr lang="en-HK" sz="1600" b="1" i="0" dirty="0">
                <a:solidFill>
                  <a:schemeClr val="tx1"/>
                </a:solidFill>
                <a:effectLst/>
                <a:latin typeface="Google Sans"/>
              </a:rPr>
              <a:t>standard library </a:t>
            </a:r>
            <a:r>
              <a:rPr lang="en-HK" sz="1600" b="0" i="0" dirty="0">
                <a:solidFill>
                  <a:schemeClr val="tx1"/>
                </a:solidFill>
                <a:effectLst/>
                <a:latin typeface="Google Sans"/>
              </a:rPr>
              <a:t>components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,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such as </a:t>
            </a:r>
            <a:r>
              <a:rPr lang="en-US" altLang="zh-CN" sz="1600" b="1" i="0" dirty="0">
                <a:solidFill>
                  <a:schemeClr val="tx1"/>
                </a:solidFill>
                <a:effectLst/>
                <a:latin typeface="Google Sans"/>
              </a:rPr>
              <a:t>Data types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,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altLang="zh-CN" sz="1600" b="1" i="0" dirty="0">
                <a:solidFill>
                  <a:schemeClr val="tx1"/>
                </a:solidFill>
                <a:effectLst/>
                <a:latin typeface="Google Sans"/>
              </a:rPr>
              <a:t>Functions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,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and </a:t>
            </a:r>
            <a:r>
              <a:rPr lang="en-US" altLang="zh-CN" sz="1600" b="1" i="0" dirty="0">
                <a:solidFill>
                  <a:schemeClr val="tx1"/>
                </a:solidFill>
                <a:effectLst/>
                <a:latin typeface="Google Sans"/>
              </a:rPr>
              <a:t>Objects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38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0B71C-5545-293E-C6D7-8B16C5A5E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204158A-719E-CDF7-03B0-123818288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C++: An Extension to the C Language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9A72E5-90EB-B357-DC83-FC16F42FD55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C38DC4-78BA-3CFB-F94D-D9B2B9FFA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B9EB9-A302-A0B7-78FA-EAA31501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242" y="972007"/>
            <a:ext cx="6357516" cy="417149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FD3587-FA63-3C77-3ED4-5E58C81CE375}"/>
              </a:ext>
            </a:extLst>
          </p:cNvPr>
          <p:cNvSpPr/>
          <p:nvPr/>
        </p:nvSpPr>
        <p:spPr>
          <a:xfrm>
            <a:off x="2051720" y="1923678"/>
            <a:ext cx="2808312" cy="5040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375AC-136B-8274-5EA1-EFEC5B962F38}"/>
              </a:ext>
            </a:extLst>
          </p:cNvPr>
          <p:cNvSpPr txBox="1"/>
          <p:nvPr/>
        </p:nvSpPr>
        <p:spPr>
          <a:xfrm>
            <a:off x="5058966" y="1944873"/>
            <a:ext cx="376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Widely used in practice</a:t>
            </a:r>
            <a:r>
              <a:rPr lang="en-US" altLang="zh-CN" b="1" dirty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2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0E6C0-7CE8-579F-B7FF-661A361B6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A727BC-7C99-1BF4-147A-2681266C7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07C40-EA70-6FC8-BC53-45993C603E3A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58DF22-6352-3DCE-74C9-B9483058A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411510"/>
            <a:ext cx="7886700" cy="841375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+mn-lt"/>
              </a:rPr>
              <a:t>Outline</a:t>
            </a:r>
            <a:endParaRPr lang="en-US" altLang="en-US" sz="2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96C318-417A-96B7-E351-F6DB47FBA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131590"/>
            <a:ext cx="7886700" cy="309661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US" altLang="en-US" sz="1800" dirty="0">
                <a:latin typeface="+mn-lt"/>
              </a:rPr>
              <a:t>The Bigger Picture</a:t>
            </a: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sz="1800" dirty="0">
                <a:latin typeface="+mn-lt"/>
              </a:rPr>
              <a:t>Types of C files</a:t>
            </a: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sz="1800" dirty="0">
                <a:latin typeface="+mn-lt"/>
              </a:rPr>
              <a:t>C Program Structure</a:t>
            </a:r>
            <a:endParaRPr lang="en-HK" altLang="zh-CN" sz="1800" b="1" dirty="0">
              <a:latin typeface="+mn-lt"/>
            </a:endParaRP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sz="1800" dirty="0">
                <a:latin typeface="+mn-lt"/>
              </a:rPr>
              <a:t>Syntax of C</a:t>
            </a: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zh-CN" sz="1800" dirty="0">
                <a:latin typeface="+mn-lt"/>
              </a:rPr>
              <a:t>C</a:t>
            </a:r>
            <a:r>
              <a:rPr lang="en-US" altLang="zh-CN" sz="1800" dirty="0">
                <a:latin typeface="+mn-lt"/>
              </a:rPr>
              <a:t>++: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An Extension to the C Language</a:t>
            </a: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US" altLang="zh-CN" sz="1800" dirty="0">
                <a:latin typeface="+mn-l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0703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AE63A-F737-1F6E-8D41-1B862592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4F9C47-E6EE-5888-AA15-98FAD8DFEAFE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20A08-31D4-D950-A5C5-13632A307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59DBD-F49D-669C-454E-149E84F3BD5B}"/>
              </a:ext>
            </a:extLst>
          </p:cNvPr>
          <p:cNvSpPr txBox="1"/>
          <p:nvPr/>
        </p:nvSpPr>
        <p:spPr>
          <a:xfrm>
            <a:off x="1169622" y="1720582"/>
            <a:ext cx="68047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n-lt"/>
              </a:rPr>
              <a:t>An Example</a:t>
            </a:r>
          </a:p>
          <a:p>
            <a:pPr algn="ctr"/>
            <a:endParaRPr lang="en-US" sz="3200" dirty="0">
              <a:latin typeface="+mn-lt"/>
            </a:endParaRPr>
          </a:p>
          <a:p>
            <a:pPr algn="ctr"/>
            <a:r>
              <a:rPr lang="en-US" sz="3200" dirty="0">
                <a:latin typeface="+mn-lt"/>
              </a:rPr>
              <a:t>Welcome to EC</a:t>
            </a:r>
            <a:r>
              <a:rPr lang="en-US" altLang="zh-CN" sz="3200" dirty="0">
                <a:latin typeface="+mn-lt"/>
              </a:rPr>
              <a:t>327</a:t>
            </a:r>
          </a:p>
          <a:p>
            <a:pPr algn="ctr"/>
            <a:r>
              <a:rPr lang="en-US" sz="3200" dirty="0">
                <a:latin typeface="+mn-lt"/>
              </a:rPr>
              <a:t>Introduction to Software Engineering</a:t>
            </a:r>
            <a:r>
              <a:rPr lang="en-US" altLang="zh-CN" sz="3200" dirty="0">
                <a:latin typeface="+mn-lt"/>
              </a:rPr>
              <a:t>!</a:t>
            </a:r>
            <a:endParaRPr lang="en-US" sz="3200" dirty="0">
              <a:latin typeface="+mn-l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24709E-587E-F4B4-2C73-B812D0C8D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C++: An Extension to the C Language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245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C7DC6-4606-3379-24B1-F527C78BA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8FEECE-54A7-AA4C-83AC-62B78996F8C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390740-7F7E-49A5-0730-806D139DB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84582-6875-3DF1-EEC1-AD2D3998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" y="1095121"/>
            <a:ext cx="9107514" cy="3708877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003129C-604A-1F5C-E50E-0CED12BC2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C++: An Extension to the C Language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54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3CCD3-7FF0-742F-C56A-19591748A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DED348-BE72-5B83-DF46-D7F3526D14B9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8F922A-5C87-D83D-DD44-208F321DA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68585-5140-7596-43B2-73D1ED456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" y="1491630"/>
            <a:ext cx="9073012" cy="273630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0E660DA-8AC7-ED0F-1DDE-0464C2917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C++: An Extension to the C Language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0339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2218C-B9E4-1B8C-5213-6B4E1F407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E64871C-8ECF-AF64-7888-2B3B7AE8C0C7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72884"/>
            <a:ext cx="7992888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b="1" dirty="0">
                <a:latin typeface="+mn-lt"/>
              </a:rPr>
              <a:t>To learn more about C</a:t>
            </a:r>
            <a:r>
              <a:rPr lang="en-US" altLang="zh-CN" sz="4800" b="1" dirty="0">
                <a:latin typeface="+mn-lt"/>
              </a:rPr>
              <a:t>++:</a:t>
            </a:r>
          </a:p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zh-CN" sz="3200" dirty="0">
                <a:latin typeface="+mn-lt"/>
                <a:hlinkClick r:id="rId3"/>
              </a:rPr>
              <a:t>https://www.w3schools.com/</a:t>
            </a:r>
            <a:r>
              <a:rPr lang="en-US" altLang="zh-CN" sz="3200" dirty="0" err="1">
                <a:latin typeface="+mn-lt"/>
                <a:hlinkClick r:id="rId3"/>
              </a:rPr>
              <a:t>cpp</a:t>
            </a:r>
            <a:r>
              <a:rPr lang="en-US" altLang="zh-CN" sz="3200" dirty="0">
                <a:latin typeface="+mn-lt"/>
                <a:hlinkClick r:id="rId3"/>
              </a:rPr>
              <a:t>/</a:t>
            </a:r>
            <a:r>
              <a:rPr lang="en-US" altLang="zh-CN" sz="3200" dirty="0" err="1">
                <a:latin typeface="+mn-lt"/>
                <a:hlinkClick r:id="rId3"/>
              </a:rPr>
              <a:t>default.asp</a:t>
            </a:r>
            <a:endParaRPr lang="en-US" altLang="zh-CN" sz="3200" dirty="0">
              <a:latin typeface="+mn-lt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3A72F67E-A9D8-76E6-2B44-247A20D9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605433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F743-A5CB-391E-6DD4-2BF101EFE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794F75C-E830-D43F-85E5-793867D67930}"/>
              </a:ext>
            </a:extLst>
          </p:cNvPr>
          <p:cNvSpPr txBox="1">
            <a:spLocks noChangeArrowheads="1"/>
          </p:cNvSpPr>
          <p:nvPr/>
        </p:nvSpPr>
        <p:spPr>
          <a:xfrm>
            <a:off x="143508" y="915566"/>
            <a:ext cx="8856984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6200"/>
              </a:lnSpc>
              <a:buClr>
                <a:srgbClr val="CC0000"/>
              </a:buClr>
              <a:buNone/>
            </a:pPr>
            <a:r>
              <a:rPr lang="en-US" altLang="en-US" sz="4800" b="1" dirty="0">
                <a:latin typeface="+mn-lt"/>
              </a:rPr>
              <a:t>If you </a:t>
            </a:r>
            <a:r>
              <a:rPr lang="en-US" altLang="en-US" sz="4800" b="1" dirty="0" err="1">
                <a:latin typeface="+mn-lt"/>
              </a:rPr>
              <a:t>wanna</a:t>
            </a:r>
            <a:r>
              <a:rPr lang="en-US" altLang="en-US" sz="4800" b="1" dirty="0">
                <a:latin typeface="+mn-lt"/>
              </a:rPr>
              <a:t> explore more about C</a:t>
            </a:r>
            <a:r>
              <a:rPr lang="en-US" altLang="zh-CN" sz="4800" b="1" dirty="0">
                <a:latin typeface="+mn-lt"/>
              </a:rPr>
              <a:t>++,</a:t>
            </a:r>
            <a:r>
              <a:rPr lang="zh-CN" altLang="en-US" sz="4800" b="1" dirty="0">
                <a:latin typeface="+mn-lt"/>
              </a:rPr>
              <a:t> </a:t>
            </a:r>
            <a:r>
              <a:rPr lang="en-US" altLang="zh-CN" sz="4800" b="1" dirty="0">
                <a:latin typeface="+mn-lt"/>
              </a:rPr>
              <a:t>p</a:t>
            </a:r>
            <a:r>
              <a:rPr lang="en-US" altLang="en-US" sz="4800" b="1" dirty="0">
                <a:latin typeface="+mn-lt"/>
              </a:rPr>
              <a:t>lease check</a:t>
            </a:r>
            <a:r>
              <a:rPr lang="zh-CN" altLang="en-US" sz="4800" b="1" dirty="0">
                <a:latin typeface="+mn-lt"/>
              </a:rPr>
              <a:t> </a:t>
            </a:r>
            <a:r>
              <a:rPr lang="en-US" altLang="zh-CN" sz="4800" b="1" dirty="0">
                <a:latin typeface="+mn-lt"/>
              </a:rPr>
              <a:t>its</a:t>
            </a:r>
            <a:r>
              <a:rPr lang="en-US" altLang="en-US" sz="4800" b="1" dirty="0">
                <a:latin typeface="+mn-lt"/>
              </a:rPr>
              <a:t> </a:t>
            </a:r>
            <a:r>
              <a:rPr lang="en-US" altLang="zh-CN" sz="4800" b="1" dirty="0">
                <a:latin typeface="+mn-lt"/>
              </a:rPr>
              <a:t>Standards</a:t>
            </a:r>
          </a:p>
          <a:p>
            <a:pPr marL="0" indent="0" algn="ctr">
              <a:lnSpc>
                <a:spcPts val="6200"/>
              </a:lnSpc>
              <a:buClr>
                <a:srgbClr val="CC0000"/>
              </a:buClr>
              <a:buNone/>
            </a:pPr>
            <a:r>
              <a:rPr lang="en-US" altLang="zh-CN" sz="4800" b="1" dirty="0">
                <a:latin typeface="+mn-lt"/>
              </a:rPr>
              <a:t>(</a:t>
            </a:r>
            <a:r>
              <a:rPr lang="en-US" altLang="zh-CN" sz="4800" b="1" dirty="0">
                <a:solidFill>
                  <a:srgbClr val="C00000"/>
                </a:solidFill>
                <a:latin typeface="+mn-lt"/>
              </a:rPr>
              <a:t>widely used in Companies</a:t>
            </a:r>
            <a:r>
              <a:rPr lang="en-US" altLang="zh-CN" sz="4800" b="1" dirty="0">
                <a:latin typeface="+mn-lt"/>
              </a:rPr>
              <a:t>)</a:t>
            </a:r>
            <a:br>
              <a:rPr lang="en-US" altLang="zh-CN" sz="4800" b="1" dirty="0">
                <a:latin typeface="+mn-lt"/>
              </a:rPr>
            </a:br>
            <a:r>
              <a:rPr lang="en-US" altLang="zh-CN" sz="2800" dirty="0">
                <a:latin typeface="+mn-lt"/>
                <a:hlinkClick r:id="rId3"/>
              </a:rPr>
              <a:t>https://www.geeksforgeeks.org/cpp-11-standard/</a:t>
            </a:r>
            <a:endParaRPr lang="en-US" altLang="zh-CN" sz="2800" dirty="0">
              <a:latin typeface="+mn-lt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574F0E0-B405-FAFC-2E64-6E57803B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636698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82289-74A0-D9E8-0B95-DE05BB198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2A90C7-27C0-3EAE-EEB4-B4DE0907973C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142E1C-4B08-A9D9-0BBB-DCFE49CF6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530D4CF-CEAB-7A37-800E-4E2399AEE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Resources</a:t>
            </a:r>
            <a:endParaRPr lang="en-US" altLang="en-US" sz="28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BBA713A-6881-2C92-195E-551284F0C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28700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</a:rPr>
              <a:t>Coding standards</a:t>
            </a:r>
            <a:endParaRPr lang="en-HK" altLang="zh-CN" sz="2000" dirty="0">
              <a:latin typeface="+mn-lt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Google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style guide:</a:t>
            </a:r>
            <a:r>
              <a:rPr lang="zh-CN" altLang="en-US" sz="2000" dirty="0">
                <a:latin typeface="+mn-lt"/>
              </a:rPr>
              <a:t> </a:t>
            </a:r>
            <a:r>
              <a:rPr lang="en-HK" altLang="zh-CN" sz="2000" dirty="0">
                <a:latin typeface="+mn-lt"/>
                <a:hlinkClick r:id="rId3"/>
              </a:rPr>
              <a:t>https://google.github.io/styleguide/</a:t>
            </a:r>
            <a:endParaRPr lang="en-HK" altLang="zh-CN" sz="20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C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learn C basics:</a:t>
            </a:r>
            <a:r>
              <a:rPr lang="zh-CN" altLang="en-US" sz="2000" dirty="0">
                <a:latin typeface="+mn-lt"/>
              </a:rPr>
              <a:t> </a:t>
            </a:r>
            <a:r>
              <a:rPr lang="en-HK" altLang="zh-CN" sz="2000" dirty="0">
                <a:latin typeface="+mn-lt"/>
                <a:hlinkClick r:id="rId4"/>
              </a:rPr>
              <a:t>https://www.w3schools.com/c/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 C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</a:rPr>
              <a:t>++</a:t>
            </a:r>
            <a:endParaRPr lang="en-US" altLang="en-US" sz="2000" b="1" dirty="0">
              <a:solidFill>
                <a:srgbClr val="C00000"/>
              </a:solidFill>
              <a:latin typeface="+mn-lt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learn C++ basics: </a:t>
            </a:r>
            <a:r>
              <a:rPr lang="en-HK" altLang="zh-CN" sz="2000" dirty="0">
                <a:latin typeface="+mn-lt"/>
                <a:hlinkClick r:id="rId5"/>
              </a:rPr>
              <a:t>https://www.w3schools.com/</a:t>
            </a:r>
            <a:r>
              <a:rPr lang="en-HK" altLang="zh-CN" sz="2000" dirty="0" err="1">
                <a:latin typeface="+mn-lt"/>
                <a:hlinkClick r:id="rId5"/>
              </a:rPr>
              <a:t>cpp</a:t>
            </a:r>
            <a:r>
              <a:rPr lang="en-HK" altLang="zh-CN" sz="2000" dirty="0">
                <a:latin typeface="+mn-lt"/>
                <a:hlinkClick r:id="rId5"/>
              </a:rPr>
              <a:t>/</a:t>
            </a:r>
            <a:r>
              <a:rPr lang="en-HK" altLang="zh-CN" sz="2000" dirty="0" err="1">
                <a:latin typeface="+mn-lt"/>
                <a:hlinkClick r:id="rId5"/>
              </a:rPr>
              <a:t>default.asp</a:t>
            </a:r>
            <a:endParaRPr lang="en-US" altLang="en-US" sz="2000" b="1" dirty="0">
              <a:latin typeface="+mn-lt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learn C++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standards:</a:t>
            </a:r>
            <a:r>
              <a:rPr lang="zh-CN" altLang="en-US" sz="2000" dirty="0">
                <a:latin typeface="+mn-lt"/>
              </a:rPr>
              <a:t> </a:t>
            </a:r>
            <a:r>
              <a:rPr lang="en-HK" altLang="zh-CN" sz="2000" dirty="0">
                <a:latin typeface="+mn-lt"/>
                <a:hlinkClick r:id="rId6"/>
              </a:rPr>
              <a:t>https://</a:t>
            </a:r>
            <a:r>
              <a:rPr lang="en-HK" altLang="zh-CN" sz="2000" dirty="0" err="1">
                <a:latin typeface="+mn-lt"/>
                <a:hlinkClick r:id="rId6"/>
              </a:rPr>
              <a:t>www.geeksforgeeks.org</a:t>
            </a:r>
            <a:r>
              <a:rPr lang="en-HK" altLang="zh-CN" sz="2000" dirty="0">
                <a:latin typeface="+mn-lt"/>
                <a:hlinkClick r:id="rId6"/>
              </a:rPr>
              <a:t>/cpp-11-standard/</a:t>
            </a:r>
            <a:endParaRPr lang="en-US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099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0208607-0777-DFE1-4039-801DFAE9376C}"/>
              </a:ext>
            </a:extLst>
          </p:cNvPr>
          <p:cNvSpPr txBox="1">
            <a:spLocks noChangeArrowheads="1"/>
          </p:cNvSpPr>
          <p:nvPr/>
        </p:nvSpPr>
        <p:spPr>
          <a:xfrm>
            <a:off x="617712" y="2286186"/>
            <a:ext cx="7992888" cy="57112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None/>
            </a:pPr>
            <a:r>
              <a:rPr lang="en-US" altLang="en-US" sz="3200" b="1" dirty="0"/>
              <a:t>Thank you very much for your attention</a:t>
            </a:r>
            <a:r>
              <a:rPr lang="en-US" altLang="zh-CN" sz="3200" b="1" dirty="0"/>
              <a:t>!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69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en-US" altLang="en-US" sz="2800" b="1" dirty="0"/>
              <a:t> Bigger Picture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11E24-E5E3-EB79-7F5C-1D0975A18CB9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5853F-CF9D-9EE6-A3E3-29677A0ED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27185"/>
            <a:ext cx="2808312" cy="3963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EBD1C-F4F3-3E8D-679B-73D85E58C2AC}"/>
              </a:ext>
            </a:extLst>
          </p:cNvPr>
          <p:cNvSpPr txBox="1"/>
          <p:nvPr/>
        </p:nvSpPr>
        <p:spPr>
          <a:xfrm>
            <a:off x="3635896" y="1024631"/>
            <a:ext cx="5472608" cy="337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sz="1600" b="1" dirty="0">
                <a:solidFill>
                  <a:srgbClr val="C00000"/>
                </a:solidFill>
                <a:effectLst/>
                <a:latin typeface="+mn-lt"/>
              </a:rPr>
              <a:t>C program</a:t>
            </a:r>
            <a:r>
              <a:rPr lang="en-US" altLang="zh-CN" sz="1600" dirty="0">
                <a:effectLst/>
                <a:latin typeface="+mn-lt"/>
              </a:rPr>
              <a:t>: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compiled into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assembly language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and then assembled into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binary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machine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US" altLang="zh-CN" sz="1600" b="1" dirty="0">
                <a:solidFill>
                  <a:srgbClr val="141413"/>
                </a:solidFill>
                <a:effectLst/>
                <a:latin typeface="+mn-lt"/>
              </a:rPr>
              <a:t>code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rgbClr val="C00000"/>
                </a:solidFill>
                <a:latin typeface="+mn-lt"/>
              </a:rPr>
              <a:t>Compiler</a:t>
            </a:r>
            <a:r>
              <a:rPr lang="en-US" altLang="zh-CN" sz="1600" dirty="0">
                <a:solidFill>
                  <a:srgbClr val="141413"/>
                </a:solidFill>
                <a:latin typeface="+mn-lt"/>
              </a:rPr>
              <a:t>:</a:t>
            </a:r>
            <a:r>
              <a:rPr lang="zh-CN" altLang="en-US" sz="1600" dirty="0">
                <a:solidFill>
                  <a:srgbClr val="141413"/>
                </a:solidFill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The compiler transforms the C program into an assembly language program, a</a:t>
            </a:r>
            <a:r>
              <a:rPr lang="zh-CN" altLang="en-US" sz="1600" dirty="0">
                <a:solidFill>
                  <a:srgbClr val="141413"/>
                </a:solidFill>
                <a:latin typeface="+mn-lt"/>
              </a:rPr>
              <a:t> </a:t>
            </a:r>
            <a:r>
              <a:rPr lang="en-HK" altLang="zh-CN" sz="1600" b="1" dirty="0">
                <a:solidFill>
                  <a:srgbClr val="141413"/>
                </a:solidFill>
                <a:latin typeface="+mn-lt"/>
              </a:rPr>
              <a:t>symbolic form</a:t>
            </a: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 of what the machine understands.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sz="1600" b="1" dirty="0">
                <a:solidFill>
                  <a:srgbClr val="C00000"/>
                </a:solidFill>
                <a:effectLst/>
                <a:latin typeface="+mn-lt"/>
              </a:rPr>
              <a:t>Assembler</a:t>
            </a:r>
            <a:r>
              <a:rPr lang="en-US" altLang="zh-CN" sz="1600" dirty="0">
                <a:solidFill>
                  <a:srgbClr val="141413"/>
                </a:solidFill>
                <a:effectLst/>
                <a:latin typeface="+mn-lt"/>
              </a:rPr>
              <a:t>: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The assembler turns the assembly language program into an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b="1" dirty="0">
                <a:solidFill>
                  <a:srgbClr val="141413"/>
                </a:solidFill>
                <a:effectLst/>
                <a:latin typeface="+mn-lt"/>
              </a:rPr>
              <a:t>object file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US" altLang="zh-CN" sz="1600" b="1" dirty="0">
                <a:solidFill>
                  <a:srgbClr val="141413"/>
                </a:solidFill>
                <a:effectLst/>
                <a:latin typeface="+mn-lt"/>
              </a:rPr>
              <a:t>(symbol table)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, a combination of machine language instructions, data, and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information needed to place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instructions properly in memory.</a:t>
            </a:r>
            <a:endParaRPr lang="en-HK" sz="1600" dirty="0">
              <a:solidFill>
                <a:srgbClr val="141413"/>
              </a:solidFill>
              <a:effectLst/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D2802-A920-CD16-E39B-0E8FBE511128}"/>
              </a:ext>
            </a:extLst>
          </p:cNvPr>
          <p:cNvSpPr txBox="1"/>
          <p:nvPr/>
        </p:nvSpPr>
        <p:spPr>
          <a:xfrm>
            <a:off x="3779912" y="446711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David Patterson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and John Hennessy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Computer Organization and Design, Fifth Edition: The Hardware/Software Interface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Morgan Kaufmann Publishers Inc., San Francisco, CA, USA.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D081C-D8DB-9215-8958-960678981A42}"/>
              </a:ext>
            </a:extLst>
          </p:cNvPr>
          <p:cNvSpPr txBox="1"/>
          <p:nvPr/>
        </p:nvSpPr>
        <p:spPr>
          <a:xfrm>
            <a:off x="474329" y="490278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200" dirty="0">
                <a:latin typeface="+mn-lt"/>
              </a:rPr>
              <a:t>Image by courtesy of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Patterson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and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Hennessy</a:t>
            </a:r>
            <a:r>
              <a:rPr lang="en-US" altLang="zh-CN" sz="1200" dirty="0">
                <a:latin typeface="+mn-lt"/>
              </a:rPr>
              <a:t> </a:t>
            </a:r>
            <a:r>
              <a:rPr lang="en-HK" sz="1200" dirty="0">
                <a:latin typeface="+mn-lt"/>
              </a:rPr>
              <a:t> </a:t>
            </a:r>
            <a:endParaRPr lang="en-HK" altLang="zh-CN" sz="12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9B636-B393-3228-CEB4-4F29685C0442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87BA3-AEA8-CCBF-0EA2-C0D97739F90A}"/>
              </a:ext>
            </a:extLst>
          </p:cNvPr>
          <p:cNvSpPr/>
          <p:nvPr/>
        </p:nvSpPr>
        <p:spPr>
          <a:xfrm>
            <a:off x="628650" y="997022"/>
            <a:ext cx="2719214" cy="25108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985E2-2640-2F6F-CDC5-52629D7F6819}"/>
              </a:ext>
            </a:extLst>
          </p:cNvPr>
          <p:cNvSpPr/>
          <p:nvPr/>
        </p:nvSpPr>
        <p:spPr>
          <a:xfrm>
            <a:off x="626890" y="3573349"/>
            <a:ext cx="2719214" cy="13746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45936FE-3038-E3BF-7DDD-83DA36E4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2472-A5AE-2107-DFFB-8B906CCDA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DF93D-0233-DDD7-DE7E-1B8477617F62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FD38E-C6AD-57EA-2DBB-A0DF5ECCE04D}"/>
              </a:ext>
            </a:extLst>
          </p:cNvPr>
          <p:cNvSpPr txBox="1"/>
          <p:nvPr/>
        </p:nvSpPr>
        <p:spPr>
          <a:xfrm>
            <a:off x="0" y="4874722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200" dirty="0">
                <a:latin typeface="+mn-lt"/>
              </a:rPr>
              <a:t>Image by courtesy of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Patterson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and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Hennessy</a:t>
            </a:r>
            <a:r>
              <a:rPr lang="en-US" altLang="zh-CN" sz="1200" dirty="0">
                <a:latin typeface="+mn-lt"/>
              </a:rPr>
              <a:t> </a:t>
            </a:r>
            <a:r>
              <a:rPr lang="en-HK" sz="1200" dirty="0">
                <a:latin typeface="+mn-lt"/>
              </a:rPr>
              <a:t> </a:t>
            </a:r>
            <a:endParaRPr lang="en-HK" altLang="zh-CN" sz="12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90C47-0615-B0F0-9DFC-C75B5917F370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0DC56-E636-B24B-504A-DD98E2AF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659"/>
            <a:ext cx="5400600" cy="39147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679F8-1BC1-52FF-BDE0-55B1DD82A1EB}"/>
              </a:ext>
            </a:extLst>
          </p:cNvPr>
          <p:cNvSpPr txBox="1"/>
          <p:nvPr/>
        </p:nvSpPr>
        <p:spPr>
          <a:xfrm>
            <a:off x="4403269" y="4471861"/>
            <a:ext cx="484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David Patterson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and John Hennessy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Computer Organization and Design, Fifth Edition: The Hardware/Software Interface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Morgan Kaufmann Publishers Inc., San Francisco, CA, USA.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DFCB8-16D9-1E11-D4BC-C35E5428A696}"/>
              </a:ext>
            </a:extLst>
          </p:cNvPr>
          <p:cNvSpPr txBox="1"/>
          <p:nvPr/>
        </p:nvSpPr>
        <p:spPr>
          <a:xfrm>
            <a:off x="5292080" y="1024631"/>
            <a:ext cx="3851920" cy="374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b="1" dirty="0">
                <a:solidFill>
                  <a:srgbClr val="C00000"/>
                </a:solidFill>
                <a:latin typeface="+mn-lt"/>
              </a:rPr>
              <a:t>Linker</a:t>
            </a:r>
            <a:r>
              <a:rPr lang="en-US" altLang="zh-CN" sz="1600" dirty="0">
                <a:effectLst/>
                <a:latin typeface="+mn-lt"/>
              </a:rPr>
              <a:t>: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combines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independently assembled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machine language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programs and resolves all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undefined labels into an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executable file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US" altLang="zh-CN" sz="1600" b="1" dirty="0">
                <a:solidFill>
                  <a:srgbClr val="141413"/>
                </a:solidFill>
                <a:effectLst/>
                <a:latin typeface="+mn-lt"/>
              </a:rPr>
              <a:t>(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binary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machine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US" altLang="zh-CN" sz="1600" b="1" dirty="0">
                <a:solidFill>
                  <a:srgbClr val="141413"/>
                </a:solidFill>
                <a:effectLst/>
                <a:latin typeface="+mn-lt"/>
              </a:rPr>
              <a:t>code)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sz="1600" b="1" dirty="0">
                <a:solidFill>
                  <a:srgbClr val="C00000"/>
                </a:solidFill>
                <a:effectLst/>
                <a:latin typeface="+mn-lt"/>
              </a:rPr>
              <a:t>Loader</a:t>
            </a:r>
            <a:r>
              <a:rPr lang="en-US" altLang="zh-CN" sz="1600" dirty="0">
                <a:solidFill>
                  <a:srgbClr val="141413"/>
                </a:solidFill>
                <a:effectLst/>
                <a:latin typeface="+mn-lt"/>
              </a:rPr>
              <a:t>: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A systems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program that places an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object program in the main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memory so that it is ready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to execute.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Detect changes at the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file level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, only recompiling the modified </a:t>
            </a:r>
            <a:r>
              <a:rPr lang="en-HK" sz="1600" dirty="0">
                <a:solidFill>
                  <a:srgbClr val="14141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file.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600" b="1" dirty="0">
              <a:solidFill>
                <a:srgbClr val="141413"/>
              </a:solidFill>
              <a:effectLst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D4DC9-8619-86B5-3A37-B44C21F803D7}"/>
              </a:ext>
            </a:extLst>
          </p:cNvPr>
          <p:cNvSpPr/>
          <p:nvPr/>
        </p:nvSpPr>
        <p:spPr>
          <a:xfrm>
            <a:off x="251520" y="1419622"/>
            <a:ext cx="2376264" cy="841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2DE45-7B97-A9AD-CCD3-F01177AF37AB}"/>
              </a:ext>
            </a:extLst>
          </p:cNvPr>
          <p:cNvSpPr/>
          <p:nvPr/>
        </p:nvSpPr>
        <p:spPr>
          <a:xfrm>
            <a:off x="251520" y="2322970"/>
            <a:ext cx="5077072" cy="168647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6E5F7-A4E3-69C6-ECBC-C467FA3963C0}"/>
              </a:ext>
            </a:extLst>
          </p:cNvPr>
          <p:cNvSpPr txBox="1"/>
          <p:nvPr/>
        </p:nvSpPr>
        <p:spPr>
          <a:xfrm>
            <a:off x="899592" y="106413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and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D7DCE-124A-6031-B809-932CCD3A3C0B}"/>
              </a:ext>
            </a:extLst>
          </p:cNvPr>
          <p:cNvSpPr txBox="1"/>
          <p:nvPr/>
        </p:nvSpPr>
        <p:spPr>
          <a:xfrm>
            <a:off x="2195736" y="191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278B7-DE1B-FFCA-7822-11D23D544319}"/>
              </a:ext>
            </a:extLst>
          </p:cNvPr>
          <p:cNvSpPr txBox="1"/>
          <p:nvPr/>
        </p:nvSpPr>
        <p:spPr>
          <a:xfrm>
            <a:off x="485800" y="299572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0CECB-8B35-5002-82FA-C471A13267DE}"/>
              </a:ext>
            </a:extLst>
          </p:cNvPr>
          <p:cNvSpPr txBox="1"/>
          <p:nvPr/>
        </p:nvSpPr>
        <p:spPr>
          <a:xfrm>
            <a:off x="2987391" y="2995722"/>
            <a:ext cx="264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(statically)</a:t>
            </a:r>
            <a:r>
              <a:rPr lang="zh-CN" altLang="en-US" sz="1600" dirty="0">
                <a:latin typeface="+mn-lt"/>
              </a:rPr>
              <a:t> </a:t>
            </a:r>
            <a:endParaRPr lang="en-HK" altLang="zh-CN" sz="1600" dirty="0">
              <a:latin typeface="+mn-lt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r>
              <a:rPr lang="zh-CN" alt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+mn-lt"/>
              </a:rPr>
              <a:t>(dynamically)</a:t>
            </a:r>
            <a:endParaRPr lang="en-US" sz="16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D12859-67D4-B5EA-780F-F5981A1E5E6A}"/>
              </a:ext>
            </a:extLst>
          </p:cNvPr>
          <p:cNvSpPr txBox="1"/>
          <p:nvPr/>
        </p:nvSpPr>
        <p:spPr>
          <a:xfrm>
            <a:off x="4237767" y="36153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3272479-35F0-02C3-C6ED-54CECCEE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15361" name="Rectangle 2">
            <a:extLst>
              <a:ext uri="{FF2B5EF4-FFF2-40B4-BE49-F238E27FC236}">
                <a16:creationId xmlns:a16="http://schemas.microsoft.com/office/drawing/2014/main" id="{42062499-D91D-2612-18B6-832859B6E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en-US" altLang="en-US" sz="2800" b="1" dirty="0"/>
              <a:t> Bigger Picture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802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0E97F-584D-4E09-C8C2-F394A935D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A1BF992-99BA-6088-A216-FC20C8F80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Types of C files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7B280-3F47-AD69-BB38-671F8063161D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2EBD9-AFDA-C458-99C3-485987DB8376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E0B5E-4BAB-063C-6477-324B40E421E8}"/>
              </a:ext>
            </a:extLst>
          </p:cNvPr>
          <p:cNvSpPr txBox="1"/>
          <p:nvPr/>
        </p:nvSpPr>
        <p:spPr>
          <a:xfrm>
            <a:off x="303432" y="4675985"/>
            <a:ext cx="91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https://www.geeksforgeeks.org/header-files-in-c-cpp-and-its-uses/</a:t>
            </a:r>
            <a:endParaRPr lang="en-HK" altLang="zh-CN" sz="1200" dirty="0">
              <a:latin typeface="+mn-lt"/>
            </a:endParaRPr>
          </a:p>
          <a:p>
            <a:r>
              <a:rPr lang="en-HK" altLang="zh-CN" sz="1200" dirty="0">
                <a:latin typeface="+mn-lt"/>
                <a:hlinkClick r:id="rId4"/>
              </a:rPr>
              <a:t>https://</a:t>
            </a:r>
            <a:r>
              <a:rPr lang="en-HK" altLang="zh-CN" sz="1200" dirty="0" err="1">
                <a:latin typeface="+mn-lt"/>
                <a:hlinkClick r:id="rId4"/>
              </a:rPr>
              <a:t>utat-ss.readthedocs.io</a:t>
            </a:r>
            <a:r>
              <a:rPr lang="en-HK" altLang="zh-CN" sz="1200" dirty="0">
                <a:latin typeface="+mn-lt"/>
                <a:hlinkClick r:id="rId4"/>
              </a:rPr>
              <a:t>/</a:t>
            </a:r>
            <a:r>
              <a:rPr lang="en-HK" altLang="zh-CN" sz="1200" dirty="0" err="1">
                <a:latin typeface="+mn-lt"/>
                <a:hlinkClick r:id="rId4"/>
              </a:rPr>
              <a:t>en</a:t>
            </a:r>
            <a:r>
              <a:rPr lang="en-HK" altLang="zh-CN" sz="1200" dirty="0">
                <a:latin typeface="+mn-lt"/>
                <a:hlinkClick r:id="rId4"/>
              </a:rPr>
              <a:t>/master/c-programming/</a:t>
            </a:r>
            <a:r>
              <a:rPr lang="en-HK" altLang="zh-CN" sz="1200" dirty="0" err="1">
                <a:latin typeface="+mn-lt"/>
                <a:hlinkClick r:id="rId4"/>
              </a:rPr>
              <a:t>c_h_files.html</a:t>
            </a:r>
            <a:endParaRPr lang="en-HK" altLang="zh-CN" sz="1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614B0-64BF-A69E-C2DE-9A7879BE11F7}"/>
              </a:ext>
            </a:extLst>
          </p:cNvPr>
          <p:cNvSpPr txBox="1"/>
          <p:nvPr/>
        </p:nvSpPr>
        <p:spPr>
          <a:xfrm>
            <a:off x="4968552" y="1024631"/>
            <a:ext cx="3851920" cy="374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myheader.h</a:t>
            </a:r>
            <a:r>
              <a:rPr lang="en-US" altLang="zh-CN" sz="1600" dirty="0">
                <a:effectLst/>
                <a:latin typeface="+mn-lt"/>
              </a:rPr>
              <a:t>: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lang="en-HK" altLang="zh-CN" sz="1600" b="1" dirty="0">
                <a:latin typeface="+mn-lt"/>
              </a:rPr>
              <a:t>h</a:t>
            </a:r>
            <a:r>
              <a:rPr lang="en-HK" altLang="zh-CN" sz="1600" b="1" dirty="0">
                <a:effectLst/>
                <a:latin typeface="+mn-lt"/>
              </a:rPr>
              <a:t>eader file</a:t>
            </a:r>
            <a:r>
              <a:rPr lang="en-US" altLang="zh-CN" sz="1600" dirty="0">
                <a:effectLst/>
                <a:latin typeface="+mn-lt"/>
              </a:rPr>
              <a:t>,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lang="en-HK" altLang="zh-CN" sz="1600" dirty="0">
                <a:effectLst/>
                <a:latin typeface="+mn-lt"/>
              </a:rPr>
              <a:t>containing </a:t>
            </a:r>
            <a:r>
              <a:rPr lang="en-HK" altLang="zh-CN" sz="1600" b="1" dirty="0">
                <a:effectLst/>
                <a:latin typeface="+mn-lt"/>
              </a:rPr>
              <a:t>function prototypes </a:t>
            </a:r>
            <a:r>
              <a:rPr lang="en-HK" altLang="zh-CN" sz="1600" dirty="0">
                <a:effectLst/>
                <a:latin typeface="+mn-lt"/>
              </a:rPr>
              <a:t>and various </a:t>
            </a:r>
            <a:r>
              <a:rPr lang="en-HK" altLang="zh-CN" sz="1600" b="1" dirty="0">
                <a:effectLst/>
                <a:latin typeface="+mn-lt"/>
              </a:rPr>
              <a:t>pre-processor statements</a:t>
            </a:r>
            <a:r>
              <a:rPr lang="en-HK" altLang="zh-CN" sz="1600" dirty="0">
                <a:effectLst/>
                <a:latin typeface="+mn-lt"/>
              </a:rPr>
              <a:t>. They are used to allow source code files to access externally-defined functions</a:t>
            </a:r>
            <a:r>
              <a:rPr lang="en-US" altLang="zh-CN" sz="1600" dirty="0">
                <a:effectLst/>
                <a:latin typeface="+mn-lt"/>
              </a:rPr>
              <a:t>.</a:t>
            </a:r>
            <a:endParaRPr lang="en-HK" altLang="zh-CN" sz="1600" dirty="0">
              <a:effectLst/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altLang="zh-CN" sz="1600" dirty="0">
                <a:solidFill>
                  <a:srgbClr val="141413"/>
                </a:solidFill>
                <a:effectLst/>
                <a:latin typeface="+mn-lt"/>
              </a:rPr>
              <a:t>: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b="1" dirty="0">
                <a:solidFill>
                  <a:srgbClr val="141413"/>
                </a:solidFill>
                <a:latin typeface="+mn-lt"/>
              </a:rPr>
              <a:t>s</a:t>
            </a:r>
            <a:r>
              <a:rPr lang="en-HK" altLang="zh-CN" sz="1600" b="1" dirty="0">
                <a:solidFill>
                  <a:srgbClr val="141413"/>
                </a:solidFill>
                <a:effectLst/>
                <a:latin typeface="+mn-lt"/>
              </a:rPr>
              <a:t>ource file</a:t>
            </a:r>
            <a:r>
              <a:rPr lang="en-US" altLang="zh-CN" sz="1600" dirty="0">
                <a:solidFill>
                  <a:srgbClr val="141413"/>
                </a:solidFill>
                <a:effectLst/>
                <a:latin typeface="+mn-lt"/>
              </a:rPr>
              <a:t>,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containing </a:t>
            </a:r>
            <a:r>
              <a:rPr lang="en-HK" altLang="zh-CN" sz="1600" b="1" dirty="0">
                <a:solidFill>
                  <a:srgbClr val="141413"/>
                </a:solidFill>
                <a:effectLst/>
                <a:latin typeface="+mn-lt"/>
              </a:rPr>
              <a:t>function definitions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 and the </a:t>
            </a:r>
            <a:r>
              <a:rPr lang="en-HK" altLang="zh-CN" sz="1600" b="1" dirty="0">
                <a:solidFill>
                  <a:srgbClr val="141413"/>
                </a:solidFill>
                <a:effectLst/>
                <a:latin typeface="+mn-lt"/>
              </a:rPr>
              <a:t>entire program logic</a:t>
            </a:r>
            <a:r>
              <a:rPr lang="en-US" altLang="zh-CN" sz="1600" dirty="0">
                <a:solidFill>
                  <a:srgbClr val="141413"/>
                </a:solidFill>
                <a:latin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1600" dirty="0">
                <a:solidFill>
                  <a:srgbClr val="141413"/>
                </a:solidFill>
                <a:effectLst/>
                <a:latin typeface="+mn-lt"/>
              </a:rPr>
              <a:t>: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request to use a header file in our program</a:t>
            </a:r>
            <a:endParaRPr lang="en-US" altLang="zh-CN" sz="1600" dirty="0">
              <a:solidFill>
                <a:srgbClr val="141413"/>
              </a:solidFill>
              <a:effectLst/>
              <a:latin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AAC82E-94F9-53D7-661E-70DA76FC2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2427735"/>
            <a:ext cx="3267701" cy="22292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A6AC11-CB63-DE3D-0D63-8F2AFF32A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224" y="1042144"/>
            <a:ext cx="2501695" cy="1327084"/>
          </a:xfrm>
          <a:prstGeom prst="rect">
            <a:avLst/>
          </a:prstGeom>
        </p:spPr>
      </p:pic>
      <p:sp>
        <p:nvSpPr>
          <p:cNvPr id="22" name="Rectangle 5">
            <a:extLst>
              <a:ext uri="{FF2B5EF4-FFF2-40B4-BE49-F238E27FC236}">
                <a16:creationId xmlns:a16="http://schemas.microsoft.com/office/drawing/2014/main" id="{309085F2-2173-0BBD-2A7D-811D5B9C1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397485-A64D-0EED-866B-57995DC09A06}"/>
              </a:ext>
            </a:extLst>
          </p:cNvPr>
          <p:cNvCxnSpPr>
            <a:cxnSpLocks/>
          </p:cNvCxnSpPr>
          <p:nvPr/>
        </p:nvCxnSpPr>
        <p:spPr>
          <a:xfrm>
            <a:off x="0" y="2427735"/>
            <a:ext cx="4968552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E8A8C-93E2-D4F9-F66F-EF4B3B6A69D4}"/>
              </a:ext>
            </a:extLst>
          </p:cNvPr>
          <p:cNvSpPr txBox="1"/>
          <p:nvPr/>
        </p:nvSpPr>
        <p:spPr>
          <a:xfrm>
            <a:off x="-90778" y="1544964"/>
            <a:ext cx="1584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myheader.h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9D540-A293-C2CA-9351-34D8291EB865}"/>
              </a:ext>
            </a:extLst>
          </p:cNvPr>
          <p:cNvSpPr txBox="1"/>
          <p:nvPr/>
        </p:nvSpPr>
        <p:spPr>
          <a:xfrm>
            <a:off x="137852" y="3414229"/>
            <a:ext cx="9815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6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D06BCC-09BE-2305-5292-036DD77445C6}"/>
              </a:ext>
            </a:extLst>
          </p:cNvPr>
          <p:cNvSpPr/>
          <p:nvPr/>
        </p:nvSpPr>
        <p:spPr>
          <a:xfrm>
            <a:off x="2411760" y="1131590"/>
            <a:ext cx="1008112" cy="43204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8876F4-361C-E667-FC13-BD3A1C2BD4D1}"/>
              </a:ext>
            </a:extLst>
          </p:cNvPr>
          <p:cNvSpPr/>
          <p:nvPr/>
        </p:nvSpPr>
        <p:spPr>
          <a:xfrm>
            <a:off x="1735918" y="1707654"/>
            <a:ext cx="1467929" cy="268313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E649DC-00CC-DB8D-4130-F805CD60A61C}"/>
              </a:ext>
            </a:extLst>
          </p:cNvPr>
          <p:cNvSpPr/>
          <p:nvPr/>
        </p:nvSpPr>
        <p:spPr>
          <a:xfrm>
            <a:off x="1677795" y="3070641"/>
            <a:ext cx="2606173" cy="653220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907057-66CC-EA17-0326-053D24C1EAF5}"/>
              </a:ext>
            </a:extLst>
          </p:cNvPr>
          <p:cNvSpPr/>
          <p:nvPr/>
        </p:nvSpPr>
        <p:spPr>
          <a:xfrm>
            <a:off x="1651823" y="3848172"/>
            <a:ext cx="1480017" cy="82778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2310D-0379-F0F4-523D-61CACCF7134E}"/>
              </a:ext>
            </a:extLst>
          </p:cNvPr>
          <p:cNvSpPr txBox="1"/>
          <p:nvPr/>
        </p:nvSpPr>
        <p:spPr>
          <a:xfrm>
            <a:off x="3600841" y="111632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+mn-lt"/>
              </a:rPr>
              <a:t>Name of your header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F78FA-2AED-73D2-FDA2-10233CAEDAB4}"/>
              </a:ext>
            </a:extLst>
          </p:cNvPr>
          <p:cNvSpPr txBox="1"/>
          <p:nvPr/>
        </p:nvSpPr>
        <p:spPr>
          <a:xfrm>
            <a:off x="3196176" y="1606826"/>
            <a:ext cx="187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Your own defined function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E1BA8-77F9-8CB2-DA60-B7417AF0943F}"/>
              </a:ext>
            </a:extLst>
          </p:cNvPr>
          <p:cNvSpPr txBox="1"/>
          <p:nvPr/>
        </p:nvSpPr>
        <p:spPr>
          <a:xfrm>
            <a:off x="3203847" y="2622514"/>
            <a:ext cx="187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Details of </a:t>
            </a:r>
          </a:p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your own defined function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5226E2-6B39-757E-B7C1-1EF7A99C295B}"/>
              </a:ext>
            </a:extLst>
          </p:cNvPr>
          <p:cNvSpPr txBox="1"/>
          <p:nvPr/>
        </p:nvSpPr>
        <p:spPr>
          <a:xfrm>
            <a:off x="3203847" y="4118869"/>
            <a:ext cx="187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+mn-lt"/>
              </a:rPr>
              <a:t>The main function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B7A33-65C8-FD38-C0B1-2653C698A3E7}"/>
              </a:ext>
            </a:extLst>
          </p:cNvPr>
          <p:cNvCxnSpPr/>
          <p:nvPr/>
        </p:nvCxnSpPr>
        <p:spPr>
          <a:xfrm>
            <a:off x="1735918" y="1995686"/>
            <a:ext cx="0" cy="1008112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6ED2E6-9B81-93C3-70C4-F1312678E5EC}"/>
              </a:ext>
            </a:extLst>
          </p:cNvPr>
          <p:cNvCxnSpPr>
            <a:cxnSpLocks/>
          </p:cNvCxnSpPr>
          <p:nvPr/>
        </p:nvCxnSpPr>
        <p:spPr>
          <a:xfrm>
            <a:off x="1767519" y="3723861"/>
            <a:ext cx="464199" cy="38653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97A5D-2E47-43BC-5FDD-ED6EB8E39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A68B59-4B7F-7D09-9D17-A6B04ED94F9C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BF3D3-56A2-DC41-8D6E-0F68897F1ACA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81F0EF-775E-B1FD-4A1B-CA303B7E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2" y="-21321"/>
            <a:ext cx="8676456" cy="5164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10883A-8BEA-8A74-060A-48FA2E7B3686}"/>
              </a:ext>
            </a:extLst>
          </p:cNvPr>
          <p:cNvSpPr txBox="1"/>
          <p:nvPr/>
        </p:nvSpPr>
        <p:spPr>
          <a:xfrm>
            <a:off x="3779912" y="1595194"/>
            <a:ext cx="9145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Credits</a:t>
            </a:r>
            <a:r>
              <a:rPr lang="en-US" altLang="zh-CN" sz="1600" dirty="0">
                <a:latin typeface="+mn-lt"/>
              </a:rPr>
              <a:t>:</a:t>
            </a:r>
            <a:r>
              <a:rPr lang="zh-CN" altLang="en-US" sz="1600" dirty="0">
                <a:latin typeface="+mn-lt"/>
              </a:rPr>
              <a:t> </a:t>
            </a:r>
            <a:r>
              <a:rPr lang="en-HK" altLang="zh-CN" sz="1600" dirty="0">
                <a:latin typeface="+mn-lt"/>
                <a:hlinkClick r:id="rId4"/>
              </a:rPr>
              <a:t>https://www.w3schools.com/c/</a:t>
            </a:r>
            <a:r>
              <a:rPr lang="en-HK" altLang="zh-CN" sz="1600" dirty="0" err="1">
                <a:latin typeface="+mn-lt"/>
                <a:hlinkClick r:id="rId4"/>
              </a:rPr>
              <a:t>c_ref_stdio.php</a:t>
            </a:r>
            <a:endParaRPr lang="en-HK" altLang="zh-C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46909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_PowerPoint_Template" id="{5F396E24-32D4-E546-8E44-4148210623E8}" vid="{17C35874-A3C4-0C4C-86D8-68405D5550A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673</TotalTime>
  <Words>3198</Words>
  <Application>Microsoft Macintosh PowerPoint</Application>
  <PresentationFormat>On-screen Show (16:9)</PresentationFormat>
  <Paragraphs>446</Paragraphs>
  <Slides>56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 Bold</vt:lpstr>
      <vt:lpstr>Arial Regular</vt:lpstr>
      <vt:lpstr>Google Sans</vt:lpstr>
      <vt:lpstr>Arial</vt:lpstr>
      <vt:lpstr>Calibri</vt:lpstr>
      <vt:lpstr>Cambria Math</vt:lpstr>
      <vt:lpstr>Courier New</vt:lpstr>
      <vt:lpstr>Wingdings</vt:lpstr>
      <vt:lpstr>Blank Presentation</vt:lpstr>
      <vt:lpstr>VISIO</vt:lpstr>
      <vt:lpstr>Document</vt:lpstr>
      <vt:lpstr>Programming in C/C++: A Hands-on Introduction</vt:lpstr>
      <vt:lpstr>PowerPoint Presentation</vt:lpstr>
      <vt:lpstr>PowerPoint Presentation</vt:lpstr>
      <vt:lpstr>PowerPoint Presentation</vt:lpstr>
      <vt:lpstr>Outline</vt:lpstr>
      <vt:lpstr>Part 1 – The Bigger Picture</vt:lpstr>
      <vt:lpstr>Part 1 – The Bigger Picture</vt:lpstr>
      <vt:lpstr>Part 2 – Types of C files</vt:lpstr>
      <vt:lpstr>PowerPoint Presentation</vt:lpstr>
      <vt:lpstr>Part 3 – C Program Structure</vt:lpstr>
      <vt:lpstr>Part 3 – C Program Structure</vt:lpstr>
      <vt:lpstr>Part 3 – C Program Structure – PD</vt:lpstr>
      <vt:lpstr>Part 3 – C Program Structure – Declarations</vt:lpstr>
      <vt:lpstr>Part 3 – C Program Structure – Functions</vt:lpstr>
      <vt:lpstr>Part 3 – C Program Structure – Comments</vt:lpstr>
      <vt:lpstr>Part 3 – C Program Structure – Comments</vt:lpstr>
      <vt:lpstr>Part 3 – C Program Structure – Comments</vt:lpstr>
      <vt:lpstr>Part 4 – Syntax of C – Basics</vt:lpstr>
      <vt:lpstr>Part 4 – Syntax of C – Naming Rules</vt:lpstr>
      <vt:lpstr>Part 4 – Syntax of C – Naming Rules</vt:lpstr>
      <vt:lpstr>Part 4 – Syntax of C – Variables</vt:lpstr>
      <vt:lpstr>Part 4 – Syntax of C – Variables</vt:lpstr>
      <vt:lpstr>Part 4 – Syntax of C – Variables</vt:lpstr>
      <vt:lpstr>Part 4 – Syntax of C – Variables</vt:lpstr>
      <vt:lpstr>Part 4 – Syntax of C – void</vt:lpstr>
      <vt:lpstr>Part 4 – Syntax of C – Integers</vt:lpstr>
      <vt:lpstr>Part 4 – Syntax of C – Unsigned Integers</vt:lpstr>
      <vt:lpstr>Part 4 – Syntax of C – Floating Points</vt:lpstr>
      <vt:lpstr>Part 4 – Syntax of C – Characters</vt:lpstr>
      <vt:lpstr>Part 4 – Syntax of C – Characters</vt:lpstr>
      <vt:lpstr>Part 4 – Syntax of C – Constants</vt:lpstr>
      <vt:lpstr>Part 4 – Syntax of C – Constants</vt:lpstr>
      <vt:lpstr>Part 4 – Syntax of C – Format Specifiers</vt:lpstr>
      <vt:lpstr>Part 4 – Syntax of C – Format Specifiers</vt:lpstr>
      <vt:lpstr>Part 4 – Syntax of C – Format Specifiers</vt:lpstr>
      <vt:lpstr>Part 4 – Syntax of C – Format Specifiers</vt:lpstr>
      <vt:lpstr>Part 4 – Syntax of C – Repetition Control</vt:lpstr>
      <vt:lpstr>Part 4 – Syntax of C – Repetition Control</vt:lpstr>
      <vt:lpstr>Part 4 – Syntax of C – Conditions</vt:lpstr>
      <vt:lpstr>Part 4 – Syntax of C – Conditions</vt:lpstr>
      <vt:lpstr>Part 4 – Syntax of C – Conditions</vt:lpstr>
      <vt:lpstr>PowerPoint Presentation</vt:lpstr>
      <vt:lpstr>Part 4 – Syntax of C – Structures</vt:lpstr>
      <vt:lpstr>PowerPoint Presentation</vt:lpstr>
      <vt:lpstr>Optional – Syntax of C – Pointers</vt:lpstr>
      <vt:lpstr>Optional – Syntax of C – Pointers</vt:lpstr>
      <vt:lpstr>PowerPoint Presentation</vt:lpstr>
      <vt:lpstr>Part 5 – C++: An Extension to the C Language</vt:lpstr>
      <vt:lpstr>Part 5 – C++: An Extension to the C Language</vt:lpstr>
      <vt:lpstr>Part 5 – C++: An Extension to the C Language</vt:lpstr>
      <vt:lpstr>Part 5 – C++: An Extension to the C Language</vt:lpstr>
      <vt:lpstr>Part 5 – C++: An Extension to the C Language</vt:lpstr>
      <vt:lpstr>PowerPoint Presentation</vt:lpstr>
      <vt:lpstr>PowerPoint Presentation</vt:lpstr>
      <vt:lpstr>Part 6 –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Shuyue</dc:creator>
  <cp:lastModifiedBy>JIA Shuyue</cp:lastModifiedBy>
  <cp:revision>347</cp:revision>
  <cp:lastPrinted>2021-09-17T20:14:57Z</cp:lastPrinted>
  <dcterms:created xsi:type="dcterms:W3CDTF">2025-02-01T15:37:31Z</dcterms:created>
  <dcterms:modified xsi:type="dcterms:W3CDTF">2025-02-04T15:22:09Z</dcterms:modified>
</cp:coreProperties>
</file>