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82" r:id="rId4"/>
    <p:sldId id="268" r:id="rId5"/>
    <p:sldId id="274" r:id="rId6"/>
    <p:sldId id="276" r:id="rId7"/>
    <p:sldId id="280" r:id="rId8"/>
    <p:sldId id="279" r:id="rId9"/>
    <p:sldId id="281" r:id="rId10"/>
    <p:sldId id="283" r:id="rId11"/>
    <p:sldId id="277" r:id="rId12"/>
    <p:sldId id="289" r:id="rId13"/>
    <p:sldId id="278" r:id="rId14"/>
    <p:sldId id="286" r:id="rId15"/>
    <p:sldId id="287" r:id="rId16"/>
    <p:sldId id="288" r:id="rId17"/>
    <p:sldId id="284" r:id="rId18"/>
    <p:sldId id="275" r:id="rId19"/>
    <p:sldId id="291" r:id="rId20"/>
    <p:sldId id="269" r:id="rId21"/>
    <p:sldId id="290" r:id="rId22"/>
    <p:sldId id="270" r:id="rId23"/>
    <p:sldId id="265" r:id="rId2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 autoAdjust="0"/>
    <p:restoredTop sz="97429" autoAdjust="0"/>
  </p:normalViewPr>
  <p:slideViewPr>
    <p:cSldViewPr>
      <p:cViewPr varScale="1">
        <p:scale>
          <a:sx n="171" d="100"/>
          <a:sy n="171" d="100"/>
        </p:scale>
        <p:origin x="11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70" d="100"/>
        <a:sy n="170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AD781A-56D7-9E41-9EC5-6866596FFAF8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351F8AA-6EA6-CD48-944E-9DEF6B823706}">
      <dgm:prSet phldrT="[Text]"/>
      <dgm:spPr/>
      <dgm:t>
        <a:bodyPr/>
        <a:lstStyle/>
        <a:p>
          <a:r>
            <a:rPr lang="en-GB" dirty="0"/>
            <a:t>Yes</a:t>
          </a:r>
        </a:p>
      </dgm:t>
    </dgm:pt>
    <dgm:pt modelId="{EC69A962-ED08-8946-B7B5-20082E6A6E2B}" type="parTrans" cxnId="{75683655-21E4-5040-B181-7C7011461B77}">
      <dgm:prSet/>
      <dgm:spPr/>
      <dgm:t>
        <a:bodyPr/>
        <a:lstStyle/>
        <a:p>
          <a:endParaRPr lang="en-GB"/>
        </a:p>
      </dgm:t>
    </dgm:pt>
    <dgm:pt modelId="{742D4A25-265B-2E49-840D-71A04C75A704}" type="sibTrans" cxnId="{75683655-21E4-5040-B181-7C7011461B77}">
      <dgm:prSet/>
      <dgm:spPr/>
      <dgm:t>
        <a:bodyPr/>
        <a:lstStyle/>
        <a:p>
          <a:endParaRPr lang="en-GB"/>
        </a:p>
      </dgm:t>
    </dgm:pt>
    <dgm:pt modelId="{92E50CA6-8EF3-E84B-9770-C63C02337C10}">
      <dgm:prSet phldrT="[Text]"/>
      <dgm:spPr/>
      <dgm:t>
        <a:bodyPr/>
        <a:lstStyle/>
        <a:p>
          <a:r>
            <a:rPr lang="zh-CN" altLang="en-US" dirty="0"/>
            <a:t> </a:t>
          </a:r>
          <a:r>
            <a:rPr lang="en-GB" dirty="0"/>
            <a:t>Entailment</a:t>
          </a:r>
        </a:p>
      </dgm:t>
    </dgm:pt>
    <dgm:pt modelId="{868A5CE6-63E1-C942-B38A-F10F625205F3}" type="parTrans" cxnId="{064411EC-CAB7-DA45-A502-76778A60D42F}">
      <dgm:prSet/>
      <dgm:spPr/>
      <dgm:t>
        <a:bodyPr/>
        <a:lstStyle/>
        <a:p>
          <a:endParaRPr lang="en-GB"/>
        </a:p>
      </dgm:t>
    </dgm:pt>
    <dgm:pt modelId="{F759861C-57E5-9346-86C0-C9C58D42F6A5}" type="sibTrans" cxnId="{064411EC-CAB7-DA45-A502-76778A60D42F}">
      <dgm:prSet/>
      <dgm:spPr/>
      <dgm:t>
        <a:bodyPr/>
        <a:lstStyle/>
        <a:p>
          <a:endParaRPr lang="en-GB"/>
        </a:p>
      </dgm:t>
    </dgm:pt>
    <dgm:pt modelId="{99D6E086-9F01-B644-8E82-00FD301AB714}">
      <dgm:prSet phldrT="[Text]"/>
      <dgm:spPr/>
      <dgm:t>
        <a:bodyPr/>
        <a:lstStyle/>
        <a:p>
          <a:r>
            <a:rPr lang="en-GB" dirty="0"/>
            <a:t>No</a:t>
          </a:r>
        </a:p>
      </dgm:t>
    </dgm:pt>
    <dgm:pt modelId="{705B4021-87E9-584F-B55C-A08FE2B8FEE1}" type="parTrans" cxnId="{D4A29033-1D3A-6340-B393-BFB6BA0BEA8C}">
      <dgm:prSet/>
      <dgm:spPr/>
      <dgm:t>
        <a:bodyPr/>
        <a:lstStyle/>
        <a:p>
          <a:endParaRPr lang="en-GB"/>
        </a:p>
      </dgm:t>
    </dgm:pt>
    <dgm:pt modelId="{D3B7580E-9B8D-1E49-B8EA-AB06C9F75229}" type="sibTrans" cxnId="{D4A29033-1D3A-6340-B393-BFB6BA0BEA8C}">
      <dgm:prSet/>
      <dgm:spPr/>
      <dgm:t>
        <a:bodyPr/>
        <a:lstStyle/>
        <a:p>
          <a:endParaRPr lang="en-GB"/>
        </a:p>
      </dgm:t>
    </dgm:pt>
    <dgm:pt modelId="{9C0744F1-8A00-4447-8D17-AE6BBF3C151A}">
      <dgm:prSet phldrT="[Text]"/>
      <dgm:spPr/>
      <dgm:t>
        <a:bodyPr/>
        <a:lstStyle/>
        <a:p>
          <a:r>
            <a:rPr lang="zh-CN" altLang="en-US" dirty="0"/>
            <a:t> </a:t>
          </a:r>
          <a:r>
            <a:rPr lang="en-GB" dirty="0"/>
            <a:t>Contradiction</a:t>
          </a:r>
        </a:p>
      </dgm:t>
    </dgm:pt>
    <dgm:pt modelId="{ED7D234F-13EC-1B43-B036-1856121861B4}" type="parTrans" cxnId="{DEB9127A-CD5B-C448-9524-93046374392B}">
      <dgm:prSet/>
      <dgm:spPr/>
      <dgm:t>
        <a:bodyPr/>
        <a:lstStyle/>
        <a:p>
          <a:endParaRPr lang="en-GB"/>
        </a:p>
      </dgm:t>
    </dgm:pt>
    <dgm:pt modelId="{739AED64-1445-CA47-AC38-C2BD1312EBEA}" type="sibTrans" cxnId="{DEB9127A-CD5B-C448-9524-93046374392B}">
      <dgm:prSet/>
      <dgm:spPr/>
      <dgm:t>
        <a:bodyPr/>
        <a:lstStyle/>
        <a:p>
          <a:endParaRPr lang="en-GB"/>
        </a:p>
      </dgm:t>
    </dgm:pt>
    <dgm:pt modelId="{0BA2DBAF-BB42-4541-91E8-B2458465F77C}">
      <dgm:prSet phldrT="[Text]"/>
      <dgm:spPr/>
      <dgm:t>
        <a:bodyPr/>
        <a:lstStyle/>
        <a:p>
          <a:r>
            <a:rPr lang="en-GB" dirty="0"/>
            <a:t>Maybe</a:t>
          </a:r>
        </a:p>
      </dgm:t>
    </dgm:pt>
    <dgm:pt modelId="{BCB37A59-31A6-6140-B7AD-7C68FA5B5D06}" type="parTrans" cxnId="{E2EE4ADD-AA40-E340-90FC-4591ED2EF065}">
      <dgm:prSet/>
      <dgm:spPr/>
      <dgm:t>
        <a:bodyPr/>
        <a:lstStyle/>
        <a:p>
          <a:endParaRPr lang="en-GB"/>
        </a:p>
      </dgm:t>
    </dgm:pt>
    <dgm:pt modelId="{20BB9811-B30F-1D46-80A6-90360C7F2742}" type="sibTrans" cxnId="{E2EE4ADD-AA40-E340-90FC-4591ED2EF065}">
      <dgm:prSet/>
      <dgm:spPr/>
      <dgm:t>
        <a:bodyPr/>
        <a:lstStyle/>
        <a:p>
          <a:endParaRPr lang="en-GB"/>
        </a:p>
      </dgm:t>
    </dgm:pt>
    <dgm:pt modelId="{182196CD-325D-F940-8752-8F521224F055}">
      <dgm:prSet phldrT="[Text]"/>
      <dgm:spPr/>
      <dgm:t>
        <a:bodyPr/>
        <a:lstStyle/>
        <a:p>
          <a:r>
            <a:rPr lang="zh-CN" altLang="en-US" dirty="0"/>
            <a:t> </a:t>
          </a:r>
          <a:r>
            <a:rPr lang="en-GB" dirty="0"/>
            <a:t>Neutral</a:t>
          </a:r>
        </a:p>
      </dgm:t>
    </dgm:pt>
    <dgm:pt modelId="{C488110A-9ABC-AB4F-AA49-A0DEA9D40377}" type="parTrans" cxnId="{DA8B5131-C6CF-7F4A-950D-1B65E76EE307}">
      <dgm:prSet/>
      <dgm:spPr/>
      <dgm:t>
        <a:bodyPr/>
        <a:lstStyle/>
        <a:p>
          <a:endParaRPr lang="en-GB"/>
        </a:p>
      </dgm:t>
    </dgm:pt>
    <dgm:pt modelId="{E2DB832C-5C8A-2E4C-8160-440BE5336D7C}" type="sibTrans" cxnId="{DA8B5131-C6CF-7F4A-950D-1B65E76EE307}">
      <dgm:prSet/>
      <dgm:spPr/>
      <dgm:t>
        <a:bodyPr/>
        <a:lstStyle/>
        <a:p>
          <a:endParaRPr lang="en-GB"/>
        </a:p>
      </dgm:t>
    </dgm:pt>
    <dgm:pt modelId="{71DFF8AC-7B1F-AC40-AABF-F67D7F985CF0}" type="pres">
      <dgm:prSet presAssocID="{50AD781A-56D7-9E41-9EC5-6866596FFAF8}" presName="Name0" presStyleCnt="0">
        <dgm:presLayoutVars>
          <dgm:dir/>
          <dgm:animLvl val="lvl"/>
          <dgm:resizeHandles val="exact"/>
        </dgm:presLayoutVars>
      </dgm:prSet>
      <dgm:spPr/>
    </dgm:pt>
    <dgm:pt modelId="{F2675FF9-0474-F940-9147-DEA743787A1D}" type="pres">
      <dgm:prSet presAssocID="{E351F8AA-6EA6-CD48-944E-9DEF6B823706}" presName="linNode" presStyleCnt="0"/>
      <dgm:spPr/>
    </dgm:pt>
    <dgm:pt modelId="{7D23A52E-9BD8-D547-9DAC-5E1123DE988E}" type="pres">
      <dgm:prSet presAssocID="{E351F8AA-6EA6-CD48-944E-9DEF6B82370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C5EF4D5C-89D8-E144-8EA7-4CF715A9FA61}" type="pres">
      <dgm:prSet presAssocID="{E351F8AA-6EA6-CD48-944E-9DEF6B823706}" presName="descendantText" presStyleLbl="alignAccFollowNode1" presStyleIdx="0" presStyleCnt="3">
        <dgm:presLayoutVars>
          <dgm:bulletEnabled val="1"/>
        </dgm:presLayoutVars>
      </dgm:prSet>
      <dgm:spPr/>
    </dgm:pt>
    <dgm:pt modelId="{D5A2F3A2-23E0-344A-A8BB-BA3541E4BB26}" type="pres">
      <dgm:prSet presAssocID="{742D4A25-265B-2E49-840D-71A04C75A704}" presName="sp" presStyleCnt="0"/>
      <dgm:spPr/>
    </dgm:pt>
    <dgm:pt modelId="{A6F08CE2-80F6-4342-B13E-C408884D4133}" type="pres">
      <dgm:prSet presAssocID="{99D6E086-9F01-B644-8E82-00FD301AB714}" presName="linNode" presStyleCnt="0"/>
      <dgm:spPr/>
    </dgm:pt>
    <dgm:pt modelId="{35B360EB-7D82-AD40-BE8A-64FB28CF5DBA}" type="pres">
      <dgm:prSet presAssocID="{99D6E086-9F01-B644-8E82-00FD301AB71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57D144B-A229-4840-9D06-D7E8657BFAEE}" type="pres">
      <dgm:prSet presAssocID="{99D6E086-9F01-B644-8E82-00FD301AB714}" presName="descendantText" presStyleLbl="alignAccFollowNode1" presStyleIdx="1" presStyleCnt="3">
        <dgm:presLayoutVars>
          <dgm:bulletEnabled val="1"/>
        </dgm:presLayoutVars>
      </dgm:prSet>
      <dgm:spPr/>
    </dgm:pt>
    <dgm:pt modelId="{C61CEA85-C9A9-A945-894B-A285146B001B}" type="pres">
      <dgm:prSet presAssocID="{D3B7580E-9B8D-1E49-B8EA-AB06C9F75229}" presName="sp" presStyleCnt="0"/>
      <dgm:spPr/>
    </dgm:pt>
    <dgm:pt modelId="{4E14D745-1AB4-0C49-AC74-D1D9CB7D2FCF}" type="pres">
      <dgm:prSet presAssocID="{0BA2DBAF-BB42-4541-91E8-B2458465F77C}" presName="linNode" presStyleCnt="0"/>
      <dgm:spPr/>
    </dgm:pt>
    <dgm:pt modelId="{30F58C64-F8C0-F74C-9944-A8EDA0B9372A}" type="pres">
      <dgm:prSet presAssocID="{0BA2DBAF-BB42-4541-91E8-B2458465F77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A33428C-F4DF-0341-9B98-B862851EEDAA}" type="pres">
      <dgm:prSet presAssocID="{0BA2DBAF-BB42-4541-91E8-B2458465F77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66D2C18-686A-3349-BF0F-8C8025B455FF}" type="presOf" srcId="{9C0744F1-8A00-4447-8D17-AE6BBF3C151A}" destId="{557D144B-A229-4840-9D06-D7E8657BFAEE}" srcOrd="0" destOrd="0" presId="urn:microsoft.com/office/officeart/2005/8/layout/vList5"/>
    <dgm:cxn modelId="{2567632F-D571-384B-898C-3B43DF7A173D}" type="presOf" srcId="{50AD781A-56D7-9E41-9EC5-6866596FFAF8}" destId="{71DFF8AC-7B1F-AC40-AABF-F67D7F985CF0}" srcOrd="0" destOrd="0" presId="urn:microsoft.com/office/officeart/2005/8/layout/vList5"/>
    <dgm:cxn modelId="{DA8B5131-C6CF-7F4A-950D-1B65E76EE307}" srcId="{0BA2DBAF-BB42-4541-91E8-B2458465F77C}" destId="{182196CD-325D-F940-8752-8F521224F055}" srcOrd="0" destOrd="0" parTransId="{C488110A-9ABC-AB4F-AA49-A0DEA9D40377}" sibTransId="{E2DB832C-5C8A-2E4C-8160-440BE5336D7C}"/>
    <dgm:cxn modelId="{D4A29033-1D3A-6340-B393-BFB6BA0BEA8C}" srcId="{50AD781A-56D7-9E41-9EC5-6866596FFAF8}" destId="{99D6E086-9F01-B644-8E82-00FD301AB714}" srcOrd="1" destOrd="0" parTransId="{705B4021-87E9-584F-B55C-A08FE2B8FEE1}" sibTransId="{D3B7580E-9B8D-1E49-B8EA-AB06C9F75229}"/>
    <dgm:cxn modelId="{75683655-21E4-5040-B181-7C7011461B77}" srcId="{50AD781A-56D7-9E41-9EC5-6866596FFAF8}" destId="{E351F8AA-6EA6-CD48-944E-9DEF6B823706}" srcOrd="0" destOrd="0" parTransId="{EC69A962-ED08-8946-B7B5-20082E6A6E2B}" sibTransId="{742D4A25-265B-2E49-840D-71A04C75A704}"/>
    <dgm:cxn modelId="{C895D158-113B-3943-9F6D-B291649149B9}" type="presOf" srcId="{0BA2DBAF-BB42-4541-91E8-B2458465F77C}" destId="{30F58C64-F8C0-F74C-9944-A8EDA0B9372A}" srcOrd="0" destOrd="0" presId="urn:microsoft.com/office/officeart/2005/8/layout/vList5"/>
    <dgm:cxn modelId="{A5C59A67-A873-9A4D-807D-50B1B766EAB0}" type="presOf" srcId="{182196CD-325D-F940-8752-8F521224F055}" destId="{2A33428C-F4DF-0341-9B98-B862851EEDAA}" srcOrd="0" destOrd="0" presId="urn:microsoft.com/office/officeart/2005/8/layout/vList5"/>
    <dgm:cxn modelId="{DEB9127A-CD5B-C448-9524-93046374392B}" srcId="{99D6E086-9F01-B644-8E82-00FD301AB714}" destId="{9C0744F1-8A00-4447-8D17-AE6BBF3C151A}" srcOrd="0" destOrd="0" parTransId="{ED7D234F-13EC-1B43-B036-1856121861B4}" sibTransId="{739AED64-1445-CA47-AC38-C2BD1312EBEA}"/>
    <dgm:cxn modelId="{5351E8C4-4D48-AD4F-BECD-36BB2BD55119}" type="presOf" srcId="{92E50CA6-8EF3-E84B-9770-C63C02337C10}" destId="{C5EF4D5C-89D8-E144-8EA7-4CF715A9FA61}" srcOrd="0" destOrd="0" presId="urn:microsoft.com/office/officeart/2005/8/layout/vList5"/>
    <dgm:cxn modelId="{E2EE4ADD-AA40-E340-90FC-4591ED2EF065}" srcId="{50AD781A-56D7-9E41-9EC5-6866596FFAF8}" destId="{0BA2DBAF-BB42-4541-91E8-B2458465F77C}" srcOrd="2" destOrd="0" parTransId="{BCB37A59-31A6-6140-B7AD-7C68FA5B5D06}" sibTransId="{20BB9811-B30F-1D46-80A6-90360C7F2742}"/>
    <dgm:cxn modelId="{079138EA-51CC-9049-B5E5-73949DFF7F29}" type="presOf" srcId="{E351F8AA-6EA6-CD48-944E-9DEF6B823706}" destId="{7D23A52E-9BD8-D547-9DAC-5E1123DE988E}" srcOrd="0" destOrd="0" presId="urn:microsoft.com/office/officeart/2005/8/layout/vList5"/>
    <dgm:cxn modelId="{FD62AAEB-8631-3E45-A428-902B5A366EA4}" type="presOf" srcId="{99D6E086-9F01-B644-8E82-00FD301AB714}" destId="{35B360EB-7D82-AD40-BE8A-64FB28CF5DBA}" srcOrd="0" destOrd="0" presId="urn:microsoft.com/office/officeart/2005/8/layout/vList5"/>
    <dgm:cxn modelId="{064411EC-CAB7-DA45-A502-76778A60D42F}" srcId="{E351F8AA-6EA6-CD48-944E-9DEF6B823706}" destId="{92E50CA6-8EF3-E84B-9770-C63C02337C10}" srcOrd="0" destOrd="0" parTransId="{868A5CE6-63E1-C942-B38A-F10F625205F3}" sibTransId="{F759861C-57E5-9346-86C0-C9C58D42F6A5}"/>
    <dgm:cxn modelId="{F0A8FF88-BB42-5F47-9BF8-F43C230EA3D3}" type="presParOf" srcId="{71DFF8AC-7B1F-AC40-AABF-F67D7F985CF0}" destId="{F2675FF9-0474-F940-9147-DEA743787A1D}" srcOrd="0" destOrd="0" presId="urn:microsoft.com/office/officeart/2005/8/layout/vList5"/>
    <dgm:cxn modelId="{AB7915E3-F085-CA46-92C7-E8C0E67C5212}" type="presParOf" srcId="{F2675FF9-0474-F940-9147-DEA743787A1D}" destId="{7D23A52E-9BD8-D547-9DAC-5E1123DE988E}" srcOrd="0" destOrd="0" presId="urn:microsoft.com/office/officeart/2005/8/layout/vList5"/>
    <dgm:cxn modelId="{9BE8E4D6-2901-ED45-BE1F-28DCAB4A807C}" type="presParOf" srcId="{F2675FF9-0474-F940-9147-DEA743787A1D}" destId="{C5EF4D5C-89D8-E144-8EA7-4CF715A9FA61}" srcOrd="1" destOrd="0" presId="urn:microsoft.com/office/officeart/2005/8/layout/vList5"/>
    <dgm:cxn modelId="{91F9F141-E91B-1F4C-AAD6-A9BE013DAD14}" type="presParOf" srcId="{71DFF8AC-7B1F-AC40-AABF-F67D7F985CF0}" destId="{D5A2F3A2-23E0-344A-A8BB-BA3541E4BB26}" srcOrd="1" destOrd="0" presId="urn:microsoft.com/office/officeart/2005/8/layout/vList5"/>
    <dgm:cxn modelId="{2B8C96DD-235B-E44C-A144-77787FD5CDB6}" type="presParOf" srcId="{71DFF8AC-7B1F-AC40-AABF-F67D7F985CF0}" destId="{A6F08CE2-80F6-4342-B13E-C408884D4133}" srcOrd="2" destOrd="0" presId="urn:microsoft.com/office/officeart/2005/8/layout/vList5"/>
    <dgm:cxn modelId="{B0FB2655-ECE5-034B-89A6-700B8E7E0BA1}" type="presParOf" srcId="{A6F08CE2-80F6-4342-B13E-C408884D4133}" destId="{35B360EB-7D82-AD40-BE8A-64FB28CF5DBA}" srcOrd="0" destOrd="0" presId="urn:microsoft.com/office/officeart/2005/8/layout/vList5"/>
    <dgm:cxn modelId="{6581BEC2-3D4E-FA48-9B06-56AD6473AAAB}" type="presParOf" srcId="{A6F08CE2-80F6-4342-B13E-C408884D4133}" destId="{557D144B-A229-4840-9D06-D7E8657BFAEE}" srcOrd="1" destOrd="0" presId="urn:microsoft.com/office/officeart/2005/8/layout/vList5"/>
    <dgm:cxn modelId="{E931F7B9-8BBC-C647-AF1C-DCFC488C9D23}" type="presParOf" srcId="{71DFF8AC-7B1F-AC40-AABF-F67D7F985CF0}" destId="{C61CEA85-C9A9-A945-894B-A285146B001B}" srcOrd="3" destOrd="0" presId="urn:microsoft.com/office/officeart/2005/8/layout/vList5"/>
    <dgm:cxn modelId="{E10DAEC8-5EFD-3A4F-8624-C78FF834A968}" type="presParOf" srcId="{71DFF8AC-7B1F-AC40-AABF-F67D7F985CF0}" destId="{4E14D745-1AB4-0C49-AC74-D1D9CB7D2FCF}" srcOrd="4" destOrd="0" presId="urn:microsoft.com/office/officeart/2005/8/layout/vList5"/>
    <dgm:cxn modelId="{4246652A-EE5C-934D-B3E9-353F056248D4}" type="presParOf" srcId="{4E14D745-1AB4-0C49-AC74-D1D9CB7D2FCF}" destId="{30F58C64-F8C0-F74C-9944-A8EDA0B9372A}" srcOrd="0" destOrd="0" presId="urn:microsoft.com/office/officeart/2005/8/layout/vList5"/>
    <dgm:cxn modelId="{442A1209-C3FF-2D4F-8498-5BAD0BCC7C63}" type="presParOf" srcId="{4E14D745-1AB4-0C49-AC74-D1D9CB7D2FCF}" destId="{2A33428C-F4DF-0341-9B98-B862851EED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F4D5C-89D8-E144-8EA7-4CF715A9FA61}">
      <dsp:nvSpPr>
        <dsp:cNvPr id="0" name=""/>
        <dsp:cNvSpPr/>
      </dsp:nvSpPr>
      <dsp:spPr>
        <a:xfrm rot="5400000">
          <a:off x="1364175" y="-560318"/>
          <a:ext cx="208495" cy="138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 </a:t>
          </a:r>
          <a:r>
            <a:rPr lang="en-GB" sz="1000" kern="1200" dirty="0"/>
            <a:t>Entailment</a:t>
          </a:r>
        </a:p>
      </dsp:txBody>
      <dsp:txXfrm rot="-5400000">
        <a:off x="777400" y="36635"/>
        <a:ext cx="1371867" cy="188139"/>
      </dsp:txXfrm>
    </dsp:sp>
    <dsp:sp modelId="{7D23A52E-9BD8-D547-9DAC-5E1123DE988E}">
      <dsp:nvSpPr>
        <dsp:cNvPr id="0" name=""/>
        <dsp:cNvSpPr/>
      </dsp:nvSpPr>
      <dsp:spPr>
        <a:xfrm>
          <a:off x="0" y="394"/>
          <a:ext cx="777400" cy="260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Yes</a:t>
          </a:r>
        </a:p>
      </dsp:txBody>
      <dsp:txXfrm>
        <a:off x="12722" y="13116"/>
        <a:ext cx="751956" cy="235175"/>
      </dsp:txXfrm>
    </dsp:sp>
    <dsp:sp modelId="{557D144B-A229-4840-9D06-D7E8657BFAEE}">
      <dsp:nvSpPr>
        <dsp:cNvPr id="0" name=""/>
        <dsp:cNvSpPr/>
      </dsp:nvSpPr>
      <dsp:spPr>
        <a:xfrm rot="5400000">
          <a:off x="1364175" y="-286668"/>
          <a:ext cx="208495" cy="138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 </a:t>
          </a:r>
          <a:r>
            <a:rPr lang="en-GB" sz="1000" kern="1200" dirty="0"/>
            <a:t>Contradiction</a:t>
          </a:r>
        </a:p>
      </dsp:txBody>
      <dsp:txXfrm rot="-5400000">
        <a:off x="777400" y="310285"/>
        <a:ext cx="1371867" cy="188139"/>
      </dsp:txXfrm>
    </dsp:sp>
    <dsp:sp modelId="{35B360EB-7D82-AD40-BE8A-64FB28CF5DBA}">
      <dsp:nvSpPr>
        <dsp:cNvPr id="0" name=""/>
        <dsp:cNvSpPr/>
      </dsp:nvSpPr>
      <dsp:spPr>
        <a:xfrm>
          <a:off x="0" y="274044"/>
          <a:ext cx="777400" cy="260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</a:t>
          </a:r>
        </a:p>
      </dsp:txBody>
      <dsp:txXfrm>
        <a:off x="12722" y="286766"/>
        <a:ext cx="751956" cy="235175"/>
      </dsp:txXfrm>
    </dsp:sp>
    <dsp:sp modelId="{2A33428C-F4DF-0341-9B98-B862851EEDAA}">
      <dsp:nvSpPr>
        <dsp:cNvPr id="0" name=""/>
        <dsp:cNvSpPr/>
      </dsp:nvSpPr>
      <dsp:spPr>
        <a:xfrm rot="5400000">
          <a:off x="1364175" y="-13018"/>
          <a:ext cx="208495" cy="138204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 </a:t>
          </a:r>
          <a:r>
            <a:rPr lang="en-GB" sz="1000" kern="1200" dirty="0"/>
            <a:t>Neutral</a:t>
          </a:r>
        </a:p>
      </dsp:txBody>
      <dsp:txXfrm rot="-5400000">
        <a:off x="777400" y="583935"/>
        <a:ext cx="1371867" cy="188139"/>
      </dsp:txXfrm>
    </dsp:sp>
    <dsp:sp modelId="{30F58C64-F8C0-F74C-9944-A8EDA0B9372A}">
      <dsp:nvSpPr>
        <dsp:cNvPr id="0" name=""/>
        <dsp:cNvSpPr/>
      </dsp:nvSpPr>
      <dsp:spPr>
        <a:xfrm>
          <a:off x="0" y="547695"/>
          <a:ext cx="777400" cy="2606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Maybe</a:t>
          </a:r>
        </a:p>
      </dsp:txBody>
      <dsp:txXfrm>
        <a:off x="12722" y="560417"/>
        <a:ext cx="751956" cy="235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Good afternoon, everyone. </a:t>
            </a:r>
          </a:p>
          <a:p>
            <a:pPr eaLnBrk="1" hangingPunct="1">
              <a:defRPr/>
            </a:pP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Today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 </a:t>
            </a:r>
            <a:r>
              <a:rPr lang="en-US" altLang="zh-CN" dirty="0" err="1"/>
              <a:t>gonna</a:t>
            </a:r>
            <a:r>
              <a:rPr lang="en-US" altLang="zh-CN" dirty="0"/>
              <a:t> talk about the</a:t>
            </a:r>
            <a:r>
              <a:rPr lang="zh-CN" altLang="en-US" dirty="0"/>
              <a:t> </a:t>
            </a:r>
            <a:r>
              <a:rPr lang="en-HK" altLang="zh-CN" b="1" dirty="0"/>
              <a:t>Prompt-based Learning </a:t>
            </a:r>
            <a:r>
              <a:rPr lang="en-HK" altLang="zh-CN" dirty="0"/>
              <a:t>and </a:t>
            </a:r>
            <a:r>
              <a:rPr lang="en-HK" altLang="zh-CN" b="1" dirty="0"/>
              <a:t>Robustness Evaluation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endParaRPr lang="en-HK" altLang="zh-CN" dirty="0"/>
          </a:p>
          <a:p>
            <a:pPr eaLnBrk="1" hangingPunct="1">
              <a:defRPr/>
            </a:pP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 my ongoing research on </a:t>
            </a:r>
            <a:r>
              <a:rPr lang="en-US" altLang="zh-CN" b="1" dirty="0"/>
              <a:t>Perturbation Sensitivity of Prompts </a:t>
            </a:r>
            <a:r>
              <a:rPr lang="en-US" altLang="zh-CN" dirty="0"/>
              <a:t>and </a:t>
            </a:r>
            <a:r>
              <a:rPr lang="en-US" altLang="zh-CN" b="1" dirty="0"/>
              <a:t>Prompt Robustness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HK" altLang="zh-CN" dirty="0"/>
          </a:p>
          <a:p>
            <a:pPr eaLnBrk="1" hangingPunct="1">
              <a:defRPr/>
            </a:pPr>
            <a:r>
              <a:rPr lang="en-US" altLang="zh-CN" dirty="0"/>
              <a:t>I built a</a:t>
            </a:r>
            <a:r>
              <a:rPr lang="zh-CN" altLang="en-US" dirty="0"/>
              <a:t> </a:t>
            </a:r>
            <a:r>
              <a:rPr lang="en-US" altLang="zh-CN" dirty="0"/>
              <a:t>private </a:t>
            </a:r>
            <a:r>
              <a:rPr lang="en-US" altLang="zh-CN" b="1" dirty="0"/>
              <a:t>GitHub repo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report and monitor my progress</a:t>
            </a:r>
            <a:r>
              <a:rPr lang="zh-CN" altLang="en-US" dirty="0"/>
              <a:t> </a:t>
            </a:r>
            <a:r>
              <a:rPr lang="en-US" altLang="zh-CN" dirty="0"/>
              <a:t>of coding,</a:t>
            </a:r>
            <a:r>
              <a:rPr lang="zh-CN" altLang="en-US" dirty="0"/>
              <a:t> </a:t>
            </a:r>
            <a:r>
              <a:rPr lang="en-US" altLang="zh-CN" dirty="0"/>
              <a:t>experiments,</a:t>
            </a:r>
            <a:r>
              <a:rPr lang="zh-CN" altLang="en-US" dirty="0"/>
              <a:t> </a:t>
            </a:r>
            <a:r>
              <a:rPr lang="en-US" altLang="zh-CN" dirty="0"/>
              <a:t>and results analysis.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If you have any questions</a:t>
            </a:r>
            <a:r>
              <a:rPr lang="zh-CN" altLang="en-US" dirty="0"/>
              <a:t> </a:t>
            </a:r>
            <a:r>
              <a:rPr lang="en-US" altLang="zh-CN" dirty="0"/>
              <a:t>during the meeting,</a:t>
            </a:r>
            <a:r>
              <a:rPr lang="zh-CN" altLang="en-US" dirty="0"/>
              <a:t> </a:t>
            </a:r>
            <a:r>
              <a:rPr lang="en-US" altLang="zh-CN" dirty="0"/>
              <a:t>please feel free to ask 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Prefix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TW" dirty="0"/>
              <a:t>Something that is put in front of another something </a:t>
            </a:r>
          </a:p>
        </p:txBody>
      </p:sp>
    </p:spTree>
    <p:extLst>
      <p:ext uri="{BB962C8B-B14F-4D97-AF65-F5344CB8AC3E}">
        <p14:creationId xmlns:p14="http://schemas.microsoft.com/office/powerpoint/2010/main" val="1244818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dirty="0"/>
              <a:t>• requiring domain expertise/understanding of the model’s inner workings</a:t>
            </a:r>
          </a:p>
          <a:p>
            <a:pPr eaLnBrk="1" hangingPunct="1">
              <a:defRPr/>
            </a:pPr>
            <a:r>
              <a:rPr lang="en-HK" dirty="0"/>
              <a:t>• performance still lags far behind </a:t>
            </a:r>
            <a:r>
              <a:rPr lang="en-HK" dirty="0" err="1"/>
              <a:t>SotA</a:t>
            </a:r>
            <a:r>
              <a:rPr lang="en-HK" dirty="0"/>
              <a:t> model tuning results</a:t>
            </a:r>
          </a:p>
          <a:p>
            <a:pPr eaLnBrk="1" hangingPunct="1">
              <a:defRPr/>
            </a:pPr>
            <a:r>
              <a:rPr lang="en-HK" dirty="0"/>
              <a:t>• sub-optimal and sensitive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HK" dirty="0"/>
              <a:t>prompts that humans consider reasonable is not necessarily effective for language models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HK" dirty="0"/>
              <a:t>pre-trained language models are sensitive to the choice of prompts</a:t>
            </a:r>
            <a:r>
              <a:rPr lang="en-US" altLang="zh-CN" dirty="0"/>
              <a:t>)</a:t>
            </a:r>
            <a:endParaRPr lang="en-HK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265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816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7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794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dirty="0"/>
              <a:t>These tokens are initialized to [MASK] tokens, and then iteratively updated to maximize the label likelihood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904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dirty="0"/>
              <a:t>These tokens are initialized to [MASK] tokens, and then iteratively updated to maximize the label likelihood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602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623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altLang="zh-CN" sz="1200" dirty="0">
                <a:solidFill>
                  <a:srgbClr val="FF0000"/>
                </a:solidFill>
              </a:rPr>
              <a:t>cloze-style phrases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915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dirty="0"/>
              <a:t>A certified robust LLM is expected to generate the correct output y, given at max d percentage word perturbation on the input.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123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six items on today’s agenda.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I’ll talk about two kinds of prompts.</a:t>
            </a:r>
            <a:r>
              <a:rPr lang="zh-CN" altLang="en-US" dirty="0"/>
              <a:t> </a:t>
            </a:r>
            <a:r>
              <a:rPr lang="en-US" altLang="zh-CN" dirty="0"/>
              <a:t>One is </a:t>
            </a:r>
            <a:r>
              <a:rPr lang="en-US" altLang="zh-CN" b="1" dirty="0"/>
              <a:t>continuous prompt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also called </a:t>
            </a:r>
            <a:r>
              <a:rPr lang="en-US" altLang="zh-CN" b="1" dirty="0"/>
              <a:t>soft prompt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endParaRPr lang="en-HK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other is</a:t>
            </a:r>
            <a:r>
              <a:rPr lang="zh-CN" altLang="en-US" dirty="0"/>
              <a:t> </a:t>
            </a:r>
            <a:r>
              <a:rPr lang="en-US" altLang="zh-CN" dirty="0"/>
              <a:t>the </a:t>
            </a:r>
            <a:r>
              <a:rPr lang="en-US" altLang="zh-CN" b="1" dirty="0"/>
              <a:t>discrete prompt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which is also called the </a:t>
            </a:r>
            <a:r>
              <a:rPr lang="en-US" altLang="zh-CN" b="1" dirty="0"/>
              <a:t>hard prompt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I’ll compare them and talk about their pros and cons.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Then,</a:t>
            </a:r>
            <a:r>
              <a:rPr lang="zh-CN" altLang="en-US" dirty="0"/>
              <a:t> </a:t>
            </a:r>
            <a:r>
              <a:rPr lang="en-US" altLang="zh-CN" dirty="0"/>
              <a:t>I </a:t>
            </a:r>
            <a:r>
              <a:rPr lang="en-US" altLang="zh-CN" dirty="0" err="1"/>
              <a:t>gonna</a:t>
            </a:r>
            <a:r>
              <a:rPr lang="en-US" altLang="zh-CN" dirty="0"/>
              <a:t> talk about</a:t>
            </a:r>
            <a:r>
              <a:rPr lang="zh-CN" altLang="en-US" dirty="0"/>
              <a:t> </a:t>
            </a:r>
            <a:r>
              <a:rPr lang="en-US" altLang="zh-CN" dirty="0"/>
              <a:t>some representative works of </a:t>
            </a:r>
            <a:r>
              <a:rPr lang="en-US" altLang="zh-CN" b="1" dirty="0"/>
              <a:t>Continuous Prompt-based Leaning</a:t>
            </a:r>
            <a:r>
              <a:rPr lang="zh-CN" altLang="en-US" b="1" dirty="0"/>
              <a:t> </a:t>
            </a:r>
            <a:r>
              <a:rPr lang="en-US" altLang="zh-CN" dirty="0"/>
              <a:t>and </a:t>
            </a:r>
            <a:r>
              <a:rPr lang="en-US" altLang="zh-CN" b="1" dirty="0"/>
              <a:t>Discrete Prompt-based Learning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Next,</a:t>
            </a:r>
            <a:r>
              <a:rPr lang="zh-CN" altLang="en-US" dirty="0"/>
              <a:t> </a:t>
            </a:r>
            <a:r>
              <a:rPr lang="en-HK" altLang="zh-CN" b="1" dirty="0"/>
              <a:t>Prompt Perturbation and Robustness</a:t>
            </a:r>
            <a:r>
              <a:rPr lang="zh-CN" altLang="en-US" b="1" dirty="0"/>
              <a:t> </a:t>
            </a:r>
            <a:r>
              <a:rPr lang="en-US" altLang="zh-CN" dirty="0"/>
              <a:t>will be discussed with you.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Furthermore,</a:t>
            </a:r>
            <a:r>
              <a:rPr lang="zh-CN" altLang="en-US" dirty="0"/>
              <a:t> </a:t>
            </a:r>
            <a:r>
              <a:rPr lang="en-US" altLang="zh-CN" dirty="0"/>
              <a:t>I‘ll show you one </a:t>
            </a:r>
            <a:r>
              <a:rPr lang="en-US" altLang="zh-CN" b="1" dirty="0"/>
              <a:t>prompt robustness evaluation metric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 present more in the future.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Finally,</a:t>
            </a:r>
            <a:r>
              <a:rPr lang="zh-CN" altLang="en-US" dirty="0"/>
              <a:t> </a:t>
            </a:r>
            <a:r>
              <a:rPr lang="en-US" altLang="zh-CN" dirty="0"/>
              <a:t>I summarized last week’s meeting, and</a:t>
            </a:r>
            <a:r>
              <a:rPr lang="zh-CN" altLang="en-US" dirty="0"/>
              <a:t> </a:t>
            </a:r>
            <a:r>
              <a:rPr lang="en-US" altLang="zh-CN" dirty="0"/>
              <a:t>I’ll talk about</a:t>
            </a:r>
            <a:r>
              <a:rPr lang="zh-CN" altLang="en-US" dirty="0"/>
              <a:t> </a:t>
            </a:r>
            <a:r>
              <a:rPr lang="en-US" altLang="zh-CN" dirty="0"/>
              <a:t>my next week’s work.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dirty="0"/>
              <a:t>A certified robust LLM is expected to generate the correct output y, given at max d percentage word perturbation on the input.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8337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dirty="0"/>
              <a:t>A certified robust LLM is expected to generate the correct output y, given at max d percentage word perturbation on the input.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9676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90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During my</a:t>
            </a:r>
            <a:r>
              <a:rPr lang="zh-CN" altLang="en-US" dirty="0"/>
              <a:t> </a:t>
            </a:r>
            <a:r>
              <a:rPr lang="en-US" altLang="zh-CN" dirty="0"/>
              <a:t>past presentation on Large Language Models,</a:t>
            </a:r>
            <a:r>
              <a:rPr lang="zh-CN" altLang="en-US" dirty="0"/>
              <a:t> </a:t>
            </a:r>
            <a:r>
              <a:rPr lang="en-US" altLang="zh-CN" dirty="0"/>
              <a:t>I briefly talked about few-shot in-context learning.</a:t>
            </a:r>
            <a:r>
              <a:rPr lang="zh-CN" altLang="en-US" dirty="0"/>
              <a:t> </a:t>
            </a:r>
            <a:endParaRPr lang="en-HK" altLang="zh-CN" dirty="0"/>
          </a:p>
          <a:p>
            <a:pPr eaLnBrk="1" hangingPunct="1">
              <a:defRPr/>
            </a:pPr>
            <a:r>
              <a:rPr lang="en-US" altLang="zh-CN" dirty="0"/>
              <a:t>Here,</a:t>
            </a:r>
            <a:r>
              <a:rPr lang="zh-CN" altLang="en-US" dirty="0"/>
              <a:t> </a:t>
            </a:r>
            <a:r>
              <a:rPr lang="en-US" altLang="zh-CN" dirty="0"/>
              <a:t>I want to claim that the in-context learning is not</a:t>
            </a:r>
            <a:r>
              <a:rPr lang="zh-CN" altLang="en-US" dirty="0"/>
              <a:t> </a:t>
            </a:r>
            <a:r>
              <a:rPr lang="en-US" altLang="zh-CN" dirty="0"/>
              <a:t>a fine-tuning method</a:t>
            </a:r>
            <a:r>
              <a:rPr lang="zh-CN" altLang="en-US" dirty="0"/>
              <a:t> </a:t>
            </a:r>
            <a:r>
              <a:rPr lang="en-US" altLang="zh-CN" dirty="0"/>
              <a:t>because there is no gradient update.</a:t>
            </a:r>
            <a:r>
              <a:rPr lang="zh-CN" altLang="en-US" dirty="0"/>
              <a:t> </a:t>
            </a:r>
            <a:endParaRPr lang="en-HK" altLang="zh-CN" dirty="0"/>
          </a:p>
          <a:p>
            <a:pPr eaLnBrk="1" hangingPunct="1">
              <a:defRPr/>
            </a:pPr>
            <a:r>
              <a:rPr lang="en-US" altLang="zh-CN" dirty="0"/>
              <a:t>On the right side,</a:t>
            </a:r>
            <a:r>
              <a:rPr lang="zh-CN" altLang="en-US" dirty="0"/>
              <a:t> </a:t>
            </a:r>
            <a:r>
              <a:rPr lang="en-US" altLang="zh-CN" dirty="0"/>
              <a:t>you can see the </a:t>
            </a:r>
            <a:r>
              <a:rPr lang="en-US" altLang="zh-CN" b="1" dirty="0"/>
              <a:t>template T </a:t>
            </a:r>
            <a:r>
              <a:rPr lang="en-US" altLang="zh-CN" dirty="0"/>
              <a:t>consists of </a:t>
            </a:r>
            <a:r>
              <a:rPr lang="en-US" altLang="zh-CN" dirty="0" err="1"/>
              <a:t>P_zero</a:t>
            </a:r>
            <a:r>
              <a:rPr lang="zh-CN" altLang="en-US" dirty="0"/>
              <a:t> </a:t>
            </a:r>
            <a:r>
              <a:rPr lang="en-US" altLang="zh-CN" dirty="0"/>
              <a:t>to </a:t>
            </a:r>
            <a:r>
              <a:rPr lang="en-US" altLang="zh-CN" dirty="0" err="1"/>
              <a:t>P_i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P_i+1</a:t>
            </a:r>
            <a:r>
              <a:rPr lang="zh-CN" altLang="en-US" dirty="0"/>
              <a:t> </a:t>
            </a:r>
            <a:r>
              <a:rPr lang="en-US" altLang="zh-CN" dirty="0"/>
              <a:t>to </a:t>
            </a:r>
            <a:r>
              <a:rPr lang="en-US" altLang="zh-CN" dirty="0" err="1"/>
              <a:t>P_m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Y.</a:t>
            </a:r>
            <a:r>
              <a:rPr lang="zh-CN" altLang="en-US" dirty="0"/>
              <a:t> </a:t>
            </a:r>
            <a:endParaRPr lang="en-HK" altLang="zh-CN" dirty="0"/>
          </a:p>
          <a:p>
            <a:pPr eaLnBrk="1" hangingPunct="1">
              <a:defRPr/>
            </a:pPr>
            <a:r>
              <a:rPr lang="en-US" altLang="zh-CN" dirty="0"/>
              <a:t>There is an example on the left hand.</a:t>
            </a:r>
            <a:endParaRPr lang="en-HK" altLang="zh-CN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05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HK" b="1" i="0" dirty="0">
                <a:solidFill>
                  <a:srgbClr val="040C28"/>
                </a:solidFill>
                <a:effectLst/>
                <a:latin typeface="Google Sans"/>
              </a:rPr>
              <a:t>Tokenization</a:t>
            </a:r>
            <a:r>
              <a:rPr lang="en-HK" b="0" i="0" dirty="0">
                <a:solidFill>
                  <a:srgbClr val="040C28"/>
                </a:solidFill>
                <a:effectLst/>
                <a:latin typeface="Google Sans"/>
              </a:rPr>
              <a:t> 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splits</a:t>
            </a:r>
            <a:r>
              <a:rPr lang="en-HK" b="0" i="0" dirty="0">
                <a:solidFill>
                  <a:srgbClr val="040C28"/>
                </a:solidFill>
                <a:effectLst/>
                <a:latin typeface="Google Sans"/>
              </a:rPr>
              <a:t> paragraphs and sentences into smaller units that can be more easily assigned meaning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HK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In language models,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people usually use sub-words to represent tokens.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HK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I mean,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each sub-word is a token.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Then,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the token will be mapped into a vector by a linear layer.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HK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The vector is called word vector and this process is called word embedding.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HK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endParaRPr lang="en-HK" altLang="en-US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Here,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I’ll introduce two kinds of prompts.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HK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The first one is the Discrete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prompt,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which is also called Hard Prompt.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endParaRPr lang="en-HK" altLang="zh-CN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eaLnBrk="1" hangingPunct="1">
              <a:defRPr/>
            </a:pP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The discrete prompt</a:t>
            </a:r>
            <a:r>
              <a:rPr lang="zh-CN" altLang="en-US" b="0" i="0" dirty="0">
                <a:solidFill>
                  <a:srgbClr val="040C28"/>
                </a:solidFill>
                <a:effectLst/>
                <a:latin typeface="Google Sans"/>
              </a:rPr>
              <a:t> </a:t>
            </a:r>
            <a:r>
              <a:rPr lang="en-US" altLang="zh-CN" b="0" i="0" dirty="0">
                <a:solidFill>
                  <a:srgbClr val="040C28"/>
                </a:solidFill>
                <a:effectLst/>
                <a:latin typeface="Google Sans"/>
              </a:rPr>
              <a:t>is the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Google Sans"/>
              </a:rPr>
              <a:t>w</a:t>
            </a:r>
            <a:r>
              <a:rPr lang="en-US" altLang="zh-CN" b="1" dirty="0">
                <a:solidFill>
                  <a:srgbClr val="FF0000"/>
                </a:solidFill>
              </a:rPr>
              <a:t>ords</a:t>
            </a:r>
            <a:r>
              <a:rPr lang="en-HK" altLang="zh-CN" b="1" dirty="0">
                <a:solidFill>
                  <a:srgbClr val="FF0000"/>
                </a:solidFill>
              </a:rPr>
              <a:t> </a:t>
            </a:r>
            <a:r>
              <a:rPr lang="en-HK" altLang="zh-CN" dirty="0"/>
              <a:t>that are originally </a:t>
            </a:r>
            <a:r>
              <a:rPr lang="en-HK" altLang="zh-CN" i="1" dirty="0"/>
              <a:t>in the vocabulary</a:t>
            </a:r>
            <a:r>
              <a:rPr lang="en-US" altLang="zh-CN" i="0" dirty="0"/>
              <a:t>.</a:t>
            </a:r>
            <a:r>
              <a:rPr lang="zh-CN" altLang="en-US" i="0" dirty="0"/>
              <a:t> </a:t>
            </a:r>
            <a:r>
              <a:rPr lang="en-US" altLang="zh-CN" i="0" dirty="0"/>
              <a:t>Manipulating discrete prompts is to modify the input tokens.</a:t>
            </a:r>
            <a:r>
              <a:rPr lang="zh-CN" altLang="en-US" i="0" dirty="0"/>
              <a:t> </a:t>
            </a:r>
            <a:endParaRPr lang="en-HK" altLang="zh-CN" i="0" dirty="0"/>
          </a:p>
          <a:p>
            <a:pPr eaLnBrk="1" hangingPunct="1">
              <a:defRPr/>
            </a:pPr>
            <a:endParaRPr lang="en-HK" altLang="en-US" i="0" dirty="0"/>
          </a:p>
          <a:p>
            <a:pPr eaLnBrk="1" hangingPunct="1">
              <a:defRPr/>
            </a:pPr>
            <a:r>
              <a:rPr lang="en-US" altLang="zh-CN" i="0" dirty="0"/>
              <a:t>The second prompt is the continuous prompt,</a:t>
            </a:r>
            <a:r>
              <a:rPr lang="zh-CN" altLang="en-US" i="0" dirty="0"/>
              <a:t> </a:t>
            </a:r>
            <a:r>
              <a:rPr lang="en-US" altLang="zh-CN" i="0" dirty="0"/>
              <a:t>also called the soft prompt, because it is the softened version of the discrete prompts.</a:t>
            </a:r>
            <a:r>
              <a:rPr lang="zh-CN" altLang="en-US" i="0" dirty="0"/>
              <a:t> </a:t>
            </a:r>
            <a:endParaRPr lang="en-HK" altLang="zh-CN" i="0" dirty="0"/>
          </a:p>
          <a:p>
            <a:pPr eaLnBrk="1" hangingPunct="1">
              <a:defRPr/>
            </a:pPr>
            <a:r>
              <a:rPr lang="en-US" altLang="zh-CN" i="0" dirty="0"/>
              <a:t>The continuous</a:t>
            </a:r>
            <a:r>
              <a:rPr lang="zh-CN" altLang="en-US" i="0" dirty="0"/>
              <a:t> </a:t>
            </a:r>
            <a:r>
              <a:rPr lang="en-US" altLang="zh-CN" i="0" dirty="0"/>
              <a:t>prompt is the vectors initialized from word</a:t>
            </a:r>
            <a:r>
              <a:rPr lang="zh-CN" altLang="en-US" i="0" dirty="0"/>
              <a:t> </a:t>
            </a:r>
            <a:r>
              <a:rPr lang="en-US" altLang="zh-CN" i="0" dirty="0"/>
              <a:t>embeddings.</a:t>
            </a:r>
            <a:r>
              <a:rPr lang="zh-CN" altLang="en-US" i="0" dirty="0"/>
              <a:t> </a:t>
            </a:r>
            <a:endParaRPr lang="en-HK" altLang="zh-CN" i="0" dirty="0"/>
          </a:p>
          <a:p>
            <a:pPr eaLnBrk="1" hangingPunct="1">
              <a:defRPr/>
            </a:pPr>
            <a:r>
              <a:rPr lang="en-US" altLang="zh-CN" i="0" dirty="0"/>
              <a:t>Working on the continuous prompt is to update the input word embeddings.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061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00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Prefix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TW" dirty="0"/>
              <a:t>Something that is put in front of another something </a:t>
            </a:r>
          </a:p>
        </p:txBody>
      </p:sp>
    </p:spTree>
    <p:extLst>
      <p:ext uri="{BB962C8B-B14F-4D97-AF65-F5344CB8AC3E}">
        <p14:creationId xmlns:p14="http://schemas.microsoft.com/office/powerpoint/2010/main" val="382574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Prefix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TW" dirty="0"/>
              <a:t>Something that is put in front of another something </a:t>
            </a:r>
          </a:p>
        </p:txBody>
      </p:sp>
    </p:spTree>
    <p:extLst>
      <p:ext uri="{BB962C8B-B14F-4D97-AF65-F5344CB8AC3E}">
        <p14:creationId xmlns:p14="http://schemas.microsoft.com/office/powerpoint/2010/main" val="412802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Prefix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TW" dirty="0"/>
              <a:t>Something that is put in front of another something </a:t>
            </a:r>
          </a:p>
        </p:txBody>
      </p:sp>
    </p:spTree>
    <p:extLst>
      <p:ext uri="{BB962C8B-B14F-4D97-AF65-F5344CB8AC3E}">
        <p14:creationId xmlns:p14="http://schemas.microsoft.com/office/powerpoint/2010/main" val="2048828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Prefix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TW" dirty="0"/>
              <a:t>Something that is put in front of another something </a:t>
            </a:r>
          </a:p>
        </p:txBody>
      </p:sp>
    </p:spTree>
    <p:extLst>
      <p:ext uri="{BB962C8B-B14F-4D97-AF65-F5344CB8AC3E}">
        <p14:creationId xmlns:p14="http://schemas.microsoft.com/office/powerpoint/2010/main" val="349107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0477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187303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14350"/>
            <a:ext cx="7886700" cy="52039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4293478"/>
            <a:ext cx="46640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900" dirty="0">
                <a:latin typeface="Arial" charset="0"/>
                <a:ea typeface="Osaka" charset="0"/>
              </a:rPr>
              <a:t>Dependable Computing Laboratory</a:t>
            </a:r>
            <a:r>
              <a:rPr lang="en-US" altLang="zh-CN" sz="900" dirty="0">
                <a:latin typeface="Arial" charset="0"/>
                <a:ea typeface="Osaka" charset="0"/>
              </a:rPr>
              <a:t>,</a:t>
            </a:r>
            <a:br>
              <a:rPr lang="en-US" altLang="zh-CN" sz="900" dirty="0">
                <a:latin typeface="Arial" charset="0"/>
                <a:ea typeface="Osaka" charset="0"/>
              </a:rPr>
            </a:br>
            <a:r>
              <a:rPr lang="en-US" altLang="en-US" sz="900" dirty="0">
                <a:latin typeface="Arial" charset="0"/>
                <a:ea typeface="Osaka" charset="0"/>
              </a:rPr>
              <a:t>Department of Electrical and Computer Engineering</a:t>
            </a:r>
            <a:r>
              <a:rPr lang="en-US" altLang="zh-CN" sz="900" dirty="0">
                <a:latin typeface="Arial" charset="0"/>
                <a:ea typeface="Osaka" charset="0"/>
              </a:rPr>
              <a:t>,</a:t>
            </a:r>
            <a:endParaRPr lang="en-US" altLang="en-US" sz="900" b="1" i="0" baseline="0" dirty="0">
              <a:latin typeface="Arial Bold" charset="0"/>
              <a:ea typeface="Osaka" charset="0"/>
            </a:endParaRPr>
          </a:p>
          <a:p>
            <a:pPr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 University</a:t>
            </a:r>
            <a:endParaRPr lang="en-US" altLang="en-US" sz="900" dirty="0">
              <a:latin typeface="Arial" charset="0"/>
              <a:ea typeface="Osaka" charset="0"/>
            </a:endParaRP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10" Type="http://schemas.openxmlformats.org/officeDocument/2006/relationships/image" Target="../media/image47.png"/><Relationship Id="rId4" Type="http://schemas.openxmlformats.org/officeDocument/2006/relationships/image" Target="../media/image360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microsoft.com/office/2007/relationships/diagramDrawing" Target="../diagrams/drawin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223302.github.io/AACL2022-Pretrain-Language-Model-Tutorial/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7850832" cy="1292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6833" y="2556417"/>
            <a:ext cx="6858000" cy="2016224"/>
          </a:xfrm>
        </p:spPr>
        <p:txBody>
          <a:bodyPr/>
          <a:lstStyle/>
          <a:p>
            <a:pPr eaLnBrk="1" hangingPunct="1">
              <a:lnSpc>
                <a:spcPts val="2800"/>
              </a:lnSpc>
            </a:pPr>
            <a:r>
              <a:rPr lang="en-US" altLang="en-US" sz="2000" b="1" dirty="0">
                <a:latin typeface="+mn-lt"/>
              </a:rPr>
              <a:t>Shuyue Jia</a:t>
            </a:r>
            <a:br>
              <a:rPr lang="en-US" altLang="en-US" sz="2000" dirty="0">
                <a:latin typeface="+mn-lt"/>
              </a:rPr>
            </a:br>
            <a:r>
              <a:rPr lang="en-US" altLang="en-US" sz="2000" dirty="0">
                <a:latin typeface="+mn-lt"/>
              </a:rPr>
              <a:t>Ph</a:t>
            </a:r>
            <a:r>
              <a:rPr lang="en-US" altLang="zh-CN" sz="2000" dirty="0">
                <a:latin typeface="+mn-lt"/>
              </a:rPr>
              <a:t>.D.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Student</a:t>
            </a:r>
            <a:br>
              <a:rPr lang="en-US" altLang="zh-CN" sz="2000" dirty="0">
                <a:latin typeface="+mn-lt"/>
              </a:rPr>
            </a:br>
            <a:r>
              <a:rPr lang="en-US" altLang="zh-CN" sz="2000" dirty="0">
                <a:latin typeface="+mn-lt"/>
              </a:rPr>
              <a:t>Boston University</a:t>
            </a:r>
            <a:br>
              <a:rPr lang="en-US" altLang="zh-CN" sz="2000" dirty="0">
                <a:latin typeface="+mn-lt"/>
              </a:rPr>
            </a:br>
            <a:r>
              <a:rPr lang="en-US" altLang="zh-CN" sz="2000" dirty="0">
                <a:latin typeface="+mn-lt"/>
              </a:rPr>
              <a:t>September 25th,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2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Continuous Prompt-based 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5D94C0-CF4B-9090-C490-F78F490967D2}"/>
              </a:ext>
            </a:extLst>
          </p:cNvPr>
          <p:cNvSpPr txBox="1"/>
          <p:nvPr/>
        </p:nvSpPr>
        <p:spPr>
          <a:xfrm>
            <a:off x="179512" y="1131590"/>
            <a:ext cx="7416824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/>
              <a:t>Prompt Tuning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Additional learnable parameters </a:t>
            </a:r>
            <a:r>
              <a:rPr lang="en-US" altLang="zh-CN" sz="1600" dirty="0"/>
              <a:t>injected into the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51788-4DE7-42F9-9C45-0C26403C6E84}"/>
              </a:ext>
            </a:extLst>
          </p:cNvPr>
          <p:cNvSpPr txBox="1"/>
          <p:nvPr/>
        </p:nvSpPr>
        <p:spPr>
          <a:xfrm>
            <a:off x="628650" y="1690710"/>
            <a:ext cx="2503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Prompt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Tuning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15C11-E9F1-FFCD-8F6E-56AB23B04935}"/>
              </a:ext>
            </a:extLst>
          </p:cNvPr>
          <p:cNvSpPr txBox="1"/>
          <p:nvPr/>
        </p:nvSpPr>
        <p:spPr>
          <a:xfrm>
            <a:off x="395536" y="4605591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Lester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</a:t>
            </a:r>
            <a:r>
              <a:rPr lang="zh-CN" altLang="en-US" sz="1200" i="1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al.</a:t>
            </a:r>
            <a:r>
              <a:rPr lang="en-US" altLang="zh-CN" sz="1200" dirty="0">
                <a:latin typeface="+mn-lt"/>
              </a:rPr>
              <a:t>, The Power of Scale for Parameter-Efficient Prompt Tuning,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EMNLP’21.</a:t>
            </a:r>
            <a:r>
              <a:rPr lang="zh-CN" altLang="en-US" sz="1200" dirty="0">
                <a:latin typeface="+mn-lt"/>
              </a:rPr>
              <a:t> </a:t>
            </a:r>
            <a:endParaRPr lang="en-US" altLang="zh-CN" sz="12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624041-8BAD-691A-9006-CA5ED5FF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292004"/>
            <a:ext cx="4099460" cy="2133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CE73F6-36EA-2590-E8CB-6B05BB210717}"/>
                  </a:ext>
                </a:extLst>
              </p:cNvPr>
              <p:cNvSpPr txBox="1"/>
              <p:nvPr/>
            </p:nvSpPr>
            <p:spPr>
              <a:xfrm>
                <a:off x="5292080" y="3166160"/>
                <a:ext cx="2655214" cy="385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1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𝐞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CE73F6-36EA-2590-E8CB-6B05BB210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3166160"/>
                <a:ext cx="2655214" cy="385170"/>
              </a:xfrm>
              <a:prstGeom prst="rect">
                <a:avLst/>
              </a:prstGeom>
              <a:blipFill>
                <a:blip r:embed="rId5"/>
                <a:stretch>
                  <a:fillRect l="-2381" t="-3226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010478C-0982-1B17-7CA8-C6B6A431B859}"/>
              </a:ext>
            </a:extLst>
          </p:cNvPr>
          <p:cNvSpPr txBox="1"/>
          <p:nvPr/>
        </p:nvSpPr>
        <p:spPr>
          <a:xfrm>
            <a:off x="4283968" y="3820852"/>
            <a:ext cx="18722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sz="2000" dirty="0">
                <a:solidFill>
                  <a:srgbClr val="FF0000"/>
                </a:solidFill>
              </a:rPr>
              <a:t>Task</a:t>
            </a:r>
            <a:r>
              <a:rPr lang="en-US" altLang="zh-CN" sz="2000" dirty="0">
                <a:solidFill>
                  <a:srgbClr val="FF0000"/>
                </a:solidFill>
              </a:rPr>
              <a:t>-specific 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</a:rPr>
              <a:t>prompt </a:t>
            </a:r>
            <a:r>
              <a:rPr lang="en-HK" sz="2000" dirty="0">
                <a:solidFill>
                  <a:srgbClr val="FF0000"/>
                </a:solidFill>
              </a:rPr>
              <a:t>vectors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DA8D5B-6277-D48C-4143-2AEB2A5719CE}"/>
              </a:ext>
            </a:extLst>
          </p:cNvPr>
          <p:cNvSpPr txBox="1"/>
          <p:nvPr/>
        </p:nvSpPr>
        <p:spPr>
          <a:xfrm>
            <a:off x="6228184" y="3980163"/>
            <a:ext cx="1522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000" dirty="0"/>
              <a:t>Task</a:t>
            </a:r>
            <a:r>
              <a:rPr lang="zh-CN" altLang="en-US" sz="2000" dirty="0"/>
              <a:t> </a:t>
            </a:r>
            <a:r>
              <a:rPr lang="en-US" altLang="zh-CN" sz="2000" dirty="0"/>
              <a:t>Batch</a:t>
            </a:r>
          </a:p>
        </p:txBody>
      </p:sp>
    </p:spTree>
    <p:extLst>
      <p:ext uri="{BB962C8B-B14F-4D97-AF65-F5344CB8AC3E}">
        <p14:creationId xmlns:p14="http://schemas.microsoft.com/office/powerpoint/2010/main" val="56696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252536" y="3298473"/>
            <a:ext cx="9361040" cy="1874912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en-US" b="1" dirty="0"/>
              <a:t>Discrete Prompt</a:t>
            </a:r>
            <a:r>
              <a:rPr lang="zh-CN" altLang="en-US" b="1" dirty="0"/>
              <a:t> </a:t>
            </a:r>
            <a:r>
              <a:rPr lang="en-US" altLang="zh-CN" dirty="0"/>
              <a:t>(Hard Prompt):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Words</a:t>
            </a:r>
            <a:r>
              <a:rPr lang="en-HK" altLang="zh-CN" b="1" dirty="0">
                <a:solidFill>
                  <a:srgbClr val="FF0000"/>
                </a:solidFill>
              </a:rPr>
              <a:t> </a:t>
            </a:r>
            <a:r>
              <a:rPr lang="en-HK" altLang="zh-CN" dirty="0"/>
              <a:t>that are originally </a:t>
            </a:r>
            <a:r>
              <a:rPr lang="en-HK" altLang="zh-CN" i="1" dirty="0"/>
              <a:t>in the vocabulary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b="1" dirty="0"/>
              <a:t>Discrete Prompt Learning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lexical</a:t>
            </a:r>
            <a:r>
              <a:rPr lang="zh-CN" altLang="en-US" dirty="0"/>
              <a:t> </a:t>
            </a:r>
            <a:r>
              <a:rPr lang="en-US" altLang="zh-CN" dirty="0"/>
              <a:t>sequences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en-US" b="1" dirty="0"/>
              <a:t>Pros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Easy to interpret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b="1" dirty="0"/>
              <a:t>Cons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Require </a:t>
            </a:r>
            <a:r>
              <a:rPr lang="en-US" altLang="zh-CN" dirty="0">
                <a:solidFill>
                  <a:srgbClr val="C00000"/>
                </a:solidFill>
              </a:rPr>
              <a:t>domain expertise</a:t>
            </a:r>
            <a:r>
              <a:rPr lang="en-US" altLang="zh-CN" dirty="0"/>
              <a:t>/understanding,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HK" b="1" dirty="0">
                <a:solidFill>
                  <a:srgbClr val="FF0000"/>
                </a:solidFill>
              </a:rPr>
              <a:t>sub-optimal and sensitive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aseline="30000" dirty="0"/>
              <a:t>[1,</a:t>
            </a:r>
            <a:r>
              <a:rPr lang="zh-CN" altLang="en-US" baseline="30000" dirty="0"/>
              <a:t> </a:t>
            </a:r>
            <a:r>
              <a:rPr lang="en-US" altLang="zh-CN" baseline="30000" dirty="0"/>
              <a:t>2]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1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Category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–</a:t>
                </a:r>
                <a:r>
                  <a:rPr lang="zh-CN" altLang="en-US" sz="2800" dirty="0"/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Discrete Prompt</a:t>
                </a:r>
                <a:r>
                  <a:rPr lang="zh-CN" altLang="en-US" sz="2800" b="1" dirty="0"/>
                  <a:t> </a:t>
                </a:r>
                <a:endParaRPr lang="en-US" altLang="en-US" sz="2800" b="1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B21A28-43FF-81D6-ED28-E0247167DF4E}"/>
              </a:ext>
            </a:extLst>
          </p:cNvPr>
          <p:cNvSpPr txBox="1"/>
          <p:nvPr/>
        </p:nvSpPr>
        <p:spPr>
          <a:xfrm>
            <a:off x="107504" y="4882440"/>
            <a:ext cx="91423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latin typeface="+mn-lt"/>
              </a:rPr>
              <a:t>Credits: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dirty="0">
                <a:latin typeface="+mn-lt"/>
              </a:rPr>
              <a:t>[1]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dirty="0">
                <a:latin typeface="+mn-lt"/>
              </a:rPr>
              <a:t>Liu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i="1" dirty="0">
                <a:latin typeface="+mn-lt"/>
              </a:rPr>
              <a:t>et</a:t>
            </a:r>
            <a:r>
              <a:rPr lang="zh-CN" altLang="en-US" sz="1000" i="1" dirty="0">
                <a:latin typeface="+mn-lt"/>
              </a:rPr>
              <a:t> </a:t>
            </a:r>
            <a:r>
              <a:rPr lang="en-US" altLang="zh-CN" sz="1000" i="1" dirty="0">
                <a:latin typeface="+mn-lt"/>
              </a:rPr>
              <a:t>al.</a:t>
            </a:r>
            <a:r>
              <a:rPr lang="en-US" altLang="zh-CN" sz="1000" dirty="0">
                <a:latin typeface="+mn-lt"/>
              </a:rPr>
              <a:t>, GPT Understands, Too,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dirty="0">
                <a:latin typeface="+mn-lt"/>
              </a:rPr>
              <a:t>In AI Open’23.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dirty="0">
                <a:latin typeface="+mn-lt"/>
              </a:rPr>
              <a:t>[2]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dirty="0">
                <a:latin typeface="+mn-lt"/>
              </a:rPr>
              <a:t>Zhao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i="1" dirty="0">
                <a:latin typeface="+mn-lt"/>
              </a:rPr>
              <a:t>et</a:t>
            </a:r>
            <a:r>
              <a:rPr lang="zh-CN" altLang="en-US" sz="1000" i="1" dirty="0">
                <a:latin typeface="+mn-lt"/>
              </a:rPr>
              <a:t> </a:t>
            </a:r>
            <a:r>
              <a:rPr lang="en-US" altLang="zh-CN" sz="1000" i="1" dirty="0">
                <a:latin typeface="+mn-lt"/>
              </a:rPr>
              <a:t>al.</a:t>
            </a:r>
            <a:r>
              <a:rPr lang="en-US" altLang="zh-CN" sz="1000" dirty="0">
                <a:latin typeface="+mn-lt"/>
              </a:rPr>
              <a:t>, </a:t>
            </a:r>
            <a:r>
              <a:rPr lang="en-HK" altLang="zh-CN" sz="1000" dirty="0">
                <a:latin typeface="+mn-lt"/>
              </a:rPr>
              <a:t>Calibrate Before Use:</a:t>
            </a:r>
            <a:r>
              <a:rPr lang="zh-CN" altLang="en-US" sz="1000" dirty="0">
                <a:latin typeface="+mn-lt"/>
              </a:rPr>
              <a:t> </a:t>
            </a:r>
            <a:r>
              <a:rPr lang="en-HK" altLang="zh-CN" sz="1000" dirty="0">
                <a:latin typeface="+mn-lt"/>
              </a:rPr>
              <a:t>Improving Few-Shot Performance of Language Models</a:t>
            </a:r>
            <a:r>
              <a:rPr lang="en-US" altLang="zh-CN" sz="1000" dirty="0">
                <a:latin typeface="+mn-lt"/>
              </a:rPr>
              <a:t>,</a:t>
            </a:r>
            <a:r>
              <a:rPr lang="zh-CN" altLang="en-US" sz="1000" dirty="0">
                <a:latin typeface="+mn-lt"/>
              </a:rPr>
              <a:t> </a:t>
            </a:r>
            <a:r>
              <a:rPr lang="en-US" altLang="zh-CN" sz="1000" dirty="0">
                <a:latin typeface="+mn-lt"/>
              </a:rPr>
              <a:t>In ICML’21.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C112D3-8826-02BA-C523-39E76C6A6C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313"/>
          <a:stretch/>
        </p:blipFill>
        <p:spPr>
          <a:xfrm>
            <a:off x="4932040" y="976129"/>
            <a:ext cx="3531751" cy="21061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B26620-CCC8-8EA6-EBF2-2A95FF5F9996}"/>
              </a:ext>
            </a:extLst>
          </p:cNvPr>
          <p:cNvSpPr txBox="1"/>
          <p:nvPr/>
        </p:nvSpPr>
        <p:spPr>
          <a:xfrm>
            <a:off x="5580112" y="3117826"/>
            <a:ext cx="2448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HK" altLang="zh-CN" sz="1200" dirty="0">
                <a:latin typeface="+mn-lt"/>
              </a:rPr>
              <a:t>A Framework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Autoregressive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LM</a:t>
            </a:r>
            <a:endParaRPr lang="en-HK" altLang="zh-CN" sz="1200" dirty="0">
              <a:latin typeface="+mn-lt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0ADB698-8CBB-D7E5-B72B-D86C05123646}"/>
              </a:ext>
            </a:extLst>
          </p:cNvPr>
          <p:cNvSpPr/>
          <p:nvPr/>
        </p:nvSpPr>
        <p:spPr>
          <a:xfrm>
            <a:off x="5004048" y="2688893"/>
            <a:ext cx="3384376" cy="25443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A95E0-8343-89B7-579B-FDE408B7F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12" y="1348627"/>
            <a:ext cx="4623257" cy="19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3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Discrete Prompt</a:t>
                </a:r>
                <a:r>
                  <a:rPr lang="en-US" altLang="zh-CN" sz="2800" dirty="0"/>
                  <a:t>-based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ED335D2-7277-DD6B-AC92-207CE429D08D}"/>
              </a:ext>
            </a:extLst>
          </p:cNvPr>
          <p:cNvSpPr txBox="1"/>
          <p:nvPr/>
        </p:nvSpPr>
        <p:spPr>
          <a:xfrm>
            <a:off x="179512" y="1131590"/>
            <a:ext cx="8784976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>
                <a:solidFill>
                  <a:srgbClr val="C00000"/>
                </a:solidFill>
              </a:rPr>
              <a:t>Discrete Prompt-based Learning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Automatically learn prompts from training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F07F-F858-6367-0D81-5FAF8B3DF864}"/>
              </a:ext>
            </a:extLst>
          </p:cNvPr>
          <p:cNvSpPr txBox="1"/>
          <p:nvPr/>
        </p:nvSpPr>
        <p:spPr>
          <a:xfrm>
            <a:off x="496346" y="4809514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Ishibashi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Evaluating the Robustness of Discrete Prompts</a:t>
            </a:r>
            <a:r>
              <a:rPr lang="en-US" altLang="zh-CN" sz="1200" dirty="0">
                <a:latin typeface="+mn-lt"/>
              </a:rPr>
              <a:t>, In EACL’23.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F73058-B97F-C2E0-E0EC-F1284E848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634848"/>
            <a:ext cx="7772400" cy="3004056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A25E2F-9061-6A1E-BD28-496AF8A49D7B}"/>
              </a:ext>
            </a:extLst>
          </p:cNvPr>
          <p:cNvSpPr/>
          <p:nvPr/>
        </p:nvSpPr>
        <p:spPr>
          <a:xfrm>
            <a:off x="2627784" y="2261842"/>
            <a:ext cx="4248472" cy="3819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3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Discrete Prompt</a:t>
                </a:r>
                <a:r>
                  <a:rPr lang="en-US" altLang="zh-CN" sz="2800" dirty="0"/>
                  <a:t>-based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ED335D2-7277-DD6B-AC92-207CE429D08D}"/>
              </a:ext>
            </a:extLst>
          </p:cNvPr>
          <p:cNvSpPr txBox="1"/>
          <p:nvPr/>
        </p:nvSpPr>
        <p:spPr>
          <a:xfrm>
            <a:off x="179512" y="1131590"/>
            <a:ext cx="8784976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>
                <a:solidFill>
                  <a:srgbClr val="C00000"/>
                </a:solidFill>
              </a:rPr>
              <a:t>Discrete Prompt-based Learning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Automatically learn prompts from training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21D18-C61A-A056-DC2B-82FBB1B9837D}"/>
              </a:ext>
            </a:extLst>
          </p:cNvPr>
          <p:cNvSpPr txBox="1"/>
          <p:nvPr/>
        </p:nvSpPr>
        <p:spPr>
          <a:xfrm>
            <a:off x="628650" y="1635646"/>
            <a:ext cx="2935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AutoPrompt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(AP)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F07F-F858-6367-0D81-5FAF8B3DF864}"/>
              </a:ext>
            </a:extLst>
          </p:cNvPr>
          <p:cNvSpPr txBox="1"/>
          <p:nvPr/>
        </p:nvSpPr>
        <p:spPr>
          <a:xfrm>
            <a:off x="555625" y="4809514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Shin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 </a:t>
            </a:r>
            <a:r>
              <a:rPr lang="en-US" altLang="zh-CN" sz="1200" dirty="0" err="1">
                <a:latin typeface="+mn-lt"/>
              </a:rPr>
              <a:t>AutoPrompt</a:t>
            </a:r>
            <a:r>
              <a:rPr lang="en-US" altLang="zh-CN" sz="1200" dirty="0">
                <a:latin typeface="+mn-lt"/>
              </a:rPr>
              <a:t>: Eliciting Knowledge from Language Models with Automatically Generated Prompts, In EMNLP’20.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7A94-9202-8B18-B308-0EEEF9F9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132045"/>
            <a:ext cx="7772400" cy="253098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AFC3B2-8232-7C3E-DEBA-00486886774F}"/>
              </a:ext>
            </a:extLst>
          </p:cNvPr>
          <p:cNvSpPr/>
          <p:nvPr/>
        </p:nvSpPr>
        <p:spPr>
          <a:xfrm>
            <a:off x="4716016" y="2571750"/>
            <a:ext cx="2520280" cy="288032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2CC73-BDCA-659A-275C-4E96D032E541}"/>
              </a:ext>
            </a:extLst>
          </p:cNvPr>
          <p:cNvSpPr txBox="1"/>
          <p:nvPr/>
        </p:nvSpPr>
        <p:spPr>
          <a:xfrm>
            <a:off x="5587694" y="1789227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HK" altLang="zh-CN" sz="1600" b="1" dirty="0">
                <a:solidFill>
                  <a:srgbClr val="7030A0"/>
                </a:solidFill>
                <a:latin typeface="+mn-lt"/>
              </a:rPr>
              <a:t>Trigger Tokens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674788-27BB-2A9B-B811-E50B06CC70CD}"/>
              </a:ext>
            </a:extLst>
          </p:cNvPr>
          <p:cNvCxnSpPr>
            <a:stCxn id="9" idx="2"/>
          </p:cNvCxnSpPr>
          <p:nvPr/>
        </p:nvCxnSpPr>
        <p:spPr>
          <a:xfrm flipH="1">
            <a:off x="6228184" y="2035448"/>
            <a:ext cx="295614" cy="4642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9749C-31F1-BC52-07E0-BDD209CFE8D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67744" y="2035448"/>
            <a:ext cx="4256054" cy="212047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03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21D18-C61A-A056-DC2B-82FBB1B9837D}"/>
              </a:ext>
            </a:extLst>
          </p:cNvPr>
          <p:cNvSpPr txBox="1"/>
          <p:nvPr/>
        </p:nvSpPr>
        <p:spPr>
          <a:xfrm>
            <a:off x="628650" y="367014"/>
            <a:ext cx="4447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AutoPrompt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(AP)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Template</a:t>
            </a:r>
            <a:r>
              <a:rPr lang="zh-CN" altLang="en-US" b="1" dirty="0"/>
              <a:t> 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F07F-F858-6367-0D81-5FAF8B3DF864}"/>
              </a:ext>
            </a:extLst>
          </p:cNvPr>
          <p:cNvSpPr txBox="1"/>
          <p:nvPr/>
        </p:nvSpPr>
        <p:spPr>
          <a:xfrm>
            <a:off x="323528" y="4861271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Shin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 </a:t>
            </a:r>
            <a:r>
              <a:rPr lang="en-US" altLang="zh-CN" sz="1200" dirty="0" err="1">
                <a:latin typeface="+mn-lt"/>
              </a:rPr>
              <a:t>AutoPrompt</a:t>
            </a:r>
            <a:r>
              <a:rPr lang="en-US" altLang="zh-CN" sz="1200" dirty="0">
                <a:latin typeface="+mn-lt"/>
              </a:rPr>
              <a:t>: Eliciting Knowledge from Language Models with Automatically Generated Prompts, In EMNLP’20.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7A94-9202-8B18-B308-0EEEF9F9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770950"/>
            <a:ext cx="7772400" cy="253098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FAFC3B2-8232-7C3E-DEBA-00486886774F}"/>
              </a:ext>
            </a:extLst>
          </p:cNvPr>
          <p:cNvSpPr/>
          <p:nvPr/>
        </p:nvSpPr>
        <p:spPr>
          <a:xfrm>
            <a:off x="4716016" y="1210655"/>
            <a:ext cx="2520280" cy="288032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B2CC73-BDCA-659A-275C-4E96D032E541}"/>
              </a:ext>
            </a:extLst>
          </p:cNvPr>
          <p:cNvSpPr txBox="1"/>
          <p:nvPr/>
        </p:nvSpPr>
        <p:spPr>
          <a:xfrm>
            <a:off x="5587694" y="428132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HK" altLang="zh-CN" sz="1600" b="1" dirty="0">
                <a:solidFill>
                  <a:srgbClr val="7030A0"/>
                </a:solidFill>
                <a:latin typeface="+mn-lt"/>
              </a:rPr>
              <a:t>Trigger Tokens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674788-27BB-2A9B-B811-E50B06CC70CD}"/>
              </a:ext>
            </a:extLst>
          </p:cNvPr>
          <p:cNvCxnSpPr>
            <a:stCxn id="9" idx="2"/>
          </p:cNvCxnSpPr>
          <p:nvPr/>
        </p:nvCxnSpPr>
        <p:spPr>
          <a:xfrm flipH="1">
            <a:off x="6228184" y="674353"/>
            <a:ext cx="295614" cy="46429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9749C-31F1-BC52-07E0-BDD209CFE8D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67744" y="674353"/>
            <a:ext cx="4256054" cy="212047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AAB49-8B1F-EDD1-E37E-9E3833A7D4E8}"/>
                  </a:ext>
                </a:extLst>
              </p:cNvPr>
              <p:cNvSpPr txBox="1"/>
              <p:nvPr/>
            </p:nvSpPr>
            <p:spPr>
              <a:xfrm>
                <a:off x="646136" y="3466562"/>
                <a:ext cx="5292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CLS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sentence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SEP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AAB49-8B1F-EDD1-E37E-9E3833A7D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36" y="3466562"/>
                <a:ext cx="5292346" cy="369332"/>
              </a:xfrm>
              <a:prstGeom prst="rect">
                <a:avLst/>
              </a:prstGeom>
              <a:blipFill>
                <a:blip r:embed="rId4"/>
                <a:stretch>
                  <a:fillRect r="-1435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A8BD2-8AA1-F529-6ABD-7057EE71C09F}"/>
                  </a:ext>
                </a:extLst>
              </p:cNvPr>
              <p:cNvSpPr txBox="1"/>
              <p:nvPr/>
            </p:nvSpPr>
            <p:spPr>
              <a:xfrm>
                <a:off x="1820481" y="3901206"/>
                <a:ext cx="607089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inp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A8BD2-8AA1-F529-6ABD-7057EE71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481" y="3901206"/>
                <a:ext cx="607089" cy="402226"/>
              </a:xfrm>
              <a:prstGeom prst="rect">
                <a:avLst/>
              </a:prstGeom>
              <a:blipFill>
                <a:blip r:embed="rId5"/>
                <a:stretch>
                  <a:fillRect l="-4082" r="-612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53DEDC53-1340-A257-2E18-4DC0BE9DA637}"/>
              </a:ext>
            </a:extLst>
          </p:cNvPr>
          <p:cNvSpPr/>
          <p:nvPr/>
        </p:nvSpPr>
        <p:spPr>
          <a:xfrm rot="5400000">
            <a:off x="3694626" y="3061266"/>
            <a:ext cx="182626" cy="1929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F15C8-7D5A-37D4-3AE3-6487DCA4BBF8}"/>
                  </a:ext>
                </a:extLst>
              </p:cNvPr>
              <p:cNvSpPr txBox="1"/>
              <p:nvPr/>
            </p:nvSpPr>
            <p:spPr>
              <a:xfrm>
                <a:off x="3504673" y="4093072"/>
                <a:ext cx="649345" cy="404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trig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F15C8-7D5A-37D4-3AE3-6487DCA4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673" y="4093072"/>
                <a:ext cx="649345" cy="404213"/>
              </a:xfrm>
              <a:prstGeom prst="rect">
                <a:avLst/>
              </a:prstGeom>
              <a:blipFill>
                <a:blip r:embed="rId6"/>
                <a:stretch>
                  <a:fillRect l="-5882" r="-784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CA934D-A448-981F-BD03-8E56B661679D}"/>
              </a:ext>
            </a:extLst>
          </p:cNvPr>
          <p:cNvSpPr txBox="1"/>
          <p:nvPr/>
        </p:nvSpPr>
        <p:spPr>
          <a:xfrm>
            <a:off x="3324804" y="4512347"/>
            <a:ext cx="12688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Trigger 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73B87-7E27-1F34-647C-7064D696CE0E}"/>
                  </a:ext>
                </a:extLst>
              </p:cNvPr>
              <p:cNvSpPr txBox="1"/>
              <p:nvPr/>
            </p:nvSpPr>
            <p:spPr>
              <a:xfrm>
                <a:off x="4422421" y="4061406"/>
                <a:ext cx="11373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73B87-7E27-1F34-647C-7064D696C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421" y="4061406"/>
                <a:ext cx="113736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2F6522D3-6B20-C62F-79A5-E1E3C34999D1}"/>
              </a:ext>
            </a:extLst>
          </p:cNvPr>
          <p:cNvSpPr/>
          <p:nvPr/>
        </p:nvSpPr>
        <p:spPr>
          <a:xfrm>
            <a:off x="646136" y="3397150"/>
            <a:ext cx="792088" cy="53745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1DCF1-7D64-5589-D4B1-CCDFD639D366}"/>
              </a:ext>
            </a:extLst>
          </p:cNvPr>
          <p:cNvSpPr txBox="1"/>
          <p:nvPr/>
        </p:nvSpPr>
        <p:spPr>
          <a:xfrm>
            <a:off x="489144" y="4004017"/>
            <a:ext cx="110607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For</a:t>
            </a:r>
          </a:p>
          <a:p>
            <a:pPr algn="ctr"/>
            <a:r>
              <a:rPr lang="en-US" sz="1400" dirty="0"/>
              <a:t>Classification </a:t>
            </a:r>
          </a:p>
          <a:p>
            <a:pPr algn="ctr"/>
            <a:r>
              <a:rPr lang="en-US" sz="1400" dirty="0"/>
              <a:t>Task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C9DC-0C73-2335-6389-884AFD8D9051}"/>
              </a:ext>
            </a:extLst>
          </p:cNvPr>
          <p:cNvSpPr txBox="1"/>
          <p:nvPr/>
        </p:nvSpPr>
        <p:spPr>
          <a:xfrm>
            <a:off x="5587428" y="4004017"/>
            <a:ext cx="84638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Separate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Sentences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4F0CF0-C534-D02D-ACA4-2DBF2FC0B0B8}"/>
              </a:ext>
            </a:extLst>
          </p:cNvPr>
          <p:cNvSpPr/>
          <p:nvPr/>
        </p:nvSpPr>
        <p:spPr>
          <a:xfrm>
            <a:off x="5129048" y="3409775"/>
            <a:ext cx="792088" cy="53745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408909D-37DE-CF5C-2CA8-3AB3310CE7F7}"/>
              </a:ext>
            </a:extLst>
          </p:cNvPr>
          <p:cNvSpPr/>
          <p:nvPr/>
        </p:nvSpPr>
        <p:spPr>
          <a:xfrm>
            <a:off x="323528" y="3291830"/>
            <a:ext cx="6336704" cy="151216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94C23-39B1-2E51-CAD7-62C469F1D9FF}"/>
              </a:ext>
            </a:extLst>
          </p:cNvPr>
          <p:cNvSpPr txBox="1"/>
          <p:nvPr/>
        </p:nvSpPr>
        <p:spPr>
          <a:xfrm>
            <a:off x="6953697" y="3586249"/>
            <a:ext cx="201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sub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>
                <a:solidFill>
                  <a:srgbClr val="7030A0"/>
                </a:solidFill>
              </a:rPr>
              <a:t>rel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obj</a:t>
            </a:r>
            <a:r>
              <a:rPr lang="en-US" altLang="zh-CN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54E7B5-7077-5065-71C0-D4537D7B68F8}"/>
                  </a:ext>
                </a:extLst>
              </p:cNvPr>
              <p:cNvSpPr txBox="1"/>
              <p:nvPr/>
            </p:nvSpPr>
            <p:spPr>
              <a:xfrm>
                <a:off x="7122039" y="4135715"/>
                <a:ext cx="6732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𝐒𝐮𝐛𝐣𝐞𝐜𝐭</m:t>
                      </m:r>
                    </m:oMath>
                  </m:oMathPara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54E7B5-7077-5065-71C0-D4537D7B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39" y="4135715"/>
                <a:ext cx="673261" cy="215444"/>
              </a:xfrm>
              <a:prstGeom prst="rect">
                <a:avLst/>
              </a:prstGeom>
              <a:blipFill>
                <a:blip r:embed="rId8"/>
                <a:stretch>
                  <a:fillRect l="-7407" r="-9259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E98B3F-7D85-3F35-0540-058F51E8B7C9}"/>
                  </a:ext>
                </a:extLst>
              </p:cNvPr>
              <p:cNvSpPr txBox="1"/>
              <p:nvPr/>
            </p:nvSpPr>
            <p:spPr>
              <a:xfrm>
                <a:off x="7615827" y="3376928"/>
                <a:ext cx="76944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𝐑𝐞𝐥𝐚𝐭𝐢𝐨𝐧</m:t>
                      </m:r>
                    </m:oMath>
                  </m:oMathPara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BE98B3F-7D85-3F35-0540-058F51E8B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27" y="3376928"/>
                <a:ext cx="769441" cy="215444"/>
              </a:xfrm>
              <a:prstGeom prst="rect">
                <a:avLst/>
              </a:prstGeom>
              <a:blipFill>
                <a:blip r:embed="rId9"/>
                <a:stretch>
                  <a:fillRect l="-4839" r="-483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C1DFEF-1901-9A2B-7345-C8ACB8694B16}"/>
                  </a:ext>
                </a:extLst>
              </p:cNvPr>
              <p:cNvSpPr txBox="1"/>
              <p:nvPr/>
            </p:nvSpPr>
            <p:spPr>
              <a:xfrm>
                <a:off x="8331123" y="4141191"/>
                <a:ext cx="5402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Object</m:t>
                      </m:r>
                    </m:oMath>
                  </m:oMathPara>
                </a14:m>
                <a:endParaRPr lang="en-US" sz="1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EC1DFEF-1901-9A2B-7345-C8ACB8694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123" y="4141191"/>
                <a:ext cx="540211" cy="215444"/>
              </a:xfrm>
              <a:prstGeom prst="rect">
                <a:avLst/>
              </a:prstGeom>
              <a:blipFill>
                <a:blip r:embed="rId10"/>
                <a:stretch>
                  <a:fillRect l="-11628" r="-11628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0CAE3-4F57-62B8-E357-6421E5656E14}"/>
                  </a:ext>
                </a:extLst>
              </p:cNvPr>
              <p:cNvSpPr txBox="1"/>
              <p:nvPr/>
            </p:nvSpPr>
            <p:spPr>
              <a:xfrm>
                <a:off x="3563888" y="3043289"/>
                <a:ext cx="2878930" cy="232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Select</m:t>
                      </m:r>
                      <m:r>
                        <m:rPr>
                          <m:sty m:val="p"/>
                        </m:rP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ed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a:rPr lang="en-US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zh-CN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set</m:t>
                      </m:r>
                      <m:r>
                        <a:rPr lang="zh-CN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label</m:t>
                      </m:r>
                      <m:r>
                        <a:rPr lang="en-US" altLang="zh-CN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tokens</m:t>
                      </m:r>
                      <m:r>
                        <a:rPr lang="en-US" altLang="zh-CN" sz="1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altLang="zh-CN" sz="1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350CAE3-4F57-62B8-E357-6421E5656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043289"/>
                <a:ext cx="2878930" cy="232436"/>
              </a:xfrm>
              <a:prstGeom prst="rect">
                <a:avLst/>
              </a:prstGeom>
              <a:blipFill>
                <a:blip r:embed="rId11"/>
                <a:stretch>
                  <a:fillRect l="-877" t="-5263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F3C472-F8D1-650D-384B-81173F1E1FB7}"/>
                  </a:ext>
                </a:extLst>
              </p:cNvPr>
              <p:cNvSpPr txBox="1"/>
              <p:nvPr/>
            </p:nvSpPr>
            <p:spPr>
              <a:xfrm>
                <a:off x="7277842" y="1995686"/>
                <a:ext cx="1810624" cy="407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brk m:alnAt="7"/>
                            </m:rP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altLang="zh-C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MASK</m:t>
                              </m:r>
                            </m:e>
                          </m:d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prompt</m:t>
                              </m:r>
                            </m:sub>
                          </m:sSub>
                          <m:r>
                            <a:rPr lang="en-US" altLang="zh-CN" sz="1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F3C472-F8D1-650D-384B-81173F1E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42" y="1995686"/>
                <a:ext cx="1810624" cy="407997"/>
              </a:xfrm>
              <a:prstGeom prst="rect">
                <a:avLst/>
              </a:prstGeom>
              <a:blipFill>
                <a:blip r:embed="rId12"/>
                <a:stretch>
                  <a:fillRect l="-16084" t="-126471" b="-17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2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21D18-C61A-A056-DC2B-82FBB1B9837D}"/>
              </a:ext>
            </a:extLst>
          </p:cNvPr>
          <p:cNvSpPr txBox="1"/>
          <p:nvPr/>
        </p:nvSpPr>
        <p:spPr>
          <a:xfrm>
            <a:off x="628649" y="367014"/>
            <a:ext cx="8338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AutoPrompt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(AP)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Gradient-based Prompt Search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F07F-F858-6367-0D81-5FAF8B3DF864}"/>
              </a:ext>
            </a:extLst>
          </p:cNvPr>
          <p:cNvSpPr txBox="1"/>
          <p:nvPr/>
        </p:nvSpPr>
        <p:spPr>
          <a:xfrm>
            <a:off x="555625" y="4831943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Shin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 </a:t>
            </a:r>
            <a:r>
              <a:rPr lang="en-US" altLang="zh-CN" sz="1200" dirty="0" err="1">
                <a:latin typeface="+mn-lt"/>
              </a:rPr>
              <a:t>AutoPrompt</a:t>
            </a:r>
            <a:r>
              <a:rPr lang="en-US" altLang="zh-CN" sz="1200" dirty="0">
                <a:latin typeface="+mn-lt"/>
              </a:rPr>
              <a:t>: Eliciting Knowledge from Language Models with Automatically Generated Prompts, In EMNLP’20.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AAB49-8B1F-EDD1-E37E-9E3833A7D4E8}"/>
                  </a:ext>
                </a:extLst>
              </p:cNvPr>
              <p:cNvSpPr txBox="1"/>
              <p:nvPr/>
            </p:nvSpPr>
            <p:spPr>
              <a:xfrm>
                <a:off x="1424676" y="1031117"/>
                <a:ext cx="5292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CLS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sentence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SEP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AAB49-8B1F-EDD1-E37E-9E3833A7D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676" y="1031117"/>
                <a:ext cx="5292346" cy="369332"/>
              </a:xfrm>
              <a:prstGeom prst="rect">
                <a:avLst/>
              </a:prstGeom>
              <a:blipFill>
                <a:blip r:embed="rId3"/>
                <a:stretch>
                  <a:fillRect r="-143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A8BD2-8AA1-F529-6ABD-7057EE71C09F}"/>
                  </a:ext>
                </a:extLst>
              </p:cNvPr>
              <p:cNvSpPr txBox="1"/>
              <p:nvPr/>
            </p:nvSpPr>
            <p:spPr>
              <a:xfrm>
                <a:off x="2599021" y="1465761"/>
                <a:ext cx="607089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inp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A8BD2-8AA1-F529-6ABD-7057EE71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21" y="1465761"/>
                <a:ext cx="607089" cy="402226"/>
              </a:xfrm>
              <a:prstGeom prst="rect">
                <a:avLst/>
              </a:prstGeom>
              <a:blipFill>
                <a:blip r:embed="rId4"/>
                <a:stretch>
                  <a:fillRect l="-4082" r="-8163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53DEDC53-1340-A257-2E18-4DC0BE9DA637}"/>
              </a:ext>
            </a:extLst>
          </p:cNvPr>
          <p:cNvSpPr/>
          <p:nvPr/>
        </p:nvSpPr>
        <p:spPr>
          <a:xfrm rot="5400000">
            <a:off x="4473166" y="625821"/>
            <a:ext cx="182626" cy="1929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F15C8-7D5A-37D4-3AE3-6487DCA4BBF8}"/>
                  </a:ext>
                </a:extLst>
              </p:cNvPr>
              <p:cNvSpPr txBox="1"/>
              <p:nvPr/>
            </p:nvSpPr>
            <p:spPr>
              <a:xfrm>
                <a:off x="4283213" y="1657627"/>
                <a:ext cx="649345" cy="404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trig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F15C8-7D5A-37D4-3AE3-6487DCA4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213" y="1657627"/>
                <a:ext cx="649345" cy="404213"/>
              </a:xfrm>
              <a:prstGeom prst="rect">
                <a:avLst/>
              </a:prstGeom>
              <a:blipFill>
                <a:blip r:embed="rId5"/>
                <a:stretch>
                  <a:fillRect l="-3846" r="-769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CA934D-A448-981F-BD03-8E56B661679D}"/>
              </a:ext>
            </a:extLst>
          </p:cNvPr>
          <p:cNvSpPr txBox="1"/>
          <p:nvPr/>
        </p:nvSpPr>
        <p:spPr>
          <a:xfrm>
            <a:off x="4103344" y="2076902"/>
            <a:ext cx="13185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Trigger 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73B87-7E27-1F34-647C-7064D696CE0E}"/>
                  </a:ext>
                </a:extLst>
              </p:cNvPr>
              <p:cNvSpPr txBox="1"/>
              <p:nvPr/>
            </p:nvSpPr>
            <p:spPr>
              <a:xfrm>
                <a:off x="5200961" y="1625961"/>
                <a:ext cx="11373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73B87-7E27-1F34-647C-7064D696C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961" y="1625961"/>
                <a:ext cx="113736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2F6522D3-6B20-C62F-79A5-E1E3C34999D1}"/>
              </a:ext>
            </a:extLst>
          </p:cNvPr>
          <p:cNvSpPr/>
          <p:nvPr/>
        </p:nvSpPr>
        <p:spPr>
          <a:xfrm>
            <a:off x="1424676" y="961705"/>
            <a:ext cx="792088" cy="53745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1DCF1-7D64-5589-D4B1-CCDFD639D366}"/>
              </a:ext>
            </a:extLst>
          </p:cNvPr>
          <p:cNvSpPr txBox="1"/>
          <p:nvPr/>
        </p:nvSpPr>
        <p:spPr>
          <a:xfrm>
            <a:off x="1267684" y="1568572"/>
            <a:ext cx="110607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For</a:t>
            </a:r>
          </a:p>
          <a:p>
            <a:pPr algn="ctr"/>
            <a:r>
              <a:rPr lang="en-US" sz="1400" dirty="0"/>
              <a:t>Classification </a:t>
            </a:r>
          </a:p>
          <a:p>
            <a:pPr algn="ctr"/>
            <a:r>
              <a:rPr lang="en-US" sz="1400" dirty="0"/>
              <a:t>Task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C9DC-0C73-2335-6389-884AFD8D9051}"/>
              </a:ext>
            </a:extLst>
          </p:cNvPr>
          <p:cNvSpPr txBox="1"/>
          <p:nvPr/>
        </p:nvSpPr>
        <p:spPr>
          <a:xfrm>
            <a:off x="6365968" y="1568572"/>
            <a:ext cx="84638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Separate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Sentences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4F0CF0-C534-D02D-ACA4-2DBF2FC0B0B8}"/>
              </a:ext>
            </a:extLst>
          </p:cNvPr>
          <p:cNvSpPr/>
          <p:nvPr/>
        </p:nvSpPr>
        <p:spPr>
          <a:xfrm>
            <a:off x="5907588" y="974330"/>
            <a:ext cx="792088" cy="53745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F3C472-F8D1-650D-384B-81173F1E1FB7}"/>
                  </a:ext>
                </a:extLst>
              </p:cNvPr>
              <p:cNvSpPr txBox="1"/>
              <p:nvPr/>
            </p:nvSpPr>
            <p:spPr>
              <a:xfrm>
                <a:off x="2877670" y="2653529"/>
                <a:ext cx="3544688" cy="522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400" b="1" i="1">
                                  <a:latin typeface="Cambria Math" panose="02040503050406030204" pitchFamily="18" charset="0"/>
                                </a:rPr>
                                <m:t>prompt</m:t>
                              </m:r>
                            </m:sub>
                          </m:sSub>
                        </m:e>
                      </m:d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m:rPr>
                              <m:brk m:alnAt="7"/>
                            </m:r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sub>
                        <m:sup/>
                        <m:e>
                          <m:r>
                            <a:rPr lang="en-US" altLang="zh-CN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MASK</m:t>
                                  </m:r>
                                </m:e>
                              </m:d>
                              <m:r>
                                <a:rPr lang="en-US" altLang="zh-CN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1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prompt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zh-CN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6F3C472-F8D1-650D-384B-81173F1E1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653529"/>
                <a:ext cx="3544688" cy="522707"/>
              </a:xfrm>
              <a:prstGeom prst="rect">
                <a:avLst/>
              </a:prstGeom>
              <a:blipFill>
                <a:blip r:embed="rId7"/>
                <a:stretch>
                  <a:fillRect l="-714" t="-141860" b="-2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7CB241-34BC-F1F4-B7EF-8CD237F42295}"/>
              </a:ext>
            </a:extLst>
          </p:cNvPr>
          <p:cNvCxnSpPr/>
          <p:nvPr/>
        </p:nvCxnSpPr>
        <p:spPr>
          <a:xfrm flipH="1" flipV="1">
            <a:off x="3815312" y="1400449"/>
            <a:ext cx="1080120" cy="13610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099E00-17F1-6C04-2140-C0CF0ED3E4C4}"/>
              </a:ext>
            </a:extLst>
          </p:cNvPr>
          <p:cNvCxnSpPr>
            <a:cxnSpLocks/>
          </p:cNvCxnSpPr>
          <p:nvPr/>
        </p:nvCxnSpPr>
        <p:spPr>
          <a:xfrm flipH="1" flipV="1">
            <a:off x="4229457" y="1400449"/>
            <a:ext cx="665975" cy="13610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5D0690-F7CC-8816-B48E-B76967418414}"/>
              </a:ext>
            </a:extLst>
          </p:cNvPr>
          <p:cNvCxnSpPr>
            <a:cxnSpLocks/>
          </p:cNvCxnSpPr>
          <p:nvPr/>
        </p:nvCxnSpPr>
        <p:spPr>
          <a:xfrm flipH="1" flipV="1">
            <a:off x="4607885" y="1400449"/>
            <a:ext cx="287547" cy="13610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2DB197-B781-1A6B-B5C9-107BA1F78BB8}"/>
              </a:ext>
            </a:extLst>
          </p:cNvPr>
          <p:cNvCxnSpPr>
            <a:cxnSpLocks/>
          </p:cNvCxnSpPr>
          <p:nvPr/>
        </p:nvCxnSpPr>
        <p:spPr>
          <a:xfrm flipV="1">
            <a:off x="4904423" y="1400449"/>
            <a:ext cx="53141" cy="13610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E6028-16AD-5FFE-308E-B343B82BAF2A}"/>
              </a:ext>
            </a:extLst>
          </p:cNvPr>
          <p:cNvCxnSpPr>
            <a:cxnSpLocks/>
          </p:cNvCxnSpPr>
          <p:nvPr/>
        </p:nvCxnSpPr>
        <p:spPr>
          <a:xfrm flipV="1">
            <a:off x="4904423" y="1400449"/>
            <a:ext cx="427156" cy="13610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4DB896-E341-09D8-E0AE-E0864F96703C}"/>
                  </a:ext>
                </a:extLst>
              </p:cNvPr>
              <p:cNvSpPr txBox="1"/>
              <p:nvPr/>
            </p:nvSpPr>
            <p:spPr>
              <a:xfrm>
                <a:off x="6752636" y="2899147"/>
                <a:ext cx="1425582" cy="387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tri</m:t>
                          </m:r>
                          <m:r>
                            <m:rPr>
                              <m:sty m:val="p"/>
                            </m:r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18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𝒱</m:t>
                      </m:r>
                    </m:oMath>
                  </m:oMathPara>
                </a14:m>
                <a:endParaRPr lang="en-US" sz="1800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84DB896-E341-09D8-E0AE-E0864F967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636" y="2899147"/>
                <a:ext cx="1425582" cy="387735"/>
              </a:xfrm>
              <a:prstGeom prst="rect">
                <a:avLst/>
              </a:prstGeom>
              <a:blipFill>
                <a:blip r:embed="rId8"/>
                <a:stretch>
                  <a:fillRect l="-1754" t="-3226" r="-1754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DA4984-20BB-5E9A-B220-F810BC440104}"/>
                  </a:ext>
                </a:extLst>
              </p:cNvPr>
              <p:cNvSpPr txBox="1"/>
              <p:nvPr/>
            </p:nvSpPr>
            <p:spPr>
              <a:xfrm>
                <a:off x="794134" y="3524503"/>
                <a:ext cx="53626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HK" sz="1600" dirty="0"/>
                  <a:t>First-order approximation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to get a candidate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>
                            <a:latin typeface="Cambria Math" panose="02040503050406030204" pitchFamily="18" charset="0"/>
                          </a:rPr>
                          <m:t>cand</m:t>
                        </m:r>
                      </m:sub>
                    </m:sSub>
                  </m:oMath>
                </a14:m>
                <a:r>
                  <a:rPr lang="en-US" altLang="zh-CN" sz="1600" dirty="0"/>
                  <a:t>:</a:t>
                </a:r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DA4984-20BB-5E9A-B220-F810BC440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34" y="3524503"/>
                <a:ext cx="5362686" cy="338554"/>
              </a:xfrm>
              <a:prstGeom prst="rect">
                <a:avLst/>
              </a:prstGeom>
              <a:blipFill>
                <a:blip r:embed="rId9"/>
                <a:stretch>
                  <a:fillRect l="-47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D3A497-C328-31BE-B1E0-A9C00544EB53}"/>
                  </a:ext>
                </a:extLst>
              </p:cNvPr>
              <p:cNvSpPr txBox="1"/>
              <p:nvPr/>
            </p:nvSpPr>
            <p:spPr>
              <a:xfrm>
                <a:off x="2843808" y="4083918"/>
                <a:ext cx="3261149" cy="310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>
                              <a:latin typeface="Cambria Math" panose="02040503050406030204" pitchFamily="18" charset="0"/>
                            </a:rPr>
                            <m:t>cand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brk m:alnAt="7"/>
                            </m:rP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top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zh-CN" sz="1600" b="1" i="0">
                                  <a:latin typeface="Cambria Math" panose="02040503050406030204" pitchFamily="18" charset="0"/>
                                </a:rPr>
                                <m:t>𝐢𝐧</m:t>
                              </m:r>
                            </m:sub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sty m:val="p"/>
                            </m:rPr>
                            <a:rPr lang="en-US" altLang="zh-CN" sz="16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 b="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prompt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sPre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CD3A497-C328-31BE-B1E0-A9C00544E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4083918"/>
                <a:ext cx="3261149" cy="310983"/>
              </a:xfrm>
              <a:prstGeom prst="rect">
                <a:avLst/>
              </a:prstGeom>
              <a:blipFill>
                <a:blip r:embed="rId10"/>
                <a:stretch>
                  <a:fillRect l="-1946" r="-116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72A7D8-EC01-F09D-39B1-865BC20A945B}"/>
                  </a:ext>
                </a:extLst>
              </p:cNvPr>
              <p:cNvSpPr txBox="1"/>
              <p:nvPr/>
            </p:nvSpPr>
            <p:spPr>
              <a:xfrm>
                <a:off x="6156820" y="4104308"/>
                <a:ext cx="27203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zh-CN" altLang="en-US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input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embedding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C72A7D8-EC01-F09D-39B1-865BC20A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820" y="4104308"/>
                <a:ext cx="2720330" cy="338554"/>
              </a:xfrm>
              <a:prstGeom prst="rect">
                <a:avLst/>
              </a:prstGeom>
              <a:blipFill>
                <a:blip r:embed="rId11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D21E44-85FA-CE19-678B-0061E4A9ADAB}"/>
              </a:ext>
            </a:extLst>
          </p:cNvPr>
          <p:cNvCxnSpPr>
            <a:cxnSpLocks/>
          </p:cNvCxnSpPr>
          <p:nvPr/>
        </p:nvCxnSpPr>
        <p:spPr>
          <a:xfrm flipH="1">
            <a:off x="5093610" y="3222925"/>
            <a:ext cx="1623412" cy="96243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04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21D18-C61A-A056-DC2B-82FBB1B9837D}"/>
              </a:ext>
            </a:extLst>
          </p:cNvPr>
          <p:cNvSpPr txBox="1"/>
          <p:nvPr/>
        </p:nvSpPr>
        <p:spPr>
          <a:xfrm>
            <a:off x="628649" y="367014"/>
            <a:ext cx="8338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AutoPrompt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(AP)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–</a:t>
            </a:r>
            <a:r>
              <a:rPr lang="zh-CN" altLang="en-US" b="1" dirty="0"/>
              <a:t> </a:t>
            </a:r>
            <a:r>
              <a:rPr lang="en-US" altLang="zh-CN" b="1" dirty="0"/>
              <a:t>Automating Label Token Selection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F07F-F858-6367-0D81-5FAF8B3DF864}"/>
              </a:ext>
            </a:extLst>
          </p:cNvPr>
          <p:cNvSpPr txBox="1"/>
          <p:nvPr/>
        </p:nvSpPr>
        <p:spPr>
          <a:xfrm>
            <a:off x="628649" y="4846295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Shin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 </a:t>
            </a:r>
            <a:r>
              <a:rPr lang="en-US" altLang="zh-CN" sz="1200" dirty="0" err="1">
                <a:latin typeface="+mn-lt"/>
              </a:rPr>
              <a:t>AutoPrompt</a:t>
            </a:r>
            <a:r>
              <a:rPr lang="en-US" altLang="zh-CN" sz="1200" dirty="0">
                <a:latin typeface="+mn-lt"/>
              </a:rPr>
              <a:t>: Eliciting Knowledge from Language Models with Automatically Generated Prompts, In EMNLP’20.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AAB49-8B1F-EDD1-E37E-9E3833A7D4E8}"/>
                  </a:ext>
                </a:extLst>
              </p:cNvPr>
              <p:cNvSpPr txBox="1"/>
              <p:nvPr/>
            </p:nvSpPr>
            <p:spPr>
              <a:xfrm>
                <a:off x="1677308" y="1057416"/>
                <a:ext cx="52923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CLS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sentence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SEP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8AAB49-8B1F-EDD1-E37E-9E3833A7D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308" y="1057416"/>
                <a:ext cx="5292346" cy="369332"/>
              </a:xfrm>
              <a:prstGeom prst="rect">
                <a:avLst/>
              </a:prstGeom>
              <a:blipFill>
                <a:blip r:embed="rId3"/>
                <a:stretch>
                  <a:fillRect r="-143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A8BD2-8AA1-F529-6ABD-7057EE71C09F}"/>
                  </a:ext>
                </a:extLst>
              </p:cNvPr>
              <p:cNvSpPr txBox="1"/>
              <p:nvPr/>
            </p:nvSpPr>
            <p:spPr>
              <a:xfrm>
                <a:off x="2851653" y="1492060"/>
                <a:ext cx="607089" cy="402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inp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FA8BD2-8AA1-F529-6ABD-7057EE71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53" y="1492060"/>
                <a:ext cx="607089" cy="402226"/>
              </a:xfrm>
              <a:prstGeom prst="rect">
                <a:avLst/>
              </a:prstGeom>
              <a:blipFill>
                <a:blip r:embed="rId4"/>
                <a:stretch>
                  <a:fillRect l="-4082" r="-6122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53DEDC53-1340-A257-2E18-4DC0BE9DA637}"/>
              </a:ext>
            </a:extLst>
          </p:cNvPr>
          <p:cNvSpPr/>
          <p:nvPr/>
        </p:nvSpPr>
        <p:spPr>
          <a:xfrm rot="5400000">
            <a:off x="4725798" y="652120"/>
            <a:ext cx="182626" cy="19293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F15C8-7D5A-37D4-3AE3-6487DCA4BBF8}"/>
                  </a:ext>
                </a:extLst>
              </p:cNvPr>
              <p:cNvSpPr txBox="1"/>
              <p:nvPr/>
            </p:nvSpPr>
            <p:spPr>
              <a:xfrm>
                <a:off x="4535845" y="1683926"/>
                <a:ext cx="649345" cy="4042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trig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1AF15C8-7D5A-37D4-3AE3-6487DCA4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45" y="1683926"/>
                <a:ext cx="649345" cy="404213"/>
              </a:xfrm>
              <a:prstGeom prst="rect">
                <a:avLst/>
              </a:prstGeom>
              <a:blipFill>
                <a:blip r:embed="rId5"/>
                <a:stretch>
                  <a:fillRect l="-3846" r="-5769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6CA934D-A448-981F-BD03-8E56B661679D}"/>
              </a:ext>
            </a:extLst>
          </p:cNvPr>
          <p:cNvSpPr txBox="1"/>
          <p:nvPr/>
        </p:nvSpPr>
        <p:spPr>
          <a:xfrm>
            <a:off x="4355976" y="2103201"/>
            <a:ext cx="13185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Trigger 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73B87-7E27-1F34-647C-7064D696CE0E}"/>
                  </a:ext>
                </a:extLst>
              </p:cNvPr>
              <p:cNvSpPr txBox="1"/>
              <p:nvPr/>
            </p:nvSpPr>
            <p:spPr>
              <a:xfrm>
                <a:off x="5453593" y="1652260"/>
                <a:ext cx="11373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MASK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F73B87-7E27-1F34-647C-7064D696C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593" y="1652260"/>
                <a:ext cx="113736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2F6522D3-6B20-C62F-79A5-E1E3C34999D1}"/>
              </a:ext>
            </a:extLst>
          </p:cNvPr>
          <p:cNvSpPr/>
          <p:nvPr/>
        </p:nvSpPr>
        <p:spPr>
          <a:xfrm>
            <a:off x="1677308" y="988004"/>
            <a:ext cx="792088" cy="53745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1DCF1-7D64-5589-D4B1-CCDFD639D366}"/>
              </a:ext>
            </a:extLst>
          </p:cNvPr>
          <p:cNvSpPr txBox="1"/>
          <p:nvPr/>
        </p:nvSpPr>
        <p:spPr>
          <a:xfrm>
            <a:off x="1520316" y="1594871"/>
            <a:ext cx="110607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For</a:t>
            </a:r>
          </a:p>
          <a:p>
            <a:pPr algn="ctr"/>
            <a:r>
              <a:rPr lang="en-US" sz="1400" dirty="0"/>
              <a:t>Classification </a:t>
            </a:r>
          </a:p>
          <a:p>
            <a:pPr algn="ctr"/>
            <a:r>
              <a:rPr lang="en-US" sz="1400" dirty="0"/>
              <a:t>Task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C9DC-0C73-2335-6389-884AFD8D9051}"/>
              </a:ext>
            </a:extLst>
          </p:cNvPr>
          <p:cNvSpPr txBox="1"/>
          <p:nvPr/>
        </p:nvSpPr>
        <p:spPr>
          <a:xfrm>
            <a:off x="6618600" y="1594871"/>
            <a:ext cx="846386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dirty="0"/>
              <a:t>Separate</a:t>
            </a:r>
          </a:p>
          <a:p>
            <a:pPr algn="ctr"/>
            <a:r>
              <a:rPr lang="en-US" sz="1400" dirty="0"/>
              <a:t>Multiple</a:t>
            </a:r>
          </a:p>
          <a:p>
            <a:pPr algn="ctr"/>
            <a:r>
              <a:rPr lang="en-US" sz="1400" dirty="0"/>
              <a:t>Sentences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4F0CF0-C534-D02D-ACA4-2DBF2FC0B0B8}"/>
              </a:ext>
            </a:extLst>
          </p:cNvPr>
          <p:cNvSpPr/>
          <p:nvPr/>
        </p:nvSpPr>
        <p:spPr>
          <a:xfrm>
            <a:off x="6160220" y="1000629"/>
            <a:ext cx="792088" cy="53745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E62CC-43D0-CE3A-F883-2DF76A47ACEE}"/>
              </a:ext>
            </a:extLst>
          </p:cNvPr>
          <p:cNvSpPr txBox="1"/>
          <p:nvPr/>
        </p:nvSpPr>
        <p:spPr>
          <a:xfrm>
            <a:off x="5716358" y="2179171"/>
            <a:ext cx="61183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Label</a:t>
            </a:r>
          </a:p>
          <a:p>
            <a:pPr algn="ctr"/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323C82-E9CC-7B60-C2BB-DD08F53A3D51}"/>
                  </a:ext>
                </a:extLst>
              </p:cNvPr>
              <p:cNvSpPr txBox="1"/>
              <p:nvPr/>
            </p:nvSpPr>
            <p:spPr>
              <a:xfrm>
                <a:off x="1488241" y="2767858"/>
                <a:ext cx="53614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Transformer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enc</m:t>
                          </m:r>
                        </m:sub>
                      </m:sSub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acc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323C82-E9CC-7B60-C2BB-DD08F53A3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41" y="2767858"/>
                <a:ext cx="53614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23C80-1D62-D960-6350-58783922FA27}"/>
                  </a:ext>
                </a:extLst>
              </p:cNvPr>
              <p:cNvSpPr txBox="1"/>
              <p:nvPr/>
            </p:nvSpPr>
            <p:spPr>
              <a:xfrm>
                <a:off x="2638712" y="3234485"/>
                <a:ext cx="3033651" cy="3273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1" i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1800" b="1" i="0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0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𝛃</m:t>
                              </m:r>
                            </m:e>
                            <m:sub>
                              <m:r>
                                <a:rPr lang="en-US" altLang="zh-CN" sz="1800" b="1" i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𝐲</m:t>
                              </m:r>
                            </m:sub>
                          </m:sSub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A23C80-1D62-D960-6350-58783922F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12" y="3234485"/>
                <a:ext cx="3033651" cy="327397"/>
              </a:xfrm>
              <a:prstGeom prst="rect">
                <a:avLst/>
              </a:prstGeom>
              <a:blipFill>
                <a:blip r:embed="rId8"/>
                <a:stretch>
                  <a:fillRect l="-125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437319D-D7B0-32C9-2883-37CC5219322A}"/>
              </a:ext>
            </a:extLst>
          </p:cNvPr>
          <p:cNvSpPr txBox="1"/>
          <p:nvPr/>
        </p:nvSpPr>
        <p:spPr>
          <a:xfrm>
            <a:off x="1488241" y="3064167"/>
            <a:ext cx="84157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dirty="0"/>
              <a:t>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91A67-9469-7DED-FC8B-57BDB53BF07A}"/>
                  </a:ext>
                </a:extLst>
              </p:cNvPr>
              <p:cNvSpPr txBox="1"/>
              <p:nvPr/>
            </p:nvSpPr>
            <p:spPr>
              <a:xfrm>
                <a:off x="1488241" y="3791696"/>
                <a:ext cx="5411353" cy="9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Pre>
                        <m:sPre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m:rPr>
                              <m:brk m:alnAt="7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𝒱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top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</m:e>
                          </m:d>
                        </m:e>
                      </m:sPre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HK" altLang="zh-CN" sz="1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i="1" dirty="0"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here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zh-CN" alt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𝛃</m:t>
                          </m:r>
                        </m:e>
                        <m:sub>
                          <m:r>
                            <a:rPr lang="en-US" altLang="zh-CN" sz="1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𝐲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altLang="zh-CN" sz="18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91A67-9469-7DED-FC8B-57BDB53BF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241" y="3791696"/>
                <a:ext cx="5411353" cy="974434"/>
              </a:xfrm>
              <a:prstGeom prst="rect">
                <a:avLst/>
              </a:prstGeom>
              <a:blipFill>
                <a:blip r:embed="rId9"/>
                <a:stretch>
                  <a:fillRect r="-93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1FA245-473F-4D85-BDA8-CA5B039B9E50}"/>
              </a:ext>
            </a:extLst>
          </p:cNvPr>
          <p:cNvCxnSpPr>
            <a:cxnSpLocks/>
          </p:cNvCxnSpPr>
          <p:nvPr/>
        </p:nvCxnSpPr>
        <p:spPr>
          <a:xfrm flipH="1" flipV="1">
            <a:off x="3360449" y="3421850"/>
            <a:ext cx="963032" cy="105645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342D36C9-9749-3069-71F4-7C30C9DC1B35}"/>
              </a:ext>
            </a:extLst>
          </p:cNvPr>
          <p:cNvSpPr/>
          <p:nvPr/>
        </p:nvSpPr>
        <p:spPr>
          <a:xfrm>
            <a:off x="2424345" y="2846231"/>
            <a:ext cx="144016" cy="72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E3925-F2BF-C8CB-867B-D6F31A1B0577}"/>
                  </a:ext>
                </a:extLst>
              </p:cNvPr>
              <p:cNvSpPr txBox="1"/>
              <p:nvPr/>
            </p:nvSpPr>
            <p:spPr>
              <a:xfrm>
                <a:off x="6106896" y="3442228"/>
                <a:ext cx="2004452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/>
                  <a:t>Words:</a:t>
                </a:r>
                <a:r>
                  <a:rPr lang="zh-CN" alt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1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1800" b="1" dirty="0"/>
              </a:p>
              <a:p>
                <a:r>
                  <a:rPr lang="en-US" altLang="zh-CN" sz="1800" dirty="0"/>
                  <a:t>Labels: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1" i="0" dirty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E3925-F2BF-C8CB-867B-D6F31A1B0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96" y="3442228"/>
                <a:ext cx="2004452" cy="664926"/>
              </a:xfrm>
              <a:prstGeom prst="rect">
                <a:avLst/>
              </a:prstGeom>
              <a:blipFill>
                <a:blip r:embed="rId10"/>
                <a:stretch>
                  <a:fillRect l="-2516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227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3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Discrete Prompt</a:t>
                </a:r>
                <a:r>
                  <a:rPr lang="en-US" altLang="zh-CN" sz="2800" dirty="0"/>
                  <a:t>-based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B21D18-C61A-A056-DC2B-82FBB1B9837D}"/>
              </a:ext>
            </a:extLst>
          </p:cNvPr>
          <p:cNvSpPr txBox="1"/>
          <p:nvPr/>
        </p:nvSpPr>
        <p:spPr>
          <a:xfrm>
            <a:off x="628650" y="1635646"/>
            <a:ext cx="5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Manually-written Prompts (MP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0F07F-F858-6367-0D81-5FAF8B3DF864}"/>
              </a:ext>
            </a:extLst>
          </p:cNvPr>
          <p:cNvSpPr txBox="1"/>
          <p:nvPr/>
        </p:nvSpPr>
        <p:spPr>
          <a:xfrm>
            <a:off x="555625" y="4866501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Schick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 Exploiting Cloze-Questions for Few-Shot Text Classification and Natural Language Inference, In EACL’21.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827EEE-54C5-24F5-50A9-16669AA9A26F}"/>
                  </a:ext>
                </a:extLst>
              </p:cNvPr>
              <p:cNvSpPr txBox="1"/>
              <p:nvPr/>
            </p:nvSpPr>
            <p:spPr>
              <a:xfrm>
                <a:off x="625202" y="2527290"/>
                <a:ext cx="50216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hypothesis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?|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MASK</m:t>
                      </m:r>
                      <m:r>
                        <a:rPr lang="en-US" altLang="zh-CN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premise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827EEE-54C5-24F5-50A9-16669AA9A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02" y="2527290"/>
                <a:ext cx="5021696" cy="369332"/>
              </a:xfrm>
              <a:prstGeom prst="rect">
                <a:avLst/>
              </a:prstGeom>
              <a:blipFill>
                <a:blip r:embed="rId4"/>
                <a:stretch>
                  <a:fillRect r="-75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3A4B438-65A5-6023-3C55-6692AFD8C7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172006"/>
              </p:ext>
            </p:extLst>
          </p:nvPr>
        </p:nvGraphicFramePr>
        <p:xfrm>
          <a:off x="2362336" y="3127097"/>
          <a:ext cx="2159446" cy="808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EE9EF70-7E03-76D7-B3FA-6E7EC36C781F}"/>
              </a:ext>
            </a:extLst>
          </p:cNvPr>
          <p:cNvSpPr txBox="1"/>
          <p:nvPr/>
        </p:nvSpPr>
        <p:spPr>
          <a:xfrm>
            <a:off x="2505955" y="3935806"/>
            <a:ext cx="1872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Verbalizer</a:t>
            </a:r>
            <a:r>
              <a:rPr lang="zh-CN" altLang="en-US" sz="1600" dirty="0">
                <a:solidFill>
                  <a:srgbClr val="FF0000"/>
                </a:solidFill>
              </a:rPr>
              <a:t> </a:t>
            </a:r>
            <a:endParaRPr lang="en-HK" altLang="zh-CN" sz="1600" dirty="0">
              <a:solidFill>
                <a:srgbClr val="FF0000"/>
              </a:solidFill>
            </a:endParaRPr>
          </a:p>
          <a:p>
            <a:pPr algn="ctr"/>
            <a:r>
              <a:rPr lang="en-US" altLang="zh-CN" sz="1600" dirty="0"/>
              <a:t>(injective function)</a:t>
            </a:r>
            <a:endParaRPr lang="en-US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7AA819-697B-D4AE-AAD5-F8F75E3C62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9442" y="1434234"/>
            <a:ext cx="2731869" cy="33857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335D2-7277-DD6B-AC92-207CE429D08D}"/>
              </a:ext>
            </a:extLst>
          </p:cNvPr>
          <p:cNvSpPr txBox="1"/>
          <p:nvPr/>
        </p:nvSpPr>
        <p:spPr>
          <a:xfrm>
            <a:off x="179512" y="1131590"/>
            <a:ext cx="8784976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>
                <a:solidFill>
                  <a:srgbClr val="C00000"/>
                </a:solidFill>
              </a:rPr>
              <a:t>Discrete Prompt-based Learning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dirty="0"/>
              <a:t>automatically learn prompts from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690790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3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Other Prompt-based Learning Methods</a:t>
                </a:r>
                <a:endParaRPr lang="en-US" altLang="en-US" sz="2800" b="1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987574"/>
            <a:ext cx="8820472" cy="4464496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b="1" dirty="0"/>
              <a:t>Manual Prompt Design</a:t>
            </a:r>
            <a:r>
              <a:rPr lang="en-US" altLang="zh-CN" b="1" dirty="0"/>
              <a:t>:</a:t>
            </a:r>
            <a:br>
              <a:rPr lang="en-HK" altLang="zh-CN" dirty="0"/>
            </a:br>
            <a:r>
              <a:rPr lang="en-HK" altLang="zh-CN" sz="1400" b="1" i="1" dirty="0">
                <a:solidFill>
                  <a:srgbClr val="FF0000"/>
                </a:solidFill>
              </a:rPr>
              <a:t>In</a:t>
            </a:r>
            <a:r>
              <a:rPr lang="en-US" altLang="zh-CN" sz="1400" b="1" i="1" dirty="0">
                <a:solidFill>
                  <a:srgbClr val="FF0000"/>
                </a:solidFill>
              </a:rPr>
              <a:t>-</a:t>
            </a:r>
            <a:r>
              <a:rPr lang="en-HK" altLang="zh-CN" sz="1400" b="1" i="1" dirty="0">
                <a:solidFill>
                  <a:srgbClr val="FF0000"/>
                </a:solidFill>
              </a:rPr>
              <a:t>Context Learning</a:t>
            </a:r>
            <a:r>
              <a:rPr lang="zh-CN" altLang="en-US" sz="1400" dirty="0"/>
              <a:t> </a:t>
            </a:r>
            <a:r>
              <a:rPr lang="en-US" altLang="zh-CN" sz="1400" dirty="0"/>
              <a:t>–</a:t>
            </a:r>
            <a:r>
              <a:rPr lang="zh-CN" altLang="en-US" sz="1400" dirty="0"/>
              <a:t> </a:t>
            </a:r>
            <a:r>
              <a:rPr lang="en-US" altLang="zh-CN" sz="1400" dirty="0"/>
              <a:t>Brown</a:t>
            </a:r>
            <a:r>
              <a:rPr lang="zh-CN" altLang="en-US" sz="1400" dirty="0"/>
              <a:t> </a:t>
            </a:r>
            <a:r>
              <a:rPr lang="en-US" altLang="zh-CN" sz="1400" i="1" dirty="0"/>
              <a:t>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al.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HK" altLang="zh-CN" sz="1400" dirty="0"/>
              <a:t>Language Models are Few-Shot Learners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In NeurIPS’20.</a:t>
            </a:r>
            <a:br>
              <a:rPr lang="en-HK" altLang="zh-CN" sz="1400" dirty="0"/>
            </a:br>
            <a:r>
              <a:rPr lang="en-HK" altLang="zh-CN" sz="1400" b="1" i="1" dirty="0">
                <a:solidFill>
                  <a:srgbClr val="FF0000"/>
                </a:solidFill>
              </a:rPr>
              <a:t>Pattern</a:t>
            </a:r>
            <a:r>
              <a:rPr lang="zh-CN" altLang="en-US" sz="1400" b="1" i="1" dirty="0">
                <a:solidFill>
                  <a:srgbClr val="FF0000"/>
                </a:solidFill>
              </a:rPr>
              <a:t> </a:t>
            </a:r>
            <a:r>
              <a:rPr lang="en-HK" altLang="zh-CN" sz="1400" b="1" i="1" dirty="0">
                <a:solidFill>
                  <a:srgbClr val="FF0000"/>
                </a:solidFill>
              </a:rPr>
              <a:t>Exploiting Training </a:t>
            </a:r>
            <a:r>
              <a:rPr lang="en-US" altLang="zh-CN" sz="1400" b="1" i="1" dirty="0">
                <a:solidFill>
                  <a:srgbClr val="FF0000"/>
                </a:solidFill>
              </a:rPr>
              <a:t>(</a:t>
            </a:r>
            <a:r>
              <a:rPr lang="en-HK" sz="1400" b="1" i="1" dirty="0">
                <a:solidFill>
                  <a:srgbClr val="FF0000"/>
                </a:solidFill>
              </a:rPr>
              <a:t>PET</a:t>
            </a:r>
            <a:r>
              <a:rPr lang="en-US" altLang="zh-CN" sz="1400" b="1" i="1" dirty="0">
                <a:solidFill>
                  <a:srgbClr val="FF0000"/>
                </a:solidFill>
              </a:rPr>
              <a:t>)</a:t>
            </a:r>
            <a:r>
              <a:rPr lang="zh-CN" altLang="en-US" sz="1400" i="1" dirty="0"/>
              <a:t> </a:t>
            </a:r>
            <a:r>
              <a:rPr lang="en-US" altLang="zh-CN" sz="1400" dirty="0"/>
              <a:t>–  Schick</a:t>
            </a:r>
            <a:r>
              <a:rPr lang="zh-CN" altLang="en-US" sz="1400" dirty="0"/>
              <a:t> </a:t>
            </a:r>
            <a:r>
              <a:rPr lang="en-US" altLang="zh-CN" sz="1400" i="1" dirty="0"/>
              <a:t>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al.,</a:t>
            </a:r>
            <a:r>
              <a:rPr lang="zh-CN" altLang="en-US" sz="1400" i="1" dirty="0"/>
              <a:t> </a:t>
            </a:r>
            <a:r>
              <a:rPr lang="en-HK" altLang="zh-CN" sz="1400" dirty="0"/>
              <a:t>Exploiting Cloze Questions for Few Shot Text Classification and Natural</a:t>
            </a:r>
            <a:r>
              <a:rPr lang="zh-CN" altLang="en-US" sz="1400" dirty="0"/>
              <a:t> </a:t>
            </a:r>
            <a:r>
              <a:rPr lang="en-HK" altLang="zh-CN" sz="1400" dirty="0"/>
              <a:t>Language Inference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In EACL’21.</a:t>
            </a:r>
            <a:endParaRPr lang="en-HK" altLang="zh-CN" sz="1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b="1" dirty="0">
                <a:solidFill>
                  <a:srgbClr val="FF0000"/>
                </a:solidFill>
              </a:rPr>
              <a:t>Mining and P</a:t>
            </a:r>
            <a:r>
              <a:rPr lang="en-US" altLang="zh-CN" b="1" dirty="0">
                <a:solidFill>
                  <a:srgbClr val="FF0000"/>
                </a:solidFill>
              </a:rPr>
              <a:t>araphrasing-based</a:t>
            </a:r>
            <a:r>
              <a:rPr lang="en-US" altLang="en-US" b="1" dirty="0">
                <a:solidFill>
                  <a:srgbClr val="FF0000"/>
                </a:solidFill>
              </a:rPr>
              <a:t> Methods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sz="1400" dirty="0">
                <a:solidFill>
                  <a:srgbClr val="FF0000"/>
                </a:solidFill>
              </a:rPr>
              <a:t>Jiang </a:t>
            </a:r>
            <a:r>
              <a:rPr lang="en-US" altLang="zh-CN" sz="1400" i="1" dirty="0">
                <a:solidFill>
                  <a:srgbClr val="FF0000"/>
                </a:solidFill>
              </a:rPr>
              <a:t>et al.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HK" altLang="zh-CN" sz="1400" dirty="0">
                <a:solidFill>
                  <a:srgbClr val="FF0000"/>
                </a:solidFill>
              </a:rPr>
              <a:t>How Can We Know What Language Models Know?</a:t>
            </a:r>
            <a:r>
              <a:rPr lang="en-US" altLang="zh-CN" sz="1400" dirty="0">
                <a:solidFill>
                  <a:srgbClr val="FF0000"/>
                </a:solidFill>
              </a:rPr>
              <a:t>, In TACL’20.</a:t>
            </a:r>
            <a:endParaRPr lang="en-US" altLang="en-US" sz="14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b="1" dirty="0"/>
              <a:t>Gradient</a:t>
            </a:r>
            <a:r>
              <a:rPr lang="en-US" altLang="zh-CN" b="1" dirty="0"/>
              <a:t>-based Search:</a:t>
            </a:r>
            <a:br>
              <a:rPr lang="en-US" altLang="zh-CN" b="1" dirty="0"/>
            </a:br>
            <a:r>
              <a:rPr lang="en-US" altLang="zh-CN" sz="1400" b="1" i="1" dirty="0" err="1">
                <a:solidFill>
                  <a:srgbClr val="FF0000"/>
                </a:solidFill>
              </a:rPr>
              <a:t>AutoPrompt</a:t>
            </a:r>
            <a:r>
              <a:rPr lang="en-US" altLang="zh-CN" sz="1400" dirty="0"/>
              <a:t> – Shin</a:t>
            </a:r>
            <a:r>
              <a:rPr lang="zh-CN" altLang="en-US" sz="1400" dirty="0"/>
              <a:t> </a:t>
            </a:r>
            <a:r>
              <a:rPr lang="en-US" altLang="zh-CN" sz="1400" i="1" dirty="0"/>
              <a:t>et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al.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AutoPrompt</a:t>
            </a:r>
            <a:r>
              <a:rPr lang="en-US" altLang="zh-CN" sz="1400" dirty="0"/>
              <a:t>: Eliciting Knowledge from Language Models</a:t>
            </a:r>
            <a:r>
              <a:rPr lang="zh-CN" altLang="en-US" sz="1400" dirty="0"/>
              <a:t> </a:t>
            </a:r>
            <a:r>
              <a:rPr lang="en-US" altLang="zh-CN" sz="1400" dirty="0"/>
              <a:t>with Automatically Generated Prompts,</a:t>
            </a:r>
            <a:r>
              <a:rPr lang="zh-CN" altLang="en-US" sz="1400" dirty="0"/>
              <a:t> </a:t>
            </a:r>
            <a:r>
              <a:rPr lang="en-US" altLang="zh-CN" sz="1400" dirty="0"/>
              <a:t>In EMNLP’20.</a:t>
            </a:r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b="1" dirty="0"/>
              <a:t>Automatic Prompt Generation</a:t>
            </a:r>
            <a:r>
              <a:rPr lang="en-US" altLang="zh-CN" b="1" dirty="0"/>
              <a:t>:</a:t>
            </a:r>
            <a:br>
              <a:rPr lang="en-US" altLang="en-US" b="1" dirty="0"/>
            </a:br>
            <a:r>
              <a:rPr lang="en-US" altLang="en-US" sz="1400" dirty="0"/>
              <a:t>Gao </a:t>
            </a:r>
            <a:r>
              <a:rPr lang="en-US" altLang="en-US" sz="1400" i="1" dirty="0"/>
              <a:t>et al.</a:t>
            </a:r>
            <a:r>
              <a:rPr lang="en-US" altLang="en-US" sz="1400" dirty="0"/>
              <a:t>,</a:t>
            </a:r>
            <a:r>
              <a:rPr lang="zh-CN" altLang="en-US" sz="1400" dirty="0"/>
              <a:t> </a:t>
            </a:r>
            <a:r>
              <a:rPr lang="en-HK" altLang="zh-CN" sz="1400" dirty="0"/>
              <a:t>Making Pre-trained Language Models Better Few-shot Learners</a:t>
            </a:r>
            <a:r>
              <a:rPr lang="en-US" altLang="en-US" sz="1400" dirty="0"/>
              <a:t>, In ACL</a:t>
            </a:r>
            <a:r>
              <a:rPr lang="en-US" altLang="zh-CN" sz="1400" dirty="0"/>
              <a:t>’21</a:t>
            </a:r>
            <a:r>
              <a:rPr lang="en-US" altLang="en-US" sz="1400" dirty="0"/>
              <a:t>.</a:t>
            </a:r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endParaRPr lang="en-US" altLang="en-US" sz="1400" dirty="0"/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71014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97969" y="3930385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05662D-7175-D0A1-F9CB-7CBDFD06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87" b="7077"/>
          <a:stretch/>
        </p:blipFill>
        <p:spPr>
          <a:xfrm>
            <a:off x="696969" y="361003"/>
            <a:ext cx="7560840" cy="40829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0988E6-ABD7-8063-6F33-AF05BDA26787}"/>
              </a:ext>
            </a:extLst>
          </p:cNvPr>
          <p:cNvSpPr txBox="1"/>
          <p:nvPr/>
        </p:nvSpPr>
        <p:spPr>
          <a:xfrm>
            <a:off x="614665" y="4362433"/>
            <a:ext cx="8031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Can we propose a Metric to measure 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endParaRPr lang="en-HK" altLang="zh-CN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semantic preserving distance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between two prompts?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28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555526"/>
            <a:ext cx="7886700" cy="841375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+mn-lt"/>
              </a:rPr>
              <a:t>Outline</a:t>
            </a:r>
            <a:endParaRPr lang="en-US" altLang="en-US" sz="2800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97474F-3CE3-0E80-E402-51ADDF6CD9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32607"/>
            <a:ext cx="7886700" cy="309661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sz="1800" dirty="0">
                <a:latin typeface="+mn-lt"/>
              </a:rPr>
              <a:t>Prompt Category</a:t>
            </a:r>
          </a:p>
          <a:p>
            <a:pPr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b="1" dirty="0">
                <a:latin typeface="+mn-lt"/>
              </a:rPr>
              <a:t>Continuous</a:t>
            </a:r>
            <a:r>
              <a:rPr lang="en-HK" altLang="en-US" sz="1800" dirty="0">
                <a:latin typeface="+mn-lt"/>
              </a:rPr>
              <a:t> Prompt</a:t>
            </a:r>
            <a:r>
              <a:rPr lang="en-US" altLang="zh-CN" sz="1800" dirty="0">
                <a:latin typeface="+mn-lt"/>
              </a:rPr>
              <a:t>-based Learning</a:t>
            </a:r>
            <a:endParaRPr lang="en-US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b="1" dirty="0">
                <a:latin typeface="+mn-lt"/>
              </a:rPr>
              <a:t>Discrete</a:t>
            </a:r>
            <a:r>
              <a:rPr lang="en-HK" altLang="en-US" sz="1800" dirty="0">
                <a:latin typeface="+mn-lt"/>
              </a:rPr>
              <a:t> Prompt</a:t>
            </a:r>
            <a:r>
              <a:rPr lang="en-US" altLang="zh-CN" sz="1800" dirty="0">
                <a:latin typeface="+mn-lt"/>
              </a:rPr>
              <a:t>-based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Learning</a:t>
            </a:r>
            <a:endParaRPr lang="en-HK" altLang="en-US" sz="1800" dirty="0">
              <a:latin typeface="+mn-lt"/>
            </a:endParaRP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Prompt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en-US" sz="1800" b="1" dirty="0">
                <a:latin typeface="+mn-lt"/>
              </a:rPr>
              <a:t>Perturbation</a:t>
            </a:r>
            <a:r>
              <a:rPr lang="zh-CN" altLang="en-US" sz="1800" b="1" dirty="0">
                <a:latin typeface="+mn-lt"/>
              </a:rPr>
              <a:t> </a:t>
            </a:r>
            <a:r>
              <a:rPr lang="en-US" altLang="zh-CN" sz="1800" b="1" dirty="0">
                <a:latin typeface="+mn-lt"/>
              </a:rPr>
              <a:t>and Robustness</a:t>
            </a:r>
            <a:endParaRPr lang="en-HK" altLang="en-US" sz="1800" b="1" dirty="0">
              <a:latin typeface="+mn-lt"/>
            </a:endParaRP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Prompt </a:t>
            </a:r>
            <a:r>
              <a:rPr lang="en-HK" altLang="en-US" sz="1800" b="1" dirty="0">
                <a:latin typeface="+mn-lt"/>
              </a:rPr>
              <a:t>Robustness</a:t>
            </a:r>
            <a:r>
              <a:rPr lang="zh-CN" altLang="en-US" sz="1800" b="1" dirty="0">
                <a:latin typeface="+mn-lt"/>
              </a:rPr>
              <a:t> </a:t>
            </a:r>
            <a:r>
              <a:rPr lang="en-US" altLang="zh-CN" sz="1800" b="1" dirty="0">
                <a:latin typeface="+mn-lt"/>
              </a:rPr>
              <a:t>Evaluation</a:t>
            </a:r>
            <a:endParaRPr lang="en-HK" altLang="en-US" sz="1800" b="1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97969" y="3930385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4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Perturbation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and Robustness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59075" y="1199017"/>
                <a:ext cx="8515350" cy="2667000"/>
              </a:xfrm>
            </p:spPr>
            <p:txBody>
              <a:bodyPr/>
              <a:lstStyle/>
              <a:p>
                <a:pPr lvl="1" eaLnBrk="1" hangingPunct="1">
                  <a:lnSpc>
                    <a:spcPct val="120000"/>
                  </a:lnSpc>
                  <a:buClr>
                    <a:srgbClr val="CC0000"/>
                  </a:buClr>
                </a:pPr>
                <a:r>
                  <a:rPr lang="en-US" altLang="en-US" b="1" dirty="0"/>
                  <a:t>Prompt Perturbation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HK" altLang="zh-CN" dirty="0"/>
                  <a:t>alter or </a:t>
                </a:r>
                <a:r>
                  <a:rPr lang="en-US" altLang="zh-CN" dirty="0"/>
                  <a:t>modify</a:t>
                </a:r>
                <a:r>
                  <a:rPr lang="en-HK" altLang="zh-CN" dirty="0"/>
                  <a:t> the original input prompt or query to generate different or varied responses</a:t>
                </a:r>
                <a:r>
                  <a:rPr lang="en-US" altLang="zh-CN" dirty="0"/>
                  <a:t>.</a:t>
                </a:r>
                <a:br>
                  <a:rPr lang="en-US" altLang="zh-CN" dirty="0"/>
                </a:br>
                <a:r>
                  <a:rPr lang="en-US" altLang="zh-CN" b="1" dirty="0">
                    <a:solidFill>
                      <a:srgbClr val="7030A0"/>
                    </a:solidFill>
                  </a:rPr>
                  <a:t>Question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semantic-preserving distance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(maybe measuring the distance between </a:t>
                </a:r>
                <a:r>
                  <a:rPr lang="en-US" altLang="zh-CN" b="1" i="1" u="sng" dirty="0">
                    <a:solidFill>
                      <a:srgbClr val="FF0000"/>
                    </a:solidFill>
                  </a:rPr>
                  <a:t>deep features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)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essential to prompt perturbation?</a:t>
                </a:r>
                <a:br>
                  <a:rPr lang="en-US" altLang="zh-CN" dirty="0"/>
                </a:br>
                <a:endParaRPr lang="en-US" altLang="zh-CN" dirty="0"/>
              </a:p>
              <a:p>
                <a:pPr lvl="1" eaLnBrk="1" hangingPunct="1">
                  <a:lnSpc>
                    <a:spcPct val="120000"/>
                  </a:lnSpc>
                  <a:buClr>
                    <a:srgbClr val="CC0000"/>
                  </a:buClr>
                </a:pPr>
                <a:r>
                  <a:rPr lang="en-US" altLang="en-US" b="1" dirty="0"/>
                  <a:t>Certified </a:t>
                </a:r>
                <a:r>
                  <a:rPr lang="en-US" altLang="en-US" b="1" u="sng" dirty="0"/>
                  <a:t>Robustness</a:t>
                </a:r>
                <a:r>
                  <a:rPr lang="en-US" altLang="zh-CN" dirty="0"/>
                  <a:t>:</a:t>
                </a:r>
                <a:br>
                  <a:rPr lang="en-US" altLang="zh-CN" dirty="0"/>
                </a:br>
                <a:r>
                  <a:rPr lang="en-US" altLang="zh-CN" dirty="0"/>
                  <a:t>The model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certified robust if it 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 condition for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i="1" dirty="0"/>
              </a:p>
              <a:p>
                <a:pPr marL="342900" lvl="1" indent="0">
                  <a:lnSpc>
                    <a:spcPct val="120000"/>
                  </a:lnSpc>
                  <a:buClr>
                    <a:srgbClr val="CC0000"/>
                  </a:buClr>
                  <a:buNone/>
                </a:pPr>
                <a:br>
                  <a:rPr lang="en-US" altLang="en-US" dirty="0"/>
                </a:br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Clr>
                    <a:srgbClr val="CC0000"/>
                  </a:buClr>
                  <a:buNone/>
                </a:pPr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Clr>
                    <a:srgbClr val="CC0000"/>
                  </a:buClr>
                  <a:buNone/>
                </a:pPr>
                <a:br>
                  <a:rPr lang="en-US" altLang="en-US" dirty="0"/>
                </a:br>
                <a:br>
                  <a:rPr lang="en-US" altLang="en-US" dirty="0"/>
                </a:br>
                <a:endParaRPr lang="en-US" altLang="en-US" dirty="0"/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075" y="1199017"/>
                <a:ext cx="8515350" cy="2667000"/>
              </a:xfrm>
              <a:blipFill>
                <a:blip r:embed="rId4"/>
                <a:stretch>
                  <a:fillRect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38E773-EF0C-1E1E-7754-193D6E954059}"/>
              </a:ext>
            </a:extLst>
          </p:cNvPr>
          <p:cNvSpPr txBox="1"/>
          <p:nvPr/>
        </p:nvSpPr>
        <p:spPr>
          <a:xfrm>
            <a:off x="971600" y="4845807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Zhang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Certified Robustness for Large Language Models with Self-Denoising</a:t>
            </a:r>
            <a:r>
              <a:rPr lang="en-US" altLang="zh-CN" sz="1200" dirty="0">
                <a:latin typeface="+mn-lt"/>
              </a:rPr>
              <a:t>, In arXiv’23.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241CB3-0AD4-9158-552B-B70624AB5453}"/>
                  </a:ext>
                </a:extLst>
              </p:cNvPr>
              <p:cNvSpPr txBox="1"/>
              <p:nvPr/>
            </p:nvSpPr>
            <p:spPr>
              <a:xfrm>
                <a:off x="1331640" y="3708576"/>
                <a:ext cx="2923749" cy="938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HK" altLang="zh-CN" sz="16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"/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‖"/>
                              <m:ctrlPr>
                                <a:rPr lang="en-US" altLang="zh-CN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𝑑𝐿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HK" altLang="zh-CN" sz="16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241CB3-0AD4-9158-552B-B70624AB5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708576"/>
                <a:ext cx="2923749" cy="938527"/>
              </a:xfrm>
              <a:prstGeom prst="rect">
                <a:avLst/>
              </a:prstGeom>
              <a:blipFill>
                <a:blip r:embed="rId5"/>
                <a:stretch>
                  <a:fillRect l="-14655" t="-58667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6C454-CA54-4E99-3CA1-4486080D7E6D}"/>
                  </a:ext>
                </a:extLst>
              </p:cNvPr>
              <p:cNvSpPr txBox="1"/>
              <p:nvPr/>
            </p:nvSpPr>
            <p:spPr>
              <a:xfrm>
                <a:off x="4179102" y="3623360"/>
                <a:ext cx="5361450" cy="110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0">
                  <a:buClr>
                    <a:srgbClr val="CC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: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input to the LLM</a:t>
                </a:r>
                <a:r>
                  <a:rPr lang="zh-CN" altLang="en-US" sz="16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16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endParaRPr lang="en-HK" altLang="zh-CN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lvl="1" indent="0">
                  <a:buClr>
                    <a:srgbClr val="CC0000"/>
                  </a:buClr>
                  <a:buNone/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altLang="zh-CN" sz="16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zh-CN" alt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6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Hamming</a:t>
                </a:r>
                <a:r>
                  <a:rPr lang="zh-CN" altLang="en-US" sz="16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Distance</a:t>
                </a:r>
                <a:endParaRPr lang="en-HK" altLang="zh-CN" sz="16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lvl="1" indent="0">
                  <a:buClr>
                    <a:srgbClr val="CC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  <a:r>
                  <a:rPr lang="zh-CN" alt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Indicator Function</a:t>
                </a:r>
                <a:endParaRPr lang="en-HK" altLang="zh-CN" sz="160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342900" lvl="1" indent="0" eaLnBrk="1" hangingPunct="1">
                  <a:buClr>
                    <a:srgbClr val="CC0000"/>
                  </a:buClr>
                  <a:buNone/>
                </a:pP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1600" dirty="0"/>
                  <a:t>: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perturbation scale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76C454-CA54-4E99-3CA1-4486080D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102" y="3623360"/>
                <a:ext cx="5361450" cy="1108958"/>
              </a:xfrm>
              <a:prstGeom prst="rect">
                <a:avLst/>
              </a:prstGeom>
              <a:blipFill>
                <a:blip r:embed="rId6"/>
                <a:stretch>
                  <a:fillRect l="-1182" t="-250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E052DE-242B-D23A-8091-6AB4792B54D2}"/>
              </a:ext>
            </a:extLst>
          </p:cNvPr>
          <p:cNvCxnSpPr/>
          <p:nvPr/>
        </p:nvCxnSpPr>
        <p:spPr>
          <a:xfrm flipH="1">
            <a:off x="2987824" y="2571750"/>
            <a:ext cx="792088" cy="4320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8E55E8-A2F9-461A-596E-34A10FFFCB5A}"/>
              </a:ext>
            </a:extLst>
          </p:cNvPr>
          <p:cNvSpPr txBox="1"/>
          <p:nvPr/>
        </p:nvSpPr>
        <p:spPr>
          <a:xfrm>
            <a:off x="3383868" y="2652373"/>
            <a:ext cx="1256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5">
                    <a:lumMod val="75000"/>
                  </a:schemeClr>
                </a:solidFill>
              </a:rPr>
              <a:t>define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21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97969" y="3930385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4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Perturbation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and Robustness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E79EB-9EC7-7F91-13B7-D85CA260A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460" y="976269"/>
            <a:ext cx="5313080" cy="4112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8F87F2-1406-EEB5-022A-8A017CFEFF8B}"/>
              </a:ext>
            </a:extLst>
          </p:cNvPr>
          <p:cNvSpPr txBox="1"/>
          <p:nvPr/>
        </p:nvSpPr>
        <p:spPr>
          <a:xfrm>
            <a:off x="323528" y="4866501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 err="1">
                <a:latin typeface="+mn-lt"/>
              </a:rPr>
              <a:t>ChatGPT</a:t>
            </a:r>
            <a:r>
              <a:rPr lang="en-US" altLang="zh-CN" sz="12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072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5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Robustness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Evaluation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8178" y="1310121"/>
                <a:ext cx="8335838" cy="2667000"/>
              </a:xfrm>
            </p:spPr>
            <p:txBody>
              <a:bodyPr/>
              <a:lstStyle/>
              <a:p>
                <a:pPr lvl="1">
                  <a:lnSpc>
                    <a:spcPct val="120000"/>
                  </a:lnSpc>
                  <a:buClr>
                    <a:srgbClr val="CC0000"/>
                  </a:buClr>
                </a:pPr>
                <a:r>
                  <a:rPr lang="en-US" altLang="en-US" b="1" dirty="0"/>
                  <a:t>Rate of Degradation (</a:t>
                </a:r>
                <a:r>
                  <a:rPr lang="en-US" altLang="en-US" b="1" dirty="0" err="1"/>
                  <a:t>RoD</a:t>
                </a:r>
                <a:r>
                  <a:rPr lang="en-US" altLang="en-US" b="1" dirty="0"/>
                  <a:t>)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HK" altLang="zh-CN" dirty="0"/>
                  <a:t>the decrease in accuracy of the target task due to the perturbations added to the prompt</a:t>
                </a:r>
                <a:r>
                  <a:rPr lang="en-US" altLang="zh-CN" dirty="0"/>
                  <a:t>.</a:t>
                </a:r>
              </a:p>
              <a:p>
                <a:pPr lvl="1">
                  <a:lnSpc>
                    <a:spcPct val="120000"/>
                  </a:lnSpc>
                  <a:buClr>
                    <a:srgbClr val="CC0000"/>
                  </a:buClr>
                </a:pPr>
                <a:r>
                  <a:rPr lang="en-US" altLang="zh-CN" dirty="0"/>
                  <a:t>A smaller </a:t>
                </a:r>
                <a:r>
                  <a:rPr lang="en-US" altLang="zh-CN" dirty="0" err="1"/>
                  <a:t>RoD</a:t>
                </a:r>
                <a:r>
                  <a:rPr lang="en-US" altLang="zh-CN" dirty="0"/>
                  <a:t> indicates a more robust model against perturbations</a:t>
                </a:r>
                <a:br>
                  <a:rPr lang="en-US" altLang="zh-CN" dirty="0"/>
                </a:br>
                <a:endParaRPr lang="en-US" altLang="zh-CN" dirty="0"/>
              </a:p>
              <a:p>
                <a:pPr lvl="1">
                  <a:lnSpc>
                    <a:spcPct val="120000"/>
                  </a:lnSpc>
                  <a:buClr>
                    <a:srgbClr val="CC0000"/>
                  </a:buClr>
                </a:pPr>
                <a:endParaRPr lang="en-US" altLang="en-US" dirty="0"/>
              </a:p>
              <a:p>
                <a:pPr marL="342900" lvl="1" indent="0">
                  <a:lnSpc>
                    <a:spcPct val="120000"/>
                  </a:lnSpc>
                  <a:buClr>
                    <a:srgbClr val="CC0000"/>
                  </a:buClr>
                  <a:buNone/>
                </a:pPr>
                <a:endParaRPr lang="en-US" altLang="en-US" dirty="0"/>
              </a:p>
              <a:p>
                <a:pPr lvl="1">
                  <a:lnSpc>
                    <a:spcPct val="120000"/>
                  </a:lnSpc>
                  <a:buClr>
                    <a:srgbClr val="CC0000"/>
                  </a:buClr>
                </a:pPr>
                <a:r>
                  <a:rPr lang="en-US" altLang="en-US" dirty="0"/>
                  <a:t>where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perturbed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version of the original prompt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avg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acc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avg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acc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</a:t>
                </a:r>
                <a:r>
                  <a:rPr lang="en-HK" dirty="0"/>
                  <a:t>the averaged accuracies over </a:t>
                </a:r>
                <a14:m>
                  <m:oMath xmlns:m="http://schemas.openxmlformats.org/officeDocument/2006/math">
                    <m:r>
                      <a:rPr lang="en-HK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prompts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5362" name="Rectangle 3">
                <a:extLst>
                  <a:ext uri="{FF2B5EF4-FFF2-40B4-BE49-F238E27FC236}">
                    <a16:creationId xmlns:a16="http://schemas.microsoft.com/office/drawing/2014/main" id="{372681B8-D834-074E-991E-6B854CC59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78" y="1310121"/>
                <a:ext cx="8335838" cy="2667000"/>
              </a:xfrm>
              <a:blipFill>
                <a:blip r:embed="rId4"/>
                <a:stretch>
                  <a:fillRect t="-476" r="-152" b="-1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54E5D-25A4-FBC6-7237-AF2F4529730C}"/>
                  </a:ext>
                </a:extLst>
              </p:cNvPr>
              <p:cNvSpPr txBox="1"/>
              <p:nvPr/>
            </p:nvSpPr>
            <p:spPr>
              <a:xfrm>
                <a:off x="1443216" y="2643621"/>
                <a:ext cx="5723042" cy="697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RoD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avg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avg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avg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avg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avg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acc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54E5D-25A4-FBC6-7237-AF2F45297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216" y="2643621"/>
                <a:ext cx="5723042" cy="697307"/>
              </a:xfrm>
              <a:prstGeom prst="rect">
                <a:avLst/>
              </a:prstGeom>
              <a:blipFill>
                <a:blip r:embed="rId5"/>
                <a:stretch>
                  <a:fillRect l="-664" t="-178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2CCEB5-5B7B-2BCF-22DA-6240EDDDB85C}"/>
              </a:ext>
            </a:extLst>
          </p:cNvPr>
          <p:cNvSpPr txBox="1"/>
          <p:nvPr/>
        </p:nvSpPr>
        <p:spPr>
          <a:xfrm>
            <a:off x="0" y="4488735"/>
            <a:ext cx="9682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endParaRPr lang="en-HK" altLang="zh-CN" sz="1200" dirty="0">
              <a:latin typeface="+mn-lt"/>
            </a:endParaRPr>
          </a:p>
          <a:p>
            <a:r>
              <a:rPr lang="en-US" altLang="zh-CN" sz="1200" dirty="0">
                <a:latin typeface="+mn-lt"/>
              </a:rPr>
              <a:t>Meyers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Signal Processing on PV Time-series Data: Robust Degradation Analysis Without Physical Models</a:t>
            </a:r>
            <a:r>
              <a:rPr lang="en-US" altLang="zh-CN" sz="1200" dirty="0">
                <a:latin typeface="+mn-lt"/>
              </a:rPr>
              <a:t>, In IEEE Journal of Photovoltaics’19.</a:t>
            </a:r>
            <a:endParaRPr lang="en-HK" altLang="zh-CN" sz="1200" dirty="0">
              <a:latin typeface="+mn-lt"/>
            </a:endParaRPr>
          </a:p>
          <a:p>
            <a:r>
              <a:rPr lang="en-US" altLang="zh-CN" sz="1200" dirty="0">
                <a:latin typeface="+mn-lt"/>
              </a:rPr>
              <a:t>Ishibashi </a:t>
            </a:r>
            <a:r>
              <a:rPr lang="en-US" altLang="zh-CN" sz="1200" i="1" dirty="0">
                <a:latin typeface="+mn-lt"/>
              </a:rPr>
              <a:t>et al.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Evaluating the Robustness of Discrete Prompts</a:t>
            </a:r>
            <a:r>
              <a:rPr lang="en-US" altLang="zh-CN" sz="1200" dirty="0">
                <a:latin typeface="+mn-lt"/>
              </a:rPr>
              <a:t>, In EACL’23.</a:t>
            </a:r>
          </a:p>
        </p:txBody>
      </p:sp>
    </p:spTree>
    <p:extLst>
      <p:ext uri="{BB962C8B-B14F-4D97-AF65-F5344CB8AC3E}">
        <p14:creationId xmlns:p14="http://schemas.microsoft.com/office/powerpoint/2010/main" val="1294455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677D47D-A955-6E03-C360-BE170D18B74D}"/>
              </a:ext>
            </a:extLst>
          </p:cNvPr>
          <p:cNvSpPr txBox="1">
            <a:spLocks noChangeArrowheads="1"/>
          </p:cNvSpPr>
          <p:nvPr/>
        </p:nvSpPr>
        <p:spPr>
          <a:xfrm>
            <a:off x="617712" y="2286186"/>
            <a:ext cx="7992888" cy="57112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None/>
            </a:pPr>
            <a:r>
              <a:rPr lang="en-US" altLang="en-US" sz="3200" b="1" dirty="0"/>
              <a:t>Thank you very much for your attention</a:t>
            </a:r>
            <a:r>
              <a:rPr lang="en-US" altLang="zh-CN" sz="3200" b="1" dirty="0"/>
              <a:t>!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849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1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Category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3437340"/>
            <a:ext cx="8540352" cy="1152128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zh-CN" b="1" dirty="0"/>
              <a:t>(Few-shot)</a:t>
            </a:r>
            <a:r>
              <a:rPr lang="zh-CN" altLang="en-US" b="1" dirty="0"/>
              <a:t> </a:t>
            </a:r>
            <a:r>
              <a:rPr lang="en-HK" altLang="en-US" b="1" dirty="0">
                <a:solidFill>
                  <a:srgbClr val="C00000"/>
                </a:solidFill>
              </a:rPr>
              <a:t>In</a:t>
            </a:r>
            <a:r>
              <a:rPr lang="en-US" altLang="zh-CN" b="1" dirty="0">
                <a:solidFill>
                  <a:srgbClr val="C00000"/>
                </a:solidFill>
              </a:rPr>
              <a:t>-Context </a:t>
            </a:r>
            <a:r>
              <a:rPr lang="en-US" altLang="zh-CN" b="1" strike="sngStrike" dirty="0"/>
              <a:t>Learning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Imitation</a:t>
            </a:r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b="1" dirty="0">
                <a:solidFill>
                  <a:srgbClr val="C00000"/>
                </a:solidFill>
              </a:rPr>
              <a:t>No </a:t>
            </a:r>
            <a:r>
              <a:rPr lang="en-HK" altLang="en-US" b="1" dirty="0"/>
              <a:t>gradient update </a:t>
            </a:r>
            <a:r>
              <a:rPr lang="en-HK" altLang="en-US" dirty="0"/>
              <a:t>or</a:t>
            </a:r>
            <a:r>
              <a:rPr lang="en-HK" altLang="en-US" b="1" dirty="0"/>
              <a:t> fine</a:t>
            </a:r>
            <a:r>
              <a:rPr lang="en-US" altLang="zh-CN" b="1" dirty="0"/>
              <a:t>-tuning</a:t>
            </a:r>
            <a:endParaRPr lang="en-HK" altLang="en-US" b="1" dirty="0"/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dirty="0"/>
              <a:t>Literally just take a </a:t>
            </a:r>
            <a:r>
              <a:rPr lang="en-US" altLang="zh-CN" dirty="0"/>
              <a:t>pre-trained</a:t>
            </a:r>
            <a:r>
              <a:rPr lang="en-HK" altLang="en-US" dirty="0"/>
              <a:t> model and </a:t>
            </a:r>
            <a:r>
              <a:rPr lang="en-HK" altLang="en-US" b="1" dirty="0">
                <a:solidFill>
                  <a:srgbClr val="C00000"/>
                </a:solidFill>
              </a:rPr>
              <a:t>give it the following prefix</a:t>
            </a:r>
            <a:endParaRPr lang="en-US" altLang="en-US" b="1" dirty="0">
              <a:solidFill>
                <a:srgbClr val="C00000"/>
              </a:solidFill>
            </a:endParaRP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375AD-D588-4B4D-7C85-25E7DB42C8D3}"/>
              </a:ext>
            </a:extLst>
          </p:cNvPr>
          <p:cNvSpPr txBox="1"/>
          <p:nvPr/>
        </p:nvSpPr>
        <p:spPr>
          <a:xfrm>
            <a:off x="251520" y="4866501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Image 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 the public domain.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Paper 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Brown </a:t>
            </a:r>
            <a:r>
              <a:rPr lang="en-HK" altLang="zh-CN" sz="1200" i="1" dirty="0">
                <a:latin typeface="+mn-lt"/>
              </a:rPr>
              <a:t>et al.</a:t>
            </a:r>
            <a:r>
              <a:rPr lang="en-HK" altLang="zh-CN" sz="1200" dirty="0">
                <a:latin typeface="+mn-lt"/>
              </a:rPr>
              <a:t>, Language Models are Few-Shot Learners, In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NeurIPS’20</a:t>
            </a:r>
            <a:r>
              <a:rPr lang="en-HK" altLang="zh-CN" sz="1200" dirty="0">
                <a:latin typeface="+mn-lt"/>
              </a:rPr>
              <a:t>.</a:t>
            </a:r>
            <a:endParaRPr lang="en-US" altLang="zh-CN" sz="1200" dirty="0">
              <a:latin typeface="+mn-lt"/>
            </a:endParaRPr>
          </a:p>
        </p:txBody>
      </p:sp>
      <p:pic>
        <p:nvPicPr>
          <p:cNvPr id="2050" name="Picture 2" descr="In-Context Learning, In Context">
            <a:extLst>
              <a:ext uri="{FF2B5EF4-FFF2-40B4-BE49-F238E27FC236}">
                <a16:creationId xmlns:a16="http://schemas.microsoft.com/office/drawing/2014/main" id="{5C0A2DAC-F4E5-BDF7-7EC9-433E8D0AB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19609"/>
            <a:ext cx="3932700" cy="22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5DF0F-FE22-79AE-FCD0-E8DA74C725FE}"/>
                  </a:ext>
                </a:extLst>
              </p:cNvPr>
              <p:cNvSpPr txBox="1"/>
              <p:nvPr/>
            </p:nvSpPr>
            <p:spPr>
              <a:xfrm>
                <a:off x="5516203" y="2329408"/>
                <a:ext cx="32040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15DF0F-FE22-79AE-FCD0-E8DA74C72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03" y="2329408"/>
                <a:ext cx="3204082" cy="369332"/>
              </a:xfrm>
              <a:prstGeom prst="rect">
                <a:avLst/>
              </a:prstGeom>
              <a:blipFill>
                <a:blip r:embed="rId5"/>
                <a:stretch>
                  <a:fillRect l="-1976" r="-31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5BFE43-9099-484E-7D1B-5180CE6F963A}"/>
              </a:ext>
            </a:extLst>
          </p:cNvPr>
          <p:cNvSpPr txBox="1"/>
          <p:nvPr/>
        </p:nvSpPr>
        <p:spPr>
          <a:xfrm>
            <a:off x="6516775" y="1847071"/>
            <a:ext cx="1432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Template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8BA252-2812-3D8E-8AB0-E51F5BBBB02D}"/>
              </a:ext>
            </a:extLst>
          </p:cNvPr>
          <p:cNvSpPr/>
          <p:nvPr/>
        </p:nvSpPr>
        <p:spPr>
          <a:xfrm>
            <a:off x="1691680" y="1819677"/>
            <a:ext cx="2304256" cy="108012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0067DA-BA25-66D2-10C1-8E4052522417}"/>
              </a:ext>
            </a:extLst>
          </p:cNvPr>
          <p:cNvSpPr/>
          <p:nvPr/>
        </p:nvSpPr>
        <p:spPr>
          <a:xfrm>
            <a:off x="1691680" y="2938042"/>
            <a:ext cx="576064" cy="210703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A4263D-9107-9D9B-5289-66B17791B79D}"/>
                  </a:ext>
                </a:extLst>
              </p:cNvPr>
              <p:cNvSpPr txBox="1"/>
              <p:nvPr/>
            </p:nvSpPr>
            <p:spPr>
              <a:xfrm>
                <a:off x="1655958" y="3027369"/>
                <a:ext cx="6475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A4263D-9107-9D9B-5289-66B17791B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958" y="3027369"/>
                <a:ext cx="64750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D9E82F-C344-7937-29F3-B2E7718A652F}"/>
                  </a:ext>
                </a:extLst>
              </p:cNvPr>
              <p:cNvSpPr txBox="1"/>
              <p:nvPr/>
            </p:nvSpPr>
            <p:spPr>
              <a:xfrm>
                <a:off x="2195736" y="3036372"/>
                <a:ext cx="12235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D9E82F-C344-7937-29F3-B2E7718A6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036372"/>
                <a:ext cx="1223571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0CAC734-DF53-C64C-6AFB-471776AB33AE}"/>
              </a:ext>
            </a:extLst>
          </p:cNvPr>
          <p:cNvSpPr/>
          <p:nvPr/>
        </p:nvSpPr>
        <p:spPr>
          <a:xfrm>
            <a:off x="2267744" y="2938042"/>
            <a:ext cx="214660" cy="210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2EAF3F-90E4-D5D0-E315-4C007462CA01}"/>
                  </a:ext>
                </a:extLst>
              </p:cNvPr>
              <p:cNvSpPr txBox="1"/>
              <p:nvPr/>
            </p:nvSpPr>
            <p:spPr>
              <a:xfrm>
                <a:off x="2956553" y="2750501"/>
                <a:ext cx="5034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2EAF3F-90E4-D5D0-E315-4C007462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53" y="2750501"/>
                <a:ext cx="503491" cy="461665"/>
              </a:xfrm>
              <a:prstGeom prst="rect">
                <a:avLst/>
              </a:prstGeom>
              <a:blipFill>
                <a:blip r:embed="rId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7074B9A-35B1-5E5C-D421-14A35E11C375}"/>
              </a:ext>
            </a:extLst>
          </p:cNvPr>
          <p:cNvSpPr/>
          <p:nvPr/>
        </p:nvSpPr>
        <p:spPr>
          <a:xfrm>
            <a:off x="4067944" y="1751846"/>
            <a:ext cx="1368152" cy="1515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24634C-0678-831B-DC36-B8025811B955}"/>
                  </a:ext>
                </a:extLst>
              </p:cNvPr>
              <p:cNvSpPr txBox="1"/>
              <p:nvPr/>
            </p:nvSpPr>
            <p:spPr>
              <a:xfrm>
                <a:off x="3708186" y="2457254"/>
                <a:ext cx="12955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zh-CN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24634C-0678-831B-DC36-B8025811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186" y="2457254"/>
                <a:ext cx="1295579" cy="461665"/>
              </a:xfrm>
              <a:prstGeom prst="rect">
                <a:avLst/>
              </a:prstGeom>
              <a:blipFill>
                <a:blip r:embed="rId9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AFCDA5A-52F8-F79A-6971-AE47E777D169}"/>
              </a:ext>
            </a:extLst>
          </p:cNvPr>
          <p:cNvSpPr/>
          <p:nvPr/>
        </p:nvSpPr>
        <p:spPr>
          <a:xfrm>
            <a:off x="6295009" y="2334048"/>
            <a:ext cx="1971674" cy="42109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B829DE-0D26-0022-C950-9A8A50E985C3}"/>
              </a:ext>
            </a:extLst>
          </p:cNvPr>
          <p:cNvCxnSpPr/>
          <p:nvPr/>
        </p:nvCxnSpPr>
        <p:spPr>
          <a:xfrm flipV="1">
            <a:off x="7020271" y="2857493"/>
            <a:ext cx="260575" cy="1619172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8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1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Category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2" y="3849751"/>
            <a:ext cx="8999658" cy="1152128"/>
          </a:xfrm>
        </p:spPr>
        <p:txBody>
          <a:bodyPr/>
          <a:lstStyle/>
          <a:p>
            <a:pPr lvl="1">
              <a:lnSpc>
                <a:spcPct val="150000"/>
              </a:lnSpc>
              <a:buClr>
                <a:srgbClr val="CC0000"/>
              </a:buClr>
            </a:pPr>
            <a:r>
              <a:rPr lang="en-US" alt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Discrete</a:t>
            </a:r>
            <a:r>
              <a:rPr lang="en-US" altLang="en-US" b="1" dirty="0"/>
              <a:t> </a:t>
            </a:r>
            <a:r>
              <a:rPr lang="en-US" altLang="en-US" dirty="0"/>
              <a:t>Prompt</a:t>
            </a:r>
            <a:r>
              <a:rPr lang="zh-CN" altLang="en-US" b="1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Hard</a:t>
            </a:r>
            <a:r>
              <a:rPr lang="en-US" altLang="zh-CN" dirty="0"/>
              <a:t> Prompt):</a:t>
            </a:r>
            <a:r>
              <a:rPr lang="zh-CN" altLang="en-US" dirty="0"/>
              <a:t> </a:t>
            </a:r>
            <a:r>
              <a:rPr lang="en-US" altLang="zh-CN" b="1" dirty="0"/>
              <a:t>Words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learn lexical sequences</a:t>
            </a:r>
            <a:endParaRPr lang="en-US" altLang="en-US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Continuous</a:t>
            </a:r>
            <a:r>
              <a:rPr lang="en-US" altLang="en-US" b="1" dirty="0"/>
              <a:t> </a:t>
            </a:r>
            <a:r>
              <a:rPr lang="en-US" altLang="en-US" dirty="0"/>
              <a:t>Prompt</a:t>
            </a:r>
            <a:r>
              <a:rPr lang="zh-CN" altLang="en-US" b="1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Soft</a:t>
            </a:r>
            <a:r>
              <a:rPr lang="en-US" altLang="zh-CN" dirty="0"/>
              <a:t> Prompt):</a:t>
            </a:r>
            <a:r>
              <a:rPr lang="zh-CN" altLang="en-US" dirty="0"/>
              <a:t> </a:t>
            </a:r>
            <a:r>
              <a:rPr lang="en-US" altLang="zh-CN" b="1" dirty="0"/>
              <a:t>Vectors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learn embeddings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Soften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Version</a:t>
            </a:r>
            <a:r>
              <a:rPr lang="en-US" altLang="zh-CN" dirty="0"/>
              <a:t>)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F9254-0331-A892-1677-60BE6388B2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313"/>
          <a:stretch/>
        </p:blipFill>
        <p:spPr>
          <a:xfrm>
            <a:off x="3700134" y="1214175"/>
            <a:ext cx="3531751" cy="2106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F7EBAA-E875-E7D0-E62C-909C95C34914}"/>
              </a:ext>
            </a:extLst>
          </p:cNvPr>
          <p:cNvSpPr txBox="1"/>
          <p:nvPr/>
        </p:nvSpPr>
        <p:spPr>
          <a:xfrm>
            <a:off x="4348206" y="3355872"/>
            <a:ext cx="2448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HK" altLang="zh-CN" sz="1200" dirty="0">
                <a:latin typeface="+mn-lt"/>
              </a:rPr>
              <a:t>A Framework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Autoregressive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LM</a:t>
            </a:r>
            <a:endParaRPr lang="en-HK" altLang="zh-CN" sz="12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375AD-D588-4B4D-7C85-25E7DB42C8D3}"/>
              </a:ext>
            </a:extLst>
          </p:cNvPr>
          <p:cNvSpPr txBox="1"/>
          <p:nvPr/>
        </p:nvSpPr>
        <p:spPr>
          <a:xfrm>
            <a:off x="1656" y="4835514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 err="1">
                <a:latin typeface="+mn-lt"/>
              </a:rPr>
              <a:t>Paaß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</a:t>
            </a:r>
            <a:r>
              <a:rPr lang="zh-CN" altLang="en-US" sz="1200" i="1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al.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Foundation Models for Natural Language Processing: Pre-trained Language Models Integrating Media,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 Springer Nature’23.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80B4C0-9C57-3E94-3B02-FA943C1F089B}"/>
              </a:ext>
            </a:extLst>
          </p:cNvPr>
          <p:cNvSpPr/>
          <p:nvPr/>
        </p:nvSpPr>
        <p:spPr>
          <a:xfrm>
            <a:off x="3772142" y="2729442"/>
            <a:ext cx="3384376" cy="144016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986A71-8F56-57B6-E7F9-D9E05C3C7D1D}"/>
              </a:ext>
            </a:extLst>
          </p:cNvPr>
          <p:cNvSpPr txBox="1"/>
          <p:nvPr/>
        </p:nvSpPr>
        <p:spPr>
          <a:xfrm>
            <a:off x="7265329" y="2647561"/>
            <a:ext cx="1978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Continuous Prompt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660BE9-7AC4-FE7C-33C6-9A2BA7B37B03}"/>
              </a:ext>
            </a:extLst>
          </p:cNvPr>
          <p:cNvSpPr/>
          <p:nvPr/>
        </p:nvSpPr>
        <p:spPr>
          <a:xfrm>
            <a:off x="3772142" y="2926939"/>
            <a:ext cx="3384376" cy="254430"/>
          </a:xfrm>
          <a:prstGeom prst="round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C4954-2B54-AB35-DAEE-62B6827F2647}"/>
              </a:ext>
            </a:extLst>
          </p:cNvPr>
          <p:cNvSpPr txBox="1"/>
          <p:nvPr/>
        </p:nvSpPr>
        <p:spPr>
          <a:xfrm>
            <a:off x="7452320" y="2904604"/>
            <a:ext cx="1604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Discrete Prompt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194F7-886C-4D02-991E-D57B66012306}"/>
              </a:ext>
            </a:extLst>
          </p:cNvPr>
          <p:cNvSpPr txBox="1"/>
          <p:nvPr/>
        </p:nvSpPr>
        <p:spPr>
          <a:xfrm>
            <a:off x="367165" y="1132901"/>
            <a:ext cx="1656184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solidFill>
                  <a:srgbClr val="C00000"/>
                </a:solidFill>
              </a:rPr>
              <a:t>User</a:t>
            </a:r>
            <a:r>
              <a:rPr lang="en-US" altLang="zh-CN" sz="1400" b="1" dirty="0">
                <a:solidFill>
                  <a:srgbClr val="C00000"/>
                </a:solidFill>
              </a:rPr>
              <a:t>’s Input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ECC244-1A25-EC46-9375-7F0B25B007DF}"/>
              </a:ext>
            </a:extLst>
          </p:cNvPr>
          <p:cNvSpPr txBox="1"/>
          <p:nvPr/>
        </p:nvSpPr>
        <p:spPr>
          <a:xfrm>
            <a:off x="368409" y="1904846"/>
            <a:ext cx="1656184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solidFill>
                  <a:srgbClr val="C00000"/>
                </a:solidFill>
              </a:rPr>
              <a:t>Tokenization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F31909-88DB-5326-F41E-4D4BF9651D10}"/>
              </a:ext>
            </a:extLst>
          </p:cNvPr>
          <p:cNvSpPr txBox="1"/>
          <p:nvPr/>
        </p:nvSpPr>
        <p:spPr>
          <a:xfrm>
            <a:off x="334524" y="2681261"/>
            <a:ext cx="1656184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</a:rPr>
              <a:t>Input</a:t>
            </a:r>
            <a:r>
              <a:rPr lang="zh-CN" altLang="en-US" sz="1400" b="1" dirty="0">
                <a:solidFill>
                  <a:srgbClr val="C00000"/>
                </a:solidFill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</a:rPr>
              <a:t>Tokens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877AD0-C822-42EE-0FB9-915BD520D54C}"/>
              </a:ext>
            </a:extLst>
          </p:cNvPr>
          <p:cNvSpPr txBox="1"/>
          <p:nvPr/>
        </p:nvSpPr>
        <p:spPr>
          <a:xfrm>
            <a:off x="2275550" y="1136118"/>
            <a:ext cx="1008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Sentence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13D151-78B3-8FC1-FDF6-AA95AC6FAF0C}"/>
              </a:ext>
            </a:extLst>
          </p:cNvPr>
          <p:cNvSpPr txBox="1"/>
          <p:nvPr/>
        </p:nvSpPr>
        <p:spPr>
          <a:xfrm>
            <a:off x="2237117" y="1907799"/>
            <a:ext cx="11408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Sub</a:t>
            </a:r>
            <a:r>
              <a:rPr lang="en-US" altLang="zh-CN" sz="1400" b="1" dirty="0"/>
              <a:t>-words</a:t>
            </a:r>
            <a:endParaRPr 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B2B96-1488-A232-8AF5-A0A0FFB3A2F1}"/>
              </a:ext>
            </a:extLst>
          </p:cNvPr>
          <p:cNvSpPr txBox="1"/>
          <p:nvPr/>
        </p:nvSpPr>
        <p:spPr>
          <a:xfrm>
            <a:off x="2381861" y="2681603"/>
            <a:ext cx="8514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Tokens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8CD2AC-4521-5697-5A6F-4179F8BF27AA}"/>
              </a:ext>
            </a:extLst>
          </p:cNvPr>
          <p:cNvSpPr txBox="1"/>
          <p:nvPr/>
        </p:nvSpPr>
        <p:spPr>
          <a:xfrm>
            <a:off x="326587" y="3403672"/>
            <a:ext cx="1656184" cy="30777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HK" sz="1400" b="1" dirty="0">
                <a:solidFill>
                  <a:srgbClr val="C00000"/>
                </a:solidFill>
              </a:rPr>
              <a:t>Model</a:t>
            </a:r>
            <a:r>
              <a:rPr lang="en-US" altLang="zh-CN" sz="1400" b="1" dirty="0">
                <a:solidFill>
                  <a:srgbClr val="C00000"/>
                </a:solidFill>
              </a:rPr>
              <a:t>’s Input</a:t>
            </a:r>
            <a:endParaRPr lang="en-US" sz="1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AF9F2A-8DB5-37A9-7DB5-76A06ED18AFE}"/>
                  </a:ext>
                </a:extLst>
              </p:cNvPr>
              <p:cNvSpPr txBox="1"/>
              <p:nvPr/>
            </p:nvSpPr>
            <p:spPr>
              <a:xfrm rot="5400000">
                <a:off x="2548895" y="1448430"/>
                <a:ext cx="460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AF9F2A-8DB5-37A9-7DB5-76A06ED18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48895" y="1448430"/>
                <a:ext cx="4601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529BA4-01A8-35E3-673B-1CE5FC338059}"/>
                  </a:ext>
                </a:extLst>
              </p:cNvPr>
              <p:cNvSpPr txBox="1"/>
              <p:nvPr/>
            </p:nvSpPr>
            <p:spPr>
              <a:xfrm rot="5400000">
                <a:off x="2548895" y="2239740"/>
                <a:ext cx="460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529BA4-01A8-35E3-673B-1CE5FC338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48895" y="2239740"/>
                <a:ext cx="4601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A08B10-36F2-D652-FE6E-F5BEB0F4D073}"/>
                  </a:ext>
                </a:extLst>
              </p:cNvPr>
              <p:cNvSpPr txBox="1"/>
              <p:nvPr/>
            </p:nvSpPr>
            <p:spPr>
              <a:xfrm rot="5400000">
                <a:off x="2554105" y="3007618"/>
                <a:ext cx="4601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7A08B10-36F2-D652-FE6E-F5BEB0F4D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54105" y="3007618"/>
                <a:ext cx="4601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994E658-42B0-86C3-83AA-E836D81EBDF7}"/>
              </a:ext>
            </a:extLst>
          </p:cNvPr>
          <p:cNvSpPr txBox="1"/>
          <p:nvPr/>
        </p:nvSpPr>
        <p:spPr>
          <a:xfrm>
            <a:off x="1923518" y="3389650"/>
            <a:ext cx="172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Word Embedding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7A9F1F1-3B32-F69A-A391-8A4DA0492790}"/>
              </a:ext>
            </a:extLst>
          </p:cNvPr>
          <p:cNvSpPr/>
          <p:nvPr/>
        </p:nvSpPr>
        <p:spPr>
          <a:xfrm>
            <a:off x="162743" y="991610"/>
            <a:ext cx="3481125" cy="28803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7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372681B8-D834-074E-991E-6B854CC594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3774" y="3339378"/>
            <a:ext cx="9084066" cy="1874912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en-US" b="1" dirty="0"/>
              <a:t>Continuous Prompt</a:t>
            </a:r>
            <a:r>
              <a:rPr lang="zh-CN" altLang="en-US" b="1" dirty="0"/>
              <a:t> </a:t>
            </a:r>
            <a:r>
              <a:rPr lang="en-US" altLang="zh-CN" dirty="0"/>
              <a:t>(Soft Prompt):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Vectors</a:t>
            </a:r>
            <a:r>
              <a:rPr lang="en-US" altLang="zh-CN" dirty="0"/>
              <a:t> initialized from </a:t>
            </a:r>
            <a:r>
              <a:rPr lang="en-US" altLang="zh-CN" i="1" dirty="0"/>
              <a:t>word</a:t>
            </a:r>
            <a:r>
              <a:rPr lang="zh-CN" altLang="en-US" i="1" dirty="0"/>
              <a:t> </a:t>
            </a:r>
            <a:r>
              <a:rPr lang="en-US" altLang="zh-CN" i="1" dirty="0"/>
              <a:t>embeddings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b="1" dirty="0"/>
              <a:t>Prompt Tuning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Additional learnable parameters </a:t>
            </a:r>
            <a:r>
              <a:rPr lang="en-US" altLang="zh-CN" dirty="0"/>
              <a:t>injected into the model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en-US" b="1" dirty="0"/>
              <a:t>Pros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Learn </a:t>
            </a:r>
            <a:r>
              <a:rPr lang="en-US" altLang="zh-CN" b="1" dirty="0"/>
              <a:t>generalizable</a:t>
            </a:r>
            <a:r>
              <a:rPr lang="zh-CN" altLang="en-US" b="1" dirty="0"/>
              <a:t> </a:t>
            </a:r>
            <a:r>
              <a:rPr lang="en-US" altLang="zh-CN" b="1" dirty="0"/>
              <a:t>task-specific </a:t>
            </a:r>
            <a:r>
              <a:rPr lang="en-US" altLang="zh-CN" dirty="0"/>
              <a:t>embeddings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b="1" dirty="0">
                <a:solidFill>
                  <a:srgbClr val="C00000"/>
                </a:solidFill>
              </a:rPr>
              <a:t>parameter-efficient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b="1" dirty="0"/>
              <a:t>Cons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Hard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 interpret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and cannot be applied to publicly unavailable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baseline="30000" dirty="0"/>
              <a:t>[1]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C5BFED-9927-41C1-E390-A005ED3D18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313"/>
          <a:stretch/>
        </p:blipFill>
        <p:spPr>
          <a:xfrm>
            <a:off x="2627784" y="942590"/>
            <a:ext cx="3531751" cy="2106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434F8-38E2-33EE-4876-AFA8D9B7A2D4}"/>
              </a:ext>
            </a:extLst>
          </p:cNvPr>
          <p:cNvSpPr txBox="1"/>
          <p:nvPr/>
        </p:nvSpPr>
        <p:spPr>
          <a:xfrm>
            <a:off x="3275856" y="3084287"/>
            <a:ext cx="24482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HK" altLang="zh-CN" sz="1200" dirty="0">
                <a:latin typeface="+mn-lt"/>
              </a:rPr>
              <a:t>A Framework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Autoregressive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LM</a:t>
            </a:r>
            <a:endParaRPr lang="en-HK" altLang="zh-CN" sz="1200" dirty="0">
              <a:latin typeface="+mn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890F093-84B2-7E14-BC87-41A4F67E5652}"/>
              </a:ext>
            </a:extLst>
          </p:cNvPr>
          <p:cNvSpPr/>
          <p:nvPr/>
        </p:nvSpPr>
        <p:spPr>
          <a:xfrm>
            <a:off x="2699792" y="2457857"/>
            <a:ext cx="3384376" cy="144016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3BB6B4-B531-25DB-B71D-B317568B0813}"/>
              </a:ext>
            </a:extLst>
          </p:cNvPr>
          <p:cNvSpPr txBox="1"/>
          <p:nvPr/>
        </p:nvSpPr>
        <p:spPr>
          <a:xfrm>
            <a:off x="6192979" y="2375976"/>
            <a:ext cx="1978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Continuous Prompt</a:t>
            </a:r>
            <a:endParaRPr 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1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Prompt Category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–</a:t>
                </a:r>
                <a:r>
                  <a:rPr lang="zh-CN" altLang="en-US" sz="2800" dirty="0"/>
                  <a:t> </a:t>
                </a:r>
                <a:r>
                  <a:rPr lang="en-US" altLang="zh-CN" sz="2800" b="1" dirty="0">
                    <a:solidFill>
                      <a:srgbClr val="FF0000"/>
                    </a:solidFill>
                  </a:rPr>
                  <a:t>Continuous Prompt</a:t>
                </a:r>
                <a:r>
                  <a:rPr lang="zh-CN" altLang="en-US" sz="2800" b="1" dirty="0"/>
                  <a:t> </a:t>
                </a:r>
                <a:endParaRPr lang="en-US" altLang="en-US" sz="2800" b="1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4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8B21A28-43FF-81D6-ED28-E0247167DF4E}"/>
              </a:ext>
            </a:extLst>
          </p:cNvPr>
          <p:cNvSpPr txBox="1"/>
          <p:nvPr/>
        </p:nvSpPr>
        <p:spPr>
          <a:xfrm>
            <a:off x="467218" y="4879939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[1]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Ishibashi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</a:t>
            </a:r>
            <a:r>
              <a:rPr lang="zh-CN" altLang="en-US" sz="1200" i="1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al.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Evaluating the Robustness of Discrete Prompts,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arXiv’23.</a:t>
            </a:r>
          </a:p>
        </p:txBody>
      </p:sp>
    </p:spTree>
    <p:extLst>
      <p:ext uri="{BB962C8B-B14F-4D97-AF65-F5344CB8AC3E}">
        <p14:creationId xmlns:p14="http://schemas.microsoft.com/office/powerpoint/2010/main" val="301856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155926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2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Continuous Prompt-based 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5D94C0-CF4B-9090-C490-F78F490967D2}"/>
              </a:ext>
            </a:extLst>
          </p:cNvPr>
          <p:cNvSpPr txBox="1"/>
          <p:nvPr/>
        </p:nvSpPr>
        <p:spPr>
          <a:xfrm>
            <a:off x="179512" y="1131590"/>
            <a:ext cx="7416824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/>
              <a:t>Prompt Tuning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Additional learnable parameters </a:t>
            </a:r>
            <a:r>
              <a:rPr lang="en-US" altLang="zh-CN" sz="1600" dirty="0"/>
              <a:t>injected into the model</a:t>
            </a:r>
          </a:p>
        </p:txBody>
      </p:sp>
      <p:pic>
        <p:nvPicPr>
          <p:cNvPr id="15520" name="Picture 15519">
            <a:extLst>
              <a:ext uri="{FF2B5EF4-FFF2-40B4-BE49-F238E27FC236}">
                <a16:creationId xmlns:a16="http://schemas.microsoft.com/office/drawing/2014/main" id="{76027C94-4D23-E15A-0553-70D8CCDC9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305" y="1496371"/>
            <a:ext cx="3755160" cy="2854800"/>
          </a:xfrm>
          <a:prstGeom prst="rect">
            <a:avLst/>
          </a:prstGeom>
        </p:spPr>
      </p:pic>
      <p:pic>
        <p:nvPicPr>
          <p:cNvPr id="15521" name="Picture 15520">
            <a:extLst>
              <a:ext uri="{FF2B5EF4-FFF2-40B4-BE49-F238E27FC236}">
                <a16:creationId xmlns:a16="http://schemas.microsoft.com/office/drawing/2014/main" id="{5AC42AFD-14CB-59BA-C93E-E7B4BDE33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45" y="1496371"/>
            <a:ext cx="4938751" cy="2854800"/>
          </a:xfrm>
          <a:prstGeom prst="rect">
            <a:avLst/>
          </a:prstGeom>
        </p:spPr>
      </p:pic>
      <p:sp>
        <p:nvSpPr>
          <p:cNvPr id="15522" name="TextBox 15521">
            <a:extLst>
              <a:ext uri="{FF2B5EF4-FFF2-40B4-BE49-F238E27FC236}">
                <a16:creationId xmlns:a16="http://schemas.microsoft.com/office/drawing/2014/main" id="{8FF21071-29AD-DC7A-4C8F-78B619232BF6}"/>
              </a:ext>
            </a:extLst>
          </p:cNvPr>
          <p:cNvSpPr txBox="1"/>
          <p:nvPr/>
        </p:nvSpPr>
        <p:spPr>
          <a:xfrm>
            <a:off x="713369" y="4463385"/>
            <a:ext cx="1650812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HK" altLang="zh-CN" sz="1600" dirty="0"/>
              <a:t>Original</a:t>
            </a:r>
            <a:endParaRPr lang="en-US" altLang="zh-CN" sz="1600" dirty="0"/>
          </a:p>
        </p:txBody>
      </p:sp>
      <p:sp>
        <p:nvSpPr>
          <p:cNvPr id="15523" name="TextBox 15522">
            <a:extLst>
              <a:ext uri="{FF2B5EF4-FFF2-40B4-BE49-F238E27FC236}">
                <a16:creationId xmlns:a16="http://schemas.microsoft.com/office/drawing/2014/main" id="{FB16AA3A-6A2A-7BF6-6F34-A4877631C735}"/>
              </a:ext>
            </a:extLst>
          </p:cNvPr>
          <p:cNvSpPr txBox="1"/>
          <p:nvPr/>
        </p:nvSpPr>
        <p:spPr>
          <a:xfrm>
            <a:off x="5436096" y="4463385"/>
            <a:ext cx="2448272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HK" altLang="zh-CN" sz="1600" b="1" dirty="0"/>
              <a:t>Pre</a:t>
            </a:r>
            <a:r>
              <a:rPr lang="en-US" altLang="zh-CN" sz="1600" b="1" dirty="0"/>
              <a:t>fix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Tuning</a:t>
            </a:r>
          </a:p>
        </p:txBody>
      </p:sp>
      <p:sp>
        <p:nvSpPr>
          <p:cNvPr id="15524" name="TextBox 15523">
            <a:extLst>
              <a:ext uri="{FF2B5EF4-FFF2-40B4-BE49-F238E27FC236}">
                <a16:creationId xmlns:a16="http://schemas.microsoft.com/office/drawing/2014/main" id="{0110F6C1-017A-2F40-5560-773E0AA79DA8}"/>
              </a:ext>
            </a:extLst>
          </p:cNvPr>
          <p:cNvSpPr txBox="1"/>
          <p:nvPr/>
        </p:nvSpPr>
        <p:spPr>
          <a:xfrm>
            <a:off x="35496" y="4871180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AACL 2022 Tutorial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6"/>
              </a:rPr>
              <a:t>Recent Advances in Pre-trained Language Models: Why Do They Work and How to Use Them</a:t>
            </a:r>
            <a:endParaRPr lang="en-HK" altLang="zh-C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2975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2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Continuous Prompt-based 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5D94C0-CF4B-9090-C490-F78F490967D2}"/>
              </a:ext>
            </a:extLst>
          </p:cNvPr>
          <p:cNvSpPr txBox="1"/>
          <p:nvPr/>
        </p:nvSpPr>
        <p:spPr>
          <a:xfrm>
            <a:off x="179512" y="1131590"/>
            <a:ext cx="7416824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/>
              <a:t>Prompt Tuning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Additional learnable parameters </a:t>
            </a:r>
            <a:r>
              <a:rPr lang="en-US" altLang="zh-CN" sz="1600" dirty="0"/>
              <a:t>injected into the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5265C-2221-CFD3-46F2-EB0D852E7076}"/>
              </a:ext>
            </a:extLst>
          </p:cNvPr>
          <p:cNvSpPr txBox="1"/>
          <p:nvPr/>
        </p:nvSpPr>
        <p:spPr>
          <a:xfrm>
            <a:off x="628650" y="1635646"/>
            <a:ext cx="2435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Prefix-Tuning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D1DC1-9A56-D0C8-5B71-4FDD4140AD9B}"/>
              </a:ext>
            </a:extLst>
          </p:cNvPr>
          <p:cNvSpPr txBox="1"/>
          <p:nvPr/>
        </p:nvSpPr>
        <p:spPr>
          <a:xfrm>
            <a:off x="395536" y="4781550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Li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</a:t>
            </a:r>
            <a:r>
              <a:rPr lang="zh-CN" altLang="en-US" sz="1200" i="1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al.</a:t>
            </a:r>
            <a:r>
              <a:rPr lang="en-US" altLang="zh-CN" sz="1200" dirty="0">
                <a:latin typeface="+mn-lt"/>
              </a:rPr>
              <a:t>, Prefix-Tuning: Optimizing Continuous Prompts for Generation, Too,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ACL’21.</a:t>
            </a:r>
            <a:r>
              <a:rPr lang="zh-CN" altLang="en-US" sz="1200" dirty="0">
                <a:latin typeface="+mn-lt"/>
              </a:rPr>
              <a:t> </a:t>
            </a:r>
            <a:endParaRPr lang="en-US" altLang="zh-CN" sz="1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2671B-D3D2-7993-913C-273CDD36B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1635646"/>
            <a:ext cx="3908028" cy="29355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592A32-33A4-B8AB-F1C6-027967BCDEC6}"/>
              </a:ext>
            </a:extLst>
          </p:cNvPr>
          <p:cNvSpPr txBox="1"/>
          <p:nvPr/>
        </p:nvSpPr>
        <p:spPr>
          <a:xfrm>
            <a:off x="972853" y="4371114"/>
            <a:ext cx="5542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000" i="1" dirty="0"/>
              <a:t>continuous</a:t>
            </a:r>
            <a:r>
              <a:rPr lang="en-HK" sz="2000" dirty="0"/>
              <a:t> task-specific vector</a:t>
            </a:r>
            <a:endParaRPr lang="en-US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0EDF88-FA76-1028-7F16-FEDFEF3F5E6F}"/>
              </a:ext>
            </a:extLst>
          </p:cNvPr>
          <p:cNvCxnSpPr>
            <a:cxnSpLocks/>
          </p:cNvCxnSpPr>
          <p:nvPr/>
        </p:nvCxnSpPr>
        <p:spPr>
          <a:xfrm flipV="1">
            <a:off x="2629037" y="3777765"/>
            <a:ext cx="936104" cy="5928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3D2E03-BDDF-9F4B-F113-68DA36778F5A}"/>
                  </a:ext>
                </a:extLst>
              </p:cNvPr>
              <p:cNvSpPr txBox="1"/>
              <p:nvPr/>
            </p:nvSpPr>
            <p:spPr>
              <a:xfrm>
                <a:off x="1044861" y="3407588"/>
                <a:ext cx="23141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𝐏𝐫𝐞𝐟𝐢𝐱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3D2E03-BDDF-9F4B-F113-68DA36778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61" y="3407588"/>
                <a:ext cx="2314160" cy="369332"/>
              </a:xfrm>
              <a:prstGeom prst="rect">
                <a:avLst/>
              </a:prstGeom>
              <a:blipFill>
                <a:blip r:embed="rId5"/>
                <a:stretch>
                  <a:fillRect l="-1093" r="-382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5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2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Continuous Prompt-based 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5D94C0-CF4B-9090-C490-F78F490967D2}"/>
              </a:ext>
            </a:extLst>
          </p:cNvPr>
          <p:cNvSpPr txBox="1"/>
          <p:nvPr/>
        </p:nvSpPr>
        <p:spPr>
          <a:xfrm>
            <a:off x="179512" y="1121827"/>
            <a:ext cx="7416824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/>
              <a:t>Prompt Tuning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Additional learnable parameters </a:t>
            </a:r>
            <a:r>
              <a:rPr lang="en-US" altLang="zh-CN" sz="1600" dirty="0"/>
              <a:t>injected into the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0F50D-408C-2403-E062-746F0EA57CD5}"/>
              </a:ext>
            </a:extLst>
          </p:cNvPr>
          <p:cNvSpPr txBox="1"/>
          <p:nvPr/>
        </p:nvSpPr>
        <p:spPr>
          <a:xfrm>
            <a:off x="251520" y="1542468"/>
            <a:ext cx="46943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b="1" dirty="0">
                <a:solidFill>
                  <a:srgbClr val="FF0000"/>
                </a:solidFill>
              </a:rPr>
              <a:t>Pseudo-tuning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HK" b="1" dirty="0">
                <a:solidFill>
                  <a:srgbClr val="FF0000"/>
                </a:solidFill>
              </a:rPr>
              <a:t>P-tuning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1C180-B7FA-787C-4787-D6B187CB0E49}"/>
              </a:ext>
            </a:extLst>
          </p:cNvPr>
          <p:cNvSpPr txBox="1"/>
          <p:nvPr/>
        </p:nvSpPr>
        <p:spPr>
          <a:xfrm>
            <a:off x="395536" y="4684614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Liu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</a:t>
            </a:r>
            <a:r>
              <a:rPr lang="zh-CN" altLang="en-US" sz="1200" i="1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al.</a:t>
            </a:r>
            <a:r>
              <a:rPr lang="en-US" altLang="zh-CN" sz="1200" dirty="0">
                <a:latin typeface="+mn-lt"/>
              </a:rPr>
              <a:t>, GPT Understands, Too,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 AI Open’23.</a:t>
            </a:r>
            <a:r>
              <a:rPr lang="zh-CN" altLang="en-US" sz="1200" dirty="0">
                <a:latin typeface="+mn-lt"/>
              </a:rPr>
              <a:t> </a:t>
            </a:r>
            <a:endParaRPr lang="en-US" altLang="zh-CN" sz="1200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968E8E-32A3-0CA4-8B99-92021E4C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01710"/>
            <a:ext cx="8639580" cy="199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18A07-E7C2-8804-02DC-457CF4335D9E}"/>
                  </a:ext>
                </a:extLst>
              </p:cNvPr>
              <p:cNvSpPr txBox="1"/>
              <p:nvPr/>
            </p:nvSpPr>
            <p:spPr>
              <a:xfrm>
                <a:off x="5543692" y="4331300"/>
                <a:ext cx="3349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318A07-E7C2-8804-02DC-457CF4335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692" y="4331300"/>
                <a:ext cx="3349443" cy="369332"/>
              </a:xfrm>
              <a:prstGeom prst="rect">
                <a:avLst/>
              </a:prstGeom>
              <a:blipFill>
                <a:blip r:embed="rId5"/>
                <a:stretch>
                  <a:fillRect l="-755" r="-188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84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7F87B7-DE35-772D-1BB8-A6AB1CFDF59A}"/>
              </a:ext>
            </a:extLst>
          </p:cNvPr>
          <p:cNvSpPr/>
          <p:nvPr/>
        </p:nvSpPr>
        <p:spPr>
          <a:xfrm>
            <a:off x="467544" y="4083918"/>
            <a:ext cx="8208912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54CC01CC-BED6-8648-95A3-EDA3AEF5F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4638" y="-506413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altLang="en-US" sz="1800">
              <a:latin typeface="Arial" charset="0"/>
              <a:ea typeface="Osak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2AF9B-3BB7-8D4D-B383-C444CF8D8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-based Learning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and Robustness Evaluation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</p:spPr>
            <p:txBody>
              <a:bodyPr/>
              <a:lstStyle/>
              <a:p>
                <a:r>
                  <a:rPr lang="en-US" altLang="en-US" sz="2800" b="1" dirty="0">
                    <a:latin typeface="+mn-lt"/>
                  </a:rPr>
                  <a:t>Part </a:t>
                </a:r>
                <a:r>
                  <a:rPr lang="en-US" altLang="zh-CN" sz="2800" b="1" dirty="0">
                    <a:latin typeface="+mn-lt"/>
                  </a:rPr>
                  <a:t>2</a:t>
                </a:r>
                <a:r>
                  <a:rPr lang="zh-CN" altLang="en-US" sz="2800" b="1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b="1" dirty="0"/>
                  <a:t> </a:t>
                </a:r>
                <a:r>
                  <a:rPr lang="en-HK" altLang="zh-CN" sz="2800" dirty="0"/>
                  <a:t>Continuous Prompt-based Learning</a:t>
                </a:r>
                <a:endParaRPr lang="en-US" altLang="en-US" sz="2800" dirty="0"/>
              </a:p>
            </p:txBody>
          </p:sp>
        </mc:Choice>
        <mc:Fallback xmlns="">
          <p:sp>
            <p:nvSpPr>
              <p:cNvPr id="15361" name="Rectangle 2">
                <a:extLst>
                  <a:ext uri="{FF2B5EF4-FFF2-40B4-BE49-F238E27FC236}">
                    <a16:creationId xmlns:a16="http://schemas.microsoft.com/office/drawing/2014/main" id="{8F4EB96E-2B9D-2E40-86BD-D060DCEE1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650" y="361950"/>
                <a:ext cx="8335838" cy="841375"/>
              </a:xfrm>
              <a:blipFill>
                <a:blip r:embed="rId3"/>
                <a:stretch>
                  <a:fillRect l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5D94C0-CF4B-9090-C490-F78F490967D2}"/>
              </a:ext>
            </a:extLst>
          </p:cNvPr>
          <p:cNvSpPr txBox="1"/>
          <p:nvPr/>
        </p:nvSpPr>
        <p:spPr>
          <a:xfrm>
            <a:off x="179512" y="1131590"/>
            <a:ext cx="7416824" cy="360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sz="1600" b="1" dirty="0"/>
              <a:t>Prompt Tuning</a:t>
            </a:r>
            <a:r>
              <a:rPr lang="en-US" altLang="zh-CN" sz="1600" dirty="0"/>
              <a:t>: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C00000"/>
                </a:solidFill>
              </a:rPr>
              <a:t>Additional learnable parameters </a:t>
            </a:r>
            <a:r>
              <a:rPr lang="en-US" altLang="zh-CN" sz="1600" dirty="0"/>
              <a:t>injected into the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51788-4DE7-42F9-9C45-0C26403C6E84}"/>
              </a:ext>
            </a:extLst>
          </p:cNvPr>
          <p:cNvSpPr txBox="1"/>
          <p:nvPr/>
        </p:nvSpPr>
        <p:spPr>
          <a:xfrm>
            <a:off x="628650" y="1690710"/>
            <a:ext cx="2215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1" dirty="0">
                <a:solidFill>
                  <a:srgbClr val="FF0000"/>
                </a:solidFill>
              </a:rPr>
              <a:t>Soft Prompts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15C11-E9F1-FFCD-8F6E-56AB23B04935}"/>
              </a:ext>
            </a:extLst>
          </p:cNvPr>
          <p:cNvSpPr txBox="1"/>
          <p:nvPr/>
        </p:nvSpPr>
        <p:spPr>
          <a:xfrm>
            <a:off x="395536" y="4605591"/>
            <a:ext cx="91423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+mn-lt"/>
              </a:rPr>
              <a:t>Credits: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Qin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et</a:t>
            </a:r>
            <a:r>
              <a:rPr lang="zh-CN" altLang="en-US" sz="1200" i="1" dirty="0">
                <a:latin typeface="+mn-lt"/>
              </a:rPr>
              <a:t> </a:t>
            </a:r>
            <a:r>
              <a:rPr lang="en-US" altLang="zh-CN" sz="1200" i="1" dirty="0">
                <a:latin typeface="+mn-lt"/>
              </a:rPr>
              <a:t>al.</a:t>
            </a:r>
            <a:r>
              <a:rPr lang="en-US" altLang="zh-CN" sz="1200" dirty="0">
                <a:latin typeface="+mn-lt"/>
              </a:rPr>
              <a:t>, Learning How to Ask: Querying LMs with Mixtures of Soft Prompts,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NAACL’21.</a:t>
            </a:r>
            <a:r>
              <a:rPr lang="zh-CN" altLang="en-US" sz="1200" dirty="0">
                <a:latin typeface="+mn-lt"/>
              </a:rPr>
              <a:t> </a:t>
            </a:r>
            <a:endParaRPr lang="en-US" altLang="zh-CN" sz="12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6BC34-DFE0-AA67-89AF-3A8D10EF9352}"/>
                  </a:ext>
                </a:extLst>
              </p:cNvPr>
              <p:cNvSpPr txBox="1"/>
              <p:nvPr/>
            </p:nvSpPr>
            <p:spPr>
              <a:xfrm>
                <a:off x="2536058" y="2642874"/>
                <a:ext cx="4256806" cy="4033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___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___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06BC34-DFE0-AA67-89AF-3A8D10EF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58" y="2642874"/>
                <a:ext cx="4256806" cy="403316"/>
              </a:xfrm>
              <a:prstGeom prst="rect">
                <a:avLst/>
              </a:prstGeom>
              <a:blipFill>
                <a:blip r:embed="rId4"/>
                <a:stretch>
                  <a:fillRect l="-298" t="-242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567A62-075B-4C98-58DC-9557758F9DEB}"/>
                  </a:ext>
                </a:extLst>
              </p:cNvPr>
              <p:cNvSpPr txBox="1"/>
              <p:nvPr/>
            </p:nvSpPr>
            <p:spPr>
              <a:xfrm>
                <a:off x="1800922" y="3390303"/>
                <a:ext cx="5542156" cy="560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altLang="zh-CN" b="1" i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567A62-075B-4C98-58DC-9557758F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922" y="3390303"/>
                <a:ext cx="5542156" cy="560474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1081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-Intuit-09-12-2023" id="{4BF106F4-77FC-6148-ADEA-8F7F62F456CE}" vid="{8426232D-A0C2-1F44-83E7-5F00B859120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871</TotalTime>
  <Words>2184</Words>
  <Application>Microsoft Macintosh PowerPoint</Application>
  <PresentationFormat>On-screen Show (16:9)</PresentationFormat>
  <Paragraphs>285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 Bold</vt:lpstr>
      <vt:lpstr>Arial Regular</vt:lpstr>
      <vt:lpstr>Google Sans</vt:lpstr>
      <vt:lpstr>Arial</vt:lpstr>
      <vt:lpstr>Cambria Math</vt:lpstr>
      <vt:lpstr>Wingdings</vt:lpstr>
      <vt:lpstr>Blank Presentation</vt:lpstr>
      <vt:lpstr>Prompt-based Learning and Robustness Evaluation</vt:lpstr>
      <vt:lpstr>Outline</vt:lpstr>
      <vt:lpstr>Part 1 - Prompt Category</vt:lpstr>
      <vt:lpstr>Part 1 - Prompt Category</vt:lpstr>
      <vt:lpstr>Part 1 - Prompt Category – Continuous Prompt </vt:lpstr>
      <vt:lpstr>Part 2 - Continuous Prompt-based Learning</vt:lpstr>
      <vt:lpstr>Part 2 - Continuous Prompt-based Learning</vt:lpstr>
      <vt:lpstr>Part 2 - Continuous Prompt-based Learning</vt:lpstr>
      <vt:lpstr>Part 2 - Continuous Prompt-based Learning</vt:lpstr>
      <vt:lpstr>Part 2 - Continuous Prompt-based Learning</vt:lpstr>
      <vt:lpstr>Part 1 - Prompt Category – Discrete Prompt </vt:lpstr>
      <vt:lpstr>Part 3 - Discrete Prompt-based Learning</vt:lpstr>
      <vt:lpstr>Part 3 - Discrete Prompt-based Learning</vt:lpstr>
      <vt:lpstr>PowerPoint Presentation</vt:lpstr>
      <vt:lpstr>PowerPoint Presentation</vt:lpstr>
      <vt:lpstr>PowerPoint Presentation</vt:lpstr>
      <vt:lpstr>Part 3 - Discrete Prompt-based Learning</vt:lpstr>
      <vt:lpstr>Part 3 - Other Prompt-based Learning Methods</vt:lpstr>
      <vt:lpstr>PowerPoint Presentation</vt:lpstr>
      <vt:lpstr>Part 4 - Prompt Perturbation and Robustness</vt:lpstr>
      <vt:lpstr>Part 4 - Prompt Perturbation and Robustness</vt:lpstr>
      <vt:lpstr>Part 5 - Prompt Robustness Evaluation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JiaBruce</dc:creator>
  <cp:lastModifiedBy>JiaBruce</cp:lastModifiedBy>
  <cp:revision>230</cp:revision>
  <cp:lastPrinted>2021-09-17T20:14:57Z</cp:lastPrinted>
  <dcterms:created xsi:type="dcterms:W3CDTF">2023-09-12T23:48:37Z</dcterms:created>
  <dcterms:modified xsi:type="dcterms:W3CDTF">2023-12-20T17:15:17Z</dcterms:modified>
</cp:coreProperties>
</file>