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9" r:id="rId1"/>
    <p:sldMasterId id="2147484152" r:id="rId2"/>
  </p:sldMasterIdLst>
  <p:notesMasterIdLst>
    <p:notesMasterId r:id="rId16"/>
  </p:notesMasterIdLst>
  <p:handoutMasterIdLst>
    <p:handoutMasterId r:id="rId17"/>
  </p:handoutMasterIdLst>
  <p:sldIdLst>
    <p:sldId id="304" r:id="rId3"/>
    <p:sldId id="354" r:id="rId4"/>
    <p:sldId id="355" r:id="rId5"/>
    <p:sldId id="346" r:id="rId6"/>
    <p:sldId id="347" r:id="rId7"/>
    <p:sldId id="348" r:id="rId8"/>
    <p:sldId id="349" r:id="rId9"/>
    <p:sldId id="356" r:id="rId10"/>
    <p:sldId id="350" r:id="rId11"/>
    <p:sldId id="351" r:id="rId12"/>
    <p:sldId id="352" r:id="rId13"/>
    <p:sldId id="353" r:id="rId14"/>
    <p:sldId id="344" r:id="rId15"/>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Source Sans Pro" panose="020B0503030403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Source Sans Pro" panose="020B0503030403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Source Sans Pro" panose="020B0503030403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Source Sans Pro" panose="020B0503030403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Source Sans Pro" panose="020B0503030403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Source Sans Pro" panose="020B0503030403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Source Sans Pro" panose="020B0503030403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Source Sans Pro" panose="020B0503030403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Source Sans Pro" panose="020B0503030403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FF"/>
    <a:srgbClr val="ED220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30"/>
    <p:restoredTop sz="92811" autoAdjust="0"/>
  </p:normalViewPr>
  <p:slideViewPr>
    <p:cSldViewPr snapToGrid="0" snapToObjects="1">
      <p:cViewPr varScale="1">
        <p:scale>
          <a:sx n="191" d="100"/>
          <a:sy n="191" d="100"/>
        </p:scale>
        <p:origin x="200" y="37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03" d="100"/>
          <a:sy n="103" d="100"/>
        </p:scale>
        <p:origin x="350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DDE570-0FD8-4640-8A76-966DB721292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a:extLst>
              <a:ext uri="{FF2B5EF4-FFF2-40B4-BE49-F238E27FC236}">
                <a16:creationId xmlns:a16="http://schemas.microsoft.com/office/drawing/2014/main" id="{A21658F0-A7BB-CE48-ACB5-2D6A7E86417B}"/>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637D4EC8-6E2D-3341-B3F9-BD2B828A326F}" type="datetimeFigureOut">
              <a:rPr lang="en-US" altLang="en-US"/>
              <a:pPr/>
              <a:t>12/1/22</a:t>
            </a:fld>
            <a:endParaRPr lang="en-US" altLang="en-US" dirty="0"/>
          </a:p>
        </p:txBody>
      </p:sp>
      <p:sp>
        <p:nvSpPr>
          <p:cNvPr id="4" name="Footer Placeholder 3">
            <a:extLst>
              <a:ext uri="{FF2B5EF4-FFF2-40B4-BE49-F238E27FC236}">
                <a16:creationId xmlns:a16="http://schemas.microsoft.com/office/drawing/2014/main" id="{EB4FEB12-96C1-604B-ABBA-911F43FC02C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a:extLst>
              <a:ext uri="{FF2B5EF4-FFF2-40B4-BE49-F238E27FC236}">
                <a16:creationId xmlns:a16="http://schemas.microsoft.com/office/drawing/2014/main" id="{2CEBC708-5AA6-6B44-ADBE-ADA1F99D748B}"/>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BEA81F48-AE26-7948-A4A7-541D074D55C7}" type="slidenum">
              <a:rPr lang="en-US" altLang="en-US"/>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CC94C7-0B03-3541-A6E8-0F1609E1212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a:extLst>
              <a:ext uri="{FF2B5EF4-FFF2-40B4-BE49-F238E27FC236}">
                <a16:creationId xmlns:a16="http://schemas.microsoft.com/office/drawing/2014/main" id="{B5AEAA86-A7B8-7D4C-9565-5A53DE21C93E}"/>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D6EEAB07-71A3-CE4A-BD2A-C94FE0AED0D0}" type="datetimeFigureOut">
              <a:rPr lang="en-US" altLang="en-US"/>
              <a:pPr/>
              <a:t>12/1/22</a:t>
            </a:fld>
            <a:endParaRPr lang="en-US" altLang="en-US" dirty="0"/>
          </a:p>
        </p:txBody>
      </p:sp>
      <p:sp>
        <p:nvSpPr>
          <p:cNvPr id="4" name="Slide Image Placeholder 3">
            <a:extLst>
              <a:ext uri="{FF2B5EF4-FFF2-40B4-BE49-F238E27FC236}">
                <a16:creationId xmlns:a16="http://schemas.microsoft.com/office/drawing/2014/main" id="{128F05D6-01B4-4D48-A1B1-C0579DF91B40}"/>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04C09263-4DA3-244E-8516-17A975C054F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8185114-0BC5-3541-8771-9D40D5AAE6C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a:extLst>
              <a:ext uri="{FF2B5EF4-FFF2-40B4-BE49-F238E27FC236}">
                <a16:creationId xmlns:a16="http://schemas.microsoft.com/office/drawing/2014/main" id="{B273C527-9C03-784F-A402-3E557F084E2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E5A1CE0-21E7-374D-91F8-0A8E93085B43}"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I’m Tatsunori Hashimoto, and I’ll be speaking about some recent work by myself and my student </a:t>
            </a:r>
            <a:r>
              <a:rPr lang="en-US" dirty="0" err="1"/>
              <a:t>Tianyi</a:t>
            </a:r>
            <a:r>
              <a:rPr lang="en-US" dirty="0"/>
              <a:t> Zhang on understanding the inductive bias of language modeling, and why language models learn to capture structures such as syntax. (11s)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1</a:t>
            </a:fld>
            <a:endParaRPr lang="en-US" altLang="en-US" dirty="0"/>
          </a:p>
        </p:txBody>
      </p:sp>
    </p:spTree>
    <p:extLst>
      <p:ext uri="{BB962C8B-B14F-4D97-AF65-F5344CB8AC3E}">
        <p14:creationId xmlns:p14="http://schemas.microsoft.com/office/powerpoint/2010/main" val="3915635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shown this formally in recent work and I’ll refer you to our paper for full details, but I want to describe the high level connection.</a:t>
            </a:r>
          </a:p>
          <a:p>
            <a:endParaRPr lang="en-US" dirty="0"/>
          </a:p>
          <a:p>
            <a:r>
              <a:rPr lang="en-US" dirty="0"/>
              <a:t>First, since a masked language model gives a probability distribution over masked tokens, a language model implicitly estimates the dependence between any two tokens. Here, we’re going to write down the conditional mutual information estimated by the model as I-hat. </a:t>
            </a:r>
          </a:p>
          <a:p>
            <a:endParaRPr lang="en-US" dirty="0"/>
          </a:p>
          <a:p>
            <a:r>
              <a:rPr lang="en-US" dirty="0"/>
              <a:t>What we can show is that the model’s estimate of dependence, and the true dependence must be similar, as long as the masked language model achieves low loss.</a:t>
            </a:r>
          </a:p>
          <a:p>
            <a:endParaRPr lang="en-US" dirty="0"/>
          </a:p>
          <a:p>
            <a:r>
              <a:rPr lang="en-US" dirty="0"/>
              <a:t>More precisely, if a language model has low log-loss on fill-in-the-blank tasks which is the term on the right of this inequality, then this log-loss upper bounds the approximation between the language model’s internal estimate of conditional mutual information, and the true population conditional mutual information.</a:t>
            </a:r>
          </a:p>
          <a:p>
            <a:endParaRPr lang="en-US" dirty="0"/>
          </a:p>
          <a:p>
            <a:r>
              <a:rPr lang="en-US" dirty="0"/>
              <a:t>Thus, common masking objectives serve as a surrogate upper bound to learning statistical dependence. (52s)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10</a:t>
            </a:fld>
            <a:endParaRPr lang="en-US" altLang="en-US" dirty="0"/>
          </a:p>
        </p:txBody>
      </p:sp>
    </p:spTree>
    <p:extLst>
      <p:ext uri="{BB962C8B-B14F-4D97-AF65-F5344CB8AC3E}">
        <p14:creationId xmlns:p14="http://schemas.microsoft.com/office/powerpoint/2010/main" val="2987098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all nice, but why do we care?</a:t>
            </a:r>
          </a:p>
          <a:p>
            <a:endParaRPr lang="en-US" dirty="0"/>
          </a:p>
          <a:p>
            <a:r>
              <a:rPr lang="en-US" dirty="0"/>
              <a:t>Let’s return to our opening question – why do masked language models seem to learn syntactic structures so naturally? We might hypothesize that it is because these models are learning a different type of dependence among tokens – statistical dependence. </a:t>
            </a:r>
          </a:p>
          <a:p>
            <a:endParaRPr lang="en-US" dirty="0"/>
          </a:p>
          <a:p>
            <a:r>
              <a:rPr lang="en-US" dirty="0"/>
              <a:t>This is a testable hypothesis of the theory. If this is true, then we should be able to first recover the statistical dependencies learned by large language models such as BERT, and then we can use these dependencies to construct a parse tree, and evaluate this procedure as an unsupervised dependency parser. (34s)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11</a:t>
            </a:fld>
            <a:endParaRPr lang="en-US" altLang="en-US" dirty="0"/>
          </a:p>
        </p:txBody>
      </p:sp>
    </p:spTree>
    <p:extLst>
      <p:ext uri="{BB962C8B-B14F-4D97-AF65-F5344CB8AC3E}">
        <p14:creationId xmlns:p14="http://schemas.microsoft.com/office/powerpoint/2010/main" val="43085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turns out that literally just using conditional mutual information from BERT serves as a reasonably good unsupervised dependency parser, even outperforming the classic DMV algorithm from klein and manning. </a:t>
            </a:r>
          </a:p>
          <a:p>
            <a:endParaRPr lang="en-US" dirty="0"/>
          </a:p>
          <a:p>
            <a:r>
              <a:rPr lang="en-US" dirty="0"/>
              <a:t>Even nicer is the observation that minor changes to the type of statistical dependence we measure seems to decrease performance, and that the type of dependence being implicitly measured by BERT style masking is the best out of those that are plausible to try.</a:t>
            </a:r>
          </a:p>
          <a:p>
            <a:endParaRPr lang="en-US" dirty="0"/>
          </a:p>
          <a:p>
            <a:r>
              <a:rPr lang="en-US" dirty="0"/>
              <a:t>This is a somewhat surprising finding from the empirical perspective as well – it was widely considered that mutual information alone could not serve as a dependency parser, and this low-performance PMI baseline was considered and ruled out in the original klein and manning paper. It’s a nice side effect that studying the theory of masked language modeling leads to an observation that certain types of statistical dependence do relate closely to dependency parse trees. (50s)</a:t>
            </a:r>
          </a:p>
          <a:p>
            <a:endParaRPr lang="en-US" dirty="0"/>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12</a:t>
            </a:fld>
            <a:endParaRPr lang="en-US" altLang="en-US" dirty="0"/>
          </a:p>
        </p:txBody>
      </p:sp>
    </p:spTree>
    <p:extLst>
      <p:ext uri="{BB962C8B-B14F-4D97-AF65-F5344CB8AC3E}">
        <p14:creationId xmlns:p14="http://schemas.microsoft.com/office/powerpoint/2010/main" val="391145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there’s three key points to this talk.</a:t>
            </a:r>
          </a:p>
          <a:p>
            <a:endParaRPr lang="en-US" dirty="0"/>
          </a:p>
          <a:p>
            <a:r>
              <a:rPr lang="en-US" dirty="0"/>
              <a:t>First, I want to pose an open problem and a call to action – we have very little understanding of inductive biases of LMs, and why these models naturally learn some structures and not others.</a:t>
            </a:r>
          </a:p>
          <a:p>
            <a:endParaRPr lang="en-US" dirty="0"/>
          </a:p>
          <a:p>
            <a:r>
              <a:rPr lang="en-US" dirty="0"/>
              <a:t>Second, we proposed one way to answer this, via statistical dependence estimation, but of course this is likely just the tip of the iceberg.</a:t>
            </a:r>
          </a:p>
          <a:p>
            <a:endParaRPr lang="en-US" dirty="0"/>
          </a:p>
          <a:p>
            <a:r>
              <a:rPr lang="en-US" dirty="0"/>
              <a:t>Lastly, this hypothesis led to an interesting validation and finding, that statistical dependences in Masked LMs directly encode syntax. It’s also encouraging to see that there’s been recent work, such as PMI-masking from AI21 that demonstrates that these mutual-information based approaches can lead to improvements in the language model training as well. (41s)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13</a:t>
            </a:fld>
            <a:endParaRPr lang="en-US" altLang="en-US" dirty="0"/>
          </a:p>
        </p:txBody>
      </p:sp>
    </p:spTree>
    <p:extLst>
      <p:ext uri="{BB962C8B-B14F-4D97-AF65-F5344CB8AC3E}">
        <p14:creationId xmlns:p14="http://schemas.microsoft.com/office/powerpoint/2010/main" val="4058613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language models have had an enormous and almost unavoidable influence – they have been behind some of the biggest gains in benchmark performance in NLP, and their use is ubiquitous in a range of downstream tasks.</a:t>
            </a:r>
          </a:p>
          <a:p>
            <a:endParaRPr lang="en-US" dirty="0"/>
          </a:p>
          <a:p>
            <a:r>
              <a:rPr lang="en-US" dirty="0"/>
              <a:t>Shown here is performance on the Squad 2.0 question answering benchmark, and the marked red gap is the large jump in performance attributable to the use of BERT. There’s a clear inflection point in performance where these methods began to be used. (25s)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2</a:t>
            </a:fld>
            <a:endParaRPr lang="en-US" altLang="en-US" dirty="0"/>
          </a:p>
        </p:txBody>
      </p:sp>
    </p:spTree>
    <p:extLst>
      <p:ext uri="{BB962C8B-B14F-4D97-AF65-F5344CB8AC3E}">
        <p14:creationId xmlns:p14="http://schemas.microsoft.com/office/powerpoint/2010/main" val="2847295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intriguingly, careful investigation into these models have revealed that they seem to learn useful linguistic structures such as dependency parse structures without explicit supervision about syntax. Shown here in the top is undirected arcs from a dependency parse in black, and colored lines indicating arcs estimated by a linear classifier trained on the internal representations of BERT.</a:t>
            </a:r>
          </a:p>
          <a:p>
            <a:r>
              <a:rPr lang="en-US" dirty="0"/>
              <a:t>It is surprising that simple, task-agnostic supervision leads to these kinds of structures.</a:t>
            </a:r>
          </a:p>
          <a:p>
            <a:endParaRPr lang="en-US" dirty="0"/>
          </a:p>
          <a:p>
            <a:r>
              <a:rPr lang="en-US" dirty="0"/>
              <a:t>Recent investigations have further shown that its easy for these models to learn syntactic structures compared to others. The example shown here suggests that near perfect accuracy can be achieved on many syntactic probing tasks with tens of thousands of samples on the left, but these same representations seem to fail reasoning tasks regardless of the number of samples on the right. This is a bit of a mystery – task agnostic self supervision seem to encourage language models to naturally learn some structures, but not others. (53s)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3</a:t>
            </a:fld>
            <a:endParaRPr lang="en-US" altLang="en-US" dirty="0"/>
          </a:p>
        </p:txBody>
      </p:sp>
    </p:spTree>
    <p:extLst>
      <p:ext uri="{BB962C8B-B14F-4D97-AF65-F5344CB8AC3E}">
        <p14:creationId xmlns:p14="http://schemas.microsoft.com/office/powerpoint/2010/main" val="39840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What do we know about these properties? </a:t>
            </a:r>
          </a:p>
          <a:p>
            <a:endParaRPr lang="en-US" b="0" dirty="0"/>
          </a:p>
          <a:p>
            <a:r>
              <a:rPr lang="en-US" b="0" dirty="0"/>
              <a:t>On the one hand, there’s a large literature on probing tasks that try to understand what types of structures are embedded inside the representations of these models, and we have a decent understanding of what information is contained in these representations, and the complexity of the probes required to recover them. </a:t>
            </a:r>
          </a:p>
          <a:p>
            <a:endParaRPr lang="en-US" b="0" dirty="0"/>
          </a:p>
          <a:p>
            <a:r>
              <a:rPr lang="en-US" b="0" dirty="0"/>
              <a:t>On the other hand, recent advances in theoretical understanding of language modeling have characterized conditions in which pre-training can provably recover certain latent structures, such as recovering latent variables in fill-in-the-blank tasks, or recovering hidden Markov models via language modeling.</a:t>
            </a:r>
          </a:p>
          <a:p>
            <a:endParaRPr lang="en-US" b="0" dirty="0"/>
          </a:p>
          <a:p>
            <a:r>
              <a:rPr lang="en-US" b="0" dirty="0"/>
              <a:t>There is, however a gap in our understanding when trying to explain the observed empirical phenomena from probing using these theories. We know what structures are learned by language models, and what types of toy models these language models can capture, but we do not yet understand </a:t>
            </a:r>
            <a:r>
              <a:rPr lang="en-US" b="1" dirty="0"/>
              <a:t>why</a:t>
            </a:r>
            <a:r>
              <a:rPr lang="en-US" b="0" dirty="0"/>
              <a:t> language models seem to naturally learn structures such as syntactic parse trees from task-agnostic supervision. (54s)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4</a:t>
            </a:fld>
            <a:endParaRPr lang="en-US" altLang="en-US" dirty="0"/>
          </a:p>
        </p:txBody>
      </p:sp>
    </p:spTree>
    <p:extLst>
      <p:ext uri="{BB962C8B-B14F-4D97-AF65-F5344CB8AC3E}">
        <p14:creationId xmlns:p14="http://schemas.microsoft.com/office/powerpoint/2010/main" val="1566349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starting point, we can think a bit about what I will call the </a:t>
            </a:r>
            <a:r>
              <a:rPr lang="en-US" b="1" i="0" dirty="0"/>
              <a:t>cloze hypothesis.</a:t>
            </a:r>
          </a:p>
          <a:p>
            <a:endParaRPr lang="en-US" b="1" i="0" dirty="0"/>
          </a:p>
          <a:p>
            <a:r>
              <a:rPr lang="en-US" b="0" i="0" dirty="0"/>
              <a:t>In this hypothesis, language models acquire representations that are useful for downstream tasks, because language models are trained to fill in blank masks, and filling in the blank can sometimes directly provide supervision for downstream tasks.</a:t>
            </a:r>
          </a:p>
          <a:p>
            <a:endParaRPr lang="en-US" b="0" i="0" dirty="0"/>
          </a:p>
          <a:p>
            <a:r>
              <a:rPr lang="en-US" b="0" i="0" dirty="0"/>
              <a:t>As an example, in sentiment classification we might have a case where the model has to fill in – I [MASK] this movie. Clearly, our ability to fill in the mask is closely related to our ability to understand the sentiment of the rest of the review. Because of the direct link between downstream task and the language modeling problem, there is well-established theory for studying these situations. (41s)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5</a:t>
            </a:fld>
            <a:endParaRPr lang="en-US" altLang="en-US" dirty="0"/>
          </a:p>
        </p:txBody>
      </p:sp>
    </p:spTree>
    <p:extLst>
      <p:ext uri="{BB962C8B-B14F-4D97-AF65-F5344CB8AC3E}">
        <p14:creationId xmlns:p14="http://schemas.microsoft.com/office/powerpoint/2010/main" val="3188431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this really fails to explain the actual behavior of language model training, because the vast majority of masking problems have nothing to do with a specific downstream task.</a:t>
            </a:r>
          </a:p>
          <a:p>
            <a:endParaRPr lang="en-US" dirty="0"/>
          </a:p>
          <a:p>
            <a:r>
              <a:rPr lang="en-US" dirty="0"/>
              <a:t>As an example, we might mask out the word </a:t>
            </a:r>
            <a:r>
              <a:rPr lang="en-US" b="1" dirty="0"/>
              <a:t>the </a:t>
            </a:r>
            <a:r>
              <a:rPr lang="en-US" b="0" dirty="0"/>
              <a:t>in the sentiment example, in which case we get no supervision for any downstream task. It is these more generic masks that are most likely providing the inductive bias and structures identified by probing studies.</a:t>
            </a:r>
          </a:p>
          <a:p>
            <a:endParaRPr lang="en-US" b="0" dirty="0"/>
          </a:p>
          <a:p>
            <a:r>
              <a:rPr lang="en-US" b="0" dirty="0"/>
              <a:t>Is there a way for us to understand how much of the gains for language models come from the task-specific masks as suggested by the cloze hypothesis, and how much of the gains come from these random masks. (30s)</a:t>
            </a:r>
            <a:endParaRPr lang="en-US" dirty="0"/>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6</a:t>
            </a:fld>
            <a:endParaRPr lang="en-US" altLang="en-US" dirty="0"/>
          </a:p>
        </p:txBody>
      </p:sp>
    </p:spTree>
    <p:extLst>
      <p:ext uri="{BB962C8B-B14F-4D97-AF65-F5344CB8AC3E}">
        <p14:creationId xmlns:p14="http://schemas.microsoft.com/office/powerpoint/2010/main" val="470364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answer this question with a simple controlled experiment.</a:t>
            </a:r>
          </a:p>
          <a:p>
            <a:endParaRPr lang="en-US" dirty="0"/>
          </a:p>
          <a:p>
            <a:r>
              <a:rPr lang="en-US" dirty="0"/>
              <a:t>If we restrict ourselves to tasks such as sentiment classification, we can come up with 3 different types of ways to train language models. On the left, we can train the model purely on these cloze like masks, where we identify sentiment words using a lexicon, mask those out, and ask the language model to fill those in. </a:t>
            </a:r>
          </a:p>
          <a:p>
            <a:r>
              <a:rPr lang="en-US" dirty="0"/>
              <a:t>On the right side, we can consider the other extreme, where we remove all these cloze-like masks, and only consider masking generic words. Finally, we can compare the performance of these two language models to random masks that are used in practice. (37s)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7</a:t>
            </a:fld>
            <a:endParaRPr lang="en-US" altLang="en-US" dirty="0"/>
          </a:p>
        </p:txBody>
      </p:sp>
    </p:spTree>
    <p:extLst>
      <p:ext uri="{BB962C8B-B14F-4D97-AF65-F5344CB8AC3E}">
        <p14:creationId xmlns:p14="http://schemas.microsoft.com/office/powerpoint/2010/main" val="1029118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Since we don’t have the computational ability to train these models from scratch, we used a trick called continued pretraining, and updated a basic BERT model on the 3 types of masks across 3 tasks.</a:t>
            </a:r>
          </a:p>
          <a:p>
            <a:endParaRPr lang="en-US" dirty="0"/>
          </a:p>
          <a:p>
            <a:r>
              <a:rPr lang="en-US" dirty="0"/>
              <a:t>Vanilla indicates the performance without any of this continued pretraining, and we see that using cloze like masks gives huge gains. This is expected, and goes along with the established theory of cloze like masks.</a:t>
            </a:r>
          </a:p>
          <a:p>
            <a:endParaRPr lang="en-US" dirty="0"/>
          </a:p>
          <a:p>
            <a:r>
              <a:rPr lang="en-US" dirty="0"/>
              <a:t>What happens with masks that are not cloze-like? We actually find that even after removing cloze-like masks, we see almost 50% of the gains due to pretraining performance. This is really surprising! We explicitly removed task specific supervision, but still got gains on downstream tasks.</a:t>
            </a:r>
          </a:p>
          <a:p>
            <a:endParaRPr lang="en-US" dirty="0"/>
          </a:p>
          <a:p>
            <a:r>
              <a:rPr lang="en-US" dirty="0"/>
              <a:t>Even more surprisingly, we find that there’s almost no difference in performance between randomly masking tokens, and no-cloze masks where we explicitly remove supervision. This suggests that masked language modeling works not due to the cloze reduction, but because there’s useful signal beyond direct fill-in-the-blank supervision for downstream tasks.</a:t>
            </a:r>
          </a:p>
          <a:p>
            <a:endParaRPr lang="en-US" dirty="0"/>
          </a:p>
          <a:p>
            <a:endParaRPr lang="en-US" dirty="0"/>
          </a:p>
          <a:p>
            <a:r>
              <a:rPr lang="en-US" dirty="0"/>
              <a:t>What’s missing? (56s)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8</a:t>
            </a:fld>
            <a:endParaRPr lang="en-US" altLang="en-US" dirty="0"/>
          </a:p>
        </p:txBody>
      </p:sp>
    </p:spTree>
    <p:extLst>
      <p:ext uri="{BB962C8B-B14F-4D97-AF65-F5344CB8AC3E}">
        <p14:creationId xmlns:p14="http://schemas.microsoft.com/office/powerpoint/2010/main" val="458988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try to understand this, we knew that we had to understand how generic masks worked, and we looked towards other algorithms which also rely upon fill-in-the blank style prediction tasks and to understand these connections.</a:t>
            </a:r>
          </a:p>
          <a:p>
            <a:r>
              <a:rPr lang="en-US" dirty="0"/>
              <a:t>One major class of algorithms that rely on fill in the blank prediction problem is the classic “graphical model structure estimation” algorithms. For example, the CMIT algorithm for estimating conditional independences in a graphical model consists of repeated tests of whether pairs of variables can be reconstructed given the remaining ones. </a:t>
            </a:r>
          </a:p>
          <a:p>
            <a:endParaRPr lang="en-US" dirty="0"/>
          </a:p>
          <a:p>
            <a:r>
              <a:rPr lang="en-US" dirty="0"/>
              <a:t>The connection here is pretty direct. BERT type language modeling seeks to mask some tokens and fill it in as a way to learn representations that are useful for predicting relationships among tokens. CMIT style graphical model structure estimation algorithms seek to mask variables and reconstruct it as a way to see whether there is strong dependence among variables. </a:t>
            </a:r>
          </a:p>
          <a:p>
            <a:endParaRPr lang="en-US" dirty="0"/>
          </a:p>
          <a:p>
            <a:r>
              <a:rPr lang="en-US" dirty="0"/>
              <a:t>This brings us to the high level point – masked language modeling is naturally designed to learn statistical dependencies among token positions in a sentence (57s)</a:t>
            </a:r>
          </a:p>
        </p:txBody>
      </p:sp>
      <p:sp>
        <p:nvSpPr>
          <p:cNvPr id="4" name="Slide Number Placeholder 3"/>
          <p:cNvSpPr>
            <a:spLocks noGrp="1"/>
          </p:cNvSpPr>
          <p:nvPr>
            <p:ph type="sldNum" sz="quarter" idx="5"/>
          </p:nvPr>
        </p:nvSpPr>
        <p:spPr/>
        <p:txBody>
          <a:bodyPr/>
          <a:lstStyle/>
          <a:p>
            <a:fld id="{CE5A1CE0-21E7-374D-91F8-0A8E93085B43}" type="slidenum">
              <a:rPr lang="en-US" altLang="en-US" smtClean="0"/>
              <a:pPr/>
              <a:t>9</a:t>
            </a:fld>
            <a:endParaRPr lang="en-US" altLang="en-US" dirty="0"/>
          </a:p>
        </p:txBody>
      </p:sp>
    </p:spTree>
    <p:extLst>
      <p:ext uri="{BB962C8B-B14F-4D97-AF65-F5344CB8AC3E}">
        <p14:creationId xmlns:p14="http://schemas.microsoft.com/office/powerpoint/2010/main" val="5995154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a:extLst>
              <a:ext uri="{FF2B5EF4-FFF2-40B4-BE49-F238E27FC236}">
                <a16:creationId xmlns:a16="http://schemas.microsoft.com/office/drawing/2014/main" id="{633B1234-1863-9445-BCFE-1954B7C3DC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4811713"/>
            <a:ext cx="20462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6785DE47-8AB5-AD41-9219-1E12A03A4043}"/>
              </a:ext>
            </a:extLst>
          </p:cNvPr>
          <p:cNvSpPr>
            <a:spLocks noChangeArrowheads="1"/>
          </p:cNvSpPr>
          <p:nvPr/>
        </p:nvSpPr>
        <p:spPr bwMode="auto">
          <a:xfrm>
            <a:off x="0" y="4806950"/>
            <a:ext cx="9155113" cy="342900"/>
          </a:xfrm>
          <a:prstGeom prst="rect">
            <a:avLst/>
          </a:prstGeom>
          <a:solidFill>
            <a:schemeClr val="bg2"/>
          </a:solidFill>
          <a:ln w="9525">
            <a:solidFill>
              <a:schemeClr val="bg1">
                <a:lumMod val="85000"/>
              </a:schemeClr>
            </a:solidFill>
            <a:miter lim="800000"/>
            <a:headEnd/>
            <a:tailEnd/>
          </a:ln>
          <a:effectLst>
            <a:outerShdw blurRad="38100" dist="25401" dir="2700000" algn="br" rotWithShape="0">
              <a:srgbClr val="808080">
                <a:alpha val="59999"/>
              </a:srgbClr>
            </a:outerShdw>
          </a:effectLst>
        </p:spPr>
        <p:txBody>
          <a:bodyPr anchor="ctr"/>
          <a:lstStyle>
            <a:lvl1pPr eaLnBrk="0" hangingPunct="0">
              <a:defRPr sz="2400">
                <a:solidFill>
                  <a:schemeClr val="tx1"/>
                </a:solidFill>
                <a:latin typeface="Source Sans Pro" panose="020B050303040302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B050303040302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B050303040302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B050303040302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B0503030403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9pPr>
          </a:lstStyle>
          <a:p>
            <a:pPr algn="ctr" eaLnBrk="1" hangingPunct="1"/>
            <a:endParaRPr lang="en-US" altLang="en-US" sz="1800" dirty="0">
              <a:solidFill>
                <a:srgbClr val="FFFFFF"/>
              </a:solidFill>
              <a:latin typeface="Arial" panose="020B0604020202020204" pitchFamily="34" charset="0"/>
            </a:endParaRPr>
          </a:p>
        </p:txBody>
      </p:sp>
      <p:sp>
        <p:nvSpPr>
          <p:cNvPr id="2" name="Title 1"/>
          <p:cNvSpPr>
            <a:spLocks noGrp="1"/>
          </p:cNvSpPr>
          <p:nvPr>
            <p:ph type="ctrTitle"/>
          </p:nvPr>
        </p:nvSpPr>
        <p:spPr>
          <a:xfrm>
            <a:off x="457200" y="1800555"/>
            <a:ext cx="8229600" cy="618473"/>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dirty="0"/>
              <a:t>Click to edit Master text styles</a:t>
            </a:r>
          </a:p>
        </p:txBody>
      </p:sp>
      <p:sp>
        <p:nvSpPr>
          <p:cNvPr id="13" name="Subtitle 2"/>
          <p:cNvSpPr>
            <a:spLocks noGrp="1"/>
          </p:cNvSpPr>
          <p:nvPr>
            <p:ph type="subTitle" idx="1"/>
          </p:nvPr>
        </p:nvSpPr>
        <p:spPr>
          <a:xfrm>
            <a:off x="457200" y="2419028"/>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034684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7448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AEF09C-52BD-2942-899D-B4A6CF9A9070}"/>
              </a:ext>
            </a:extLst>
          </p:cNvPr>
          <p:cNvSpPr>
            <a:spLocks noChangeArrowheads="1"/>
          </p:cNvSpPr>
          <p:nvPr/>
        </p:nvSpPr>
        <p:spPr bwMode="auto">
          <a:xfrm>
            <a:off x="0" y="4806950"/>
            <a:ext cx="9155113" cy="342900"/>
          </a:xfrm>
          <a:prstGeom prst="rect">
            <a:avLst/>
          </a:prstGeom>
          <a:solidFill>
            <a:schemeClr val="bg2"/>
          </a:solidFill>
          <a:ln w="9525">
            <a:noFill/>
            <a:miter lim="800000"/>
            <a:headEnd/>
            <a:tailEnd/>
          </a:ln>
          <a:effectLst>
            <a:outerShdw blurRad="38100" dist="25401" dir="2700000" algn="br" rotWithShape="0">
              <a:srgbClr val="808080">
                <a:alpha val="59999"/>
              </a:srgbClr>
            </a:outerShdw>
          </a:effectLst>
        </p:spPr>
        <p:txBody>
          <a:bodyPr anchor="ctr"/>
          <a:lstStyle>
            <a:lvl1pPr eaLnBrk="0" hangingPunct="0">
              <a:defRPr sz="2400">
                <a:solidFill>
                  <a:schemeClr val="tx1"/>
                </a:solidFill>
                <a:latin typeface="Source Sans Pro" panose="020B050303040302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B050303040302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B050303040302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B050303040302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B0503030403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9pPr>
          </a:lstStyle>
          <a:p>
            <a:pPr algn="ctr" eaLnBrk="1" hangingPunct="1"/>
            <a:endParaRPr lang="en-US" altLang="en-US" sz="1800" dirty="0">
              <a:solidFill>
                <a:srgbClr val="FFFFFF"/>
              </a:solidFill>
              <a:latin typeface="Arial" panose="020B0604020202020204" pitchFamily="34" charset="0"/>
            </a:endParaRPr>
          </a:p>
        </p:txBody>
      </p:sp>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dirty="0"/>
              <a:t>Click to edit Master title style</a:t>
            </a:r>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Picture Placeholder 16"/>
          <p:cNvSpPr>
            <a:spLocks noGrp="1"/>
          </p:cNvSpPr>
          <p:nvPr>
            <p:ph type="pic" sz="quarter" idx="13"/>
          </p:nvPr>
        </p:nvSpPr>
        <p:spPr>
          <a:xfrm>
            <a:off x="4665662" y="1535112"/>
            <a:ext cx="1951038" cy="1951038"/>
          </a:xfrm>
          <a:prstGeom prst="rect">
            <a:avLst/>
          </a:prstGeom>
          <a:blipFill rotWithShape="1">
            <a:blip r:embed="rId2"/>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dirty="0"/>
              <a:t>Click icon to add picture</a:t>
            </a:r>
          </a:p>
        </p:txBody>
      </p:sp>
    </p:spTree>
    <p:extLst>
      <p:ext uri="{BB962C8B-B14F-4D97-AF65-F5344CB8AC3E}">
        <p14:creationId xmlns:p14="http://schemas.microsoft.com/office/powerpoint/2010/main" val="251369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2FA5F7CF-D9D1-E842-9E12-CFA12AA3B33E}"/>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B050303040302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B050303040302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B050303040302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B050303040302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B0503030403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9pPr>
          </a:lstStyle>
          <a:p>
            <a:pPr algn="ctr" eaLnBrk="1" hangingPunct="1"/>
            <a:fld id="{C2A42B3E-B88C-2F4D-B84D-3782833B1AFA}" type="slidenum">
              <a:rPr lang="en-US" altLang="en-US" sz="1000">
                <a:solidFill>
                  <a:srgbClr val="7F7F7F"/>
                </a:solidFill>
                <a:latin typeface="Arial" panose="020B0604020202020204" pitchFamily="34" charset="0"/>
              </a:rPr>
              <a:pPr algn="ctr" eaLnBrk="1" hangingPunct="1"/>
              <a:t>‹#›</a:t>
            </a:fld>
            <a:endParaRPr lang="en-US" altLang="en-US" sz="1000" dirty="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4876800" y="908685"/>
            <a:ext cx="3779838"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9934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1"/>
          </p:nvPr>
        </p:nvSpPr>
        <p:spPr>
          <a:xfrm>
            <a:off x="955677" y="2840613"/>
            <a:ext cx="3781425"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2840613"/>
            <a:ext cx="3779838"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6590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lvl2pPr marL="0" indent="0">
              <a:buFont typeface="Arial"/>
              <a:buNone/>
              <a:defRPr baseline="0"/>
            </a:lvl2pPr>
            <a:lvl3pPr marL="344488" indent="0">
              <a:buNone/>
              <a:defRPr/>
            </a:lvl3pPr>
            <a:lvl4pPr marL="687387" indent="0">
              <a:buNone/>
              <a:defRPr/>
            </a:lvl4pPr>
            <a:lvl5pPr marL="1031875" indent="0">
              <a:buNone/>
              <a:defRPr/>
            </a:lvl5pPr>
          </a:lstStyle>
          <a:p>
            <a:pPr lvl="0"/>
            <a:r>
              <a:rPr lang="en-US"/>
              <a:t>Click to edit Master text styles</a:t>
            </a:r>
          </a:p>
        </p:txBody>
      </p:sp>
    </p:spTree>
    <p:extLst>
      <p:ext uri="{BB962C8B-B14F-4D97-AF65-F5344CB8AC3E}">
        <p14:creationId xmlns:p14="http://schemas.microsoft.com/office/powerpoint/2010/main" val="4104319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9496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2837497"/>
            <a:ext cx="3779838" cy="18302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0538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FE4E-2CA1-416C-A7FE-D2A6F7906C7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1191FB9-323F-4043-A440-40D4C804A4D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A38B9B5-61CC-4126-9F4E-EBD19219403E}"/>
              </a:ext>
            </a:extLst>
          </p:cNvPr>
          <p:cNvSpPr>
            <a:spLocks noGrp="1"/>
          </p:cNvSpPr>
          <p:nvPr>
            <p:ph type="dt" sz="half" idx="10"/>
          </p:nvPr>
        </p:nvSpPr>
        <p:spPr/>
        <p:txBody>
          <a:bodyPr/>
          <a:lstStyle/>
          <a:p>
            <a:fld id="{BDCE90FD-72DD-4AB5-9F42-1D4DAFA0F1F7}" type="datetimeFigureOut">
              <a:rPr lang="en-US" smtClean="0"/>
              <a:t>12/1/22</a:t>
            </a:fld>
            <a:endParaRPr lang="en-US" dirty="0"/>
          </a:p>
        </p:txBody>
      </p:sp>
      <p:sp>
        <p:nvSpPr>
          <p:cNvPr id="5" name="Footer Placeholder 4">
            <a:extLst>
              <a:ext uri="{FF2B5EF4-FFF2-40B4-BE49-F238E27FC236}">
                <a16:creationId xmlns:a16="http://schemas.microsoft.com/office/drawing/2014/main" id="{CE4863D4-870C-4524-B450-A354C52094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260B732-56C3-46C4-B615-5D7534ABA237}"/>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415413924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DB77-3089-414C-881B-66339D005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C58F06-3109-41C3-8B69-66ACD2DE6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D4BC8-A823-4F3C-854C-D5FB349405D6}"/>
              </a:ext>
            </a:extLst>
          </p:cNvPr>
          <p:cNvSpPr>
            <a:spLocks noGrp="1"/>
          </p:cNvSpPr>
          <p:nvPr>
            <p:ph type="dt" sz="half" idx="10"/>
          </p:nvPr>
        </p:nvSpPr>
        <p:spPr/>
        <p:txBody>
          <a:bodyPr/>
          <a:lstStyle/>
          <a:p>
            <a:fld id="{BDCE90FD-72DD-4AB5-9F42-1D4DAFA0F1F7}" type="datetimeFigureOut">
              <a:rPr lang="en-US" smtClean="0"/>
              <a:t>12/1/22</a:t>
            </a:fld>
            <a:endParaRPr lang="en-US" dirty="0"/>
          </a:p>
        </p:txBody>
      </p:sp>
      <p:sp>
        <p:nvSpPr>
          <p:cNvPr id="5" name="Footer Placeholder 4">
            <a:extLst>
              <a:ext uri="{FF2B5EF4-FFF2-40B4-BE49-F238E27FC236}">
                <a16:creationId xmlns:a16="http://schemas.microsoft.com/office/drawing/2014/main" id="{3D458865-FD2A-4018-BD2F-A9A2A35B75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13C947-0216-404A-A6F3-77BB4E4FE474}"/>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19336585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22E5-1D1C-4F3D-9172-CDB42E1F8CE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368532D-E1D7-4A44-AB6E-1DD7D93EECB4}"/>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B60D0F-465A-41A9-A3C1-62A67889C04C}"/>
              </a:ext>
            </a:extLst>
          </p:cNvPr>
          <p:cNvSpPr>
            <a:spLocks noGrp="1"/>
          </p:cNvSpPr>
          <p:nvPr>
            <p:ph type="dt" sz="half" idx="10"/>
          </p:nvPr>
        </p:nvSpPr>
        <p:spPr/>
        <p:txBody>
          <a:bodyPr/>
          <a:lstStyle/>
          <a:p>
            <a:fld id="{BDCE90FD-72DD-4AB5-9F42-1D4DAFA0F1F7}" type="datetimeFigureOut">
              <a:rPr lang="en-US" smtClean="0"/>
              <a:t>12/1/22</a:t>
            </a:fld>
            <a:endParaRPr lang="en-US" dirty="0"/>
          </a:p>
        </p:txBody>
      </p:sp>
      <p:sp>
        <p:nvSpPr>
          <p:cNvPr id="5" name="Footer Placeholder 4">
            <a:extLst>
              <a:ext uri="{FF2B5EF4-FFF2-40B4-BE49-F238E27FC236}">
                <a16:creationId xmlns:a16="http://schemas.microsoft.com/office/drawing/2014/main" id="{1F67682B-5404-4A72-A7C2-46E452A0FE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374D58-B5A3-44E5-B473-0FC090D5780B}"/>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204617223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84CDA02-5552-4846-8AF0-7840CF024BD1}"/>
              </a:ext>
            </a:extLst>
          </p:cNvPr>
          <p:cNvSpPr>
            <a:spLocks noChangeArrowheads="1"/>
          </p:cNvSpPr>
          <p:nvPr/>
        </p:nvSpPr>
        <p:spPr bwMode="auto">
          <a:xfrm>
            <a:off x="0" y="4806950"/>
            <a:ext cx="9155113" cy="342900"/>
          </a:xfrm>
          <a:prstGeom prst="rect">
            <a:avLst/>
          </a:prstGeom>
          <a:solidFill>
            <a:schemeClr val="bg2"/>
          </a:solidFill>
          <a:ln w="9525">
            <a:noFill/>
            <a:miter lim="800000"/>
            <a:headEnd/>
            <a:tailEnd/>
          </a:ln>
          <a:effectLst>
            <a:outerShdw blurRad="38100" dist="25401" dir="2700000" algn="br" rotWithShape="0">
              <a:srgbClr val="808080">
                <a:alpha val="59999"/>
              </a:srgbClr>
            </a:outerShdw>
          </a:effectLst>
        </p:spPr>
        <p:txBody>
          <a:bodyPr anchor="ctr"/>
          <a:lstStyle>
            <a:lvl1pPr eaLnBrk="0" hangingPunct="0">
              <a:defRPr sz="2400">
                <a:solidFill>
                  <a:schemeClr val="tx1"/>
                </a:solidFill>
                <a:latin typeface="Source Sans Pro" panose="020B050303040302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B050303040302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B050303040302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B050303040302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B0503030403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9pPr>
          </a:lstStyle>
          <a:p>
            <a:pPr algn="ctr" eaLnBrk="1" hangingPunct="1"/>
            <a:endParaRPr lang="en-US" altLang="en-US" sz="1800" dirty="0">
              <a:solidFill>
                <a:srgbClr val="FFFFFF"/>
              </a:solidFill>
              <a:latin typeface="Arial" panose="020B0604020202020204" pitchFamily="34" charset="0"/>
            </a:endParaRPr>
          </a:p>
        </p:txBody>
      </p:sp>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4665662" y="1535112"/>
            <a:ext cx="1951038" cy="1951038"/>
          </a:xfrm>
          <a:prstGeom prst="rect">
            <a:avLst/>
          </a:prstGeom>
          <a:blipFill rotWithShape="1">
            <a:blip r:embed="rId2"/>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dirty="0"/>
              <a:t>Click icon to add picture</a:t>
            </a:r>
          </a:p>
        </p:txBody>
      </p:sp>
    </p:spTree>
    <p:extLst>
      <p:ext uri="{BB962C8B-B14F-4D97-AF65-F5344CB8AC3E}">
        <p14:creationId xmlns:p14="http://schemas.microsoft.com/office/powerpoint/2010/main" val="4048952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95C7-DD58-4626-BB9F-536FB1DDFD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014BD3-23F9-43A0-848F-522453EB46EC}"/>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F22C16-FACC-4F5E-8A00-016554CD92EA}"/>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358B6C-0507-4EBC-B832-6FC8B6A86C45}"/>
              </a:ext>
            </a:extLst>
          </p:cNvPr>
          <p:cNvSpPr>
            <a:spLocks noGrp="1"/>
          </p:cNvSpPr>
          <p:nvPr>
            <p:ph type="dt" sz="half" idx="10"/>
          </p:nvPr>
        </p:nvSpPr>
        <p:spPr/>
        <p:txBody>
          <a:bodyPr/>
          <a:lstStyle/>
          <a:p>
            <a:fld id="{BDCE90FD-72DD-4AB5-9F42-1D4DAFA0F1F7}" type="datetimeFigureOut">
              <a:rPr lang="en-US" smtClean="0"/>
              <a:t>12/1/22</a:t>
            </a:fld>
            <a:endParaRPr lang="en-US" dirty="0"/>
          </a:p>
        </p:txBody>
      </p:sp>
      <p:sp>
        <p:nvSpPr>
          <p:cNvPr id="6" name="Footer Placeholder 5">
            <a:extLst>
              <a:ext uri="{FF2B5EF4-FFF2-40B4-BE49-F238E27FC236}">
                <a16:creationId xmlns:a16="http://schemas.microsoft.com/office/drawing/2014/main" id="{8F8B711C-7706-4B8D-8134-3CBB051A6F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4DBC2D8-0938-4257-BED8-0F076FFF41F0}"/>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193746255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CD6D-8694-40D3-8209-8B23EEC1A5D0}"/>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5D25A1-CE01-460A-8A58-B8F55368836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9DA1028-E114-4840-ACAB-1358B1691D39}"/>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476942-19BE-494E-BC88-1710814AE44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E81B99E-93CA-4AA4-A95E-4EC731504D0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E9A61F-DB5F-4492-8FA8-FAF2E72743BC}"/>
              </a:ext>
            </a:extLst>
          </p:cNvPr>
          <p:cNvSpPr>
            <a:spLocks noGrp="1"/>
          </p:cNvSpPr>
          <p:nvPr>
            <p:ph type="dt" sz="half" idx="10"/>
          </p:nvPr>
        </p:nvSpPr>
        <p:spPr/>
        <p:txBody>
          <a:bodyPr/>
          <a:lstStyle/>
          <a:p>
            <a:fld id="{BDCE90FD-72DD-4AB5-9F42-1D4DAFA0F1F7}" type="datetimeFigureOut">
              <a:rPr lang="en-US" smtClean="0"/>
              <a:t>12/1/22</a:t>
            </a:fld>
            <a:endParaRPr lang="en-US" dirty="0"/>
          </a:p>
        </p:txBody>
      </p:sp>
      <p:sp>
        <p:nvSpPr>
          <p:cNvPr id="8" name="Footer Placeholder 7">
            <a:extLst>
              <a:ext uri="{FF2B5EF4-FFF2-40B4-BE49-F238E27FC236}">
                <a16:creationId xmlns:a16="http://schemas.microsoft.com/office/drawing/2014/main" id="{9133EF53-D9A9-404F-AD30-B8FADB784A6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22F60A6-5CCE-4AAA-86B1-68DC690C3CDA}"/>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4188258731"/>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A2EB-F095-4427-8C98-CB9C79F6DA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32A20C-0D13-47DB-BE01-8A0D58CB9A3A}"/>
              </a:ext>
            </a:extLst>
          </p:cNvPr>
          <p:cNvSpPr>
            <a:spLocks noGrp="1"/>
          </p:cNvSpPr>
          <p:nvPr>
            <p:ph type="dt" sz="half" idx="10"/>
          </p:nvPr>
        </p:nvSpPr>
        <p:spPr/>
        <p:txBody>
          <a:bodyPr/>
          <a:lstStyle/>
          <a:p>
            <a:fld id="{BDCE90FD-72DD-4AB5-9F42-1D4DAFA0F1F7}" type="datetimeFigureOut">
              <a:rPr lang="en-US" smtClean="0"/>
              <a:t>12/1/22</a:t>
            </a:fld>
            <a:endParaRPr lang="en-US" dirty="0"/>
          </a:p>
        </p:txBody>
      </p:sp>
      <p:sp>
        <p:nvSpPr>
          <p:cNvPr id="4" name="Footer Placeholder 3">
            <a:extLst>
              <a:ext uri="{FF2B5EF4-FFF2-40B4-BE49-F238E27FC236}">
                <a16:creationId xmlns:a16="http://schemas.microsoft.com/office/drawing/2014/main" id="{BDD176A9-E72A-447D-A690-AC3D84F4682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B86AE7B-DEE9-447D-9A58-4DADC0D11891}"/>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304808863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3D5E30-D3BF-4250-BBCF-7D7777667EBB}"/>
              </a:ext>
            </a:extLst>
          </p:cNvPr>
          <p:cNvSpPr>
            <a:spLocks noGrp="1"/>
          </p:cNvSpPr>
          <p:nvPr>
            <p:ph type="dt" sz="half" idx="10"/>
          </p:nvPr>
        </p:nvSpPr>
        <p:spPr/>
        <p:txBody>
          <a:bodyPr/>
          <a:lstStyle/>
          <a:p>
            <a:fld id="{BDCE90FD-72DD-4AB5-9F42-1D4DAFA0F1F7}" type="datetimeFigureOut">
              <a:rPr lang="en-US" smtClean="0"/>
              <a:t>12/1/22</a:t>
            </a:fld>
            <a:endParaRPr lang="en-US" dirty="0"/>
          </a:p>
        </p:txBody>
      </p:sp>
      <p:sp>
        <p:nvSpPr>
          <p:cNvPr id="3" name="Footer Placeholder 2">
            <a:extLst>
              <a:ext uri="{FF2B5EF4-FFF2-40B4-BE49-F238E27FC236}">
                <a16:creationId xmlns:a16="http://schemas.microsoft.com/office/drawing/2014/main" id="{E762980D-1D58-4766-87D6-67B7882CD71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ED3EE6-0B2D-4B89-A72B-B7C137E8E3D4}"/>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33706619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3493-2107-4226-B87B-621DDA08E50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F3AFBE5-FA66-4497-A292-B336FA2B23A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526F6E-D3F7-4CDC-B1AC-4AC4C61657D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D9F6F90-FA53-4281-AEB5-B462ADCA03A7}"/>
              </a:ext>
            </a:extLst>
          </p:cNvPr>
          <p:cNvSpPr>
            <a:spLocks noGrp="1"/>
          </p:cNvSpPr>
          <p:nvPr>
            <p:ph type="dt" sz="half" idx="10"/>
          </p:nvPr>
        </p:nvSpPr>
        <p:spPr/>
        <p:txBody>
          <a:bodyPr/>
          <a:lstStyle/>
          <a:p>
            <a:fld id="{BDCE90FD-72DD-4AB5-9F42-1D4DAFA0F1F7}" type="datetimeFigureOut">
              <a:rPr lang="en-US" smtClean="0"/>
              <a:t>12/1/22</a:t>
            </a:fld>
            <a:endParaRPr lang="en-US" dirty="0"/>
          </a:p>
        </p:txBody>
      </p:sp>
      <p:sp>
        <p:nvSpPr>
          <p:cNvPr id="6" name="Footer Placeholder 5">
            <a:extLst>
              <a:ext uri="{FF2B5EF4-FFF2-40B4-BE49-F238E27FC236}">
                <a16:creationId xmlns:a16="http://schemas.microsoft.com/office/drawing/2014/main" id="{5D9E76F8-2716-429A-B6DD-0FA3A0B0EB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2792E8-4758-48FE-A54F-4D5EA23DF3B9}"/>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161294263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E8DB-8CE7-43A9-87E3-CC0C94298F4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9C171E6-CFC6-4BF1-8F75-BE9C3DAA1E8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a:extLst>
              <a:ext uri="{FF2B5EF4-FFF2-40B4-BE49-F238E27FC236}">
                <a16:creationId xmlns:a16="http://schemas.microsoft.com/office/drawing/2014/main" id="{3D0EEE74-1AB9-4B7D-AC65-F276D79A56C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BE948C1-D0DB-4343-9919-15F14D9A493A}"/>
              </a:ext>
            </a:extLst>
          </p:cNvPr>
          <p:cNvSpPr>
            <a:spLocks noGrp="1"/>
          </p:cNvSpPr>
          <p:nvPr>
            <p:ph type="dt" sz="half" idx="10"/>
          </p:nvPr>
        </p:nvSpPr>
        <p:spPr/>
        <p:txBody>
          <a:bodyPr/>
          <a:lstStyle/>
          <a:p>
            <a:fld id="{BDCE90FD-72DD-4AB5-9F42-1D4DAFA0F1F7}" type="datetimeFigureOut">
              <a:rPr lang="en-US" smtClean="0"/>
              <a:t>12/1/22</a:t>
            </a:fld>
            <a:endParaRPr lang="en-US" dirty="0"/>
          </a:p>
        </p:txBody>
      </p:sp>
      <p:sp>
        <p:nvSpPr>
          <p:cNvPr id="6" name="Footer Placeholder 5">
            <a:extLst>
              <a:ext uri="{FF2B5EF4-FFF2-40B4-BE49-F238E27FC236}">
                <a16:creationId xmlns:a16="http://schemas.microsoft.com/office/drawing/2014/main" id="{D882C8A1-37ED-4488-9F09-3C95DEE506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4CC569A-0AA0-47FC-A94F-CFC5405AE187}"/>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1292730815"/>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13C5B-E0F4-4F04-93C1-A27FC6A6CA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EEF90A-3286-4ED3-B685-8DC5E2E196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1E1CE-F903-411D-8593-85602777567C}"/>
              </a:ext>
            </a:extLst>
          </p:cNvPr>
          <p:cNvSpPr>
            <a:spLocks noGrp="1"/>
          </p:cNvSpPr>
          <p:nvPr>
            <p:ph type="dt" sz="half" idx="10"/>
          </p:nvPr>
        </p:nvSpPr>
        <p:spPr/>
        <p:txBody>
          <a:bodyPr/>
          <a:lstStyle/>
          <a:p>
            <a:fld id="{BDCE90FD-72DD-4AB5-9F42-1D4DAFA0F1F7}" type="datetimeFigureOut">
              <a:rPr lang="en-US" smtClean="0"/>
              <a:t>12/1/22</a:t>
            </a:fld>
            <a:endParaRPr lang="en-US" dirty="0"/>
          </a:p>
        </p:txBody>
      </p:sp>
      <p:sp>
        <p:nvSpPr>
          <p:cNvPr id="5" name="Footer Placeholder 4">
            <a:extLst>
              <a:ext uri="{FF2B5EF4-FFF2-40B4-BE49-F238E27FC236}">
                <a16:creationId xmlns:a16="http://schemas.microsoft.com/office/drawing/2014/main" id="{B7226CB6-E375-4F42-A368-0BB1F80759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491EB8-B72C-4816-9BA0-E14D112C98A1}"/>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162109624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9B1DB1-018C-47AD-BC9F-0391B1C8B816}"/>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CA3593-A5C2-4327-B82B-B3BD1B97E3E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3B56C-E5E1-4772-B99B-CE5BE2AA9063}"/>
              </a:ext>
            </a:extLst>
          </p:cNvPr>
          <p:cNvSpPr>
            <a:spLocks noGrp="1"/>
          </p:cNvSpPr>
          <p:nvPr>
            <p:ph type="dt" sz="half" idx="10"/>
          </p:nvPr>
        </p:nvSpPr>
        <p:spPr/>
        <p:txBody>
          <a:bodyPr/>
          <a:lstStyle/>
          <a:p>
            <a:fld id="{BDCE90FD-72DD-4AB5-9F42-1D4DAFA0F1F7}" type="datetimeFigureOut">
              <a:rPr lang="en-US" smtClean="0"/>
              <a:t>12/1/22</a:t>
            </a:fld>
            <a:endParaRPr lang="en-US" dirty="0"/>
          </a:p>
        </p:txBody>
      </p:sp>
      <p:sp>
        <p:nvSpPr>
          <p:cNvPr id="5" name="Footer Placeholder 4">
            <a:extLst>
              <a:ext uri="{FF2B5EF4-FFF2-40B4-BE49-F238E27FC236}">
                <a16:creationId xmlns:a16="http://schemas.microsoft.com/office/drawing/2014/main" id="{11588F34-62CC-4498-85B7-3887FFD958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E177D2-24A0-463A-98F8-444C4F1EF2B8}"/>
              </a:ext>
            </a:extLst>
          </p:cNvPr>
          <p:cNvSpPr>
            <a:spLocks noGrp="1"/>
          </p:cNvSpPr>
          <p:nvPr>
            <p:ph type="sldNum" sz="quarter" idx="12"/>
          </p:nvPr>
        </p:nvSpPr>
        <p:spPr/>
        <p:txBody>
          <a:body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3160616611"/>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5F2887-0B16-FA47-B64D-75964E8E01FC}"/>
              </a:ext>
            </a:extLst>
          </p:cNvPr>
          <p:cNvSpPr>
            <a:spLocks noChangeArrowheads="1"/>
          </p:cNvSpPr>
          <p:nvPr/>
        </p:nvSpPr>
        <p:spPr bwMode="auto">
          <a:xfrm>
            <a:off x="0" y="4806950"/>
            <a:ext cx="9155113" cy="342900"/>
          </a:xfrm>
          <a:prstGeom prst="rect">
            <a:avLst/>
          </a:prstGeom>
          <a:solidFill>
            <a:schemeClr val="bg2"/>
          </a:solidFill>
          <a:ln w="9525">
            <a:solidFill>
              <a:schemeClr val="bg1">
                <a:lumMod val="85000"/>
              </a:schemeClr>
            </a:solidFill>
            <a:miter lim="800000"/>
            <a:headEnd/>
            <a:tailEnd/>
          </a:ln>
          <a:effectLst>
            <a:outerShdw blurRad="38100" dist="25401" dir="2700000" algn="br" rotWithShape="0">
              <a:srgbClr val="808080">
                <a:alpha val="59999"/>
              </a:srgbClr>
            </a:outerShdw>
          </a:effectLst>
        </p:spPr>
        <p:txBody>
          <a:bodyPr anchor="ctr"/>
          <a:lstStyle>
            <a:lvl1pPr eaLnBrk="0" hangingPunct="0">
              <a:defRPr sz="2400">
                <a:solidFill>
                  <a:schemeClr val="tx1"/>
                </a:solidFill>
                <a:latin typeface="Source Sans Pro" panose="020B050303040302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B050303040302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B050303040302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B050303040302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B0503030403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9pPr>
          </a:lstStyle>
          <a:p>
            <a:pPr algn="ctr" eaLnBrk="1" hangingPunct="1"/>
            <a:endParaRPr lang="en-US" altLang="en-US" sz="1800" dirty="0">
              <a:solidFill>
                <a:srgbClr val="FFFFFF"/>
              </a:solidFill>
              <a:latin typeface="Arial" panose="020B0604020202020204" pitchFamily="34" charset="0"/>
            </a:endParaRPr>
          </a:p>
        </p:txBody>
      </p:sp>
      <p:sp>
        <p:nvSpPr>
          <p:cNvPr id="2" name="Title 1"/>
          <p:cNvSpPr>
            <a:spLocks noGrp="1"/>
          </p:cNvSpPr>
          <p:nvPr>
            <p:ph type="ctrTitle"/>
          </p:nvPr>
        </p:nvSpPr>
        <p:spPr>
          <a:xfrm>
            <a:off x="457200" y="1792517"/>
            <a:ext cx="8229600" cy="618473"/>
          </a:xfrm>
          <a:prstGeom prst="rect">
            <a:avLst/>
          </a:prstGeom>
        </p:spPr>
        <p:txBody>
          <a:bodyPr>
            <a:noAutofit/>
          </a:bodyPr>
          <a:lstStyle>
            <a:lvl1pPr algn="ctr">
              <a:defRPr sz="3600">
                <a:solidFill>
                  <a:schemeClr val="tx1"/>
                </a:solidFill>
                <a:latin typeface="+mn-lt"/>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latin typeface="+mn-lt"/>
              </a:defRPr>
            </a:lvl1pPr>
            <a:lvl2pPr>
              <a:buNone/>
              <a:defRPr/>
            </a:lvl2pPr>
            <a:lvl3pPr>
              <a:buNone/>
              <a:defRPr/>
            </a:lvl3pPr>
            <a:lvl4pPr>
              <a:buNone/>
              <a:defRPr/>
            </a:lvl4pPr>
            <a:lvl5pPr>
              <a:buNone/>
              <a:defRPr/>
            </a:lvl5pPr>
          </a:lstStyle>
          <a:p>
            <a:pPr lvl="0"/>
            <a:r>
              <a:rPr lang="en-US" dirty="0"/>
              <a:t>Click to edit Master text styles</a:t>
            </a:r>
          </a:p>
        </p:txBody>
      </p:sp>
      <p:sp>
        <p:nvSpPr>
          <p:cNvPr id="13" name="Subtitle 2"/>
          <p:cNvSpPr>
            <a:spLocks noGrp="1"/>
          </p:cNvSpPr>
          <p:nvPr>
            <p:ph type="subTitle" idx="1"/>
          </p:nvPr>
        </p:nvSpPr>
        <p:spPr>
          <a:xfrm>
            <a:off x="457200" y="2410990"/>
            <a:ext cx="8229600" cy="461897"/>
          </a:xfrm>
          <a:prstGeom prst="rect">
            <a:avLst/>
          </a:prstGeom>
        </p:spPr>
        <p:txBody>
          <a:bodyPr>
            <a:noAutofit/>
          </a:bodyPr>
          <a:lstStyle>
            <a:lvl1pPr marL="0" indent="0" algn="ctr">
              <a:buNone/>
              <a:defRPr sz="2100" cap="small" spc="300">
                <a:solidFill>
                  <a:schemeClr val="accent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3876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3849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A8D587AE-A7F5-094A-9291-2261819CF07D}"/>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B050303040302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B050303040302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B050303040302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B050303040302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B0503030403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9pPr>
          </a:lstStyle>
          <a:p>
            <a:pPr algn="ctr" eaLnBrk="1" hangingPunct="1"/>
            <a:fld id="{7A070EE9-4DD4-DF42-B067-C02C2F73CA43}" type="slidenum">
              <a:rPr lang="en-US" altLang="en-US" sz="1000">
                <a:solidFill>
                  <a:srgbClr val="7F7F7F"/>
                </a:solidFill>
                <a:latin typeface="Arial" panose="020B0604020202020204" pitchFamily="34" charset="0"/>
              </a:rPr>
              <a:pPr algn="ctr" eaLnBrk="1" hangingPunct="1"/>
              <a:t>‹#›</a:t>
            </a:fld>
            <a:endParaRPr lang="en-US" altLang="en-US" sz="1000" dirty="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4876800" y="908685"/>
            <a:ext cx="3779838"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459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12" name="Content Placeholder 11"/>
          <p:cNvSpPr>
            <a:spLocks noGrp="1"/>
          </p:cNvSpPr>
          <p:nvPr>
            <p:ph sz="quarter" idx="10"/>
          </p:nvPr>
        </p:nvSpPr>
        <p:spPr>
          <a:xfrm>
            <a:off x="948777" y="908685"/>
            <a:ext cx="7707862" cy="1816607"/>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1"/>
          </p:nvPr>
        </p:nvSpPr>
        <p:spPr>
          <a:xfrm>
            <a:off x="949327" y="2841313"/>
            <a:ext cx="7707313"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953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4876800" y="2837497"/>
            <a:ext cx="3779838" cy="183023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68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955677" y="2840613"/>
            <a:ext cx="3781425"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4876800" y="2840613"/>
            <a:ext cx="3779838"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571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7237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5F2887-0B16-FA47-B64D-75964E8E01FC}"/>
              </a:ext>
            </a:extLst>
          </p:cNvPr>
          <p:cNvSpPr>
            <a:spLocks noChangeArrowheads="1"/>
          </p:cNvSpPr>
          <p:nvPr/>
        </p:nvSpPr>
        <p:spPr bwMode="auto">
          <a:xfrm>
            <a:off x="0" y="4806950"/>
            <a:ext cx="9155113" cy="342900"/>
          </a:xfrm>
          <a:prstGeom prst="rect">
            <a:avLst/>
          </a:prstGeom>
          <a:solidFill>
            <a:schemeClr val="bg2"/>
          </a:solidFill>
          <a:ln w="9525">
            <a:noFill/>
            <a:miter lim="800000"/>
            <a:headEnd/>
            <a:tailEnd/>
          </a:ln>
          <a:effectLst>
            <a:outerShdw blurRad="38100" dist="25401" dir="2700000" algn="br" rotWithShape="0">
              <a:srgbClr val="808080">
                <a:alpha val="59999"/>
              </a:srgbClr>
            </a:outerShdw>
          </a:effectLst>
        </p:spPr>
        <p:txBody>
          <a:bodyPr anchor="ctr"/>
          <a:lstStyle>
            <a:lvl1pPr eaLnBrk="0" hangingPunct="0">
              <a:defRPr sz="2400">
                <a:solidFill>
                  <a:schemeClr val="tx1"/>
                </a:solidFill>
                <a:latin typeface="Source Sans Pro" panose="020B050303040302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B050303040302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B050303040302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B050303040302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B0503030403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B0503030403020204" pitchFamily="34" charset="0"/>
                <a:ea typeface="ＭＳ Ｐゴシック" panose="020B0600070205080204" pitchFamily="34" charset="-128"/>
              </a:defRPr>
            </a:lvl9pPr>
          </a:lstStyle>
          <a:p>
            <a:pPr algn="ctr" eaLnBrk="1" hangingPunct="1"/>
            <a:endParaRPr lang="en-US" altLang="en-US" sz="1800" dirty="0">
              <a:solidFill>
                <a:srgbClr val="FFFFFF"/>
              </a:solidFill>
              <a:latin typeface="Arial" panose="020B0604020202020204" pitchFamily="34" charset="0"/>
            </a:endParaRPr>
          </a:p>
        </p:txBody>
      </p:sp>
      <p:sp>
        <p:nvSpPr>
          <p:cNvPr id="2" name="Title 1"/>
          <p:cNvSpPr>
            <a:spLocks noGrp="1"/>
          </p:cNvSpPr>
          <p:nvPr>
            <p:ph type="ctrTitle"/>
          </p:nvPr>
        </p:nvSpPr>
        <p:spPr>
          <a:xfrm>
            <a:off x="457200" y="1792517"/>
            <a:ext cx="8229600" cy="618473"/>
          </a:xfrm>
          <a:prstGeom prst="rect">
            <a:avLst/>
          </a:prstGeom>
        </p:spPr>
        <p:txBody>
          <a:bodyPr>
            <a:noAutofit/>
          </a:bodyPr>
          <a:lstStyle>
            <a:lvl1pPr algn="ctr">
              <a:defRPr sz="3600">
                <a:solidFill>
                  <a:schemeClr val="tx1"/>
                </a:solidFill>
                <a:latin typeface="+mn-lt"/>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latin typeface="+mn-lt"/>
              </a:defRPr>
            </a:lvl1pPr>
            <a:lvl2pPr>
              <a:buNone/>
              <a:defRPr/>
            </a:lvl2pPr>
            <a:lvl3pPr>
              <a:buNone/>
              <a:defRPr/>
            </a:lvl3pPr>
            <a:lvl4pPr>
              <a:buNone/>
              <a:defRPr/>
            </a:lvl4pPr>
            <a:lvl5pPr>
              <a:buNone/>
              <a:defRPr/>
            </a:lvl5pPr>
          </a:lstStyle>
          <a:p>
            <a:pPr lvl="0"/>
            <a:r>
              <a:rPr lang="en-US" dirty="0"/>
              <a:t>Click to edit Master text styles</a:t>
            </a:r>
          </a:p>
        </p:txBody>
      </p:sp>
      <p:sp>
        <p:nvSpPr>
          <p:cNvPr id="13" name="Subtitle 2"/>
          <p:cNvSpPr>
            <a:spLocks noGrp="1"/>
          </p:cNvSpPr>
          <p:nvPr>
            <p:ph type="subTitle" idx="1"/>
          </p:nvPr>
        </p:nvSpPr>
        <p:spPr>
          <a:xfrm>
            <a:off x="457200" y="2410990"/>
            <a:ext cx="8229600" cy="461897"/>
          </a:xfrm>
          <a:prstGeom prst="rect">
            <a:avLst/>
          </a:prstGeom>
        </p:spPr>
        <p:txBody>
          <a:bodyPr>
            <a:noAutofit/>
          </a:bodyPr>
          <a:lstStyle>
            <a:lvl1pPr marL="0" indent="0" algn="ctr">
              <a:buNone/>
              <a:defRPr sz="2100" cap="small" spc="300">
                <a:solidFill>
                  <a:schemeClr val="accent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72805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2">
            <a:extLst>
              <a:ext uri="{FF2B5EF4-FFF2-40B4-BE49-F238E27FC236}">
                <a16:creationId xmlns:a16="http://schemas.microsoft.com/office/drawing/2014/main" id="{B7FFEC35-F760-AA48-91AD-654C7E200257}"/>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dirty="0"/>
              <a:t>Click to edit Master title style</a:t>
            </a:r>
          </a:p>
        </p:txBody>
      </p:sp>
      <p:sp>
        <p:nvSpPr>
          <p:cNvPr id="4" name="Text Placeholder 3">
            <a:extLst>
              <a:ext uri="{FF2B5EF4-FFF2-40B4-BE49-F238E27FC236}">
                <a16:creationId xmlns:a16="http://schemas.microsoft.com/office/drawing/2014/main" id="{E69EBC59-66D1-2D44-B1D9-022C5411C5D2}"/>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a:extLst>
              <a:ext uri="{FF2B5EF4-FFF2-40B4-BE49-F238E27FC236}">
                <a16:creationId xmlns:a16="http://schemas.microsoft.com/office/drawing/2014/main" id="{02489631-1190-9A48-8553-0AD988DBBF76}"/>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2E5FA479-685E-3E47-B7FE-ACAEBAB4DF43}" type="slidenum">
              <a:rPr lang="en-US" altLang="en-US"/>
              <a:pPr/>
              <a:t>‹#›</a:t>
            </a:fld>
            <a:endParaRPr lang="en-US" altLang="en-US" dirty="0"/>
          </a:p>
        </p:txBody>
      </p:sp>
      <p:sp>
        <p:nvSpPr>
          <p:cNvPr id="7" name="Rectangle 6">
            <a:extLst>
              <a:ext uri="{FF2B5EF4-FFF2-40B4-BE49-F238E27FC236}">
                <a16:creationId xmlns:a16="http://schemas.microsoft.com/office/drawing/2014/main" id="{DC45603D-77DB-D742-ACF8-83628820D23A}"/>
              </a:ext>
            </a:extLst>
          </p:cNvPr>
          <p:cNvSpPr/>
          <p:nvPr/>
        </p:nvSpPr>
        <p:spPr>
          <a:xfrm>
            <a:off x="-11113" y="0"/>
            <a:ext cx="9155113" cy="342900"/>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8C1515"/>
              </a:solidFill>
              <a:latin typeface="Arial"/>
            </a:endParaRPr>
          </a:p>
        </p:txBody>
      </p:sp>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111" r:id="rId8"/>
    <p:sldLayoutId id="2147484151" r:id="rId9"/>
    <p:sldLayoutId id="2147484147" r:id="rId10"/>
    <p:sldLayoutId id="2147484148" r:id="rId11"/>
    <p:sldLayoutId id="2147484149" r:id="rId12"/>
    <p:sldLayoutId id="2147484150" r:id="rId13"/>
    <p:sldLayoutId id="2147484087" r:id="rId14"/>
    <p:sldLayoutId id="2147484089" r:id="rId15"/>
    <p:sldLayoutId id="2147484090" r:id="rId16"/>
  </p:sldLayoutIdLst>
  <p:hf hdr="0" ftr="0" dt="0"/>
  <p:txStyles>
    <p:titleStyle>
      <a:lvl1pPr algn="l" defTabSz="457200" rtl="0" eaLnBrk="0" fontAlgn="base" hangingPunct="0">
        <a:lnSpc>
          <a:spcPct val="85000"/>
        </a:lnSpc>
        <a:spcBef>
          <a:spcPct val="0"/>
        </a:spcBef>
        <a:spcAft>
          <a:spcPct val="0"/>
        </a:spcAft>
        <a:defRPr sz="2400" kern="1200">
          <a:solidFill>
            <a:schemeClr val="bg2"/>
          </a:solidFill>
          <a:latin typeface="+mj-lt"/>
          <a:ea typeface="ＭＳ Ｐゴシック" charset="0"/>
          <a:cs typeface="ＭＳ Ｐゴシック" charset="0"/>
        </a:defRPr>
      </a:lvl1pPr>
      <a:lvl2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defRPr sz="1600" kern="1200" cap="none" spc="20" baseline="0">
          <a:solidFill>
            <a:schemeClr val="tx1"/>
          </a:solidFill>
          <a:latin typeface="+mn-lt"/>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mn-lt"/>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mn-lt"/>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mn-lt"/>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E5AD4E-19A6-448B-97E4-1FC0C016CE3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0FF1F2-4EAC-47C2-966F-3F93C3AEC12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FF8070-D01F-4A85-A9C9-E4F6D9C557F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DCE90FD-72DD-4AB5-9F42-1D4DAFA0F1F7}" type="datetimeFigureOut">
              <a:rPr lang="en-US" smtClean="0"/>
              <a:t>12/1/22</a:t>
            </a:fld>
            <a:endParaRPr lang="en-US" dirty="0"/>
          </a:p>
        </p:txBody>
      </p:sp>
      <p:sp>
        <p:nvSpPr>
          <p:cNvPr id="5" name="Footer Placeholder 4">
            <a:extLst>
              <a:ext uri="{FF2B5EF4-FFF2-40B4-BE49-F238E27FC236}">
                <a16:creationId xmlns:a16="http://schemas.microsoft.com/office/drawing/2014/main" id="{0EEC937D-D909-4912-B846-DBCCE7C95AA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238FEBA-0873-4489-AAA5-8720141AEAE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E5FA479-685E-3E47-B7FE-ACAEBAB4DF43}" type="slidenum">
              <a:rPr lang="en-US" altLang="en-US" smtClean="0"/>
              <a:pPr/>
              <a:t>‹#›</a:t>
            </a:fld>
            <a:endParaRPr lang="en-US" altLang="en-US" dirty="0"/>
          </a:p>
        </p:txBody>
      </p:sp>
    </p:spTree>
    <p:extLst>
      <p:ext uri="{BB962C8B-B14F-4D97-AF65-F5344CB8AC3E}">
        <p14:creationId xmlns:p14="http://schemas.microsoft.com/office/powerpoint/2010/main" val="2533550940"/>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a:extLst>
              <a:ext uri="{FF2B5EF4-FFF2-40B4-BE49-F238E27FC236}">
                <a16:creationId xmlns:a16="http://schemas.microsoft.com/office/drawing/2014/main" id="{12DE2440-8913-B247-8E77-68E737BE7C87}"/>
              </a:ext>
            </a:extLst>
          </p:cNvPr>
          <p:cNvSpPr>
            <a:spLocks noGrp="1"/>
          </p:cNvSpPr>
          <p:nvPr>
            <p:ph type="ctrTitle"/>
          </p:nvPr>
        </p:nvSpPr>
        <p:spPr>
          <a:xfrm>
            <a:off x="457200" y="1594279"/>
            <a:ext cx="8229600" cy="619125"/>
          </a:xfrm>
        </p:spPr>
        <p:txBody>
          <a:bodyPr/>
          <a:lstStyle/>
          <a:p>
            <a:pPr eaLnBrk="1" hangingPunct="1"/>
            <a:r>
              <a:rPr lang="en-US" altLang="en-US" sz="2800" b="1" dirty="0">
                <a:latin typeface="Arial" panose="020B0604020202020204" pitchFamily="34" charset="0"/>
                <a:ea typeface="ＭＳ Ｐゴシック" panose="020B0600070205080204" pitchFamily="34" charset="-128"/>
              </a:rPr>
              <a:t>On the inductive bias of language modeling:</a:t>
            </a:r>
          </a:p>
        </p:txBody>
      </p:sp>
      <p:sp>
        <p:nvSpPr>
          <p:cNvPr id="11266" name="Text Placeholder 2">
            <a:extLst>
              <a:ext uri="{FF2B5EF4-FFF2-40B4-BE49-F238E27FC236}">
                <a16:creationId xmlns:a16="http://schemas.microsoft.com/office/drawing/2014/main" id="{5E91DF9B-1C14-8742-AAE0-23CFEBE52865}"/>
              </a:ext>
            </a:extLst>
          </p:cNvPr>
          <p:cNvSpPr>
            <a:spLocks noGrp="1"/>
          </p:cNvSpPr>
          <p:nvPr>
            <p:ph type="body" sz="quarter" idx="18"/>
          </p:nvPr>
        </p:nvSpPr>
        <p:spPr bwMode="auto">
          <a:xfrm>
            <a:off x="1603375" y="3239830"/>
            <a:ext cx="6059488" cy="874970"/>
          </a:xfrm>
        </p:spPr>
        <p:txBody>
          <a:bodyPr numCol="1" compatLnSpc="1">
            <a:prstTxWarp prst="textNoShape">
              <a:avLst/>
            </a:prstTxWarp>
          </a:bodyPr>
          <a:lstStyle/>
          <a:p>
            <a:pPr marL="0" indent="0" eaLnBrk="1" hangingPunct="1"/>
            <a:r>
              <a:rPr lang="en-US" altLang="en-US" dirty="0">
                <a:solidFill>
                  <a:srgbClr val="595959"/>
                </a:solidFill>
                <a:latin typeface="Arial" panose="020B0604020202020204" pitchFamily="34" charset="0"/>
                <a:ea typeface="ＭＳ Ｐゴシック" panose="020B0600070205080204" pitchFamily="34" charset="-128"/>
              </a:rPr>
              <a:t>Tatsunori Hashimoto</a:t>
            </a:r>
          </a:p>
          <a:p>
            <a:pPr marL="0" indent="0" eaLnBrk="1" hangingPunct="1"/>
            <a:r>
              <a:rPr lang="en-US" altLang="en-US" dirty="0">
                <a:solidFill>
                  <a:srgbClr val="595959"/>
                </a:solidFill>
                <a:latin typeface="Arial" panose="020B0604020202020204" pitchFamily="34" charset="0"/>
                <a:ea typeface="ＭＳ Ｐゴシック" panose="020B0600070205080204" pitchFamily="34" charset="-128"/>
              </a:rPr>
              <a:t>Stanford CS</a:t>
            </a:r>
          </a:p>
        </p:txBody>
      </p:sp>
      <p:sp>
        <p:nvSpPr>
          <p:cNvPr id="4" name="Subtitle 3">
            <a:extLst>
              <a:ext uri="{FF2B5EF4-FFF2-40B4-BE49-F238E27FC236}">
                <a16:creationId xmlns:a16="http://schemas.microsoft.com/office/drawing/2014/main" id="{884C30A8-C6FF-264A-9887-8E4201B3CEBC}"/>
              </a:ext>
            </a:extLst>
          </p:cNvPr>
          <p:cNvSpPr>
            <a:spLocks noGrp="1"/>
          </p:cNvSpPr>
          <p:nvPr>
            <p:ph type="subTitle" idx="1"/>
          </p:nvPr>
        </p:nvSpPr>
        <p:spPr>
          <a:xfrm>
            <a:off x="457200" y="2213404"/>
            <a:ext cx="8229600" cy="461963"/>
          </a:xfrm>
        </p:spPr>
        <p:txBody>
          <a:bodyPr/>
          <a:lstStyle/>
          <a:p>
            <a:pPr eaLnBrk="1" fontAlgn="auto" hangingPunct="1">
              <a:spcAft>
                <a:spcPts val="0"/>
              </a:spcAft>
              <a:buFont typeface="Wingdings" charset="0"/>
              <a:buNone/>
              <a:defRPr/>
            </a:pPr>
            <a:r>
              <a:rPr lang="en-US" dirty="0">
                <a:solidFill>
                  <a:schemeClr val="bg2"/>
                </a:solidFill>
                <a:ea typeface="+mn-ea"/>
                <a:cs typeface="+mn-cs"/>
              </a:rPr>
              <a:t>From Statistical to syntactic dependencies</a:t>
            </a:r>
          </a:p>
        </p:txBody>
      </p:sp>
      <p:sp>
        <p:nvSpPr>
          <p:cNvPr id="5" name="Text Placeholder 2">
            <a:extLst>
              <a:ext uri="{FF2B5EF4-FFF2-40B4-BE49-F238E27FC236}">
                <a16:creationId xmlns:a16="http://schemas.microsoft.com/office/drawing/2014/main" id="{5D318B71-9419-49B0-B64B-AA1E9235F8CF}"/>
              </a:ext>
            </a:extLst>
          </p:cNvPr>
          <p:cNvSpPr txBox="1">
            <a:spLocks/>
          </p:cNvSpPr>
          <p:nvPr/>
        </p:nvSpPr>
        <p:spPr bwMode="auto">
          <a:xfrm>
            <a:off x="4251003" y="4126501"/>
            <a:ext cx="6059488" cy="874970"/>
          </a:xfrm>
          <a:prstGeom prst="rect">
            <a:avLst/>
          </a:prstGeom>
        </p:spPr>
        <p:txBody>
          <a:bodyPr vert="horz" wrap="none" lIns="91440" tIns="45720" rIns="91440" bIns="45720" numCol="1" rtlCol="0" anchor="ctr" anchorCtr="1" compatLnSpc="1">
            <a:prstTxWarp prst="textNoShape">
              <a:avLst/>
            </a:prstTxWarp>
            <a:noAutofit/>
          </a:bodyPr>
          <a:lstStyle>
            <a:lvl1pPr marL="171450" indent="-171450" algn="ctr" defTabSz="685800" rtl="0" eaLnBrk="1" latinLnBrk="0" hangingPunct="1">
              <a:lnSpc>
                <a:spcPct val="90000"/>
              </a:lnSpc>
              <a:spcBef>
                <a:spcPts val="750"/>
              </a:spcBef>
              <a:buFont typeface="Arial" panose="020B0604020202020204" pitchFamily="34" charset="0"/>
              <a:buNone/>
              <a:defRPr sz="1800" kern="1200" cap="none" spc="0" baseline="0">
                <a:solidFill>
                  <a:schemeClr val="tx1">
                    <a:lumMod val="65000"/>
                    <a:lumOff val="3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pPr>
            <a:r>
              <a:rPr lang="en-US" altLang="en-US" sz="1600" dirty="0">
                <a:solidFill>
                  <a:srgbClr val="595959"/>
                </a:solidFill>
                <a:latin typeface="Arial" panose="020B0604020202020204" pitchFamily="34" charset="0"/>
                <a:ea typeface="ＭＳ Ｐゴシック" panose="020B0600070205080204" pitchFamily="34" charset="-128"/>
              </a:rPr>
              <a:t>Based on work with </a:t>
            </a:r>
            <a:r>
              <a:rPr lang="en-US" altLang="en-US" sz="1600" dirty="0" err="1">
                <a:solidFill>
                  <a:srgbClr val="595959"/>
                </a:solidFill>
                <a:latin typeface="Arial" panose="020B0604020202020204" pitchFamily="34" charset="0"/>
                <a:ea typeface="ＭＳ Ｐゴシック" panose="020B0600070205080204" pitchFamily="34" charset="-128"/>
              </a:rPr>
              <a:t>Tianyi</a:t>
            </a:r>
            <a:r>
              <a:rPr lang="en-US" altLang="en-US" sz="1600" dirty="0">
                <a:solidFill>
                  <a:srgbClr val="595959"/>
                </a:solidFill>
                <a:latin typeface="Arial" panose="020B0604020202020204" pitchFamily="34" charset="0"/>
                <a:ea typeface="ＭＳ Ｐゴシック" panose="020B0600070205080204" pitchFamily="34" charset="-128"/>
              </a:rPr>
              <a:t> Zhang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9A0911-FDC8-4E80-833C-BB75FCBA4B30}"/>
              </a:ext>
            </a:extLst>
          </p:cNvPr>
          <p:cNvSpPr/>
          <p:nvPr/>
        </p:nvSpPr>
        <p:spPr>
          <a:xfrm>
            <a:off x="802261" y="1018466"/>
            <a:ext cx="7601510" cy="507918"/>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537955-968D-4736-B550-81F437D5A25D}"/>
              </a:ext>
            </a:extLst>
          </p:cNvPr>
          <p:cNvSpPr>
            <a:spLocks noGrp="1"/>
          </p:cNvSpPr>
          <p:nvPr>
            <p:ph type="title"/>
          </p:nvPr>
        </p:nvSpPr>
        <p:spPr/>
        <p:txBody>
          <a:bodyPr/>
          <a:lstStyle/>
          <a:p>
            <a:r>
              <a:rPr lang="en-US" dirty="0"/>
              <a:t>MLMs learn statistical dependencies</a:t>
            </a:r>
          </a:p>
        </p:txBody>
      </p:sp>
      <p:sp>
        <p:nvSpPr>
          <p:cNvPr id="3" name="Content Placeholder 2">
            <a:extLst>
              <a:ext uri="{FF2B5EF4-FFF2-40B4-BE49-F238E27FC236}">
                <a16:creationId xmlns:a16="http://schemas.microsoft.com/office/drawing/2014/main" id="{FF4A0FA3-34A8-4052-B2FA-4C90858742AA}"/>
              </a:ext>
            </a:extLst>
          </p:cNvPr>
          <p:cNvSpPr>
            <a:spLocks noGrp="1"/>
          </p:cNvSpPr>
          <p:nvPr>
            <p:ph sz="quarter" idx="10"/>
          </p:nvPr>
        </p:nvSpPr>
        <p:spPr>
          <a:xfrm>
            <a:off x="955677" y="1082856"/>
            <a:ext cx="7700963" cy="3759042"/>
          </a:xfrm>
        </p:spPr>
        <p:txBody>
          <a:bodyPr/>
          <a:lstStyle/>
          <a:p>
            <a:r>
              <a:rPr lang="en-US" b="1" dirty="0"/>
              <a:t>Formally</a:t>
            </a:r>
            <a:r>
              <a:rPr lang="en-US" dirty="0"/>
              <a:t> – the masking objective of BERT </a:t>
            </a:r>
            <a:r>
              <a:rPr lang="en-US" i="1" dirty="0"/>
              <a:t>ensures</a:t>
            </a:r>
            <a:r>
              <a:rPr lang="en-US" b="1" i="1" dirty="0"/>
              <a:t> </a:t>
            </a:r>
            <a:r>
              <a:rPr lang="en-US" dirty="0"/>
              <a:t>good estimates of dependence</a:t>
            </a:r>
          </a:p>
        </p:txBody>
      </p:sp>
      <p:pic>
        <p:nvPicPr>
          <p:cNvPr id="5" name="Picture 4" descr="Text, letter&#10;&#10;Description automatically generated">
            <a:extLst>
              <a:ext uri="{FF2B5EF4-FFF2-40B4-BE49-F238E27FC236}">
                <a16:creationId xmlns:a16="http://schemas.microsoft.com/office/drawing/2014/main" id="{605B2746-6395-4BCB-A2F4-F4A449CC6AD8}"/>
              </a:ext>
            </a:extLst>
          </p:cNvPr>
          <p:cNvPicPr>
            <a:picLocks noChangeAspect="1"/>
          </p:cNvPicPr>
          <p:nvPr/>
        </p:nvPicPr>
        <p:blipFill>
          <a:blip r:embed="rId3"/>
          <a:stretch>
            <a:fillRect/>
          </a:stretch>
        </p:blipFill>
        <p:spPr>
          <a:xfrm>
            <a:off x="1585256" y="1587504"/>
            <a:ext cx="6238959" cy="2566730"/>
          </a:xfrm>
          <a:prstGeom prst="rect">
            <a:avLst/>
          </a:prstGeom>
        </p:spPr>
      </p:pic>
      <p:sp>
        <p:nvSpPr>
          <p:cNvPr id="6" name="TextBox 5">
            <a:extLst>
              <a:ext uri="{FF2B5EF4-FFF2-40B4-BE49-F238E27FC236}">
                <a16:creationId xmlns:a16="http://schemas.microsoft.com/office/drawing/2014/main" id="{608C7D15-FD90-4CD0-97D5-3301E24AD5F6}"/>
              </a:ext>
            </a:extLst>
          </p:cNvPr>
          <p:cNvSpPr txBox="1"/>
          <p:nvPr/>
        </p:nvSpPr>
        <p:spPr>
          <a:xfrm>
            <a:off x="3956067" y="4128734"/>
            <a:ext cx="3256020" cy="369332"/>
          </a:xfrm>
          <a:prstGeom prst="rect">
            <a:avLst/>
          </a:prstGeom>
          <a:noFill/>
        </p:spPr>
        <p:txBody>
          <a:bodyPr wrap="none" rtlCol="0">
            <a:spAutoFit/>
          </a:bodyPr>
          <a:lstStyle/>
          <a:p>
            <a:r>
              <a:rPr lang="en-US" dirty="0"/>
              <a:t>Bert masking objective (logloss)</a:t>
            </a:r>
          </a:p>
        </p:txBody>
      </p:sp>
      <p:sp>
        <p:nvSpPr>
          <p:cNvPr id="7" name="TextBox 6">
            <a:extLst>
              <a:ext uri="{FF2B5EF4-FFF2-40B4-BE49-F238E27FC236}">
                <a16:creationId xmlns:a16="http://schemas.microsoft.com/office/drawing/2014/main" id="{33E2DB7B-994F-46F6-A0B8-800832218BF2}"/>
              </a:ext>
            </a:extLst>
          </p:cNvPr>
          <p:cNvSpPr txBox="1"/>
          <p:nvPr/>
        </p:nvSpPr>
        <p:spPr>
          <a:xfrm>
            <a:off x="888775" y="4147369"/>
            <a:ext cx="2861681" cy="369332"/>
          </a:xfrm>
          <a:prstGeom prst="rect">
            <a:avLst/>
          </a:prstGeom>
          <a:noFill/>
        </p:spPr>
        <p:txBody>
          <a:bodyPr wrap="none" rtlCol="0">
            <a:spAutoFit/>
          </a:bodyPr>
          <a:lstStyle/>
          <a:p>
            <a:r>
              <a:rPr lang="en-US" dirty="0"/>
              <a:t>Approximating dependence</a:t>
            </a:r>
          </a:p>
        </p:txBody>
      </p:sp>
      <p:sp>
        <p:nvSpPr>
          <p:cNvPr id="9" name="TextBox 8">
            <a:extLst>
              <a:ext uri="{FF2B5EF4-FFF2-40B4-BE49-F238E27FC236}">
                <a16:creationId xmlns:a16="http://schemas.microsoft.com/office/drawing/2014/main" id="{1B7750D6-8D1E-405E-946C-B44ADC6DC9D2}"/>
              </a:ext>
            </a:extLst>
          </p:cNvPr>
          <p:cNvSpPr txBox="1"/>
          <p:nvPr/>
        </p:nvSpPr>
        <p:spPr>
          <a:xfrm>
            <a:off x="5584077" y="4732118"/>
            <a:ext cx="3549370" cy="307777"/>
          </a:xfrm>
          <a:prstGeom prst="rect">
            <a:avLst/>
          </a:prstGeom>
          <a:noFill/>
        </p:spPr>
        <p:txBody>
          <a:bodyPr wrap="none" rtlCol="0">
            <a:spAutoFit/>
          </a:bodyPr>
          <a:lstStyle/>
          <a:p>
            <a:r>
              <a:rPr lang="en-US" sz="1400" dirty="0"/>
              <a:t>Details in Zhang and Hashimoto, NAACL 2021</a:t>
            </a:r>
          </a:p>
        </p:txBody>
      </p:sp>
      <p:sp>
        <p:nvSpPr>
          <p:cNvPr id="11" name="Left Brace 10">
            <a:extLst>
              <a:ext uri="{FF2B5EF4-FFF2-40B4-BE49-F238E27FC236}">
                <a16:creationId xmlns:a16="http://schemas.microsoft.com/office/drawing/2014/main" id="{1D89791D-D62E-47C9-B934-FEEAAE798A47}"/>
              </a:ext>
            </a:extLst>
          </p:cNvPr>
          <p:cNvSpPr/>
          <p:nvPr/>
        </p:nvSpPr>
        <p:spPr>
          <a:xfrm rot="16200000">
            <a:off x="2083432" y="3552913"/>
            <a:ext cx="200124" cy="98878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2" name="Left Brace 11">
            <a:extLst>
              <a:ext uri="{FF2B5EF4-FFF2-40B4-BE49-F238E27FC236}">
                <a16:creationId xmlns:a16="http://schemas.microsoft.com/office/drawing/2014/main" id="{8AD3A9D6-3FBF-4AB2-8849-8477C3026DB8}"/>
              </a:ext>
            </a:extLst>
          </p:cNvPr>
          <p:cNvSpPr/>
          <p:nvPr/>
        </p:nvSpPr>
        <p:spPr>
          <a:xfrm rot="16200000">
            <a:off x="5282046" y="1947301"/>
            <a:ext cx="174084" cy="422605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C715D027-B261-47A3-9018-F8EFC150999E}"/>
              </a:ext>
            </a:extLst>
          </p:cNvPr>
          <p:cNvSpPr txBox="1"/>
          <p:nvPr/>
        </p:nvSpPr>
        <p:spPr>
          <a:xfrm>
            <a:off x="4283365" y="1636173"/>
            <a:ext cx="4001416" cy="369332"/>
          </a:xfrm>
          <a:prstGeom prst="rect">
            <a:avLst/>
          </a:prstGeom>
          <a:noFill/>
        </p:spPr>
        <p:txBody>
          <a:bodyPr wrap="none" rtlCol="0">
            <a:spAutoFit/>
          </a:bodyPr>
          <a:lstStyle/>
          <a:p>
            <a:r>
              <a:rPr lang="en-US" dirty="0"/>
              <a:t>Model’s estimate of mutual information</a:t>
            </a:r>
          </a:p>
        </p:txBody>
      </p:sp>
      <p:sp>
        <p:nvSpPr>
          <p:cNvPr id="8" name="Left Brace 7">
            <a:extLst>
              <a:ext uri="{FF2B5EF4-FFF2-40B4-BE49-F238E27FC236}">
                <a16:creationId xmlns:a16="http://schemas.microsoft.com/office/drawing/2014/main" id="{B446AD8E-BF68-479C-85B6-52C677B92C86}"/>
              </a:ext>
            </a:extLst>
          </p:cNvPr>
          <p:cNvSpPr/>
          <p:nvPr/>
        </p:nvSpPr>
        <p:spPr>
          <a:xfrm rot="5400000">
            <a:off x="4782442" y="-1201393"/>
            <a:ext cx="277207" cy="659366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1651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animBg="1"/>
      <p:bldP spid="12" grpId="0" animBg="1"/>
      <p:bldP spid="4"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6869B58-EC3D-4588-87CC-B14AA0D5A3C6}"/>
              </a:ext>
            </a:extLst>
          </p:cNvPr>
          <p:cNvSpPr/>
          <p:nvPr/>
        </p:nvSpPr>
        <p:spPr>
          <a:xfrm>
            <a:off x="802261" y="3670358"/>
            <a:ext cx="7854377" cy="923330"/>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69EE96-5CC5-4567-B8C3-462C6C97C32E}"/>
              </a:ext>
            </a:extLst>
          </p:cNvPr>
          <p:cNvSpPr>
            <a:spLocks noGrp="1"/>
          </p:cNvSpPr>
          <p:nvPr>
            <p:ph type="title"/>
          </p:nvPr>
        </p:nvSpPr>
        <p:spPr/>
        <p:txBody>
          <a:bodyPr/>
          <a:lstStyle/>
          <a:p>
            <a:r>
              <a:rPr lang="en-US" dirty="0"/>
              <a:t>Validation: from statistical to syntactic dependence</a:t>
            </a:r>
          </a:p>
        </p:txBody>
      </p:sp>
      <p:sp>
        <p:nvSpPr>
          <p:cNvPr id="3" name="Content Placeholder 2">
            <a:extLst>
              <a:ext uri="{FF2B5EF4-FFF2-40B4-BE49-F238E27FC236}">
                <a16:creationId xmlns:a16="http://schemas.microsoft.com/office/drawing/2014/main" id="{A3130275-58BB-4AAA-A029-903DAC6E6458}"/>
              </a:ext>
            </a:extLst>
          </p:cNvPr>
          <p:cNvSpPr>
            <a:spLocks noGrp="1"/>
          </p:cNvSpPr>
          <p:nvPr>
            <p:ph sz="quarter" idx="10"/>
          </p:nvPr>
        </p:nvSpPr>
        <p:spPr>
          <a:xfrm>
            <a:off x="859971" y="3799114"/>
            <a:ext cx="7642672" cy="1042784"/>
          </a:xfrm>
        </p:spPr>
        <p:txBody>
          <a:bodyPr/>
          <a:lstStyle/>
          <a:p>
            <a:pPr>
              <a:buFontTx/>
              <a:buChar char="-"/>
            </a:pPr>
            <a:r>
              <a:rPr lang="en-US" dirty="0"/>
              <a:t>Recover the statistical dependencies learned by BERT </a:t>
            </a:r>
          </a:p>
          <a:p>
            <a:pPr>
              <a:buFontTx/>
              <a:buChar char="-"/>
            </a:pPr>
            <a:r>
              <a:rPr lang="en-US" dirty="0"/>
              <a:t>See whether these dependencies correspond to edges on a dependency parse</a:t>
            </a:r>
          </a:p>
        </p:txBody>
      </p:sp>
      <p:sp>
        <p:nvSpPr>
          <p:cNvPr id="4" name="Rectangle 3">
            <a:extLst>
              <a:ext uri="{FF2B5EF4-FFF2-40B4-BE49-F238E27FC236}">
                <a16:creationId xmlns:a16="http://schemas.microsoft.com/office/drawing/2014/main" id="{EE42D899-B414-49EC-B084-A3FCBEA3AB9F}"/>
              </a:ext>
            </a:extLst>
          </p:cNvPr>
          <p:cNvSpPr/>
          <p:nvPr/>
        </p:nvSpPr>
        <p:spPr>
          <a:xfrm>
            <a:off x="802261" y="1268838"/>
            <a:ext cx="7543453" cy="1015076"/>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BFC428F-77D3-41BC-8CE5-AB6189251576}"/>
              </a:ext>
            </a:extLst>
          </p:cNvPr>
          <p:cNvSpPr txBox="1"/>
          <p:nvPr/>
        </p:nvSpPr>
        <p:spPr>
          <a:xfrm>
            <a:off x="948776" y="1421069"/>
            <a:ext cx="6689367" cy="923330"/>
          </a:xfrm>
          <a:prstGeom prst="rect">
            <a:avLst/>
          </a:prstGeom>
          <a:noFill/>
        </p:spPr>
        <p:txBody>
          <a:bodyPr wrap="square" rtlCol="0">
            <a:spAutoFit/>
          </a:bodyPr>
          <a:lstStyle/>
          <a:p>
            <a:r>
              <a:rPr lang="en-US" dirty="0"/>
              <a:t>Learning statistical dependencies is useful because it correlates with useful linguistic structures such as syntax</a:t>
            </a:r>
          </a:p>
          <a:p>
            <a:endParaRPr lang="en-US" dirty="0"/>
          </a:p>
        </p:txBody>
      </p:sp>
      <p:sp>
        <p:nvSpPr>
          <p:cNvPr id="6" name="TextBox 5">
            <a:extLst>
              <a:ext uri="{FF2B5EF4-FFF2-40B4-BE49-F238E27FC236}">
                <a16:creationId xmlns:a16="http://schemas.microsoft.com/office/drawing/2014/main" id="{CC24A29B-11C5-42E9-A49E-8FC90F4F0FD9}"/>
              </a:ext>
            </a:extLst>
          </p:cNvPr>
          <p:cNvSpPr txBox="1"/>
          <p:nvPr/>
        </p:nvSpPr>
        <p:spPr>
          <a:xfrm>
            <a:off x="736600" y="899506"/>
            <a:ext cx="1399742" cy="369332"/>
          </a:xfrm>
          <a:prstGeom prst="rect">
            <a:avLst/>
          </a:prstGeom>
          <a:noFill/>
        </p:spPr>
        <p:txBody>
          <a:bodyPr wrap="none" rtlCol="0">
            <a:spAutoFit/>
          </a:bodyPr>
          <a:lstStyle/>
          <a:p>
            <a:r>
              <a:rPr lang="en-US" b="1" dirty="0"/>
              <a:t>Hypothesis:</a:t>
            </a:r>
            <a:endParaRPr lang="en-US" dirty="0"/>
          </a:p>
        </p:txBody>
      </p:sp>
      <p:sp>
        <p:nvSpPr>
          <p:cNvPr id="7" name="TextBox 6">
            <a:extLst>
              <a:ext uri="{FF2B5EF4-FFF2-40B4-BE49-F238E27FC236}">
                <a16:creationId xmlns:a16="http://schemas.microsoft.com/office/drawing/2014/main" id="{97D49AB8-269C-45D2-9715-A8F4EAB0D6A1}"/>
              </a:ext>
            </a:extLst>
          </p:cNvPr>
          <p:cNvSpPr txBox="1"/>
          <p:nvPr/>
        </p:nvSpPr>
        <p:spPr>
          <a:xfrm>
            <a:off x="859971" y="2498512"/>
            <a:ext cx="7424057" cy="923330"/>
          </a:xfrm>
          <a:prstGeom prst="rect">
            <a:avLst/>
          </a:prstGeom>
          <a:noFill/>
        </p:spPr>
        <p:txBody>
          <a:bodyPr wrap="square" rtlCol="0">
            <a:spAutoFit/>
          </a:bodyPr>
          <a:lstStyle/>
          <a:p>
            <a:r>
              <a:rPr lang="en-US" dirty="0"/>
              <a:t>This is consistent with earlier observations that MLMs seem extremely good at learning  syntactic structure (compared to reasoning tasks).</a:t>
            </a:r>
          </a:p>
          <a:p>
            <a:endParaRPr lang="en-US" dirty="0"/>
          </a:p>
        </p:txBody>
      </p:sp>
      <p:sp>
        <p:nvSpPr>
          <p:cNvPr id="9" name="TextBox 8">
            <a:extLst>
              <a:ext uri="{FF2B5EF4-FFF2-40B4-BE49-F238E27FC236}">
                <a16:creationId xmlns:a16="http://schemas.microsoft.com/office/drawing/2014/main" id="{5984E99E-034C-49EF-B280-D68A510D2AAD}"/>
              </a:ext>
            </a:extLst>
          </p:cNvPr>
          <p:cNvSpPr txBox="1"/>
          <p:nvPr/>
        </p:nvSpPr>
        <p:spPr>
          <a:xfrm>
            <a:off x="736600" y="3301026"/>
            <a:ext cx="4582884" cy="369332"/>
          </a:xfrm>
          <a:prstGeom prst="rect">
            <a:avLst/>
          </a:prstGeom>
          <a:noFill/>
        </p:spPr>
        <p:txBody>
          <a:bodyPr wrap="square">
            <a:spAutoFit/>
          </a:bodyPr>
          <a:lstStyle/>
          <a:p>
            <a:r>
              <a:rPr lang="en-US" b="1" dirty="0"/>
              <a:t>How can we validate this hypothesis?</a:t>
            </a:r>
          </a:p>
        </p:txBody>
      </p:sp>
    </p:spTree>
    <p:extLst>
      <p:ext uri="{BB962C8B-B14F-4D97-AF65-F5344CB8AC3E}">
        <p14:creationId xmlns:p14="http://schemas.microsoft.com/office/powerpoint/2010/main" val="337882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E01E-634C-4F08-AA92-526426169E18}"/>
              </a:ext>
            </a:extLst>
          </p:cNvPr>
          <p:cNvSpPr>
            <a:spLocks noGrp="1"/>
          </p:cNvSpPr>
          <p:nvPr>
            <p:ph type="title"/>
          </p:nvPr>
        </p:nvSpPr>
        <p:spPr/>
        <p:txBody>
          <a:bodyPr/>
          <a:lstStyle/>
          <a:p>
            <a:r>
              <a:rPr lang="en-US" dirty="0"/>
              <a:t>Inductive bias of MLMs enable unsupervised parsing</a:t>
            </a:r>
          </a:p>
        </p:txBody>
      </p:sp>
      <p:pic>
        <p:nvPicPr>
          <p:cNvPr id="5" name="Picture 4" descr="Table&#10;&#10;Description automatically generated">
            <a:extLst>
              <a:ext uri="{FF2B5EF4-FFF2-40B4-BE49-F238E27FC236}">
                <a16:creationId xmlns:a16="http://schemas.microsoft.com/office/drawing/2014/main" id="{37E4F165-3575-4901-88CD-43B2F5D7F7AB}"/>
              </a:ext>
            </a:extLst>
          </p:cNvPr>
          <p:cNvPicPr>
            <a:picLocks noChangeAspect="1"/>
          </p:cNvPicPr>
          <p:nvPr/>
        </p:nvPicPr>
        <p:blipFill>
          <a:blip r:embed="rId3"/>
          <a:stretch>
            <a:fillRect/>
          </a:stretch>
        </p:blipFill>
        <p:spPr>
          <a:xfrm>
            <a:off x="1250408" y="1700353"/>
            <a:ext cx="4087220" cy="2900520"/>
          </a:xfrm>
          <a:prstGeom prst="rect">
            <a:avLst/>
          </a:prstGeom>
        </p:spPr>
      </p:pic>
      <p:sp>
        <p:nvSpPr>
          <p:cNvPr id="7" name="TextBox 6">
            <a:extLst>
              <a:ext uri="{FF2B5EF4-FFF2-40B4-BE49-F238E27FC236}">
                <a16:creationId xmlns:a16="http://schemas.microsoft.com/office/drawing/2014/main" id="{77129177-893F-4564-B326-3B203F2EAC59}"/>
              </a:ext>
            </a:extLst>
          </p:cNvPr>
          <p:cNvSpPr txBox="1"/>
          <p:nvPr/>
        </p:nvSpPr>
        <p:spPr>
          <a:xfrm>
            <a:off x="1113972" y="976471"/>
            <a:ext cx="6190342" cy="646331"/>
          </a:xfrm>
          <a:prstGeom prst="rect">
            <a:avLst/>
          </a:prstGeom>
          <a:noFill/>
        </p:spPr>
        <p:txBody>
          <a:bodyPr wrap="square" rtlCol="0">
            <a:spAutoFit/>
          </a:bodyPr>
          <a:lstStyle/>
          <a:p>
            <a:r>
              <a:rPr lang="en-US" b="1" dirty="0"/>
              <a:t>Finding: </a:t>
            </a:r>
            <a:r>
              <a:rPr lang="en-US" dirty="0"/>
              <a:t>Conditional mutual information from BERT works as well as a classic unsupervised dependency parser</a:t>
            </a:r>
          </a:p>
        </p:txBody>
      </p:sp>
      <p:sp>
        <p:nvSpPr>
          <p:cNvPr id="8" name="TextBox 7">
            <a:extLst>
              <a:ext uri="{FF2B5EF4-FFF2-40B4-BE49-F238E27FC236}">
                <a16:creationId xmlns:a16="http://schemas.microsoft.com/office/drawing/2014/main" id="{38B96A30-FEA0-4A92-863D-4DFD43099881}"/>
              </a:ext>
            </a:extLst>
          </p:cNvPr>
          <p:cNvSpPr txBox="1"/>
          <p:nvPr/>
        </p:nvSpPr>
        <p:spPr>
          <a:xfrm>
            <a:off x="5533898" y="2693805"/>
            <a:ext cx="2557110" cy="800219"/>
          </a:xfrm>
          <a:prstGeom prst="rect">
            <a:avLst/>
          </a:prstGeom>
          <a:noFill/>
        </p:spPr>
        <p:txBody>
          <a:bodyPr wrap="none" rtlCol="0">
            <a:spAutoFit/>
          </a:bodyPr>
          <a:lstStyle/>
          <a:p>
            <a:r>
              <a:rPr lang="en-US" dirty="0"/>
              <a:t>Ablations: </a:t>
            </a:r>
          </a:p>
          <a:p>
            <a:r>
              <a:rPr lang="en-US" sz="1400" dirty="0"/>
              <a:t>Changing the type of </a:t>
            </a:r>
          </a:p>
          <a:p>
            <a:r>
              <a:rPr lang="en-US" sz="1400" dirty="0"/>
              <a:t>dependence hurts performance</a:t>
            </a:r>
          </a:p>
        </p:txBody>
      </p:sp>
      <p:sp>
        <p:nvSpPr>
          <p:cNvPr id="9" name="Left Brace 8">
            <a:extLst>
              <a:ext uri="{FF2B5EF4-FFF2-40B4-BE49-F238E27FC236}">
                <a16:creationId xmlns:a16="http://schemas.microsoft.com/office/drawing/2014/main" id="{3EA591C7-DDED-49E9-A3C6-5A024AE373A1}"/>
              </a:ext>
            </a:extLst>
          </p:cNvPr>
          <p:cNvSpPr/>
          <p:nvPr/>
        </p:nvSpPr>
        <p:spPr>
          <a:xfrm rot="10800000">
            <a:off x="5148942" y="3044371"/>
            <a:ext cx="188686" cy="381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 name="Rectangle 2">
            <a:extLst>
              <a:ext uri="{FF2B5EF4-FFF2-40B4-BE49-F238E27FC236}">
                <a16:creationId xmlns:a16="http://schemas.microsoft.com/office/drawing/2014/main" id="{8E52F4E8-23E0-4FCD-A2FD-CBE8625288DD}"/>
              </a:ext>
            </a:extLst>
          </p:cNvPr>
          <p:cNvSpPr/>
          <p:nvPr/>
        </p:nvSpPr>
        <p:spPr>
          <a:xfrm>
            <a:off x="1527908" y="2993292"/>
            <a:ext cx="3583354" cy="500732"/>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023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A52804-5449-4B00-A241-7417D227D79F}"/>
              </a:ext>
            </a:extLst>
          </p:cNvPr>
          <p:cNvSpPr/>
          <p:nvPr/>
        </p:nvSpPr>
        <p:spPr>
          <a:xfrm>
            <a:off x="1082296" y="1416932"/>
            <a:ext cx="7440198" cy="552299"/>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419EF7C-6486-4382-9A83-D166694A8791}"/>
              </a:ext>
            </a:extLst>
          </p:cNvPr>
          <p:cNvSpPr/>
          <p:nvPr/>
        </p:nvSpPr>
        <p:spPr>
          <a:xfrm>
            <a:off x="1076739" y="2568285"/>
            <a:ext cx="7440198" cy="552299"/>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27B2ADD-0787-467E-BC32-C2D4BDF442E7}"/>
              </a:ext>
            </a:extLst>
          </p:cNvPr>
          <p:cNvSpPr/>
          <p:nvPr/>
        </p:nvSpPr>
        <p:spPr>
          <a:xfrm>
            <a:off x="1076739" y="3550543"/>
            <a:ext cx="7440198" cy="552299"/>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8BC0B4-AED1-4FA8-A0D2-340E2CE8BDB7}"/>
              </a:ext>
            </a:extLst>
          </p:cNvPr>
          <p:cNvSpPr>
            <a:spLocks noGrp="1"/>
          </p:cNvSpPr>
          <p:nvPr>
            <p:ph type="title"/>
          </p:nvPr>
        </p:nvSpPr>
        <p:spPr/>
        <p:txBody>
          <a:bodyPr/>
          <a:lstStyle/>
          <a:p>
            <a:r>
              <a:rPr lang="en-US" dirty="0"/>
              <a:t>Takeaways</a:t>
            </a:r>
          </a:p>
        </p:txBody>
      </p:sp>
      <p:sp>
        <p:nvSpPr>
          <p:cNvPr id="7" name="TextBox 6">
            <a:extLst>
              <a:ext uri="{FF2B5EF4-FFF2-40B4-BE49-F238E27FC236}">
                <a16:creationId xmlns:a16="http://schemas.microsoft.com/office/drawing/2014/main" id="{977ED0EA-8C84-4FCA-832A-E0D08B049FCF}"/>
              </a:ext>
            </a:extLst>
          </p:cNvPr>
          <p:cNvSpPr txBox="1"/>
          <p:nvPr/>
        </p:nvSpPr>
        <p:spPr>
          <a:xfrm>
            <a:off x="2031999" y="1487817"/>
            <a:ext cx="5548314" cy="646331"/>
          </a:xfrm>
          <a:prstGeom prst="rect">
            <a:avLst/>
          </a:prstGeom>
          <a:noFill/>
        </p:spPr>
        <p:txBody>
          <a:bodyPr wrap="none" rtlCol="0">
            <a:spAutoFit/>
          </a:bodyPr>
          <a:lstStyle/>
          <a:p>
            <a:r>
              <a:rPr lang="en-US" b="1" dirty="0"/>
              <a:t>Open problem: </a:t>
            </a:r>
            <a:r>
              <a:rPr lang="en-US" dirty="0"/>
              <a:t>characterizing the inductive bias of LMs</a:t>
            </a:r>
            <a:endParaRPr lang="en-US" b="1" dirty="0"/>
          </a:p>
          <a:p>
            <a:endParaRPr lang="en-US" dirty="0"/>
          </a:p>
        </p:txBody>
      </p:sp>
      <p:sp>
        <p:nvSpPr>
          <p:cNvPr id="8" name="TextBox 7">
            <a:extLst>
              <a:ext uri="{FF2B5EF4-FFF2-40B4-BE49-F238E27FC236}">
                <a16:creationId xmlns:a16="http://schemas.microsoft.com/office/drawing/2014/main" id="{F84E794F-A8AE-42E5-8D0E-BB32805D2BFB}"/>
              </a:ext>
            </a:extLst>
          </p:cNvPr>
          <p:cNvSpPr txBox="1"/>
          <p:nvPr/>
        </p:nvSpPr>
        <p:spPr>
          <a:xfrm>
            <a:off x="1490985" y="2623626"/>
            <a:ext cx="6630341" cy="646331"/>
          </a:xfrm>
          <a:prstGeom prst="rect">
            <a:avLst/>
          </a:prstGeom>
          <a:noFill/>
        </p:spPr>
        <p:txBody>
          <a:bodyPr wrap="none" rtlCol="0">
            <a:spAutoFit/>
          </a:bodyPr>
          <a:lstStyle/>
          <a:p>
            <a:r>
              <a:rPr lang="en-US" b="1" dirty="0"/>
              <a:t>Our approach</a:t>
            </a:r>
            <a:r>
              <a:rPr lang="en-US" dirty="0"/>
              <a:t>: statistical dependences as the goal of MLM learning</a:t>
            </a:r>
            <a:endParaRPr lang="en-US" b="1" dirty="0"/>
          </a:p>
          <a:p>
            <a:endParaRPr lang="en-US" dirty="0"/>
          </a:p>
        </p:txBody>
      </p:sp>
      <p:sp>
        <p:nvSpPr>
          <p:cNvPr id="9" name="TextBox 8">
            <a:extLst>
              <a:ext uri="{FF2B5EF4-FFF2-40B4-BE49-F238E27FC236}">
                <a16:creationId xmlns:a16="http://schemas.microsoft.com/office/drawing/2014/main" id="{A1E0909A-65DF-4C79-B5D9-9F3AFE57C8E7}"/>
              </a:ext>
            </a:extLst>
          </p:cNvPr>
          <p:cNvSpPr txBox="1"/>
          <p:nvPr/>
        </p:nvSpPr>
        <p:spPr>
          <a:xfrm>
            <a:off x="1629143" y="3614604"/>
            <a:ext cx="6335389" cy="646331"/>
          </a:xfrm>
          <a:prstGeom prst="rect">
            <a:avLst/>
          </a:prstGeom>
          <a:noFill/>
        </p:spPr>
        <p:txBody>
          <a:bodyPr wrap="none" rtlCol="0">
            <a:spAutoFit/>
          </a:bodyPr>
          <a:lstStyle/>
          <a:p>
            <a:r>
              <a:rPr lang="en-US" b="1" dirty="0"/>
              <a:t>Validation: </a:t>
            </a:r>
            <a:r>
              <a:rPr lang="en-US" dirty="0"/>
              <a:t>inductive bias of MLMs enable unsupervised parsing</a:t>
            </a:r>
            <a:endParaRPr lang="en-US" b="1" dirty="0"/>
          </a:p>
          <a:p>
            <a:endParaRPr lang="en-US" dirty="0"/>
          </a:p>
        </p:txBody>
      </p:sp>
      <p:sp>
        <p:nvSpPr>
          <p:cNvPr id="12" name="TextBox 11">
            <a:extLst>
              <a:ext uri="{FF2B5EF4-FFF2-40B4-BE49-F238E27FC236}">
                <a16:creationId xmlns:a16="http://schemas.microsoft.com/office/drawing/2014/main" id="{BEA06701-E9AB-498E-8F53-83E1BCF49A59}"/>
              </a:ext>
            </a:extLst>
          </p:cNvPr>
          <p:cNvSpPr txBox="1"/>
          <p:nvPr/>
        </p:nvSpPr>
        <p:spPr>
          <a:xfrm>
            <a:off x="2840304" y="1993194"/>
            <a:ext cx="4030270" cy="338554"/>
          </a:xfrm>
          <a:prstGeom prst="rect">
            <a:avLst/>
          </a:prstGeom>
          <a:noFill/>
        </p:spPr>
        <p:txBody>
          <a:bodyPr wrap="none" rtlCol="0">
            <a:spAutoFit/>
          </a:bodyPr>
          <a:lstStyle/>
          <a:p>
            <a:r>
              <a:rPr lang="en-US" sz="1600" dirty="0"/>
              <a:t>(cloze reductions are only part of the picture)</a:t>
            </a:r>
          </a:p>
        </p:txBody>
      </p:sp>
      <p:sp>
        <p:nvSpPr>
          <p:cNvPr id="13" name="TextBox 12">
            <a:extLst>
              <a:ext uri="{FF2B5EF4-FFF2-40B4-BE49-F238E27FC236}">
                <a16:creationId xmlns:a16="http://schemas.microsoft.com/office/drawing/2014/main" id="{65B96EA7-221D-4515-A0F1-4388A5AD4D6A}"/>
              </a:ext>
            </a:extLst>
          </p:cNvPr>
          <p:cNvSpPr txBox="1"/>
          <p:nvPr/>
        </p:nvSpPr>
        <p:spPr>
          <a:xfrm>
            <a:off x="1694566" y="4202967"/>
            <a:ext cx="6223178" cy="338554"/>
          </a:xfrm>
          <a:prstGeom prst="rect">
            <a:avLst/>
          </a:prstGeom>
          <a:noFill/>
        </p:spPr>
        <p:txBody>
          <a:bodyPr wrap="none" rtlCol="0">
            <a:spAutoFit/>
          </a:bodyPr>
          <a:lstStyle/>
          <a:p>
            <a:r>
              <a:rPr lang="en-US" sz="1600" dirty="0"/>
              <a:t>(recent work such as PMI-masking give additional empirical validation)</a:t>
            </a:r>
          </a:p>
        </p:txBody>
      </p:sp>
    </p:spTree>
    <p:extLst>
      <p:ext uri="{BB962C8B-B14F-4D97-AF65-F5344CB8AC3E}">
        <p14:creationId xmlns:p14="http://schemas.microsoft.com/office/powerpoint/2010/main" val="333659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53AFD2-10CA-421D-BDE0-D17088D93E97}"/>
              </a:ext>
            </a:extLst>
          </p:cNvPr>
          <p:cNvSpPr/>
          <p:nvPr/>
        </p:nvSpPr>
        <p:spPr>
          <a:xfrm>
            <a:off x="1147307" y="1189659"/>
            <a:ext cx="7215461" cy="502963"/>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876E83-B895-44CE-B02F-4A60E1F56883}"/>
              </a:ext>
            </a:extLst>
          </p:cNvPr>
          <p:cNvSpPr>
            <a:spLocks noGrp="1"/>
          </p:cNvSpPr>
          <p:nvPr>
            <p:ph type="title"/>
          </p:nvPr>
        </p:nvSpPr>
        <p:spPr/>
        <p:txBody>
          <a:bodyPr/>
          <a:lstStyle/>
          <a:p>
            <a:r>
              <a:rPr lang="en-US" dirty="0"/>
              <a:t>Language models power NLP systems today</a:t>
            </a:r>
          </a:p>
        </p:txBody>
      </p:sp>
      <p:pic>
        <p:nvPicPr>
          <p:cNvPr id="5" name="Picture 4" descr="Graphical user interface, application&#10;&#10;Description automatically generated">
            <a:extLst>
              <a:ext uri="{FF2B5EF4-FFF2-40B4-BE49-F238E27FC236}">
                <a16:creationId xmlns:a16="http://schemas.microsoft.com/office/drawing/2014/main" id="{2FA8BC56-A6CF-491A-AA7F-EE1A7FDA3277}"/>
              </a:ext>
            </a:extLst>
          </p:cNvPr>
          <p:cNvPicPr>
            <a:picLocks noChangeAspect="1"/>
          </p:cNvPicPr>
          <p:nvPr/>
        </p:nvPicPr>
        <p:blipFill>
          <a:blip r:embed="rId3"/>
          <a:stretch>
            <a:fillRect/>
          </a:stretch>
        </p:blipFill>
        <p:spPr>
          <a:xfrm>
            <a:off x="1249829" y="1922198"/>
            <a:ext cx="6938493" cy="2190172"/>
          </a:xfrm>
          <a:prstGeom prst="rect">
            <a:avLst/>
          </a:prstGeom>
        </p:spPr>
      </p:pic>
      <p:sp>
        <p:nvSpPr>
          <p:cNvPr id="6" name="TextBox 5">
            <a:extLst>
              <a:ext uri="{FF2B5EF4-FFF2-40B4-BE49-F238E27FC236}">
                <a16:creationId xmlns:a16="http://schemas.microsoft.com/office/drawing/2014/main" id="{C4D3998A-B414-41B4-AE2F-54B13B629CBC}"/>
              </a:ext>
            </a:extLst>
          </p:cNvPr>
          <p:cNvSpPr txBox="1"/>
          <p:nvPr/>
        </p:nvSpPr>
        <p:spPr>
          <a:xfrm>
            <a:off x="3419574" y="4341947"/>
            <a:ext cx="2670924" cy="338554"/>
          </a:xfrm>
          <a:prstGeom prst="rect">
            <a:avLst/>
          </a:prstGeom>
          <a:noFill/>
        </p:spPr>
        <p:txBody>
          <a:bodyPr wrap="none" rtlCol="0">
            <a:spAutoFit/>
          </a:bodyPr>
          <a:lstStyle/>
          <a:p>
            <a:r>
              <a:rPr lang="en-US" sz="1600" dirty="0">
                <a:solidFill>
                  <a:schemeClr val="tx1">
                    <a:lumMod val="50000"/>
                    <a:lumOff val="50000"/>
                  </a:schemeClr>
                </a:solidFill>
              </a:rPr>
              <a:t>Squad 2.0 [PapersWithCode] </a:t>
            </a:r>
          </a:p>
        </p:txBody>
      </p:sp>
      <p:sp>
        <p:nvSpPr>
          <p:cNvPr id="7" name="TextBox 6">
            <a:extLst>
              <a:ext uri="{FF2B5EF4-FFF2-40B4-BE49-F238E27FC236}">
                <a16:creationId xmlns:a16="http://schemas.microsoft.com/office/drawing/2014/main" id="{BC754E6C-DFE9-4127-91C0-1063DDEFE0FD}"/>
              </a:ext>
            </a:extLst>
          </p:cNvPr>
          <p:cNvSpPr txBox="1"/>
          <p:nvPr/>
        </p:nvSpPr>
        <p:spPr>
          <a:xfrm>
            <a:off x="1751757" y="1256475"/>
            <a:ext cx="5934638" cy="369332"/>
          </a:xfrm>
          <a:prstGeom prst="rect">
            <a:avLst/>
          </a:prstGeom>
          <a:noFill/>
        </p:spPr>
        <p:txBody>
          <a:bodyPr wrap="none" rtlCol="0">
            <a:spAutoFit/>
          </a:bodyPr>
          <a:lstStyle/>
          <a:p>
            <a:r>
              <a:rPr lang="en-US" b="1" dirty="0"/>
              <a:t>Large gains in benchmarks powered by language models</a:t>
            </a:r>
          </a:p>
        </p:txBody>
      </p:sp>
      <p:cxnSp>
        <p:nvCxnSpPr>
          <p:cNvPr id="12" name="Straight Arrow Connector 11">
            <a:extLst>
              <a:ext uri="{FF2B5EF4-FFF2-40B4-BE49-F238E27FC236}">
                <a16:creationId xmlns:a16="http://schemas.microsoft.com/office/drawing/2014/main" id="{7CA1A5BE-4DDF-437F-908C-2BAE9B1F45A5}"/>
              </a:ext>
            </a:extLst>
          </p:cNvPr>
          <p:cNvCxnSpPr>
            <a:cxnSpLocks/>
          </p:cNvCxnSpPr>
          <p:nvPr/>
        </p:nvCxnSpPr>
        <p:spPr>
          <a:xfrm>
            <a:off x="3609048" y="2791751"/>
            <a:ext cx="0" cy="254900"/>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7434C40-80D3-42B3-B40F-2703F88B2B3B}"/>
              </a:ext>
            </a:extLst>
          </p:cNvPr>
          <p:cNvSpPr txBox="1"/>
          <p:nvPr/>
        </p:nvSpPr>
        <p:spPr>
          <a:xfrm>
            <a:off x="3959040" y="2765312"/>
            <a:ext cx="3151825" cy="307777"/>
          </a:xfrm>
          <a:prstGeom prst="rect">
            <a:avLst/>
          </a:prstGeom>
          <a:solidFill>
            <a:schemeClr val="bg2">
              <a:lumMod val="20000"/>
              <a:lumOff val="80000"/>
            </a:schemeClr>
          </a:solidFill>
        </p:spPr>
        <p:txBody>
          <a:bodyPr wrap="none" rtlCol="0">
            <a:spAutoFit/>
          </a:bodyPr>
          <a:lstStyle/>
          <a:p>
            <a:r>
              <a:rPr lang="en-US" sz="1400" dirty="0"/>
              <a:t>Gains from pretrained language models</a:t>
            </a:r>
          </a:p>
        </p:txBody>
      </p:sp>
    </p:spTree>
    <p:extLst>
      <p:ext uri="{BB962C8B-B14F-4D97-AF65-F5344CB8AC3E}">
        <p14:creationId xmlns:p14="http://schemas.microsoft.com/office/powerpoint/2010/main" val="398797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12BFF5C-824A-40B0-B850-25F91C822991}"/>
              </a:ext>
            </a:extLst>
          </p:cNvPr>
          <p:cNvSpPr/>
          <p:nvPr/>
        </p:nvSpPr>
        <p:spPr>
          <a:xfrm>
            <a:off x="1026275" y="1072052"/>
            <a:ext cx="7215461" cy="502963"/>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8FA3637-4489-476C-A173-442101FA1677}"/>
              </a:ext>
            </a:extLst>
          </p:cNvPr>
          <p:cNvSpPr/>
          <p:nvPr/>
        </p:nvSpPr>
        <p:spPr>
          <a:xfrm>
            <a:off x="991246" y="2891629"/>
            <a:ext cx="7215461" cy="466481"/>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410C8B-3E80-4355-9932-BABDCB5E6D66}"/>
              </a:ext>
            </a:extLst>
          </p:cNvPr>
          <p:cNvSpPr>
            <a:spLocks noGrp="1"/>
          </p:cNvSpPr>
          <p:nvPr>
            <p:ph type="title"/>
          </p:nvPr>
        </p:nvSpPr>
        <p:spPr/>
        <p:txBody>
          <a:bodyPr/>
          <a:lstStyle/>
          <a:p>
            <a:r>
              <a:rPr lang="en-US" dirty="0"/>
              <a:t>Intriguing emergent structures of language models</a:t>
            </a:r>
          </a:p>
        </p:txBody>
      </p:sp>
      <p:sp>
        <p:nvSpPr>
          <p:cNvPr id="3" name="Content Placeholder 2">
            <a:extLst>
              <a:ext uri="{FF2B5EF4-FFF2-40B4-BE49-F238E27FC236}">
                <a16:creationId xmlns:a16="http://schemas.microsoft.com/office/drawing/2014/main" id="{55B9744D-CAD8-4FEA-99C5-CEA655A7875E}"/>
              </a:ext>
            </a:extLst>
          </p:cNvPr>
          <p:cNvSpPr>
            <a:spLocks noGrp="1"/>
          </p:cNvSpPr>
          <p:nvPr>
            <p:ph sz="quarter" idx="10"/>
          </p:nvPr>
        </p:nvSpPr>
        <p:spPr>
          <a:xfrm>
            <a:off x="1108076" y="2987668"/>
            <a:ext cx="7771583" cy="328924"/>
          </a:xfrm>
        </p:spPr>
        <p:txBody>
          <a:bodyPr>
            <a:normAutofit lnSpcReduction="10000"/>
          </a:bodyPr>
          <a:lstStyle/>
          <a:p>
            <a:r>
              <a:rPr lang="en-US" b="1" dirty="0"/>
              <a:t>Models seem to prefer certain structures over others</a:t>
            </a:r>
          </a:p>
        </p:txBody>
      </p:sp>
      <p:pic>
        <p:nvPicPr>
          <p:cNvPr id="5" name="Picture 4" descr="Chart&#10;&#10;Description automatically generated">
            <a:extLst>
              <a:ext uri="{FF2B5EF4-FFF2-40B4-BE49-F238E27FC236}">
                <a16:creationId xmlns:a16="http://schemas.microsoft.com/office/drawing/2014/main" id="{953A8422-2775-438F-B231-470554A0B56E}"/>
              </a:ext>
            </a:extLst>
          </p:cNvPr>
          <p:cNvPicPr>
            <a:picLocks noChangeAspect="1"/>
          </p:cNvPicPr>
          <p:nvPr/>
        </p:nvPicPr>
        <p:blipFill rotWithShape="1">
          <a:blip r:embed="rId3"/>
          <a:srcRect t="8927"/>
          <a:stretch/>
        </p:blipFill>
        <p:spPr>
          <a:xfrm>
            <a:off x="1837146" y="3420069"/>
            <a:ext cx="1579437" cy="1329759"/>
          </a:xfrm>
          <a:prstGeom prst="rect">
            <a:avLst/>
          </a:prstGeom>
        </p:spPr>
      </p:pic>
      <p:sp>
        <p:nvSpPr>
          <p:cNvPr id="6" name="TextBox 5">
            <a:extLst>
              <a:ext uri="{FF2B5EF4-FFF2-40B4-BE49-F238E27FC236}">
                <a16:creationId xmlns:a16="http://schemas.microsoft.com/office/drawing/2014/main" id="{E29010D5-7F49-4235-A752-A1C6AEFDB5FC}"/>
              </a:ext>
            </a:extLst>
          </p:cNvPr>
          <p:cNvSpPr txBox="1"/>
          <p:nvPr/>
        </p:nvSpPr>
        <p:spPr>
          <a:xfrm>
            <a:off x="848311" y="4393241"/>
            <a:ext cx="954107" cy="646331"/>
          </a:xfrm>
          <a:prstGeom prst="rect">
            <a:avLst/>
          </a:prstGeom>
          <a:noFill/>
        </p:spPr>
        <p:txBody>
          <a:bodyPr wrap="none" rtlCol="0">
            <a:spAutoFit/>
          </a:bodyPr>
          <a:lstStyle/>
          <a:p>
            <a:pPr algn="ctr"/>
            <a:r>
              <a:rPr lang="en-US" dirty="0"/>
              <a:t>LKT </a:t>
            </a:r>
          </a:p>
          <a:p>
            <a:pPr algn="ctr"/>
            <a:r>
              <a:rPr lang="en-US" dirty="0"/>
              <a:t>(syntax)</a:t>
            </a:r>
          </a:p>
        </p:txBody>
      </p:sp>
      <p:pic>
        <p:nvPicPr>
          <p:cNvPr id="8" name="Picture 7" descr="Chart&#10;&#10;Description automatically generated">
            <a:extLst>
              <a:ext uri="{FF2B5EF4-FFF2-40B4-BE49-F238E27FC236}">
                <a16:creationId xmlns:a16="http://schemas.microsoft.com/office/drawing/2014/main" id="{45873787-82C6-4739-96BE-288BC410D84C}"/>
              </a:ext>
            </a:extLst>
          </p:cNvPr>
          <p:cNvPicPr>
            <a:picLocks noChangeAspect="1"/>
          </p:cNvPicPr>
          <p:nvPr/>
        </p:nvPicPr>
        <p:blipFill rotWithShape="1">
          <a:blip r:embed="rId4"/>
          <a:srcRect t="9330"/>
          <a:stretch/>
        </p:blipFill>
        <p:spPr>
          <a:xfrm>
            <a:off x="5205971" y="3394118"/>
            <a:ext cx="1620606" cy="1389841"/>
          </a:xfrm>
          <a:prstGeom prst="rect">
            <a:avLst/>
          </a:prstGeom>
        </p:spPr>
      </p:pic>
      <p:sp>
        <p:nvSpPr>
          <p:cNvPr id="9" name="TextBox 8">
            <a:extLst>
              <a:ext uri="{FF2B5EF4-FFF2-40B4-BE49-F238E27FC236}">
                <a16:creationId xmlns:a16="http://schemas.microsoft.com/office/drawing/2014/main" id="{A0646BBE-76EE-495E-8AE7-C3A973D055A0}"/>
              </a:ext>
            </a:extLst>
          </p:cNvPr>
          <p:cNvSpPr txBox="1"/>
          <p:nvPr/>
        </p:nvSpPr>
        <p:spPr>
          <a:xfrm>
            <a:off x="4067325" y="4426662"/>
            <a:ext cx="1284326" cy="646331"/>
          </a:xfrm>
          <a:prstGeom prst="rect">
            <a:avLst/>
          </a:prstGeom>
          <a:noFill/>
        </p:spPr>
        <p:txBody>
          <a:bodyPr wrap="none" rtlCol="0">
            <a:spAutoFit/>
          </a:bodyPr>
          <a:lstStyle/>
          <a:p>
            <a:pPr algn="ctr"/>
            <a:r>
              <a:rPr lang="en-US" dirty="0"/>
              <a:t>Olympics </a:t>
            </a:r>
          </a:p>
          <a:p>
            <a:pPr algn="ctr"/>
            <a:r>
              <a:rPr lang="en-US" dirty="0"/>
              <a:t>(reasoning)</a:t>
            </a:r>
          </a:p>
        </p:txBody>
      </p:sp>
      <p:pic>
        <p:nvPicPr>
          <p:cNvPr id="11" name="Picture 10" descr="Graphical user interface, application, table, Word, Excel&#10;&#10;Description automatically generated">
            <a:extLst>
              <a:ext uri="{FF2B5EF4-FFF2-40B4-BE49-F238E27FC236}">
                <a16:creationId xmlns:a16="http://schemas.microsoft.com/office/drawing/2014/main" id="{681F52AA-8A54-462B-B38B-A99620B9DD22}"/>
              </a:ext>
            </a:extLst>
          </p:cNvPr>
          <p:cNvPicPr>
            <a:picLocks noChangeAspect="1"/>
          </p:cNvPicPr>
          <p:nvPr/>
        </p:nvPicPr>
        <p:blipFill rotWithShape="1">
          <a:blip r:embed="rId5"/>
          <a:srcRect b="31467"/>
          <a:stretch/>
        </p:blipFill>
        <p:spPr>
          <a:xfrm>
            <a:off x="1428244" y="1680683"/>
            <a:ext cx="4843174" cy="1030175"/>
          </a:xfrm>
          <a:prstGeom prst="rect">
            <a:avLst/>
          </a:prstGeom>
        </p:spPr>
      </p:pic>
      <p:sp>
        <p:nvSpPr>
          <p:cNvPr id="12" name="TextBox 11">
            <a:extLst>
              <a:ext uri="{FF2B5EF4-FFF2-40B4-BE49-F238E27FC236}">
                <a16:creationId xmlns:a16="http://schemas.microsoft.com/office/drawing/2014/main" id="{1D8640F3-AB09-486F-BCD0-51A4D78FE4EF}"/>
              </a:ext>
            </a:extLst>
          </p:cNvPr>
          <p:cNvSpPr txBox="1"/>
          <p:nvPr/>
        </p:nvSpPr>
        <p:spPr>
          <a:xfrm>
            <a:off x="6285399" y="2037486"/>
            <a:ext cx="2363147" cy="338554"/>
          </a:xfrm>
          <a:prstGeom prst="rect">
            <a:avLst/>
          </a:prstGeom>
          <a:noFill/>
        </p:spPr>
        <p:txBody>
          <a:bodyPr wrap="none" rtlCol="0">
            <a:spAutoFit/>
          </a:bodyPr>
          <a:lstStyle/>
          <a:p>
            <a:r>
              <a:rPr lang="en-US" sz="1600" dirty="0">
                <a:solidFill>
                  <a:schemeClr val="tx1">
                    <a:lumMod val="50000"/>
                    <a:lumOff val="50000"/>
                  </a:schemeClr>
                </a:solidFill>
              </a:rPr>
              <a:t>Hewitt and Manning 2019</a:t>
            </a:r>
          </a:p>
        </p:txBody>
      </p:sp>
      <p:sp>
        <p:nvSpPr>
          <p:cNvPr id="13" name="TextBox 12">
            <a:extLst>
              <a:ext uri="{FF2B5EF4-FFF2-40B4-BE49-F238E27FC236}">
                <a16:creationId xmlns:a16="http://schemas.microsoft.com/office/drawing/2014/main" id="{68F668E4-2DE0-46F6-8FE5-01F2612A0B0C}"/>
              </a:ext>
            </a:extLst>
          </p:cNvPr>
          <p:cNvSpPr txBox="1"/>
          <p:nvPr/>
        </p:nvSpPr>
        <p:spPr>
          <a:xfrm>
            <a:off x="6975845" y="3866108"/>
            <a:ext cx="1308371" cy="338554"/>
          </a:xfrm>
          <a:prstGeom prst="rect">
            <a:avLst/>
          </a:prstGeom>
          <a:noFill/>
        </p:spPr>
        <p:txBody>
          <a:bodyPr wrap="none" rtlCol="0">
            <a:spAutoFit/>
          </a:bodyPr>
          <a:lstStyle/>
          <a:p>
            <a:r>
              <a:rPr lang="en-US" sz="1600" dirty="0">
                <a:solidFill>
                  <a:schemeClr val="tx1">
                    <a:lumMod val="50000"/>
                    <a:lumOff val="50000"/>
                  </a:schemeClr>
                </a:solidFill>
              </a:rPr>
              <a:t>Liu et al 2021</a:t>
            </a:r>
          </a:p>
        </p:txBody>
      </p:sp>
      <p:sp>
        <p:nvSpPr>
          <p:cNvPr id="14" name="Content Placeholder 2">
            <a:extLst>
              <a:ext uri="{FF2B5EF4-FFF2-40B4-BE49-F238E27FC236}">
                <a16:creationId xmlns:a16="http://schemas.microsoft.com/office/drawing/2014/main" id="{9E7BE007-3394-406C-8689-402172BBA8BC}"/>
              </a:ext>
            </a:extLst>
          </p:cNvPr>
          <p:cNvSpPr txBox="1">
            <a:spLocks/>
          </p:cNvSpPr>
          <p:nvPr/>
        </p:nvSpPr>
        <p:spPr>
          <a:xfrm>
            <a:off x="1108076" y="1132300"/>
            <a:ext cx="7771583" cy="845142"/>
          </a:xfrm>
          <a:prstGeom prst="rect">
            <a:avLst/>
          </a:prstGeom>
        </p:spPr>
        <p:txBody>
          <a:bodyPr vert="horz" lIns="0" tIns="45720" rIns="0" bIns="45720" rtlCol="0">
            <a:normAutofit/>
          </a:bodyPr>
          <a:lstStyle>
            <a:lvl1pPr marL="342900" indent="-342900" algn="l" defTabSz="457200" rtl="0" eaLnBrk="0" fontAlgn="base" hangingPunct="0">
              <a:spcBef>
                <a:spcPct val="20000"/>
              </a:spcBef>
              <a:spcAft>
                <a:spcPct val="0"/>
              </a:spcAft>
              <a:buFont typeface="Arial" panose="020B0604020202020204" pitchFamily="34" charset="0"/>
              <a:defRPr sz="1600" kern="1200" cap="none" spc="20" baseline="0">
                <a:solidFill>
                  <a:schemeClr val="tx1"/>
                </a:solidFill>
                <a:latin typeface="+mn-lt"/>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mn-lt"/>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mn-lt"/>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mn-lt"/>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Interesting: </a:t>
            </a:r>
            <a:r>
              <a:rPr lang="en-US" dirty="0"/>
              <a:t>these models learn useful linguistic structures without supervision </a:t>
            </a:r>
            <a:endParaRPr lang="en-US" b="1" dirty="0"/>
          </a:p>
        </p:txBody>
      </p:sp>
      <p:sp>
        <p:nvSpPr>
          <p:cNvPr id="17" name="TextBox 16">
            <a:extLst>
              <a:ext uri="{FF2B5EF4-FFF2-40B4-BE49-F238E27FC236}">
                <a16:creationId xmlns:a16="http://schemas.microsoft.com/office/drawing/2014/main" id="{51CB9529-17FE-450E-BC64-E8EC8121B067}"/>
              </a:ext>
            </a:extLst>
          </p:cNvPr>
          <p:cNvSpPr txBox="1"/>
          <p:nvPr/>
        </p:nvSpPr>
        <p:spPr>
          <a:xfrm rot="16200000">
            <a:off x="1316170" y="3863056"/>
            <a:ext cx="764953" cy="276999"/>
          </a:xfrm>
          <a:prstGeom prst="rect">
            <a:avLst/>
          </a:prstGeom>
          <a:noFill/>
        </p:spPr>
        <p:txBody>
          <a:bodyPr wrap="none" rtlCol="0">
            <a:spAutoFit/>
          </a:bodyPr>
          <a:lstStyle/>
          <a:p>
            <a:r>
              <a:rPr lang="en-US" sz="1200" dirty="0"/>
              <a:t>Accuracy</a:t>
            </a:r>
          </a:p>
        </p:txBody>
      </p:sp>
      <p:sp>
        <p:nvSpPr>
          <p:cNvPr id="18" name="TextBox 17">
            <a:extLst>
              <a:ext uri="{FF2B5EF4-FFF2-40B4-BE49-F238E27FC236}">
                <a16:creationId xmlns:a16="http://schemas.microsoft.com/office/drawing/2014/main" id="{57DCECE4-3948-47E0-80C8-98533D657FEE}"/>
              </a:ext>
            </a:extLst>
          </p:cNvPr>
          <p:cNvSpPr txBox="1"/>
          <p:nvPr/>
        </p:nvSpPr>
        <p:spPr>
          <a:xfrm>
            <a:off x="1994728" y="4716407"/>
            <a:ext cx="1433406" cy="276999"/>
          </a:xfrm>
          <a:prstGeom prst="rect">
            <a:avLst/>
          </a:prstGeom>
          <a:noFill/>
        </p:spPr>
        <p:txBody>
          <a:bodyPr wrap="none" rtlCol="0">
            <a:spAutoFit/>
          </a:bodyPr>
          <a:lstStyle/>
          <a:p>
            <a:r>
              <a:rPr lang="en-US" sz="1200" dirty="0"/>
              <a:t>Number of samples</a:t>
            </a:r>
          </a:p>
        </p:txBody>
      </p:sp>
      <p:sp>
        <p:nvSpPr>
          <p:cNvPr id="19" name="TextBox 18">
            <a:extLst>
              <a:ext uri="{FF2B5EF4-FFF2-40B4-BE49-F238E27FC236}">
                <a16:creationId xmlns:a16="http://schemas.microsoft.com/office/drawing/2014/main" id="{C91BFA3E-3341-4B26-80BF-8E6FA776704A}"/>
              </a:ext>
            </a:extLst>
          </p:cNvPr>
          <p:cNvSpPr txBox="1"/>
          <p:nvPr/>
        </p:nvSpPr>
        <p:spPr>
          <a:xfrm rot="16200000">
            <a:off x="4748861" y="3905686"/>
            <a:ext cx="764953" cy="276999"/>
          </a:xfrm>
          <a:prstGeom prst="rect">
            <a:avLst/>
          </a:prstGeom>
          <a:noFill/>
        </p:spPr>
        <p:txBody>
          <a:bodyPr wrap="none" rtlCol="0">
            <a:spAutoFit/>
          </a:bodyPr>
          <a:lstStyle/>
          <a:p>
            <a:r>
              <a:rPr lang="en-US" sz="1200" dirty="0"/>
              <a:t>Accuracy</a:t>
            </a:r>
          </a:p>
        </p:txBody>
      </p:sp>
      <p:sp>
        <p:nvSpPr>
          <p:cNvPr id="20" name="TextBox 19">
            <a:extLst>
              <a:ext uri="{FF2B5EF4-FFF2-40B4-BE49-F238E27FC236}">
                <a16:creationId xmlns:a16="http://schemas.microsoft.com/office/drawing/2014/main" id="{F2967534-EF0F-4F00-B588-1B0D7A6A9CD6}"/>
              </a:ext>
            </a:extLst>
          </p:cNvPr>
          <p:cNvSpPr txBox="1"/>
          <p:nvPr/>
        </p:nvSpPr>
        <p:spPr>
          <a:xfrm>
            <a:off x="5424402" y="4747229"/>
            <a:ext cx="1433406" cy="276999"/>
          </a:xfrm>
          <a:prstGeom prst="rect">
            <a:avLst/>
          </a:prstGeom>
          <a:noFill/>
        </p:spPr>
        <p:txBody>
          <a:bodyPr wrap="none" rtlCol="0">
            <a:spAutoFit/>
          </a:bodyPr>
          <a:lstStyle/>
          <a:p>
            <a:r>
              <a:rPr lang="en-US" sz="1200" dirty="0"/>
              <a:t>Number of samples</a:t>
            </a:r>
          </a:p>
        </p:txBody>
      </p:sp>
    </p:spTree>
    <p:extLst>
      <p:ext uri="{BB962C8B-B14F-4D97-AF65-F5344CB8AC3E}">
        <p14:creationId xmlns:p14="http://schemas.microsoft.com/office/powerpoint/2010/main" val="108647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build="p"/>
      <p:bldP spid="6" grpId="0"/>
      <p:bldP spid="9"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3BC180C-A063-4223-BD94-2612E32097BA}"/>
              </a:ext>
            </a:extLst>
          </p:cNvPr>
          <p:cNvSpPr/>
          <p:nvPr/>
        </p:nvSpPr>
        <p:spPr>
          <a:xfrm>
            <a:off x="5795383" y="1285360"/>
            <a:ext cx="2673068" cy="493572"/>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0BA6E05-103C-4488-9724-B2B5854816D8}"/>
              </a:ext>
            </a:extLst>
          </p:cNvPr>
          <p:cNvSpPr/>
          <p:nvPr/>
        </p:nvSpPr>
        <p:spPr>
          <a:xfrm>
            <a:off x="1248808" y="1273664"/>
            <a:ext cx="2566587" cy="493572"/>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B5C5C1-96F3-4BB0-B8C2-78D2DD9DDE63}"/>
              </a:ext>
            </a:extLst>
          </p:cNvPr>
          <p:cNvSpPr>
            <a:spLocks noGrp="1"/>
          </p:cNvSpPr>
          <p:nvPr>
            <p:ph type="title"/>
          </p:nvPr>
        </p:nvSpPr>
        <p:spPr/>
        <p:txBody>
          <a:bodyPr/>
          <a:lstStyle/>
          <a:p>
            <a:r>
              <a:rPr lang="en-US" dirty="0"/>
              <a:t>What do we know?</a:t>
            </a:r>
          </a:p>
        </p:txBody>
      </p:sp>
      <p:sp>
        <p:nvSpPr>
          <p:cNvPr id="3" name="Content Placeholder 2">
            <a:extLst>
              <a:ext uri="{FF2B5EF4-FFF2-40B4-BE49-F238E27FC236}">
                <a16:creationId xmlns:a16="http://schemas.microsoft.com/office/drawing/2014/main" id="{92D90DC4-A06D-476A-A8E5-C76DE4DCF420}"/>
              </a:ext>
            </a:extLst>
          </p:cNvPr>
          <p:cNvSpPr>
            <a:spLocks noGrp="1"/>
          </p:cNvSpPr>
          <p:nvPr>
            <p:ph sz="quarter" idx="10"/>
          </p:nvPr>
        </p:nvSpPr>
        <p:spPr>
          <a:xfrm>
            <a:off x="1420969" y="1335186"/>
            <a:ext cx="2301367" cy="426501"/>
          </a:xfrm>
        </p:spPr>
        <p:txBody>
          <a:bodyPr/>
          <a:lstStyle/>
          <a:p>
            <a:r>
              <a:rPr lang="en-US" dirty="0"/>
              <a:t>We know what they learn</a:t>
            </a:r>
          </a:p>
        </p:txBody>
      </p:sp>
      <p:sp>
        <p:nvSpPr>
          <p:cNvPr id="4" name="Content Placeholder 2">
            <a:extLst>
              <a:ext uri="{FF2B5EF4-FFF2-40B4-BE49-F238E27FC236}">
                <a16:creationId xmlns:a16="http://schemas.microsoft.com/office/drawing/2014/main" id="{72F335F6-2EC8-4926-A217-229152651D2F}"/>
              </a:ext>
            </a:extLst>
          </p:cNvPr>
          <p:cNvSpPr txBox="1">
            <a:spLocks/>
          </p:cNvSpPr>
          <p:nvPr/>
        </p:nvSpPr>
        <p:spPr>
          <a:xfrm>
            <a:off x="5888442" y="1388538"/>
            <a:ext cx="2673068" cy="319796"/>
          </a:xfrm>
          <a:prstGeom prst="rect">
            <a:avLst/>
          </a:prstGeom>
        </p:spPr>
        <p:txBody>
          <a:bodyPr vert="horz" lIns="0" tIns="45720" rIns="0" bIns="45720" rtlCol="0">
            <a:normAutofit fontScale="92500" lnSpcReduction="10000"/>
          </a:bodyPr>
          <a:lstStyle>
            <a:lvl1pPr marL="342900" indent="-342900" algn="l" defTabSz="457200" rtl="0" eaLnBrk="0" fontAlgn="base" hangingPunct="0">
              <a:spcBef>
                <a:spcPct val="20000"/>
              </a:spcBef>
              <a:spcAft>
                <a:spcPct val="0"/>
              </a:spcAft>
              <a:buFont typeface="Arial" panose="020B0604020202020204" pitchFamily="34" charset="0"/>
              <a:defRPr sz="1600" kern="1200" cap="none" spc="20" baseline="0">
                <a:solidFill>
                  <a:schemeClr val="tx1"/>
                </a:solidFill>
                <a:latin typeface="+mn-lt"/>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mn-lt"/>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mn-lt"/>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mn-lt"/>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We know what can be learned</a:t>
            </a:r>
          </a:p>
        </p:txBody>
      </p:sp>
      <p:sp>
        <p:nvSpPr>
          <p:cNvPr id="5" name="Content Placeholder 2">
            <a:extLst>
              <a:ext uri="{FF2B5EF4-FFF2-40B4-BE49-F238E27FC236}">
                <a16:creationId xmlns:a16="http://schemas.microsoft.com/office/drawing/2014/main" id="{14CB102C-BD7A-46E9-AE2D-65195925F187}"/>
              </a:ext>
            </a:extLst>
          </p:cNvPr>
          <p:cNvSpPr txBox="1">
            <a:spLocks/>
          </p:cNvSpPr>
          <p:nvPr/>
        </p:nvSpPr>
        <p:spPr>
          <a:xfrm>
            <a:off x="853649" y="4412955"/>
            <a:ext cx="7707861" cy="755200"/>
          </a:xfrm>
          <a:prstGeom prst="rect">
            <a:avLst/>
          </a:prstGeom>
        </p:spPr>
        <p:txBody>
          <a:bodyPr vert="horz" lIns="0" tIns="45720" rIns="0" bIns="45720" rtlCol="0">
            <a:normAutofit/>
          </a:bodyPr>
          <a:lstStyle>
            <a:lvl1pPr marL="342900" indent="-342900" algn="l" defTabSz="457200" rtl="0" eaLnBrk="0" fontAlgn="base" hangingPunct="0">
              <a:spcBef>
                <a:spcPct val="20000"/>
              </a:spcBef>
              <a:spcAft>
                <a:spcPct val="0"/>
              </a:spcAft>
              <a:buFont typeface="Arial" panose="020B0604020202020204" pitchFamily="34" charset="0"/>
              <a:defRPr sz="1600" kern="1200" cap="none" spc="20" baseline="0">
                <a:solidFill>
                  <a:schemeClr val="tx1"/>
                </a:solidFill>
                <a:latin typeface="+mn-lt"/>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mn-lt"/>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mn-lt"/>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mn-lt"/>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1" dirty="0"/>
              <a:t>Today’s talk</a:t>
            </a:r>
            <a:r>
              <a:rPr lang="en-US" sz="1800" dirty="0"/>
              <a:t>: inductive bias – what do these models prefer to learn (and why)</a:t>
            </a:r>
          </a:p>
        </p:txBody>
      </p:sp>
      <p:pic>
        <p:nvPicPr>
          <p:cNvPr id="7" name="Picture 6" descr="Chart&#10;&#10;Description automatically generated">
            <a:extLst>
              <a:ext uri="{FF2B5EF4-FFF2-40B4-BE49-F238E27FC236}">
                <a16:creationId xmlns:a16="http://schemas.microsoft.com/office/drawing/2014/main" id="{185F5C74-C6C6-46F0-BBD8-4C37DD213AAB}"/>
              </a:ext>
            </a:extLst>
          </p:cNvPr>
          <p:cNvPicPr>
            <a:picLocks noChangeAspect="1"/>
          </p:cNvPicPr>
          <p:nvPr/>
        </p:nvPicPr>
        <p:blipFill rotWithShape="1">
          <a:blip r:embed="rId3"/>
          <a:srcRect t="10061"/>
          <a:stretch/>
        </p:blipFill>
        <p:spPr>
          <a:xfrm>
            <a:off x="1399634" y="2504350"/>
            <a:ext cx="1443310" cy="1200026"/>
          </a:xfrm>
          <a:prstGeom prst="rect">
            <a:avLst/>
          </a:prstGeom>
        </p:spPr>
      </p:pic>
      <p:sp>
        <p:nvSpPr>
          <p:cNvPr id="8" name="TextBox 7">
            <a:extLst>
              <a:ext uri="{FF2B5EF4-FFF2-40B4-BE49-F238E27FC236}">
                <a16:creationId xmlns:a16="http://schemas.microsoft.com/office/drawing/2014/main" id="{0E26987D-8F26-46C1-A3F8-9E88A933D722}"/>
              </a:ext>
            </a:extLst>
          </p:cNvPr>
          <p:cNvSpPr txBox="1"/>
          <p:nvPr/>
        </p:nvSpPr>
        <p:spPr>
          <a:xfrm>
            <a:off x="1331956" y="1919635"/>
            <a:ext cx="2779928" cy="369332"/>
          </a:xfrm>
          <a:prstGeom prst="rect">
            <a:avLst/>
          </a:prstGeom>
          <a:noFill/>
        </p:spPr>
        <p:txBody>
          <a:bodyPr wrap="none" rtlCol="0">
            <a:spAutoFit/>
          </a:bodyPr>
          <a:lstStyle/>
          <a:p>
            <a:r>
              <a:rPr lang="en-US" dirty="0"/>
              <a:t>Large literature on probing</a:t>
            </a:r>
          </a:p>
        </p:txBody>
      </p:sp>
      <p:sp>
        <p:nvSpPr>
          <p:cNvPr id="11" name="TextBox 10">
            <a:extLst>
              <a:ext uri="{FF2B5EF4-FFF2-40B4-BE49-F238E27FC236}">
                <a16:creationId xmlns:a16="http://schemas.microsoft.com/office/drawing/2014/main" id="{432A55AC-1081-46B0-8E81-A9B811C8EACE}"/>
              </a:ext>
            </a:extLst>
          </p:cNvPr>
          <p:cNvSpPr txBox="1"/>
          <p:nvPr/>
        </p:nvSpPr>
        <p:spPr>
          <a:xfrm>
            <a:off x="6368164" y="2358178"/>
            <a:ext cx="1733167" cy="861774"/>
          </a:xfrm>
          <a:prstGeom prst="rect">
            <a:avLst/>
          </a:prstGeom>
          <a:noFill/>
        </p:spPr>
        <p:txBody>
          <a:bodyPr wrap="none" rtlCol="0">
            <a:spAutoFit/>
          </a:bodyPr>
          <a:lstStyle/>
          <a:p>
            <a:r>
              <a:rPr lang="en-US" sz="1600" dirty="0">
                <a:solidFill>
                  <a:schemeClr val="tx1">
                    <a:lumMod val="50000"/>
                    <a:lumOff val="50000"/>
                  </a:schemeClr>
                </a:solidFill>
              </a:rPr>
              <a:t>Lee et al 2020</a:t>
            </a:r>
          </a:p>
          <a:p>
            <a:r>
              <a:rPr lang="en-US" sz="1600" dirty="0">
                <a:solidFill>
                  <a:schemeClr val="tx1">
                    <a:lumMod val="50000"/>
                    <a:lumOff val="50000"/>
                  </a:schemeClr>
                </a:solidFill>
              </a:rPr>
              <a:t>Saunshi et al 2020</a:t>
            </a:r>
          </a:p>
          <a:p>
            <a:endParaRPr lang="en-US" sz="1600" dirty="0">
              <a:solidFill>
                <a:schemeClr val="tx1">
                  <a:lumMod val="50000"/>
                  <a:lumOff val="50000"/>
                </a:schemeClr>
              </a:solidFill>
            </a:endParaRPr>
          </a:p>
        </p:txBody>
      </p:sp>
      <p:sp>
        <p:nvSpPr>
          <p:cNvPr id="13" name="TextBox 12">
            <a:extLst>
              <a:ext uri="{FF2B5EF4-FFF2-40B4-BE49-F238E27FC236}">
                <a16:creationId xmlns:a16="http://schemas.microsoft.com/office/drawing/2014/main" id="{681715A2-2B00-47E1-B5E7-8C28C0AC92AF}"/>
              </a:ext>
            </a:extLst>
          </p:cNvPr>
          <p:cNvSpPr txBox="1"/>
          <p:nvPr/>
        </p:nvSpPr>
        <p:spPr>
          <a:xfrm>
            <a:off x="2890945" y="2663517"/>
            <a:ext cx="2085827" cy="954107"/>
          </a:xfrm>
          <a:prstGeom prst="rect">
            <a:avLst/>
          </a:prstGeom>
          <a:noFill/>
        </p:spPr>
        <p:txBody>
          <a:bodyPr wrap="none" rtlCol="0">
            <a:spAutoFit/>
          </a:bodyPr>
          <a:lstStyle/>
          <a:p>
            <a:r>
              <a:rPr lang="en-US" sz="1400" dirty="0">
                <a:solidFill>
                  <a:schemeClr val="tx1">
                    <a:lumMod val="50000"/>
                    <a:lumOff val="50000"/>
                  </a:schemeClr>
                </a:solidFill>
              </a:rPr>
              <a:t>Belinkov 2017</a:t>
            </a:r>
          </a:p>
          <a:p>
            <a:r>
              <a:rPr lang="en-US" sz="1400" dirty="0">
                <a:solidFill>
                  <a:schemeClr val="tx1">
                    <a:lumMod val="50000"/>
                    <a:lumOff val="50000"/>
                  </a:schemeClr>
                </a:solidFill>
              </a:rPr>
              <a:t>Hewitt and Manning 2019</a:t>
            </a:r>
          </a:p>
          <a:p>
            <a:r>
              <a:rPr lang="en-US" sz="1400" dirty="0">
                <a:solidFill>
                  <a:schemeClr val="tx1">
                    <a:lumMod val="50000"/>
                    <a:lumOff val="50000"/>
                  </a:schemeClr>
                </a:solidFill>
              </a:rPr>
              <a:t>Voita and Titov 2020</a:t>
            </a:r>
          </a:p>
          <a:p>
            <a:r>
              <a:rPr lang="en-US" sz="1400" dirty="0">
                <a:solidFill>
                  <a:schemeClr val="tx1">
                    <a:lumMod val="50000"/>
                    <a:lumOff val="50000"/>
                  </a:schemeClr>
                </a:solidFill>
              </a:rPr>
              <a:t>Liu et al 2021</a:t>
            </a:r>
          </a:p>
        </p:txBody>
      </p:sp>
      <p:sp>
        <p:nvSpPr>
          <p:cNvPr id="15" name="TextBox 14">
            <a:extLst>
              <a:ext uri="{FF2B5EF4-FFF2-40B4-BE49-F238E27FC236}">
                <a16:creationId xmlns:a16="http://schemas.microsoft.com/office/drawing/2014/main" id="{62B22C31-42A2-4ACF-B141-98D058048864}"/>
              </a:ext>
            </a:extLst>
          </p:cNvPr>
          <p:cNvSpPr txBox="1"/>
          <p:nvPr/>
        </p:nvSpPr>
        <p:spPr>
          <a:xfrm>
            <a:off x="5919324" y="1919635"/>
            <a:ext cx="2372765" cy="369332"/>
          </a:xfrm>
          <a:prstGeom prst="rect">
            <a:avLst/>
          </a:prstGeom>
          <a:noFill/>
        </p:spPr>
        <p:txBody>
          <a:bodyPr wrap="none" rtlCol="0">
            <a:spAutoFit/>
          </a:bodyPr>
          <a:lstStyle/>
          <a:p>
            <a:r>
              <a:rPr lang="en-US" dirty="0"/>
              <a:t>Fill-in the blank (cloze)</a:t>
            </a:r>
          </a:p>
        </p:txBody>
      </p:sp>
      <p:sp>
        <p:nvSpPr>
          <p:cNvPr id="16" name="TextBox 15">
            <a:extLst>
              <a:ext uri="{FF2B5EF4-FFF2-40B4-BE49-F238E27FC236}">
                <a16:creationId xmlns:a16="http://schemas.microsoft.com/office/drawing/2014/main" id="{A805A730-BE87-4840-9C51-292D15E6E01C}"/>
              </a:ext>
            </a:extLst>
          </p:cNvPr>
          <p:cNvSpPr txBox="1"/>
          <p:nvPr/>
        </p:nvSpPr>
        <p:spPr>
          <a:xfrm>
            <a:off x="5955542" y="3242711"/>
            <a:ext cx="2406428" cy="923330"/>
          </a:xfrm>
          <a:prstGeom prst="rect">
            <a:avLst/>
          </a:prstGeom>
          <a:noFill/>
        </p:spPr>
        <p:txBody>
          <a:bodyPr wrap="none" rtlCol="0">
            <a:spAutoFit/>
          </a:bodyPr>
          <a:lstStyle/>
          <a:p>
            <a:r>
              <a:rPr lang="en-US" dirty="0"/>
              <a:t>Hidden Markov models</a:t>
            </a:r>
          </a:p>
          <a:p>
            <a:r>
              <a:rPr lang="en-US" dirty="0"/>
              <a:t>	</a:t>
            </a:r>
          </a:p>
          <a:p>
            <a:endParaRPr lang="en-US" dirty="0"/>
          </a:p>
        </p:txBody>
      </p:sp>
      <p:sp>
        <p:nvSpPr>
          <p:cNvPr id="17" name="TextBox 16">
            <a:extLst>
              <a:ext uri="{FF2B5EF4-FFF2-40B4-BE49-F238E27FC236}">
                <a16:creationId xmlns:a16="http://schemas.microsoft.com/office/drawing/2014/main" id="{19555C4F-EC08-4B62-9D6B-8453616A7ABD}"/>
              </a:ext>
            </a:extLst>
          </p:cNvPr>
          <p:cNvSpPr txBox="1"/>
          <p:nvPr/>
        </p:nvSpPr>
        <p:spPr>
          <a:xfrm>
            <a:off x="6384194" y="3618370"/>
            <a:ext cx="1443024" cy="923330"/>
          </a:xfrm>
          <a:prstGeom prst="rect">
            <a:avLst/>
          </a:prstGeom>
          <a:noFill/>
        </p:spPr>
        <p:txBody>
          <a:bodyPr wrap="none" rtlCol="0">
            <a:spAutoFit/>
          </a:bodyPr>
          <a:lstStyle/>
          <a:p>
            <a:r>
              <a:rPr lang="en-US" dirty="0">
                <a:solidFill>
                  <a:schemeClr val="tx1">
                    <a:lumMod val="50000"/>
                    <a:lumOff val="50000"/>
                  </a:schemeClr>
                </a:solidFill>
              </a:rPr>
              <a:t>Xie et al 2020</a:t>
            </a:r>
          </a:p>
          <a:p>
            <a:r>
              <a:rPr lang="en-US" dirty="0">
                <a:solidFill>
                  <a:schemeClr val="tx1">
                    <a:lumMod val="50000"/>
                    <a:lumOff val="50000"/>
                  </a:schemeClr>
                </a:solidFill>
              </a:rPr>
              <a:t>	</a:t>
            </a:r>
          </a:p>
          <a:p>
            <a:endParaRPr lang="en-US" dirty="0">
              <a:solidFill>
                <a:schemeClr val="tx1">
                  <a:lumMod val="50000"/>
                  <a:lumOff val="50000"/>
                </a:schemeClr>
              </a:solidFill>
            </a:endParaRPr>
          </a:p>
        </p:txBody>
      </p:sp>
    </p:spTree>
    <p:extLst>
      <p:ext uri="{BB962C8B-B14F-4D97-AF65-F5344CB8AC3E}">
        <p14:creationId xmlns:p14="http://schemas.microsoft.com/office/powerpoint/2010/main" val="325643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2E31-D5C4-4926-B376-B27B1EE73A76}"/>
              </a:ext>
            </a:extLst>
          </p:cNvPr>
          <p:cNvSpPr>
            <a:spLocks noGrp="1"/>
          </p:cNvSpPr>
          <p:nvPr>
            <p:ph type="title"/>
          </p:nvPr>
        </p:nvSpPr>
        <p:spPr/>
        <p:txBody>
          <a:bodyPr/>
          <a:lstStyle/>
          <a:p>
            <a:r>
              <a:rPr lang="en-US" dirty="0"/>
              <a:t>The cloze hypothesis for language modeling</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AD5FD314-A2D5-4C6C-914D-2D5817000EDF}"/>
              </a:ext>
            </a:extLst>
          </p:cNvPr>
          <p:cNvPicPr>
            <a:picLocks noChangeAspect="1"/>
          </p:cNvPicPr>
          <p:nvPr/>
        </p:nvPicPr>
        <p:blipFill rotWithShape="1">
          <a:blip r:embed="rId3"/>
          <a:srcRect b="65135"/>
          <a:stretch/>
        </p:blipFill>
        <p:spPr>
          <a:xfrm>
            <a:off x="1067830" y="3039780"/>
            <a:ext cx="7184950" cy="1185483"/>
          </a:xfrm>
          <a:prstGeom prst="rect">
            <a:avLst/>
          </a:prstGeom>
        </p:spPr>
      </p:pic>
      <p:sp>
        <p:nvSpPr>
          <p:cNvPr id="6" name="Rectangle 5">
            <a:extLst>
              <a:ext uri="{FF2B5EF4-FFF2-40B4-BE49-F238E27FC236}">
                <a16:creationId xmlns:a16="http://schemas.microsoft.com/office/drawing/2014/main" id="{0FAFD203-35A8-4945-AFE3-477BA4ABE27E}"/>
              </a:ext>
            </a:extLst>
          </p:cNvPr>
          <p:cNvSpPr/>
          <p:nvPr/>
        </p:nvSpPr>
        <p:spPr>
          <a:xfrm>
            <a:off x="1026275" y="1468561"/>
            <a:ext cx="7268061" cy="791712"/>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C18343F7-24B1-41E4-A3EE-F3C01370F046}"/>
              </a:ext>
            </a:extLst>
          </p:cNvPr>
          <p:cNvSpPr txBox="1">
            <a:spLocks/>
          </p:cNvSpPr>
          <p:nvPr/>
        </p:nvSpPr>
        <p:spPr>
          <a:xfrm>
            <a:off x="1036558" y="1071467"/>
            <a:ext cx="1776735" cy="356635"/>
          </a:xfrm>
          <a:prstGeom prst="rect">
            <a:avLst/>
          </a:prstGeom>
        </p:spPr>
        <p:txBody>
          <a:bodyPr vert="horz" lIns="0" tIns="45720" rIns="0" bIns="45720" rtlCol="0">
            <a:normAutofit/>
          </a:bodyPr>
          <a:lstStyle>
            <a:lvl1pPr marL="342900" indent="-342900" algn="l" defTabSz="457200" rtl="0" eaLnBrk="0" fontAlgn="base" hangingPunct="0">
              <a:spcBef>
                <a:spcPct val="20000"/>
              </a:spcBef>
              <a:spcAft>
                <a:spcPct val="0"/>
              </a:spcAft>
              <a:buFont typeface="Arial" panose="020B0604020202020204" pitchFamily="34" charset="0"/>
              <a:defRPr sz="1600" kern="1200" cap="none" spc="20" baseline="0">
                <a:solidFill>
                  <a:schemeClr val="tx1"/>
                </a:solidFill>
                <a:latin typeface="+mn-lt"/>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mn-lt"/>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mn-lt"/>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mn-lt"/>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Cloze hypothesis:</a:t>
            </a:r>
          </a:p>
        </p:txBody>
      </p:sp>
      <p:sp>
        <p:nvSpPr>
          <p:cNvPr id="8" name="TextBox 7">
            <a:extLst>
              <a:ext uri="{FF2B5EF4-FFF2-40B4-BE49-F238E27FC236}">
                <a16:creationId xmlns:a16="http://schemas.microsoft.com/office/drawing/2014/main" id="{80767A4B-8ABC-4321-808A-07C83EF29B6A}"/>
              </a:ext>
            </a:extLst>
          </p:cNvPr>
          <p:cNvSpPr txBox="1"/>
          <p:nvPr/>
        </p:nvSpPr>
        <p:spPr>
          <a:xfrm>
            <a:off x="1343278" y="1519348"/>
            <a:ext cx="6878230" cy="646331"/>
          </a:xfrm>
          <a:prstGeom prst="rect">
            <a:avLst/>
          </a:prstGeom>
          <a:noFill/>
        </p:spPr>
        <p:txBody>
          <a:bodyPr wrap="square" rtlCol="0">
            <a:spAutoFit/>
          </a:bodyPr>
          <a:lstStyle/>
          <a:p>
            <a:r>
              <a:rPr lang="en-US" dirty="0"/>
              <a:t>Language models learn useful structures, because filling in the blank 	directly relates to downstream tasks</a:t>
            </a:r>
          </a:p>
        </p:txBody>
      </p:sp>
      <p:sp>
        <p:nvSpPr>
          <p:cNvPr id="9" name="Content Placeholder 2">
            <a:extLst>
              <a:ext uri="{FF2B5EF4-FFF2-40B4-BE49-F238E27FC236}">
                <a16:creationId xmlns:a16="http://schemas.microsoft.com/office/drawing/2014/main" id="{335C9C50-5144-43BF-83A5-12FA3F3538CB}"/>
              </a:ext>
            </a:extLst>
          </p:cNvPr>
          <p:cNvSpPr txBox="1">
            <a:spLocks/>
          </p:cNvSpPr>
          <p:nvPr/>
        </p:nvSpPr>
        <p:spPr>
          <a:xfrm>
            <a:off x="1026274" y="2588551"/>
            <a:ext cx="3116848" cy="356635"/>
          </a:xfrm>
          <a:prstGeom prst="rect">
            <a:avLst/>
          </a:prstGeom>
        </p:spPr>
        <p:txBody>
          <a:bodyPr vert="horz" lIns="0" tIns="45720" rIns="0" bIns="45720" rtlCol="0">
            <a:normAutofit fontScale="92500"/>
          </a:bodyPr>
          <a:lstStyle>
            <a:lvl1pPr marL="342900" indent="-342900" algn="l" defTabSz="457200" rtl="0" eaLnBrk="0" fontAlgn="base" hangingPunct="0">
              <a:spcBef>
                <a:spcPct val="20000"/>
              </a:spcBef>
              <a:spcAft>
                <a:spcPct val="0"/>
              </a:spcAft>
              <a:buFont typeface="Arial" panose="020B0604020202020204" pitchFamily="34" charset="0"/>
              <a:defRPr sz="1600" kern="1200" cap="none" spc="20" baseline="0">
                <a:solidFill>
                  <a:schemeClr val="tx1"/>
                </a:solidFill>
                <a:latin typeface="+mn-lt"/>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mn-lt"/>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mn-lt"/>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mn-lt"/>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Example (sentiment classification)</a:t>
            </a:r>
          </a:p>
        </p:txBody>
      </p:sp>
      <p:sp>
        <p:nvSpPr>
          <p:cNvPr id="11" name="TextBox 10">
            <a:extLst>
              <a:ext uri="{FF2B5EF4-FFF2-40B4-BE49-F238E27FC236}">
                <a16:creationId xmlns:a16="http://schemas.microsoft.com/office/drawing/2014/main" id="{33FDF031-68DB-4683-94E0-5199DCD35283}"/>
              </a:ext>
            </a:extLst>
          </p:cNvPr>
          <p:cNvSpPr txBox="1"/>
          <p:nvPr/>
        </p:nvSpPr>
        <p:spPr>
          <a:xfrm>
            <a:off x="2128205" y="4454666"/>
            <a:ext cx="5799986" cy="369332"/>
          </a:xfrm>
          <a:prstGeom prst="rect">
            <a:avLst/>
          </a:prstGeom>
          <a:noFill/>
        </p:spPr>
        <p:txBody>
          <a:bodyPr wrap="none" rtlCol="0">
            <a:spAutoFit/>
          </a:bodyPr>
          <a:lstStyle/>
          <a:p>
            <a:r>
              <a:rPr lang="en-US" dirty="0"/>
              <a:t>Well-established theory </a:t>
            </a:r>
            <a:r>
              <a:rPr lang="en-US" dirty="0">
                <a:solidFill>
                  <a:schemeClr val="tx1">
                    <a:lumMod val="50000"/>
                    <a:lumOff val="50000"/>
                  </a:schemeClr>
                </a:solidFill>
              </a:rPr>
              <a:t>(Saunshi et al 2020, Lee et al 2020)</a:t>
            </a:r>
          </a:p>
        </p:txBody>
      </p:sp>
    </p:spTree>
    <p:extLst>
      <p:ext uri="{BB962C8B-B14F-4D97-AF65-F5344CB8AC3E}">
        <p14:creationId xmlns:p14="http://schemas.microsoft.com/office/powerpoint/2010/main" val="1512516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F140C8-1776-499B-9F18-DDDE3008E6B1}"/>
              </a:ext>
            </a:extLst>
          </p:cNvPr>
          <p:cNvSpPr/>
          <p:nvPr/>
        </p:nvSpPr>
        <p:spPr>
          <a:xfrm>
            <a:off x="1168675" y="3629404"/>
            <a:ext cx="7314925" cy="1259075"/>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2ED078-5212-4C82-954A-1E318167BBDA}"/>
              </a:ext>
            </a:extLst>
          </p:cNvPr>
          <p:cNvSpPr>
            <a:spLocks noGrp="1"/>
          </p:cNvSpPr>
          <p:nvPr>
            <p:ph type="title"/>
          </p:nvPr>
        </p:nvSpPr>
        <p:spPr/>
        <p:txBody>
          <a:bodyPr/>
          <a:lstStyle/>
          <a:p>
            <a:r>
              <a:rPr lang="en-US" dirty="0"/>
              <a:t>In practice: we learn with random, not cloze masks</a:t>
            </a:r>
          </a:p>
        </p:txBody>
      </p:sp>
      <p:pic>
        <p:nvPicPr>
          <p:cNvPr id="5" name="Picture 4" descr="Graphical user interface, text&#10;&#10;Description automatically generated">
            <a:extLst>
              <a:ext uri="{FF2B5EF4-FFF2-40B4-BE49-F238E27FC236}">
                <a16:creationId xmlns:a16="http://schemas.microsoft.com/office/drawing/2014/main" id="{065B608C-0EA0-40B9-B0BA-6061C8A13F92}"/>
              </a:ext>
            </a:extLst>
          </p:cNvPr>
          <p:cNvPicPr>
            <a:picLocks noChangeAspect="1"/>
          </p:cNvPicPr>
          <p:nvPr/>
        </p:nvPicPr>
        <p:blipFill rotWithShape="1">
          <a:blip r:embed="rId3"/>
          <a:srcRect l="5555" t="6894" r="5130" b="49422"/>
          <a:stretch/>
        </p:blipFill>
        <p:spPr>
          <a:xfrm>
            <a:off x="1254265" y="1693764"/>
            <a:ext cx="6764942" cy="1120747"/>
          </a:xfrm>
          <a:prstGeom prst="rect">
            <a:avLst/>
          </a:prstGeom>
        </p:spPr>
      </p:pic>
      <p:sp>
        <p:nvSpPr>
          <p:cNvPr id="6" name="TextBox 5">
            <a:extLst>
              <a:ext uri="{FF2B5EF4-FFF2-40B4-BE49-F238E27FC236}">
                <a16:creationId xmlns:a16="http://schemas.microsoft.com/office/drawing/2014/main" id="{3159A24E-0787-4704-BD4A-E35A15C71683}"/>
              </a:ext>
            </a:extLst>
          </p:cNvPr>
          <p:cNvSpPr txBox="1"/>
          <p:nvPr/>
        </p:nvSpPr>
        <p:spPr>
          <a:xfrm>
            <a:off x="977788" y="3168032"/>
            <a:ext cx="3770584" cy="369332"/>
          </a:xfrm>
          <a:prstGeom prst="rect">
            <a:avLst/>
          </a:prstGeom>
          <a:noFill/>
        </p:spPr>
        <p:txBody>
          <a:bodyPr wrap="none" rtlCol="0">
            <a:spAutoFit/>
          </a:bodyPr>
          <a:lstStyle/>
          <a:p>
            <a:r>
              <a:rPr lang="en-US" b="1" dirty="0"/>
              <a:t>How much of the gains come from..</a:t>
            </a:r>
          </a:p>
        </p:txBody>
      </p:sp>
      <p:sp>
        <p:nvSpPr>
          <p:cNvPr id="7" name="TextBox 6">
            <a:extLst>
              <a:ext uri="{FF2B5EF4-FFF2-40B4-BE49-F238E27FC236}">
                <a16:creationId xmlns:a16="http://schemas.microsoft.com/office/drawing/2014/main" id="{40E2A539-F301-41AA-93C3-93473A184ADA}"/>
              </a:ext>
            </a:extLst>
          </p:cNvPr>
          <p:cNvSpPr txBox="1"/>
          <p:nvPr/>
        </p:nvSpPr>
        <p:spPr>
          <a:xfrm>
            <a:off x="977788" y="1020980"/>
            <a:ext cx="5702202" cy="369332"/>
          </a:xfrm>
          <a:prstGeom prst="rect">
            <a:avLst/>
          </a:prstGeom>
          <a:noFill/>
        </p:spPr>
        <p:txBody>
          <a:bodyPr wrap="none" rtlCol="0">
            <a:spAutoFit/>
          </a:bodyPr>
          <a:lstStyle/>
          <a:p>
            <a:r>
              <a:rPr lang="en-US" b="1" dirty="0"/>
              <a:t>In practice we train with random, not cloze-like masks</a:t>
            </a:r>
          </a:p>
        </p:txBody>
      </p:sp>
      <p:sp>
        <p:nvSpPr>
          <p:cNvPr id="8" name="TextBox 7">
            <a:extLst>
              <a:ext uri="{FF2B5EF4-FFF2-40B4-BE49-F238E27FC236}">
                <a16:creationId xmlns:a16="http://schemas.microsoft.com/office/drawing/2014/main" id="{76461D81-EB83-4567-B66B-498004ABDA15}"/>
              </a:ext>
            </a:extLst>
          </p:cNvPr>
          <p:cNvSpPr txBox="1"/>
          <p:nvPr/>
        </p:nvSpPr>
        <p:spPr>
          <a:xfrm>
            <a:off x="2217704" y="3648572"/>
            <a:ext cx="5170005" cy="369332"/>
          </a:xfrm>
          <a:prstGeom prst="rect">
            <a:avLst/>
          </a:prstGeom>
          <a:noFill/>
        </p:spPr>
        <p:txBody>
          <a:bodyPr wrap="none" rtlCol="0">
            <a:spAutoFit/>
          </a:bodyPr>
          <a:lstStyle/>
          <a:p>
            <a:r>
              <a:rPr lang="en-US" dirty="0"/>
              <a:t>Cloze-like masks providing task-specific supervision</a:t>
            </a:r>
          </a:p>
        </p:txBody>
      </p:sp>
      <p:sp>
        <p:nvSpPr>
          <p:cNvPr id="9" name="TextBox 8">
            <a:extLst>
              <a:ext uri="{FF2B5EF4-FFF2-40B4-BE49-F238E27FC236}">
                <a16:creationId xmlns:a16="http://schemas.microsoft.com/office/drawing/2014/main" id="{B820BDF2-ECBD-4D58-A889-68995AAEA4F2}"/>
              </a:ext>
            </a:extLst>
          </p:cNvPr>
          <p:cNvSpPr txBox="1"/>
          <p:nvPr/>
        </p:nvSpPr>
        <p:spPr>
          <a:xfrm>
            <a:off x="1973413" y="4482633"/>
            <a:ext cx="5549917" cy="369332"/>
          </a:xfrm>
          <a:prstGeom prst="rect">
            <a:avLst/>
          </a:prstGeom>
          <a:noFill/>
        </p:spPr>
        <p:txBody>
          <a:bodyPr wrap="none" rtlCol="0">
            <a:spAutoFit/>
          </a:bodyPr>
          <a:lstStyle/>
          <a:p>
            <a:r>
              <a:rPr lang="en-US" dirty="0"/>
              <a:t>Random masks providing more generic inductive biases</a:t>
            </a:r>
          </a:p>
        </p:txBody>
      </p:sp>
      <p:sp>
        <p:nvSpPr>
          <p:cNvPr id="10" name="TextBox 9">
            <a:extLst>
              <a:ext uri="{FF2B5EF4-FFF2-40B4-BE49-F238E27FC236}">
                <a16:creationId xmlns:a16="http://schemas.microsoft.com/office/drawing/2014/main" id="{0ED81F10-CCB4-43A9-B832-1040D4B00C88}"/>
              </a:ext>
            </a:extLst>
          </p:cNvPr>
          <p:cNvSpPr txBox="1"/>
          <p:nvPr/>
        </p:nvSpPr>
        <p:spPr>
          <a:xfrm>
            <a:off x="4544629" y="4074276"/>
            <a:ext cx="407484" cy="369332"/>
          </a:xfrm>
          <a:prstGeom prst="rect">
            <a:avLst/>
          </a:prstGeom>
          <a:noFill/>
        </p:spPr>
        <p:txBody>
          <a:bodyPr wrap="none" rtlCol="0">
            <a:spAutoFit/>
          </a:bodyPr>
          <a:lstStyle/>
          <a:p>
            <a:r>
              <a:rPr lang="en-US" b="1" dirty="0"/>
              <a:t>vs</a:t>
            </a:r>
          </a:p>
        </p:txBody>
      </p:sp>
    </p:spTree>
    <p:extLst>
      <p:ext uri="{BB962C8B-B14F-4D97-AF65-F5344CB8AC3E}">
        <p14:creationId xmlns:p14="http://schemas.microsoft.com/office/powerpoint/2010/main" val="76539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815B-4544-40D5-932E-945AE02DBADD}"/>
              </a:ext>
            </a:extLst>
          </p:cNvPr>
          <p:cNvSpPr>
            <a:spLocks noGrp="1"/>
          </p:cNvSpPr>
          <p:nvPr>
            <p:ph type="title"/>
          </p:nvPr>
        </p:nvSpPr>
        <p:spPr/>
        <p:txBody>
          <a:bodyPr/>
          <a:lstStyle/>
          <a:p>
            <a:r>
              <a:rPr lang="en-US" dirty="0"/>
              <a:t>Testing the cloze reduction hypothesis</a:t>
            </a:r>
          </a:p>
        </p:txBody>
      </p:sp>
      <p:pic>
        <p:nvPicPr>
          <p:cNvPr id="5" name="Picture 4" descr="Diagram&#10;&#10;Description automatically generated with medium confidence">
            <a:extLst>
              <a:ext uri="{FF2B5EF4-FFF2-40B4-BE49-F238E27FC236}">
                <a16:creationId xmlns:a16="http://schemas.microsoft.com/office/drawing/2014/main" id="{DC28B614-FF9B-4F09-B80A-3591CF2553C5}"/>
              </a:ext>
            </a:extLst>
          </p:cNvPr>
          <p:cNvPicPr>
            <a:picLocks noChangeAspect="1"/>
          </p:cNvPicPr>
          <p:nvPr/>
        </p:nvPicPr>
        <p:blipFill>
          <a:blip r:embed="rId3"/>
          <a:stretch>
            <a:fillRect/>
          </a:stretch>
        </p:blipFill>
        <p:spPr>
          <a:xfrm>
            <a:off x="1438442" y="1111139"/>
            <a:ext cx="5894882" cy="3141227"/>
          </a:xfrm>
          <a:prstGeom prst="rect">
            <a:avLst/>
          </a:prstGeom>
        </p:spPr>
      </p:pic>
      <p:pic>
        <p:nvPicPr>
          <p:cNvPr id="6" name="Picture 5" descr="Graphical user interface, text, application, chat or text message&#10;&#10;Description automatically generated">
            <a:extLst>
              <a:ext uri="{FF2B5EF4-FFF2-40B4-BE49-F238E27FC236}">
                <a16:creationId xmlns:a16="http://schemas.microsoft.com/office/drawing/2014/main" id="{FA307A96-D36C-4BA0-873A-B9ECDF96ABC9}"/>
              </a:ext>
            </a:extLst>
          </p:cNvPr>
          <p:cNvPicPr>
            <a:picLocks noChangeAspect="1"/>
          </p:cNvPicPr>
          <p:nvPr/>
        </p:nvPicPr>
        <p:blipFill rotWithShape="1">
          <a:blip r:embed="rId4"/>
          <a:srcRect r="620" b="64421"/>
          <a:stretch/>
        </p:blipFill>
        <p:spPr>
          <a:xfrm>
            <a:off x="1177981" y="4402511"/>
            <a:ext cx="3054155" cy="517446"/>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6EF01F24-7D41-4411-8267-F79F2956EBC7}"/>
              </a:ext>
            </a:extLst>
          </p:cNvPr>
          <p:cNvPicPr>
            <a:picLocks noChangeAspect="1"/>
          </p:cNvPicPr>
          <p:nvPr/>
        </p:nvPicPr>
        <p:blipFill rotWithShape="1">
          <a:blip r:embed="rId5"/>
          <a:srcRect l="4218" t="4843" r="3314" b="45480"/>
          <a:stretch/>
        </p:blipFill>
        <p:spPr>
          <a:xfrm>
            <a:off x="4689335" y="4360465"/>
            <a:ext cx="3305596" cy="601538"/>
          </a:xfrm>
          <a:prstGeom prst="rect">
            <a:avLst/>
          </a:prstGeom>
        </p:spPr>
      </p:pic>
    </p:spTree>
    <p:extLst>
      <p:ext uri="{BB962C8B-B14F-4D97-AF65-F5344CB8AC3E}">
        <p14:creationId xmlns:p14="http://schemas.microsoft.com/office/powerpoint/2010/main" val="280132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C62C6-3A50-4338-AC6D-D479C8A04CFF}"/>
              </a:ext>
            </a:extLst>
          </p:cNvPr>
          <p:cNvSpPr/>
          <p:nvPr/>
        </p:nvSpPr>
        <p:spPr>
          <a:xfrm>
            <a:off x="423525" y="916858"/>
            <a:ext cx="8528997" cy="411978"/>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BF4DEA7-1F98-495B-831F-AFEE8EE0468A}"/>
              </a:ext>
            </a:extLst>
          </p:cNvPr>
          <p:cNvSpPr/>
          <p:nvPr/>
        </p:nvSpPr>
        <p:spPr>
          <a:xfrm>
            <a:off x="474326" y="4223208"/>
            <a:ext cx="8195348" cy="507918"/>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F1EB2F-8CE2-45F1-8292-F0CE53300DDE}"/>
              </a:ext>
            </a:extLst>
          </p:cNvPr>
          <p:cNvSpPr>
            <a:spLocks noGrp="1"/>
          </p:cNvSpPr>
          <p:nvPr>
            <p:ph type="title"/>
          </p:nvPr>
        </p:nvSpPr>
        <p:spPr/>
        <p:txBody>
          <a:bodyPr/>
          <a:lstStyle/>
          <a:p>
            <a:r>
              <a:rPr lang="en-US" dirty="0"/>
              <a:t>Cloze reduction fails to explain gains</a:t>
            </a:r>
          </a:p>
        </p:txBody>
      </p:sp>
      <p:pic>
        <p:nvPicPr>
          <p:cNvPr id="5" name="Picture 4" descr="Chart, bar chart&#10;&#10;Description automatically generated">
            <a:extLst>
              <a:ext uri="{FF2B5EF4-FFF2-40B4-BE49-F238E27FC236}">
                <a16:creationId xmlns:a16="http://schemas.microsoft.com/office/drawing/2014/main" id="{1A0C64BF-8A08-4F66-B8FF-F2FD61202471}"/>
              </a:ext>
            </a:extLst>
          </p:cNvPr>
          <p:cNvPicPr>
            <a:picLocks noChangeAspect="1"/>
          </p:cNvPicPr>
          <p:nvPr/>
        </p:nvPicPr>
        <p:blipFill>
          <a:blip r:embed="rId3"/>
          <a:stretch>
            <a:fillRect/>
          </a:stretch>
        </p:blipFill>
        <p:spPr>
          <a:xfrm>
            <a:off x="0" y="1288920"/>
            <a:ext cx="9144000" cy="2338878"/>
          </a:xfrm>
          <a:prstGeom prst="rect">
            <a:avLst/>
          </a:prstGeom>
        </p:spPr>
      </p:pic>
      <p:sp>
        <p:nvSpPr>
          <p:cNvPr id="6" name="TextBox 5">
            <a:extLst>
              <a:ext uri="{FF2B5EF4-FFF2-40B4-BE49-F238E27FC236}">
                <a16:creationId xmlns:a16="http://schemas.microsoft.com/office/drawing/2014/main" id="{0DF7C290-A604-4F19-BB43-EC9A7A7E2ACC}"/>
              </a:ext>
            </a:extLst>
          </p:cNvPr>
          <p:cNvSpPr txBox="1"/>
          <p:nvPr/>
        </p:nvSpPr>
        <p:spPr>
          <a:xfrm>
            <a:off x="540526" y="4292501"/>
            <a:ext cx="7814960" cy="369332"/>
          </a:xfrm>
          <a:prstGeom prst="rect">
            <a:avLst/>
          </a:prstGeom>
          <a:noFill/>
        </p:spPr>
        <p:txBody>
          <a:bodyPr wrap="none" rtlCol="0">
            <a:spAutoFit/>
          </a:bodyPr>
          <a:lstStyle/>
          <a:p>
            <a:r>
              <a:rPr lang="en-US" b="1" dirty="0"/>
              <a:t>Takeaway: </a:t>
            </a:r>
            <a:r>
              <a:rPr lang="en-US" dirty="0"/>
              <a:t>Uniform masks used in practice do not behave like cloze reductions</a:t>
            </a:r>
            <a:endParaRPr lang="en-US" b="1" dirty="0"/>
          </a:p>
        </p:txBody>
      </p:sp>
      <p:sp>
        <p:nvSpPr>
          <p:cNvPr id="3" name="TextBox 2">
            <a:extLst>
              <a:ext uri="{FF2B5EF4-FFF2-40B4-BE49-F238E27FC236}">
                <a16:creationId xmlns:a16="http://schemas.microsoft.com/office/drawing/2014/main" id="{39E17B91-89A5-4596-9919-B48A5F237E06}"/>
              </a:ext>
            </a:extLst>
          </p:cNvPr>
          <p:cNvSpPr txBox="1"/>
          <p:nvPr/>
        </p:nvSpPr>
        <p:spPr>
          <a:xfrm>
            <a:off x="722924" y="916858"/>
            <a:ext cx="2502608" cy="369332"/>
          </a:xfrm>
          <a:prstGeom prst="rect">
            <a:avLst/>
          </a:prstGeom>
          <a:noFill/>
        </p:spPr>
        <p:txBody>
          <a:bodyPr wrap="none" rtlCol="0">
            <a:spAutoFit/>
          </a:bodyPr>
          <a:lstStyle/>
          <a:p>
            <a:r>
              <a:rPr lang="en-US" dirty="0"/>
              <a:t>Sentiment classification</a:t>
            </a:r>
          </a:p>
        </p:txBody>
      </p:sp>
      <p:sp>
        <p:nvSpPr>
          <p:cNvPr id="8" name="TextBox 7">
            <a:extLst>
              <a:ext uri="{FF2B5EF4-FFF2-40B4-BE49-F238E27FC236}">
                <a16:creationId xmlns:a16="http://schemas.microsoft.com/office/drawing/2014/main" id="{4A6C29F1-E2AE-4DFE-8407-D2AC5F736347}"/>
              </a:ext>
            </a:extLst>
          </p:cNvPr>
          <p:cNvSpPr txBox="1"/>
          <p:nvPr/>
        </p:nvSpPr>
        <p:spPr>
          <a:xfrm>
            <a:off x="3649786" y="916858"/>
            <a:ext cx="2366353" cy="369332"/>
          </a:xfrm>
          <a:prstGeom prst="rect">
            <a:avLst/>
          </a:prstGeom>
          <a:noFill/>
        </p:spPr>
        <p:txBody>
          <a:bodyPr wrap="none" rtlCol="0">
            <a:spAutoFit/>
          </a:bodyPr>
          <a:lstStyle/>
          <a:p>
            <a:r>
              <a:rPr lang="en-US" dirty="0"/>
              <a:t>Partisanship detection</a:t>
            </a:r>
          </a:p>
        </p:txBody>
      </p:sp>
      <p:sp>
        <p:nvSpPr>
          <p:cNvPr id="9" name="TextBox 8">
            <a:extLst>
              <a:ext uri="{FF2B5EF4-FFF2-40B4-BE49-F238E27FC236}">
                <a16:creationId xmlns:a16="http://schemas.microsoft.com/office/drawing/2014/main" id="{535952FC-B754-4E6F-B5F9-06E3ED6A7A2D}"/>
              </a:ext>
            </a:extLst>
          </p:cNvPr>
          <p:cNvSpPr txBox="1"/>
          <p:nvPr/>
        </p:nvSpPr>
        <p:spPr>
          <a:xfrm>
            <a:off x="6846447" y="909301"/>
            <a:ext cx="2032929" cy="369332"/>
          </a:xfrm>
          <a:prstGeom prst="rect">
            <a:avLst/>
          </a:prstGeom>
          <a:noFill/>
        </p:spPr>
        <p:txBody>
          <a:bodyPr wrap="none" rtlCol="0">
            <a:spAutoFit/>
          </a:bodyPr>
          <a:lstStyle/>
          <a:p>
            <a:r>
              <a:rPr lang="en-US" dirty="0"/>
              <a:t>Topic classification</a:t>
            </a:r>
          </a:p>
        </p:txBody>
      </p:sp>
      <p:sp>
        <p:nvSpPr>
          <p:cNvPr id="4" name="TextBox 3">
            <a:extLst>
              <a:ext uri="{FF2B5EF4-FFF2-40B4-BE49-F238E27FC236}">
                <a16:creationId xmlns:a16="http://schemas.microsoft.com/office/drawing/2014/main" id="{06040E76-B323-4233-B0F5-92E1C9DF125A}"/>
              </a:ext>
            </a:extLst>
          </p:cNvPr>
          <p:cNvSpPr txBox="1"/>
          <p:nvPr/>
        </p:nvSpPr>
        <p:spPr>
          <a:xfrm>
            <a:off x="621323" y="3718784"/>
            <a:ext cx="2555508" cy="369332"/>
          </a:xfrm>
          <a:prstGeom prst="rect">
            <a:avLst/>
          </a:prstGeom>
          <a:noFill/>
        </p:spPr>
        <p:txBody>
          <a:bodyPr wrap="none" rtlCol="0">
            <a:spAutoFit/>
          </a:bodyPr>
          <a:lstStyle/>
          <a:p>
            <a:r>
              <a:rPr lang="en-US" b="1" dirty="0"/>
              <a:t>1. </a:t>
            </a:r>
            <a:r>
              <a:rPr lang="en-US" dirty="0"/>
              <a:t>Cloze-like masks work</a:t>
            </a:r>
          </a:p>
        </p:txBody>
      </p:sp>
      <p:sp>
        <p:nvSpPr>
          <p:cNvPr id="11" name="TextBox 10">
            <a:extLst>
              <a:ext uri="{FF2B5EF4-FFF2-40B4-BE49-F238E27FC236}">
                <a16:creationId xmlns:a16="http://schemas.microsoft.com/office/drawing/2014/main" id="{07190CD4-0F4C-466E-84C8-94FD6C32E8F6}"/>
              </a:ext>
            </a:extLst>
          </p:cNvPr>
          <p:cNvSpPr txBox="1"/>
          <p:nvPr/>
        </p:nvSpPr>
        <p:spPr>
          <a:xfrm>
            <a:off x="3465934" y="3703857"/>
            <a:ext cx="2201244" cy="369332"/>
          </a:xfrm>
          <a:prstGeom prst="rect">
            <a:avLst/>
          </a:prstGeom>
          <a:noFill/>
        </p:spPr>
        <p:txBody>
          <a:bodyPr wrap="none" rtlCol="0">
            <a:spAutoFit/>
          </a:bodyPr>
          <a:lstStyle/>
          <a:p>
            <a:r>
              <a:rPr lang="en-US" b="1" dirty="0"/>
              <a:t>2. </a:t>
            </a:r>
            <a:r>
              <a:rPr lang="en-US" dirty="0"/>
              <a:t>No-cloze  does too</a:t>
            </a:r>
          </a:p>
        </p:txBody>
      </p:sp>
      <p:sp>
        <p:nvSpPr>
          <p:cNvPr id="12" name="Rectangle 11">
            <a:extLst>
              <a:ext uri="{FF2B5EF4-FFF2-40B4-BE49-F238E27FC236}">
                <a16:creationId xmlns:a16="http://schemas.microsoft.com/office/drawing/2014/main" id="{DDEF1322-2654-4FEE-82AB-931C33C2306F}"/>
              </a:ext>
            </a:extLst>
          </p:cNvPr>
          <p:cNvSpPr/>
          <p:nvPr/>
        </p:nvSpPr>
        <p:spPr>
          <a:xfrm>
            <a:off x="1250462" y="1660769"/>
            <a:ext cx="1223107" cy="1860062"/>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EB50BC-EB91-42EF-9F5C-361D0923202F}"/>
              </a:ext>
            </a:extLst>
          </p:cNvPr>
          <p:cNvSpPr/>
          <p:nvPr/>
        </p:nvSpPr>
        <p:spPr>
          <a:xfrm>
            <a:off x="4221408" y="1660769"/>
            <a:ext cx="1223107" cy="1860062"/>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BB8FBBB-4B18-4AE4-99A2-5E53A54A5588}"/>
              </a:ext>
            </a:extLst>
          </p:cNvPr>
          <p:cNvSpPr/>
          <p:nvPr/>
        </p:nvSpPr>
        <p:spPr>
          <a:xfrm>
            <a:off x="7251357" y="1650695"/>
            <a:ext cx="1223107" cy="1860062"/>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E92CFF30-5626-4B56-8F18-EAA0D36FD919}"/>
              </a:ext>
            </a:extLst>
          </p:cNvPr>
          <p:cNvCxnSpPr/>
          <p:nvPr/>
        </p:nvCxnSpPr>
        <p:spPr>
          <a:xfrm flipV="1">
            <a:off x="2196124" y="1867877"/>
            <a:ext cx="0" cy="8401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2804B76E-A533-4ACC-A41B-A1930ADE9005}"/>
              </a:ext>
            </a:extLst>
          </p:cNvPr>
          <p:cNvSpPr txBox="1"/>
          <p:nvPr/>
        </p:nvSpPr>
        <p:spPr>
          <a:xfrm>
            <a:off x="1186516" y="1964788"/>
            <a:ext cx="973343" cy="646331"/>
          </a:xfrm>
          <a:prstGeom prst="rect">
            <a:avLst/>
          </a:prstGeom>
          <a:solidFill>
            <a:schemeClr val="bg2">
              <a:lumMod val="20000"/>
              <a:lumOff val="80000"/>
            </a:schemeClr>
          </a:solidFill>
          <a:ln>
            <a:solidFill>
              <a:schemeClr val="tx1"/>
            </a:solidFill>
          </a:ln>
        </p:spPr>
        <p:txBody>
          <a:bodyPr wrap="none" rtlCol="0">
            <a:spAutoFit/>
          </a:bodyPr>
          <a:lstStyle/>
          <a:p>
            <a:pPr algn="ctr"/>
            <a:r>
              <a:rPr lang="en-US" sz="1200" dirty="0"/>
              <a:t>Cloze-based</a:t>
            </a:r>
          </a:p>
          <a:p>
            <a:pPr algn="ctr"/>
            <a:r>
              <a:rPr lang="en-US" sz="1200" dirty="0"/>
              <a:t>pretraining</a:t>
            </a:r>
          </a:p>
          <a:p>
            <a:pPr algn="ctr"/>
            <a:r>
              <a:rPr lang="en-US" sz="1200" dirty="0"/>
              <a:t>gains</a:t>
            </a:r>
          </a:p>
        </p:txBody>
      </p:sp>
      <p:cxnSp>
        <p:nvCxnSpPr>
          <p:cNvPr id="18" name="Straight Arrow Connector 17">
            <a:extLst>
              <a:ext uri="{FF2B5EF4-FFF2-40B4-BE49-F238E27FC236}">
                <a16:creationId xmlns:a16="http://schemas.microsoft.com/office/drawing/2014/main" id="{5F0C21F3-25EB-4574-B660-F573B6514BB3}"/>
              </a:ext>
            </a:extLst>
          </p:cNvPr>
          <p:cNvCxnSpPr>
            <a:cxnSpLocks/>
          </p:cNvCxnSpPr>
          <p:nvPr/>
        </p:nvCxnSpPr>
        <p:spPr>
          <a:xfrm flipV="1">
            <a:off x="5224586" y="1840701"/>
            <a:ext cx="0" cy="68757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6EC2F4F-0776-4289-8B87-7C1DEFB9C2C6}"/>
              </a:ext>
            </a:extLst>
          </p:cNvPr>
          <p:cNvCxnSpPr>
            <a:cxnSpLocks/>
          </p:cNvCxnSpPr>
          <p:nvPr/>
        </p:nvCxnSpPr>
        <p:spPr>
          <a:xfrm flipV="1">
            <a:off x="8241326" y="2391685"/>
            <a:ext cx="0" cy="47265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19D3A216-31CC-4ABD-AF07-E16A51A00FEF}"/>
              </a:ext>
            </a:extLst>
          </p:cNvPr>
          <p:cNvSpPr txBox="1"/>
          <p:nvPr/>
        </p:nvSpPr>
        <p:spPr>
          <a:xfrm>
            <a:off x="5584077" y="4867652"/>
            <a:ext cx="3549370" cy="307777"/>
          </a:xfrm>
          <a:prstGeom prst="rect">
            <a:avLst/>
          </a:prstGeom>
          <a:noFill/>
        </p:spPr>
        <p:txBody>
          <a:bodyPr wrap="none" rtlCol="0">
            <a:spAutoFit/>
          </a:bodyPr>
          <a:lstStyle/>
          <a:p>
            <a:r>
              <a:rPr lang="en-US" sz="1400" dirty="0"/>
              <a:t>Details in Zhang and Hashimoto, NAACL 2021</a:t>
            </a:r>
          </a:p>
        </p:txBody>
      </p:sp>
      <p:cxnSp>
        <p:nvCxnSpPr>
          <p:cNvPr id="24" name="Straight Arrow Connector 23">
            <a:extLst>
              <a:ext uri="{FF2B5EF4-FFF2-40B4-BE49-F238E27FC236}">
                <a16:creationId xmlns:a16="http://schemas.microsoft.com/office/drawing/2014/main" id="{4DA06382-1405-4995-9259-FBD318FA0FF4}"/>
              </a:ext>
            </a:extLst>
          </p:cNvPr>
          <p:cNvCxnSpPr>
            <a:cxnSpLocks/>
          </p:cNvCxnSpPr>
          <p:nvPr/>
        </p:nvCxnSpPr>
        <p:spPr>
          <a:xfrm flipV="1">
            <a:off x="1577613" y="2325077"/>
            <a:ext cx="0" cy="413083"/>
          </a:xfrm>
          <a:prstGeom prst="straightConnector1">
            <a:avLst/>
          </a:prstGeom>
          <a:ln w="381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FC4B02B-D84A-4B74-B7A1-917EBA5D1400}"/>
              </a:ext>
            </a:extLst>
          </p:cNvPr>
          <p:cNvCxnSpPr>
            <a:cxnSpLocks/>
          </p:cNvCxnSpPr>
          <p:nvPr/>
        </p:nvCxnSpPr>
        <p:spPr>
          <a:xfrm flipH="1" flipV="1">
            <a:off x="4566556" y="2315338"/>
            <a:ext cx="768" cy="286042"/>
          </a:xfrm>
          <a:prstGeom prst="straightConnector1">
            <a:avLst/>
          </a:prstGeom>
          <a:ln w="381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9BA50BD-83B2-4ADB-BF83-0650453A6B2C}"/>
              </a:ext>
            </a:extLst>
          </p:cNvPr>
          <p:cNvCxnSpPr>
            <a:cxnSpLocks/>
          </p:cNvCxnSpPr>
          <p:nvPr/>
        </p:nvCxnSpPr>
        <p:spPr>
          <a:xfrm flipV="1">
            <a:off x="7537170" y="2497837"/>
            <a:ext cx="0" cy="464194"/>
          </a:xfrm>
          <a:prstGeom prst="straightConnector1">
            <a:avLst/>
          </a:prstGeom>
          <a:ln w="381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EE20CB6-8247-4C74-ACBD-A57556337B1C}"/>
              </a:ext>
            </a:extLst>
          </p:cNvPr>
          <p:cNvSpPr txBox="1"/>
          <p:nvPr/>
        </p:nvSpPr>
        <p:spPr>
          <a:xfrm>
            <a:off x="1853442" y="2270008"/>
            <a:ext cx="1636564" cy="523220"/>
          </a:xfrm>
          <a:prstGeom prst="rect">
            <a:avLst/>
          </a:prstGeom>
          <a:solidFill>
            <a:schemeClr val="bg2">
              <a:lumMod val="20000"/>
              <a:lumOff val="80000"/>
            </a:schemeClr>
          </a:solidFill>
          <a:ln>
            <a:solidFill>
              <a:schemeClr val="tx1"/>
            </a:solidFill>
          </a:ln>
        </p:spPr>
        <p:txBody>
          <a:bodyPr wrap="square" rtlCol="0">
            <a:spAutoFit/>
          </a:bodyPr>
          <a:lstStyle/>
          <a:p>
            <a:r>
              <a:rPr lang="en-US" sz="1400" dirty="0"/>
              <a:t>No-cloze captures ~half the gains</a:t>
            </a:r>
          </a:p>
        </p:txBody>
      </p:sp>
      <p:cxnSp>
        <p:nvCxnSpPr>
          <p:cNvPr id="35" name="Straight Arrow Connector 34">
            <a:extLst>
              <a:ext uri="{FF2B5EF4-FFF2-40B4-BE49-F238E27FC236}">
                <a16:creationId xmlns:a16="http://schemas.microsoft.com/office/drawing/2014/main" id="{34C0D977-4430-40ED-890A-96CB8EBE97C1}"/>
              </a:ext>
            </a:extLst>
          </p:cNvPr>
          <p:cNvCxnSpPr/>
          <p:nvPr/>
        </p:nvCxnSpPr>
        <p:spPr>
          <a:xfrm>
            <a:off x="2159859" y="2200031"/>
            <a:ext cx="0" cy="156307"/>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53A8FCE4-F885-47CE-9A06-77FAA695CBC4}"/>
              </a:ext>
            </a:extLst>
          </p:cNvPr>
          <p:cNvCxnSpPr>
            <a:cxnSpLocks/>
          </p:cNvCxnSpPr>
          <p:nvPr/>
        </p:nvCxnSpPr>
        <p:spPr>
          <a:xfrm>
            <a:off x="5145336" y="2159031"/>
            <a:ext cx="0" cy="166046"/>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2BC21526-CE6C-4054-96FE-E10EAEFED446}"/>
              </a:ext>
            </a:extLst>
          </p:cNvPr>
          <p:cNvCxnSpPr>
            <a:cxnSpLocks/>
          </p:cNvCxnSpPr>
          <p:nvPr/>
        </p:nvCxnSpPr>
        <p:spPr>
          <a:xfrm>
            <a:off x="8126905" y="2488727"/>
            <a:ext cx="0" cy="166046"/>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B19F7BAA-80B2-448D-A186-AE05E217FF82}"/>
              </a:ext>
            </a:extLst>
          </p:cNvPr>
          <p:cNvSpPr txBox="1"/>
          <p:nvPr/>
        </p:nvSpPr>
        <p:spPr>
          <a:xfrm>
            <a:off x="2254504" y="2015334"/>
            <a:ext cx="2467622" cy="523220"/>
          </a:xfrm>
          <a:prstGeom prst="rect">
            <a:avLst/>
          </a:prstGeom>
          <a:solidFill>
            <a:schemeClr val="bg2">
              <a:lumMod val="20000"/>
              <a:lumOff val="80000"/>
            </a:schemeClr>
          </a:solidFill>
          <a:ln>
            <a:solidFill>
              <a:schemeClr val="tx1"/>
            </a:solidFill>
          </a:ln>
        </p:spPr>
        <p:txBody>
          <a:bodyPr wrap="square" rtlCol="0">
            <a:spAutoFit/>
          </a:bodyPr>
          <a:lstStyle/>
          <a:p>
            <a:r>
              <a:rPr lang="en-US" sz="1400" dirty="0"/>
              <a:t>Almost no difference between no-cloze and uniform</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3CE2FAD-B0BD-4A8E-87F3-5139DCDD0250}"/>
                  </a:ext>
                </a:extLst>
              </p:cNvPr>
              <p:cNvSpPr txBox="1"/>
              <p:nvPr/>
            </p:nvSpPr>
            <p:spPr>
              <a:xfrm>
                <a:off x="6155206" y="3691948"/>
                <a:ext cx="2327881" cy="369332"/>
              </a:xfrm>
              <a:prstGeom prst="rect">
                <a:avLst/>
              </a:prstGeom>
              <a:noFill/>
            </p:spPr>
            <p:txBody>
              <a:bodyPr wrap="none" rtlCol="0">
                <a:spAutoFit/>
              </a:bodyPr>
              <a:lstStyle/>
              <a:p>
                <a:r>
                  <a:rPr lang="en-US" b="1" dirty="0"/>
                  <a:t>3. </a:t>
                </a:r>
                <a:r>
                  <a:rPr lang="en-US" dirty="0"/>
                  <a:t>Uniform </a:t>
                </a:r>
                <a14:m>
                  <m:oMath xmlns:m="http://schemas.openxmlformats.org/officeDocument/2006/math">
                    <m:r>
                      <a:rPr lang="en-US" b="0" i="1" smtClean="0">
                        <a:latin typeface="Cambria Math" panose="02040503050406030204" pitchFamily="18" charset="0"/>
                      </a:rPr>
                      <m:t>≈</m:t>
                    </m:r>
                  </m:oMath>
                </a14:m>
                <a:r>
                  <a:rPr lang="en-US" dirty="0"/>
                  <a:t> No-cloze</a:t>
                </a:r>
              </a:p>
            </p:txBody>
          </p:sp>
        </mc:Choice>
        <mc:Fallback xmlns="">
          <p:sp>
            <p:nvSpPr>
              <p:cNvPr id="42" name="TextBox 41">
                <a:extLst>
                  <a:ext uri="{FF2B5EF4-FFF2-40B4-BE49-F238E27FC236}">
                    <a16:creationId xmlns:a16="http://schemas.microsoft.com/office/drawing/2014/main" id="{73CE2FAD-B0BD-4A8E-87F3-5139DCDD0250}"/>
                  </a:ext>
                </a:extLst>
              </p:cNvPr>
              <p:cNvSpPr txBox="1">
                <a:spLocks noRot="1" noChangeAspect="1" noMove="1" noResize="1" noEditPoints="1" noAdjustHandles="1" noChangeArrowheads="1" noChangeShapeType="1" noTextEdit="1"/>
              </p:cNvSpPr>
              <p:nvPr/>
            </p:nvSpPr>
            <p:spPr>
              <a:xfrm>
                <a:off x="6155206" y="3691948"/>
                <a:ext cx="2327881" cy="369332"/>
              </a:xfrm>
              <a:prstGeom prst="rect">
                <a:avLst/>
              </a:prstGeom>
              <a:blipFill>
                <a:blip r:embed="rId4"/>
                <a:stretch>
                  <a:fillRect l="-2356" t="-10000" r="-2094" b="-26667"/>
                </a:stretch>
              </a:blipFill>
            </p:spPr>
            <p:txBody>
              <a:bodyPr/>
              <a:lstStyle/>
              <a:p>
                <a:r>
                  <a:rPr lang="en-US">
                    <a:noFill/>
                  </a:rPr>
                  <a:t> </a:t>
                </a:r>
              </a:p>
            </p:txBody>
          </p:sp>
        </mc:Fallback>
      </mc:AlternateContent>
    </p:spTree>
    <p:extLst>
      <p:ext uri="{BB962C8B-B14F-4D97-AF65-F5344CB8AC3E}">
        <p14:creationId xmlns:p14="http://schemas.microsoft.com/office/powerpoint/2010/main" val="417316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5"/>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7" grpId="0" animBg="1"/>
      <p:bldP spid="30" grpId="0" animBg="1"/>
      <p:bldP spid="30" grpId="1" animBg="1"/>
      <p:bldP spid="41" grpId="0" animBg="1"/>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19F542B-8521-463A-9FDB-A399833DC0D9}"/>
              </a:ext>
            </a:extLst>
          </p:cNvPr>
          <p:cNvSpPr/>
          <p:nvPr/>
        </p:nvSpPr>
        <p:spPr>
          <a:xfrm>
            <a:off x="5417457" y="1804524"/>
            <a:ext cx="3426822" cy="2399445"/>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9997FBF-74BC-4E9C-A60E-85A0E19E4AB0}"/>
              </a:ext>
            </a:extLst>
          </p:cNvPr>
          <p:cNvSpPr/>
          <p:nvPr/>
        </p:nvSpPr>
        <p:spPr>
          <a:xfrm>
            <a:off x="247089" y="1890588"/>
            <a:ext cx="3962442" cy="2226675"/>
          </a:xfrm>
          <a:prstGeom prst="rect">
            <a:avLst/>
          </a:prstGeom>
          <a:solidFill>
            <a:schemeClr val="bg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28DF96-A94F-49F0-AF37-1B708C7680B0}"/>
              </a:ext>
            </a:extLst>
          </p:cNvPr>
          <p:cNvSpPr>
            <a:spLocks noGrp="1"/>
          </p:cNvSpPr>
          <p:nvPr>
            <p:ph type="title"/>
          </p:nvPr>
        </p:nvSpPr>
        <p:spPr/>
        <p:txBody>
          <a:bodyPr/>
          <a:lstStyle/>
          <a:p>
            <a:r>
              <a:rPr lang="en-US" dirty="0"/>
              <a:t>Alternative views: looking to other ‘masking’ tasks</a:t>
            </a:r>
          </a:p>
        </p:txBody>
      </p:sp>
      <p:sp>
        <p:nvSpPr>
          <p:cNvPr id="3" name="Content Placeholder 2">
            <a:extLst>
              <a:ext uri="{FF2B5EF4-FFF2-40B4-BE49-F238E27FC236}">
                <a16:creationId xmlns:a16="http://schemas.microsoft.com/office/drawing/2014/main" id="{F4388392-05BF-41BA-878B-1A3EB56CD1CD}"/>
              </a:ext>
            </a:extLst>
          </p:cNvPr>
          <p:cNvSpPr>
            <a:spLocks noGrp="1"/>
          </p:cNvSpPr>
          <p:nvPr>
            <p:ph sz="quarter" idx="10"/>
          </p:nvPr>
        </p:nvSpPr>
        <p:spPr>
          <a:xfrm>
            <a:off x="640620" y="986247"/>
            <a:ext cx="3183399" cy="855379"/>
          </a:xfrm>
        </p:spPr>
        <p:txBody>
          <a:bodyPr>
            <a:normAutofit/>
          </a:bodyPr>
          <a:lstStyle/>
          <a:p>
            <a:pPr algn="ctr"/>
            <a:r>
              <a:rPr lang="en-US" b="1" dirty="0"/>
              <a:t>Masking: </a:t>
            </a:r>
          </a:p>
          <a:p>
            <a:r>
              <a:rPr lang="en-US" dirty="0"/>
              <a:t>Predicting some masks from the rest</a:t>
            </a:r>
          </a:p>
        </p:txBody>
      </p:sp>
      <p:pic>
        <p:nvPicPr>
          <p:cNvPr id="4" name="Picture 3" descr="Graphical user interface, text&#10;&#10;Description automatically generated">
            <a:extLst>
              <a:ext uri="{FF2B5EF4-FFF2-40B4-BE49-F238E27FC236}">
                <a16:creationId xmlns:a16="http://schemas.microsoft.com/office/drawing/2014/main" id="{22A4CBC7-C353-41D1-AEFB-9156B49B5F65}"/>
              </a:ext>
            </a:extLst>
          </p:cNvPr>
          <p:cNvPicPr>
            <a:picLocks noChangeAspect="1"/>
          </p:cNvPicPr>
          <p:nvPr/>
        </p:nvPicPr>
        <p:blipFill rotWithShape="1">
          <a:blip r:embed="rId3"/>
          <a:srcRect l="6143" t="8769" r="5780" b="52010"/>
          <a:stretch/>
        </p:blipFill>
        <p:spPr>
          <a:xfrm>
            <a:off x="469446" y="2275114"/>
            <a:ext cx="3581400" cy="540204"/>
          </a:xfrm>
          <a:prstGeom prst="rect">
            <a:avLst/>
          </a:prstGeom>
          <a:ln>
            <a:solidFill>
              <a:schemeClr val="tx1"/>
            </a:solidFill>
          </a:ln>
        </p:spPr>
      </p:pic>
      <p:sp>
        <p:nvSpPr>
          <p:cNvPr id="5" name="Content Placeholder 2">
            <a:extLst>
              <a:ext uri="{FF2B5EF4-FFF2-40B4-BE49-F238E27FC236}">
                <a16:creationId xmlns:a16="http://schemas.microsoft.com/office/drawing/2014/main" id="{6869F407-B9EE-48C2-B6FA-0C5FEBF91A49}"/>
              </a:ext>
            </a:extLst>
          </p:cNvPr>
          <p:cNvSpPr txBox="1">
            <a:spLocks/>
          </p:cNvSpPr>
          <p:nvPr/>
        </p:nvSpPr>
        <p:spPr>
          <a:xfrm>
            <a:off x="5498861" y="997982"/>
            <a:ext cx="3183399" cy="855379"/>
          </a:xfrm>
          <a:prstGeom prst="rect">
            <a:avLst/>
          </a:prstGeom>
        </p:spPr>
        <p:txBody>
          <a:bodyPr vert="horz" lIns="0" tIns="45720" rIns="0" bIns="45720" rtlCol="0">
            <a:normAutofit lnSpcReduction="10000"/>
          </a:bodyPr>
          <a:lstStyle>
            <a:lvl1pPr marL="342900" indent="-342900" algn="l" defTabSz="457200" rtl="0" eaLnBrk="0" fontAlgn="base" hangingPunct="0">
              <a:spcBef>
                <a:spcPct val="20000"/>
              </a:spcBef>
              <a:spcAft>
                <a:spcPct val="0"/>
              </a:spcAft>
              <a:buFont typeface="Arial" panose="020B0604020202020204" pitchFamily="34" charset="0"/>
              <a:defRPr sz="1600" kern="1200" cap="none" spc="20" baseline="0">
                <a:solidFill>
                  <a:schemeClr val="tx1"/>
                </a:solidFill>
                <a:latin typeface="+mn-lt"/>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mn-lt"/>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B0503030403020204" pitchFamily="34" charset="0"/>
              <a:buChar char="›"/>
              <a:defRPr kern="1200">
                <a:solidFill>
                  <a:srgbClr val="595959"/>
                </a:solidFill>
                <a:latin typeface="+mn-lt"/>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mn-lt"/>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B0503030403020204" pitchFamily="34" charset="0"/>
              <a:buChar char="–"/>
              <a:defRPr kern="1200">
                <a:solidFill>
                  <a:srgbClr val="595959"/>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b="1" dirty="0"/>
              <a:t>Dependency estimation:</a:t>
            </a:r>
          </a:p>
          <a:p>
            <a:pPr algn="ctr"/>
            <a:r>
              <a:rPr lang="en-US" dirty="0"/>
              <a:t>Estimating whether masks can be filled in accurately</a:t>
            </a:r>
          </a:p>
        </p:txBody>
      </p:sp>
      <p:pic>
        <p:nvPicPr>
          <p:cNvPr id="8" name="Picture 7" descr="Diagram, schematic&#10;&#10;Description automatically generated">
            <a:extLst>
              <a:ext uri="{FF2B5EF4-FFF2-40B4-BE49-F238E27FC236}">
                <a16:creationId xmlns:a16="http://schemas.microsoft.com/office/drawing/2014/main" id="{A8DB35C0-DBD0-41A4-9E8E-3CBB491952EC}"/>
              </a:ext>
            </a:extLst>
          </p:cNvPr>
          <p:cNvPicPr>
            <a:picLocks noChangeAspect="1"/>
          </p:cNvPicPr>
          <p:nvPr/>
        </p:nvPicPr>
        <p:blipFill>
          <a:blip r:embed="rId4"/>
          <a:stretch>
            <a:fillRect/>
          </a:stretch>
        </p:blipFill>
        <p:spPr>
          <a:xfrm>
            <a:off x="6343406" y="1949213"/>
            <a:ext cx="1494310" cy="1245073"/>
          </a:xfrm>
          <a:prstGeom prst="rect">
            <a:avLst/>
          </a:prstGeom>
          <a:ln>
            <a:solidFill>
              <a:schemeClr val="tx1"/>
            </a:solidFill>
          </a:ln>
        </p:spPr>
      </p:pic>
      <p:sp>
        <p:nvSpPr>
          <p:cNvPr id="9" name="Arrow: Left-Right 8">
            <a:extLst>
              <a:ext uri="{FF2B5EF4-FFF2-40B4-BE49-F238E27FC236}">
                <a16:creationId xmlns:a16="http://schemas.microsoft.com/office/drawing/2014/main" id="{E4C31FE0-60E6-49F3-A646-87782DAC0571}"/>
              </a:ext>
            </a:extLst>
          </p:cNvPr>
          <p:cNvSpPr/>
          <p:nvPr/>
        </p:nvSpPr>
        <p:spPr>
          <a:xfrm>
            <a:off x="4276786" y="2325489"/>
            <a:ext cx="1060057" cy="400555"/>
          </a:xfrm>
          <a:prstGeom prst="leftRightArrow">
            <a:avLst/>
          </a:prstGeom>
          <a:solidFill>
            <a:schemeClr val="bg2"/>
          </a:soli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674EE7D-474F-4A25-ADA8-4742A04966E6}"/>
              </a:ext>
            </a:extLst>
          </p:cNvPr>
          <p:cNvSpPr txBox="1"/>
          <p:nvPr/>
        </p:nvSpPr>
        <p:spPr>
          <a:xfrm>
            <a:off x="247089" y="4356380"/>
            <a:ext cx="7467109" cy="369332"/>
          </a:xfrm>
          <a:prstGeom prst="rect">
            <a:avLst/>
          </a:prstGeom>
          <a:noFill/>
        </p:spPr>
        <p:txBody>
          <a:bodyPr wrap="none" rtlCol="0">
            <a:spAutoFit/>
          </a:bodyPr>
          <a:lstStyle/>
          <a:p>
            <a:r>
              <a:rPr lang="en-US" b="1" dirty="0"/>
              <a:t>High level: </a:t>
            </a:r>
            <a:r>
              <a:rPr lang="en-US" dirty="0"/>
              <a:t>modeling masks makes the model learn statistical dependences</a:t>
            </a:r>
            <a:endParaRPr lang="en-US" b="1" dirty="0"/>
          </a:p>
        </p:txBody>
      </p:sp>
      <p:sp>
        <p:nvSpPr>
          <p:cNvPr id="11" name="TextBox 10">
            <a:extLst>
              <a:ext uri="{FF2B5EF4-FFF2-40B4-BE49-F238E27FC236}">
                <a16:creationId xmlns:a16="http://schemas.microsoft.com/office/drawing/2014/main" id="{C9FCBD77-2D0A-4AC7-A69C-DC9531B6F859}"/>
              </a:ext>
            </a:extLst>
          </p:cNvPr>
          <p:cNvSpPr txBox="1"/>
          <p:nvPr/>
        </p:nvSpPr>
        <p:spPr>
          <a:xfrm>
            <a:off x="1324004" y="3476492"/>
            <a:ext cx="1872629" cy="369332"/>
          </a:xfrm>
          <a:prstGeom prst="rect">
            <a:avLst/>
          </a:prstGeom>
          <a:noFill/>
        </p:spPr>
        <p:txBody>
          <a:bodyPr wrap="none" rtlCol="0">
            <a:spAutoFit/>
          </a:bodyPr>
          <a:lstStyle/>
          <a:p>
            <a:r>
              <a:rPr lang="en-US" dirty="0"/>
              <a:t>Bert-like masking</a:t>
            </a:r>
          </a:p>
        </p:txBody>
      </p:sp>
      <p:sp>
        <p:nvSpPr>
          <p:cNvPr id="12" name="TextBox 11">
            <a:extLst>
              <a:ext uri="{FF2B5EF4-FFF2-40B4-BE49-F238E27FC236}">
                <a16:creationId xmlns:a16="http://schemas.microsoft.com/office/drawing/2014/main" id="{996990CD-9593-483A-AE5D-EACF9DC1AEF5}"/>
              </a:ext>
            </a:extLst>
          </p:cNvPr>
          <p:cNvSpPr txBox="1"/>
          <p:nvPr/>
        </p:nvSpPr>
        <p:spPr>
          <a:xfrm>
            <a:off x="5617654" y="3241907"/>
            <a:ext cx="2885726" cy="646331"/>
          </a:xfrm>
          <a:prstGeom prst="rect">
            <a:avLst/>
          </a:prstGeom>
          <a:noFill/>
        </p:spPr>
        <p:txBody>
          <a:bodyPr wrap="none" rtlCol="0">
            <a:spAutoFit/>
          </a:bodyPr>
          <a:lstStyle/>
          <a:p>
            <a:pPr algn="ctr"/>
            <a:r>
              <a:rPr lang="en-US" dirty="0"/>
              <a:t>CMIT algorithm for </a:t>
            </a:r>
          </a:p>
          <a:p>
            <a:pPr algn="ctr"/>
            <a:r>
              <a:rPr lang="en-US" dirty="0"/>
              <a:t>graphical model estimation </a:t>
            </a:r>
          </a:p>
        </p:txBody>
      </p:sp>
      <p:sp>
        <p:nvSpPr>
          <p:cNvPr id="13" name="TextBox 12">
            <a:extLst>
              <a:ext uri="{FF2B5EF4-FFF2-40B4-BE49-F238E27FC236}">
                <a16:creationId xmlns:a16="http://schemas.microsoft.com/office/drawing/2014/main" id="{CE24EEE4-4ADA-40C2-AF4C-EFB8A4A14E78}"/>
              </a:ext>
            </a:extLst>
          </p:cNvPr>
          <p:cNvSpPr txBox="1"/>
          <p:nvPr/>
        </p:nvSpPr>
        <p:spPr>
          <a:xfrm>
            <a:off x="5584077" y="4732118"/>
            <a:ext cx="3549370" cy="307777"/>
          </a:xfrm>
          <a:prstGeom prst="rect">
            <a:avLst/>
          </a:prstGeom>
          <a:noFill/>
        </p:spPr>
        <p:txBody>
          <a:bodyPr wrap="none" rtlCol="0">
            <a:spAutoFit/>
          </a:bodyPr>
          <a:lstStyle/>
          <a:p>
            <a:r>
              <a:rPr lang="en-US" sz="1400" dirty="0"/>
              <a:t>Details in Zhang and Hashimoto, NAACL 2021</a:t>
            </a:r>
          </a:p>
        </p:txBody>
      </p:sp>
      <p:sp>
        <p:nvSpPr>
          <p:cNvPr id="17" name="TextBox 16">
            <a:extLst>
              <a:ext uri="{FF2B5EF4-FFF2-40B4-BE49-F238E27FC236}">
                <a16:creationId xmlns:a16="http://schemas.microsoft.com/office/drawing/2014/main" id="{88903EDE-E6D0-4B7D-BA1B-CB6D939A92F9}"/>
              </a:ext>
            </a:extLst>
          </p:cNvPr>
          <p:cNvSpPr txBox="1"/>
          <p:nvPr/>
        </p:nvSpPr>
        <p:spPr>
          <a:xfrm>
            <a:off x="6648716" y="3842053"/>
            <a:ext cx="2356757" cy="338554"/>
          </a:xfrm>
          <a:prstGeom prst="rect">
            <a:avLst/>
          </a:prstGeom>
          <a:noFill/>
        </p:spPr>
        <p:txBody>
          <a:bodyPr wrap="square">
            <a:spAutoFit/>
          </a:bodyPr>
          <a:lstStyle/>
          <a:p>
            <a:r>
              <a:rPr lang="en-US" sz="1600" dirty="0">
                <a:solidFill>
                  <a:schemeClr val="tx1">
                    <a:lumMod val="50000"/>
                    <a:lumOff val="50000"/>
                  </a:schemeClr>
                </a:solidFill>
              </a:rPr>
              <a:t>[Anandkumar et al 2010]</a:t>
            </a:r>
          </a:p>
        </p:txBody>
      </p:sp>
    </p:spTree>
    <p:extLst>
      <p:ext uri="{BB962C8B-B14F-4D97-AF65-F5344CB8AC3E}">
        <p14:creationId xmlns:p14="http://schemas.microsoft.com/office/powerpoint/2010/main" val="3165361330"/>
      </p:ext>
    </p:extLst>
  </p:cSld>
  <p:clrMapOvr>
    <a:masterClrMapping/>
  </p:clrMapOvr>
</p:sld>
</file>

<file path=ppt/theme/theme1.xml><?xml version="1.0" encoding="utf-8"?>
<a:theme xmlns:a="http://schemas.openxmlformats.org/drawingml/2006/main" name="SU_Template_TopBar">
  <a:themeElements>
    <a:clrScheme name="Custom 5">
      <a:dk1>
        <a:srgbClr val="000000"/>
      </a:dk1>
      <a:lt1>
        <a:srgbClr val="FFFFFF"/>
      </a:lt1>
      <a:dk2>
        <a:srgbClr val="DAD7CB"/>
      </a:dk2>
      <a:lt2>
        <a:srgbClr val="40AFFF"/>
      </a:lt2>
      <a:accent1>
        <a:srgbClr val="005390"/>
      </a:accent1>
      <a:accent2>
        <a:srgbClr val="00505C"/>
      </a:accent2>
      <a:accent3>
        <a:srgbClr val="53284F"/>
      </a:accent3>
      <a:accent4>
        <a:srgbClr val="175E54"/>
      </a:accent4>
      <a:accent5>
        <a:srgbClr val="4D4F53"/>
      </a:accent5>
      <a:accent6>
        <a:srgbClr val="D2C295"/>
      </a:accent6>
      <a:hlink>
        <a:srgbClr val="DB7A57"/>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anford-base" id="{06320E2D-250E-1748-8269-9C0213978A0F}" vid="{4687FDD6-541F-0C4E-8954-07493BD4E038}"/>
    </a:ext>
  </a:extLst>
</a:theme>
</file>

<file path=ppt/theme/theme2.xml><?xml version="1.0" encoding="utf-8"?>
<a:theme xmlns:a="http://schemas.openxmlformats.org/drawingml/2006/main" name="Office Theme">
  <a:themeElements>
    <a:clrScheme name="Custom 6">
      <a:dk1>
        <a:srgbClr val="000000"/>
      </a:dk1>
      <a:lt1>
        <a:srgbClr val="FFFFFF"/>
      </a:lt1>
      <a:dk2>
        <a:srgbClr val="DAD7CB"/>
      </a:dk2>
      <a:lt2>
        <a:srgbClr val="008BEF"/>
      </a:lt2>
      <a:accent1>
        <a:srgbClr val="005390"/>
      </a:accent1>
      <a:accent2>
        <a:srgbClr val="00505C"/>
      </a:accent2>
      <a:accent3>
        <a:srgbClr val="53284F"/>
      </a:accent3>
      <a:accent4>
        <a:srgbClr val="175E54"/>
      </a:accent4>
      <a:accent5>
        <a:srgbClr val="4D4F53"/>
      </a:accent5>
      <a:accent6>
        <a:srgbClr val="D2C295"/>
      </a:accent6>
      <a:hlink>
        <a:srgbClr val="DB7A57"/>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11189</TotalTime>
  <Words>2417</Words>
  <Application>Microsoft Macintosh PowerPoint</Application>
  <PresentationFormat>On-screen Show (16:9)</PresentationFormat>
  <Paragraphs>183</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Calibri Light</vt:lpstr>
      <vt:lpstr>Cambria Math</vt:lpstr>
      <vt:lpstr>Source Sans Pro</vt:lpstr>
      <vt:lpstr>Source Sans Pro Semibold</vt:lpstr>
      <vt:lpstr>Wingdings</vt:lpstr>
      <vt:lpstr>SU_Template_TopBar</vt:lpstr>
      <vt:lpstr>Office Theme</vt:lpstr>
      <vt:lpstr>On the inductive bias of language modeling:</vt:lpstr>
      <vt:lpstr>Language models power NLP systems today</vt:lpstr>
      <vt:lpstr>Intriguing emergent structures of language models</vt:lpstr>
      <vt:lpstr>What do we know?</vt:lpstr>
      <vt:lpstr>The cloze hypothesis for language modeling</vt:lpstr>
      <vt:lpstr>In practice: we learn with random, not cloze masks</vt:lpstr>
      <vt:lpstr>Testing the cloze reduction hypothesis</vt:lpstr>
      <vt:lpstr>Cloze reduction fails to explain gains</vt:lpstr>
      <vt:lpstr>Alternative views: looking to other ‘masking’ tasks</vt:lpstr>
      <vt:lpstr>MLMs learn statistical dependencies</vt:lpstr>
      <vt:lpstr>Validation: from statistical to syntactic dependence</vt:lpstr>
      <vt:lpstr>Inductive bias of MLMs enable unsupervised parsing</vt:lpstr>
      <vt:lpstr>Takeaways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Guidelines</dc:title>
  <dc:creator>Tatsu Hashimoto</dc:creator>
  <dc:description>2012 PowerPoint template redesign</dc:description>
  <cp:lastModifiedBy>JiaBruce</cp:lastModifiedBy>
  <cp:revision>505</cp:revision>
  <dcterms:created xsi:type="dcterms:W3CDTF">2020-10-11T23:47:57Z</dcterms:created>
  <dcterms:modified xsi:type="dcterms:W3CDTF">2022-12-01T11:42:09Z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2020-10-11T23:34:59Z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7b668981-e661-4735-ad8b-60a2b704b8fe</vt:lpwstr>
  </property>
  <property fmtid="{D5CDD505-2E9C-101B-9397-08002B2CF9AE}" pid="8" name="MSIP_Label_f42aa342-8706-4288-bd11-ebb85995028c_ContentBits">
    <vt:lpwstr>0</vt:lpwstr>
  </property>
</Properties>
</file>