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3" r:id="rId4"/>
    <p:sldId id="282" r:id="rId5"/>
    <p:sldId id="257" r:id="rId6"/>
    <p:sldId id="258" r:id="rId7"/>
    <p:sldId id="259" r:id="rId8"/>
    <p:sldId id="274" r:id="rId9"/>
    <p:sldId id="260" r:id="rId10"/>
    <p:sldId id="266" r:id="rId11"/>
    <p:sldId id="267" r:id="rId12"/>
    <p:sldId id="261" r:id="rId13"/>
    <p:sldId id="291" r:id="rId14"/>
    <p:sldId id="292" r:id="rId15"/>
    <p:sldId id="293" r:id="rId16"/>
    <p:sldId id="275" r:id="rId17"/>
    <p:sldId id="278" r:id="rId18"/>
    <p:sldId id="290" r:id="rId19"/>
    <p:sldId id="279" r:id="rId20"/>
    <p:sldId id="283" r:id="rId21"/>
    <p:sldId id="284" r:id="rId22"/>
    <p:sldId id="285" r:id="rId23"/>
    <p:sldId id="286" r:id="rId24"/>
    <p:sldId id="287" r:id="rId25"/>
    <p:sldId id="288" r:id="rId26"/>
    <p:sldId id="289" r:id="rId27"/>
    <p:sldId id="281" r:id="rId28"/>
    <p:sldId id="277" r:id="rId29"/>
    <p:sldId id="269" r:id="rId30"/>
    <p:sldId id="268" r:id="rId31"/>
    <p:sldId id="262" r:id="rId32"/>
    <p:sldId id="263" r:id="rId33"/>
    <p:sldId id="264" r:id="rId34"/>
    <p:sldId id="265" r:id="rId35"/>
    <p:sldId id="270" r:id="rId36"/>
    <p:sldId id="271" r:id="rId37"/>
    <p:sldId id="280"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B4F2B64-0DEB-4903-89C0-D4845EF875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B33D82-6E62-47F7-BE20-7E9E8C6901E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B4F2B64-0DEB-4903-89C0-D4845EF875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B33D82-6E62-47F7-BE20-7E9E8C6901E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B4F2B64-0DEB-4903-89C0-D4845EF875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B33D82-6E62-47F7-BE20-7E9E8C6901E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B4F2B64-0DEB-4903-89C0-D4845EF875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B33D82-6E62-47F7-BE20-7E9E8C6901E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B4F2B64-0DEB-4903-89C0-D4845EF875F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B33D82-6E62-47F7-BE20-7E9E8C6901E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5B4F2B64-0DEB-4903-89C0-D4845EF875F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B33D82-6E62-47F7-BE20-7E9E8C6901E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B4F2B64-0DEB-4903-89C0-D4845EF875F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0B33D82-6E62-47F7-BE20-7E9E8C6901E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B4F2B64-0DEB-4903-89C0-D4845EF875F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0B33D82-6E62-47F7-BE20-7E9E8C6901E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4F2B64-0DEB-4903-89C0-D4845EF875F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0B33D82-6E62-47F7-BE20-7E9E8C6901E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B4F2B64-0DEB-4903-89C0-D4845EF875F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B33D82-6E62-47F7-BE20-7E9E8C6901E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B4F2B64-0DEB-4903-89C0-D4845EF875F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B33D82-6E62-47F7-BE20-7E9E8C6901E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4F2B64-0DEB-4903-89C0-D4845EF875F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B33D82-6E62-47F7-BE20-7E9E8C6901E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并行计算常用技术</a:t>
            </a:r>
            <a:endParaRPr lang="zh-CN" altLang="en-US" dirty="0"/>
          </a:p>
        </p:txBody>
      </p:sp>
      <p:sp>
        <p:nvSpPr>
          <p:cNvPr id="3" name="副标题 2"/>
          <p:cNvSpPr>
            <a:spLocks noGrp="1"/>
          </p:cNvSpPr>
          <p:nvPr>
            <p:ph type="subTitle" idx="1"/>
          </p:nvPr>
        </p:nvSpPr>
        <p:spPr/>
        <p:txBody>
          <a:bodyPr/>
          <a:lstStyle/>
          <a:p>
            <a:r>
              <a:rPr lang="en-US" altLang="zh-CN" dirty="0"/>
              <a:t>OpenMP/MPI/NCCL</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Openmp</a:t>
            </a:r>
            <a:r>
              <a:rPr lang="zh-CN" altLang="en-US" dirty="0"/>
              <a:t>常用函数</a:t>
            </a:r>
            <a:endParaRPr lang="zh-CN" altLang="en-US" dirty="0"/>
          </a:p>
        </p:txBody>
      </p:sp>
      <p:sp>
        <p:nvSpPr>
          <p:cNvPr id="3" name="内容占位符 2"/>
          <p:cNvSpPr>
            <a:spLocks noGrp="1"/>
          </p:cNvSpPr>
          <p:nvPr>
            <p:ph idx="1"/>
          </p:nvPr>
        </p:nvSpPr>
        <p:spPr/>
        <p:txBody>
          <a:bodyPr/>
          <a:lstStyle/>
          <a:p>
            <a:pPr marL="0" indent="0" algn="l">
              <a:buNone/>
            </a:pPr>
            <a:r>
              <a:rPr lang="en-US" altLang="zh-CN" sz="1800" b="1" i="0" dirty="0" err="1">
                <a:solidFill>
                  <a:srgbClr val="333333"/>
                </a:solidFill>
                <a:effectLst/>
                <a:latin typeface="-apple-system"/>
              </a:rPr>
              <a:t>omp_get_num_procs</a:t>
            </a:r>
            <a:r>
              <a:rPr lang="en-US" altLang="zh-CN" b="0" i="0" dirty="0">
                <a:solidFill>
                  <a:srgbClr val="333333"/>
                </a:solidFill>
                <a:effectLst/>
                <a:latin typeface="-apple-system"/>
              </a:rPr>
              <a:t>, </a:t>
            </a:r>
            <a:r>
              <a:rPr lang="zh-CN" altLang="en-US" b="0" i="0" dirty="0">
                <a:solidFill>
                  <a:srgbClr val="333333"/>
                </a:solidFill>
                <a:effectLst/>
                <a:latin typeface="-apple-system"/>
              </a:rPr>
              <a:t>返回运行本线程的多处理机的处理器个数。</a:t>
            </a:r>
            <a:endParaRPr lang="zh-CN" altLang="en-US" b="0" i="0" dirty="0">
              <a:solidFill>
                <a:srgbClr val="333333"/>
              </a:solidFill>
              <a:effectLst/>
              <a:latin typeface="-apple-system"/>
            </a:endParaRPr>
          </a:p>
          <a:p>
            <a:pPr marL="0" indent="0" algn="l">
              <a:buNone/>
            </a:pPr>
            <a:r>
              <a:rPr lang="en-US" altLang="zh-CN" sz="1800" b="1" i="0" dirty="0" err="1">
                <a:solidFill>
                  <a:srgbClr val="333333"/>
                </a:solidFill>
                <a:effectLst/>
                <a:latin typeface="-apple-system"/>
              </a:rPr>
              <a:t>omp_get_num_threads</a:t>
            </a:r>
            <a:r>
              <a:rPr lang="en-US" altLang="zh-CN" b="0" i="0" dirty="0">
                <a:solidFill>
                  <a:srgbClr val="333333"/>
                </a:solidFill>
                <a:effectLst/>
                <a:latin typeface="-apple-system"/>
              </a:rPr>
              <a:t>, </a:t>
            </a:r>
            <a:r>
              <a:rPr lang="zh-CN" altLang="en-US" b="0" i="0" dirty="0">
                <a:solidFill>
                  <a:srgbClr val="333333"/>
                </a:solidFill>
                <a:effectLst/>
                <a:latin typeface="-apple-system"/>
              </a:rPr>
              <a:t>返回当前并行区域中的活动线程个数。</a:t>
            </a:r>
            <a:endParaRPr lang="zh-CN" altLang="en-US" b="0" i="0" dirty="0">
              <a:solidFill>
                <a:srgbClr val="333333"/>
              </a:solidFill>
              <a:effectLst/>
              <a:latin typeface="-apple-system"/>
            </a:endParaRPr>
          </a:p>
          <a:p>
            <a:pPr marL="0" indent="0" algn="l">
              <a:buNone/>
            </a:pPr>
            <a:r>
              <a:rPr lang="en-US" altLang="zh-CN" sz="1800" b="1" i="0" dirty="0" err="1">
                <a:solidFill>
                  <a:srgbClr val="333333"/>
                </a:solidFill>
                <a:effectLst/>
                <a:latin typeface="-apple-system"/>
              </a:rPr>
              <a:t>omp_get_thread_num</a:t>
            </a:r>
            <a:r>
              <a:rPr lang="en-US" altLang="zh-CN" b="0" i="0" dirty="0">
                <a:solidFill>
                  <a:srgbClr val="333333"/>
                </a:solidFill>
                <a:effectLst/>
                <a:latin typeface="-apple-system"/>
              </a:rPr>
              <a:t>, </a:t>
            </a:r>
            <a:r>
              <a:rPr lang="zh-CN" altLang="en-US" b="0" i="0" dirty="0">
                <a:solidFill>
                  <a:srgbClr val="333333"/>
                </a:solidFill>
                <a:effectLst/>
                <a:latin typeface="-apple-system"/>
              </a:rPr>
              <a:t>返回线程号</a:t>
            </a:r>
            <a:endParaRPr lang="zh-CN" altLang="en-US" b="0" i="0" dirty="0">
              <a:solidFill>
                <a:srgbClr val="333333"/>
              </a:solidFill>
              <a:effectLst/>
              <a:latin typeface="-apple-system"/>
            </a:endParaRPr>
          </a:p>
          <a:p>
            <a:pPr marL="0" indent="0" algn="l">
              <a:buNone/>
            </a:pPr>
            <a:r>
              <a:rPr lang="en-US" altLang="zh-CN" sz="1800" b="1" i="0" dirty="0" err="1">
                <a:solidFill>
                  <a:srgbClr val="333333"/>
                </a:solidFill>
                <a:effectLst/>
                <a:latin typeface="-apple-system"/>
              </a:rPr>
              <a:t>omp_set_num_threads</a:t>
            </a:r>
            <a:r>
              <a:rPr lang="en-US" altLang="zh-CN" b="0" i="0" dirty="0">
                <a:solidFill>
                  <a:srgbClr val="333333"/>
                </a:solidFill>
                <a:effectLst/>
                <a:latin typeface="-apple-system"/>
              </a:rPr>
              <a:t>, </a:t>
            </a:r>
            <a:r>
              <a:rPr lang="zh-CN" altLang="en-US" b="0" i="0" dirty="0">
                <a:solidFill>
                  <a:srgbClr val="333333"/>
                </a:solidFill>
                <a:effectLst/>
                <a:latin typeface="-apple-system"/>
              </a:rPr>
              <a:t>设置并行执行代码时的线程个数</a:t>
            </a:r>
            <a:endParaRPr lang="en-US" altLang="zh-CN" b="0" i="0" dirty="0">
              <a:solidFill>
                <a:srgbClr val="333333"/>
              </a:solidFill>
              <a:effectLst/>
              <a:latin typeface="-apple-system"/>
            </a:endParaRPr>
          </a:p>
          <a:p>
            <a:pPr marL="0" indent="0" algn="l">
              <a:buNone/>
            </a:pPr>
            <a:r>
              <a:rPr lang="en-US" altLang="zh-CN" sz="1800" b="1" i="0" dirty="0" err="1">
                <a:solidFill>
                  <a:srgbClr val="333333"/>
                </a:solidFill>
                <a:effectLst/>
                <a:latin typeface="-apple-system"/>
              </a:rPr>
              <a:t>omp_init_lock</a:t>
            </a:r>
            <a:r>
              <a:rPr lang="en-US" altLang="zh-CN" b="0" i="0" dirty="0">
                <a:solidFill>
                  <a:srgbClr val="333333"/>
                </a:solidFill>
                <a:effectLst/>
                <a:latin typeface="-apple-system"/>
              </a:rPr>
              <a:t>, </a:t>
            </a:r>
            <a:r>
              <a:rPr lang="zh-CN" altLang="en-US" b="0" i="0" dirty="0">
                <a:solidFill>
                  <a:srgbClr val="333333"/>
                </a:solidFill>
                <a:effectLst/>
                <a:latin typeface="-apple-system"/>
              </a:rPr>
              <a:t>初始化一个简单锁</a:t>
            </a:r>
            <a:endParaRPr lang="zh-CN" altLang="en-US" b="0" i="0" dirty="0">
              <a:solidFill>
                <a:srgbClr val="333333"/>
              </a:solidFill>
              <a:effectLst/>
              <a:latin typeface="-apple-system"/>
            </a:endParaRPr>
          </a:p>
          <a:p>
            <a:pPr marL="38100" indent="0" algn="l">
              <a:buNone/>
            </a:pPr>
            <a:r>
              <a:rPr lang="en-US" altLang="zh-CN" sz="1800" b="1" i="0" dirty="0" err="1">
                <a:solidFill>
                  <a:srgbClr val="333333"/>
                </a:solidFill>
                <a:effectLst/>
                <a:latin typeface="-apple-system"/>
              </a:rPr>
              <a:t>omp_set_lock</a:t>
            </a:r>
            <a:r>
              <a:rPr lang="zh-CN" altLang="en-US" b="0" i="0" dirty="0">
                <a:solidFill>
                  <a:srgbClr val="333333"/>
                </a:solidFill>
                <a:effectLst/>
                <a:latin typeface="-apple-system"/>
              </a:rPr>
              <a:t>， 上锁操作</a:t>
            </a:r>
            <a:endParaRPr lang="zh-CN" altLang="en-US" b="0" i="0" dirty="0">
              <a:solidFill>
                <a:srgbClr val="333333"/>
              </a:solidFill>
              <a:effectLst/>
              <a:latin typeface="-apple-system"/>
            </a:endParaRPr>
          </a:p>
          <a:p>
            <a:pPr marL="38100" indent="0" algn="l">
              <a:buNone/>
            </a:pPr>
            <a:r>
              <a:rPr lang="en-US" altLang="zh-CN" sz="1800" b="1" i="0" dirty="0" err="1">
                <a:solidFill>
                  <a:srgbClr val="333333"/>
                </a:solidFill>
                <a:effectLst/>
                <a:latin typeface="-apple-system"/>
              </a:rPr>
              <a:t>omp_unset_lock</a:t>
            </a:r>
            <a:r>
              <a:rPr lang="zh-CN" altLang="en-US" b="0" i="0" dirty="0">
                <a:solidFill>
                  <a:srgbClr val="333333"/>
                </a:solidFill>
                <a:effectLst/>
                <a:latin typeface="-apple-system"/>
              </a:rPr>
              <a:t>， 解锁操作，要和</a:t>
            </a:r>
            <a:r>
              <a:rPr lang="en-US" altLang="zh-CN" b="0" i="0" dirty="0" err="1">
                <a:solidFill>
                  <a:srgbClr val="333333"/>
                </a:solidFill>
                <a:effectLst/>
                <a:latin typeface="-apple-system"/>
              </a:rPr>
              <a:t>omp_set_lock</a:t>
            </a:r>
            <a:r>
              <a:rPr lang="zh-CN" altLang="en-US" b="0" i="0" dirty="0">
                <a:solidFill>
                  <a:srgbClr val="333333"/>
                </a:solidFill>
                <a:effectLst/>
                <a:latin typeface="-apple-system"/>
              </a:rPr>
              <a:t>函数配对使用。</a:t>
            </a:r>
            <a:endParaRPr lang="zh-CN" altLang="en-US" b="0" i="0" dirty="0">
              <a:solidFill>
                <a:srgbClr val="333333"/>
              </a:solidFill>
              <a:effectLst/>
              <a:latin typeface="-apple-system"/>
            </a:endParaRPr>
          </a:p>
          <a:p>
            <a:pPr marL="38100" indent="0" algn="l">
              <a:buNone/>
            </a:pPr>
            <a:r>
              <a:rPr lang="en-US" altLang="zh-CN" sz="1800" b="1" i="0" dirty="0" err="1">
                <a:solidFill>
                  <a:srgbClr val="333333"/>
                </a:solidFill>
                <a:effectLst/>
                <a:latin typeface="-apple-system"/>
              </a:rPr>
              <a:t>omp_destroy_lock</a:t>
            </a:r>
            <a:r>
              <a:rPr lang="zh-CN" altLang="en-US" b="0" i="0" dirty="0">
                <a:solidFill>
                  <a:srgbClr val="333333"/>
                </a:solidFill>
                <a:effectLst/>
                <a:latin typeface="-apple-system"/>
              </a:rPr>
              <a:t>， </a:t>
            </a:r>
            <a:r>
              <a:rPr lang="en-US" altLang="zh-CN" b="0" i="0" dirty="0" err="1">
                <a:solidFill>
                  <a:srgbClr val="333333"/>
                </a:solidFill>
                <a:effectLst/>
                <a:latin typeface="-apple-system"/>
              </a:rPr>
              <a:t>omp_init_lock</a:t>
            </a:r>
            <a:r>
              <a:rPr lang="zh-CN" altLang="en-US" b="0" i="0" dirty="0">
                <a:solidFill>
                  <a:srgbClr val="333333"/>
                </a:solidFill>
                <a:effectLst/>
                <a:latin typeface="-apple-system"/>
              </a:rPr>
              <a:t>函数的配对操作函数，关闭一个锁</a:t>
            </a:r>
            <a:endParaRPr lang="zh-CN" altLang="en-US" b="0" i="0" dirty="0">
              <a:solidFill>
                <a:srgbClr val="333333"/>
              </a:solidFill>
              <a:effectLst/>
              <a:latin typeface="-apple-system"/>
            </a:endParaRP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OPENMP</a:t>
            </a:r>
            <a:r>
              <a:rPr lang="zh-CN" altLang="en-US" dirty="0"/>
              <a:t>初体验</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lgn="l">
              <a:buNone/>
            </a:pPr>
            <a:endParaRPr lang="en-US" altLang="zh-CN" sz="1100" b="0" i="0" dirty="0">
              <a:solidFill>
                <a:srgbClr val="333333"/>
              </a:solidFill>
              <a:effectLst/>
              <a:latin typeface="-apple-system"/>
            </a:endParaRPr>
          </a:p>
          <a:p>
            <a:pPr marL="0" indent="0" algn="l">
              <a:buNone/>
            </a:pPr>
            <a:r>
              <a:rPr lang="en-US" altLang="zh-CN" sz="1100" dirty="0">
                <a:solidFill>
                  <a:srgbClr val="333333"/>
                </a:solidFill>
                <a:latin typeface="-apple-system"/>
              </a:rPr>
              <a:t>i</a:t>
            </a:r>
            <a:r>
              <a:rPr lang="en-US" altLang="zh-CN" sz="1100" b="0" i="0" dirty="0">
                <a:solidFill>
                  <a:srgbClr val="333333"/>
                </a:solidFill>
                <a:effectLst/>
                <a:latin typeface="-apple-system"/>
              </a:rPr>
              <a:t>nt main(int </a:t>
            </a:r>
            <a:r>
              <a:rPr lang="en-US" altLang="zh-CN" sz="1100" b="0" i="0" dirty="0" err="1">
                <a:solidFill>
                  <a:srgbClr val="333333"/>
                </a:solidFill>
                <a:effectLst/>
                <a:latin typeface="-apple-system"/>
              </a:rPr>
              <a:t>argc</a:t>
            </a:r>
            <a:r>
              <a:rPr lang="en-US" altLang="zh-CN" sz="1100" b="0" i="0" dirty="0">
                <a:solidFill>
                  <a:srgbClr val="333333"/>
                </a:solidFill>
                <a:effectLst/>
                <a:latin typeface="-apple-system"/>
              </a:rPr>
              <a:t>, char *</a:t>
            </a:r>
            <a:r>
              <a:rPr lang="en-US" altLang="zh-CN" sz="1100" b="0" i="0" dirty="0" err="1">
                <a:solidFill>
                  <a:srgbClr val="333333"/>
                </a:solidFill>
                <a:effectLst/>
                <a:latin typeface="-apple-system"/>
              </a:rPr>
              <a:t>argv</a:t>
            </a:r>
            <a:r>
              <a:rPr lang="en-US" altLang="zh-CN" sz="1100" b="0" i="0" dirty="0">
                <a:solidFill>
                  <a:srgbClr val="333333"/>
                </a:solidFill>
                <a:effectLst/>
                <a:latin typeface="-apple-system"/>
              </a:rPr>
              <a:t>[]) {</a:t>
            </a:r>
            <a:endParaRPr lang="en-US" altLang="zh-CN" sz="1100" b="0" i="0" dirty="0">
              <a:solidFill>
                <a:srgbClr val="333333"/>
              </a:solidFill>
              <a:effectLst/>
              <a:latin typeface="-apple-system"/>
            </a:endParaRPr>
          </a:p>
          <a:p>
            <a:pPr indent="0" algn="l">
              <a:buNone/>
            </a:pPr>
            <a:r>
              <a:rPr lang="en-US" altLang="zh-CN" sz="1100" b="0" i="0" dirty="0">
                <a:solidFill>
                  <a:srgbClr val="333333"/>
                </a:solidFill>
                <a:effectLst/>
                <a:latin typeface="-apple-system"/>
              </a:rPr>
              <a:t>#pragma </a:t>
            </a:r>
            <a:r>
              <a:rPr lang="en-US" altLang="zh-CN" sz="1100" b="0" i="0" dirty="0" err="1">
                <a:solidFill>
                  <a:srgbClr val="333333"/>
                </a:solidFill>
                <a:effectLst/>
                <a:latin typeface="-apple-system"/>
              </a:rPr>
              <a:t>omp</a:t>
            </a:r>
            <a:r>
              <a:rPr lang="en-US" altLang="zh-CN" sz="1100" b="0" i="0" dirty="0">
                <a:solidFill>
                  <a:srgbClr val="333333"/>
                </a:solidFill>
                <a:effectLst/>
                <a:latin typeface="-apple-system"/>
              </a:rPr>
              <a:t> parallel </a:t>
            </a:r>
            <a:r>
              <a:rPr lang="en-US" altLang="zh-CN" sz="1100" b="0" i="0" dirty="0" err="1">
                <a:solidFill>
                  <a:srgbClr val="333333"/>
                </a:solidFill>
                <a:effectLst/>
                <a:latin typeface="-apple-system"/>
              </a:rPr>
              <a:t>num_threads</a:t>
            </a:r>
            <a:r>
              <a:rPr lang="en-US" altLang="zh-CN" sz="1100" b="0" i="0" dirty="0">
                <a:solidFill>
                  <a:srgbClr val="333333"/>
                </a:solidFill>
                <a:effectLst/>
                <a:latin typeface="-apple-system"/>
              </a:rPr>
              <a:t>(8)</a:t>
            </a:r>
            <a:endParaRPr lang="en-US" altLang="zh-CN" sz="1100" b="0" i="0" dirty="0">
              <a:solidFill>
                <a:srgbClr val="333333"/>
              </a:solidFill>
              <a:effectLst/>
              <a:latin typeface="-apple-system"/>
            </a:endParaRPr>
          </a:p>
          <a:p>
            <a:pPr indent="0" algn="l">
              <a:buNone/>
            </a:pPr>
            <a:r>
              <a:rPr lang="en-US" altLang="zh-CN" sz="1100" b="0" i="0" dirty="0">
                <a:solidFill>
                  <a:srgbClr val="333333"/>
                </a:solidFill>
                <a:effectLst/>
                <a:latin typeface="-apple-system"/>
              </a:rPr>
              <a:t>{</a:t>
            </a:r>
            <a:endParaRPr lang="en-US" altLang="zh-CN" sz="1100" b="0" i="0" dirty="0">
              <a:solidFill>
                <a:srgbClr val="333333"/>
              </a:solidFill>
              <a:effectLst/>
              <a:latin typeface="-apple-system"/>
            </a:endParaRPr>
          </a:p>
          <a:p>
            <a:pPr marL="0" indent="0" algn="l">
              <a:buNone/>
            </a:pPr>
            <a:r>
              <a:rPr lang="en-US" altLang="zh-CN" sz="1100" b="0" i="0" dirty="0">
                <a:solidFill>
                  <a:srgbClr val="333333"/>
                </a:solidFill>
                <a:effectLst/>
                <a:latin typeface="-apple-system"/>
              </a:rPr>
              <a:t>              </a:t>
            </a:r>
            <a:r>
              <a:rPr lang="en-US" altLang="zh-CN" sz="1100" b="0" i="0" dirty="0" err="1">
                <a:solidFill>
                  <a:srgbClr val="333333"/>
                </a:solidFill>
                <a:effectLst/>
                <a:latin typeface="-apple-system"/>
              </a:rPr>
              <a:t>printf</a:t>
            </a:r>
            <a:r>
              <a:rPr lang="en-US" altLang="zh-CN" sz="1100" b="0" i="0" dirty="0">
                <a:solidFill>
                  <a:srgbClr val="333333"/>
                </a:solidFill>
                <a:effectLst/>
                <a:latin typeface="-apple-system"/>
              </a:rPr>
              <a:t>(“Hello, World!, </a:t>
            </a:r>
            <a:r>
              <a:rPr lang="en-US" altLang="zh-CN" sz="1100" b="0" i="0" dirty="0" err="1">
                <a:solidFill>
                  <a:srgbClr val="333333"/>
                </a:solidFill>
                <a:effectLst/>
                <a:latin typeface="-apple-system"/>
              </a:rPr>
              <a:t>ThreadId</a:t>
            </a:r>
            <a:r>
              <a:rPr lang="en-US" altLang="zh-CN" sz="1100" b="0" i="0" dirty="0">
                <a:solidFill>
                  <a:srgbClr val="333333"/>
                </a:solidFill>
                <a:effectLst/>
                <a:latin typeface="-apple-system"/>
              </a:rPr>
              <a:t>=%d/n”, </a:t>
            </a:r>
            <a:r>
              <a:rPr lang="en-US" altLang="zh-CN" sz="1100" b="0" i="0" dirty="0" err="1">
                <a:solidFill>
                  <a:srgbClr val="333333"/>
                </a:solidFill>
                <a:effectLst/>
                <a:latin typeface="-apple-system"/>
              </a:rPr>
              <a:t>omp_get_thread_num</a:t>
            </a:r>
            <a:r>
              <a:rPr lang="en-US" altLang="zh-CN" sz="1100" b="0" i="0" dirty="0">
                <a:solidFill>
                  <a:srgbClr val="333333"/>
                </a:solidFill>
                <a:effectLst/>
                <a:latin typeface="-apple-system"/>
              </a:rPr>
              <a:t>() );</a:t>
            </a:r>
            <a:endParaRPr lang="en-US" altLang="zh-CN" sz="1100" b="0" i="0" dirty="0">
              <a:solidFill>
                <a:srgbClr val="333333"/>
              </a:solidFill>
              <a:effectLst/>
              <a:latin typeface="-apple-system"/>
            </a:endParaRPr>
          </a:p>
          <a:p>
            <a:pPr indent="0" algn="l">
              <a:buNone/>
            </a:pPr>
            <a:r>
              <a:rPr lang="en-US" altLang="zh-CN" sz="1100" b="0" i="0" dirty="0">
                <a:solidFill>
                  <a:srgbClr val="333333"/>
                </a:solidFill>
                <a:effectLst/>
                <a:latin typeface="-apple-system"/>
              </a:rPr>
              <a:t>}</a:t>
            </a:r>
            <a:endParaRPr lang="en-US" altLang="zh-CN" sz="1100" b="0" i="0" dirty="0">
              <a:solidFill>
                <a:srgbClr val="333333"/>
              </a:solidFill>
              <a:effectLst/>
              <a:latin typeface="-apple-system"/>
            </a:endParaRPr>
          </a:p>
          <a:p>
            <a:pPr indent="0" algn="l">
              <a:buNone/>
            </a:pPr>
            <a:r>
              <a:rPr lang="en-US" altLang="zh-CN" sz="1100" b="0" i="0" dirty="0">
                <a:solidFill>
                  <a:srgbClr val="333333"/>
                </a:solidFill>
                <a:effectLst/>
                <a:latin typeface="-apple-system"/>
              </a:rPr>
              <a:t>Return 0;</a:t>
            </a:r>
            <a:endParaRPr lang="en-US" altLang="zh-CN" sz="1100" b="0" i="0" dirty="0">
              <a:solidFill>
                <a:srgbClr val="333333"/>
              </a:solidFill>
              <a:effectLst/>
              <a:latin typeface="-apple-system"/>
            </a:endParaRPr>
          </a:p>
          <a:p>
            <a:pPr marL="0" indent="0" algn="l">
              <a:buNone/>
            </a:pPr>
            <a:r>
              <a:rPr lang="en-US" altLang="zh-CN" sz="1100" b="0" i="0" dirty="0">
                <a:solidFill>
                  <a:srgbClr val="333333"/>
                </a:solidFill>
                <a:effectLst/>
                <a:latin typeface="-apple-system"/>
              </a:rPr>
              <a:t>}</a:t>
            </a:r>
            <a:endParaRPr lang="en-US" altLang="zh-CN" sz="1100" b="0" i="0" dirty="0">
              <a:solidFill>
                <a:srgbClr val="333333"/>
              </a:solidFill>
              <a:effectLst/>
              <a:latin typeface="-apple-system"/>
            </a:endParaRPr>
          </a:p>
          <a:p>
            <a:pPr marL="0" indent="0" algn="l">
              <a:buNone/>
            </a:pPr>
            <a:r>
              <a:rPr lang="zh-CN" altLang="en-US" sz="1100" b="0" i="0" dirty="0">
                <a:solidFill>
                  <a:srgbClr val="333333"/>
                </a:solidFill>
                <a:effectLst/>
                <a:latin typeface="-apple-system"/>
              </a:rPr>
              <a:t>程序输出：</a:t>
            </a:r>
            <a:endParaRPr lang="en-US" altLang="zh-CN" sz="1100" b="0" i="0" dirty="0">
              <a:solidFill>
                <a:srgbClr val="333333"/>
              </a:solidFill>
              <a:effectLst/>
              <a:latin typeface="-apple-system"/>
            </a:endParaRPr>
          </a:p>
          <a:p>
            <a:pPr marL="0" indent="0" algn="l">
              <a:buNone/>
            </a:pPr>
            <a:r>
              <a:rPr lang="en-US" altLang="zh-CN" sz="1100" b="0" i="0" dirty="0">
                <a:solidFill>
                  <a:srgbClr val="333333"/>
                </a:solidFill>
                <a:effectLst/>
                <a:latin typeface="-apple-system"/>
              </a:rPr>
              <a:t>Hello, World!, </a:t>
            </a:r>
            <a:r>
              <a:rPr lang="en-US" altLang="zh-CN" sz="1100" b="0" i="0" dirty="0" err="1">
                <a:solidFill>
                  <a:srgbClr val="333333"/>
                </a:solidFill>
                <a:effectLst/>
                <a:latin typeface="-apple-system"/>
              </a:rPr>
              <a:t>ThreadId</a:t>
            </a:r>
            <a:r>
              <a:rPr lang="en-US" altLang="zh-CN" sz="1100" b="0" i="0" dirty="0">
                <a:solidFill>
                  <a:srgbClr val="333333"/>
                </a:solidFill>
                <a:effectLst/>
                <a:latin typeface="-apple-system"/>
              </a:rPr>
              <a:t> = 2</a:t>
            </a:r>
            <a:endParaRPr lang="en-US" altLang="zh-CN" sz="1100" b="0" i="0" dirty="0">
              <a:solidFill>
                <a:srgbClr val="333333"/>
              </a:solidFill>
              <a:effectLst/>
              <a:latin typeface="-apple-system"/>
            </a:endParaRPr>
          </a:p>
          <a:p>
            <a:pPr marL="0" indent="0" algn="l">
              <a:buNone/>
            </a:pPr>
            <a:r>
              <a:rPr lang="en-US" altLang="zh-CN" sz="1100" b="0" i="0" dirty="0">
                <a:solidFill>
                  <a:srgbClr val="333333"/>
                </a:solidFill>
                <a:effectLst/>
                <a:latin typeface="-apple-system"/>
              </a:rPr>
              <a:t>Hello, World!, </a:t>
            </a:r>
            <a:r>
              <a:rPr lang="en-US" altLang="zh-CN" sz="1100" b="0" i="0" dirty="0" err="1">
                <a:solidFill>
                  <a:srgbClr val="333333"/>
                </a:solidFill>
                <a:effectLst/>
                <a:latin typeface="-apple-system"/>
              </a:rPr>
              <a:t>ThreadId</a:t>
            </a:r>
            <a:r>
              <a:rPr lang="en-US" altLang="zh-CN" sz="1100" b="0" i="0" dirty="0">
                <a:solidFill>
                  <a:srgbClr val="333333"/>
                </a:solidFill>
                <a:effectLst/>
                <a:latin typeface="-apple-system"/>
              </a:rPr>
              <a:t> = 6</a:t>
            </a:r>
            <a:endParaRPr lang="en-US" altLang="zh-CN" sz="1100" b="0" i="0" dirty="0">
              <a:solidFill>
                <a:srgbClr val="333333"/>
              </a:solidFill>
              <a:effectLst/>
              <a:latin typeface="-apple-system"/>
            </a:endParaRPr>
          </a:p>
          <a:p>
            <a:pPr marL="0" indent="0" algn="l">
              <a:buNone/>
            </a:pPr>
            <a:r>
              <a:rPr lang="en-US" altLang="zh-CN" sz="1100" b="0" i="0" dirty="0">
                <a:solidFill>
                  <a:srgbClr val="333333"/>
                </a:solidFill>
                <a:effectLst/>
                <a:latin typeface="-apple-system"/>
              </a:rPr>
              <a:t>Hello, World!, </a:t>
            </a:r>
            <a:r>
              <a:rPr lang="en-US" altLang="zh-CN" sz="1100" b="0" i="0" dirty="0" err="1">
                <a:solidFill>
                  <a:srgbClr val="333333"/>
                </a:solidFill>
                <a:effectLst/>
                <a:latin typeface="-apple-system"/>
              </a:rPr>
              <a:t>ThreadId</a:t>
            </a:r>
            <a:r>
              <a:rPr lang="en-US" altLang="zh-CN" sz="1100" b="0" i="0" dirty="0">
                <a:solidFill>
                  <a:srgbClr val="333333"/>
                </a:solidFill>
                <a:effectLst/>
                <a:latin typeface="-apple-system"/>
              </a:rPr>
              <a:t> = 4</a:t>
            </a:r>
            <a:endParaRPr lang="en-US" altLang="zh-CN" sz="1100" b="0" i="0" dirty="0">
              <a:solidFill>
                <a:srgbClr val="333333"/>
              </a:solidFill>
              <a:effectLst/>
              <a:latin typeface="-apple-system"/>
            </a:endParaRPr>
          </a:p>
          <a:p>
            <a:pPr marL="0" indent="0" algn="l">
              <a:buNone/>
            </a:pPr>
            <a:r>
              <a:rPr lang="en-US" altLang="zh-CN" sz="1100" b="0" i="0" dirty="0">
                <a:solidFill>
                  <a:srgbClr val="333333"/>
                </a:solidFill>
                <a:effectLst/>
                <a:latin typeface="-apple-system"/>
              </a:rPr>
              <a:t>Hello, World!, </a:t>
            </a:r>
            <a:r>
              <a:rPr lang="en-US" altLang="zh-CN" sz="1100" b="0" i="0" dirty="0" err="1">
                <a:solidFill>
                  <a:srgbClr val="333333"/>
                </a:solidFill>
                <a:effectLst/>
                <a:latin typeface="-apple-system"/>
              </a:rPr>
              <a:t>ThreadId</a:t>
            </a:r>
            <a:r>
              <a:rPr lang="en-US" altLang="zh-CN" sz="1100" b="0" i="0" dirty="0">
                <a:solidFill>
                  <a:srgbClr val="333333"/>
                </a:solidFill>
                <a:effectLst/>
                <a:latin typeface="-apple-system"/>
              </a:rPr>
              <a:t> = 0</a:t>
            </a:r>
            <a:endParaRPr lang="en-US" altLang="zh-CN" sz="1100" b="0" i="0" dirty="0">
              <a:solidFill>
                <a:srgbClr val="333333"/>
              </a:solidFill>
              <a:effectLst/>
              <a:latin typeface="-apple-system"/>
            </a:endParaRPr>
          </a:p>
          <a:p>
            <a:pPr marL="0" indent="0" algn="l">
              <a:buNone/>
            </a:pPr>
            <a:r>
              <a:rPr lang="en-US" altLang="zh-CN" sz="1100" b="0" i="0" dirty="0">
                <a:solidFill>
                  <a:srgbClr val="333333"/>
                </a:solidFill>
                <a:effectLst/>
                <a:latin typeface="-apple-system"/>
              </a:rPr>
              <a:t>Hello, World!, </a:t>
            </a:r>
            <a:r>
              <a:rPr lang="en-US" altLang="zh-CN" sz="1100" b="0" i="0" dirty="0" err="1">
                <a:solidFill>
                  <a:srgbClr val="333333"/>
                </a:solidFill>
                <a:effectLst/>
                <a:latin typeface="-apple-system"/>
              </a:rPr>
              <a:t>ThreadId</a:t>
            </a:r>
            <a:r>
              <a:rPr lang="en-US" altLang="zh-CN" sz="1100" b="0" i="0" dirty="0">
                <a:solidFill>
                  <a:srgbClr val="333333"/>
                </a:solidFill>
                <a:effectLst/>
                <a:latin typeface="-apple-system"/>
              </a:rPr>
              <a:t> = 5</a:t>
            </a:r>
            <a:endParaRPr lang="en-US" altLang="zh-CN" sz="1100" b="0" i="0" dirty="0">
              <a:solidFill>
                <a:srgbClr val="333333"/>
              </a:solidFill>
              <a:effectLst/>
              <a:latin typeface="-apple-system"/>
            </a:endParaRPr>
          </a:p>
          <a:p>
            <a:pPr marL="0" indent="0" algn="l">
              <a:buNone/>
            </a:pPr>
            <a:r>
              <a:rPr lang="en-US" altLang="zh-CN" sz="1100" b="0" i="0" dirty="0">
                <a:solidFill>
                  <a:srgbClr val="333333"/>
                </a:solidFill>
                <a:effectLst/>
                <a:latin typeface="-apple-system"/>
              </a:rPr>
              <a:t>Hello, World!, </a:t>
            </a:r>
            <a:r>
              <a:rPr lang="en-US" altLang="zh-CN" sz="1100" b="0" i="0" dirty="0" err="1">
                <a:solidFill>
                  <a:srgbClr val="333333"/>
                </a:solidFill>
                <a:effectLst/>
                <a:latin typeface="-apple-system"/>
              </a:rPr>
              <a:t>ThreadId</a:t>
            </a:r>
            <a:r>
              <a:rPr lang="en-US" altLang="zh-CN" sz="1100" b="0" i="0" dirty="0">
                <a:solidFill>
                  <a:srgbClr val="333333"/>
                </a:solidFill>
                <a:effectLst/>
                <a:latin typeface="-apple-system"/>
              </a:rPr>
              <a:t> = 7</a:t>
            </a:r>
            <a:endParaRPr lang="en-US" altLang="zh-CN" sz="1100" b="0" i="0" dirty="0">
              <a:solidFill>
                <a:srgbClr val="333333"/>
              </a:solidFill>
              <a:effectLst/>
              <a:latin typeface="-apple-system"/>
            </a:endParaRPr>
          </a:p>
          <a:p>
            <a:pPr marL="0" indent="0" algn="l">
              <a:buNone/>
            </a:pPr>
            <a:r>
              <a:rPr lang="en-US" altLang="zh-CN" sz="1100" b="0" i="0" dirty="0">
                <a:solidFill>
                  <a:srgbClr val="333333"/>
                </a:solidFill>
                <a:effectLst/>
                <a:latin typeface="-apple-system"/>
              </a:rPr>
              <a:t>Hello, World!, </a:t>
            </a:r>
            <a:r>
              <a:rPr lang="en-US" altLang="zh-CN" sz="1100" b="0" i="0" dirty="0" err="1">
                <a:solidFill>
                  <a:srgbClr val="333333"/>
                </a:solidFill>
                <a:effectLst/>
                <a:latin typeface="-apple-system"/>
              </a:rPr>
              <a:t>ThreadId</a:t>
            </a:r>
            <a:r>
              <a:rPr lang="en-US" altLang="zh-CN" sz="1100" b="0" i="0" dirty="0">
                <a:solidFill>
                  <a:srgbClr val="333333"/>
                </a:solidFill>
                <a:effectLst/>
                <a:latin typeface="-apple-system"/>
              </a:rPr>
              <a:t> = 1</a:t>
            </a:r>
            <a:endParaRPr lang="en-US" altLang="zh-CN" sz="1100" b="0" i="0" dirty="0">
              <a:solidFill>
                <a:srgbClr val="333333"/>
              </a:solidFill>
              <a:effectLst/>
              <a:latin typeface="-apple-system"/>
            </a:endParaRPr>
          </a:p>
          <a:p>
            <a:pPr marL="0" indent="0" algn="l">
              <a:buNone/>
            </a:pPr>
            <a:r>
              <a:rPr lang="en-US" altLang="zh-CN" sz="1100" b="0" i="0" dirty="0">
                <a:solidFill>
                  <a:srgbClr val="333333"/>
                </a:solidFill>
                <a:effectLst/>
                <a:latin typeface="-apple-system"/>
              </a:rPr>
              <a:t>Hello, World!, </a:t>
            </a:r>
            <a:r>
              <a:rPr lang="en-US" altLang="zh-CN" sz="1100" b="0" i="0" dirty="0" err="1">
                <a:solidFill>
                  <a:srgbClr val="333333"/>
                </a:solidFill>
                <a:effectLst/>
                <a:latin typeface="-apple-system"/>
              </a:rPr>
              <a:t>ThreadId</a:t>
            </a:r>
            <a:r>
              <a:rPr lang="en-US" altLang="zh-CN" sz="1100" b="0" i="0" dirty="0">
                <a:solidFill>
                  <a:srgbClr val="333333"/>
                </a:solidFill>
                <a:effectLst/>
                <a:latin typeface="-apple-system"/>
              </a:rPr>
              <a:t> = 3</a:t>
            </a:r>
            <a:endParaRPr lang="en-US" altLang="zh-CN" sz="1100" b="0" i="0" dirty="0">
              <a:solidFill>
                <a:srgbClr val="333333"/>
              </a:solidFill>
              <a:effectLst/>
              <a:latin typeface="-apple-system"/>
            </a:endParaRPr>
          </a:p>
          <a:p>
            <a:pPr marL="0" indent="0">
              <a:buNone/>
            </a:pP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OPENMP</a:t>
            </a:r>
            <a:r>
              <a:rPr lang="zh-CN" altLang="en-US" dirty="0"/>
              <a:t>嵌套并行：</a:t>
            </a:r>
            <a:r>
              <a:rPr lang="en-US" altLang="zh-CN" dirty="0"/>
              <a:t>OMP_NESTED</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99436" y="1798253"/>
            <a:ext cx="5455364" cy="460825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OPENMP-IF</a:t>
            </a:r>
            <a:r>
              <a:rPr lang="zh-CN" altLang="en-US" dirty="0"/>
              <a:t>子句</a:t>
            </a:r>
            <a:endParaRPr lang="zh-CN" altLang="en-US"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0362" y="1835068"/>
            <a:ext cx="4567637" cy="4576754"/>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9203" y="2513312"/>
            <a:ext cx="4749797" cy="238908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OPENMP-atomic</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817739"/>
            <a:ext cx="6683019" cy="4269001"/>
          </a:xfr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2993" y="1817738"/>
            <a:ext cx="3309716" cy="179922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8"/>
            <a:ext cx="10515600" cy="1325563"/>
          </a:xfrm>
        </p:spPr>
        <p:txBody>
          <a:bodyPr>
            <a:normAutofit/>
          </a:bodyPr>
          <a:lstStyle/>
          <a:p>
            <a:pPr algn="ctr"/>
            <a:r>
              <a:rPr lang="en-US" altLang="zh-CN" sz="6000" b="1" dirty="0"/>
              <a:t>MPI</a:t>
            </a:r>
            <a:r>
              <a:rPr lang="zh-CN" altLang="en-US" sz="6000" b="1" dirty="0"/>
              <a:t>并行技术</a:t>
            </a:r>
            <a:endParaRPr lang="zh-CN" altLang="en-US" sz="60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MPI</a:t>
            </a:r>
            <a:r>
              <a:rPr lang="zh-CN" altLang="en-US" dirty="0"/>
              <a:t>技术简介</a:t>
            </a:r>
            <a:endParaRPr lang="zh-CN" altLang="en-US" dirty="0"/>
          </a:p>
        </p:txBody>
      </p:sp>
      <p:sp>
        <p:nvSpPr>
          <p:cNvPr id="3" name="内容占位符 2"/>
          <p:cNvSpPr>
            <a:spLocks noGrp="1"/>
          </p:cNvSpPr>
          <p:nvPr>
            <p:ph idx="1"/>
          </p:nvPr>
        </p:nvSpPr>
        <p:spPr/>
        <p:txBody>
          <a:bodyPr>
            <a:normAutofit/>
          </a:bodyPr>
          <a:lstStyle/>
          <a:p>
            <a:r>
              <a:rPr lang="en-US" altLang="zh-CN" dirty="0"/>
              <a:t>MPI</a:t>
            </a:r>
            <a:r>
              <a:rPr lang="zh-CN" altLang="en-US" dirty="0"/>
              <a:t>是一个跨语言的通讯协议。支持点对点和广播。</a:t>
            </a:r>
            <a:endParaRPr lang="en-US" altLang="zh-CN" dirty="0"/>
          </a:p>
          <a:p>
            <a:r>
              <a:rPr lang="en-US" altLang="zh-CN" dirty="0"/>
              <a:t>MPI</a:t>
            </a:r>
            <a:r>
              <a:rPr lang="zh-CN" altLang="en-US" dirty="0"/>
              <a:t>是一个信息传递应用程序接口，包括协议和和语义说明，他们指明其如何在各种实现中发挥其特性。</a:t>
            </a:r>
            <a:endParaRPr lang="en-US" altLang="zh-CN" dirty="0"/>
          </a:p>
          <a:p>
            <a:r>
              <a:rPr lang="en-US" altLang="zh-CN" dirty="0"/>
              <a:t>MPI</a:t>
            </a:r>
            <a:r>
              <a:rPr lang="zh-CN" altLang="en-US" dirty="0"/>
              <a:t>的目标是高性能，大规模性，和可移植性。</a:t>
            </a:r>
            <a:endParaRPr lang="en-US" altLang="zh-CN" dirty="0"/>
          </a:p>
          <a:p>
            <a:r>
              <a:rPr lang="zh-CN" altLang="en-US" dirty="0"/>
              <a:t>与</a:t>
            </a:r>
            <a:r>
              <a:rPr lang="en-US" altLang="zh-CN" dirty="0"/>
              <a:t>OpenMP</a:t>
            </a:r>
            <a:r>
              <a:rPr lang="zh-CN" altLang="en-US" dirty="0"/>
              <a:t>并行程序不同，</a:t>
            </a:r>
            <a:r>
              <a:rPr lang="en-US" altLang="zh-CN" dirty="0"/>
              <a:t>MPI</a:t>
            </a:r>
            <a:r>
              <a:rPr lang="zh-CN" altLang="en-US" dirty="0"/>
              <a:t>是一种基于信息传递的并行编程技术。</a:t>
            </a:r>
            <a:r>
              <a:rPr lang="en-US" altLang="zh-CN" dirty="0"/>
              <a:t>MPI</a:t>
            </a:r>
            <a:r>
              <a:rPr lang="zh-CN" altLang="en-US" dirty="0"/>
              <a:t>标准定义了一组具有可移植性的编程接口。</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MPI</a:t>
            </a:r>
            <a:r>
              <a:rPr lang="zh-CN" altLang="en-US" dirty="0"/>
              <a:t>消息传递</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30198" y="2265010"/>
            <a:ext cx="7217561" cy="1660196"/>
          </a:xfrm>
          <a:prstGeom prst="rect">
            <a:avLst/>
          </a:prstGeom>
        </p:spPr>
      </p:pic>
      <p:sp>
        <p:nvSpPr>
          <p:cNvPr id="6" name="文本框 5"/>
          <p:cNvSpPr txBox="1"/>
          <p:nvPr/>
        </p:nvSpPr>
        <p:spPr>
          <a:xfrm>
            <a:off x="1076960" y="4165600"/>
            <a:ext cx="9997440" cy="2308324"/>
          </a:xfrm>
          <a:prstGeom prst="rect">
            <a:avLst/>
          </a:prstGeom>
          <a:noFill/>
        </p:spPr>
        <p:txBody>
          <a:bodyPr wrap="square" rtlCol="0">
            <a:spAutoFit/>
          </a:bodyPr>
          <a:lstStyle/>
          <a:p>
            <a:r>
              <a:rPr lang="en-US" altLang="zh-CN" dirty="0"/>
              <a:t>MPI</a:t>
            </a:r>
            <a:r>
              <a:rPr lang="zh-CN" altLang="en-US" dirty="0"/>
              <a:t>消息传递规程三个阶段：</a:t>
            </a:r>
            <a:endParaRPr lang="en-US" altLang="zh-CN" dirty="0"/>
          </a:p>
          <a:p>
            <a:pPr marL="342900" indent="-342900" algn="l">
              <a:buFont typeface="+mj-lt"/>
              <a:buAutoNum type="arabicPeriod"/>
            </a:pPr>
            <a:r>
              <a:rPr lang="zh-CN" altLang="en-US" sz="1800" b="0" i="0" u="none" strike="noStrike" baseline="0" dirty="0">
                <a:latin typeface="宋体" panose="02010600030101010101" pitchFamily="2" charset="-122"/>
                <a:ea typeface="宋体" panose="02010600030101010101" pitchFamily="2" charset="-122"/>
              </a:rPr>
              <a:t>消息装配将发送数据从发送缓冲区中取出加上消息信封等形成一个完整的消息</a:t>
            </a:r>
            <a:endParaRPr lang="en-US" altLang="zh-CN" dirty="0">
              <a:latin typeface="宋体" panose="02010600030101010101" pitchFamily="2" charset="-122"/>
              <a:ea typeface="宋体" panose="02010600030101010101" pitchFamily="2" charset="-122"/>
            </a:endParaRPr>
          </a:p>
          <a:p>
            <a:pPr marL="342900" indent="-342900" algn="l">
              <a:buFont typeface="+mj-lt"/>
              <a:buAutoNum type="arabicPeriod"/>
            </a:pPr>
            <a:endParaRPr lang="en-US" altLang="zh-CN" sz="1800" b="0" i="0" u="none" strike="noStrike" baseline="0" dirty="0">
              <a:latin typeface="宋体" panose="02010600030101010101" pitchFamily="2" charset="-122"/>
              <a:ea typeface="宋体" panose="02010600030101010101" pitchFamily="2" charset="-122"/>
            </a:endParaRPr>
          </a:p>
          <a:p>
            <a:pPr marL="342900" indent="-342900" algn="l">
              <a:buFont typeface="+mj-lt"/>
              <a:buAutoNum type="arabicPeriod"/>
            </a:pPr>
            <a:r>
              <a:rPr lang="zh-CN" altLang="en-US" sz="1800" b="0" i="0" u="none" strike="noStrike" baseline="0" dirty="0">
                <a:latin typeface="宋体" panose="02010600030101010101" pitchFamily="2" charset="-122"/>
                <a:ea typeface="宋体" panose="02010600030101010101" pitchFamily="2" charset="-122"/>
              </a:rPr>
              <a:t>消息传递将装配好的消息从发送端传递到接收端</a:t>
            </a:r>
            <a:endParaRPr lang="en-US" altLang="zh-CN" dirty="0">
              <a:latin typeface="宋体" panose="02010600030101010101" pitchFamily="2" charset="-122"/>
              <a:ea typeface="宋体" panose="02010600030101010101" pitchFamily="2" charset="-122"/>
            </a:endParaRPr>
          </a:p>
          <a:p>
            <a:pPr marL="342900" indent="-342900" algn="l">
              <a:buFont typeface="+mj-lt"/>
              <a:buAutoNum type="arabicPeriod"/>
            </a:pPr>
            <a:endParaRPr lang="en-US" altLang="zh-CN" sz="1800" b="0" i="0" u="none" strike="noStrike" baseline="0" dirty="0">
              <a:latin typeface="宋体" panose="02010600030101010101" pitchFamily="2" charset="-122"/>
              <a:ea typeface="宋体" panose="02010600030101010101" pitchFamily="2" charset="-122"/>
            </a:endParaRPr>
          </a:p>
          <a:p>
            <a:pPr marL="342900" indent="-342900" algn="l">
              <a:buFont typeface="+mj-lt"/>
              <a:buAutoNum type="arabicPeriod"/>
            </a:pPr>
            <a:r>
              <a:rPr lang="zh-CN" altLang="en-US" sz="1800" b="0" i="0" u="none" strike="noStrike" baseline="0" dirty="0">
                <a:latin typeface="宋体" panose="02010600030101010101" pitchFamily="2" charset="-122"/>
                <a:ea typeface="宋体" panose="02010600030101010101" pitchFamily="2" charset="-122"/>
              </a:rPr>
              <a:t>消息拆卸从接收到的消息中取出数据送入接收缓冲区</a:t>
            </a:r>
            <a:endParaRPr lang="en-US" altLang="zh-CN" dirty="0"/>
          </a:p>
          <a:p>
            <a:endParaRPr lang="en-US" altLang="zh-CN" dirty="0"/>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MPI</a:t>
            </a:r>
            <a:r>
              <a:rPr lang="zh-CN" altLang="en-US" dirty="0"/>
              <a:t>基础概念</a:t>
            </a:r>
            <a:r>
              <a:rPr lang="en-US" altLang="zh-CN" dirty="0"/>
              <a:t>-</a:t>
            </a:r>
            <a:r>
              <a:rPr lang="zh-CN" altLang="en-US" dirty="0"/>
              <a:t>通信器</a:t>
            </a:r>
            <a:endParaRPr lang="zh-CN" altLang="en-US" dirty="0"/>
          </a:p>
        </p:txBody>
      </p:sp>
      <p:sp>
        <p:nvSpPr>
          <p:cNvPr id="3" name="内容占位符 2"/>
          <p:cNvSpPr>
            <a:spLocks noGrp="1"/>
          </p:cNvSpPr>
          <p:nvPr>
            <p:ph idx="1"/>
          </p:nvPr>
        </p:nvSpPr>
        <p:spPr/>
        <p:txBody>
          <a:bodyPr/>
          <a:lstStyle/>
          <a:p>
            <a:r>
              <a:rPr lang="zh-CN" altLang="en-US" b="0" i="0" dirty="0">
                <a:solidFill>
                  <a:srgbClr val="515151"/>
                </a:solidFill>
                <a:effectLst/>
                <a:latin typeface="Helvetica Neue"/>
              </a:rPr>
              <a:t>通讯器定义了一组能够互相发消息的进程。在这组进程中，每个进程会被分配一个序号，称作</a:t>
            </a:r>
            <a:r>
              <a:rPr lang="zh-CN" altLang="en-US" b="0" i="1" dirty="0">
                <a:solidFill>
                  <a:srgbClr val="515151"/>
                </a:solidFill>
                <a:effectLst/>
                <a:latin typeface="Helvetica Neue"/>
              </a:rPr>
              <a:t>秩</a:t>
            </a:r>
            <a:r>
              <a:rPr lang="zh-CN" altLang="en-US" b="0" i="0" dirty="0">
                <a:solidFill>
                  <a:srgbClr val="515151"/>
                </a:solidFill>
                <a:effectLst/>
                <a:latin typeface="Helvetica Neue"/>
              </a:rPr>
              <a:t>（</a:t>
            </a:r>
            <a:r>
              <a:rPr lang="en-US" altLang="zh-CN" b="0" i="0" dirty="0">
                <a:solidFill>
                  <a:srgbClr val="515151"/>
                </a:solidFill>
                <a:effectLst/>
                <a:latin typeface="Helvetica Neue"/>
              </a:rPr>
              <a:t>rank</a:t>
            </a:r>
            <a:r>
              <a:rPr lang="zh-CN" altLang="en-US" b="0" i="0" dirty="0">
                <a:solidFill>
                  <a:srgbClr val="515151"/>
                </a:solidFill>
                <a:effectLst/>
                <a:latin typeface="Helvetica Neue"/>
              </a:rPr>
              <a:t>），进程间显性地通过指定秩来进行通信。</a:t>
            </a:r>
            <a:endParaRPr lang="en-US" altLang="zh-CN" b="0" i="0" dirty="0">
              <a:solidFill>
                <a:srgbClr val="515151"/>
              </a:solidFill>
              <a:effectLst/>
              <a:latin typeface="Helvetica Neue"/>
            </a:endParaRPr>
          </a:p>
          <a:p>
            <a:endParaRPr lang="en-US" altLang="zh-CN" dirty="0">
              <a:solidFill>
                <a:srgbClr val="515151"/>
              </a:solidFill>
              <a:latin typeface="Helvetica Neue"/>
            </a:endParaRPr>
          </a:p>
          <a:p>
            <a:r>
              <a:rPr lang="zh-CN" altLang="en-US" b="0" i="0" dirty="0">
                <a:solidFill>
                  <a:srgbClr val="515151"/>
                </a:solidFill>
                <a:effectLst/>
                <a:latin typeface="Helvetica Neue"/>
              </a:rPr>
              <a:t>通信的基础建立在不同进程间发送和接收操作。一个进程可以通过指定另一个进程的秩以及一个独一无二的消息</a:t>
            </a:r>
            <a:r>
              <a:rPr lang="zh-CN" altLang="en-US" b="0" i="1" dirty="0">
                <a:solidFill>
                  <a:srgbClr val="515151"/>
                </a:solidFill>
                <a:effectLst/>
                <a:latin typeface="Helvetica Neue"/>
              </a:rPr>
              <a:t>标签</a:t>
            </a:r>
            <a:r>
              <a:rPr lang="zh-CN" altLang="en-US" b="0" i="0" dirty="0">
                <a:solidFill>
                  <a:srgbClr val="515151"/>
                </a:solidFill>
                <a:effectLst/>
                <a:latin typeface="Helvetica Neue"/>
              </a:rPr>
              <a:t>（</a:t>
            </a:r>
            <a:r>
              <a:rPr lang="en-US" altLang="zh-CN" b="0" i="1" dirty="0">
                <a:solidFill>
                  <a:srgbClr val="515151"/>
                </a:solidFill>
                <a:effectLst/>
                <a:latin typeface="Helvetica Neue"/>
              </a:rPr>
              <a:t>tag</a:t>
            </a:r>
            <a:r>
              <a:rPr lang="zh-CN" altLang="en-US" b="0" i="0" dirty="0">
                <a:solidFill>
                  <a:srgbClr val="515151"/>
                </a:solidFill>
                <a:effectLst/>
                <a:latin typeface="Helvetica Neue"/>
              </a:rPr>
              <a:t>）来发送消息给另一个进程。接受者可以发送一个接收特定标签标记的消息的请求（或者也可以完全不管标签，接收任何消息），然后依次处理接收到的数据。类似这样的涉及一个发送者以及一个接受者的通信被称作</a:t>
            </a:r>
            <a:r>
              <a:rPr lang="zh-CN" altLang="en-US" b="0" i="1" dirty="0">
                <a:solidFill>
                  <a:srgbClr val="515151"/>
                </a:solidFill>
                <a:effectLst/>
                <a:latin typeface="Helvetica Neue"/>
              </a:rPr>
              <a:t>点对点</a:t>
            </a:r>
            <a:r>
              <a:rPr lang="zh-CN" altLang="en-US" b="0" i="0" dirty="0">
                <a:solidFill>
                  <a:srgbClr val="515151"/>
                </a:solidFill>
                <a:effectLst/>
                <a:latin typeface="Helvetica Neue"/>
              </a:rPr>
              <a:t>（</a:t>
            </a:r>
            <a:r>
              <a:rPr lang="en-US" altLang="zh-CN" b="0" i="0" dirty="0">
                <a:solidFill>
                  <a:srgbClr val="515151"/>
                </a:solidFill>
                <a:effectLst/>
                <a:latin typeface="Helvetica Neue"/>
              </a:rPr>
              <a:t>point-to-point</a:t>
            </a:r>
            <a:r>
              <a:rPr lang="zh-CN" altLang="en-US" b="0" i="0" dirty="0">
                <a:solidFill>
                  <a:srgbClr val="515151"/>
                </a:solidFill>
                <a:effectLst/>
                <a:latin typeface="Helvetica Neue"/>
              </a:rPr>
              <a:t>）通信。</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MPI</a:t>
            </a:r>
            <a:r>
              <a:rPr lang="zh-CN" altLang="en-US" dirty="0"/>
              <a:t>初始化</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32359" y="2603024"/>
            <a:ext cx="9105400" cy="16519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本节主要内容</a:t>
            </a:r>
            <a:endParaRPr lang="zh-CN" altLang="en-US" dirty="0"/>
          </a:p>
        </p:txBody>
      </p:sp>
      <p:sp>
        <p:nvSpPr>
          <p:cNvPr id="3" name="内容占位符 2"/>
          <p:cNvSpPr>
            <a:spLocks noGrp="1"/>
          </p:cNvSpPr>
          <p:nvPr>
            <p:ph idx="1"/>
          </p:nvPr>
        </p:nvSpPr>
        <p:spPr/>
        <p:txBody>
          <a:bodyPr/>
          <a:lstStyle/>
          <a:p>
            <a:r>
              <a:rPr lang="zh-CN" altLang="en-US" dirty="0"/>
              <a:t>共享内存系统和分布式内存系统概述</a:t>
            </a:r>
            <a:endParaRPr lang="en-US" altLang="zh-CN" dirty="0"/>
          </a:p>
          <a:p>
            <a:r>
              <a:rPr lang="en-US" altLang="zh-CN" dirty="0"/>
              <a:t>OPEMP</a:t>
            </a:r>
            <a:r>
              <a:rPr lang="zh-CN" altLang="en-US" dirty="0"/>
              <a:t>技术</a:t>
            </a:r>
            <a:endParaRPr lang="en-US" altLang="zh-CN" dirty="0"/>
          </a:p>
          <a:p>
            <a:r>
              <a:rPr lang="en-US" altLang="zh-CN" dirty="0"/>
              <a:t>MPI</a:t>
            </a:r>
            <a:r>
              <a:rPr lang="zh-CN" altLang="en-US" dirty="0"/>
              <a:t>技术</a:t>
            </a:r>
            <a:endParaRPr lang="en-US" altLang="zh-CN" dirty="0"/>
          </a:p>
          <a:p>
            <a:r>
              <a:rPr lang="en-US" altLang="zh-CN" dirty="0"/>
              <a:t>Nvidia NCCL</a:t>
            </a:r>
            <a:r>
              <a:rPr lang="zh-CN" altLang="en-US" dirty="0"/>
              <a:t>技术</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MPI</a:t>
            </a:r>
            <a:r>
              <a:rPr lang="zh-CN" altLang="en-US" dirty="0"/>
              <a:t>结束</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0612" y="2431999"/>
            <a:ext cx="9397002" cy="163200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MPI</a:t>
            </a:r>
            <a:r>
              <a:rPr lang="zh-CN" altLang="en-US" dirty="0"/>
              <a:t>当前进程标识</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27583" y="2176264"/>
            <a:ext cx="10889477" cy="2842776"/>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MPI</a:t>
            </a:r>
            <a:r>
              <a:rPr lang="zh-CN" altLang="en-US" dirty="0"/>
              <a:t>通信域包含的进程数</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1559" y="2347556"/>
            <a:ext cx="9085532" cy="230572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MPI</a:t>
            </a:r>
            <a:r>
              <a:rPr lang="zh-CN" altLang="en-US" dirty="0"/>
              <a:t>消息发送</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53644" y="1842061"/>
            <a:ext cx="8762516" cy="43195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MPI</a:t>
            </a:r>
            <a:r>
              <a:rPr lang="zh-CN" altLang="en-US" dirty="0"/>
              <a:t>消息接收</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55533" y="1410246"/>
            <a:ext cx="8381507" cy="524931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MPI</a:t>
            </a:r>
            <a:r>
              <a:rPr lang="zh-CN" altLang="en-US" dirty="0"/>
              <a:t>预定义数据类型</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5853" y="1884635"/>
            <a:ext cx="8922210" cy="27991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MPI</a:t>
            </a:r>
            <a:r>
              <a:rPr lang="zh-CN" altLang="en-US" dirty="0"/>
              <a:t>案例</a:t>
            </a:r>
            <a:r>
              <a:rPr lang="en-US" altLang="zh-CN" dirty="0"/>
              <a:t>-Hello World</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1433744"/>
            <a:ext cx="5654040" cy="520845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8"/>
            <a:ext cx="10515600" cy="1325563"/>
          </a:xfrm>
        </p:spPr>
        <p:txBody>
          <a:bodyPr>
            <a:normAutofit/>
          </a:bodyPr>
          <a:lstStyle/>
          <a:p>
            <a:pPr algn="ctr"/>
            <a:r>
              <a:rPr lang="en-US" altLang="zh-CN" sz="6000" b="1" dirty="0"/>
              <a:t>NCCL</a:t>
            </a:r>
            <a:r>
              <a:rPr lang="zh-CN" altLang="en-US" sz="6000" b="1" dirty="0"/>
              <a:t>并行技术</a:t>
            </a:r>
            <a:endParaRPr lang="zh-CN" altLang="en-US" sz="60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NCCL</a:t>
            </a:r>
            <a:r>
              <a:rPr lang="zh-CN" altLang="en-US" dirty="0"/>
              <a:t>技术概述</a:t>
            </a:r>
            <a:endParaRPr lang="zh-CN" altLang="en-US" dirty="0"/>
          </a:p>
        </p:txBody>
      </p:sp>
      <p:sp>
        <p:nvSpPr>
          <p:cNvPr id="3" name="内容占位符 2"/>
          <p:cNvSpPr>
            <a:spLocks noGrp="1"/>
          </p:cNvSpPr>
          <p:nvPr>
            <p:ph idx="1"/>
          </p:nvPr>
        </p:nvSpPr>
        <p:spPr/>
        <p:txBody>
          <a:bodyPr/>
          <a:lstStyle/>
          <a:p>
            <a:r>
              <a:rPr lang="en-US" altLang="zh-CN" b="0" i="0" dirty="0">
                <a:solidFill>
                  <a:srgbClr val="333333"/>
                </a:solidFill>
                <a:effectLst/>
                <a:latin typeface="Arial" panose="020B0604020202020204" pitchFamily="34" charset="0"/>
              </a:rPr>
              <a:t>NCCL</a:t>
            </a:r>
            <a:r>
              <a:rPr lang="zh-CN" altLang="en-US" b="0" i="0" dirty="0">
                <a:solidFill>
                  <a:srgbClr val="333333"/>
                </a:solidFill>
                <a:effectLst/>
                <a:latin typeface="Arial" panose="020B0604020202020204" pitchFamily="34" charset="0"/>
              </a:rPr>
              <a:t>是</a:t>
            </a:r>
            <a:r>
              <a:rPr lang="en-US" altLang="zh-CN" b="0" i="0" dirty="0">
                <a:solidFill>
                  <a:srgbClr val="333333"/>
                </a:solidFill>
                <a:effectLst/>
                <a:latin typeface="Arial" panose="020B0604020202020204" pitchFamily="34" charset="0"/>
              </a:rPr>
              <a:t>Nvidia Collective multi-GPU Communication Library</a:t>
            </a:r>
            <a:r>
              <a:rPr lang="zh-CN" altLang="en-US" b="0" i="0" dirty="0">
                <a:solidFill>
                  <a:srgbClr val="333333"/>
                </a:solidFill>
                <a:effectLst/>
                <a:latin typeface="Arial" panose="020B0604020202020204" pitchFamily="34" charset="0"/>
              </a:rPr>
              <a:t>的简称，它是一个实现多</a:t>
            </a:r>
            <a:r>
              <a:rPr lang="en-US" altLang="zh-CN" b="0" i="0" dirty="0">
                <a:solidFill>
                  <a:srgbClr val="333333"/>
                </a:solidFill>
                <a:effectLst/>
                <a:latin typeface="Arial" panose="020B0604020202020204" pitchFamily="34" charset="0"/>
              </a:rPr>
              <a:t>GPU</a:t>
            </a:r>
            <a:r>
              <a:rPr lang="zh-CN" altLang="en-US" b="0" i="0" dirty="0">
                <a:solidFill>
                  <a:srgbClr val="333333"/>
                </a:solidFill>
                <a:effectLst/>
                <a:latin typeface="Arial" panose="020B0604020202020204" pitchFamily="34" charset="0"/>
              </a:rPr>
              <a:t>的</a:t>
            </a:r>
            <a:r>
              <a:rPr lang="en-US" altLang="zh-CN" b="0" i="0" dirty="0">
                <a:solidFill>
                  <a:srgbClr val="333333"/>
                </a:solidFill>
                <a:effectLst/>
                <a:latin typeface="Arial" panose="020B0604020202020204" pitchFamily="34" charset="0"/>
              </a:rPr>
              <a:t>collective communication</a:t>
            </a:r>
            <a:r>
              <a:rPr lang="zh-CN" altLang="en-US" b="0" i="0" dirty="0">
                <a:solidFill>
                  <a:srgbClr val="333333"/>
                </a:solidFill>
                <a:effectLst/>
                <a:latin typeface="Arial" panose="020B0604020202020204" pitchFamily="34" charset="0"/>
              </a:rPr>
              <a:t>通信（</a:t>
            </a:r>
            <a:r>
              <a:rPr lang="en-US" altLang="zh-CN" b="0" i="0" dirty="0">
                <a:solidFill>
                  <a:srgbClr val="333333"/>
                </a:solidFill>
                <a:effectLst/>
                <a:latin typeface="Arial" panose="020B0604020202020204" pitchFamily="34" charset="0"/>
              </a:rPr>
              <a:t>all-gather, reduce, broadcast</a:t>
            </a:r>
            <a:r>
              <a:rPr lang="zh-CN" altLang="en-US" b="0" i="0" dirty="0">
                <a:solidFill>
                  <a:srgbClr val="333333"/>
                </a:solidFill>
                <a:effectLst/>
                <a:latin typeface="Arial" panose="020B0604020202020204" pitchFamily="34" charset="0"/>
              </a:rPr>
              <a:t>）库，</a:t>
            </a:r>
            <a:r>
              <a:rPr lang="en-US" altLang="zh-CN" b="0" i="0" dirty="0">
                <a:solidFill>
                  <a:srgbClr val="333333"/>
                </a:solidFill>
                <a:effectLst/>
                <a:latin typeface="Arial" panose="020B0604020202020204" pitchFamily="34" charset="0"/>
              </a:rPr>
              <a:t>Nvidia</a:t>
            </a:r>
            <a:r>
              <a:rPr lang="zh-CN" altLang="en-US" b="0" i="0" dirty="0">
                <a:solidFill>
                  <a:srgbClr val="333333"/>
                </a:solidFill>
                <a:effectLst/>
                <a:latin typeface="Arial" panose="020B0604020202020204" pitchFamily="34" charset="0"/>
              </a:rPr>
              <a:t>做了很多优化，以在</a:t>
            </a:r>
            <a:r>
              <a:rPr lang="en-US" altLang="zh-CN" b="0" i="0" dirty="0">
                <a:solidFill>
                  <a:srgbClr val="333333"/>
                </a:solidFill>
                <a:effectLst/>
                <a:latin typeface="Arial" panose="020B0604020202020204" pitchFamily="34" charset="0"/>
              </a:rPr>
              <a:t>PCIe</a:t>
            </a:r>
            <a:r>
              <a:rPr lang="zh-CN" altLang="en-US" b="0" i="0" dirty="0">
                <a:solidFill>
                  <a:srgbClr val="333333"/>
                </a:solidFill>
                <a:effectLst/>
                <a:latin typeface="Arial" panose="020B0604020202020204" pitchFamily="34" charset="0"/>
              </a:rPr>
              <a:t>、</a:t>
            </a:r>
            <a:r>
              <a:rPr lang="en-US" altLang="zh-CN" b="0" i="0" dirty="0" err="1">
                <a:solidFill>
                  <a:srgbClr val="333333"/>
                </a:solidFill>
                <a:effectLst/>
                <a:latin typeface="Arial" panose="020B0604020202020204" pitchFamily="34" charset="0"/>
              </a:rPr>
              <a:t>Nvlink</a:t>
            </a:r>
            <a:r>
              <a:rPr lang="zh-CN" altLang="en-US" b="0" i="0" dirty="0">
                <a:solidFill>
                  <a:srgbClr val="333333"/>
                </a:solidFill>
                <a:effectLst/>
                <a:latin typeface="Arial" panose="020B0604020202020204" pitchFamily="34" charset="0"/>
              </a:rPr>
              <a:t>、</a:t>
            </a:r>
            <a:r>
              <a:rPr lang="en-US" altLang="zh-CN" b="0" i="0" dirty="0">
                <a:solidFill>
                  <a:srgbClr val="333333"/>
                </a:solidFill>
                <a:effectLst/>
                <a:latin typeface="Arial" panose="020B0604020202020204" pitchFamily="34" charset="0"/>
              </a:rPr>
              <a:t>InfiniBand</a:t>
            </a:r>
            <a:r>
              <a:rPr lang="zh-CN" altLang="en-US" b="0" i="0" dirty="0">
                <a:solidFill>
                  <a:srgbClr val="333333"/>
                </a:solidFill>
                <a:effectLst/>
                <a:latin typeface="Arial" panose="020B0604020202020204" pitchFamily="34" charset="0"/>
              </a:rPr>
              <a:t>上实现较高的通信速度。</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NCCL</a:t>
            </a:r>
            <a:r>
              <a:rPr lang="zh-CN" altLang="en-US" dirty="0"/>
              <a:t>技术概述</a:t>
            </a:r>
            <a:endParaRPr lang="zh-CN" altLang="en-US" dirty="0"/>
          </a:p>
        </p:txBody>
      </p:sp>
      <p:sp>
        <p:nvSpPr>
          <p:cNvPr id="3" name="内容占位符 2"/>
          <p:cNvSpPr>
            <a:spLocks noGrp="1"/>
          </p:cNvSpPr>
          <p:nvPr>
            <p:ph idx="1"/>
          </p:nvPr>
        </p:nvSpPr>
        <p:spPr/>
        <p:txBody>
          <a:bodyPr/>
          <a:lstStyle/>
          <a:p>
            <a:pPr marL="0" indent="0">
              <a:buNone/>
            </a:pPr>
            <a:r>
              <a:rPr lang="en-US" altLang="zh-CN" dirty="0"/>
              <a:t>NCCL</a:t>
            </a:r>
            <a:r>
              <a:rPr lang="zh-CN" altLang="en-US" dirty="0"/>
              <a:t>集合操作：</a:t>
            </a:r>
            <a:endParaRPr lang="en-US" altLang="zh-CN" dirty="0"/>
          </a:p>
          <a:p>
            <a:endParaRPr lang="en-US" altLang="zh-CN" dirty="0"/>
          </a:p>
          <a:p>
            <a:r>
              <a:rPr lang="en-US" altLang="zh-CN" dirty="0" err="1"/>
              <a:t>AddReduce</a:t>
            </a:r>
            <a:endParaRPr lang="en-US" altLang="zh-CN" dirty="0"/>
          </a:p>
          <a:p>
            <a:r>
              <a:rPr lang="en-US" altLang="zh-CN" dirty="0"/>
              <a:t>Broadcast</a:t>
            </a:r>
            <a:endParaRPr lang="en-US" altLang="zh-CN" dirty="0"/>
          </a:p>
          <a:p>
            <a:r>
              <a:rPr lang="en-US" altLang="zh-CN" dirty="0"/>
              <a:t>Reduce</a:t>
            </a:r>
            <a:endParaRPr lang="en-US" altLang="zh-CN" dirty="0"/>
          </a:p>
          <a:p>
            <a:r>
              <a:rPr lang="en-US" altLang="zh-CN" dirty="0" err="1"/>
              <a:t>AllGather</a:t>
            </a:r>
            <a:endParaRPr lang="en-US" altLang="zh-CN" dirty="0"/>
          </a:p>
          <a:p>
            <a:r>
              <a:rPr lang="en-US" altLang="zh-CN" dirty="0" err="1"/>
              <a:t>ReduceScatter</a:t>
            </a:r>
            <a:endParaRPr lang="en-US" altLang="zh-CN" dirty="0"/>
          </a:p>
          <a:p>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560" y="2945765"/>
            <a:ext cx="10515600" cy="1325563"/>
          </a:xfrm>
        </p:spPr>
        <p:txBody>
          <a:bodyPr/>
          <a:lstStyle/>
          <a:p>
            <a:pPr algn="ctr"/>
            <a:r>
              <a:rPr lang="zh-CN" altLang="en-US" b="1" dirty="0"/>
              <a:t>共享内存系统和分布式内存系统概述</a:t>
            </a:r>
            <a:endParaRPr lang="zh-CN" altLang="en-US"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NCCL</a:t>
            </a:r>
            <a:r>
              <a:rPr lang="zh-CN" altLang="en-US" dirty="0"/>
              <a:t>集合运算</a:t>
            </a:r>
            <a:r>
              <a:rPr lang="en-US" altLang="zh-CN" dirty="0"/>
              <a:t>-All Reduce</a:t>
            </a:r>
            <a:endParaRPr lang="zh-CN" alt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4695" y="2994660"/>
            <a:ext cx="6191250" cy="190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NCCL</a:t>
            </a:r>
            <a:r>
              <a:rPr lang="zh-CN" altLang="en-US" dirty="0"/>
              <a:t>集合运算</a:t>
            </a:r>
            <a:r>
              <a:rPr lang="en-US" altLang="zh-CN" dirty="0"/>
              <a:t>-Broadcast</a:t>
            </a:r>
            <a:endParaRPr lang="zh-CN" altLang="en-US"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84935" y="2862580"/>
            <a:ext cx="6191250" cy="190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NCCL</a:t>
            </a:r>
            <a:r>
              <a:rPr lang="zh-CN" altLang="en-US" dirty="0"/>
              <a:t>集合运算</a:t>
            </a:r>
            <a:r>
              <a:rPr lang="en-US" altLang="zh-CN" dirty="0"/>
              <a:t>-Reduce</a:t>
            </a:r>
            <a:endParaRPr lang="zh-CN" altLang="en-US"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40535" y="2608580"/>
            <a:ext cx="6191250" cy="190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NCCL</a:t>
            </a:r>
            <a:r>
              <a:rPr lang="zh-CN" altLang="en-US" dirty="0"/>
              <a:t>集合运算</a:t>
            </a:r>
            <a:r>
              <a:rPr lang="en-US" altLang="zh-CN" dirty="0"/>
              <a:t>-Reduce</a:t>
            </a:r>
            <a:endParaRPr lang="zh-CN" altLang="en-US" dirty="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99895" y="3025140"/>
            <a:ext cx="6191250" cy="190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NCCL</a:t>
            </a:r>
            <a:r>
              <a:rPr lang="zh-CN" altLang="en-US" dirty="0"/>
              <a:t>集合操作</a:t>
            </a:r>
            <a:r>
              <a:rPr lang="en-US" altLang="zh-CN" dirty="0"/>
              <a:t>-</a:t>
            </a:r>
            <a:r>
              <a:rPr lang="en-US" altLang="zh-CN" dirty="0" err="1"/>
              <a:t>AllGather</a:t>
            </a:r>
            <a:endParaRPr lang="zh-CN" altLang="en-US" dirty="0"/>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93495" y="3072448"/>
            <a:ext cx="6191250" cy="1952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NCCL</a:t>
            </a:r>
            <a:r>
              <a:rPr lang="zh-CN" altLang="en-US" dirty="0"/>
              <a:t>集合运算</a:t>
            </a:r>
            <a:r>
              <a:rPr lang="en-US" altLang="zh-CN" dirty="0"/>
              <a:t>-</a:t>
            </a:r>
            <a:r>
              <a:rPr lang="en-US" altLang="zh-CN" dirty="0" err="1"/>
              <a:t>ReduceScatter</a:t>
            </a:r>
            <a:endParaRPr lang="zh-CN" altLang="en-US" dirty="0"/>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12215" y="2943860"/>
            <a:ext cx="6191250" cy="190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考勤及信息反馈</a:t>
            </a:r>
            <a:endParaRPr lang="zh-CN" altLang="en-US" b="1"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99560" y="2011680"/>
            <a:ext cx="3677920" cy="36779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共享内存系统和分布式内存系统</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123442" y="1880409"/>
            <a:ext cx="7477125" cy="376237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共享内存系统</a:t>
            </a:r>
            <a:r>
              <a:rPr lang="en-US" altLang="zh-CN" dirty="0"/>
              <a:t>-UMA</a:t>
            </a:r>
            <a:endParaRPr lang="zh-CN" altLang="en-US" dirty="0"/>
          </a:p>
        </p:txBody>
      </p:sp>
      <p:pic>
        <p:nvPicPr>
          <p:cNvPr id="6" name="内容占位符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bwMode="auto">
          <a:xfrm>
            <a:off x="678655" y="1612561"/>
            <a:ext cx="5827684" cy="4351338"/>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7492753" y="2304624"/>
            <a:ext cx="3444536" cy="646331"/>
          </a:xfrm>
          <a:prstGeom prst="rect">
            <a:avLst/>
          </a:prstGeom>
          <a:noFill/>
        </p:spPr>
        <p:txBody>
          <a:bodyPr wrap="square" rtlCol="0">
            <a:spAutoFit/>
          </a:bodyPr>
          <a:lstStyle/>
          <a:p>
            <a:r>
              <a:rPr lang="zh-CN" altLang="en-US" b="0" i="0" u="sng" dirty="0">
                <a:solidFill>
                  <a:srgbClr val="000000"/>
                </a:solidFill>
                <a:effectLst/>
                <a:latin typeface="Open Sans"/>
              </a:rPr>
              <a:t>统一内存访问</a:t>
            </a:r>
            <a:r>
              <a:rPr lang="en-US" altLang="zh-CN" b="0" i="0" u="sng" dirty="0">
                <a:solidFill>
                  <a:srgbClr val="000000"/>
                </a:solidFill>
                <a:effectLst/>
                <a:latin typeface="Open Sans"/>
              </a:rPr>
              <a:t>(UMA)</a:t>
            </a:r>
            <a:r>
              <a:rPr lang="zh-CN" altLang="en-US" b="0" i="0" u="sng" dirty="0">
                <a:solidFill>
                  <a:srgbClr val="000000"/>
                </a:solidFill>
                <a:effectLst/>
                <a:latin typeface="Open Sans"/>
              </a:rPr>
              <a:t>系统或对称多处理器</a:t>
            </a:r>
            <a:r>
              <a:rPr lang="en-US" altLang="zh-CN" b="0" i="0" u="sng" dirty="0">
                <a:solidFill>
                  <a:srgbClr val="000000"/>
                </a:solidFill>
                <a:effectLst/>
                <a:latin typeface="Open Sans"/>
              </a:rPr>
              <a:t>(</a:t>
            </a:r>
            <a:r>
              <a:rPr lang="en-US" altLang="zh-CN" b="0" i="0" u="sng" dirty="0" err="1">
                <a:solidFill>
                  <a:srgbClr val="000000"/>
                </a:solidFill>
                <a:effectLst/>
                <a:latin typeface="Open Sans"/>
              </a:rPr>
              <a:t>smp</a:t>
            </a:r>
            <a:r>
              <a:rPr lang="en-US" altLang="zh-CN" b="0" i="0" u="sng" dirty="0">
                <a:solidFill>
                  <a:srgbClr val="000000"/>
                </a:solidFill>
                <a:effectLst/>
                <a:latin typeface="Open Sans"/>
              </a:rPr>
              <a:t>)</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共享内存系统</a:t>
            </a:r>
            <a:r>
              <a:rPr lang="en-US" altLang="zh-CN" dirty="0"/>
              <a:t>-NUMA</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26144" y="2024062"/>
            <a:ext cx="7143750" cy="2809875"/>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8"/>
            <a:ext cx="10515600" cy="1325563"/>
          </a:xfrm>
        </p:spPr>
        <p:txBody>
          <a:bodyPr>
            <a:normAutofit/>
          </a:bodyPr>
          <a:lstStyle/>
          <a:p>
            <a:pPr algn="ctr"/>
            <a:r>
              <a:rPr lang="en-US" altLang="zh-CN" sz="6000" b="1" dirty="0"/>
              <a:t>OPENMP</a:t>
            </a:r>
            <a:r>
              <a:rPr lang="zh-CN" altLang="en-US" sz="6000" b="1" dirty="0"/>
              <a:t>并行技术</a:t>
            </a:r>
            <a:endParaRPr lang="zh-CN" altLang="en-US" sz="60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OPENMP</a:t>
            </a:r>
            <a:r>
              <a:rPr lang="zh-CN" altLang="en-US" dirty="0"/>
              <a:t>共享内存编程</a:t>
            </a:r>
            <a:endParaRPr lang="zh-CN" altLang="en-US" dirty="0"/>
          </a:p>
        </p:txBody>
      </p:sp>
      <p:sp>
        <p:nvSpPr>
          <p:cNvPr id="3" name="内容占位符 2"/>
          <p:cNvSpPr>
            <a:spLocks noGrp="1"/>
          </p:cNvSpPr>
          <p:nvPr>
            <p:ph idx="1"/>
          </p:nvPr>
        </p:nvSpPr>
        <p:spPr>
          <a:xfrm>
            <a:off x="838200" y="1870013"/>
            <a:ext cx="10515600" cy="4351338"/>
          </a:xfrm>
        </p:spPr>
        <p:txBody>
          <a:bodyPr/>
          <a:lstStyle/>
          <a:p>
            <a:r>
              <a:rPr lang="zh-CN" altLang="en-US" dirty="0"/>
              <a:t>“</a:t>
            </a:r>
            <a:r>
              <a:rPr lang="en-US" altLang="zh-CN" dirty="0"/>
              <a:t>MP</a:t>
            </a:r>
            <a:r>
              <a:rPr lang="zh-CN" altLang="en-US" dirty="0"/>
              <a:t>”：代表“多处理”</a:t>
            </a:r>
            <a:endParaRPr lang="en-US" altLang="zh-CN" dirty="0"/>
          </a:p>
          <a:p>
            <a:r>
              <a:rPr lang="zh-CN" altLang="en-US" dirty="0"/>
              <a:t>每个线程都可能访问所有可访问的内存区域。</a:t>
            </a:r>
            <a:endParaRPr lang="en-US" altLang="zh-CN" dirty="0"/>
          </a:p>
          <a:p>
            <a:r>
              <a:rPr lang="zh-CN" altLang="en-US" dirty="0"/>
              <a:t>声明式语法，“基于指令</a:t>
            </a:r>
            <a:r>
              <a:rPr lang="en-US" altLang="zh-CN" dirty="0"/>
              <a:t>”</a:t>
            </a:r>
            <a:r>
              <a:rPr lang="zh-CN" altLang="en-US" dirty="0"/>
              <a:t>的共享内存</a:t>
            </a:r>
            <a:r>
              <a:rPr lang="en-US" altLang="zh-CN" dirty="0"/>
              <a:t>API</a:t>
            </a:r>
            <a:r>
              <a:rPr lang="zh-CN" altLang="en-US" dirty="0"/>
              <a:t>。</a:t>
            </a:r>
            <a:endParaRPr lang="en-US" altLang="zh-CN" dirty="0"/>
          </a:p>
          <a:p>
            <a:r>
              <a:rPr lang="zh-CN" altLang="en-US" dirty="0"/>
              <a:t>编译器和运行时系统来决定线程具体执行任务。</a:t>
            </a:r>
            <a:endParaRPr lang="en-US" altLang="zh-CN" dirty="0"/>
          </a:p>
          <a:p>
            <a:pPr marL="0" indent="0">
              <a:buNone/>
            </a:pP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OPENMP</a:t>
            </a:r>
            <a:r>
              <a:rPr lang="zh-CN" altLang="en-US" dirty="0"/>
              <a:t>常用指令</a:t>
            </a:r>
            <a:endParaRPr lang="zh-CN" altLang="en-US" dirty="0"/>
          </a:p>
        </p:txBody>
      </p:sp>
      <p:sp>
        <p:nvSpPr>
          <p:cNvPr id="3" name="内容占位符 2"/>
          <p:cNvSpPr>
            <a:spLocks noGrp="1"/>
          </p:cNvSpPr>
          <p:nvPr>
            <p:ph idx="1"/>
          </p:nvPr>
        </p:nvSpPr>
        <p:spPr/>
        <p:txBody>
          <a:bodyPr>
            <a:normAutofit fontScale="55000" lnSpcReduction="20000"/>
          </a:bodyPr>
          <a:lstStyle/>
          <a:p>
            <a:pPr marL="0" indent="0" algn="l">
              <a:buNone/>
            </a:pPr>
            <a:r>
              <a:rPr lang="zh-CN" altLang="en-US" b="0" i="0" dirty="0">
                <a:solidFill>
                  <a:srgbClr val="333333"/>
                </a:solidFill>
                <a:effectLst/>
                <a:latin typeface="-apple-system"/>
              </a:rPr>
              <a:t>   </a:t>
            </a:r>
            <a:r>
              <a:rPr lang="en-US" altLang="zh-CN" sz="1800" b="1" i="0" dirty="0">
                <a:solidFill>
                  <a:srgbClr val="333333"/>
                </a:solidFill>
                <a:effectLst/>
                <a:latin typeface="-apple-system"/>
              </a:rPr>
              <a:t>parallel</a:t>
            </a:r>
            <a:r>
              <a:rPr lang="zh-CN" altLang="en-US" b="0" i="0" dirty="0">
                <a:solidFill>
                  <a:srgbClr val="333333"/>
                </a:solidFill>
                <a:effectLst/>
                <a:latin typeface="-apple-system"/>
              </a:rPr>
              <a:t>，用在一个代码段之前，表示这段代码将被多个线程并行执行</a:t>
            </a:r>
            <a:endParaRPr lang="zh-CN" altLang="en-US" b="0" i="0" dirty="0">
              <a:solidFill>
                <a:srgbClr val="333333"/>
              </a:solidFill>
              <a:effectLst/>
              <a:latin typeface="-apple-system"/>
            </a:endParaRPr>
          </a:p>
          <a:p>
            <a:pPr marL="0" indent="0" algn="l">
              <a:buNone/>
            </a:pPr>
            <a:r>
              <a:rPr lang="zh-CN" altLang="en-US" b="0" i="0" dirty="0">
                <a:solidFill>
                  <a:srgbClr val="333333"/>
                </a:solidFill>
                <a:effectLst/>
                <a:latin typeface="-apple-system"/>
              </a:rPr>
              <a:t>   </a:t>
            </a:r>
            <a:r>
              <a:rPr lang="en-US" altLang="zh-CN" sz="1800" b="1" i="0" dirty="0">
                <a:solidFill>
                  <a:srgbClr val="333333"/>
                </a:solidFill>
                <a:effectLst/>
                <a:latin typeface="-apple-system"/>
              </a:rPr>
              <a:t>for</a:t>
            </a:r>
            <a:r>
              <a:rPr lang="zh-CN" altLang="en-US" b="0" i="0" dirty="0">
                <a:solidFill>
                  <a:srgbClr val="333333"/>
                </a:solidFill>
                <a:effectLst/>
                <a:latin typeface="-apple-system"/>
              </a:rPr>
              <a:t>，用于</a:t>
            </a:r>
            <a:r>
              <a:rPr lang="en-US" altLang="zh-CN" b="0" i="0" dirty="0">
                <a:solidFill>
                  <a:srgbClr val="333333"/>
                </a:solidFill>
                <a:effectLst/>
                <a:latin typeface="-apple-system"/>
              </a:rPr>
              <a:t>for</a:t>
            </a:r>
            <a:r>
              <a:rPr lang="zh-CN" altLang="en-US" b="0" i="0" dirty="0">
                <a:solidFill>
                  <a:srgbClr val="333333"/>
                </a:solidFill>
                <a:effectLst/>
                <a:latin typeface="-apple-system"/>
              </a:rPr>
              <a:t>循环之前，将循环分配到多个线程中并行执行，必须保证每次循环之间无相关性。</a:t>
            </a:r>
            <a:endParaRPr lang="zh-CN" altLang="en-US" b="0" i="0" dirty="0">
              <a:solidFill>
                <a:srgbClr val="333333"/>
              </a:solidFill>
              <a:effectLst/>
              <a:latin typeface="-apple-system"/>
            </a:endParaRPr>
          </a:p>
          <a:p>
            <a:pPr marL="0" indent="0" algn="l">
              <a:buNone/>
            </a:pPr>
            <a:r>
              <a:rPr lang="zh-CN" altLang="en-US" b="0" i="0" dirty="0">
                <a:solidFill>
                  <a:srgbClr val="333333"/>
                </a:solidFill>
                <a:effectLst/>
                <a:latin typeface="-apple-system"/>
              </a:rPr>
              <a:t>   </a:t>
            </a:r>
            <a:r>
              <a:rPr lang="en-US" altLang="zh-CN" sz="1800" b="1" i="0" dirty="0">
                <a:solidFill>
                  <a:srgbClr val="333333"/>
                </a:solidFill>
                <a:effectLst/>
                <a:latin typeface="-apple-system"/>
              </a:rPr>
              <a:t>parallel for</a:t>
            </a:r>
            <a:r>
              <a:rPr lang="zh-CN" altLang="en-US" b="0" i="0" dirty="0">
                <a:solidFill>
                  <a:srgbClr val="333333"/>
                </a:solidFill>
                <a:effectLst/>
                <a:latin typeface="-apple-system"/>
              </a:rPr>
              <a:t>， </a:t>
            </a:r>
            <a:r>
              <a:rPr lang="en-US" altLang="zh-CN" b="0" i="0" dirty="0">
                <a:solidFill>
                  <a:srgbClr val="333333"/>
                </a:solidFill>
                <a:effectLst/>
                <a:latin typeface="-apple-system"/>
              </a:rPr>
              <a:t>parallel </a:t>
            </a:r>
            <a:r>
              <a:rPr lang="zh-CN" altLang="en-US" b="0" i="0" dirty="0">
                <a:solidFill>
                  <a:srgbClr val="333333"/>
                </a:solidFill>
                <a:effectLst/>
                <a:latin typeface="-apple-system"/>
              </a:rPr>
              <a:t>和 </a:t>
            </a:r>
            <a:r>
              <a:rPr lang="en-US" altLang="zh-CN" b="0" i="0" dirty="0">
                <a:solidFill>
                  <a:srgbClr val="333333"/>
                </a:solidFill>
                <a:effectLst/>
                <a:latin typeface="-apple-system"/>
              </a:rPr>
              <a:t>for</a:t>
            </a:r>
            <a:r>
              <a:rPr lang="zh-CN" altLang="en-US" b="0" i="0" dirty="0">
                <a:solidFill>
                  <a:srgbClr val="333333"/>
                </a:solidFill>
                <a:effectLst/>
                <a:latin typeface="-apple-system"/>
              </a:rPr>
              <a:t>语句的结合，也是用在一个</a:t>
            </a:r>
            <a:r>
              <a:rPr lang="en-US" altLang="zh-CN" b="0" i="0" dirty="0">
                <a:solidFill>
                  <a:srgbClr val="333333"/>
                </a:solidFill>
                <a:effectLst/>
                <a:latin typeface="-apple-system"/>
              </a:rPr>
              <a:t>for</a:t>
            </a:r>
            <a:r>
              <a:rPr lang="zh-CN" altLang="en-US" b="0" i="0" dirty="0">
                <a:solidFill>
                  <a:srgbClr val="333333"/>
                </a:solidFill>
                <a:effectLst/>
                <a:latin typeface="-apple-system"/>
              </a:rPr>
              <a:t>循环之前，表示</a:t>
            </a:r>
            <a:r>
              <a:rPr lang="en-US" altLang="zh-CN" b="0" i="0" dirty="0">
                <a:solidFill>
                  <a:srgbClr val="333333"/>
                </a:solidFill>
                <a:effectLst/>
                <a:latin typeface="-apple-system"/>
              </a:rPr>
              <a:t>for</a:t>
            </a:r>
            <a:r>
              <a:rPr lang="zh-CN" altLang="en-US" b="0" i="0" dirty="0">
                <a:solidFill>
                  <a:srgbClr val="333333"/>
                </a:solidFill>
                <a:effectLst/>
                <a:latin typeface="-apple-system"/>
              </a:rPr>
              <a:t>循环的代码将被多个线程并行执行。</a:t>
            </a:r>
            <a:endParaRPr lang="zh-CN" altLang="en-US" b="0" i="0" dirty="0">
              <a:solidFill>
                <a:srgbClr val="333333"/>
              </a:solidFill>
              <a:effectLst/>
              <a:latin typeface="-apple-system"/>
            </a:endParaRPr>
          </a:p>
          <a:p>
            <a:pPr marL="0" indent="0" algn="l">
              <a:buNone/>
            </a:pPr>
            <a:r>
              <a:rPr lang="en-US" altLang="zh-CN" sz="1800" b="1" i="0" dirty="0">
                <a:solidFill>
                  <a:srgbClr val="333333"/>
                </a:solidFill>
                <a:effectLst/>
                <a:latin typeface="-apple-system"/>
              </a:rPr>
              <a:t>sections</a:t>
            </a:r>
            <a:r>
              <a:rPr lang="zh-CN" altLang="en-US" b="0" i="0" dirty="0">
                <a:solidFill>
                  <a:srgbClr val="333333"/>
                </a:solidFill>
                <a:effectLst/>
                <a:latin typeface="-apple-system"/>
              </a:rPr>
              <a:t>，用在可能会被并行执行的代码段之前</a:t>
            </a:r>
            <a:endParaRPr lang="zh-CN" altLang="en-US" b="0" i="0" dirty="0">
              <a:solidFill>
                <a:srgbClr val="333333"/>
              </a:solidFill>
              <a:effectLst/>
              <a:latin typeface="-apple-system"/>
            </a:endParaRPr>
          </a:p>
          <a:p>
            <a:pPr marL="0" indent="0" algn="l">
              <a:buNone/>
            </a:pPr>
            <a:r>
              <a:rPr lang="zh-CN" altLang="en-US" b="0" i="0" dirty="0">
                <a:solidFill>
                  <a:srgbClr val="333333"/>
                </a:solidFill>
                <a:effectLst/>
                <a:latin typeface="-apple-system"/>
              </a:rPr>
              <a:t> </a:t>
            </a:r>
            <a:r>
              <a:rPr lang="en-US" altLang="zh-CN" sz="1800" b="1" i="0" dirty="0">
                <a:solidFill>
                  <a:srgbClr val="333333"/>
                </a:solidFill>
                <a:effectLst/>
                <a:latin typeface="-apple-system"/>
              </a:rPr>
              <a:t>parallel sections</a:t>
            </a:r>
            <a:r>
              <a:rPr lang="zh-CN" altLang="en-US" b="0" i="0" dirty="0">
                <a:solidFill>
                  <a:srgbClr val="333333"/>
                </a:solidFill>
                <a:effectLst/>
                <a:latin typeface="-apple-system"/>
              </a:rPr>
              <a:t>，</a:t>
            </a:r>
            <a:r>
              <a:rPr lang="en-US" altLang="zh-CN" b="0" i="0" dirty="0">
                <a:solidFill>
                  <a:srgbClr val="333333"/>
                </a:solidFill>
                <a:effectLst/>
                <a:latin typeface="-apple-system"/>
              </a:rPr>
              <a:t>parallel</a:t>
            </a:r>
            <a:r>
              <a:rPr lang="zh-CN" altLang="en-US" b="0" i="0" dirty="0">
                <a:solidFill>
                  <a:srgbClr val="333333"/>
                </a:solidFill>
                <a:effectLst/>
                <a:latin typeface="-apple-system"/>
              </a:rPr>
              <a:t>和</a:t>
            </a:r>
            <a:r>
              <a:rPr lang="en-US" altLang="zh-CN" b="0" i="0" dirty="0">
                <a:solidFill>
                  <a:srgbClr val="333333"/>
                </a:solidFill>
                <a:effectLst/>
                <a:latin typeface="-apple-system"/>
              </a:rPr>
              <a:t>sections</a:t>
            </a:r>
            <a:r>
              <a:rPr lang="zh-CN" altLang="en-US" b="0" i="0" dirty="0">
                <a:solidFill>
                  <a:srgbClr val="333333"/>
                </a:solidFill>
                <a:effectLst/>
                <a:latin typeface="-apple-system"/>
              </a:rPr>
              <a:t>两个语句的结合</a:t>
            </a:r>
            <a:endParaRPr lang="zh-CN" altLang="en-US" b="0" i="0" dirty="0">
              <a:solidFill>
                <a:srgbClr val="333333"/>
              </a:solidFill>
              <a:effectLst/>
              <a:latin typeface="-apple-system"/>
            </a:endParaRPr>
          </a:p>
          <a:p>
            <a:pPr marL="0" indent="0" algn="l">
              <a:buNone/>
            </a:pPr>
            <a:r>
              <a:rPr lang="en-US" altLang="zh-CN" sz="1800" b="1" i="0" dirty="0">
                <a:solidFill>
                  <a:srgbClr val="333333"/>
                </a:solidFill>
                <a:effectLst/>
                <a:latin typeface="-apple-system"/>
              </a:rPr>
              <a:t>critical</a:t>
            </a:r>
            <a:r>
              <a:rPr lang="zh-CN" altLang="en-US" b="0" i="0" dirty="0">
                <a:solidFill>
                  <a:srgbClr val="333333"/>
                </a:solidFill>
                <a:effectLst/>
                <a:latin typeface="-apple-system"/>
              </a:rPr>
              <a:t>，用在一段代码临界区之前</a:t>
            </a:r>
            <a:endParaRPr lang="zh-CN" altLang="en-US" b="0" i="0" dirty="0">
              <a:solidFill>
                <a:srgbClr val="333333"/>
              </a:solidFill>
              <a:effectLst/>
              <a:latin typeface="-apple-system"/>
            </a:endParaRPr>
          </a:p>
          <a:p>
            <a:pPr marL="0" indent="0" algn="l">
              <a:spcAft>
                <a:spcPts val="780"/>
              </a:spcAft>
              <a:buNone/>
            </a:pPr>
            <a:r>
              <a:rPr lang="zh-CN" altLang="en-US" b="0" i="0" dirty="0">
                <a:solidFill>
                  <a:srgbClr val="333333"/>
                </a:solidFill>
                <a:effectLst/>
                <a:latin typeface="-apple-system"/>
              </a:rPr>
              <a:t> </a:t>
            </a:r>
            <a:r>
              <a:rPr lang="en-US" altLang="zh-CN" sz="1800" b="1" i="0" dirty="0">
                <a:solidFill>
                  <a:srgbClr val="333333"/>
                </a:solidFill>
                <a:effectLst/>
                <a:latin typeface="-apple-system"/>
              </a:rPr>
              <a:t>single</a:t>
            </a:r>
            <a:r>
              <a:rPr lang="zh-CN" altLang="en-US" b="0" i="0" dirty="0">
                <a:solidFill>
                  <a:srgbClr val="333333"/>
                </a:solidFill>
                <a:effectLst/>
                <a:latin typeface="-apple-system"/>
              </a:rPr>
              <a:t>，用在一段只被单个线程执行的代码段之前，表示后面的代码段将被单线程执行。</a:t>
            </a:r>
            <a:endParaRPr lang="zh-CN" altLang="en-US" b="0" i="0" dirty="0">
              <a:solidFill>
                <a:srgbClr val="333333"/>
              </a:solidFill>
              <a:effectLst/>
              <a:latin typeface="-apple-system"/>
            </a:endParaRPr>
          </a:p>
          <a:p>
            <a:pPr marL="38100" indent="0" algn="l">
              <a:spcAft>
                <a:spcPts val="780"/>
              </a:spcAft>
              <a:buNone/>
            </a:pPr>
            <a:r>
              <a:rPr lang="en-US" altLang="zh-CN" sz="1800" b="1" i="0" dirty="0">
                <a:solidFill>
                  <a:srgbClr val="333333"/>
                </a:solidFill>
                <a:effectLst/>
                <a:latin typeface="-apple-system"/>
              </a:rPr>
              <a:t>barrier</a:t>
            </a:r>
            <a:r>
              <a:rPr lang="zh-CN" altLang="en-US" b="0" i="0" dirty="0">
                <a:solidFill>
                  <a:srgbClr val="333333"/>
                </a:solidFill>
                <a:effectLst/>
                <a:latin typeface="-apple-system"/>
              </a:rPr>
              <a:t>，用于并行区内代码的线程同步，所有线程执行到</a:t>
            </a:r>
            <a:r>
              <a:rPr lang="en-US" altLang="zh-CN" b="0" i="0" dirty="0">
                <a:solidFill>
                  <a:srgbClr val="333333"/>
                </a:solidFill>
                <a:effectLst/>
                <a:latin typeface="-apple-system"/>
              </a:rPr>
              <a:t>barrier</a:t>
            </a:r>
            <a:r>
              <a:rPr lang="zh-CN" altLang="en-US" b="0" i="0" dirty="0">
                <a:solidFill>
                  <a:srgbClr val="333333"/>
                </a:solidFill>
                <a:effectLst/>
                <a:latin typeface="-apple-system"/>
              </a:rPr>
              <a:t>时要停止，直到所有线程都执行到</a:t>
            </a:r>
            <a:r>
              <a:rPr lang="en-US" altLang="zh-CN" b="0" i="0" dirty="0">
                <a:solidFill>
                  <a:srgbClr val="333333"/>
                </a:solidFill>
                <a:effectLst/>
                <a:latin typeface="-apple-system"/>
              </a:rPr>
              <a:t>barrier</a:t>
            </a:r>
            <a:r>
              <a:rPr lang="zh-CN" altLang="en-US" b="0" i="0" dirty="0">
                <a:solidFill>
                  <a:srgbClr val="333333"/>
                </a:solidFill>
                <a:effectLst/>
                <a:latin typeface="-apple-system"/>
              </a:rPr>
              <a:t>时才继续往下执行。</a:t>
            </a:r>
            <a:endParaRPr lang="zh-CN" altLang="en-US" b="0" i="0" dirty="0">
              <a:solidFill>
                <a:srgbClr val="333333"/>
              </a:solidFill>
              <a:effectLst/>
              <a:latin typeface="-apple-system"/>
            </a:endParaRPr>
          </a:p>
          <a:p>
            <a:pPr marL="38100" indent="0" algn="l">
              <a:spcAft>
                <a:spcPts val="780"/>
              </a:spcAft>
              <a:buNone/>
            </a:pPr>
            <a:r>
              <a:rPr lang="en-US" altLang="zh-CN" sz="1800" b="1" i="0" dirty="0">
                <a:solidFill>
                  <a:srgbClr val="333333"/>
                </a:solidFill>
                <a:effectLst/>
                <a:latin typeface="-apple-system"/>
              </a:rPr>
              <a:t>atomic</a:t>
            </a:r>
            <a:r>
              <a:rPr lang="zh-CN" altLang="en-US" b="0" i="0" dirty="0">
                <a:solidFill>
                  <a:srgbClr val="333333"/>
                </a:solidFill>
                <a:effectLst/>
                <a:latin typeface="-apple-system"/>
              </a:rPr>
              <a:t>，用于指定一块内存区域被制动更新</a:t>
            </a:r>
            <a:endParaRPr lang="zh-CN" altLang="en-US" b="0" i="0" dirty="0">
              <a:solidFill>
                <a:srgbClr val="333333"/>
              </a:solidFill>
              <a:effectLst/>
              <a:latin typeface="-apple-system"/>
            </a:endParaRPr>
          </a:p>
          <a:p>
            <a:pPr marL="38100" indent="0" algn="l">
              <a:spcAft>
                <a:spcPts val="780"/>
              </a:spcAft>
              <a:buNone/>
            </a:pPr>
            <a:r>
              <a:rPr lang="en-US" altLang="zh-CN" sz="1800" b="1" i="0" dirty="0">
                <a:solidFill>
                  <a:srgbClr val="333333"/>
                </a:solidFill>
                <a:effectLst/>
                <a:latin typeface="-apple-system"/>
              </a:rPr>
              <a:t>master</a:t>
            </a:r>
            <a:r>
              <a:rPr lang="zh-CN" altLang="en-US" b="0" i="0" dirty="0">
                <a:solidFill>
                  <a:srgbClr val="333333"/>
                </a:solidFill>
                <a:effectLst/>
                <a:latin typeface="-apple-system"/>
              </a:rPr>
              <a:t>，用于指定一段代码块由主线程执行</a:t>
            </a:r>
            <a:endParaRPr lang="zh-CN" altLang="en-US" b="0" i="0" dirty="0">
              <a:solidFill>
                <a:srgbClr val="333333"/>
              </a:solidFill>
              <a:effectLst/>
              <a:latin typeface="-apple-system"/>
            </a:endParaRPr>
          </a:p>
          <a:p>
            <a:pPr marL="38100" indent="0" algn="l">
              <a:spcAft>
                <a:spcPts val="780"/>
              </a:spcAft>
              <a:buNone/>
            </a:pPr>
            <a:r>
              <a:rPr lang="en-US" altLang="zh-CN" sz="1800" b="1" i="0" dirty="0">
                <a:solidFill>
                  <a:srgbClr val="333333"/>
                </a:solidFill>
                <a:effectLst/>
                <a:latin typeface="-apple-system"/>
              </a:rPr>
              <a:t>ordered</a:t>
            </a:r>
            <a:r>
              <a:rPr lang="zh-CN" altLang="en-US" b="0" i="0" dirty="0">
                <a:solidFill>
                  <a:srgbClr val="333333"/>
                </a:solidFill>
                <a:effectLst/>
                <a:latin typeface="-apple-system"/>
              </a:rPr>
              <a:t>， 用于指定并行区域的循环按顺序执行</a:t>
            </a:r>
            <a:endParaRPr lang="zh-CN" altLang="en-US" b="0" i="0" dirty="0">
              <a:solidFill>
                <a:srgbClr val="333333"/>
              </a:solidFill>
              <a:effectLst/>
              <a:latin typeface="-apple-system"/>
            </a:endParaRPr>
          </a:p>
          <a:p>
            <a:pPr marL="38100" indent="0" algn="l">
              <a:spcAft>
                <a:spcPts val="780"/>
              </a:spcAft>
              <a:buNone/>
            </a:pPr>
            <a:r>
              <a:rPr lang="en-US" altLang="zh-CN" sz="1800" b="1" i="0" dirty="0" err="1">
                <a:solidFill>
                  <a:srgbClr val="333333"/>
                </a:solidFill>
                <a:effectLst/>
                <a:latin typeface="-apple-system"/>
              </a:rPr>
              <a:t>threadprivate</a:t>
            </a:r>
            <a:r>
              <a:rPr lang="en-US" altLang="zh-CN" b="0" i="0" dirty="0">
                <a:solidFill>
                  <a:srgbClr val="333333"/>
                </a:solidFill>
                <a:effectLst/>
                <a:latin typeface="-apple-system"/>
              </a:rPr>
              <a:t>, </a:t>
            </a:r>
            <a:r>
              <a:rPr lang="zh-CN" altLang="en-US" b="0" i="0" dirty="0">
                <a:solidFill>
                  <a:srgbClr val="333333"/>
                </a:solidFill>
                <a:effectLst/>
                <a:latin typeface="-apple-system"/>
              </a:rPr>
              <a:t>用于指定一个变量是线程私有的。</a:t>
            </a:r>
            <a:endParaRPr lang="zh-CN" altLang="en-US" b="0" i="0" dirty="0">
              <a:solidFill>
                <a:srgbClr val="333333"/>
              </a:solidFill>
              <a:effectLst/>
              <a:latin typeface="-apple-system"/>
            </a:endParaRPr>
          </a:p>
          <a:p>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2368</Words>
  <Application>WPS 演示</Application>
  <PresentationFormat>宽屏</PresentationFormat>
  <Paragraphs>158</Paragraphs>
  <Slides>36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36</vt:i4>
      </vt:variant>
    </vt:vector>
  </HeadingPairs>
  <TitlesOfParts>
    <vt:vector size="49" baseType="lpstr">
      <vt:lpstr>Arial</vt:lpstr>
      <vt:lpstr>宋体</vt:lpstr>
      <vt:lpstr>Wingdings</vt:lpstr>
      <vt:lpstr>Open Sans</vt:lpstr>
      <vt:lpstr>Segoe Print</vt:lpstr>
      <vt:lpstr>-apple-system</vt:lpstr>
      <vt:lpstr>等线 Light</vt:lpstr>
      <vt:lpstr>等线</vt:lpstr>
      <vt:lpstr>微软雅黑</vt:lpstr>
      <vt:lpstr>Arial Unicode MS</vt:lpstr>
      <vt:lpstr>Calibri</vt:lpstr>
      <vt:lpstr>Helvetica Neue</vt:lpstr>
      <vt:lpstr>Office 主题​​</vt:lpstr>
      <vt:lpstr>并行计算常用技术</vt:lpstr>
      <vt:lpstr>本节主要内容</vt:lpstr>
      <vt:lpstr>共享内存系统和分布式内存系统概述</vt:lpstr>
      <vt:lpstr>共享内存系统和分布式内存系统</vt:lpstr>
      <vt:lpstr>共享内存系统-UMA</vt:lpstr>
      <vt:lpstr>共享内存系统-NUMA</vt:lpstr>
      <vt:lpstr>OPENMP并行技术</vt:lpstr>
      <vt:lpstr>OPENMP共享内存编程</vt:lpstr>
      <vt:lpstr>OPENMP常用指令</vt:lpstr>
      <vt:lpstr>Openmp常用函数</vt:lpstr>
      <vt:lpstr>OPENMP初体验</vt:lpstr>
      <vt:lpstr>OPENMP嵌套并行：OMP_NESTED</vt:lpstr>
      <vt:lpstr>OPENMP-IF子句</vt:lpstr>
      <vt:lpstr>OPENMP-atomic</vt:lpstr>
      <vt:lpstr>MPI并行技术</vt:lpstr>
      <vt:lpstr>MPI技术简介</vt:lpstr>
      <vt:lpstr>MPI消息传递</vt:lpstr>
      <vt:lpstr>MPI基础概念-通信器</vt:lpstr>
      <vt:lpstr>MPI初始化</vt:lpstr>
      <vt:lpstr>MPI结束</vt:lpstr>
      <vt:lpstr>MPI当前进程标识</vt:lpstr>
      <vt:lpstr>MPI通信域包含的进程数</vt:lpstr>
      <vt:lpstr>MPI消息发送</vt:lpstr>
      <vt:lpstr>MPI消息接收</vt:lpstr>
      <vt:lpstr>MPI预定义数据类型</vt:lpstr>
      <vt:lpstr>MPI案例-Hello World</vt:lpstr>
      <vt:lpstr>NCCL并行技术</vt:lpstr>
      <vt:lpstr>NCCL技术概述</vt:lpstr>
      <vt:lpstr>NCCL技术概述</vt:lpstr>
      <vt:lpstr>NCCL集合运算-All Reduce</vt:lpstr>
      <vt:lpstr>NCCL集合运算-Broadcast</vt:lpstr>
      <vt:lpstr>NCCL集合运算-Reduce</vt:lpstr>
      <vt:lpstr>NCCL集合运算-Reduce</vt:lpstr>
      <vt:lpstr>NCCL集合操作-AllGather</vt:lpstr>
      <vt:lpstr>NCCL集合运算-ReduceScatter</vt:lpstr>
      <vt:lpstr>考勤及信息反馈</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任 浩</dc:creator>
  <cp:lastModifiedBy>Administrator</cp:lastModifiedBy>
  <cp:revision>26</cp:revision>
  <dcterms:created xsi:type="dcterms:W3CDTF">2020-10-24T07:43:00Z</dcterms:created>
  <dcterms:modified xsi:type="dcterms:W3CDTF">2020-10-24T10:05:49Z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