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80" r:id="rId3"/>
    <p:sldId id="281" r:id="rId4"/>
    <p:sldId id="284" r:id="rId6"/>
    <p:sldId id="287" r:id="rId7"/>
    <p:sldId id="288" r:id="rId8"/>
    <p:sldId id="290" r:id="rId9"/>
    <p:sldId id="289" r:id="rId10"/>
    <p:sldId id="291" r:id="rId11"/>
    <p:sldId id="302" r:id="rId12"/>
    <p:sldId id="285" r:id="rId13"/>
    <p:sldId id="292" r:id="rId14"/>
    <p:sldId id="293" r:id="rId15"/>
    <p:sldId id="294" r:id="rId16"/>
    <p:sldId id="295" r:id="rId17"/>
    <p:sldId id="296" r:id="rId18"/>
    <p:sldId id="297" r:id="rId19"/>
    <p:sldId id="298" r:id="rId20"/>
    <p:sldId id="299" r:id="rId21"/>
    <p:sldId id="300" r:id="rId22"/>
    <p:sldId id="286"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A623"/>
    <a:srgbClr val="11305E"/>
    <a:srgbClr val="212970"/>
    <a:srgbClr val="FF7115"/>
    <a:srgbClr val="091932"/>
    <a:srgbClr val="CFD5EA"/>
    <a:srgbClr val="BF9001"/>
    <a:srgbClr val="E9EBF5"/>
    <a:srgbClr val="00FA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p:restoredTop sz="94651"/>
  </p:normalViewPr>
  <p:slideViewPr>
    <p:cSldViewPr snapToGrid="0" snapToObjects="1">
      <p:cViewPr varScale="1">
        <p:scale>
          <a:sx n="77" d="100"/>
          <a:sy n="77" d="100"/>
        </p:scale>
        <p:origin x="3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4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C250-831E-3C41-AB40-D6D444D7B122}" type="datetimeFigureOut">
              <a:rPr lang="en-US" smtClean="0"/>
            </a:fld>
            <a:endParaRPr lang="en-US"/>
          </a:p>
        </p:txBody>
      </p:sp>
      <p:sp>
        <p:nvSpPr>
          <p:cNvPr id="104864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4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5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2FD5B-1865-AD4E-A05A-C36C002C094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并行前缀和： https://developer.nvidia.com/gpugems/gpugems3/part-vi-gpu-computing/chapter-39-parallel-prefix-sum-scan-cuda</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规约：https://www.cnblogs.com/5long/p/algorithms-on-cuda-reduction.html</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104858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9"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endParaRPr lang="en-US"/>
          </a:p>
        </p:txBody>
      </p:sp>
      <p:sp>
        <p:nvSpPr>
          <p:cNvPr id="104861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14"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615" name="Footer Placeholder 4"/>
          <p:cNvSpPr>
            <a:spLocks noGrp="1"/>
          </p:cNvSpPr>
          <p:nvPr>
            <p:ph type="ftr" sz="quarter" idx="11"/>
          </p:nvPr>
        </p:nvSpPr>
        <p:spPr/>
        <p:txBody>
          <a:bodyPr/>
          <a:lstStyle/>
          <a:p>
            <a:endParaRPr lang="en-US"/>
          </a:p>
        </p:txBody>
      </p:sp>
      <p:sp>
        <p:nvSpPr>
          <p:cNvPr id="1048616"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104859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8"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599" name="Footer Placeholder 4"/>
          <p:cNvSpPr>
            <a:spLocks noGrp="1"/>
          </p:cNvSpPr>
          <p:nvPr>
            <p:ph type="ftr" sz="quarter" idx="11"/>
          </p:nvPr>
        </p:nvSpPr>
        <p:spPr/>
        <p:txBody>
          <a:bodyPr/>
          <a:lstStyle/>
          <a:p>
            <a:endParaRPr lang="en-US"/>
          </a:p>
        </p:txBody>
      </p:sp>
      <p:sp>
        <p:nvSpPr>
          <p:cNvPr id="1048600"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048581" name="矩形 7"/>
          <p:cNvSpPr/>
          <p:nvPr/>
        </p:nvSpPr>
        <p:spPr>
          <a:xfrm>
            <a:off x="0" y="6449478"/>
            <a:ext cx="12192000" cy="408522"/>
          </a:xfrm>
          <a:prstGeom prst="rect">
            <a:avLst/>
          </a:prstGeom>
          <a:solidFill>
            <a:srgbClr val="11315E"/>
          </a:solidFill>
          <a:ln w="12700">
            <a:miter lim="400000"/>
          </a:ln>
        </p:spPr>
        <p:txBody>
          <a:bodyPr lIns="45719" rIns="45719" anchor="ctr"/>
          <a:lstStyle/>
          <a:p>
            <a:pPr algn="ctr">
              <a:defRPr>
                <a:solidFill>
                  <a:srgbClr val="114F10"/>
                </a:solidFill>
              </a:defRPr>
            </a:pPr>
          </a:p>
        </p:txBody>
      </p:sp>
      <p:sp>
        <p:nvSpPr>
          <p:cNvPr id="1048582" name="文本框 8"/>
          <p:cNvSpPr txBox="1"/>
          <p:nvPr/>
        </p:nvSpPr>
        <p:spPr>
          <a:xfrm>
            <a:off x="8895905" y="6463267"/>
            <a:ext cx="2872738" cy="332741"/>
          </a:xfrm>
          <a:prstGeom prst="rect">
            <a:avLst/>
          </a:prstGeom>
          <a:ln w="12700">
            <a:miter lim="400000"/>
          </a:ln>
        </p:spPr>
        <p:txBody>
          <a:bodyPr wrap="none" lIns="45719" rIns="45719">
            <a:spAutoFit/>
          </a:bodyPr>
          <a:lstStyle/>
          <a:p>
            <a:pPr>
              <a:defRPr sz="1600">
                <a:solidFill>
                  <a:srgbClr val="FFFFFF"/>
                </a:solidFill>
                <a:latin typeface="苹方 中等"/>
                <a:ea typeface="苹方 中等"/>
                <a:cs typeface="苹方 中等"/>
                <a:sym typeface="苹方 中等"/>
              </a:defRPr>
            </a:pPr>
            <a:r>
              <a:t>贪心科技 | </a:t>
            </a:r>
            <a:r>
              <a:rPr sz="1100"/>
              <a:t>让每个人享受个性化教育服务</a:t>
            </a:r>
            <a:endParaRPr sz="1100"/>
          </a:p>
        </p:txBody>
      </p:sp>
      <p:sp>
        <p:nvSpPr>
          <p:cNvPr id="104858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endParaRPr lang="en-US"/>
          </a:p>
        </p:txBody>
      </p:sp>
      <p:sp>
        <p:nvSpPr>
          <p:cNvPr id="1048602"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3"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604" name="Footer Placeholder 4"/>
          <p:cNvSpPr>
            <a:spLocks noGrp="1"/>
          </p:cNvSpPr>
          <p:nvPr>
            <p:ph type="ftr" sz="quarter" idx="11"/>
          </p:nvPr>
        </p:nvSpPr>
        <p:spPr/>
        <p:txBody>
          <a:bodyPr/>
          <a:lstStyle/>
          <a:p>
            <a:endParaRPr lang="en-US"/>
          </a:p>
        </p:txBody>
      </p:sp>
      <p:sp>
        <p:nvSpPr>
          <p:cNvPr id="1048605"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104861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48619"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US"/>
          </a:p>
        </p:txBody>
      </p:sp>
      <p:sp>
        <p:nvSpPr>
          <p:cNvPr id="104862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5" name="Date Placeholder 4"/>
          <p:cNvSpPr>
            <a:spLocks noGrp="1"/>
          </p:cNvSpPr>
          <p:nvPr>
            <p:ph type="dt" sz="half" idx="10"/>
          </p:nvPr>
        </p:nvSpPr>
        <p:spPr/>
        <p:txBody>
          <a:bodyPr/>
          <a:lstStyle/>
          <a:p>
            <a:fld id="{15D6F2EA-03DC-D943-83C4-95013CDD964E}" type="datetimeFigureOut">
              <a:rPr lang="en-US" smtClean="0"/>
            </a:fld>
            <a:endParaRPr lang="en-US"/>
          </a:p>
        </p:txBody>
      </p:sp>
      <p:sp>
        <p:nvSpPr>
          <p:cNvPr id="1048626" name="Footer Placeholder 5"/>
          <p:cNvSpPr>
            <a:spLocks noGrp="1"/>
          </p:cNvSpPr>
          <p:nvPr>
            <p:ph type="ftr" sz="quarter" idx="11"/>
          </p:nvPr>
        </p:nvSpPr>
        <p:spPr/>
        <p:txBody>
          <a:bodyPr/>
          <a:lstStyle/>
          <a:p>
            <a:endParaRPr lang="en-US"/>
          </a:p>
        </p:txBody>
      </p:sp>
      <p:sp>
        <p:nvSpPr>
          <p:cNvPr id="1048627" name="Slide Number Placeholder 6"/>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8"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104862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30"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32"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3" name="Date Placeholder 6"/>
          <p:cNvSpPr>
            <a:spLocks noGrp="1"/>
          </p:cNvSpPr>
          <p:nvPr>
            <p:ph type="dt" sz="half" idx="10"/>
          </p:nvPr>
        </p:nvSpPr>
        <p:spPr/>
        <p:txBody>
          <a:bodyPr/>
          <a:lstStyle/>
          <a:p>
            <a:fld id="{15D6F2EA-03DC-D943-83C4-95013CDD964E}" type="datetimeFigureOut">
              <a:rPr lang="en-US" smtClean="0"/>
            </a:fld>
            <a:endParaRPr lang="en-US"/>
          </a:p>
        </p:txBody>
      </p:sp>
      <p:sp>
        <p:nvSpPr>
          <p:cNvPr id="1048634" name="Footer Placeholder 7"/>
          <p:cNvSpPr>
            <a:spLocks noGrp="1"/>
          </p:cNvSpPr>
          <p:nvPr>
            <p:ph type="ftr" sz="quarter" idx="11"/>
          </p:nvPr>
        </p:nvSpPr>
        <p:spPr/>
        <p:txBody>
          <a:bodyPr/>
          <a:lstStyle/>
          <a:p>
            <a:endParaRPr lang="en-US"/>
          </a:p>
        </p:txBody>
      </p:sp>
      <p:sp>
        <p:nvSpPr>
          <p:cNvPr id="1048635" name="Slide Number Placeholder 8"/>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US"/>
          </a:p>
        </p:txBody>
      </p:sp>
      <p:sp>
        <p:nvSpPr>
          <p:cNvPr id="1048593" name="Date Placeholder 2"/>
          <p:cNvSpPr>
            <a:spLocks noGrp="1"/>
          </p:cNvSpPr>
          <p:nvPr>
            <p:ph type="dt" sz="half" idx="10"/>
          </p:nvPr>
        </p:nvSpPr>
        <p:spPr/>
        <p:txBody>
          <a:bodyPr/>
          <a:lstStyle/>
          <a:p>
            <a:fld id="{15D6F2EA-03DC-D943-83C4-95013CDD964E}" type="datetimeFigureOut">
              <a:rPr lang="en-US" smtClean="0"/>
            </a:fld>
            <a:endParaRPr lang="en-US"/>
          </a:p>
        </p:txBody>
      </p:sp>
      <p:sp>
        <p:nvSpPr>
          <p:cNvPr id="1048594" name="Footer Placeholder 3"/>
          <p:cNvSpPr>
            <a:spLocks noGrp="1"/>
          </p:cNvSpPr>
          <p:nvPr>
            <p:ph type="ftr" sz="quarter" idx="11"/>
          </p:nvPr>
        </p:nvSpPr>
        <p:spPr/>
        <p:txBody>
          <a:bodyPr/>
          <a:lstStyle/>
          <a:p>
            <a:endParaRPr lang="en-US"/>
          </a:p>
        </p:txBody>
      </p:sp>
      <p:sp>
        <p:nvSpPr>
          <p:cNvPr id="1048595" name="Slide Number Placeholder 4"/>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6" name="Date Placeholder 1"/>
          <p:cNvSpPr>
            <a:spLocks noGrp="1"/>
          </p:cNvSpPr>
          <p:nvPr>
            <p:ph type="dt" sz="half" idx="10"/>
          </p:nvPr>
        </p:nvSpPr>
        <p:spPr/>
        <p:txBody>
          <a:bodyPr/>
          <a:lstStyle/>
          <a:p>
            <a:fld id="{15D6F2EA-03DC-D943-83C4-95013CDD964E}" type="datetimeFigureOut">
              <a:rPr lang="en-US" smtClean="0"/>
            </a:fld>
            <a:endParaRPr lang="en-US"/>
          </a:p>
        </p:txBody>
      </p:sp>
      <p:sp>
        <p:nvSpPr>
          <p:cNvPr id="1048637" name="Footer Placeholder 2"/>
          <p:cNvSpPr>
            <a:spLocks noGrp="1"/>
          </p:cNvSpPr>
          <p:nvPr>
            <p:ph type="ftr" sz="quarter" idx="11"/>
          </p:nvPr>
        </p:nvSpPr>
        <p:spPr/>
        <p:txBody>
          <a:bodyPr/>
          <a:lstStyle/>
          <a:p>
            <a:endParaRPr lang="en-US"/>
          </a:p>
        </p:txBody>
      </p:sp>
      <p:sp>
        <p:nvSpPr>
          <p:cNvPr id="1048638" name="Slide Number Placeholder 3"/>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104864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42" name="Date Placeholder 4"/>
          <p:cNvSpPr>
            <a:spLocks noGrp="1"/>
          </p:cNvSpPr>
          <p:nvPr>
            <p:ph type="dt" sz="half" idx="10"/>
          </p:nvPr>
        </p:nvSpPr>
        <p:spPr/>
        <p:txBody>
          <a:bodyPr/>
          <a:lstStyle/>
          <a:p>
            <a:fld id="{15D6F2EA-03DC-D943-83C4-95013CDD964E}" type="datetimeFigureOut">
              <a:rPr lang="en-US" smtClean="0"/>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104860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0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09" name="Date Placeholder 4"/>
          <p:cNvSpPr>
            <a:spLocks noGrp="1"/>
          </p:cNvSpPr>
          <p:nvPr>
            <p:ph type="dt" sz="half" idx="10"/>
          </p:nvPr>
        </p:nvSpPr>
        <p:spPr/>
        <p:txBody>
          <a:bodyPr/>
          <a:lstStyle/>
          <a:p>
            <a:fld id="{15D6F2EA-03DC-D943-83C4-95013CDD964E}" type="datetimeFigureOut">
              <a:rPr lang="en-US" smtClean="0"/>
            </a:fld>
            <a:endParaRPr lang="en-US"/>
          </a:p>
        </p:txBody>
      </p:sp>
      <p:sp>
        <p:nvSpPr>
          <p:cNvPr id="1048610" name="Footer Placeholder 5"/>
          <p:cNvSpPr>
            <a:spLocks noGrp="1"/>
          </p:cNvSpPr>
          <p:nvPr>
            <p:ph type="ftr" sz="quarter" idx="11"/>
          </p:nvPr>
        </p:nvSpPr>
        <p:spPr/>
        <p:txBody>
          <a:bodyPr/>
          <a:lstStyle/>
          <a:p>
            <a:endParaRPr lang="en-US"/>
          </a:p>
        </p:txBody>
      </p:sp>
      <p:sp>
        <p:nvSpPr>
          <p:cNvPr id="1048611" name="Slide Number Placeholder 6"/>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6F2EA-03DC-D943-83C4-95013CDD964E}"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5402C-F085-6447-A5DF-9AC793874F2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7.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46494" y="3484904"/>
            <a:ext cx="3933233" cy="2802579"/>
          </a:xfrm>
          <a:prstGeom prst="rect">
            <a:avLst/>
          </a:prstGeom>
        </p:spPr>
      </p:pic>
      <p:sp>
        <p:nvSpPr>
          <p:cNvPr id="2" name="文本框 1"/>
          <p:cNvSpPr txBox="1"/>
          <p:nvPr/>
        </p:nvSpPr>
        <p:spPr>
          <a:xfrm>
            <a:off x="997585" y="1366520"/>
            <a:ext cx="10313035" cy="1691640"/>
          </a:xfrm>
          <a:prstGeom prst="rect">
            <a:avLst/>
          </a:prstGeom>
          <a:noFill/>
        </p:spPr>
        <p:txBody>
          <a:bodyPr wrap="square" rtlCol="0">
            <a:spAutoFit/>
          </a:bodyPr>
          <a:p>
            <a:pPr algn="l"/>
            <a:endParaRPr sz="4000"/>
          </a:p>
          <a:p>
            <a:pPr algn="ctr"/>
            <a:r>
              <a:rPr lang="zh-CN" sz="4000"/>
              <a:t>经典并行模式</a:t>
            </a:r>
            <a:endParaRPr sz="4000"/>
          </a:p>
          <a:p>
            <a:pPr algn="l"/>
            <a:r>
              <a:rPr lang="en-US" sz="2400"/>
              <a:t>	</a:t>
            </a:r>
            <a:r>
              <a:rPr sz="2400"/>
              <a:t>前缀和（prefix sum或者scan）</a:t>
            </a:r>
            <a:r>
              <a:rPr lang="zh-CN" sz="2400"/>
              <a:t>，了解</a:t>
            </a:r>
            <a:r>
              <a:rPr sz="2400"/>
              <a:t>基于规约的CUDA编程方法</a:t>
            </a:r>
            <a:endParaRPr sz="2400"/>
          </a:p>
        </p:txBody>
      </p:sp>
      <p:sp>
        <p:nvSpPr>
          <p:cNvPr id="3" name="文本框 2"/>
          <p:cNvSpPr txBox="1"/>
          <p:nvPr/>
        </p:nvSpPr>
        <p:spPr>
          <a:xfrm>
            <a:off x="5050155" y="3945255"/>
            <a:ext cx="1376680" cy="368300"/>
          </a:xfrm>
          <a:prstGeom prst="rect">
            <a:avLst/>
          </a:prstGeom>
          <a:noFill/>
        </p:spPr>
        <p:txBody>
          <a:bodyPr wrap="none" rtlCol="0">
            <a:spAutoFit/>
          </a:bodyPr>
          <a:p>
            <a:r>
              <a:rPr lang="en-US" altLang="zh-CN"/>
              <a:t>2020-11-01</a:t>
            </a:r>
            <a:endParaRPr lang="en-US" altLang="zh-CN"/>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1198880" cy="706755"/>
          </a:xfrm>
          <a:prstGeom prst="rect">
            <a:avLst/>
          </a:prstGeom>
          <a:noFill/>
        </p:spPr>
        <p:txBody>
          <a:bodyPr wrap="none" rtlCol="0">
            <a:spAutoFit/>
          </a:bodyPr>
          <a:p>
            <a:r>
              <a:rPr lang="zh-CN" altLang="en-US" sz="4000"/>
              <a:t>目录</a:t>
            </a:r>
            <a:endParaRPr lang="zh-CN" altLang="en-US" sz="4000"/>
          </a:p>
        </p:txBody>
      </p:sp>
      <p:sp>
        <p:nvSpPr>
          <p:cNvPr id="3" name="文本框 2"/>
          <p:cNvSpPr txBox="1"/>
          <p:nvPr/>
        </p:nvSpPr>
        <p:spPr>
          <a:xfrm>
            <a:off x="4682490" y="3077845"/>
            <a:ext cx="4772660" cy="1383665"/>
          </a:xfrm>
          <a:prstGeom prst="rect">
            <a:avLst/>
          </a:prstGeom>
          <a:noFill/>
        </p:spPr>
        <p:txBody>
          <a:bodyPr wrap="none" rtlCol="0">
            <a:spAutoFit/>
          </a:bodyPr>
          <a:p>
            <a:r>
              <a:rPr lang="en-US" altLang="zh-CN" sz="2800">
                <a:solidFill>
                  <a:schemeClr val="bg2">
                    <a:lumMod val="90000"/>
                  </a:schemeClr>
                </a:solidFill>
              </a:rPr>
              <a:t>1</a:t>
            </a:r>
            <a:r>
              <a:rPr lang="zh-CN" altLang="en-US" sz="2800">
                <a:solidFill>
                  <a:schemeClr val="bg2">
                    <a:lumMod val="90000"/>
                  </a:schemeClr>
                </a:solidFill>
              </a:rPr>
              <a:t>、前缀和</a:t>
            </a:r>
            <a:endParaRPr lang="zh-CN" altLang="en-US" sz="2800"/>
          </a:p>
          <a:p>
            <a:r>
              <a:rPr lang="en-US" altLang="zh-CN" sz="2800"/>
              <a:t>2</a:t>
            </a:r>
            <a:r>
              <a:rPr lang="zh-CN" altLang="en-US" sz="2800"/>
              <a:t>、基于规约树的 </a:t>
            </a:r>
            <a:r>
              <a:rPr lang="en-US" altLang="zh-CN" sz="2800"/>
              <a:t>CUDA </a:t>
            </a:r>
            <a:r>
              <a:rPr lang="zh-CN" altLang="en-US" sz="2800"/>
              <a:t>编程</a:t>
            </a:r>
            <a:endParaRPr lang="zh-CN" altLang="en-US" sz="2800"/>
          </a:p>
          <a:p>
            <a:r>
              <a:rPr lang="en-US" altLang="zh-CN" sz="2800">
                <a:solidFill>
                  <a:schemeClr val="bg2">
                    <a:lumMod val="90000"/>
                  </a:schemeClr>
                </a:solidFill>
              </a:rPr>
              <a:t>3</a:t>
            </a:r>
            <a:r>
              <a:rPr lang="zh-CN" altLang="en-US" sz="2800">
                <a:solidFill>
                  <a:schemeClr val="bg2">
                    <a:lumMod val="90000"/>
                  </a:schemeClr>
                </a:solidFill>
              </a:rPr>
              <a:t>、总结与</a:t>
            </a:r>
            <a:r>
              <a:rPr lang="en-US" altLang="zh-CN" sz="2800">
                <a:solidFill>
                  <a:schemeClr val="bg2">
                    <a:lumMod val="90000"/>
                  </a:schemeClr>
                </a:solidFill>
              </a:rPr>
              <a:t>QA</a:t>
            </a:r>
            <a:endParaRPr lang="en-US" altLang="zh-CN" sz="2800">
              <a:solidFill>
                <a:schemeClr val="bg2">
                  <a:lumMod val="90000"/>
                </a:schemeClr>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55645" y="113347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302895" y="2887980"/>
            <a:ext cx="11640820" cy="3107690"/>
          </a:xfrm>
          <a:prstGeom prst="rect">
            <a:avLst/>
          </a:prstGeom>
          <a:noFill/>
        </p:spPr>
        <p:txBody>
          <a:bodyPr wrap="square" rtlCol="0">
            <a:spAutoFit/>
          </a:bodyPr>
          <a:p>
            <a:pPr algn="l"/>
            <a:r>
              <a:rPr lang="en-US" altLang="zh-CN" sz="2800">
                <a:solidFill>
                  <a:schemeClr val="tx1"/>
                </a:solidFill>
              </a:rPr>
              <a:t>规约</a:t>
            </a:r>
            <a:r>
              <a:rPr lang="zh-CN" altLang="en-US" sz="2800">
                <a:solidFill>
                  <a:schemeClr val="tx1"/>
                </a:solidFill>
              </a:rPr>
              <a:t>：规约是一类并行算法，对传入的N个数据，使用一个二元的符合结合律的操作符⊕，生成1个结果。这类操作包括取最小、取最大、求和、平方和、逻辑与/或、向量点积。</a:t>
            </a:r>
            <a:endParaRPr lang="zh-CN" altLang="en-US" sz="2800">
              <a:solidFill>
                <a:schemeClr val="tx1"/>
              </a:solidFill>
            </a:endParaRPr>
          </a:p>
          <a:p>
            <a:pPr algn="l"/>
            <a:endParaRPr lang="zh-CN" altLang="en-US" sz="2800">
              <a:solidFill>
                <a:schemeClr val="tx1"/>
              </a:solidFill>
            </a:endParaRPr>
          </a:p>
          <a:p>
            <a:pPr algn="l"/>
            <a:r>
              <a:rPr lang="zh-CN" altLang="en-US" sz="2800">
                <a:solidFill>
                  <a:schemeClr val="tx1"/>
                </a:solidFill>
              </a:rPr>
              <a:t>规约也是其他高级算法中重要的基础算法</a:t>
            </a:r>
            <a:r>
              <a:rPr lang="en-US" altLang="zh-CN" sz="2800">
                <a:solidFill>
                  <a:schemeClr val="tx1"/>
                </a:solidFill>
              </a:rPr>
              <a:t>对于N个输入数据和操作符+，</a:t>
            </a:r>
            <a:endParaRPr lang="en-US" altLang="zh-CN" sz="2800">
              <a:solidFill>
                <a:schemeClr val="tx1"/>
              </a:solidFill>
            </a:endParaRPr>
          </a:p>
          <a:p>
            <a:pPr algn="l"/>
            <a:r>
              <a:rPr lang="en-US" altLang="zh-CN" sz="2800">
                <a:solidFill>
                  <a:schemeClr val="tx1"/>
                </a:solidFill>
              </a:rPr>
              <a:t>规约可表示为：</a:t>
            </a:r>
            <a:endParaRPr lang="en-US" altLang="zh-CN" sz="2800">
              <a:solidFill>
                <a:schemeClr val="tx1"/>
              </a:solidFill>
            </a:endParaRPr>
          </a:p>
          <a:p>
            <a:pPr algn="l"/>
            <a:endParaRPr lang="en-US" altLang="zh-CN" sz="2800">
              <a:solidFill>
                <a:schemeClr val="tx1"/>
              </a:solidFill>
            </a:endParaRPr>
          </a:p>
        </p:txBody>
      </p:sp>
      <p:pic>
        <p:nvPicPr>
          <p:cNvPr id="4" name="图片 3"/>
          <p:cNvPicPr>
            <a:picLocks noChangeAspect="1"/>
          </p:cNvPicPr>
          <p:nvPr/>
        </p:nvPicPr>
        <p:blipFill>
          <a:blip r:embed="rId2"/>
          <a:stretch>
            <a:fillRect/>
          </a:stretch>
        </p:blipFill>
        <p:spPr>
          <a:xfrm>
            <a:off x="4434840" y="5124450"/>
            <a:ext cx="4864100" cy="616585"/>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55645" y="113347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275590" y="2376805"/>
            <a:ext cx="5793740" cy="1353185"/>
          </a:xfrm>
          <a:prstGeom prst="rect">
            <a:avLst/>
          </a:prstGeom>
          <a:noFill/>
        </p:spPr>
        <p:txBody>
          <a:bodyPr wrap="square" rtlCol="0">
            <a:spAutoFit/>
          </a:bodyPr>
          <a:p>
            <a:pPr algn="l"/>
            <a:r>
              <a:rPr lang="zh-CN" altLang="en-US" sz="2800">
                <a:solidFill>
                  <a:schemeClr val="tx1"/>
                </a:solidFill>
              </a:rPr>
              <a:t>规约和：两遍规约</a:t>
            </a:r>
            <a:endParaRPr lang="zh-CN" altLang="en-US" sz="2800">
              <a:solidFill>
                <a:schemeClr val="tx1"/>
              </a:solidFill>
            </a:endParaRPr>
          </a:p>
          <a:p>
            <a:pPr algn="l"/>
            <a:r>
              <a:rPr lang="en-US" altLang="zh-CN">
                <a:solidFill>
                  <a:schemeClr val="tx1"/>
                </a:solidFill>
              </a:rPr>
              <a:t>	</a:t>
            </a:r>
            <a:r>
              <a:rPr lang="zh-CN" altLang="en-US">
                <a:solidFill>
                  <a:schemeClr val="tx1"/>
                </a:solidFill>
              </a:rPr>
              <a:t>假设：共享内存的大小等于线程块的线程数量，在启动的时候指定。同时要注意，该内核块的线程数量必须是2的幂次</a:t>
            </a:r>
            <a:r>
              <a:rPr lang="zh-CN" altLang="en-US">
                <a:sym typeface="+mn-ea"/>
              </a:rPr>
              <a:t>。</a:t>
            </a:r>
            <a:endParaRPr lang="en-US" altLang="zh-CN">
              <a:solidFill>
                <a:schemeClr val="tx1"/>
              </a:solidFill>
            </a:endParaRPr>
          </a:p>
        </p:txBody>
      </p:sp>
      <p:pic>
        <p:nvPicPr>
          <p:cNvPr id="5" name="图片 4"/>
          <p:cNvPicPr>
            <a:picLocks noChangeAspect="1"/>
          </p:cNvPicPr>
          <p:nvPr/>
        </p:nvPicPr>
        <p:blipFill>
          <a:blip r:embed="rId2"/>
          <a:stretch>
            <a:fillRect/>
          </a:stretch>
        </p:blipFill>
        <p:spPr>
          <a:xfrm>
            <a:off x="5847080" y="2207260"/>
            <a:ext cx="4861560" cy="3349625"/>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2803525" y="85090"/>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275590" y="1390015"/>
            <a:ext cx="11640820" cy="1383665"/>
          </a:xfrm>
          <a:prstGeom prst="rect">
            <a:avLst/>
          </a:prstGeom>
          <a:noFill/>
        </p:spPr>
        <p:txBody>
          <a:bodyPr wrap="square" rtlCol="0">
            <a:spAutoFit/>
          </a:bodyPr>
          <a:p>
            <a:pPr algn="l"/>
            <a:r>
              <a:rPr lang="zh-CN" altLang="en-US" sz="2800">
                <a:solidFill>
                  <a:schemeClr val="tx1"/>
                </a:solidFill>
              </a:rPr>
              <a:t>规约和：两遍规约</a:t>
            </a:r>
            <a:endParaRPr lang="zh-CN" altLang="en-US" sz="2800">
              <a:solidFill>
                <a:schemeClr val="tx1"/>
              </a:solidFill>
            </a:endParaRPr>
          </a:p>
          <a:p>
            <a:pPr algn="l"/>
            <a:endParaRPr lang="en-US" altLang="zh-CN" sz="2800">
              <a:solidFill>
                <a:schemeClr val="tx1"/>
              </a:solidFill>
            </a:endParaRPr>
          </a:p>
          <a:p>
            <a:pPr algn="l"/>
            <a:endParaRPr lang="en-US" altLang="zh-CN" sz="2800">
              <a:solidFill>
                <a:schemeClr val="tx1"/>
              </a:solidFill>
            </a:endParaRPr>
          </a:p>
        </p:txBody>
      </p:sp>
      <p:pic>
        <p:nvPicPr>
          <p:cNvPr id="4" name="图片 3"/>
          <p:cNvPicPr>
            <a:picLocks noChangeAspect="1"/>
          </p:cNvPicPr>
          <p:nvPr/>
        </p:nvPicPr>
        <p:blipFill>
          <a:blip r:embed="rId2"/>
          <a:stretch>
            <a:fillRect/>
          </a:stretch>
        </p:blipFill>
        <p:spPr>
          <a:xfrm>
            <a:off x="1137285" y="4926965"/>
            <a:ext cx="10262235" cy="1943100"/>
          </a:xfrm>
          <a:prstGeom prst="rect">
            <a:avLst/>
          </a:prstGeom>
        </p:spPr>
      </p:pic>
      <p:pic>
        <p:nvPicPr>
          <p:cNvPr id="7" name="图片 6"/>
          <p:cNvPicPr>
            <a:picLocks noChangeAspect="1"/>
          </p:cNvPicPr>
          <p:nvPr/>
        </p:nvPicPr>
        <p:blipFill>
          <a:blip r:embed="rId3"/>
          <a:stretch>
            <a:fillRect/>
          </a:stretch>
        </p:blipFill>
        <p:spPr>
          <a:xfrm>
            <a:off x="4415790" y="1204595"/>
            <a:ext cx="6335395" cy="342519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55645" y="113347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275590" y="2376805"/>
            <a:ext cx="5793740" cy="3014980"/>
          </a:xfrm>
          <a:prstGeom prst="rect">
            <a:avLst/>
          </a:prstGeom>
          <a:noFill/>
        </p:spPr>
        <p:txBody>
          <a:bodyPr wrap="square" rtlCol="0">
            <a:spAutoFit/>
          </a:bodyPr>
          <a:p>
            <a:pPr algn="l"/>
            <a:r>
              <a:rPr lang="zh-CN" altLang="en-US" sz="2800">
                <a:solidFill>
                  <a:schemeClr val="tx1"/>
                </a:solidFill>
              </a:rPr>
              <a:t>规约和：两遍规约 线程束优化</a:t>
            </a:r>
            <a:endParaRPr lang="zh-CN" altLang="en-US" sz="2800">
              <a:solidFill>
                <a:schemeClr val="tx1"/>
              </a:solidFill>
            </a:endParaRPr>
          </a:p>
          <a:p>
            <a:pPr algn="l"/>
            <a:r>
              <a:rPr lang="en-US" altLang="zh-CN">
                <a:solidFill>
                  <a:schemeClr val="tx1"/>
                </a:solidFill>
              </a:rPr>
              <a:t>	</a:t>
            </a:r>
            <a:r>
              <a:rPr lang="zh-CN" altLang="en-US"/>
              <a:t>CUDA会把线程组成线程束warp（目前是32个线程），warp的执行由SIMD硬件完成，每个线程块中的线程束是按照锁步方式（lockstep）执行每条指令的，因此当线程块中活动线程数低于硬件线程束的大小时，可以无须再调用__syncthreads()来同步。</a:t>
            </a:r>
            <a:endParaRPr lang="zh-CN" altLang="en-US"/>
          </a:p>
          <a:p>
            <a:pPr algn="l"/>
            <a:r>
              <a:rPr lang="en-US" altLang="zh-CN"/>
              <a:t>	</a:t>
            </a:r>
            <a:r>
              <a:rPr lang="zh-CN" altLang="en-US"/>
              <a:t>不过需要注意，编写线程束同步代码时，必须对共享内存的指针使用volatile关键字修饰，否则可能会由于编译器的优化行为改变内存的操作顺序从而使结果不正确。</a:t>
            </a:r>
            <a:endParaRPr lang="zh-CN" altLang="en-US"/>
          </a:p>
        </p:txBody>
      </p:sp>
      <p:pic>
        <p:nvPicPr>
          <p:cNvPr id="5" name="图片 4"/>
          <p:cNvPicPr>
            <a:picLocks noChangeAspect="1"/>
          </p:cNvPicPr>
          <p:nvPr/>
        </p:nvPicPr>
        <p:blipFill>
          <a:blip r:embed="rId2"/>
          <a:stretch>
            <a:fillRect/>
          </a:stretch>
        </p:blipFill>
        <p:spPr>
          <a:xfrm>
            <a:off x="5847080" y="2207260"/>
            <a:ext cx="4861560" cy="3349625"/>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55645" y="113347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275590" y="2376805"/>
            <a:ext cx="5793740" cy="3014980"/>
          </a:xfrm>
          <a:prstGeom prst="rect">
            <a:avLst/>
          </a:prstGeom>
          <a:noFill/>
        </p:spPr>
        <p:txBody>
          <a:bodyPr wrap="square" rtlCol="0">
            <a:spAutoFit/>
          </a:bodyPr>
          <a:p>
            <a:pPr algn="l"/>
            <a:r>
              <a:rPr lang="zh-CN" altLang="en-US" sz="2800">
                <a:solidFill>
                  <a:schemeClr val="tx1"/>
                </a:solidFill>
              </a:rPr>
              <a:t>规约和：两遍规约 线程束优化</a:t>
            </a:r>
            <a:endParaRPr lang="zh-CN" altLang="en-US" sz="2800">
              <a:solidFill>
                <a:schemeClr val="tx1"/>
              </a:solidFill>
            </a:endParaRPr>
          </a:p>
          <a:p>
            <a:pPr algn="l"/>
            <a:r>
              <a:rPr lang="en-US" altLang="zh-CN">
                <a:solidFill>
                  <a:schemeClr val="tx1"/>
                </a:solidFill>
              </a:rPr>
              <a:t>	</a:t>
            </a:r>
            <a:r>
              <a:rPr lang="zh-CN" altLang="en-US"/>
              <a:t>CUDA会把线程组成线程束warp（目前是32个线程），warp的执行由SIMD硬件完成，每个线程块中的线程束是按照锁步方式（lockstep）执行每条指令的，因此当线程块中活动线程数低于硬件线程束的大小时，可以无须再调用__syncthreads()来同步。</a:t>
            </a:r>
            <a:endParaRPr lang="zh-CN" altLang="en-US"/>
          </a:p>
          <a:p>
            <a:pPr algn="l"/>
            <a:r>
              <a:rPr lang="en-US" altLang="zh-CN"/>
              <a:t>	</a:t>
            </a:r>
            <a:r>
              <a:rPr lang="zh-CN" altLang="en-US"/>
              <a:t>不过需要注意，编写线程束同步代码时，必须对共享内存的指针使用volatile关键字修饰，否则可能会由于编译器的优化行为改变内存的操作顺序从而使结果不正确。</a:t>
            </a:r>
            <a:endParaRPr lang="zh-CN" altLang="en-US"/>
          </a:p>
        </p:txBody>
      </p:sp>
      <p:pic>
        <p:nvPicPr>
          <p:cNvPr id="6" name="图片 5"/>
          <p:cNvPicPr>
            <a:picLocks noChangeAspect="1"/>
          </p:cNvPicPr>
          <p:nvPr/>
        </p:nvPicPr>
        <p:blipFill>
          <a:blip r:embed="rId2"/>
          <a:stretch>
            <a:fillRect/>
          </a:stretch>
        </p:blipFill>
        <p:spPr>
          <a:xfrm>
            <a:off x="6823710" y="1972310"/>
            <a:ext cx="4094480" cy="4072890"/>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55645" y="113347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275590" y="2376805"/>
            <a:ext cx="5793740" cy="1630045"/>
          </a:xfrm>
          <a:prstGeom prst="rect">
            <a:avLst/>
          </a:prstGeom>
          <a:noFill/>
        </p:spPr>
        <p:txBody>
          <a:bodyPr wrap="square" rtlCol="0">
            <a:spAutoFit/>
          </a:bodyPr>
          <a:p>
            <a:pPr algn="l"/>
            <a:r>
              <a:rPr lang="zh-CN" altLang="en-US" sz="2800">
                <a:solidFill>
                  <a:schemeClr val="tx1"/>
                </a:solidFill>
              </a:rPr>
              <a:t>规约和：任意线程块大小的规约</a:t>
            </a:r>
            <a:endParaRPr lang="zh-CN" altLang="en-US" sz="2800">
              <a:solidFill>
                <a:schemeClr val="tx1"/>
              </a:solidFill>
            </a:endParaRPr>
          </a:p>
          <a:p>
            <a:pPr algn="l"/>
            <a:r>
              <a:rPr lang="en-US" altLang="zh-CN">
                <a:solidFill>
                  <a:schemeClr val="tx1"/>
                </a:solidFill>
              </a:rPr>
              <a:t>	</a:t>
            </a:r>
            <a:r>
              <a:rPr lang="zh-CN" altLang="en-US"/>
              <a:t>前面的内核块的线程数量</a:t>
            </a:r>
            <a:r>
              <a:rPr lang="zh-CN" altLang="en-US" b="1"/>
              <a:t>必须是2的幂次</a:t>
            </a:r>
            <a:r>
              <a:rPr lang="zh-CN" altLang="en-US"/>
              <a:t>，否则计算结果是不正确的，下面把它修改成适应任意大小的数据。其实只需在循环之前把待规约的数组（shared memory 中的sPartials）调整成2的幂次即可</a:t>
            </a:r>
            <a:endParaRPr lang="zh-CN" altLang="en-US"/>
          </a:p>
        </p:txBody>
      </p:sp>
      <p:pic>
        <p:nvPicPr>
          <p:cNvPr id="4" name="图片 3"/>
          <p:cNvPicPr>
            <a:picLocks noChangeAspect="1"/>
          </p:cNvPicPr>
          <p:nvPr/>
        </p:nvPicPr>
        <p:blipFill>
          <a:blip r:embed="rId2"/>
          <a:stretch>
            <a:fillRect/>
          </a:stretch>
        </p:blipFill>
        <p:spPr>
          <a:xfrm>
            <a:off x="6744970" y="2967355"/>
            <a:ext cx="4225925" cy="1374775"/>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55645" y="113347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275590" y="2376805"/>
            <a:ext cx="5793740" cy="1630045"/>
          </a:xfrm>
          <a:prstGeom prst="rect">
            <a:avLst/>
          </a:prstGeom>
          <a:noFill/>
        </p:spPr>
        <p:txBody>
          <a:bodyPr wrap="square" rtlCol="0">
            <a:spAutoFit/>
          </a:bodyPr>
          <a:p>
            <a:pPr algn="l"/>
            <a:r>
              <a:rPr lang="zh-CN" altLang="en-US" sz="2800">
                <a:solidFill>
                  <a:schemeClr val="tx1"/>
                </a:solidFill>
              </a:rPr>
              <a:t>规约和：任意线程块大小的规约</a:t>
            </a:r>
            <a:endParaRPr lang="zh-CN" altLang="en-US" sz="2800">
              <a:solidFill>
                <a:schemeClr val="tx1"/>
              </a:solidFill>
            </a:endParaRPr>
          </a:p>
          <a:p>
            <a:pPr algn="l"/>
            <a:r>
              <a:rPr lang="en-US" altLang="zh-CN">
                <a:solidFill>
                  <a:schemeClr val="tx1"/>
                </a:solidFill>
              </a:rPr>
              <a:t>	</a:t>
            </a:r>
            <a:r>
              <a:rPr lang="zh-CN" altLang="en-US"/>
              <a:t>前面的内核块的线程数量必须是2的幂次，否则计算结果是不正确的，下面把它修改成适应任意大小的数据。其实只需在循环之前把待规约的数组（shared memory 中的sPartials）调整成2的幂次即可</a:t>
            </a:r>
            <a:endParaRPr lang="zh-CN" altLang="en-US"/>
          </a:p>
        </p:txBody>
      </p:sp>
      <p:pic>
        <p:nvPicPr>
          <p:cNvPr id="6" name="图片 5"/>
          <p:cNvPicPr>
            <a:picLocks noChangeAspect="1"/>
          </p:cNvPicPr>
          <p:nvPr/>
        </p:nvPicPr>
        <p:blipFill>
          <a:blip r:embed="rId2"/>
          <a:stretch>
            <a:fillRect/>
          </a:stretch>
        </p:blipFill>
        <p:spPr>
          <a:xfrm>
            <a:off x="6544310" y="1840230"/>
            <a:ext cx="5395595" cy="4606290"/>
          </a:xfrm>
          <a:prstGeom prst="rect">
            <a:avLst/>
          </a:prstGeom>
        </p:spPr>
      </p:pic>
      <p:pic>
        <p:nvPicPr>
          <p:cNvPr id="7" name="图片 6"/>
          <p:cNvPicPr>
            <a:picLocks noChangeAspect="1"/>
          </p:cNvPicPr>
          <p:nvPr/>
        </p:nvPicPr>
        <p:blipFill>
          <a:blip r:embed="rId3"/>
          <a:stretch>
            <a:fillRect/>
          </a:stretch>
        </p:blipFill>
        <p:spPr>
          <a:xfrm>
            <a:off x="899795" y="4006850"/>
            <a:ext cx="5043805" cy="2880995"/>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55645" y="113347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275590" y="1948815"/>
            <a:ext cx="5793740" cy="798830"/>
          </a:xfrm>
          <a:prstGeom prst="rect">
            <a:avLst/>
          </a:prstGeom>
          <a:noFill/>
        </p:spPr>
        <p:txBody>
          <a:bodyPr wrap="square" rtlCol="0">
            <a:spAutoFit/>
          </a:bodyPr>
          <a:p>
            <a:pPr algn="l"/>
            <a:r>
              <a:rPr lang="zh-CN" altLang="en-US" sz="2800">
                <a:solidFill>
                  <a:schemeClr val="tx1"/>
                </a:solidFill>
              </a:rPr>
              <a:t>规约和：</a:t>
            </a:r>
            <a:r>
              <a:rPr lang="zh-CN" altLang="en-US" sz="2800">
                <a:sym typeface="+mn-ea"/>
              </a:rPr>
              <a:t>基于原子操作的单遍规约</a:t>
            </a:r>
            <a:endParaRPr lang="zh-CN" altLang="en-US" sz="2800">
              <a:solidFill>
                <a:schemeClr val="tx1"/>
              </a:solidFill>
            </a:endParaRPr>
          </a:p>
          <a:p>
            <a:pPr algn="l"/>
            <a:r>
              <a:rPr lang="en-US" altLang="zh-CN">
                <a:solidFill>
                  <a:schemeClr val="tx1"/>
                </a:solidFill>
              </a:rPr>
              <a:t>	</a:t>
            </a:r>
            <a:endParaRPr lang="zh-CN" altLang="en-US"/>
          </a:p>
        </p:txBody>
      </p:sp>
      <p:pic>
        <p:nvPicPr>
          <p:cNvPr id="5" name="图片 4"/>
          <p:cNvPicPr>
            <a:picLocks noChangeAspect="1"/>
          </p:cNvPicPr>
          <p:nvPr/>
        </p:nvPicPr>
        <p:blipFill>
          <a:blip r:embed="rId2"/>
          <a:stretch>
            <a:fillRect/>
          </a:stretch>
        </p:blipFill>
        <p:spPr>
          <a:xfrm>
            <a:off x="1496695" y="2465705"/>
            <a:ext cx="8048625" cy="4326255"/>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20085" y="241935"/>
            <a:ext cx="6739890" cy="706755"/>
          </a:xfrm>
          <a:prstGeom prst="rect">
            <a:avLst/>
          </a:prstGeom>
          <a:noFill/>
        </p:spPr>
        <p:txBody>
          <a:bodyPr wrap="none" rtlCol="0">
            <a:spAutoFit/>
          </a:bodyPr>
          <a:p>
            <a:pPr algn="l"/>
            <a:r>
              <a:rPr lang="en-US" altLang="zh-CN" sz="4000">
                <a:sym typeface="+mn-ea"/>
              </a:rPr>
              <a:t>2</a:t>
            </a:r>
            <a:r>
              <a:rPr lang="zh-CN" altLang="en-US" sz="4000">
                <a:sym typeface="+mn-ea"/>
              </a:rPr>
              <a:t>、基于规约树的 </a:t>
            </a:r>
            <a:r>
              <a:rPr lang="en-US" altLang="zh-CN" sz="4000">
                <a:sym typeface="+mn-ea"/>
              </a:rPr>
              <a:t>CUDA </a:t>
            </a:r>
            <a:r>
              <a:rPr lang="zh-CN" altLang="en-US" sz="4000">
                <a:sym typeface="+mn-ea"/>
              </a:rPr>
              <a:t>编程</a:t>
            </a:r>
            <a:endParaRPr lang="zh-CN" altLang="en-US" sz="4000"/>
          </a:p>
        </p:txBody>
      </p:sp>
      <p:sp>
        <p:nvSpPr>
          <p:cNvPr id="3" name="文本框 2"/>
          <p:cNvSpPr txBox="1"/>
          <p:nvPr/>
        </p:nvSpPr>
        <p:spPr>
          <a:xfrm>
            <a:off x="358140" y="1045845"/>
            <a:ext cx="11498580" cy="1445260"/>
          </a:xfrm>
          <a:prstGeom prst="rect">
            <a:avLst/>
          </a:prstGeom>
          <a:noFill/>
        </p:spPr>
        <p:txBody>
          <a:bodyPr wrap="square" rtlCol="0">
            <a:spAutoFit/>
          </a:bodyPr>
          <a:p>
            <a:pPr algn="l"/>
            <a:r>
              <a:rPr lang="zh-CN" altLang="en-US" sz="2800">
                <a:solidFill>
                  <a:schemeClr val="tx1"/>
                </a:solidFill>
              </a:rPr>
              <a:t>规约和：</a:t>
            </a:r>
            <a:r>
              <a:rPr lang="zh-CN" altLang="en-US" sz="2800">
                <a:sym typeface="+mn-ea"/>
              </a:rPr>
              <a:t>基于原子操作的单遍规约  </a:t>
            </a:r>
            <a:r>
              <a:rPr lang="zh-CN" altLang="en-US" sz="2800">
                <a:solidFill>
                  <a:srgbClr val="FF0000"/>
                </a:solidFill>
                <a:sym typeface="+mn-ea"/>
              </a:rPr>
              <a:t>优化</a:t>
            </a:r>
            <a:endParaRPr lang="zh-CN" altLang="en-US" sz="2800">
              <a:sym typeface="+mn-ea"/>
            </a:endParaRPr>
          </a:p>
          <a:p>
            <a:pPr algn="l"/>
            <a:r>
              <a:rPr lang="en-US" altLang="zh-CN" sz="2000">
                <a:solidFill>
                  <a:schemeClr val="tx1"/>
                </a:solidFill>
              </a:rPr>
              <a:t>	</a:t>
            </a:r>
            <a:r>
              <a:rPr lang="zh-CN" altLang="en-US" sz="2000">
                <a:solidFill>
                  <a:schemeClr val="tx1"/>
                </a:solidFill>
              </a:rPr>
              <a:t>为了减少全局内存的写操作和原子操作的竞争，可以进行一些优化，在块中先进行规约操作得到部分结果，再把这个部分结果使用原子操作加到全局内存中，这样每个块只需一次全局内存写操作和原子操作。</a:t>
            </a:r>
            <a:endParaRPr lang="zh-CN" altLang="en-US"/>
          </a:p>
        </p:txBody>
      </p:sp>
      <p:pic>
        <p:nvPicPr>
          <p:cNvPr id="4" name="图片 3"/>
          <p:cNvPicPr>
            <a:picLocks noChangeAspect="1"/>
          </p:cNvPicPr>
          <p:nvPr/>
        </p:nvPicPr>
        <p:blipFill>
          <a:blip r:embed="rId2"/>
          <a:stretch>
            <a:fillRect/>
          </a:stretch>
        </p:blipFill>
        <p:spPr>
          <a:xfrm>
            <a:off x="6058535" y="2117090"/>
            <a:ext cx="6033135" cy="4686300"/>
          </a:xfrm>
          <a:prstGeom prst="rect">
            <a:avLst/>
          </a:prstGeom>
        </p:spPr>
      </p:pic>
      <p:pic>
        <p:nvPicPr>
          <p:cNvPr id="6" name="图片 5"/>
          <p:cNvPicPr>
            <a:picLocks noChangeAspect="1"/>
          </p:cNvPicPr>
          <p:nvPr/>
        </p:nvPicPr>
        <p:blipFill>
          <a:blip r:embed="rId3"/>
          <a:stretch>
            <a:fillRect/>
          </a:stretch>
        </p:blipFill>
        <p:spPr>
          <a:xfrm>
            <a:off x="530860" y="2887980"/>
            <a:ext cx="5019675" cy="217170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1198880" cy="706755"/>
          </a:xfrm>
          <a:prstGeom prst="rect">
            <a:avLst/>
          </a:prstGeom>
          <a:noFill/>
        </p:spPr>
        <p:txBody>
          <a:bodyPr wrap="none" rtlCol="0">
            <a:spAutoFit/>
          </a:bodyPr>
          <a:p>
            <a:r>
              <a:rPr lang="zh-CN" altLang="en-US" sz="4000"/>
              <a:t>目录</a:t>
            </a:r>
            <a:endParaRPr lang="zh-CN" altLang="en-US" sz="4000"/>
          </a:p>
        </p:txBody>
      </p:sp>
      <p:sp>
        <p:nvSpPr>
          <p:cNvPr id="3" name="文本框 2"/>
          <p:cNvSpPr txBox="1"/>
          <p:nvPr/>
        </p:nvSpPr>
        <p:spPr>
          <a:xfrm>
            <a:off x="4682490" y="3077845"/>
            <a:ext cx="4417060" cy="1383665"/>
          </a:xfrm>
          <a:prstGeom prst="rect">
            <a:avLst/>
          </a:prstGeom>
          <a:noFill/>
        </p:spPr>
        <p:txBody>
          <a:bodyPr wrap="none" rtlCol="0">
            <a:spAutoFit/>
          </a:bodyPr>
          <a:p>
            <a:r>
              <a:rPr lang="en-US" altLang="zh-CN" sz="2800"/>
              <a:t>1</a:t>
            </a:r>
            <a:r>
              <a:rPr lang="zh-CN" altLang="en-US" sz="2800"/>
              <a:t>、前缀和</a:t>
            </a:r>
            <a:endParaRPr lang="zh-CN" altLang="en-US" sz="2800"/>
          </a:p>
          <a:p>
            <a:r>
              <a:rPr lang="en-US" altLang="zh-CN" sz="2800"/>
              <a:t>2</a:t>
            </a:r>
            <a:r>
              <a:rPr lang="zh-CN" altLang="en-US" sz="2800"/>
              <a:t>、基于规约的 </a:t>
            </a:r>
            <a:r>
              <a:rPr lang="en-US" altLang="zh-CN" sz="2800"/>
              <a:t>CUDA </a:t>
            </a:r>
            <a:r>
              <a:rPr lang="zh-CN" altLang="en-US" sz="2800"/>
              <a:t>编程</a:t>
            </a:r>
            <a:endParaRPr lang="zh-CN" altLang="en-US" sz="2800"/>
          </a:p>
          <a:p>
            <a:r>
              <a:rPr lang="en-US" altLang="zh-CN" sz="2800"/>
              <a:t>3</a:t>
            </a:r>
            <a:r>
              <a:rPr lang="zh-CN" altLang="en-US" sz="2800"/>
              <a:t>、总结与</a:t>
            </a:r>
            <a:r>
              <a:rPr lang="en-US" altLang="zh-CN" sz="2800"/>
              <a:t>_x0008_QA</a:t>
            </a:r>
            <a:endParaRPr lang="en-US" altLang="zh-CN" sz="280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1198880" cy="706755"/>
          </a:xfrm>
          <a:prstGeom prst="rect">
            <a:avLst/>
          </a:prstGeom>
          <a:noFill/>
        </p:spPr>
        <p:txBody>
          <a:bodyPr wrap="none" rtlCol="0">
            <a:spAutoFit/>
          </a:bodyPr>
          <a:p>
            <a:r>
              <a:rPr lang="zh-CN" altLang="en-US" sz="4000"/>
              <a:t>目录</a:t>
            </a:r>
            <a:endParaRPr lang="zh-CN" altLang="en-US" sz="4000"/>
          </a:p>
        </p:txBody>
      </p:sp>
      <p:sp>
        <p:nvSpPr>
          <p:cNvPr id="3" name="文本框 2"/>
          <p:cNvSpPr txBox="1"/>
          <p:nvPr/>
        </p:nvSpPr>
        <p:spPr>
          <a:xfrm>
            <a:off x="4682490" y="3077845"/>
            <a:ext cx="4772660" cy="1383665"/>
          </a:xfrm>
          <a:prstGeom prst="rect">
            <a:avLst/>
          </a:prstGeom>
          <a:noFill/>
        </p:spPr>
        <p:txBody>
          <a:bodyPr wrap="none" rtlCol="0">
            <a:spAutoFit/>
          </a:bodyPr>
          <a:p>
            <a:r>
              <a:rPr lang="en-US" altLang="zh-CN" sz="2800">
                <a:solidFill>
                  <a:schemeClr val="bg2">
                    <a:lumMod val="90000"/>
                  </a:schemeClr>
                </a:solidFill>
              </a:rPr>
              <a:t>1</a:t>
            </a:r>
            <a:r>
              <a:rPr lang="zh-CN" altLang="en-US" sz="2800">
                <a:solidFill>
                  <a:schemeClr val="bg2">
                    <a:lumMod val="90000"/>
                  </a:schemeClr>
                </a:solidFill>
              </a:rPr>
              <a:t>、前缀和</a:t>
            </a:r>
            <a:endParaRPr lang="zh-CN" altLang="en-US" sz="2800">
              <a:solidFill>
                <a:schemeClr val="bg2">
                  <a:lumMod val="90000"/>
                </a:schemeClr>
              </a:solidFill>
            </a:endParaRPr>
          </a:p>
          <a:p>
            <a:r>
              <a:rPr lang="en-US" altLang="zh-CN" sz="2800">
                <a:solidFill>
                  <a:schemeClr val="bg2">
                    <a:lumMod val="90000"/>
                  </a:schemeClr>
                </a:solidFill>
              </a:rPr>
              <a:t>2</a:t>
            </a:r>
            <a:r>
              <a:rPr lang="zh-CN" altLang="en-US" sz="2800">
                <a:solidFill>
                  <a:schemeClr val="bg2">
                    <a:lumMod val="90000"/>
                  </a:schemeClr>
                </a:solidFill>
              </a:rPr>
              <a:t>、基于规约树的 </a:t>
            </a:r>
            <a:r>
              <a:rPr lang="en-US" altLang="zh-CN" sz="2800">
                <a:solidFill>
                  <a:schemeClr val="bg2">
                    <a:lumMod val="90000"/>
                  </a:schemeClr>
                </a:solidFill>
              </a:rPr>
              <a:t>CUDA </a:t>
            </a:r>
            <a:r>
              <a:rPr lang="zh-CN" altLang="en-US" sz="2800">
                <a:solidFill>
                  <a:schemeClr val="bg2">
                    <a:lumMod val="90000"/>
                  </a:schemeClr>
                </a:solidFill>
              </a:rPr>
              <a:t>编程</a:t>
            </a:r>
            <a:endParaRPr lang="zh-CN" altLang="en-US" sz="2800"/>
          </a:p>
          <a:p>
            <a:r>
              <a:rPr lang="en-US" altLang="zh-CN" sz="2800"/>
              <a:t>3</a:t>
            </a:r>
            <a:r>
              <a:rPr lang="zh-CN" altLang="en-US" sz="2800"/>
              <a:t>、总结与</a:t>
            </a:r>
            <a:r>
              <a:rPr lang="en-US" altLang="zh-CN" sz="2800"/>
              <a:t>QA</a:t>
            </a:r>
            <a:endParaRPr lang="en-US" altLang="zh-CN" sz="280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3212465" cy="706755"/>
          </a:xfrm>
          <a:prstGeom prst="rect">
            <a:avLst/>
          </a:prstGeom>
          <a:noFill/>
        </p:spPr>
        <p:txBody>
          <a:bodyPr wrap="none" rtlCol="0">
            <a:spAutoFit/>
          </a:bodyPr>
          <a:p>
            <a:pPr algn="l"/>
            <a:r>
              <a:rPr lang="en-US" altLang="zh-CN" sz="4000">
                <a:sym typeface="+mn-ea"/>
              </a:rPr>
              <a:t>3</a:t>
            </a:r>
            <a:r>
              <a:rPr lang="zh-CN" altLang="en-US" sz="4000">
                <a:sym typeface="+mn-ea"/>
              </a:rPr>
              <a:t>、总结与</a:t>
            </a:r>
            <a:r>
              <a:rPr lang="en-US" altLang="zh-CN" sz="4000">
                <a:sym typeface="+mn-ea"/>
              </a:rPr>
              <a:t>QA</a:t>
            </a:r>
            <a:endParaRPr lang="zh-CN" altLang="en-US" sz="4000"/>
          </a:p>
        </p:txBody>
      </p:sp>
      <p:sp>
        <p:nvSpPr>
          <p:cNvPr id="3" name="文本框 2"/>
          <p:cNvSpPr txBox="1"/>
          <p:nvPr/>
        </p:nvSpPr>
        <p:spPr>
          <a:xfrm>
            <a:off x="4682490" y="3077845"/>
            <a:ext cx="4772660" cy="953135"/>
          </a:xfrm>
          <a:prstGeom prst="rect">
            <a:avLst/>
          </a:prstGeom>
          <a:noFill/>
        </p:spPr>
        <p:txBody>
          <a:bodyPr wrap="none" rtlCol="0">
            <a:spAutoFit/>
          </a:bodyPr>
          <a:p>
            <a:r>
              <a:rPr lang="en-US" altLang="zh-CN" sz="2800">
                <a:solidFill>
                  <a:schemeClr val="tx1"/>
                </a:solidFill>
              </a:rPr>
              <a:t>1</a:t>
            </a:r>
            <a:r>
              <a:rPr lang="zh-CN" altLang="en-US" sz="2800">
                <a:solidFill>
                  <a:schemeClr val="tx1"/>
                </a:solidFill>
              </a:rPr>
              <a:t>、前缀和</a:t>
            </a:r>
            <a:endParaRPr lang="zh-CN" altLang="en-US" sz="2800">
              <a:solidFill>
                <a:schemeClr val="tx1"/>
              </a:solidFill>
            </a:endParaRPr>
          </a:p>
          <a:p>
            <a:r>
              <a:rPr lang="en-US" altLang="zh-CN" sz="2800">
                <a:solidFill>
                  <a:schemeClr val="tx1"/>
                </a:solidFill>
              </a:rPr>
              <a:t>2</a:t>
            </a:r>
            <a:r>
              <a:rPr lang="zh-CN" altLang="en-US" sz="2800">
                <a:solidFill>
                  <a:schemeClr val="tx1"/>
                </a:solidFill>
              </a:rPr>
              <a:t>、基于规约树的 </a:t>
            </a:r>
            <a:r>
              <a:rPr lang="en-US" altLang="zh-CN" sz="2800">
                <a:solidFill>
                  <a:schemeClr val="tx1"/>
                </a:solidFill>
              </a:rPr>
              <a:t>CUDA </a:t>
            </a:r>
            <a:r>
              <a:rPr lang="zh-CN" altLang="en-US" sz="2800">
                <a:solidFill>
                  <a:schemeClr val="tx1"/>
                </a:solidFill>
              </a:rPr>
              <a:t>编程</a:t>
            </a:r>
            <a:endParaRPr lang="zh-CN" altLang="en-US" sz="2800">
              <a:solidFill>
                <a:schemeClr val="tx1"/>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1198880" cy="706755"/>
          </a:xfrm>
          <a:prstGeom prst="rect">
            <a:avLst/>
          </a:prstGeom>
          <a:noFill/>
        </p:spPr>
        <p:txBody>
          <a:bodyPr wrap="none" rtlCol="0">
            <a:spAutoFit/>
          </a:bodyPr>
          <a:p>
            <a:r>
              <a:rPr lang="zh-CN" altLang="en-US" sz="4000"/>
              <a:t>目录</a:t>
            </a:r>
            <a:endParaRPr lang="zh-CN" altLang="en-US" sz="4000"/>
          </a:p>
        </p:txBody>
      </p:sp>
      <p:sp>
        <p:nvSpPr>
          <p:cNvPr id="3" name="文本框 2"/>
          <p:cNvSpPr txBox="1"/>
          <p:nvPr/>
        </p:nvSpPr>
        <p:spPr>
          <a:xfrm>
            <a:off x="4682490" y="3077845"/>
            <a:ext cx="4772660" cy="1383665"/>
          </a:xfrm>
          <a:prstGeom prst="rect">
            <a:avLst/>
          </a:prstGeom>
          <a:noFill/>
        </p:spPr>
        <p:txBody>
          <a:bodyPr wrap="none" rtlCol="0">
            <a:spAutoFit/>
          </a:bodyPr>
          <a:p>
            <a:r>
              <a:rPr lang="en-US" altLang="zh-CN" sz="2800"/>
              <a:t>1</a:t>
            </a:r>
            <a:r>
              <a:rPr lang="zh-CN" altLang="en-US" sz="2800"/>
              <a:t>、前缀和</a:t>
            </a:r>
            <a:endParaRPr lang="zh-CN" altLang="en-US" sz="2800"/>
          </a:p>
          <a:p>
            <a:r>
              <a:rPr lang="en-US" altLang="zh-CN" sz="2800">
                <a:solidFill>
                  <a:schemeClr val="bg2">
                    <a:lumMod val="90000"/>
                  </a:schemeClr>
                </a:solidFill>
              </a:rPr>
              <a:t>2</a:t>
            </a:r>
            <a:r>
              <a:rPr lang="zh-CN" altLang="en-US" sz="2800">
                <a:solidFill>
                  <a:schemeClr val="bg2">
                    <a:lumMod val="90000"/>
                  </a:schemeClr>
                </a:solidFill>
              </a:rPr>
              <a:t>、基于规约树的 </a:t>
            </a:r>
            <a:r>
              <a:rPr lang="en-US" altLang="zh-CN" sz="2800">
                <a:solidFill>
                  <a:schemeClr val="bg2">
                    <a:lumMod val="90000"/>
                  </a:schemeClr>
                </a:solidFill>
              </a:rPr>
              <a:t>CUDA </a:t>
            </a:r>
            <a:r>
              <a:rPr lang="zh-CN" altLang="en-US" sz="2800">
                <a:solidFill>
                  <a:schemeClr val="bg2">
                    <a:lumMod val="90000"/>
                  </a:schemeClr>
                </a:solidFill>
              </a:rPr>
              <a:t>编程</a:t>
            </a:r>
            <a:endParaRPr lang="zh-CN" altLang="en-US" sz="2800">
              <a:solidFill>
                <a:schemeClr val="bg2">
                  <a:lumMod val="90000"/>
                </a:schemeClr>
              </a:solidFill>
            </a:endParaRPr>
          </a:p>
          <a:p>
            <a:r>
              <a:rPr lang="en-US" altLang="zh-CN" sz="2800">
                <a:solidFill>
                  <a:schemeClr val="bg2">
                    <a:lumMod val="90000"/>
                  </a:schemeClr>
                </a:solidFill>
              </a:rPr>
              <a:t>3</a:t>
            </a:r>
            <a:r>
              <a:rPr lang="zh-CN" altLang="en-US" sz="2800">
                <a:solidFill>
                  <a:schemeClr val="bg2">
                    <a:lumMod val="90000"/>
                  </a:schemeClr>
                </a:solidFill>
              </a:rPr>
              <a:t>、总结与</a:t>
            </a:r>
            <a:r>
              <a:rPr lang="en-US" altLang="zh-CN" sz="2800">
                <a:solidFill>
                  <a:schemeClr val="bg2">
                    <a:lumMod val="90000"/>
                  </a:schemeClr>
                </a:solidFill>
              </a:rPr>
              <a:t>QA</a:t>
            </a:r>
            <a:endParaRPr lang="en-US" altLang="zh-CN" sz="2800">
              <a:solidFill>
                <a:schemeClr val="bg2">
                  <a:lumMod val="90000"/>
                </a:schemeClr>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2497455" cy="706755"/>
          </a:xfrm>
          <a:prstGeom prst="rect">
            <a:avLst/>
          </a:prstGeom>
          <a:noFill/>
        </p:spPr>
        <p:txBody>
          <a:bodyPr wrap="none" rtlCol="0">
            <a:spAutoFit/>
          </a:bodyPr>
          <a:p>
            <a:pPr algn="l"/>
            <a:r>
              <a:rPr lang="en-US" altLang="zh-CN" sz="4000">
                <a:sym typeface="+mn-ea"/>
              </a:rPr>
              <a:t>1</a:t>
            </a:r>
            <a:r>
              <a:rPr lang="zh-CN" altLang="en-US" sz="4000">
                <a:sym typeface="+mn-ea"/>
              </a:rPr>
              <a:t>、前缀和</a:t>
            </a:r>
            <a:endParaRPr lang="zh-CN" altLang="en-US" sz="4000"/>
          </a:p>
        </p:txBody>
      </p:sp>
      <p:sp>
        <p:nvSpPr>
          <p:cNvPr id="3" name="文本框 2"/>
          <p:cNvSpPr txBox="1"/>
          <p:nvPr/>
        </p:nvSpPr>
        <p:spPr>
          <a:xfrm>
            <a:off x="2531110" y="2210435"/>
            <a:ext cx="5274945" cy="521970"/>
          </a:xfrm>
          <a:prstGeom prst="rect">
            <a:avLst/>
          </a:prstGeom>
          <a:noFill/>
        </p:spPr>
        <p:txBody>
          <a:bodyPr wrap="square" rtlCol="0">
            <a:spAutoFit/>
          </a:bodyPr>
          <a:p>
            <a:r>
              <a:rPr lang="en-US" altLang="zh-CN" sz="2800"/>
              <a:t>1</a:t>
            </a:r>
            <a:r>
              <a:rPr lang="zh-CN" altLang="en-US" sz="2800"/>
              <a:t>、前缀和 概念</a:t>
            </a:r>
            <a:endParaRPr lang="en-US" altLang="zh-CN" sz="2800">
              <a:solidFill>
                <a:schemeClr val="bg2">
                  <a:lumMod val="90000"/>
                </a:schemeClr>
              </a:solidFill>
            </a:endParaRPr>
          </a:p>
        </p:txBody>
      </p:sp>
      <p:pic>
        <p:nvPicPr>
          <p:cNvPr id="4" name="图片 3"/>
          <p:cNvPicPr>
            <a:picLocks noChangeAspect="1"/>
          </p:cNvPicPr>
          <p:nvPr/>
        </p:nvPicPr>
        <p:blipFill>
          <a:blip r:embed="rId2"/>
          <a:stretch>
            <a:fillRect/>
          </a:stretch>
        </p:blipFill>
        <p:spPr>
          <a:xfrm>
            <a:off x="1087120" y="2704465"/>
            <a:ext cx="8745220" cy="2059305"/>
          </a:xfrm>
          <a:prstGeom prst="rect">
            <a:avLst/>
          </a:prstGeom>
        </p:spPr>
      </p:pic>
      <p:pic>
        <p:nvPicPr>
          <p:cNvPr id="5" name="图片 4"/>
          <p:cNvPicPr>
            <a:picLocks noChangeAspect="1"/>
          </p:cNvPicPr>
          <p:nvPr/>
        </p:nvPicPr>
        <p:blipFill>
          <a:blip r:embed="rId3"/>
          <a:stretch>
            <a:fillRect/>
          </a:stretch>
        </p:blipFill>
        <p:spPr>
          <a:xfrm>
            <a:off x="1087120" y="4763770"/>
            <a:ext cx="7557135" cy="1524000"/>
          </a:xfrm>
          <a:prstGeom prst="rect">
            <a:avLst/>
          </a:prstGeom>
        </p:spPr>
      </p:pic>
      <p:pic>
        <p:nvPicPr>
          <p:cNvPr id="6" name="图片 5"/>
          <p:cNvPicPr>
            <a:picLocks noChangeAspect="1"/>
          </p:cNvPicPr>
          <p:nvPr/>
        </p:nvPicPr>
        <p:blipFill>
          <a:blip r:embed="rId4"/>
          <a:stretch>
            <a:fillRect/>
          </a:stretch>
        </p:blipFill>
        <p:spPr>
          <a:xfrm>
            <a:off x="8333105" y="3288030"/>
            <a:ext cx="3141980" cy="121920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2497455" cy="706755"/>
          </a:xfrm>
          <a:prstGeom prst="rect">
            <a:avLst/>
          </a:prstGeom>
          <a:noFill/>
        </p:spPr>
        <p:txBody>
          <a:bodyPr wrap="none" rtlCol="0">
            <a:spAutoFit/>
          </a:bodyPr>
          <a:p>
            <a:pPr algn="l"/>
            <a:r>
              <a:rPr lang="en-US" altLang="zh-CN" sz="4000">
                <a:sym typeface="+mn-ea"/>
              </a:rPr>
              <a:t>1</a:t>
            </a:r>
            <a:r>
              <a:rPr lang="zh-CN" altLang="en-US" sz="4000">
                <a:sym typeface="+mn-ea"/>
              </a:rPr>
              <a:t>、前缀和</a:t>
            </a:r>
            <a:endParaRPr lang="zh-CN" altLang="en-US" sz="4000"/>
          </a:p>
        </p:txBody>
      </p:sp>
      <p:sp>
        <p:nvSpPr>
          <p:cNvPr id="3" name="文本框 2"/>
          <p:cNvSpPr txBox="1"/>
          <p:nvPr/>
        </p:nvSpPr>
        <p:spPr>
          <a:xfrm>
            <a:off x="2531110" y="2210435"/>
            <a:ext cx="5274945" cy="521970"/>
          </a:xfrm>
          <a:prstGeom prst="rect">
            <a:avLst/>
          </a:prstGeom>
          <a:noFill/>
        </p:spPr>
        <p:txBody>
          <a:bodyPr wrap="square" rtlCol="0">
            <a:spAutoFit/>
          </a:bodyPr>
          <a:p>
            <a:r>
              <a:rPr lang="en-US" altLang="zh-CN" sz="2800"/>
              <a:t>1</a:t>
            </a:r>
            <a:r>
              <a:rPr lang="zh-CN" altLang="en-US" sz="2800"/>
              <a:t>、前缀和     </a:t>
            </a:r>
            <a:r>
              <a:rPr lang="en-US" altLang="zh-CN" sz="2800"/>
              <a:t>cpu </a:t>
            </a:r>
            <a:r>
              <a:rPr lang="zh-CN" altLang="en-US" sz="2800"/>
              <a:t>版本</a:t>
            </a:r>
            <a:endParaRPr lang="zh-CN" altLang="en-US" sz="2800"/>
          </a:p>
        </p:txBody>
      </p:sp>
      <p:pic>
        <p:nvPicPr>
          <p:cNvPr id="6" name="图片 5"/>
          <p:cNvPicPr>
            <a:picLocks noChangeAspect="1"/>
          </p:cNvPicPr>
          <p:nvPr/>
        </p:nvPicPr>
        <p:blipFill>
          <a:blip r:embed="rId2"/>
          <a:stretch>
            <a:fillRect/>
          </a:stretch>
        </p:blipFill>
        <p:spPr>
          <a:xfrm>
            <a:off x="2067560" y="3484880"/>
            <a:ext cx="7809865" cy="1477645"/>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33340" y="1354455"/>
            <a:ext cx="2497455" cy="706755"/>
          </a:xfrm>
          <a:prstGeom prst="rect">
            <a:avLst/>
          </a:prstGeom>
          <a:noFill/>
        </p:spPr>
        <p:txBody>
          <a:bodyPr wrap="none" rtlCol="0">
            <a:spAutoFit/>
          </a:bodyPr>
          <a:p>
            <a:pPr algn="l"/>
            <a:r>
              <a:rPr lang="en-US" altLang="zh-CN" sz="4000">
                <a:sym typeface="+mn-ea"/>
              </a:rPr>
              <a:t>1</a:t>
            </a:r>
            <a:r>
              <a:rPr lang="zh-CN" altLang="en-US" sz="4000">
                <a:sym typeface="+mn-ea"/>
              </a:rPr>
              <a:t>、前缀和</a:t>
            </a:r>
            <a:endParaRPr lang="zh-CN" altLang="en-US" sz="4000"/>
          </a:p>
        </p:txBody>
      </p:sp>
      <p:sp>
        <p:nvSpPr>
          <p:cNvPr id="3" name="文本框 2"/>
          <p:cNvSpPr txBox="1"/>
          <p:nvPr/>
        </p:nvSpPr>
        <p:spPr>
          <a:xfrm>
            <a:off x="2531110" y="2213610"/>
            <a:ext cx="9065895" cy="953135"/>
          </a:xfrm>
          <a:prstGeom prst="rect">
            <a:avLst/>
          </a:prstGeom>
          <a:noFill/>
        </p:spPr>
        <p:txBody>
          <a:bodyPr wrap="square" rtlCol="0">
            <a:spAutoFit/>
          </a:bodyPr>
          <a:p>
            <a:r>
              <a:rPr lang="en-US" altLang="zh-CN" sz="2800"/>
              <a:t>1</a:t>
            </a:r>
            <a:r>
              <a:rPr lang="zh-CN" altLang="en-US" sz="2800"/>
              <a:t>、前缀和     </a:t>
            </a:r>
            <a:r>
              <a:rPr lang="en-US" altLang="zh-CN" sz="2800"/>
              <a:t>gpu </a:t>
            </a:r>
            <a:r>
              <a:rPr lang="zh-CN" altLang="en-US" sz="2800"/>
              <a:t>版本</a:t>
            </a:r>
            <a:endParaRPr lang="zh-CN" altLang="en-US" sz="2800"/>
          </a:p>
          <a:p>
            <a:r>
              <a:rPr lang="en-US" altLang="zh-CN" sz="2800"/>
              <a:t>	</a:t>
            </a:r>
            <a:r>
              <a:rPr lang="zh-CN" altLang="en-US" sz="2400"/>
              <a:t>假设元素与线程个数相同</a:t>
            </a:r>
            <a:endParaRPr lang="zh-CN" altLang="en-US" sz="2400"/>
          </a:p>
        </p:txBody>
      </p:sp>
      <p:pic>
        <p:nvPicPr>
          <p:cNvPr id="4" name="图片 3"/>
          <p:cNvPicPr>
            <a:picLocks noChangeAspect="1"/>
          </p:cNvPicPr>
          <p:nvPr/>
        </p:nvPicPr>
        <p:blipFill>
          <a:blip r:embed="rId2"/>
          <a:stretch>
            <a:fillRect/>
          </a:stretch>
        </p:blipFill>
        <p:spPr>
          <a:xfrm>
            <a:off x="7092315" y="3484880"/>
            <a:ext cx="4330065" cy="2070100"/>
          </a:xfrm>
          <a:prstGeom prst="rect">
            <a:avLst/>
          </a:prstGeom>
        </p:spPr>
      </p:pic>
      <p:pic>
        <p:nvPicPr>
          <p:cNvPr id="9" name="图片 8"/>
          <p:cNvPicPr>
            <a:picLocks noChangeAspect="1"/>
          </p:cNvPicPr>
          <p:nvPr/>
        </p:nvPicPr>
        <p:blipFill>
          <a:blip r:embed="rId3"/>
          <a:stretch>
            <a:fillRect/>
          </a:stretch>
        </p:blipFill>
        <p:spPr>
          <a:xfrm>
            <a:off x="1042035" y="3563620"/>
            <a:ext cx="5653405" cy="1911985"/>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002530" y="570230"/>
            <a:ext cx="2497455" cy="706755"/>
          </a:xfrm>
          <a:prstGeom prst="rect">
            <a:avLst/>
          </a:prstGeom>
          <a:noFill/>
        </p:spPr>
        <p:txBody>
          <a:bodyPr wrap="none" rtlCol="0">
            <a:spAutoFit/>
          </a:bodyPr>
          <a:p>
            <a:pPr algn="l"/>
            <a:r>
              <a:rPr lang="en-US" altLang="zh-CN" sz="4000">
                <a:sym typeface="+mn-ea"/>
              </a:rPr>
              <a:t>1</a:t>
            </a:r>
            <a:r>
              <a:rPr lang="zh-CN" altLang="en-US" sz="4000">
                <a:sym typeface="+mn-ea"/>
              </a:rPr>
              <a:t>、前缀和</a:t>
            </a:r>
            <a:endParaRPr lang="zh-CN" altLang="en-US" sz="4000"/>
          </a:p>
        </p:txBody>
      </p:sp>
      <p:sp>
        <p:nvSpPr>
          <p:cNvPr id="3" name="文本框 2"/>
          <p:cNvSpPr txBox="1"/>
          <p:nvPr/>
        </p:nvSpPr>
        <p:spPr>
          <a:xfrm>
            <a:off x="2305050" y="1181735"/>
            <a:ext cx="9065895" cy="953135"/>
          </a:xfrm>
          <a:prstGeom prst="rect">
            <a:avLst/>
          </a:prstGeom>
          <a:noFill/>
        </p:spPr>
        <p:txBody>
          <a:bodyPr wrap="square" rtlCol="0">
            <a:spAutoFit/>
          </a:bodyPr>
          <a:p>
            <a:r>
              <a:rPr lang="en-US" altLang="zh-CN" sz="2800"/>
              <a:t>1</a:t>
            </a:r>
            <a:r>
              <a:rPr lang="zh-CN" altLang="en-US" sz="2800"/>
              <a:t>、前缀和     </a:t>
            </a:r>
            <a:r>
              <a:rPr lang="en-US" altLang="zh-CN" sz="2800"/>
              <a:t>gpu </a:t>
            </a:r>
            <a:r>
              <a:rPr lang="zh-CN" altLang="en-US" sz="2800"/>
              <a:t>版本</a:t>
            </a:r>
            <a:endParaRPr lang="zh-CN" altLang="en-US" sz="2800"/>
          </a:p>
          <a:p>
            <a:r>
              <a:rPr lang="en-US" altLang="zh-CN" sz="2800"/>
              <a:t>	</a:t>
            </a:r>
            <a:r>
              <a:rPr lang="zh-CN" altLang="en-US" sz="2800"/>
              <a:t>单</a:t>
            </a:r>
            <a:r>
              <a:rPr lang="en-US" altLang="zh-CN" sz="2800"/>
              <a:t>gpu </a:t>
            </a:r>
            <a:r>
              <a:rPr lang="zh-CN" altLang="en-US" sz="2800"/>
              <a:t>执行</a:t>
            </a:r>
            <a:endParaRPr lang="zh-CN" altLang="en-US" sz="2800"/>
          </a:p>
        </p:txBody>
      </p:sp>
      <p:pic>
        <p:nvPicPr>
          <p:cNvPr id="10" name="图片 9"/>
          <p:cNvPicPr>
            <a:picLocks noChangeAspect="1"/>
          </p:cNvPicPr>
          <p:nvPr/>
        </p:nvPicPr>
        <p:blipFill>
          <a:blip r:embed="rId2"/>
          <a:stretch>
            <a:fillRect/>
          </a:stretch>
        </p:blipFill>
        <p:spPr>
          <a:xfrm>
            <a:off x="6540500" y="3377565"/>
            <a:ext cx="6299835" cy="2044700"/>
          </a:xfrm>
          <a:prstGeom prst="rect">
            <a:avLst/>
          </a:prstGeom>
        </p:spPr>
      </p:pic>
      <p:pic>
        <p:nvPicPr>
          <p:cNvPr id="11" name="图片 10"/>
          <p:cNvPicPr>
            <a:picLocks noChangeAspect="1"/>
          </p:cNvPicPr>
          <p:nvPr/>
        </p:nvPicPr>
        <p:blipFill>
          <a:blip r:embed="rId3"/>
          <a:stretch>
            <a:fillRect/>
          </a:stretch>
        </p:blipFill>
        <p:spPr>
          <a:xfrm>
            <a:off x="429260" y="2146935"/>
            <a:ext cx="5721350" cy="424815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45185"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72839"/>
            <a:ext cx="3933233" cy="2802579"/>
          </a:xfrm>
          <a:prstGeom prst="rect">
            <a:avLst/>
          </a:prstGeom>
        </p:spPr>
      </p:pic>
      <p:sp>
        <p:nvSpPr>
          <p:cNvPr id="2" name="文本框 1"/>
          <p:cNvSpPr txBox="1"/>
          <p:nvPr/>
        </p:nvSpPr>
        <p:spPr>
          <a:xfrm>
            <a:off x="5133340" y="1354455"/>
            <a:ext cx="2497455" cy="706755"/>
          </a:xfrm>
          <a:prstGeom prst="rect">
            <a:avLst/>
          </a:prstGeom>
          <a:noFill/>
        </p:spPr>
        <p:txBody>
          <a:bodyPr wrap="none" rtlCol="0">
            <a:spAutoFit/>
          </a:bodyPr>
          <a:p>
            <a:pPr algn="l"/>
            <a:r>
              <a:rPr lang="en-US" altLang="zh-CN" sz="4000">
                <a:sym typeface="+mn-ea"/>
              </a:rPr>
              <a:t>1</a:t>
            </a:r>
            <a:r>
              <a:rPr lang="zh-CN" altLang="en-US" sz="4000">
                <a:sym typeface="+mn-ea"/>
              </a:rPr>
              <a:t>、前缀和</a:t>
            </a:r>
            <a:endParaRPr lang="zh-CN" altLang="en-US" sz="4000"/>
          </a:p>
        </p:txBody>
      </p:sp>
      <p:sp>
        <p:nvSpPr>
          <p:cNvPr id="3" name="文本框 2"/>
          <p:cNvSpPr txBox="1"/>
          <p:nvPr/>
        </p:nvSpPr>
        <p:spPr>
          <a:xfrm>
            <a:off x="2531110" y="2213610"/>
            <a:ext cx="9065895" cy="953135"/>
          </a:xfrm>
          <a:prstGeom prst="rect">
            <a:avLst/>
          </a:prstGeom>
          <a:noFill/>
        </p:spPr>
        <p:txBody>
          <a:bodyPr wrap="square" rtlCol="0">
            <a:spAutoFit/>
          </a:bodyPr>
          <a:p>
            <a:r>
              <a:rPr lang="en-US" altLang="zh-CN" sz="2800"/>
              <a:t>1</a:t>
            </a:r>
            <a:r>
              <a:rPr lang="zh-CN" altLang="en-US" sz="2800"/>
              <a:t>、前缀和     </a:t>
            </a:r>
            <a:r>
              <a:rPr lang="en-US" altLang="zh-CN" sz="2800"/>
              <a:t>gpu </a:t>
            </a:r>
            <a:r>
              <a:rPr lang="zh-CN" altLang="en-US" sz="2800"/>
              <a:t>版本</a:t>
            </a:r>
            <a:endParaRPr lang="zh-CN" altLang="en-US" sz="2800"/>
          </a:p>
          <a:p>
            <a:r>
              <a:rPr lang="en-US" altLang="zh-CN" sz="2800"/>
              <a:t>	</a:t>
            </a:r>
            <a:endParaRPr lang="en-US" altLang="zh-CN"/>
          </a:p>
        </p:txBody>
      </p:sp>
      <p:pic>
        <p:nvPicPr>
          <p:cNvPr id="5" name="图片 4"/>
          <p:cNvPicPr>
            <a:picLocks noChangeAspect="1"/>
          </p:cNvPicPr>
          <p:nvPr/>
        </p:nvPicPr>
        <p:blipFill>
          <a:blip r:embed="rId2"/>
          <a:stretch>
            <a:fillRect/>
          </a:stretch>
        </p:blipFill>
        <p:spPr>
          <a:xfrm>
            <a:off x="521970" y="3166745"/>
            <a:ext cx="4611370" cy="2112645"/>
          </a:xfrm>
          <a:prstGeom prst="rect">
            <a:avLst/>
          </a:prstGeom>
        </p:spPr>
      </p:pic>
      <p:pic>
        <p:nvPicPr>
          <p:cNvPr id="7" name="图片 6"/>
          <p:cNvPicPr>
            <a:picLocks noChangeAspect="1"/>
          </p:cNvPicPr>
          <p:nvPr/>
        </p:nvPicPr>
        <p:blipFill>
          <a:blip r:embed="rId3"/>
          <a:stretch>
            <a:fillRect/>
          </a:stretch>
        </p:blipFill>
        <p:spPr>
          <a:xfrm>
            <a:off x="6083935" y="3027045"/>
            <a:ext cx="4982845" cy="2920365"/>
          </a:xfrm>
          <a:prstGeom prst="rect">
            <a:avLst/>
          </a:prstGeom>
        </p:spPr>
      </p:pic>
      <p:sp>
        <p:nvSpPr>
          <p:cNvPr id="10" name="文本框 9"/>
          <p:cNvSpPr txBox="1"/>
          <p:nvPr/>
        </p:nvSpPr>
        <p:spPr>
          <a:xfrm>
            <a:off x="1685290" y="6045200"/>
            <a:ext cx="1235710" cy="368300"/>
          </a:xfrm>
          <a:prstGeom prst="rect">
            <a:avLst/>
          </a:prstGeom>
          <a:noFill/>
        </p:spPr>
        <p:txBody>
          <a:bodyPr wrap="none" rtlCol="0">
            <a:spAutoFit/>
          </a:bodyPr>
          <a:p>
            <a:pPr algn="l"/>
            <a:r>
              <a:rPr lang="en-US" altLang="zh-CN"/>
              <a:t>up-Sweep</a:t>
            </a:r>
            <a:endParaRPr lang="en-US" altLang="zh-CN"/>
          </a:p>
        </p:txBody>
      </p:sp>
      <p:sp>
        <p:nvSpPr>
          <p:cNvPr id="12" name="文本框 11"/>
          <p:cNvSpPr txBox="1"/>
          <p:nvPr/>
        </p:nvSpPr>
        <p:spPr>
          <a:xfrm>
            <a:off x="7838440" y="6045200"/>
            <a:ext cx="1540510" cy="368300"/>
          </a:xfrm>
          <a:prstGeom prst="rect">
            <a:avLst/>
          </a:prstGeom>
          <a:noFill/>
        </p:spPr>
        <p:txBody>
          <a:bodyPr wrap="none" rtlCol="0">
            <a:spAutoFit/>
          </a:bodyPr>
          <a:p>
            <a:pPr algn="l"/>
            <a:r>
              <a:rPr lang="en-US" altLang="zh-CN"/>
              <a:t>down-Sweep</a:t>
            </a:r>
            <a:endParaRPr lang="en-US" altLang="zh-CN"/>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72839"/>
            <a:ext cx="3933233" cy="2802579"/>
          </a:xfrm>
          <a:prstGeom prst="rect">
            <a:avLst/>
          </a:prstGeom>
        </p:spPr>
      </p:pic>
      <p:sp>
        <p:nvSpPr>
          <p:cNvPr id="2" name="文本框 1"/>
          <p:cNvSpPr txBox="1"/>
          <p:nvPr/>
        </p:nvSpPr>
        <p:spPr>
          <a:xfrm>
            <a:off x="4966970" y="403860"/>
            <a:ext cx="2497455" cy="706755"/>
          </a:xfrm>
          <a:prstGeom prst="rect">
            <a:avLst/>
          </a:prstGeom>
          <a:noFill/>
        </p:spPr>
        <p:txBody>
          <a:bodyPr wrap="none" rtlCol="0">
            <a:spAutoFit/>
          </a:bodyPr>
          <a:p>
            <a:pPr algn="l"/>
            <a:r>
              <a:rPr lang="en-US" altLang="zh-CN" sz="4000">
                <a:sym typeface="+mn-ea"/>
              </a:rPr>
              <a:t>1</a:t>
            </a:r>
            <a:r>
              <a:rPr lang="zh-CN" altLang="en-US" sz="4000">
                <a:sym typeface="+mn-ea"/>
              </a:rPr>
              <a:t>、前缀和</a:t>
            </a:r>
            <a:endParaRPr lang="zh-CN" altLang="en-US" sz="4000"/>
          </a:p>
        </p:txBody>
      </p:sp>
      <p:sp>
        <p:nvSpPr>
          <p:cNvPr id="3" name="文本框 2"/>
          <p:cNvSpPr txBox="1"/>
          <p:nvPr/>
        </p:nvSpPr>
        <p:spPr>
          <a:xfrm>
            <a:off x="2234565" y="1191895"/>
            <a:ext cx="9065895" cy="953135"/>
          </a:xfrm>
          <a:prstGeom prst="rect">
            <a:avLst/>
          </a:prstGeom>
          <a:noFill/>
        </p:spPr>
        <p:txBody>
          <a:bodyPr wrap="square" rtlCol="0">
            <a:spAutoFit/>
          </a:bodyPr>
          <a:p>
            <a:r>
              <a:rPr lang="en-US" altLang="zh-CN" sz="2800"/>
              <a:t>1</a:t>
            </a:r>
            <a:r>
              <a:rPr lang="zh-CN" altLang="en-US" sz="2800"/>
              <a:t>、前缀和     </a:t>
            </a:r>
            <a:r>
              <a:rPr lang="en-US" altLang="zh-CN" sz="2800"/>
              <a:t>gpu </a:t>
            </a:r>
            <a:r>
              <a:rPr lang="zh-CN" altLang="en-US" sz="2800"/>
              <a:t>版本</a:t>
            </a:r>
            <a:endParaRPr lang="zh-CN" altLang="en-US" sz="2800"/>
          </a:p>
          <a:p>
            <a:r>
              <a:rPr lang="en-US" altLang="zh-CN" sz="2800"/>
              <a:t>	</a:t>
            </a:r>
            <a:endParaRPr lang="en-US" altLang="zh-CN"/>
          </a:p>
        </p:txBody>
      </p:sp>
      <p:pic>
        <p:nvPicPr>
          <p:cNvPr id="5" name="图片 4"/>
          <p:cNvPicPr>
            <a:picLocks noChangeAspect="1"/>
          </p:cNvPicPr>
          <p:nvPr/>
        </p:nvPicPr>
        <p:blipFill>
          <a:blip r:embed="rId2"/>
          <a:stretch>
            <a:fillRect/>
          </a:stretch>
        </p:blipFill>
        <p:spPr>
          <a:xfrm>
            <a:off x="6713855" y="1191895"/>
            <a:ext cx="4611370" cy="2112645"/>
          </a:xfrm>
          <a:prstGeom prst="rect">
            <a:avLst/>
          </a:prstGeom>
        </p:spPr>
      </p:pic>
      <p:pic>
        <p:nvPicPr>
          <p:cNvPr id="7" name="图片 6"/>
          <p:cNvPicPr>
            <a:picLocks noChangeAspect="1"/>
          </p:cNvPicPr>
          <p:nvPr/>
        </p:nvPicPr>
        <p:blipFill>
          <a:blip r:embed="rId3"/>
          <a:stretch>
            <a:fillRect/>
          </a:stretch>
        </p:blipFill>
        <p:spPr>
          <a:xfrm>
            <a:off x="6713855" y="3597275"/>
            <a:ext cx="4982845" cy="2920365"/>
          </a:xfrm>
          <a:prstGeom prst="rect">
            <a:avLst/>
          </a:prstGeom>
        </p:spPr>
      </p:pic>
      <p:pic>
        <p:nvPicPr>
          <p:cNvPr id="8" name="图片 7"/>
          <p:cNvPicPr>
            <a:picLocks noChangeAspect="1"/>
          </p:cNvPicPr>
          <p:nvPr/>
        </p:nvPicPr>
        <p:blipFill>
          <a:blip r:embed="rId4"/>
          <a:stretch>
            <a:fillRect/>
          </a:stretch>
        </p:blipFill>
        <p:spPr>
          <a:xfrm>
            <a:off x="868045" y="1836420"/>
            <a:ext cx="4265930" cy="4776470"/>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1496</Words>
  <Application>WPS 文字</Application>
  <PresentationFormat>宽屏</PresentationFormat>
  <Paragraphs>117</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方正书宋_GBK</vt:lpstr>
      <vt:lpstr>Wingdings</vt:lpstr>
      <vt:lpstr>Arial</vt:lpstr>
      <vt:lpstr>苹方 中等</vt:lpstr>
      <vt:lpstr>Thonburi</vt:lpstr>
      <vt:lpstr>Calibri</vt:lpstr>
      <vt:lpstr>Helvetica Neue</vt:lpstr>
      <vt:lpstr>宋体</vt:lpstr>
      <vt:lpstr>汉仪书宋二KW</vt:lpstr>
      <vt:lpstr>微软雅黑</vt:lpstr>
      <vt:lpstr>汉仪旗黑KW</vt:lpstr>
      <vt:lpstr>Arial Unicode MS</vt:lpstr>
      <vt:lpstr>DengXian</vt:lpstr>
      <vt:lpstr>汉仪中等线KW</vt:lpstr>
      <vt:lpstr>Calibri Light</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Wenzhe Li</dc:creator>
  <cp:lastModifiedBy>zuoyan</cp:lastModifiedBy>
  <cp:revision>34</cp:revision>
  <dcterms:created xsi:type="dcterms:W3CDTF">2020-11-01T05:35:02Z</dcterms:created>
  <dcterms:modified xsi:type="dcterms:W3CDTF">2020-11-01T05:35:02Z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