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79" r:id="rId3"/>
    <p:sldId id="280" r:id="rId4"/>
    <p:sldId id="284" r:id="rId5"/>
    <p:sldId id="286" r:id="rId6"/>
    <p:sldId id="287" r:id="rId8"/>
    <p:sldId id="308" r:id="rId9"/>
    <p:sldId id="309" r:id="rId10"/>
    <p:sldId id="310" r:id="rId11"/>
    <p:sldId id="311" r:id="rId12"/>
    <p:sldId id="288" r:id="rId13"/>
    <p:sldId id="306" r:id="rId14"/>
    <p:sldId id="305" r:id="rId15"/>
    <p:sldId id="307" r:id="rId16"/>
    <p:sldId id="304" r:id="rId17"/>
    <p:sldId id="281" r:id="rId18"/>
    <p:sldId id="289" r:id="rId19"/>
    <p:sldId id="290" r:id="rId20"/>
    <p:sldId id="291" r:id="rId21"/>
    <p:sldId id="292" r:id="rId22"/>
    <p:sldId id="282" r:id="rId23"/>
    <p:sldId id="293" r:id="rId24"/>
    <p:sldId id="294" r:id="rId25"/>
    <p:sldId id="283" r:id="rId26"/>
    <p:sldId id="295" r:id="rId27"/>
    <p:sldId id="296" r:id="rId28"/>
    <p:sldId id="298" r:id="rId29"/>
    <p:sldId id="297" r:id="rId30"/>
    <p:sldId id="299" r:id="rId31"/>
    <p:sldId id="300" r:id="rId32"/>
    <p:sldId id="301" r:id="rId33"/>
    <p:sldId id="302" r:id="rId34"/>
    <p:sldId id="285" r:id="rId35"/>
    <p:sldId id="30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A623"/>
    <a:srgbClr val="11305E"/>
    <a:srgbClr val="212970"/>
    <a:srgbClr val="FF7115"/>
    <a:srgbClr val="091932"/>
    <a:srgbClr val="CFD5EA"/>
    <a:srgbClr val="BF9001"/>
    <a:srgbClr val="E9EBF5"/>
    <a:srgbClr val="00FA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8"/>
    <p:restoredTop sz="94651"/>
  </p:normalViewPr>
  <p:slideViewPr>
    <p:cSldViewPr snapToGrid="0" snapToObjects="1">
      <p:cViewPr varScale="1">
        <p:scale>
          <a:sx n="77" d="100"/>
          <a:sy n="77" d="100"/>
        </p:scale>
        <p:origin x="3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46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BC250-831E-3C41-AB40-D6D444D7B122}" type="datetimeFigureOut">
              <a:rPr lang="en-US" smtClean="0"/>
            </a:fld>
            <a:endParaRPr lang="en-US"/>
          </a:p>
        </p:txBody>
      </p:sp>
      <p:sp>
        <p:nvSpPr>
          <p:cNvPr id="104864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4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4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5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2FD5B-1865-AD4E-A05A-C36C002C094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环境：https://www.cnblogs.com/arxive/p/11198420.html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mac: https://blog.csdn.net/suki570/article/details/104272040</a:t>
            </a:r>
            <a:endParaRPr lang="en-US" altLang="zh-CN"/>
          </a:p>
          <a:p>
            <a:r>
              <a:rPr lang="en-US" altLang="zh-CN"/>
              <a:t>xcode: http://antonmenshov.com/2017/09/09/clang-openmp-setup-in-xcode/</a:t>
            </a:r>
            <a:endParaRPr lang="en-US" altLang="zh-CN"/>
          </a:p>
          <a:p>
            <a:r>
              <a:rPr lang="en-US" altLang="zh-CN"/>
              <a:t>https://www.zhihu.com/question/25739758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mac: https://blog.csdn.net/suki570/article/details/104272040</a:t>
            </a:r>
            <a:endParaRPr lang="en-US" altLang="zh-CN"/>
          </a:p>
          <a:p>
            <a:r>
              <a:rPr lang="en-US" altLang="zh-CN"/>
              <a:t>http://antonmenshov.com/2017/09/09/clang-openmp-setup-in-xcode/</a:t>
            </a: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入门基础：https://www.runoob.com/git/git-tutorial.html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可视化</a:t>
            </a:r>
            <a:r>
              <a:rPr lang="en-US" altLang="zh-CN">
                <a:sym typeface="+mn-ea"/>
              </a:rPr>
              <a:t>git</a:t>
            </a:r>
            <a:r>
              <a:rPr lang="zh-CN" altLang="en-US">
                <a:sym typeface="+mn-ea"/>
              </a:rPr>
              <a:t>操作https://dev.to/lydiahallie/cs-visualized-useful-git-commands-37p1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入门基础：https://www.runoob.com/git/git-tutorial.html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可视化</a:t>
            </a:r>
            <a:r>
              <a:rPr lang="en-US" altLang="zh-CN">
                <a:sym typeface="+mn-ea"/>
              </a:rPr>
              <a:t>git</a:t>
            </a:r>
            <a:r>
              <a:rPr lang="zh-CN" altLang="en-US">
                <a:sym typeface="+mn-ea"/>
              </a:rPr>
              <a:t>操作https://dev.to/lydiahallie/cs-visualized-useful-git-commands-37p1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gitlab</a:t>
            </a:r>
            <a:r>
              <a:rPr lang="zh-CN" altLang="en-US"/>
              <a:t>使用教程</a:t>
            </a:r>
            <a:r>
              <a:rPr lang="en-US" altLang="zh-CN"/>
              <a:t>: https://www.jianshu.com/p/bf7b09e234c8</a:t>
            </a: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gitlab</a:t>
            </a:r>
            <a:r>
              <a:rPr lang="zh-CN" altLang="en-US"/>
              <a:t>使用教程</a:t>
            </a:r>
            <a:r>
              <a:rPr lang="en-US" altLang="zh-CN"/>
              <a:t>: https://www.jianshu.com/p/bf7b09e234c8</a:t>
            </a:r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gitlab</a:t>
            </a:r>
            <a:r>
              <a:rPr lang="zh-CN" altLang="en-US"/>
              <a:t>使用教程</a:t>
            </a:r>
            <a:r>
              <a:rPr lang="en-US" altLang="zh-CN"/>
              <a:t>: https://www.jianshu.com/p/bf7b09e234c8</a:t>
            </a:r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gitlab</a:t>
            </a:r>
            <a:r>
              <a:rPr lang="zh-CN" altLang="en-US"/>
              <a:t>使用教程</a:t>
            </a:r>
            <a:r>
              <a:rPr lang="en-US" altLang="zh-CN"/>
              <a:t>: https://www.jianshu.com/p/bf7b09e234c8</a:t>
            </a:r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gitlab</a:t>
            </a:r>
            <a:r>
              <a:rPr lang="zh-CN" altLang="en-US"/>
              <a:t>使用教程</a:t>
            </a:r>
            <a:r>
              <a:rPr lang="en-US" altLang="zh-CN"/>
              <a:t>: https://www.jianshu.com/p/bf7b09e234c8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环境：https://www.cnblogs.com/arxive/p/11198420.html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环境：https://www.cnblogs.com/arxive/p/11198420.html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环境：https://www.cnblogs.com/arxive/p/11198420.html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环境：https://www.cnblogs.com/arxive/p/11198420.html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安装： https://blog.csdn.net/wf19930209/article/details/81879514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安装： https://blog.csdn.net/wf19930209/article/details/81879514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mac: https://blog.csdn.net/suki570/article/details/104272040</a:t>
            </a:r>
            <a:endParaRPr lang="en-US" altLang="zh-CN"/>
          </a:p>
          <a:p>
            <a:r>
              <a:rPr lang="en-US" altLang="zh-CN"/>
              <a:t>http://antonmenshov.com/2017/09/09/clang-openmp-setup-in-xcode/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88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5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5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1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9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5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5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矩形 7"/>
          <p:cNvSpPr/>
          <p:nvPr/>
        </p:nvSpPr>
        <p:spPr>
          <a:xfrm>
            <a:off x="0" y="6449478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</a:p>
        </p:txBody>
      </p:sp>
      <p:sp>
        <p:nvSpPr>
          <p:cNvPr id="1048582" name="文本框 8"/>
          <p:cNvSpPr txBox="1"/>
          <p:nvPr/>
        </p:nvSpPr>
        <p:spPr>
          <a:xfrm>
            <a:off x="8895905" y="6463267"/>
            <a:ext cx="2872738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  <a:endParaRPr sz="1100"/>
          </a:p>
        </p:txBody>
      </p:sp>
      <p:sp>
        <p:nvSpPr>
          <p:cNvPr id="10485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18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2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2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29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30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3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32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3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3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9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59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3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40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41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07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0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0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jpe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601085" y="1366520"/>
            <a:ext cx="49904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/>
              <a:t>环境安装与</a:t>
            </a:r>
            <a:r>
              <a:rPr lang="en-US" altLang="zh-CN" sz="4000"/>
              <a:t>gitlab</a:t>
            </a:r>
            <a:r>
              <a:rPr lang="zh-CN" altLang="en-US" sz="4000"/>
              <a:t>使用</a:t>
            </a:r>
            <a:endParaRPr lang="zh-CN" altLang="en-US" sz="4000"/>
          </a:p>
        </p:txBody>
      </p:sp>
      <p:sp>
        <p:nvSpPr>
          <p:cNvPr id="3" name="文本框 2"/>
          <p:cNvSpPr txBox="1"/>
          <p:nvPr/>
        </p:nvSpPr>
        <p:spPr>
          <a:xfrm>
            <a:off x="5133340" y="3030220"/>
            <a:ext cx="137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2020-11-01</a:t>
            </a:r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66970" y="831215"/>
            <a:ext cx="42760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>
                <a:sym typeface="+mn-ea"/>
              </a:rPr>
              <a:t>1</a:t>
            </a:r>
            <a:r>
              <a:rPr lang="zh-CN" altLang="en-US" sz="4000">
                <a:sym typeface="+mn-ea"/>
              </a:rPr>
              <a:t>、</a:t>
            </a:r>
            <a:r>
              <a:rPr lang="en-US" altLang="zh-CN" sz="4000">
                <a:sym typeface="+mn-ea"/>
              </a:rPr>
              <a:t>cuda </a:t>
            </a:r>
            <a:r>
              <a:rPr lang="zh-CN" altLang="en-US" sz="4000">
                <a:sym typeface="+mn-ea"/>
              </a:rPr>
              <a:t>环境安装</a:t>
            </a:r>
            <a:endParaRPr lang="en-US" altLang="zh-CN" sz="4000"/>
          </a:p>
        </p:txBody>
      </p:sp>
      <p:sp>
        <p:nvSpPr>
          <p:cNvPr id="3" name="文本框 2"/>
          <p:cNvSpPr txBox="1"/>
          <p:nvPr/>
        </p:nvSpPr>
        <p:spPr>
          <a:xfrm>
            <a:off x="409575" y="2195195"/>
            <a:ext cx="11221085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800"/>
              <a:t>Linux </a:t>
            </a:r>
            <a:r>
              <a:rPr lang="zh-CN" altLang="en-US" sz="2800"/>
              <a:t>环境 </a:t>
            </a:r>
            <a:endParaRPr lang="zh-CN" altLang="en-US" sz="2800"/>
          </a:p>
          <a:p>
            <a:pPr algn="l"/>
            <a:r>
              <a:rPr lang="zh-CN" altLang="en-US" sz="2800"/>
              <a:t>CentOS ：  </a:t>
            </a:r>
            <a:r>
              <a:rPr lang="en-US" altLang="zh-CN" sz="2800"/>
              <a:t>rpm(</a:t>
            </a:r>
            <a:r>
              <a:rPr lang="en-US" altLang="zh-CN" sz="2800">
                <a:sym typeface="+mn-ea"/>
              </a:rPr>
              <a:t>local</a:t>
            </a:r>
            <a:r>
              <a:rPr lang="en-US" altLang="zh-CN" sz="2800"/>
              <a:t>)  </a:t>
            </a:r>
            <a:r>
              <a:rPr lang="zh-CN" altLang="en-US" sz="2800"/>
              <a:t>或 </a:t>
            </a:r>
            <a:r>
              <a:rPr lang="en-US" altLang="zh-CN" sz="2800"/>
              <a:t>runfile</a:t>
            </a:r>
            <a:r>
              <a:rPr lang="en-US" altLang="zh-CN" sz="2800">
                <a:sym typeface="+mn-ea"/>
              </a:rPr>
              <a:t>(</a:t>
            </a:r>
            <a:r>
              <a:rPr lang="en-US" altLang="zh-CN" sz="2800">
                <a:sym typeface="+mn-ea"/>
              </a:rPr>
              <a:t>local</a:t>
            </a:r>
            <a:r>
              <a:rPr lang="en-US" altLang="zh-CN" sz="2800">
                <a:sym typeface="+mn-ea"/>
              </a:rPr>
              <a:t>) </a:t>
            </a:r>
            <a:r>
              <a:rPr sz="2400"/>
              <a:t>   </a:t>
            </a:r>
            <a:endParaRPr sz="2400"/>
          </a:p>
          <a:p>
            <a:pPr algn="l"/>
            <a:r>
              <a:rPr sz="2400"/>
              <a:t>  </a:t>
            </a:r>
            <a:r>
              <a:rPr lang="en-US" sz="2400"/>
              <a:t>	</a:t>
            </a:r>
            <a:r>
              <a:rPr sz="2400"/>
              <a:t>wget</a:t>
            </a:r>
            <a:r>
              <a:rPr sz="2800"/>
              <a:t> </a:t>
            </a:r>
            <a:r>
              <a:rPr sz="1200"/>
              <a:t>https://developer.download.nvidia.com/compute/cuda/11.1.1/local_installers/cuda-repo-rhel7-11-1-local-11.1.1_455.32.00-1.x86_64.rpm</a:t>
            </a:r>
            <a:endParaRPr sz="1200"/>
          </a:p>
          <a:p>
            <a:pPr lvl="1" algn="l"/>
            <a:r>
              <a:rPr lang="en-US" sz="2400"/>
              <a:t>	</a:t>
            </a:r>
            <a:r>
              <a:rPr sz="2400"/>
              <a:t>sudo rpm -i cuda-repo-rhel7-11-1-local-11.1.1_455.32.00-1.x86_64.rpm</a:t>
            </a:r>
            <a:endParaRPr sz="2400"/>
          </a:p>
          <a:p>
            <a:pPr lvl="1" algn="l"/>
            <a:r>
              <a:rPr lang="en-US" sz="2400"/>
              <a:t>	</a:t>
            </a:r>
            <a:r>
              <a:rPr sz="2400"/>
              <a:t>sudo yum clean all</a:t>
            </a:r>
            <a:endParaRPr sz="2400"/>
          </a:p>
          <a:p>
            <a:pPr lvl="1" algn="l"/>
            <a:r>
              <a:rPr lang="en-US" sz="2400"/>
              <a:t>	</a:t>
            </a:r>
            <a:r>
              <a:rPr sz="2400"/>
              <a:t>sudo yum -y install nvidia-driver-latest-dkms cuda</a:t>
            </a:r>
            <a:endParaRPr sz="2400"/>
          </a:p>
          <a:p>
            <a:pPr lvl="1" algn="l"/>
            <a:r>
              <a:rPr lang="en-US" sz="2400"/>
              <a:t>	</a:t>
            </a:r>
            <a:r>
              <a:rPr sz="2400"/>
              <a:t>sudo yum -y install cuda-drivers</a:t>
            </a:r>
            <a:endParaRPr sz="2400"/>
          </a:p>
          <a:p>
            <a:pPr algn="l"/>
            <a:endParaRPr sz="2400"/>
          </a:p>
          <a:p>
            <a:pPr algn="l"/>
            <a:r>
              <a:rPr lang="en-US" sz="2400"/>
              <a:t>	</a:t>
            </a:r>
            <a:r>
              <a:rPr sz="2400"/>
              <a:t>wget </a:t>
            </a:r>
            <a:r>
              <a:rPr sz="1400"/>
              <a:t>https://developer.download.nvidia.com/compute/cuda/11.1.1/local_installers/cuda_11.1.1_455.32.00_linux.run</a:t>
            </a:r>
            <a:endParaRPr sz="1400"/>
          </a:p>
          <a:p>
            <a:pPr algn="l"/>
            <a:r>
              <a:rPr lang="en-US" sz="2400"/>
              <a:t>	</a:t>
            </a:r>
            <a:r>
              <a:rPr sz="2400"/>
              <a:t>sudo sh cuda_11.1.1_455.32.00_linux.run</a:t>
            </a:r>
            <a:endParaRPr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66970" y="831215"/>
            <a:ext cx="42760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>
                <a:sym typeface="+mn-ea"/>
              </a:rPr>
              <a:t>1</a:t>
            </a:r>
            <a:r>
              <a:rPr lang="zh-CN" altLang="en-US" sz="4000">
                <a:sym typeface="+mn-ea"/>
              </a:rPr>
              <a:t>、</a:t>
            </a:r>
            <a:r>
              <a:rPr lang="en-US" altLang="zh-CN" sz="4000">
                <a:sym typeface="+mn-ea"/>
              </a:rPr>
              <a:t>cuda </a:t>
            </a:r>
            <a:r>
              <a:rPr lang="zh-CN" altLang="en-US" sz="4000">
                <a:sym typeface="+mn-ea"/>
              </a:rPr>
              <a:t>环境安装</a:t>
            </a:r>
            <a:endParaRPr lang="en-US" altLang="zh-CN" sz="4000"/>
          </a:p>
        </p:txBody>
      </p:sp>
      <p:sp>
        <p:nvSpPr>
          <p:cNvPr id="3" name="文本框 2"/>
          <p:cNvSpPr txBox="1"/>
          <p:nvPr/>
        </p:nvSpPr>
        <p:spPr>
          <a:xfrm>
            <a:off x="409575" y="2195195"/>
            <a:ext cx="199453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800"/>
              <a:t>Linux </a:t>
            </a:r>
            <a:r>
              <a:rPr lang="zh-CN" altLang="en-US" sz="2800"/>
              <a:t>环境 </a:t>
            </a:r>
            <a:endParaRPr lang="zh-CN" altLang="en-US" sz="2800"/>
          </a:p>
          <a:p>
            <a:pPr algn="l"/>
            <a:r>
              <a:rPr lang="zh-CN" altLang="en-US" sz="2800"/>
              <a:t>CentOS ： </a:t>
            </a:r>
            <a:endParaRPr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525" y="1464310"/>
            <a:ext cx="9403080" cy="4749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66970" y="831215"/>
            <a:ext cx="42760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>
                <a:sym typeface="+mn-ea"/>
              </a:rPr>
              <a:t>1</a:t>
            </a:r>
            <a:r>
              <a:rPr lang="zh-CN" altLang="en-US" sz="4000">
                <a:sym typeface="+mn-ea"/>
              </a:rPr>
              <a:t>、</a:t>
            </a:r>
            <a:r>
              <a:rPr lang="en-US" altLang="zh-CN" sz="4000">
                <a:sym typeface="+mn-ea"/>
              </a:rPr>
              <a:t>cuda </a:t>
            </a:r>
            <a:r>
              <a:rPr lang="zh-CN" altLang="en-US" sz="4000">
                <a:sym typeface="+mn-ea"/>
              </a:rPr>
              <a:t>环境安装</a:t>
            </a:r>
            <a:endParaRPr lang="en-US" altLang="zh-CN" sz="4000"/>
          </a:p>
        </p:txBody>
      </p:sp>
      <p:sp>
        <p:nvSpPr>
          <p:cNvPr id="3" name="文本框 2"/>
          <p:cNvSpPr txBox="1"/>
          <p:nvPr/>
        </p:nvSpPr>
        <p:spPr>
          <a:xfrm>
            <a:off x="431165" y="2167255"/>
            <a:ext cx="115512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/>
              <a:t>Linux </a:t>
            </a:r>
            <a:r>
              <a:rPr lang="zh-CN" altLang="en-US" sz="2800"/>
              <a:t>环境 </a:t>
            </a:r>
            <a:endParaRPr lang="zh-CN" altLang="en-US" sz="2800"/>
          </a:p>
          <a:p>
            <a:pPr algn="l"/>
            <a:endParaRPr sz="2400"/>
          </a:p>
          <a:p>
            <a:pPr algn="l"/>
            <a:r>
              <a:rPr lang="en-US" altLang="zh-CN" sz="2800"/>
              <a:t>	</a:t>
            </a:r>
            <a:r>
              <a:rPr lang="zh-CN" sz="2800"/>
              <a:t>配置环境变量</a:t>
            </a:r>
            <a:endParaRPr sz="2800"/>
          </a:p>
          <a:p>
            <a:pPr algn="l"/>
            <a:r>
              <a:rPr lang="en-US" sz="2000"/>
              <a:t>	</a:t>
            </a:r>
            <a:r>
              <a:rPr sz="2000"/>
              <a:t>export PATH="/usr/local/cuda-</a:t>
            </a:r>
            <a:r>
              <a:rPr lang="en-US" sz="2000"/>
              <a:t>11</a:t>
            </a:r>
            <a:r>
              <a:rPr sz="2000"/>
              <a:t>.</a:t>
            </a:r>
            <a:r>
              <a:rPr lang="en-US" sz="2000"/>
              <a:t>1</a:t>
            </a:r>
            <a:r>
              <a:rPr sz="2000"/>
              <a:t>/bin:$PATH" </a:t>
            </a:r>
            <a:endParaRPr sz="2000"/>
          </a:p>
          <a:p>
            <a:pPr algn="l"/>
            <a:r>
              <a:rPr lang="en-US" sz="2000"/>
              <a:t>	</a:t>
            </a:r>
            <a:r>
              <a:rPr sz="2000"/>
              <a:t>export LD_LIBRARY_PATH="/usr/local/cuda-</a:t>
            </a:r>
            <a:r>
              <a:rPr lang="en-US" sz="2000"/>
              <a:t>11</a:t>
            </a:r>
            <a:r>
              <a:rPr sz="2000"/>
              <a:t>.</a:t>
            </a:r>
            <a:r>
              <a:rPr lang="en-US" sz="2000"/>
              <a:t>1</a:t>
            </a:r>
            <a:r>
              <a:rPr sz="2000"/>
              <a:t>/lib64:$LD_LIBRARY_PATH"</a:t>
            </a:r>
            <a:endParaRPr sz="2000"/>
          </a:p>
          <a:p>
            <a:pPr algn="l"/>
            <a:endParaRPr sz="2400"/>
          </a:p>
          <a:p>
            <a:pPr algn="l"/>
            <a:r>
              <a:rPr lang="en-US" sz="2400"/>
              <a:t>	</a:t>
            </a:r>
            <a:r>
              <a:rPr lang="zh-CN" altLang="en-US" sz="2400"/>
              <a:t>测试是否成功： nvcc -V</a:t>
            </a:r>
            <a:endParaRPr lang="zh-CN" altLang="en-US" sz="2400"/>
          </a:p>
          <a:p>
            <a:pPr algn="l"/>
            <a:r>
              <a:rPr sz="2400">
                <a:sym typeface="+mn-ea"/>
              </a:rPr>
              <a:t> </a:t>
            </a:r>
            <a:endParaRPr lang="zh-CN" altLang="en-US" sz="2400"/>
          </a:p>
          <a:p>
            <a:pPr algn="l"/>
            <a:r>
              <a:rPr lang="en-US" altLang="zh-CN" sz="2400"/>
              <a:t>	</a:t>
            </a:r>
            <a:endParaRPr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66970" y="831215"/>
            <a:ext cx="42760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>
                <a:sym typeface="+mn-ea"/>
              </a:rPr>
              <a:t>1</a:t>
            </a:r>
            <a:r>
              <a:rPr lang="zh-CN" altLang="en-US" sz="4000">
                <a:sym typeface="+mn-ea"/>
              </a:rPr>
              <a:t>、</a:t>
            </a:r>
            <a:r>
              <a:rPr lang="en-US" altLang="zh-CN" sz="4000">
                <a:sym typeface="+mn-ea"/>
              </a:rPr>
              <a:t>cuda </a:t>
            </a:r>
            <a:r>
              <a:rPr lang="zh-CN" altLang="en-US" sz="4000">
                <a:sym typeface="+mn-ea"/>
              </a:rPr>
              <a:t>环境安装</a:t>
            </a:r>
            <a:endParaRPr lang="en-US" altLang="zh-CN" sz="4000"/>
          </a:p>
        </p:txBody>
      </p:sp>
      <p:sp>
        <p:nvSpPr>
          <p:cNvPr id="3" name="文本框 2"/>
          <p:cNvSpPr txBox="1"/>
          <p:nvPr/>
        </p:nvSpPr>
        <p:spPr>
          <a:xfrm>
            <a:off x="431165" y="2167255"/>
            <a:ext cx="11551285" cy="4215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/>
              <a:t>Linux </a:t>
            </a:r>
            <a:r>
              <a:rPr lang="zh-CN" altLang="en-US" sz="2800"/>
              <a:t>环境 </a:t>
            </a:r>
            <a:endParaRPr sz="2400"/>
          </a:p>
          <a:p>
            <a:pPr algn="l"/>
            <a:r>
              <a:rPr lang="en-US" sz="2400"/>
              <a:t>	</a:t>
            </a:r>
            <a:r>
              <a:rPr lang="en-US" altLang="zh-CN" sz="2400">
                <a:sym typeface="+mn-ea"/>
              </a:rPr>
              <a:t>编译samples例子</a:t>
            </a:r>
            <a:endParaRPr lang="en-US" altLang="zh-CN" sz="2400">
              <a:sym typeface="+mn-ea"/>
            </a:endParaRPr>
          </a:p>
          <a:p>
            <a:pPr algn="l"/>
            <a:endParaRPr lang="en-US" altLang="zh-CN" sz="2400"/>
          </a:p>
          <a:p>
            <a:pPr algn="l"/>
            <a:r>
              <a:rPr lang="en-US" altLang="zh-CN" sz="2400">
                <a:sym typeface="+mn-ea"/>
              </a:rPr>
              <a:t>	#编译并测试设备 deviceQuery：</a:t>
            </a:r>
            <a:endParaRPr lang="en-US" altLang="zh-CN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			cd /usr/local/cuda9.2/samples/1_Utilities/deviceQuery</a:t>
            </a:r>
            <a:endParaRPr lang="en-US" altLang="zh-CN" sz="2400"/>
          </a:p>
          <a:p>
            <a:pPr algn="l"/>
            <a:r>
              <a:rPr lang="en-US" altLang="zh-CN" sz="2400">
                <a:sym typeface="+mn-ea"/>
              </a:rPr>
              <a:t>			sudo make</a:t>
            </a:r>
            <a:endParaRPr lang="en-US" altLang="zh-CN" sz="2400"/>
          </a:p>
          <a:p>
            <a:pPr algn="l"/>
            <a:r>
              <a:rPr lang="en-US" altLang="zh-CN" sz="2400">
                <a:sym typeface="+mn-ea"/>
              </a:rPr>
              <a:t>			./deviceQuery</a:t>
            </a:r>
            <a:endParaRPr lang="en-US" altLang="zh-CN" sz="2400"/>
          </a:p>
          <a:p>
            <a:pPr algn="l"/>
            <a:r>
              <a:rPr lang="en-US" altLang="zh-CN" sz="2400">
                <a:sym typeface="+mn-ea"/>
              </a:rPr>
              <a:t>	#编译并测试带宽 bandwidthTest：</a:t>
            </a:r>
            <a:endParaRPr lang="en-US" altLang="zh-CN" sz="2400"/>
          </a:p>
          <a:p>
            <a:pPr algn="l"/>
            <a:r>
              <a:rPr lang="en-US" altLang="zh-CN" sz="2400">
                <a:sym typeface="+mn-ea"/>
              </a:rPr>
              <a:t>		cd ../bandwidthTest</a:t>
            </a:r>
            <a:endParaRPr lang="en-US" altLang="zh-CN" sz="2400"/>
          </a:p>
          <a:p>
            <a:pPr algn="l"/>
            <a:r>
              <a:rPr lang="en-US" altLang="zh-CN" sz="2400">
                <a:sym typeface="+mn-ea"/>
              </a:rPr>
              <a:t>		sudo make</a:t>
            </a:r>
            <a:endParaRPr lang="en-US" altLang="zh-CN" sz="2400"/>
          </a:p>
          <a:p>
            <a:pPr algn="l"/>
            <a:r>
              <a:rPr lang="en-US" altLang="zh-CN" sz="2400">
                <a:sym typeface="+mn-ea"/>
              </a:rPr>
              <a:t>		./bandwidthTest	</a:t>
            </a:r>
            <a:endParaRPr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66970" y="831215"/>
            <a:ext cx="42760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>
                <a:sym typeface="+mn-ea"/>
              </a:rPr>
              <a:t>1</a:t>
            </a:r>
            <a:r>
              <a:rPr lang="zh-CN" altLang="en-US" sz="4000">
                <a:sym typeface="+mn-ea"/>
              </a:rPr>
              <a:t>、</a:t>
            </a:r>
            <a:r>
              <a:rPr lang="en-US" altLang="zh-CN" sz="4000">
                <a:sym typeface="+mn-ea"/>
              </a:rPr>
              <a:t>cuda </a:t>
            </a:r>
            <a:r>
              <a:rPr lang="zh-CN" altLang="en-US" sz="4000">
                <a:sym typeface="+mn-ea"/>
              </a:rPr>
              <a:t>环境安装</a:t>
            </a:r>
            <a:endParaRPr lang="en-US" altLang="zh-CN" sz="4000"/>
          </a:p>
        </p:txBody>
      </p:sp>
      <p:sp>
        <p:nvSpPr>
          <p:cNvPr id="3" name="文本框 2"/>
          <p:cNvSpPr txBox="1"/>
          <p:nvPr/>
        </p:nvSpPr>
        <p:spPr>
          <a:xfrm>
            <a:off x="431165" y="2155190"/>
            <a:ext cx="1122489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/>
              <a:t>Linux </a:t>
            </a:r>
            <a:r>
              <a:rPr lang="zh-CN" altLang="en-US" sz="2800"/>
              <a:t>环境</a:t>
            </a:r>
            <a:endParaRPr lang="zh-CN" altLang="en-US" sz="2800"/>
          </a:p>
          <a:p>
            <a:pPr algn="l"/>
            <a:r>
              <a:rPr lang="en-US" altLang="zh-CN" sz="2800"/>
              <a:t>	将cuda的bin和lib写入系统环境</a:t>
            </a:r>
            <a:endParaRPr lang="en-US" altLang="zh-CN" sz="2800"/>
          </a:p>
          <a:p>
            <a:pPr algn="l"/>
            <a:r>
              <a:rPr lang="en-US" altLang="zh-CN" sz="2800"/>
              <a:t>	</a:t>
            </a:r>
            <a:endParaRPr lang="en-US" altLang="zh-CN" sz="2800"/>
          </a:p>
          <a:p>
            <a:pPr algn="l"/>
            <a:r>
              <a:rPr lang="en-US" altLang="zh-CN" sz="2800"/>
              <a:t>	</a:t>
            </a:r>
            <a:r>
              <a:rPr lang="zh-CN" altLang="en-US" sz="2800"/>
              <a:t>打开~.bashrc文件在末尾追加两句</a:t>
            </a:r>
            <a:endParaRPr lang="zh-CN" altLang="en-US" sz="2800"/>
          </a:p>
          <a:p>
            <a:pPr lvl="1" algn="l"/>
            <a:r>
              <a:rPr lang="en-US" altLang="zh-CN" sz="2400"/>
              <a:t>	</a:t>
            </a:r>
            <a:endParaRPr lang="en-US" altLang="zh-CN" sz="2400"/>
          </a:p>
          <a:p>
            <a:pPr lvl="1" algn="l"/>
            <a:r>
              <a:rPr lang="en-US" sz="2400">
                <a:sym typeface="+mn-ea"/>
              </a:rPr>
              <a:t>	</a:t>
            </a:r>
            <a:r>
              <a:rPr sz="2400">
                <a:sym typeface="+mn-ea"/>
              </a:rPr>
              <a:t>export CUDA_HOME=/usr/local/cuda-9.2</a:t>
            </a:r>
            <a:endParaRPr sz="2400">
              <a:sym typeface="+mn-ea"/>
            </a:endParaRPr>
          </a:p>
          <a:p>
            <a:pPr lvl="1" algn="l"/>
            <a:r>
              <a:rPr lang="en-US" sz="2400">
                <a:sym typeface="+mn-ea"/>
              </a:rPr>
              <a:t>	</a:t>
            </a:r>
            <a:r>
              <a:rPr sz="2400">
                <a:sym typeface="+mn-ea"/>
              </a:rPr>
              <a:t>export LD_LIBRARY_PATH=/usr/local/cuda9.2/lib64:$LD_LIBRARY_PATH</a:t>
            </a:r>
            <a:endParaRPr sz="2400"/>
          </a:p>
          <a:p>
            <a:pPr lvl="1" algn="l"/>
            <a:r>
              <a:rPr lang="en-US" sz="2400">
                <a:sym typeface="+mn-ea"/>
              </a:rPr>
              <a:t>	</a:t>
            </a:r>
            <a:r>
              <a:rPr sz="2400">
                <a:sym typeface="+mn-ea"/>
              </a:rPr>
              <a:t>export PATH=/usr/local/cuda-9.2/bin:$PATH</a:t>
            </a:r>
            <a:endParaRPr sz="2400"/>
          </a:p>
          <a:p>
            <a:pPr algn="l"/>
            <a:endParaRPr lang="en-US" altLang="zh-CN" sz="2400"/>
          </a:p>
          <a:p>
            <a:pPr algn="l"/>
            <a:endParaRPr lang="en-US" altLang="zh-CN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96969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33340" y="1354455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/>
              <a:t>目录</a:t>
            </a:r>
            <a:endParaRPr lang="zh-CN" altLang="en-US" sz="4000"/>
          </a:p>
        </p:txBody>
      </p:sp>
      <p:sp>
        <p:nvSpPr>
          <p:cNvPr id="3" name="文本框 2"/>
          <p:cNvSpPr txBox="1"/>
          <p:nvPr/>
        </p:nvSpPr>
        <p:spPr>
          <a:xfrm>
            <a:off x="4682490" y="3077845"/>
            <a:ext cx="347599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solidFill>
                  <a:schemeClr val="bg2">
                    <a:lumMod val="75000"/>
                  </a:schemeClr>
                </a:solidFill>
              </a:rPr>
              <a:t>1</a:t>
            </a:r>
            <a:r>
              <a:rPr lang="zh-CN" altLang="en-US" sz="2800">
                <a:solidFill>
                  <a:schemeClr val="bg2">
                    <a:lumMod val="75000"/>
                  </a:schemeClr>
                </a:solidFill>
              </a:rPr>
              <a:t>、</a:t>
            </a:r>
            <a:r>
              <a:rPr lang="en-US" altLang="zh-CN" sz="2800">
                <a:solidFill>
                  <a:schemeClr val="bg2">
                    <a:lumMod val="75000"/>
                  </a:schemeClr>
                </a:solidFill>
              </a:rPr>
              <a:t>cuda </a:t>
            </a:r>
            <a:r>
              <a:rPr lang="zh-CN" altLang="en-US" sz="2800">
                <a:solidFill>
                  <a:schemeClr val="bg2">
                    <a:lumMod val="75000"/>
                  </a:schemeClr>
                </a:solidFill>
              </a:rPr>
              <a:t>环境安装</a:t>
            </a:r>
            <a:endParaRPr lang="zh-CN" altLang="en-US" sz="2800"/>
          </a:p>
          <a:p>
            <a:pPr algn="l"/>
            <a:r>
              <a:rPr lang="en-US" altLang="zh-CN" sz="2800"/>
              <a:t>2</a:t>
            </a:r>
            <a:r>
              <a:rPr lang="zh-CN" altLang="en-US" sz="2800"/>
              <a:t>、</a:t>
            </a:r>
            <a:r>
              <a:rPr lang="en-US" altLang="zh-CN" sz="2800"/>
              <a:t>openmp</a:t>
            </a:r>
            <a:r>
              <a:rPr lang="zh-CN" altLang="en-US" sz="2800"/>
              <a:t>环境安装</a:t>
            </a:r>
            <a:endParaRPr lang="zh-CN" altLang="en-US" sz="2800"/>
          </a:p>
          <a:p>
            <a:pPr algn="l"/>
            <a:r>
              <a:rPr lang="en-US" altLang="zh-CN" sz="2800">
                <a:solidFill>
                  <a:schemeClr val="bg2">
                    <a:lumMod val="75000"/>
                  </a:schemeClr>
                </a:solidFill>
              </a:rPr>
              <a:t>3</a:t>
            </a:r>
            <a:r>
              <a:rPr lang="zh-CN" altLang="en-US" sz="2800">
                <a:solidFill>
                  <a:schemeClr val="bg2">
                    <a:lumMod val="75000"/>
                  </a:schemeClr>
                </a:solidFill>
              </a:rPr>
              <a:t>、</a:t>
            </a:r>
            <a:r>
              <a:rPr lang="en-US" altLang="zh-CN" sz="2800">
                <a:solidFill>
                  <a:schemeClr val="bg2">
                    <a:lumMod val="75000"/>
                  </a:schemeClr>
                </a:solidFill>
              </a:rPr>
              <a:t>nccl </a:t>
            </a:r>
            <a:r>
              <a:rPr lang="zh-CN" altLang="en-US" sz="2800">
                <a:solidFill>
                  <a:schemeClr val="bg2">
                    <a:lumMod val="75000"/>
                  </a:schemeClr>
                </a:solidFill>
              </a:rPr>
              <a:t>环境安装</a:t>
            </a:r>
            <a:endParaRPr lang="zh-CN" altLang="en-US" sz="2800">
              <a:solidFill>
                <a:schemeClr val="bg2">
                  <a:lumMod val="75000"/>
                </a:schemeClr>
              </a:solidFill>
            </a:endParaRPr>
          </a:p>
          <a:p>
            <a:pPr algn="l"/>
            <a:r>
              <a:rPr lang="en-US" altLang="zh-CN" sz="2800">
                <a:solidFill>
                  <a:schemeClr val="bg2">
                    <a:lumMod val="75000"/>
                  </a:schemeClr>
                </a:solidFill>
              </a:rPr>
              <a:t>4</a:t>
            </a:r>
            <a:r>
              <a:rPr lang="zh-CN" altLang="en-US" sz="2800">
                <a:solidFill>
                  <a:schemeClr val="bg2">
                    <a:lumMod val="75000"/>
                  </a:schemeClr>
                </a:solidFill>
              </a:rPr>
              <a:t>、</a:t>
            </a:r>
            <a:r>
              <a:rPr lang="en-US" altLang="zh-CN" sz="2800">
                <a:solidFill>
                  <a:schemeClr val="bg2">
                    <a:lumMod val="75000"/>
                  </a:schemeClr>
                </a:solidFill>
              </a:rPr>
              <a:t>gitlab </a:t>
            </a:r>
            <a:r>
              <a:rPr lang="zh-CN" altLang="en-US" sz="2800">
                <a:solidFill>
                  <a:schemeClr val="bg2">
                    <a:lumMod val="75000"/>
                  </a:schemeClr>
                </a:solidFill>
              </a:rPr>
              <a:t>使用</a:t>
            </a:r>
            <a:endParaRPr lang="zh-CN" altLang="en-US" sz="2800">
              <a:solidFill>
                <a:schemeClr val="bg2">
                  <a:lumMod val="75000"/>
                </a:schemeClr>
              </a:solidFill>
            </a:endParaRPr>
          </a:p>
          <a:p>
            <a:pPr algn="l"/>
            <a:r>
              <a:rPr lang="en-US" altLang="zh-CN" sz="2800">
                <a:solidFill>
                  <a:schemeClr val="bg2">
                    <a:lumMod val="75000"/>
                  </a:schemeClr>
                </a:solidFill>
                <a:sym typeface="+mn-ea"/>
              </a:rPr>
              <a:t>5</a:t>
            </a:r>
            <a:r>
              <a:rPr lang="zh-CN" altLang="en-US" sz="2800">
                <a:solidFill>
                  <a:schemeClr val="bg2">
                    <a:lumMod val="75000"/>
                  </a:schemeClr>
                </a:solidFill>
                <a:sym typeface="+mn-ea"/>
              </a:rPr>
              <a:t>、总结</a:t>
            </a:r>
            <a:endParaRPr lang="zh-CN" altLang="en-US" sz="280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96969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33340" y="1354455"/>
            <a:ext cx="42291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>
                <a:sym typeface="+mn-ea"/>
              </a:rPr>
              <a:t>OpenMP</a:t>
            </a:r>
            <a:r>
              <a:rPr lang="zh-CN" altLang="en-US" sz="4000">
                <a:sym typeface="+mn-ea"/>
              </a:rPr>
              <a:t>环境安装</a:t>
            </a:r>
            <a:endParaRPr lang="zh-CN" altLang="en-US" sz="4000"/>
          </a:p>
        </p:txBody>
      </p:sp>
      <p:sp>
        <p:nvSpPr>
          <p:cNvPr id="3" name="文本框 2"/>
          <p:cNvSpPr txBox="1"/>
          <p:nvPr/>
        </p:nvSpPr>
        <p:spPr>
          <a:xfrm>
            <a:off x="737870" y="2214880"/>
            <a:ext cx="1120584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>
                <a:solidFill>
                  <a:srgbClr val="FF0000"/>
                </a:solidFill>
              </a:rPr>
              <a:t>Windons </a:t>
            </a:r>
            <a:r>
              <a:rPr lang="zh-CN" altLang="en-US" sz="2800" b="1">
                <a:solidFill>
                  <a:srgbClr val="FF0000"/>
                </a:solidFill>
              </a:rPr>
              <a:t>环境</a:t>
            </a:r>
            <a:endParaRPr lang="zh-CN" altLang="en-US" sz="2800">
              <a:solidFill>
                <a:schemeClr val="tx1"/>
              </a:solidFill>
            </a:endParaRPr>
          </a:p>
          <a:p>
            <a:pPr algn="l"/>
            <a:r>
              <a:rPr lang="en-US" altLang="zh-CN" sz="2800">
                <a:solidFill>
                  <a:schemeClr val="tx1"/>
                </a:solidFill>
              </a:rPr>
              <a:t>	</a:t>
            </a:r>
            <a:r>
              <a:rPr lang="zh-CN" altLang="en-US" sz="2800">
                <a:solidFill>
                  <a:schemeClr val="tx1"/>
                </a:solidFill>
              </a:rPr>
              <a:t>OpenMP 是一套支持跨平台共享内存方式的多线程并发的编程 API。</a:t>
            </a:r>
            <a:endParaRPr lang="en-US" altLang="zh-CN" sz="2800">
              <a:solidFill>
                <a:schemeClr val="tx1"/>
              </a:solidFill>
            </a:endParaRPr>
          </a:p>
          <a:p>
            <a:pPr algn="l"/>
            <a:r>
              <a:rPr lang="en-US" altLang="zh-CN" sz="2800" b="1">
                <a:solidFill>
                  <a:schemeClr val="tx1"/>
                </a:solidFill>
              </a:rPr>
              <a:t>VS </a:t>
            </a:r>
            <a:r>
              <a:rPr lang="zh-CN" altLang="en-US" sz="2800" b="1">
                <a:solidFill>
                  <a:schemeClr val="tx1"/>
                </a:solidFill>
              </a:rPr>
              <a:t>中</a:t>
            </a:r>
            <a:r>
              <a:rPr lang="zh-CN" altLang="en-US" sz="2800">
                <a:solidFill>
                  <a:schemeClr val="tx1"/>
                </a:solidFill>
              </a:rPr>
              <a:t>配置</a:t>
            </a:r>
            <a:endParaRPr lang="zh-CN" altLang="en-US" sz="2800">
              <a:solidFill>
                <a:schemeClr val="tx1"/>
              </a:solidFill>
            </a:endParaRPr>
          </a:p>
          <a:p>
            <a:pPr algn="l"/>
            <a:r>
              <a:rPr lang="en-US" altLang="zh-CN" sz="2800">
                <a:solidFill>
                  <a:schemeClr val="tx1"/>
                </a:solidFill>
              </a:rPr>
              <a:t>1</a:t>
            </a:r>
            <a:r>
              <a:rPr lang="zh-CN" altLang="en-US" sz="2800">
                <a:solidFill>
                  <a:schemeClr val="tx1"/>
                </a:solidFill>
              </a:rPr>
              <a:t>、开启配置支持</a:t>
            </a:r>
            <a:r>
              <a:rPr lang="en-US" altLang="zh-CN" sz="2800">
                <a:solidFill>
                  <a:schemeClr val="tx1"/>
                </a:solidFill>
              </a:rPr>
              <a:t>openmp: </a:t>
            </a:r>
            <a:endParaRPr lang="en-US" altLang="zh-CN" sz="2800">
              <a:solidFill>
                <a:schemeClr val="tx1"/>
              </a:solidFill>
            </a:endParaRPr>
          </a:p>
          <a:p>
            <a:pPr algn="l"/>
            <a:r>
              <a:rPr lang="en-US" altLang="zh-CN" sz="2800">
                <a:solidFill>
                  <a:schemeClr val="tx1"/>
                </a:solidFill>
              </a:rPr>
              <a:t>	属性-&gt;配置属性-&gt;</a:t>
            </a:r>
            <a:endParaRPr lang="en-US" altLang="zh-CN" sz="2800">
              <a:solidFill>
                <a:schemeClr val="tx1"/>
              </a:solidFill>
            </a:endParaRPr>
          </a:p>
          <a:p>
            <a:pPr algn="l"/>
            <a:r>
              <a:rPr lang="en-US" altLang="zh-CN" sz="2800">
                <a:solidFill>
                  <a:schemeClr val="tx1"/>
                </a:solidFill>
              </a:rPr>
              <a:t>	C/C++-&gt;语言-&gt;</a:t>
            </a:r>
            <a:endParaRPr lang="en-US" altLang="zh-CN" sz="2800">
              <a:solidFill>
                <a:schemeClr val="tx1"/>
              </a:solidFill>
            </a:endParaRPr>
          </a:p>
          <a:p>
            <a:pPr algn="l"/>
            <a:r>
              <a:rPr lang="en-US" altLang="zh-CN" sz="2800">
                <a:solidFill>
                  <a:schemeClr val="tx1"/>
                </a:solidFill>
              </a:rPr>
              <a:t>	OpenMp 支持：选择是(/openmp)</a:t>
            </a:r>
            <a:endParaRPr lang="en-US" altLang="zh-CN" sz="2800">
              <a:solidFill>
                <a:schemeClr val="tx1"/>
              </a:solidFill>
            </a:endParaRPr>
          </a:p>
          <a:p>
            <a:pPr algn="l"/>
            <a:r>
              <a:rPr lang="en-US" altLang="zh-CN" sz="2800">
                <a:solidFill>
                  <a:schemeClr val="tx1"/>
                </a:solidFill>
              </a:rPr>
              <a:t>2</a:t>
            </a:r>
            <a:r>
              <a:rPr lang="zh-CN" altLang="en-US" sz="2800">
                <a:solidFill>
                  <a:schemeClr val="tx1"/>
                </a:solidFill>
              </a:rPr>
              <a:t>、头文件引入</a:t>
            </a:r>
            <a:r>
              <a:rPr lang="en-US" altLang="zh-CN" sz="2800">
                <a:solidFill>
                  <a:schemeClr val="tx1"/>
                </a:solidFill>
              </a:rPr>
              <a:t>: #include &lt;omp.h&gt;</a:t>
            </a:r>
            <a:endParaRPr lang="en-US" altLang="zh-CN" sz="28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370" y="3150235"/>
            <a:ext cx="4686300" cy="303403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96969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33340" y="1354455"/>
            <a:ext cx="42291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>
                <a:sym typeface="+mn-ea"/>
              </a:rPr>
              <a:t>OpenMP</a:t>
            </a:r>
            <a:r>
              <a:rPr lang="zh-CN" altLang="en-US" sz="4000">
                <a:sym typeface="+mn-ea"/>
              </a:rPr>
              <a:t>环境安装</a:t>
            </a:r>
            <a:endParaRPr lang="zh-CN" altLang="en-US" sz="4000"/>
          </a:p>
        </p:txBody>
      </p:sp>
      <p:sp>
        <p:nvSpPr>
          <p:cNvPr id="3" name="文本框 2"/>
          <p:cNvSpPr txBox="1"/>
          <p:nvPr/>
        </p:nvSpPr>
        <p:spPr>
          <a:xfrm>
            <a:off x="737870" y="2214880"/>
            <a:ext cx="1120584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>
                <a:solidFill>
                  <a:srgbClr val="FF0000"/>
                </a:solidFill>
              </a:rPr>
              <a:t>Mac </a:t>
            </a:r>
            <a:r>
              <a:rPr lang="zh-CN" altLang="en-US" sz="2800" b="1">
                <a:solidFill>
                  <a:srgbClr val="FF0000"/>
                </a:solidFill>
              </a:rPr>
              <a:t>环境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/>
            <a:r>
              <a:rPr lang="en-US" altLang="zh-CN" sz="2800" b="1">
                <a:solidFill>
                  <a:srgbClr val="FF0000"/>
                </a:solidFill>
              </a:rPr>
              <a:t>	</a:t>
            </a:r>
            <a:r>
              <a:rPr lang="zh-CN" altLang="en-US" sz="2800" b="1">
                <a:solidFill>
                  <a:srgbClr val="FF0000"/>
                </a:solidFill>
              </a:rPr>
              <a:t>安装：</a:t>
            </a:r>
            <a:endParaRPr lang="en-US" altLang="zh-CN" sz="2800" b="1">
              <a:solidFill>
                <a:srgbClr val="FF0000"/>
              </a:solidFill>
            </a:endParaRPr>
          </a:p>
          <a:p>
            <a:pPr algn="l"/>
            <a:r>
              <a:rPr lang="en-US" altLang="zh-CN" sz="2800" b="1">
                <a:solidFill>
                  <a:srgbClr val="FF0000"/>
                </a:solidFill>
              </a:rPr>
              <a:t>	</a:t>
            </a:r>
            <a:r>
              <a:rPr lang="en-US" altLang="zh-CN" sz="2400" b="1">
                <a:solidFill>
                  <a:srgbClr val="FF0000"/>
                </a:solidFill>
              </a:rPr>
              <a:t>	</a:t>
            </a:r>
            <a:r>
              <a:rPr lang="en-US" altLang="zh-CN" sz="2400" b="1">
                <a:solidFill>
                  <a:schemeClr val="tx1"/>
                </a:solidFill>
              </a:rPr>
              <a:t> brew install llvm # 安装 LLVM 编译器</a:t>
            </a:r>
            <a:endParaRPr lang="en-US" altLang="zh-CN" sz="2400" b="1">
              <a:solidFill>
                <a:schemeClr val="tx1"/>
              </a:solidFill>
            </a:endParaRPr>
          </a:p>
          <a:p>
            <a:pPr algn="l"/>
            <a:r>
              <a:rPr lang="en-US" altLang="zh-CN" sz="2400" b="1">
                <a:solidFill>
                  <a:schemeClr val="tx1"/>
                </a:solidFill>
              </a:rPr>
              <a:t>		 brew install libomp # 安装 OpenMP 库</a:t>
            </a:r>
            <a:endParaRPr lang="en-US" altLang="zh-CN" sz="2800" b="1">
              <a:solidFill>
                <a:srgbClr val="FF0000"/>
              </a:solidFill>
            </a:endParaRPr>
          </a:p>
          <a:p>
            <a:pPr algn="l"/>
            <a:r>
              <a:rPr lang="en-US" altLang="zh-CN" sz="2800" b="1">
                <a:solidFill>
                  <a:srgbClr val="FF0000"/>
                </a:solidFill>
              </a:rPr>
              <a:t>	</a:t>
            </a:r>
            <a:r>
              <a:rPr lang="zh-CN" altLang="en-US" sz="2800" b="1">
                <a:solidFill>
                  <a:srgbClr val="FF0000"/>
                </a:solidFill>
              </a:rPr>
              <a:t>配置环境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/>
            <a:r>
              <a:rPr lang="en-US" altLang="zh-CN" sz="2000" b="1">
                <a:solidFill>
                  <a:srgbClr val="FF0000"/>
                </a:solidFill>
              </a:rPr>
              <a:t>	 </a:t>
            </a:r>
            <a:r>
              <a:rPr lang="en-US" altLang="zh-CN" sz="2000" b="1">
                <a:solidFill>
                  <a:schemeClr val="tx1"/>
                </a:solidFill>
              </a:rPr>
              <a:t>echo 'export PATH="/usr/local/opt/llvm/bin:$PATH"'&gt;&gt;~/.bash_profile</a:t>
            </a:r>
            <a:r>
              <a:rPr lang="en-US" altLang="zh-CN" sz="2400" b="1">
                <a:solidFill>
                  <a:schemeClr val="tx1"/>
                </a:solidFill>
              </a:rPr>
              <a:t> </a:t>
            </a:r>
            <a:endParaRPr lang="en-US" altLang="zh-CN" sz="2400" b="1">
              <a:solidFill>
                <a:schemeClr val="tx1"/>
              </a:solidFill>
            </a:endParaRPr>
          </a:p>
          <a:p>
            <a:pPr algn="l"/>
            <a:r>
              <a:rPr lang="en-US" altLang="zh-CN" sz="2400" b="1">
                <a:solidFill>
                  <a:schemeClr val="tx1"/>
                </a:solidFill>
              </a:rPr>
              <a:t>		</a:t>
            </a:r>
            <a:r>
              <a:rPr lang="en-US" altLang="zh-CN" sz="2000" b="1">
                <a:solidFill>
                  <a:schemeClr val="tx1"/>
                </a:solidFill>
              </a:rPr>
              <a:t># 将 llvm 的可执行文件添加到 PATH 目录</a:t>
            </a:r>
            <a:endParaRPr lang="en-US" altLang="zh-CN" sz="2000" b="1">
              <a:solidFill>
                <a:schemeClr val="tx1"/>
              </a:solidFill>
            </a:endParaRPr>
          </a:p>
          <a:p>
            <a:pPr algn="l"/>
            <a:r>
              <a:rPr lang="en-US" altLang="zh-CN" sz="2400" b="1">
                <a:solidFill>
                  <a:schemeClr val="tx1"/>
                </a:solidFill>
              </a:rPr>
              <a:t>	</a:t>
            </a:r>
            <a:r>
              <a:rPr lang="en-US" altLang="zh-CN" sz="2000" b="1">
                <a:solidFill>
                  <a:schemeClr val="tx1"/>
                </a:solidFill>
              </a:rPr>
              <a:t> source ~/.bash_profile # 更新 .bash_profile</a:t>
            </a:r>
            <a:r>
              <a:rPr lang="en-US" altLang="zh-CN" sz="2000">
                <a:solidFill>
                  <a:schemeClr val="tx1"/>
                </a:solidFill>
              </a:rPr>
              <a:t>	</a:t>
            </a:r>
            <a:endParaRPr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96969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33340" y="1354455"/>
            <a:ext cx="42291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>
                <a:sym typeface="+mn-ea"/>
              </a:rPr>
              <a:t>OpenMP</a:t>
            </a:r>
            <a:r>
              <a:rPr lang="zh-CN" altLang="en-US" sz="4000">
                <a:sym typeface="+mn-ea"/>
              </a:rPr>
              <a:t>环境安装</a:t>
            </a:r>
            <a:endParaRPr lang="zh-CN" altLang="en-US" sz="4000"/>
          </a:p>
        </p:txBody>
      </p:sp>
      <p:sp>
        <p:nvSpPr>
          <p:cNvPr id="3" name="文本框 2"/>
          <p:cNvSpPr txBox="1"/>
          <p:nvPr/>
        </p:nvSpPr>
        <p:spPr>
          <a:xfrm>
            <a:off x="737870" y="2214880"/>
            <a:ext cx="11205845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>
                <a:solidFill>
                  <a:srgbClr val="FF0000"/>
                </a:solidFill>
              </a:rPr>
              <a:t>Mac </a:t>
            </a:r>
            <a:r>
              <a:rPr lang="zh-CN" altLang="en-US" sz="2800" b="1">
                <a:solidFill>
                  <a:srgbClr val="FF0000"/>
                </a:solidFill>
              </a:rPr>
              <a:t>环境 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</a:rPr>
              <a:t>   clang </a:t>
            </a:r>
            <a:r>
              <a:rPr lang="zh-CN" altLang="en-US" sz="2400">
                <a:solidFill>
                  <a:schemeClr val="tx1"/>
                </a:solidFill>
              </a:rPr>
              <a:t>编译器</a:t>
            </a:r>
            <a:r>
              <a:rPr lang="en-US" altLang="zh-CN" sz="2400">
                <a:solidFill>
                  <a:schemeClr val="tx1"/>
                </a:solidFill>
              </a:rPr>
              <a:t>	</a:t>
            </a:r>
            <a:endParaRPr lang="en-US" altLang="zh-CN" sz="2400">
              <a:solidFill>
                <a:schemeClr val="tx1"/>
              </a:solidFill>
            </a:endParaRPr>
          </a:p>
          <a:p>
            <a:pPr algn="l"/>
            <a:r>
              <a:rPr lang="en-US" altLang="zh-CN" sz="2800">
                <a:solidFill>
                  <a:schemeClr val="tx1"/>
                </a:solidFill>
              </a:rPr>
              <a:t>    c: 	</a:t>
            </a:r>
            <a:endParaRPr lang="en-US" altLang="zh-CN" sz="2800">
              <a:solidFill>
                <a:schemeClr val="tx1"/>
              </a:solidFill>
            </a:endParaRPr>
          </a:p>
          <a:p>
            <a:pPr algn="l"/>
            <a:r>
              <a:rPr lang="en-US" altLang="zh-CN" sz="2800">
                <a:solidFill>
                  <a:schemeClr val="tx1"/>
                </a:solidFill>
              </a:rPr>
              <a:t>	</a:t>
            </a:r>
            <a:r>
              <a:rPr lang="zh-CN" altLang="en-US" sz="2800">
                <a:solidFill>
                  <a:schemeClr val="tx1"/>
                </a:solidFill>
              </a:rPr>
              <a:t>clang -o </a:t>
            </a:r>
            <a:r>
              <a:rPr lang="en-US" altLang="zh-CN" sz="2800">
                <a:solidFill>
                  <a:schemeClr val="tx1"/>
                </a:solidFill>
              </a:rPr>
              <a:t>xxx</a:t>
            </a:r>
            <a:r>
              <a:rPr lang="zh-CN" altLang="en-US" sz="2800">
                <a:solidFill>
                  <a:schemeClr val="tx1"/>
                </a:solidFill>
              </a:rPr>
              <a:t>.out </a:t>
            </a:r>
            <a:r>
              <a:rPr lang="en-US" altLang="zh-CN" sz="2800">
                <a:solidFill>
                  <a:schemeClr val="tx1"/>
                </a:solidFill>
              </a:rPr>
              <a:t>xxx</a:t>
            </a:r>
            <a:r>
              <a:rPr lang="zh-CN" altLang="en-US" sz="2800">
                <a:solidFill>
                  <a:schemeClr val="tx1"/>
                </a:solidFill>
              </a:rPr>
              <a:t>.c -Xpreprocessor -fopenmp -lomp</a:t>
            </a:r>
            <a:endParaRPr lang="zh-CN" altLang="en-US" sz="2800">
              <a:solidFill>
                <a:schemeClr val="tx1"/>
              </a:solidFill>
            </a:endParaRPr>
          </a:p>
          <a:p>
            <a:pPr algn="l"/>
            <a:endParaRPr lang="en-US" altLang="zh-CN" sz="2800">
              <a:solidFill>
                <a:schemeClr val="tx1"/>
              </a:solidFill>
            </a:endParaRPr>
          </a:p>
          <a:p>
            <a:pPr algn="l"/>
            <a:r>
              <a:rPr lang="en-US" altLang="zh-CN" sz="2800">
                <a:solidFill>
                  <a:schemeClr val="tx1"/>
                </a:solidFill>
              </a:rPr>
              <a:t>    c++: </a:t>
            </a:r>
            <a:endParaRPr lang="en-US" altLang="zh-CN" sz="2800">
              <a:solidFill>
                <a:schemeClr val="tx1"/>
              </a:solidFill>
            </a:endParaRPr>
          </a:p>
          <a:p>
            <a:pPr algn="l"/>
            <a:r>
              <a:rPr lang="en-US" altLang="zh-CN" sz="2800">
                <a:solidFill>
                  <a:schemeClr val="tx1"/>
                </a:solidFill>
              </a:rPr>
              <a:t>	 </a:t>
            </a:r>
            <a:r>
              <a:rPr lang="zh-CN" altLang="en-US" sz="2800">
                <a:sym typeface="+mn-ea"/>
              </a:rPr>
              <a:t>clang</a:t>
            </a:r>
            <a:r>
              <a:rPr lang="en-US" altLang="zh-CN" sz="2800">
                <a:sym typeface="+mn-ea"/>
              </a:rPr>
              <a:t>++</a:t>
            </a:r>
            <a:r>
              <a:rPr lang="zh-CN" altLang="en-US" sz="2800">
                <a:sym typeface="+mn-ea"/>
              </a:rPr>
              <a:t> -o </a:t>
            </a:r>
            <a:r>
              <a:rPr lang="en-US" altLang="zh-CN" sz="2800">
                <a:sym typeface="+mn-ea"/>
              </a:rPr>
              <a:t>xxx</a:t>
            </a:r>
            <a:r>
              <a:rPr lang="zh-CN" altLang="en-US" sz="2800">
                <a:sym typeface="+mn-ea"/>
              </a:rPr>
              <a:t>.out </a:t>
            </a:r>
            <a:r>
              <a:rPr lang="en-US" altLang="zh-CN" sz="2800">
                <a:sym typeface="+mn-ea"/>
              </a:rPr>
              <a:t>xxx</a:t>
            </a:r>
            <a:r>
              <a:rPr lang="zh-CN" altLang="en-US" sz="2800">
                <a:sym typeface="+mn-ea"/>
              </a:rPr>
              <a:t>.c</a:t>
            </a:r>
            <a:r>
              <a:rPr lang="en-US" altLang="zh-CN" sz="2800">
                <a:sym typeface="+mn-ea"/>
              </a:rPr>
              <a:t>pp</a:t>
            </a:r>
            <a:r>
              <a:rPr lang="zh-CN" altLang="en-US" sz="2800">
                <a:sym typeface="+mn-ea"/>
              </a:rPr>
              <a:t> -Xpreprocessor -fopenmp -lomp</a:t>
            </a:r>
            <a:endParaRPr lang="zh-CN" altLang="en-US" sz="2800">
              <a:sym typeface="+mn-ea"/>
            </a:endParaRPr>
          </a:p>
          <a:p>
            <a:pPr algn="l"/>
            <a:r>
              <a:rPr lang="en-US" altLang="zh-CN" sz="2800">
                <a:solidFill>
                  <a:schemeClr val="tx1"/>
                </a:solidFill>
              </a:rPr>
              <a:t>   gcc </a:t>
            </a:r>
            <a:r>
              <a:rPr lang="zh-CN" altLang="en-US" sz="2800">
                <a:solidFill>
                  <a:schemeClr val="tx1"/>
                </a:solidFill>
              </a:rPr>
              <a:t>编译器</a:t>
            </a:r>
            <a:endParaRPr lang="zh-CN" altLang="en-US" sz="2800">
              <a:solidFill>
                <a:schemeClr val="tx1"/>
              </a:solidFill>
            </a:endParaRPr>
          </a:p>
          <a:p>
            <a:pPr algn="l"/>
            <a:r>
              <a:rPr lang="en-US" altLang="zh-CN" sz="2800">
                <a:solidFill>
                  <a:schemeClr val="tx1"/>
                </a:solidFill>
              </a:rPr>
              <a:t>	</a:t>
            </a:r>
            <a:r>
              <a:rPr lang="zh-CN" altLang="en-US" sz="2800">
                <a:solidFill>
                  <a:schemeClr val="tx1"/>
                </a:solidFill>
              </a:rPr>
              <a:t>gcc -Xpreprocessor -fopenmp -lomp file</a:t>
            </a:r>
            <a:r>
              <a:rPr lang="en-US" altLang="zh-CN" sz="2800">
                <a:solidFill>
                  <a:schemeClr val="tx1"/>
                </a:solidFill>
              </a:rPr>
              <a:t>name</a:t>
            </a:r>
            <a:r>
              <a:rPr lang="zh-CN" altLang="en-US" sz="2800">
                <a:solidFill>
                  <a:schemeClr val="tx1"/>
                </a:solidFill>
              </a:rPr>
              <a:t>.cxx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96969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33340" y="1354455"/>
            <a:ext cx="42291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>
                <a:sym typeface="+mn-ea"/>
              </a:rPr>
              <a:t>OpenMP</a:t>
            </a:r>
            <a:r>
              <a:rPr lang="zh-CN" altLang="en-US" sz="4000">
                <a:sym typeface="+mn-ea"/>
              </a:rPr>
              <a:t>环境安装</a:t>
            </a:r>
            <a:endParaRPr lang="zh-CN" altLang="en-US" sz="4000"/>
          </a:p>
        </p:txBody>
      </p:sp>
      <p:sp>
        <p:nvSpPr>
          <p:cNvPr id="3" name="文本框 2"/>
          <p:cNvSpPr txBox="1"/>
          <p:nvPr/>
        </p:nvSpPr>
        <p:spPr>
          <a:xfrm>
            <a:off x="737870" y="2214880"/>
            <a:ext cx="1120584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>
                <a:solidFill>
                  <a:srgbClr val="FF0000"/>
                </a:solidFill>
              </a:rPr>
              <a:t>Linux </a:t>
            </a:r>
            <a:r>
              <a:rPr lang="zh-CN" altLang="en-US" sz="2800" b="1">
                <a:solidFill>
                  <a:srgbClr val="FF0000"/>
                </a:solidFill>
              </a:rPr>
              <a:t>环境 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</a:rPr>
              <a:t> </a:t>
            </a:r>
            <a:r>
              <a:rPr lang="en-US" altLang="zh-CN" sz="2800">
                <a:solidFill>
                  <a:schemeClr val="tx1"/>
                </a:solidFill>
              </a:rPr>
              <a:t>gcc</a:t>
            </a:r>
            <a:r>
              <a:rPr lang="zh-CN" altLang="en-US" sz="2800">
                <a:sym typeface="+mn-ea"/>
              </a:rPr>
              <a:t>编译器</a:t>
            </a:r>
            <a:r>
              <a:rPr lang="en-US" altLang="zh-CN" sz="2800">
                <a:solidFill>
                  <a:schemeClr val="tx1"/>
                </a:solidFill>
              </a:rPr>
              <a:t>:</a:t>
            </a:r>
            <a:endParaRPr lang="en-US" altLang="zh-CN" sz="2800">
              <a:solidFill>
                <a:schemeClr val="tx1"/>
              </a:solidFill>
            </a:endParaRPr>
          </a:p>
          <a:p>
            <a:pPr algn="l"/>
            <a:r>
              <a:rPr lang="en-US" altLang="zh-CN" sz="2800">
                <a:solidFill>
                  <a:schemeClr val="tx1"/>
                </a:solidFill>
              </a:rPr>
              <a:t>	下载安装gcc4.2后，编译的时候加上-fopenmp参数即可</a:t>
            </a:r>
            <a:endParaRPr lang="en-US" altLang="zh-CN" sz="2800">
              <a:solidFill>
                <a:schemeClr val="tx1"/>
              </a:solidFill>
            </a:endParaRPr>
          </a:p>
          <a:p>
            <a:pPr algn="l"/>
            <a:r>
              <a:rPr lang="en-US" altLang="zh-CN" sz="2800">
                <a:solidFill>
                  <a:schemeClr val="tx1"/>
                </a:solidFill>
              </a:rPr>
              <a:t>	gcc -v # </a:t>
            </a:r>
            <a:r>
              <a:rPr lang="zh-CN" altLang="en-US" sz="2800">
                <a:solidFill>
                  <a:schemeClr val="tx1"/>
                </a:solidFill>
              </a:rPr>
              <a:t>查看版本</a:t>
            </a:r>
            <a:endParaRPr lang="en-US" altLang="zh-CN" sz="2800">
              <a:solidFill>
                <a:schemeClr val="tx1"/>
              </a:solidFill>
            </a:endParaRPr>
          </a:p>
          <a:p>
            <a:pPr algn="l"/>
            <a:r>
              <a:rPr lang="en-US" altLang="zh-CN" sz="2800">
                <a:solidFill>
                  <a:schemeClr val="tx1"/>
                </a:solidFill>
              </a:rPr>
              <a:t>	gcc -fopenmp filename.cxx</a:t>
            </a:r>
            <a:endParaRPr lang="en-US" altLang="zh-CN" sz="2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33340" y="1354455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/>
              <a:t>目录</a:t>
            </a:r>
            <a:endParaRPr lang="zh-CN" altLang="en-US" sz="4000"/>
          </a:p>
        </p:txBody>
      </p:sp>
      <p:sp>
        <p:nvSpPr>
          <p:cNvPr id="3" name="文本框 2"/>
          <p:cNvSpPr txBox="1"/>
          <p:nvPr/>
        </p:nvSpPr>
        <p:spPr>
          <a:xfrm>
            <a:off x="4682490" y="3077845"/>
            <a:ext cx="347599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1</a:t>
            </a:r>
            <a:r>
              <a:rPr lang="zh-CN" altLang="en-US" sz="2800"/>
              <a:t>、</a:t>
            </a:r>
            <a:r>
              <a:rPr lang="en-US" altLang="zh-CN" sz="2800"/>
              <a:t>cuda </a:t>
            </a:r>
            <a:r>
              <a:rPr lang="zh-CN" altLang="en-US" sz="2800"/>
              <a:t>环境安装</a:t>
            </a:r>
            <a:endParaRPr lang="zh-CN" altLang="en-US" sz="2800"/>
          </a:p>
          <a:p>
            <a:r>
              <a:rPr lang="en-US" altLang="zh-CN" sz="2800"/>
              <a:t>2</a:t>
            </a:r>
            <a:r>
              <a:rPr lang="zh-CN" altLang="en-US" sz="2800"/>
              <a:t>、</a:t>
            </a:r>
            <a:r>
              <a:rPr lang="en-US" altLang="zh-CN" sz="2800"/>
              <a:t>openmp</a:t>
            </a:r>
            <a:r>
              <a:rPr lang="zh-CN" altLang="en-US" sz="2800"/>
              <a:t>环境安装</a:t>
            </a:r>
            <a:endParaRPr lang="zh-CN" altLang="en-US" sz="2800"/>
          </a:p>
          <a:p>
            <a:r>
              <a:rPr lang="en-US" altLang="zh-CN" sz="2800"/>
              <a:t>3</a:t>
            </a:r>
            <a:r>
              <a:rPr lang="zh-CN" altLang="en-US" sz="2800"/>
              <a:t>、</a:t>
            </a:r>
            <a:r>
              <a:rPr lang="en-US" altLang="zh-CN" sz="2800"/>
              <a:t>nccl </a:t>
            </a:r>
            <a:r>
              <a:rPr lang="zh-CN" altLang="en-US" sz="2800"/>
              <a:t>环境安装</a:t>
            </a:r>
            <a:endParaRPr lang="zh-CN" altLang="en-US" sz="2800"/>
          </a:p>
          <a:p>
            <a:r>
              <a:rPr lang="en-US" altLang="zh-CN" sz="2800"/>
              <a:t>4</a:t>
            </a:r>
            <a:r>
              <a:rPr lang="zh-CN" altLang="en-US" sz="2800"/>
              <a:t>、</a:t>
            </a:r>
            <a:r>
              <a:rPr lang="en-US" altLang="zh-CN" sz="2800"/>
              <a:t>gitlab </a:t>
            </a:r>
            <a:r>
              <a:rPr lang="zh-CN" altLang="en-US" sz="2800"/>
              <a:t>使用</a:t>
            </a:r>
            <a:endParaRPr lang="zh-CN" altLang="en-US" sz="2800"/>
          </a:p>
          <a:p>
            <a:r>
              <a:rPr lang="en-US" altLang="zh-CN" sz="2800"/>
              <a:t>5</a:t>
            </a:r>
            <a:r>
              <a:rPr lang="zh-CN" altLang="en-US" sz="2800"/>
              <a:t>、总结</a:t>
            </a:r>
            <a:endParaRPr lang="zh-CN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33340" y="1354455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/>
              <a:t>目录</a:t>
            </a:r>
            <a:endParaRPr lang="zh-CN" altLang="en-US" sz="4000"/>
          </a:p>
        </p:txBody>
      </p:sp>
      <p:sp>
        <p:nvSpPr>
          <p:cNvPr id="3" name="文本框 2"/>
          <p:cNvSpPr txBox="1"/>
          <p:nvPr/>
        </p:nvSpPr>
        <p:spPr>
          <a:xfrm>
            <a:off x="4682490" y="3077845"/>
            <a:ext cx="347599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solidFill>
                  <a:schemeClr val="bg2">
                    <a:lumMod val="75000"/>
                  </a:schemeClr>
                </a:solidFill>
              </a:rPr>
              <a:t>1</a:t>
            </a:r>
            <a:r>
              <a:rPr lang="zh-CN" altLang="en-US" sz="2800">
                <a:solidFill>
                  <a:schemeClr val="bg2">
                    <a:lumMod val="75000"/>
                  </a:schemeClr>
                </a:solidFill>
              </a:rPr>
              <a:t>、</a:t>
            </a:r>
            <a:r>
              <a:rPr lang="en-US" altLang="zh-CN" sz="2800">
                <a:solidFill>
                  <a:schemeClr val="bg2">
                    <a:lumMod val="75000"/>
                  </a:schemeClr>
                </a:solidFill>
              </a:rPr>
              <a:t>cuda </a:t>
            </a:r>
            <a:r>
              <a:rPr lang="zh-CN" altLang="en-US" sz="2800">
                <a:solidFill>
                  <a:schemeClr val="bg2">
                    <a:lumMod val="75000"/>
                  </a:schemeClr>
                </a:solidFill>
              </a:rPr>
              <a:t>环境安装</a:t>
            </a:r>
            <a:endParaRPr lang="zh-CN" altLang="en-US" sz="2800">
              <a:solidFill>
                <a:schemeClr val="bg2">
                  <a:lumMod val="75000"/>
                </a:schemeClr>
              </a:solidFill>
            </a:endParaRPr>
          </a:p>
          <a:p>
            <a:pPr algn="l"/>
            <a:r>
              <a:rPr lang="en-US" altLang="zh-CN" sz="2800">
                <a:solidFill>
                  <a:schemeClr val="bg2">
                    <a:lumMod val="75000"/>
                  </a:schemeClr>
                </a:solidFill>
              </a:rPr>
              <a:t>2</a:t>
            </a:r>
            <a:r>
              <a:rPr lang="zh-CN" altLang="en-US" sz="2800">
                <a:solidFill>
                  <a:schemeClr val="bg2">
                    <a:lumMod val="75000"/>
                  </a:schemeClr>
                </a:solidFill>
              </a:rPr>
              <a:t>、</a:t>
            </a:r>
            <a:r>
              <a:rPr lang="en-US" altLang="zh-CN" sz="2800">
                <a:solidFill>
                  <a:schemeClr val="bg2">
                    <a:lumMod val="75000"/>
                  </a:schemeClr>
                </a:solidFill>
              </a:rPr>
              <a:t>openmp</a:t>
            </a:r>
            <a:r>
              <a:rPr lang="zh-CN" altLang="en-US" sz="2800">
                <a:solidFill>
                  <a:schemeClr val="bg2">
                    <a:lumMod val="75000"/>
                  </a:schemeClr>
                </a:solidFill>
              </a:rPr>
              <a:t>环境安装</a:t>
            </a:r>
            <a:endParaRPr lang="zh-CN" altLang="en-US" sz="2800"/>
          </a:p>
          <a:p>
            <a:pPr algn="l"/>
            <a:r>
              <a:rPr lang="en-US" altLang="zh-CN" sz="2800"/>
              <a:t>3</a:t>
            </a:r>
            <a:r>
              <a:rPr lang="zh-CN" altLang="en-US" sz="2800"/>
              <a:t>、</a:t>
            </a:r>
            <a:r>
              <a:rPr lang="en-US" altLang="zh-CN" sz="2800"/>
              <a:t>nccl </a:t>
            </a:r>
            <a:r>
              <a:rPr lang="zh-CN" altLang="en-US" sz="2800"/>
              <a:t>环境安装</a:t>
            </a:r>
            <a:endParaRPr lang="zh-CN" altLang="en-US" sz="2800"/>
          </a:p>
          <a:p>
            <a:pPr algn="l"/>
            <a:r>
              <a:rPr lang="en-US" altLang="zh-CN" sz="2800">
                <a:solidFill>
                  <a:schemeClr val="bg2">
                    <a:lumMod val="75000"/>
                  </a:schemeClr>
                </a:solidFill>
              </a:rPr>
              <a:t>4</a:t>
            </a:r>
            <a:r>
              <a:rPr lang="zh-CN" altLang="en-US" sz="2800">
                <a:solidFill>
                  <a:schemeClr val="bg2">
                    <a:lumMod val="75000"/>
                  </a:schemeClr>
                </a:solidFill>
              </a:rPr>
              <a:t>、</a:t>
            </a:r>
            <a:r>
              <a:rPr lang="en-US" altLang="zh-CN" sz="2800">
                <a:solidFill>
                  <a:schemeClr val="bg2">
                    <a:lumMod val="75000"/>
                  </a:schemeClr>
                </a:solidFill>
              </a:rPr>
              <a:t>gitlab </a:t>
            </a:r>
            <a:r>
              <a:rPr lang="zh-CN" altLang="en-US" sz="2800">
                <a:solidFill>
                  <a:schemeClr val="bg2">
                    <a:lumMod val="75000"/>
                  </a:schemeClr>
                </a:solidFill>
              </a:rPr>
              <a:t>使用</a:t>
            </a:r>
            <a:endParaRPr lang="zh-CN" altLang="en-US" sz="2800">
              <a:solidFill>
                <a:schemeClr val="bg2">
                  <a:lumMod val="75000"/>
                </a:schemeClr>
              </a:solidFill>
            </a:endParaRPr>
          </a:p>
          <a:p>
            <a:pPr algn="l"/>
            <a:r>
              <a:rPr lang="en-US" altLang="zh-CN" sz="2800">
                <a:solidFill>
                  <a:schemeClr val="bg2">
                    <a:lumMod val="75000"/>
                  </a:schemeClr>
                </a:solidFill>
                <a:sym typeface="+mn-ea"/>
              </a:rPr>
              <a:t>5</a:t>
            </a:r>
            <a:r>
              <a:rPr lang="zh-CN" altLang="en-US" sz="2800">
                <a:solidFill>
                  <a:schemeClr val="bg2">
                    <a:lumMod val="75000"/>
                  </a:schemeClr>
                </a:solidFill>
                <a:sym typeface="+mn-ea"/>
              </a:rPr>
              <a:t>、总结</a:t>
            </a:r>
            <a:endParaRPr lang="zh-CN" altLang="en-US" sz="280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33340" y="1354455"/>
            <a:ext cx="32975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>
                <a:sym typeface="+mn-ea"/>
              </a:rPr>
              <a:t>nccl </a:t>
            </a:r>
            <a:r>
              <a:rPr lang="zh-CN" altLang="en-US" sz="4000">
                <a:sym typeface="+mn-ea"/>
              </a:rPr>
              <a:t>环境安装</a:t>
            </a:r>
            <a:endParaRPr lang="zh-CN" altLang="en-US" sz="4000"/>
          </a:p>
        </p:txBody>
      </p:sp>
      <p:sp>
        <p:nvSpPr>
          <p:cNvPr id="3" name="文本框 2"/>
          <p:cNvSpPr txBox="1"/>
          <p:nvPr/>
        </p:nvSpPr>
        <p:spPr>
          <a:xfrm>
            <a:off x="385445" y="2887980"/>
            <a:ext cx="1189164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solidFill>
                  <a:schemeClr val="tx1"/>
                </a:solidFill>
              </a:rPr>
              <a:t>The NVIDIA Collective Communications Library (NCCL) :NVIDIA</a:t>
            </a:r>
            <a:r>
              <a:rPr lang="zh-CN" altLang="en-US" sz="2400">
                <a:solidFill>
                  <a:schemeClr val="tx1"/>
                </a:solidFill>
              </a:rPr>
              <a:t>协作</a:t>
            </a:r>
            <a:r>
              <a:rPr lang="en-US" altLang="zh-CN" sz="2400">
                <a:solidFill>
                  <a:schemeClr val="tx1"/>
                </a:solidFill>
              </a:rPr>
              <a:t>通信库实现了</a:t>
            </a:r>
            <a:endParaRPr lang="en-US" altLang="zh-CN" sz="2400">
              <a:solidFill>
                <a:schemeClr val="tx1"/>
              </a:solidFill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</a:rPr>
              <a:t>	多GPU和多节点集体通信原语，这些原语是为NVIDIA GPU性能优化的</a:t>
            </a:r>
            <a:r>
              <a:rPr lang="zh-CN" altLang="en-US" sz="2400">
                <a:solidFill>
                  <a:schemeClr val="tx1"/>
                </a:solidFill>
              </a:rPr>
              <a:t>。</a:t>
            </a:r>
            <a:endParaRPr lang="zh-CN" altLang="en-US" sz="2800">
              <a:solidFill>
                <a:schemeClr val="tx1"/>
              </a:solidFill>
            </a:endParaRPr>
          </a:p>
          <a:p>
            <a:pPr algn="l"/>
            <a:r>
              <a:rPr lang="en-US" altLang="zh-CN" sz="2800" b="1">
                <a:solidFill>
                  <a:schemeClr val="tx1"/>
                </a:solidFill>
              </a:rPr>
              <a:t>Linux </a:t>
            </a:r>
            <a:r>
              <a:rPr lang="zh-CN" altLang="en-US" sz="2800" b="1">
                <a:solidFill>
                  <a:schemeClr val="tx1"/>
                </a:solidFill>
              </a:rPr>
              <a:t>环境</a:t>
            </a:r>
            <a:endParaRPr lang="zh-CN" altLang="en-US" sz="28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         准备工作：首先你的windows机器上安装的显卡算力在3.5以上才可以安装</a:t>
            </a:r>
            <a:r>
              <a:rPr lang="en-US" altLang="zh-CN" sz="2400">
                <a:solidFill>
                  <a:schemeClr val="tx1"/>
                </a:solidFill>
              </a:rPr>
              <a:t>.</a:t>
            </a:r>
            <a:endParaRPr lang="en-US" altLang="zh-CN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         显卡算力：https://developer.nvidia.com/cuda-gpus#collapseOne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         下载地址：https://developer.nvidia.com/nccl/nccl-download#a-collapse278-111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安装方式：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</a:rPr>
              <a:t>	</a:t>
            </a:r>
            <a:r>
              <a:rPr lang="zh-CN" altLang="en-US" sz="2400">
                <a:solidFill>
                  <a:schemeClr val="tx1"/>
                </a:solidFill>
              </a:rPr>
              <a:t>NVIDIA/nccl on GitHub：https://github.com/NVIDIA/nccl/releases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</a:rPr>
              <a:t>	1</a:t>
            </a:r>
            <a:r>
              <a:rPr lang="zh-CN" altLang="en-US" sz="2400">
                <a:solidFill>
                  <a:schemeClr val="tx1"/>
                </a:solidFill>
              </a:rPr>
              <a:t>、git clone      </a:t>
            </a:r>
            <a:r>
              <a:rPr lang="en-US" altLang="zh-CN" sz="2400">
                <a:solidFill>
                  <a:schemeClr val="tx1"/>
                </a:solidFill>
              </a:rPr>
              <a:t>2</a:t>
            </a:r>
            <a:r>
              <a:rPr lang="zh-CN" altLang="en-US" sz="2400">
                <a:solidFill>
                  <a:schemeClr val="tx1"/>
                </a:solidFill>
              </a:rPr>
              <a:t>、tar.gz源文件，并解压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97145" y="617855"/>
            <a:ext cx="32975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>
                <a:sym typeface="+mn-ea"/>
              </a:rPr>
              <a:t>nccl </a:t>
            </a:r>
            <a:r>
              <a:rPr lang="zh-CN" altLang="en-US" sz="4000">
                <a:sym typeface="+mn-ea"/>
              </a:rPr>
              <a:t>环境安装</a:t>
            </a:r>
            <a:endParaRPr lang="zh-CN" altLang="en-US" sz="4000"/>
          </a:p>
        </p:txBody>
      </p:sp>
      <p:sp>
        <p:nvSpPr>
          <p:cNvPr id="3" name="文本框 2"/>
          <p:cNvSpPr txBox="1"/>
          <p:nvPr/>
        </p:nvSpPr>
        <p:spPr>
          <a:xfrm>
            <a:off x="384810" y="2811145"/>
            <a:ext cx="8973185" cy="3846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>
                <a:solidFill>
                  <a:schemeClr val="tx1"/>
                </a:solidFill>
              </a:rPr>
              <a:t>Linux </a:t>
            </a:r>
            <a:r>
              <a:rPr lang="zh-CN" altLang="en-US" sz="2800" b="1">
                <a:solidFill>
                  <a:schemeClr val="tx1"/>
                </a:solidFill>
              </a:rPr>
              <a:t>环境</a:t>
            </a:r>
            <a:endParaRPr lang="zh-CN" altLang="en-US" sz="2800">
              <a:solidFill>
                <a:schemeClr val="tx1"/>
              </a:solidFill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</a:rPr>
              <a:t>	</a:t>
            </a:r>
            <a:r>
              <a:rPr lang="en-US" altLang="zh-CN" sz="2400" b="1">
                <a:solidFill>
                  <a:schemeClr val="tx1"/>
                </a:solidFill>
              </a:rPr>
              <a:t>For Ubuntu</a:t>
            </a:r>
            <a:r>
              <a:rPr lang="en-US" altLang="zh-CN" sz="2400">
                <a:solidFill>
                  <a:schemeClr val="tx1"/>
                </a:solidFill>
              </a:rPr>
              <a:t>:</a:t>
            </a:r>
            <a:endParaRPr lang="en-US" altLang="zh-CN" sz="2400">
              <a:solidFill>
                <a:schemeClr val="tx1"/>
              </a:solidFill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</a:rPr>
              <a:t>		 sudo apt install libnccl2=2.7.8-1+cuda10.1\</a:t>
            </a:r>
            <a:endParaRPr lang="en-US" altLang="zh-CN" sz="2400">
              <a:solidFill>
                <a:schemeClr val="tx1"/>
              </a:solidFill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</a:rPr>
              <a:t>		 libnccl-dev=2.7.8-1+cuda10.1</a:t>
            </a:r>
            <a:endParaRPr lang="en-US" altLang="zh-CN" sz="2400">
              <a:solidFill>
                <a:schemeClr val="tx1"/>
              </a:solidFill>
            </a:endParaRPr>
          </a:p>
          <a:p>
            <a:pPr algn="l"/>
            <a:endParaRPr lang="en-US" altLang="zh-CN" sz="2400">
              <a:solidFill>
                <a:schemeClr val="tx1"/>
              </a:solidFill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</a:rPr>
              <a:t>	</a:t>
            </a:r>
            <a:r>
              <a:rPr lang="zh-CN" altLang="en-US" sz="2400" b="1">
                <a:solidFill>
                  <a:schemeClr val="tx1"/>
                </a:solidFill>
              </a:rPr>
              <a:t>For RHEL/Centos</a:t>
            </a:r>
            <a:r>
              <a:rPr lang="zh-CN" altLang="en-US" sz="2400">
                <a:solidFill>
                  <a:schemeClr val="tx1"/>
                </a:solidFill>
              </a:rPr>
              <a:t>: 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</a:rPr>
              <a:t>		</a:t>
            </a:r>
            <a:r>
              <a:rPr lang="zh-CN" altLang="en-US" sz="2400">
                <a:solidFill>
                  <a:schemeClr val="tx1"/>
                </a:solidFill>
              </a:rPr>
              <a:t>sudo yum install libnccl-2.7.8-1+cuda10.1 </a:t>
            </a:r>
            <a:r>
              <a:rPr lang="en-US" altLang="zh-CN" sz="2400">
                <a:solidFill>
                  <a:schemeClr val="tx1"/>
                </a:solidFill>
              </a:rPr>
              <a:t>\</a:t>
            </a:r>
            <a:endParaRPr lang="en-US" altLang="zh-CN" sz="2400">
              <a:solidFill>
                <a:schemeClr val="tx1"/>
              </a:solidFill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</a:rPr>
              <a:t>	</a:t>
            </a:r>
            <a:r>
              <a:rPr lang="zh-CN" altLang="en-US" sz="2400">
                <a:solidFill>
                  <a:schemeClr val="tx1"/>
                </a:solidFill>
              </a:rPr>
              <a:t> </a:t>
            </a:r>
            <a:r>
              <a:rPr lang="en-US" altLang="zh-CN" sz="2400">
                <a:solidFill>
                  <a:schemeClr val="tx1"/>
                </a:solidFill>
              </a:rPr>
              <a:t>	</a:t>
            </a:r>
            <a:r>
              <a:rPr lang="zh-CN" altLang="en-US" sz="2400">
                <a:solidFill>
                  <a:schemeClr val="tx1"/>
                </a:solidFill>
              </a:rPr>
              <a:t>libnccl-devel-2.7.8-1+cuda10.1 </a:t>
            </a:r>
            <a:r>
              <a:rPr lang="en-US" altLang="zh-CN" sz="2400">
                <a:solidFill>
                  <a:schemeClr val="tx1"/>
                </a:solidFill>
              </a:rPr>
              <a:t>\</a:t>
            </a:r>
            <a:endParaRPr lang="en-US" altLang="zh-CN" sz="2400">
              <a:solidFill>
                <a:schemeClr val="tx1"/>
              </a:solidFill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</a:rPr>
              <a:t>	</a:t>
            </a:r>
            <a:r>
              <a:rPr lang="zh-CN" altLang="en-US" sz="2400">
                <a:solidFill>
                  <a:schemeClr val="tx1"/>
                </a:solidFill>
              </a:rPr>
              <a:t> </a:t>
            </a:r>
            <a:r>
              <a:rPr lang="en-US" altLang="zh-CN" sz="2400">
                <a:solidFill>
                  <a:schemeClr val="tx1"/>
                </a:solidFill>
              </a:rPr>
              <a:t>	</a:t>
            </a:r>
            <a:r>
              <a:rPr lang="zh-CN" altLang="en-US" sz="2400">
                <a:solidFill>
                  <a:schemeClr val="tx1"/>
                </a:solidFill>
              </a:rPr>
              <a:t>ibnccl-static-2.7.8-1+cuda10.1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775" y="1367790"/>
            <a:ext cx="4293235" cy="211709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33340" y="1354455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/>
              <a:t>目录</a:t>
            </a:r>
            <a:endParaRPr lang="zh-CN" altLang="en-US" sz="4000"/>
          </a:p>
        </p:txBody>
      </p:sp>
      <p:sp>
        <p:nvSpPr>
          <p:cNvPr id="3" name="文本框 2"/>
          <p:cNvSpPr txBox="1"/>
          <p:nvPr/>
        </p:nvSpPr>
        <p:spPr>
          <a:xfrm>
            <a:off x="4682490" y="3077845"/>
            <a:ext cx="347599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solidFill>
                  <a:schemeClr val="bg2">
                    <a:lumMod val="75000"/>
                  </a:schemeClr>
                </a:solidFill>
              </a:rPr>
              <a:t>1</a:t>
            </a:r>
            <a:r>
              <a:rPr lang="zh-CN" altLang="en-US" sz="2800">
                <a:solidFill>
                  <a:schemeClr val="bg2">
                    <a:lumMod val="75000"/>
                  </a:schemeClr>
                </a:solidFill>
              </a:rPr>
              <a:t>、</a:t>
            </a:r>
            <a:r>
              <a:rPr lang="en-US" altLang="zh-CN" sz="2800">
                <a:solidFill>
                  <a:schemeClr val="bg2">
                    <a:lumMod val="75000"/>
                  </a:schemeClr>
                </a:solidFill>
              </a:rPr>
              <a:t>cuda </a:t>
            </a:r>
            <a:r>
              <a:rPr lang="zh-CN" altLang="en-US" sz="2800">
                <a:solidFill>
                  <a:schemeClr val="bg2">
                    <a:lumMod val="75000"/>
                  </a:schemeClr>
                </a:solidFill>
              </a:rPr>
              <a:t>环境安装</a:t>
            </a:r>
            <a:endParaRPr lang="zh-CN" altLang="en-US" sz="2800">
              <a:solidFill>
                <a:schemeClr val="bg2">
                  <a:lumMod val="75000"/>
                </a:schemeClr>
              </a:solidFill>
            </a:endParaRPr>
          </a:p>
          <a:p>
            <a:pPr algn="l"/>
            <a:r>
              <a:rPr lang="en-US" altLang="zh-CN" sz="2800">
                <a:solidFill>
                  <a:schemeClr val="bg2">
                    <a:lumMod val="75000"/>
                  </a:schemeClr>
                </a:solidFill>
              </a:rPr>
              <a:t>2</a:t>
            </a:r>
            <a:r>
              <a:rPr lang="zh-CN" altLang="en-US" sz="2800">
                <a:solidFill>
                  <a:schemeClr val="bg2">
                    <a:lumMod val="75000"/>
                  </a:schemeClr>
                </a:solidFill>
              </a:rPr>
              <a:t>、</a:t>
            </a:r>
            <a:r>
              <a:rPr lang="en-US" altLang="zh-CN" sz="2800">
                <a:solidFill>
                  <a:schemeClr val="bg2">
                    <a:lumMod val="75000"/>
                  </a:schemeClr>
                </a:solidFill>
              </a:rPr>
              <a:t>openmp</a:t>
            </a:r>
            <a:r>
              <a:rPr lang="zh-CN" altLang="en-US" sz="2800">
                <a:solidFill>
                  <a:schemeClr val="bg2">
                    <a:lumMod val="75000"/>
                  </a:schemeClr>
                </a:solidFill>
              </a:rPr>
              <a:t>环境安装</a:t>
            </a:r>
            <a:endParaRPr lang="zh-CN" altLang="en-US" sz="2800">
              <a:solidFill>
                <a:schemeClr val="bg2">
                  <a:lumMod val="75000"/>
                </a:schemeClr>
              </a:solidFill>
            </a:endParaRPr>
          </a:p>
          <a:p>
            <a:pPr algn="l"/>
            <a:r>
              <a:rPr lang="en-US" altLang="zh-CN" sz="2800">
                <a:solidFill>
                  <a:schemeClr val="bg2">
                    <a:lumMod val="75000"/>
                  </a:schemeClr>
                </a:solidFill>
              </a:rPr>
              <a:t>3</a:t>
            </a:r>
            <a:r>
              <a:rPr lang="zh-CN" altLang="en-US" sz="2800">
                <a:solidFill>
                  <a:schemeClr val="bg2">
                    <a:lumMod val="75000"/>
                  </a:schemeClr>
                </a:solidFill>
              </a:rPr>
              <a:t>、</a:t>
            </a:r>
            <a:r>
              <a:rPr lang="en-US" altLang="zh-CN" sz="2800">
                <a:solidFill>
                  <a:schemeClr val="bg2">
                    <a:lumMod val="75000"/>
                  </a:schemeClr>
                </a:solidFill>
              </a:rPr>
              <a:t>nccl </a:t>
            </a:r>
            <a:r>
              <a:rPr lang="zh-CN" altLang="en-US" sz="2800">
                <a:solidFill>
                  <a:schemeClr val="bg2">
                    <a:lumMod val="75000"/>
                  </a:schemeClr>
                </a:solidFill>
              </a:rPr>
              <a:t>环境安装</a:t>
            </a:r>
            <a:endParaRPr lang="zh-CN" altLang="en-US" sz="2800"/>
          </a:p>
          <a:p>
            <a:pPr algn="l"/>
            <a:r>
              <a:rPr lang="en-US" altLang="zh-CN" sz="2800"/>
              <a:t>4</a:t>
            </a:r>
            <a:r>
              <a:rPr lang="zh-CN" altLang="en-US" sz="2800"/>
              <a:t>、</a:t>
            </a:r>
            <a:r>
              <a:rPr lang="en-US" altLang="zh-CN" sz="2800"/>
              <a:t>gitlab </a:t>
            </a:r>
            <a:r>
              <a:rPr lang="zh-CN" altLang="en-US" sz="2800"/>
              <a:t>使用</a:t>
            </a:r>
            <a:endParaRPr lang="zh-CN" altLang="en-US" sz="2800"/>
          </a:p>
          <a:p>
            <a:pPr algn="l"/>
            <a:r>
              <a:rPr lang="en-US" altLang="zh-CN" sz="2800">
                <a:solidFill>
                  <a:schemeClr val="bg2">
                    <a:lumMod val="75000"/>
                  </a:schemeClr>
                </a:solidFill>
                <a:sym typeface="+mn-ea"/>
              </a:rPr>
              <a:t>5</a:t>
            </a:r>
            <a:r>
              <a:rPr lang="zh-CN" altLang="en-US" sz="2800">
                <a:solidFill>
                  <a:schemeClr val="bg2">
                    <a:lumMod val="75000"/>
                  </a:schemeClr>
                </a:solidFill>
                <a:sym typeface="+mn-ea"/>
              </a:rPr>
              <a:t>、总结</a:t>
            </a:r>
            <a:endParaRPr lang="zh-CN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33340" y="1354455"/>
            <a:ext cx="27609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/>
              <a:t>gitLab </a:t>
            </a:r>
            <a:r>
              <a:rPr lang="zh-CN" altLang="en-US" sz="4000"/>
              <a:t>使用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2303780" y="3030855"/>
            <a:ext cx="84124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git </a:t>
            </a:r>
            <a:r>
              <a:rPr lang="zh-CN" altLang="en-US"/>
              <a:t>使用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入门基础：https://www.runoob.com/git/git-tutorial.html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常用操作：</a:t>
            </a:r>
            <a:r>
              <a:rPr lang="en-US" altLang="zh-CN"/>
              <a:t>branc</a:t>
            </a:r>
            <a:r>
              <a:rPr lang="zh-CN" altLang="en-US"/>
              <a:t>、</a:t>
            </a:r>
            <a:r>
              <a:rPr lang="en-US" altLang="zh-CN"/>
              <a:t>commit</a:t>
            </a:r>
            <a:r>
              <a:rPr lang="zh-CN" altLang="en-US"/>
              <a:t>、</a:t>
            </a:r>
            <a:r>
              <a:rPr lang="en-US" altLang="zh-CN"/>
              <a:t>push</a:t>
            </a:r>
            <a:r>
              <a:rPr lang="zh-CN" altLang="en-US"/>
              <a:t>、</a:t>
            </a:r>
            <a:r>
              <a:rPr lang="en-US" altLang="zh-CN"/>
              <a:t>pull </a:t>
            </a:r>
            <a:r>
              <a:rPr lang="zh-CN" altLang="en-US"/>
              <a:t>、</a:t>
            </a:r>
            <a:r>
              <a:rPr lang="en-US" altLang="zh-CN"/>
              <a:t>merge </a:t>
            </a:r>
            <a:r>
              <a:rPr lang="zh-CN" altLang="en-US"/>
              <a:t>等操作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gitLab </a:t>
            </a:r>
            <a:r>
              <a:rPr lang="zh-CN" altLang="en-US"/>
              <a:t>使用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登陆网址： http://47.94.6.102/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常用操作：创建、删除、复制项目，新建、修改、删除文件</a:t>
            </a:r>
            <a:r>
              <a:rPr lang="en-US" altLang="zh-CN"/>
              <a:t>/</a:t>
            </a:r>
            <a:r>
              <a:rPr lang="zh-CN" altLang="en-US"/>
              <a:t>文件夹等</a:t>
            </a:r>
            <a:r>
              <a:rPr lang="en-US" altLang="zh-CN"/>
              <a:t>	</a:t>
            </a:r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820" y="73217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33340" y="1354455"/>
            <a:ext cx="27609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/>
              <a:t>gitLab </a:t>
            </a:r>
            <a:r>
              <a:rPr lang="zh-CN" altLang="en-US" sz="4000"/>
              <a:t>使用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1300480" y="2061210"/>
            <a:ext cx="10505440" cy="4246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/>
              <a:t>1</a:t>
            </a:r>
            <a:r>
              <a:rPr lang="zh-CN" altLang="en-US" b="1"/>
              <a:t>、</a:t>
            </a:r>
            <a:r>
              <a:rPr lang="en-US" altLang="zh-CN" b="1"/>
              <a:t>git </a:t>
            </a:r>
            <a:r>
              <a:rPr lang="zh-CN" altLang="en-US" b="1"/>
              <a:t>使用</a:t>
            </a:r>
            <a:endParaRPr lang="zh-CN" altLang="en-US"/>
          </a:p>
          <a:p>
            <a:pPr algn="l"/>
            <a:r>
              <a:rPr lang="en-US" altLang="zh-CN"/>
              <a:t>	Git 是一个开源的分布式版本控制系统，用于敏捷高效地处理任何或小或大的项目。</a:t>
            </a:r>
            <a:endParaRPr lang="zh-CN" altLang="en-US"/>
          </a:p>
          <a:p>
            <a:pPr algn="l"/>
            <a:r>
              <a:rPr lang="zh-CN" altLang="en-US"/>
              <a:t>Git 是 Linus Torvalds 为了帮助管理 Linux 内核开发而开发的一个开放源码的版本控制软件。</a:t>
            </a:r>
            <a:endParaRPr lang="zh-CN" altLang="en-US"/>
          </a:p>
          <a:p>
            <a:pPr algn="l"/>
            <a:r>
              <a:rPr lang="zh-CN" altLang="en-US"/>
              <a:t>Git 与常用的版本控</a:t>
            </a:r>
            <a:r>
              <a:rPr lang="en-US" altLang="zh-CN"/>
              <a:t>.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	</a:t>
            </a:r>
            <a:r>
              <a:rPr lang="zh-CN" altLang="en-US"/>
              <a:t>安装下载地址： https://git-scm.com/downloads</a:t>
            </a:r>
            <a:endParaRPr lang="zh-CN" altLang="en-US"/>
          </a:p>
          <a:p>
            <a:pPr lvl="4" algn="l"/>
            <a:r>
              <a:rPr lang="zh-CN" altLang="en-US" b="1"/>
              <a:t>Debian/Ubuntu</a:t>
            </a:r>
            <a:endParaRPr lang="zh-CN" altLang="en-US" b="1"/>
          </a:p>
          <a:p>
            <a:pPr algn="l"/>
            <a:r>
              <a:rPr lang="en-US" altLang="zh-CN"/>
              <a:t>			apt-get install libcurl4-gnutls-dev libexpat1-dev gettext </a:t>
            </a:r>
            <a:r>
              <a:rPr lang="zh-CN" altLang="en-US"/>
              <a:t> libz-dev libssl-dev</a:t>
            </a:r>
            <a:endParaRPr lang="zh-CN" altLang="en-US"/>
          </a:p>
          <a:p>
            <a:pPr algn="l"/>
            <a:r>
              <a:rPr lang="en-US" altLang="zh-CN"/>
              <a:t>			</a:t>
            </a:r>
            <a:r>
              <a:rPr lang="zh-CN" altLang="en-US"/>
              <a:t>apt-get install git</a:t>
            </a:r>
            <a:endParaRPr lang="zh-CN" altLang="en-US"/>
          </a:p>
          <a:p>
            <a:pPr algn="l"/>
            <a:r>
              <a:rPr lang="en-US" altLang="zh-CN"/>
              <a:t>		</a:t>
            </a:r>
            <a:r>
              <a:rPr lang="en-US" altLang="zh-CN" b="1"/>
              <a:t>Centos/RedHat</a:t>
            </a:r>
            <a:endParaRPr lang="en-US" altLang="zh-CN" b="1"/>
          </a:p>
          <a:p>
            <a:pPr algn="l"/>
            <a:r>
              <a:rPr lang="en-US" altLang="zh-CN"/>
              <a:t>			</a:t>
            </a:r>
            <a:r>
              <a:rPr lang="zh-CN" altLang="en-US"/>
              <a:t>yum install curl-devel expat-devel gettext-devel openssl-devel zlib-devel</a:t>
            </a:r>
            <a:endParaRPr lang="zh-CN" altLang="en-US"/>
          </a:p>
          <a:p>
            <a:pPr algn="l"/>
            <a:r>
              <a:rPr lang="en-US" altLang="zh-CN"/>
              <a:t>			yum -y install git-core</a:t>
            </a:r>
            <a:endParaRPr lang="en-US" altLang="zh-CN"/>
          </a:p>
          <a:p>
            <a:pPr algn="l"/>
            <a:r>
              <a:rPr lang="en-US" altLang="zh-CN"/>
              <a:t>		git --version # </a:t>
            </a:r>
            <a:r>
              <a:rPr lang="zh-CN" altLang="en-US"/>
              <a:t>查看显示版本</a:t>
            </a:r>
            <a:endParaRPr lang="zh-CN" altLang="en-US"/>
          </a:p>
          <a:p>
            <a:pPr algn="l"/>
            <a:r>
              <a:rPr lang="en-US" altLang="zh-CN"/>
              <a:t>		git config --global user.name "runoob"   # </a:t>
            </a:r>
            <a:r>
              <a:rPr lang="zh-CN" altLang="en-US"/>
              <a:t>设置名字</a:t>
            </a:r>
            <a:endParaRPr lang="en-US" altLang="zh-CN"/>
          </a:p>
          <a:p>
            <a:pPr algn="l"/>
            <a:r>
              <a:rPr lang="en-US" altLang="zh-CN"/>
              <a:t>		git config --global user.email test@runoob.com # </a:t>
            </a:r>
            <a:r>
              <a:rPr lang="zh-CN" altLang="en-US"/>
              <a:t>设置邮箱</a:t>
            </a:r>
            <a:r>
              <a:rPr lang="en-US" altLang="zh-CN"/>
              <a:t>		</a:t>
            </a:r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820" y="73217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33340" y="1354455"/>
            <a:ext cx="27609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/>
              <a:t>gitLab </a:t>
            </a:r>
            <a:r>
              <a:rPr lang="zh-CN" altLang="en-US" sz="4000"/>
              <a:t>使用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765810" y="2643505"/>
            <a:ext cx="806132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1</a:t>
            </a:r>
            <a:r>
              <a:rPr lang="zh-CN" altLang="en-US" b="1"/>
              <a:t>、</a:t>
            </a:r>
            <a:r>
              <a:rPr lang="en-US" altLang="zh-CN" b="1"/>
              <a:t>git </a:t>
            </a:r>
            <a:r>
              <a:rPr lang="zh-CN" altLang="en-US" b="1"/>
              <a:t>使用</a:t>
            </a:r>
            <a:endParaRPr lang="zh-CN" altLang="en-US"/>
          </a:p>
          <a:p>
            <a:pPr algn="l"/>
            <a:r>
              <a:rPr lang="en-US" altLang="zh-CN"/>
              <a:t>	</a:t>
            </a:r>
            <a:endParaRPr lang="en-US" altLang="zh-CN"/>
          </a:p>
          <a:p>
            <a:pPr algn="l"/>
            <a:r>
              <a:rPr lang="en-US"/>
              <a:t>	</a:t>
            </a:r>
            <a:r>
              <a:t>一般工作流程如下：</a:t>
            </a:r>
          </a:p>
          <a:p>
            <a:pPr lvl="3" algn="l"/>
            <a:r>
              <a:rPr lang="en-US"/>
              <a:t>1)</a:t>
            </a:r>
            <a:r>
              <a:t>克隆 Git 资源作为工作目录。</a:t>
            </a:r>
          </a:p>
          <a:p>
            <a:pPr lvl="3" algn="l"/>
            <a:r>
              <a:rPr lang="en-US"/>
              <a:t>2)</a:t>
            </a:r>
            <a:r>
              <a:t>在克隆的资源上添加或修改文件。</a:t>
            </a:r>
          </a:p>
          <a:p>
            <a:pPr lvl="3" algn="l"/>
            <a:r>
              <a:rPr lang="en-US"/>
              <a:t>3)</a:t>
            </a:r>
            <a:r>
              <a:t>如果其他人修改了，你可以更新资源。</a:t>
            </a:r>
          </a:p>
          <a:p>
            <a:pPr lvl="3" algn="l"/>
            <a:r>
              <a:rPr lang="en-US"/>
              <a:t>4)</a:t>
            </a:r>
            <a:r>
              <a:t>在提交前查看修改。</a:t>
            </a:r>
          </a:p>
          <a:p>
            <a:pPr lvl="3" algn="l"/>
            <a:r>
              <a:rPr lang="en-US"/>
              <a:t>5)</a:t>
            </a:r>
            <a:r>
              <a:t>提交修改。</a:t>
            </a:r>
          </a:p>
          <a:p>
            <a:pPr lvl="3" algn="l"/>
            <a:r>
              <a:rPr lang="en-US"/>
              <a:t>6)</a:t>
            </a:r>
            <a:r>
              <a:t>在修改完成后，如果发现错误，可以撤回提交并再次修改并提交。</a:t>
            </a:r>
          </a:p>
          <a:p>
            <a:pPr algn="l"/>
            <a:r>
              <a:rPr lang="en-US" altLang="zh-CN"/>
              <a:t>	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845" y="1354455"/>
            <a:ext cx="3811905" cy="46913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33340" y="1354455"/>
            <a:ext cx="27609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/>
              <a:t>gitLab </a:t>
            </a:r>
            <a:r>
              <a:rPr lang="zh-CN" altLang="en-US" sz="4000"/>
              <a:t>使用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1078230" y="2967990"/>
            <a:ext cx="10594975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gitLab </a:t>
            </a:r>
            <a:r>
              <a:rPr lang="zh-CN" altLang="en-US"/>
              <a:t>使用</a:t>
            </a:r>
            <a:endParaRPr lang="zh-CN" altLang="en-US"/>
          </a:p>
          <a:p>
            <a:pPr algn="l"/>
            <a:r>
              <a:rPr lang="en-US" altLang="zh-CN"/>
              <a:t>	GitLab 都是基于 web 的 Git 仓库，使用起来二者差不多，它们都提供了分享开源项目的平台，</a:t>
            </a:r>
            <a:endParaRPr lang="en-US" altLang="zh-CN"/>
          </a:p>
          <a:p>
            <a:pPr algn="l"/>
            <a:r>
              <a:rPr lang="en-US" altLang="zh-CN"/>
              <a:t>为开发团队提供了存储、分享、发布和合作开发项目的中心化云存储的场所。</a:t>
            </a:r>
            <a:endParaRPr lang="en-US" altLang="zh-CN"/>
          </a:p>
          <a:p>
            <a:pPr algn="l"/>
            <a:r>
              <a:rPr lang="en-US" altLang="zh-CN"/>
              <a:t>	</a:t>
            </a:r>
            <a:r>
              <a:rPr lang="zh-CN" altLang="en-US"/>
              <a:t>工作流程：</a:t>
            </a:r>
            <a:endParaRPr lang="zh-CN" altLang="en-US"/>
          </a:p>
          <a:p>
            <a:pPr algn="l"/>
            <a:r>
              <a:rPr lang="en-US" altLang="zh-CN"/>
              <a:t>		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）登录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注册账号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		2</a:t>
            </a:r>
            <a:r>
              <a:rPr lang="zh-CN" altLang="en-US">
                <a:solidFill>
                  <a:srgbClr val="FF0000"/>
                </a:solidFill>
              </a:rPr>
              <a:t>）管理员分配权限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		3</a:t>
            </a:r>
            <a:r>
              <a:rPr lang="zh-CN" altLang="en-US">
                <a:solidFill>
                  <a:srgbClr val="FF0000"/>
                </a:solidFill>
              </a:rPr>
              <a:t>）配置SSH到GitLab账号</a:t>
            </a:r>
            <a:r>
              <a:rPr lang="en-US" altLang="zh-CN">
                <a:solidFill>
                  <a:srgbClr val="FF0000"/>
                </a:solidFill>
              </a:rPr>
              <a:t>	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		4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r>
              <a:rPr lang="en-US" altLang="zh-CN">
                <a:solidFill>
                  <a:srgbClr val="FF0000"/>
                </a:solidFill>
              </a:rPr>
              <a:t>GitLab </a:t>
            </a:r>
            <a:r>
              <a:rPr lang="zh-CN" altLang="en-US">
                <a:solidFill>
                  <a:srgbClr val="FF0000"/>
                </a:solidFill>
              </a:rPr>
              <a:t>复制项目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创建分支</a:t>
            </a:r>
            <a:endParaRPr lang="zh-CN" altLang="en-US"/>
          </a:p>
          <a:p>
            <a:pPr algn="l"/>
            <a:r>
              <a:rPr lang="en-US" altLang="zh-CN"/>
              <a:t>		5</a:t>
            </a:r>
            <a:r>
              <a:rPr lang="zh-CN" altLang="en-US"/>
              <a:t>）本地克隆下载项目 ： </a:t>
            </a:r>
            <a:r>
              <a:rPr lang="en-US" altLang="zh-CN"/>
              <a:t>git clone git@47.94.6.102:xxxx/xxx.git</a:t>
            </a:r>
            <a:endParaRPr lang="en-US" altLang="zh-CN"/>
          </a:p>
          <a:p>
            <a:pPr algn="l"/>
            <a:r>
              <a:rPr lang="en-US" altLang="zh-CN"/>
              <a:t>		6</a:t>
            </a:r>
            <a:r>
              <a:rPr lang="zh-CN" altLang="en-US"/>
              <a:t>）修改文件，提交修改：</a:t>
            </a:r>
            <a:r>
              <a:rPr lang="en-US" altLang="zh-CN"/>
              <a:t>git add  ; git commit -a -m "提交添加的注释信息";</a:t>
            </a:r>
            <a:endParaRPr lang="en-US" altLang="zh-CN"/>
          </a:p>
          <a:p>
            <a:pPr algn="l"/>
            <a:r>
              <a:rPr lang="en-US" altLang="zh-CN"/>
              <a:t>		7</a:t>
            </a:r>
            <a:r>
              <a:rPr lang="zh-CN" altLang="en-US"/>
              <a:t>）上传修改到</a:t>
            </a:r>
            <a:r>
              <a:rPr lang="en-US" altLang="zh-CN"/>
              <a:t>GitLab :  git push</a:t>
            </a:r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11195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33340" y="1354455"/>
            <a:ext cx="27609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/>
              <a:t>gitLab </a:t>
            </a:r>
            <a:r>
              <a:rPr lang="zh-CN" altLang="en-US" sz="4000"/>
              <a:t>使用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1078230" y="2914650"/>
            <a:ext cx="38150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gitLab </a:t>
            </a:r>
            <a:r>
              <a:rPr lang="zh-CN" altLang="en-US"/>
              <a:t>使用</a:t>
            </a:r>
            <a:endParaRPr lang="zh-CN" altLang="en-US"/>
          </a:p>
          <a:p>
            <a:pPr algn="l"/>
            <a:r>
              <a:rPr lang="en-US" altLang="zh-CN"/>
              <a:t>	</a:t>
            </a:r>
            <a:endParaRPr lang="zh-CN" altLang="en-US"/>
          </a:p>
          <a:p>
            <a:pPr algn="l"/>
            <a:r>
              <a:rPr lang="en-US" altLang="zh-CN"/>
              <a:t>		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）登录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注册账号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  <a:sym typeface="+mn-ea"/>
              </a:rPr>
              <a:t>		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		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155" y="2607945"/>
            <a:ext cx="4862830" cy="29051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33340" y="1354455"/>
            <a:ext cx="27609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/>
              <a:t>gitLab </a:t>
            </a:r>
            <a:r>
              <a:rPr lang="zh-CN" altLang="en-US" sz="4000"/>
              <a:t>使用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532765" y="2967990"/>
            <a:ext cx="1255585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gitLab </a:t>
            </a:r>
            <a:r>
              <a:rPr lang="zh-CN" altLang="en-US"/>
              <a:t>使用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		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		2</a:t>
            </a:r>
            <a:r>
              <a:rPr lang="zh-CN" altLang="en-US">
                <a:solidFill>
                  <a:srgbClr val="FF0000"/>
                </a:solidFill>
              </a:rPr>
              <a:t>）管理员分配权限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		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endParaRPr lang="en-US" altLang="zh-CN"/>
          </a:p>
          <a:p>
            <a:pPr algn="l"/>
            <a:r>
              <a:rPr lang="en-US" altLang="zh-CN"/>
              <a:t>Guest：可以创建issue、发表评论，不能读写版本库</a:t>
            </a:r>
            <a:endParaRPr lang="en-US" altLang="zh-CN"/>
          </a:p>
          <a:p>
            <a:pPr algn="l"/>
            <a:r>
              <a:rPr lang="en-US" altLang="zh-CN"/>
              <a:t>Reporter：可以克隆代码，不能提交，可以赋予测试、产品经理此权限</a:t>
            </a:r>
            <a:endParaRPr lang="en-US" altLang="zh-CN"/>
          </a:p>
          <a:p>
            <a:pPr algn="l"/>
            <a:r>
              <a:rPr lang="en-US" altLang="zh-CN"/>
              <a:t>Developer：可以克隆代码、开发、提交、push，可以赋予开发人员此权限</a:t>
            </a:r>
            <a:endParaRPr lang="en-US" altLang="zh-CN"/>
          </a:p>
          <a:p>
            <a:pPr algn="l"/>
            <a:r>
              <a:rPr lang="en-US" altLang="zh-CN"/>
              <a:t>MainMaster：可以创建项目、添加tag、保护分支、添加项目成员、编辑项目，一般GitLab管理员或者CTO才有此权限</a:t>
            </a:r>
            <a:endParaRPr lang="en-US" altLang="zh-CN"/>
          </a:p>
          <a:p>
            <a:pPr algn="l"/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105" y="2150110"/>
            <a:ext cx="6171565" cy="255841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33340" y="1354455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/>
              <a:t>目录</a:t>
            </a:r>
            <a:endParaRPr lang="zh-CN" altLang="en-US" sz="4000"/>
          </a:p>
        </p:txBody>
      </p:sp>
      <p:sp>
        <p:nvSpPr>
          <p:cNvPr id="3" name="文本框 2"/>
          <p:cNvSpPr txBox="1"/>
          <p:nvPr/>
        </p:nvSpPr>
        <p:spPr>
          <a:xfrm>
            <a:off x="4682490" y="3077845"/>
            <a:ext cx="347599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/>
              <a:t>1</a:t>
            </a:r>
            <a:r>
              <a:rPr lang="zh-CN" altLang="en-US" sz="2800"/>
              <a:t>、</a:t>
            </a:r>
            <a:r>
              <a:rPr lang="en-US" altLang="zh-CN" sz="2800"/>
              <a:t>cuda </a:t>
            </a:r>
            <a:r>
              <a:rPr lang="zh-CN" altLang="en-US" sz="2800"/>
              <a:t>环境安装</a:t>
            </a:r>
            <a:endParaRPr lang="zh-CN" altLang="en-US" sz="2800"/>
          </a:p>
          <a:p>
            <a:pPr algn="l"/>
            <a:r>
              <a:rPr lang="en-US" altLang="zh-CN" sz="2800">
                <a:solidFill>
                  <a:schemeClr val="bg2">
                    <a:lumMod val="75000"/>
                  </a:schemeClr>
                </a:solidFill>
              </a:rPr>
              <a:t>2</a:t>
            </a:r>
            <a:r>
              <a:rPr lang="zh-CN" altLang="en-US" sz="2800">
                <a:solidFill>
                  <a:schemeClr val="bg2">
                    <a:lumMod val="75000"/>
                  </a:schemeClr>
                </a:solidFill>
              </a:rPr>
              <a:t>、</a:t>
            </a:r>
            <a:r>
              <a:rPr lang="en-US" altLang="zh-CN" sz="2800">
                <a:solidFill>
                  <a:schemeClr val="bg2">
                    <a:lumMod val="75000"/>
                  </a:schemeClr>
                </a:solidFill>
              </a:rPr>
              <a:t>openmp</a:t>
            </a:r>
            <a:r>
              <a:rPr lang="zh-CN" altLang="en-US" sz="2800">
                <a:solidFill>
                  <a:schemeClr val="bg2">
                    <a:lumMod val="75000"/>
                  </a:schemeClr>
                </a:solidFill>
              </a:rPr>
              <a:t>环境安装</a:t>
            </a:r>
            <a:endParaRPr lang="zh-CN" altLang="en-US" sz="2800">
              <a:solidFill>
                <a:schemeClr val="bg2">
                  <a:lumMod val="75000"/>
                </a:schemeClr>
              </a:solidFill>
            </a:endParaRPr>
          </a:p>
          <a:p>
            <a:pPr algn="l"/>
            <a:r>
              <a:rPr lang="en-US" altLang="zh-CN" sz="2800">
                <a:solidFill>
                  <a:schemeClr val="bg2">
                    <a:lumMod val="75000"/>
                  </a:schemeClr>
                </a:solidFill>
              </a:rPr>
              <a:t>3</a:t>
            </a:r>
            <a:r>
              <a:rPr lang="zh-CN" altLang="en-US" sz="2800">
                <a:solidFill>
                  <a:schemeClr val="bg2">
                    <a:lumMod val="75000"/>
                  </a:schemeClr>
                </a:solidFill>
              </a:rPr>
              <a:t>、</a:t>
            </a:r>
            <a:r>
              <a:rPr lang="en-US" altLang="zh-CN" sz="2800">
                <a:solidFill>
                  <a:schemeClr val="bg2">
                    <a:lumMod val="75000"/>
                  </a:schemeClr>
                </a:solidFill>
              </a:rPr>
              <a:t>nccl </a:t>
            </a:r>
            <a:r>
              <a:rPr lang="zh-CN" altLang="en-US" sz="2800">
                <a:solidFill>
                  <a:schemeClr val="bg2">
                    <a:lumMod val="75000"/>
                  </a:schemeClr>
                </a:solidFill>
              </a:rPr>
              <a:t>环境安装</a:t>
            </a:r>
            <a:endParaRPr lang="zh-CN" altLang="en-US" sz="2800">
              <a:solidFill>
                <a:schemeClr val="bg2">
                  <a:lumMod val="75000"/>
                </a:schemeClr>
              </a:solidFill>
            </a:endParaRPr>
          </a:p>
          <a:p>
            <a:pPr algn="l"/>
            <a:r>
              <a:rPr lang="en-US" altLang="zh-CN" sz="2800">
                <a:solidFill>
                  <a:schemeClr val="bg2">
                    <a:lumMod val="75000"/>
                  </a:schemeClr>
                </a:solidFill>
              </a:rPr>
              <a:t>4</a:t>
            </a:r>
            <a:r>
              <a:rPr lang="zh-CN" altLang="en-US" sz="2800">
                <a:solidFill>
                  <a:schemeClr val="bg2">
                    <a:lumMod val="75000"/>
                  </a:schemeClr>
                </a:solidFill>
              </a:rPr>
              <a:t>、</a:t>
            </a:r>
            <a:r>
              <a:rPr lang="en-US" altLang="zh-CN" sz="2800">
                <a:solidFill>
                  <a:schemeClr val="bg2">
                    <a:lumMod val="75000"/>
                  </a:schemeClr>
                </a:solidFill>
              </a:rPr>
              <a:t>gitlab </a:t>
            </a:r>
            <a:r>
              <a:rPr lang="zh-CN" altLang="en-US" sz="2800">
                <a:solidFill>
                  <a:schemeClr val="bg2">
                    <a:lumMod val="75000"/>
                  </a:schemeClr>
                </a:solidFill>
              </a:rPr>
              <a:t>使用</a:t>
            </a:r>
            <a:endParaRPr lang="zh-CN" altLang="en-US" sz="2800">
              <a:solidFill>
                <a:schemeClr val="bg2">
                  <a:lumMod val="75000"/>
                </a:schemeClr>
              </a:solidFill>
            </a:endParaRPr>
          </a:p>
          <a:p>
            <a:pPr algn="l"/>
            <a:r>
              <a:rPr lang="en-US" altLang="zh-CN" sz="2800">
                <a:solidFill>
                  <a:schemeClr val="bg2">
                    <a:lumMod val="75000"/>
                  </a:schemeClr>
                </a:solidFill>
                <a:sym typeface="+mn-ea"/>
              </a:rPr>
              <a:t>5</a:t>
            </a:r>
            <a:r>
              <a:rPr lang="zh-CN" altLang="en-US" sz="2800">
                <a:solidFill>
                  <a:schemeClr val="bg2">
                    <a:lumMod val="75000"/>
                  </a:schemeClr>
                </a:solidFill>
                <a:sym typeface="+mn-ea"/>
              </a:rPr>
              <a:t>、总结</a:t>
            </a:r>
            <a:endParaRPr lang="zh-CN" altLang="en-US" sz="2800">
              <a:solidFill>
                <a:schemeClr val="bg2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50155" y="534035"/>
            <a:ext cx="27609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/>
              <a:t>gitLab </a:t>
            </a:r>
            <a:r>
              <a:rPr lang="zh-CN" altLang="en-US" sz="4000"/>
              <a:t>使用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1030605" y="1454785"/>
            <a:ext cx="93268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gitLab </a:t>
            </a:r>
            <a:r>
              <a:rPr lang="zh-CN" altLang="en-US"/>
              <a:t>使用</a:t>
            </a:r>
            <a:endParaRPr lang="zh-CN" altLang="en-US"/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	3</a:t>
            </a:r>
            <a:r>
              <a:rPr lang="zh-CN" altLang="en-US">
                <a:solidFill>
                  <a:srgbClr val="FF0000"/>
                </a:solidFill>
              </a:rPr>
              <a:t>）配置SSH到GitLab账号</a:t>
            </a:r>
            <a:r>
              <a:rPr lang="en-US" altLang="zh-CN">
                <a:solidFill>
                  <a:srgbClr val="FF0000"/>
                </a:solidFill>
              </a:rPr>
              <a:t>	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zh-CN" altLang="en-US">
              <a:solidFill>
                <a:srgbClr val="FF0000"/>
              </a:solidFill>
            </a:endParaRPr>
          </a:p>
          <a:p>
            <a:pPr lvl="2" algn="l"/>
            <a:r>
              <a:rPr lang="en-US" altLang="zh-CN">
                <a:solidFill>
                  <a:schemeClr val="tx1"/>
                </a:solidFill>
              </a:rPr>
              <a:t>1、查看你生成的公钥：vim id_rsa.pub #就可以查看到你的公钥</a:t>
            </a:r>
            <a:endParaRPr lang="en-US" altLang="zh-CN">
              <a:solidFill>
                <a:schemeClr val="tx1"/>
              </a:solidFill>
            </a:endParaRPr>
          </a:p>
          <a:p>
            <a:pPr lvl="2" algn="l"/>
            <a:r>
              <a:rPr lang="en-US" altLang="zh-CN">
                <a:solidFill>
                  <a:schemeClr val="tx1"/>
                </a:solidFill>
              </a:rPr>
              <a:t>2、登陆GitLab账号，点击用户图像，然后 Settings -&gt; 左栏点击 SSH keys	</a:t>
            </a:r>
            <a:endParaRPr lang="en-US" altLang="zh-CN">
              <a:solidFill>
                <a:schemeClr val="tx1"/>
              </a:solidFill>
            </a:endParaRPr>
          </a:p>
          <a:p>
            <a:pPr lvl="2" algn="l"/>
            <a:r>
              <a:rPr lang="en-US" altLang="zh-CN">
                <a:solidFill>
                  <a:schemeClr val="tx1"/>
                </a:solidFill>
              </a:rPr>
              <a:t>3、复制公钥内容，粘贴进“Key”文本区域内，取名字</a:t>
            </a:r>
            <a:endParaRPr lang="en-US" altLang="zh-CN">
              <a:solidFill>
                <a:schemeClr val="tx1"/>
              </a:solidFill>
            </a:endParaRPr>
          </a:p>
          <a:p>
            <a:pPr lvl="2" algn="l"/>
            <a:r>
              <a:rPr lang="en-US" altLang="zh-CN">
                <a:solidFill>
                  <a:schemeClr val="tx1"/>
                </a:solidFill>
              </a:rPr>
              <a:t>4、点击Add Key	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0" y="3175000"/>
            <a:ext cx="4705350" cy="319595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26025" y="308610"/>
            <a:ext cx="27609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/>
              <a:t>gitLab </a:t>
            </a:r>
            <a:r>
              <a:rPr lang="zh-CN" altLang="en-US" sz="4000"/>
              <a:t>使用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1078230" y="1426210"/>
            <a:ext cx="50165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gitLab </a:t>
            </a:r>
            <a:r>
              <a:rPr lang="zh-CN" altLang="en-US"/>
              <a:t>使用</a:t>
            </a:r>
            <a:endParaRPr lang="zh-CN" altLang="en-US"/>
          </a:p>
          <a:p>
            <a:pPr algn="l"/>
            <a:r>
              <a:rPr lang="en-US" altLang="zh-CN"/>
              <a:t>	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		4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r>
              <a:rPr lang="en-US" altLang="zh-CN">
                <a:solidFill>
                  <a:srgbClr val="FF0000"/>
                </a:solidFill>
              </a:rPr>
              <a:t>GitLab </a:t>
            </a:r>
            <a:r>
              <a:rPr lang="zh-CN" altLang="en-US">
                <a:solidFill>
                  <a:srgbClr val="FF0000"/>
                </a:solidFill>
              </a:rPr>
              <a:t>复制项目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创建分支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5" y="1015365"/>
            <a:ext cx="4511675" cy="26854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5" y="2824480"/>
            <a:ext cx="6172200" cy="876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10" y="4136390"/>
            <a:ext cx="6186805" cy="1943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9450" y="4055110"/>
            <a:ext cx="4387850" cy="20243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33340" y="1354455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/>
              <a:t>目录</a:t>
            </a:r>
            <a:endParaRPr lang="zh-CN" altLang="en-US" sz="4000"/>
          </a:p>
        </p:txBody>
      </p:sp>
      <p:sp>
        <p:nvSpPr>
          <p:cNvPr id="3" name="文本框 2"/>
          <p:cNvSpPr txBox="1"/>
          <p:nvPr/>
        </p:nvSpPr>
        <p:spPr>
          <a:xfrm>
            <a:off x="4682490" y="3077845"/>
            <a:ext cx="347599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solidFill>
                  <a:schemeClr val="bg2">
                    <a:lumMod val="75000"/>
                  </a:schemeClr>
                </a:solidFill>
              </a:rPr>
              <a:t>1</a:t>
            </a:r>
            <a:r>
              <a:rPr lang="zh-CN" altLang="en-US" sz="2800">
                <a:solidFill>
                  <a:schemeClr val="bg2">
                    <a:lumMod val="75000"/>
                  </a:schemeClr>
                </a:solidFill>
              </a:rPr>
              <a:t>、</a:t>
            </a:r>
            <a:r>
              <a:rPr lang="en-US" altLang="zh-CN" sz="2800">
                <a:solidFill>
                  <a:schemeClr val="bg2">
                    <a:lumMod val="75000"/>
                  </a:schemeClr>
                </a:solidFill>
              </a:rPr>
              <a:t>cuda </a:t>
            </a:r>
            <a:r>
              <a:rPr lang="zh-CN" altLang="en-US" sz="2800">
                <a:solidFill>
                  <a:schemeClr val="bg2">
                    <a:lumMod val="75000"/>
                  </a:schemeClr>
                </a:solidFill>
              </a:rPr>
              <a:t>环境安装</a:t>
            </a:r>
            <a:endParaRPr lang="zh-CN" altLang="en-US" sz="2800">
              <a:solidFill>
                <a:schemeClr val="bg2">
                  <a:lumMod val="75000"/>
                </a:schemeClr>
              </a:solidFill>
            </a:endParaRPr>
          </a:p>
          <a:p>
            <a:pPr algn="l"/>
            <a:r>
              <a:rPr lang="en-US" altLang="zh-CN" sz="2800">
                <a:solidFill>
                  <a:schemeClr val="bg2">
                    <a:lumMod val="75000"/>
                  </a:schemeClr>
                </a:solidFill>
              </a:rPr>
              <a:t>2</a:t>
            </a:r>
            <a:r>
              <a:rPr lang="zh-CN" altLang="en-US" sz="2800">
                <a:solidFill>
                  <a:schemeClr val="bg2">
                    <a:lumMod val="75000"/>
                  </a:schemeClr>
                </a:solidFill>
              </a:rPr>
              <a:t>、</a:t>
            </a:r>
            <a:r>
              <a:rPr lang="en-US" altLang="zh-CN" sz="2800">
                <a:solidFill>
                  <a:schemeClr val="bg2">
                    <a:lumMod val="75000"/>
                  </a:schemeClr>
                </a:solidFill>
              </a:rPr>
              <a:t>openmp</a:t>
            </a:r>
            <a:r>
              <a:rPr lang="zh-CN" altLang="en-US" sz="2800">
                <a:solidFill>
                  <a:schemeClr val="bg2">
                    <a:lumMod val="75000"/>
                  </a:schemeClr>
                </a:solidFill>
              </a:rPr>
              <a:t>环境安装</a:t>
            </a:r>
            <a:endParaRPr lang="zh-CN" altLang="en-US" sz="2800">
              <a:solidFill>
                <a:schemeClr val="bg2">
                  <a:lumMod val="75000"/>
                </a:schemeClr>
              </a:solidFill>
            </a:endParaRPr>
          </a:p>
          <a:p>
            <a:pPr algn="l"/>
            <a:r>
              <a:rPr lang="en-US" altLang="zh-CN" sz="2800">
                <a:solidFill>
                  <a:schemeClr val="bg2">
                    <a:lumMod val="75000"/>
                  </a:schemeClr>
                </a:solidFill>
              </a:rPr>
              <a:t>3</a:t>
            </a:r>
            <a:r>
              <a:rPr lang="zh-CN" altLang="en-US" sz="2800">
                <a:solidFill>
                  <a:schemeClr val="bg2">
                    <a:lumMod val="75000"/>
                  </a:schemeClr>
                </a:solidFill>
              </a:rPr>
              <a:t>、</a:t>
            </a:r>
            <a:r>
              <a:rPr lang="en-US" altLang="zh-CN" sz="2800">
                <a:solidFill>
                  <a:schemeClr val="bg2">
                    <a:lumMod val="75000"/>
                  </a:schemeClr>
                </a:solidFill>
              </a:rPr>
              <a:t>nccl </a:t>
            </a:r>
            <a:r>
              <a:rPr lang="zh-CN" altLang="en-US" sz="2800">
                <a:solidFill>
                  <a:schemeClr val="bg2">
                    <a:lumMod val="75000"/>
                  </a:schemeClr>
                </a:solidFill>
              </a:rPr>
              <a:t>环境安装</a:t>
            </a:r>
            <a:endParaRPr lang="zh-CN" altLang="en-US" sz="2800">
              <a:solidFill>
                <a:schemeClr val="bg2">
                  <a:lumMod val="75000"/>
                </a:schemeClr>
              </a:solidFill>
            </a:endParaRPr>
          </a:p>
          <a:p>
            <a:pPr algn="l"/>
            <a:r>
              <a:rPr lang="en-US" altLang="zh-CN" sz="2800">
                <a:solidFill>
                  <a:schemeClr val="bg2">
                    <a:lumMod val="75000"/>
                  </a:schemeClr>
                </a:solidFill>
              </a:rPr>
              <a:t>4</a:t>
            </a:r>
            <a:r>
              <a:rPr lang="zh-CN" altLang="en-US" sz="2800">
                <a:solidFill>
                  <a:schemeClr val="bg2">
                    <a:lumMod val="75000"/>
                  </a:schemeClr>
                </a:solidFill>
              </a:rPr>
              <a:t>、</a:t>
            </a:r>
            <a:r>
              <a:rPr lang="en-US" altLang="zh-CN" sz="2800">
                <a:solidFill>
                  <a:schemeClr val="bg2">
                    <a:lumMod val="75000"/>
                  </a:schemeClr>
                </a:solidFill>
              </a:rPr>
              <a:t>gitlab </a:t>
            </a:r>
            <a:r>
              <a:rPr lang="zh-CN" altLang="en-US" sz="2800">
                <a:solidFill>
                  <a:schemeClr val="bg2">
                    <a:lumMod val="75000"/>
                  </a:schemeClr>
                </a:solidFill>
              </a:rPr>
              <a:t>使用</a:t>
            </a:r>
            <a:endParaRPr lang="zh-CN" altLang="en-US" sz="2800"/>
          </a:p>
          <a:p>
            <a:pPr algn="l"/>
            <a:r>
              <a:rPr lang="en-US" altLang="zh-CN" sz="2800">
                <a:solidFill>
                  <a:schemeClr val="tx1"/>
                </a:solidFill>
                <a:sym typeface="+mn-ea"/>
              </a:rPr>
              <a:t>5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、总结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33340" y="1354455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/>
              <a:t>总结</a:t>
            </a:r>
            <a:endParaRPr lang="zh-CN" altLang="en-US" sz="4000"/>
          </a:p>
        </p:txBody>
      </p:sp>
      <p:sp>
        <p:nvSpPr>
          <p:cNvPr id="3" name="文本框 2"/>
          <p:cNvSpPr txBox="1"/>
          <p:nvPr/>
        </p:nvSpPr>
        <p:spPr>
          <a:xfrm>
            <a:off x="4682490" y="3077845"/>
            <a:ext cx="3475990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solidFill>
                  <a:schemeClr val="tx1"/>
                </a:solidFill>
              </a:rPr>
              <a:t>1</a:t>
            </a:r>
            <a:r>
              <a:rPr lang="zh-CN" altLang="en-US" sz="2800">
                <a:solidFill>
                  <a:schemeClr val="tx1"/>
                </a:solidFill>
              </a:rPr>
              <a:t>）</a:t>
            </a:r>
            <a:r>
              <a:rPr lang="en-US" altLang="zh-CN" sz="2800">
                <a:solidFill>
                  <a:schemeClr val="tx1"/>
                </a:solidFill>
              </a:rPr>
              <a:t>cuda </a:t>
            </a:r>
            <a:r>
              <a:rPr lang="zh-CN" altLang="en-US" sz="2800">
                <a:solidFill>
                  <a:schemeClr val="tx1"/>
                </a:solidFill>
              </a:rPr>
              <a:t>环境安装</a:t>
            </a:r>
            <a:endParaRPr lang="zh-CN" altLang="en-US" sz="2800">
              <a:solidFill>
                <a:schemeClr val="tx1"/>
              </a:solidFill>
            </a:endParaRPr>
          </a:p>
          <a:p>
            <a:pPr algn="l"/>
            <a:r>
              <a:rPr lang="en-US" altLang="zh-CN" sz="2800">
                <a:solidFill>
                  <a:schemeClr val="tx1"/>
                </a:solidFill>
              </a:rPr>
              <a:t>2</a:t>
            </a:r>
            <a:r>
              <a:rPr lang="zh-CN" altLang="en-US" sz="2800">
                <a:solidFill>
                  <a:schemeClr val="tx1"/>
                </a:solidFill>
              </a:rPr>
              <a:t>）</a:t>
            </a:r>
            <a:r>
              <a:rPr lang="en-US" altLang="zh-CN" sz="2800">
                <a:solidFill>
                  <a:schemeClr val="tx1"/>
                </a:solidFill>
              </a:rPr>
              <a:t>openmp</a:t>
            </a:r>
            <a:r>
              <a:rPr lang="zh-CN" altLang="en-US" sz="2800">
                <a:solidFill>
                  <a:schemeClr val="tx1"/>
                </a:solidFill>
              </a:rPr>
              <a:t>环境安装</a:t>
            </a:r>
            <a:endParaRPr lang="zh-CN" altLang="en-US" sz="2800">
              <a:solidFill>
                <a:schemeClr val="tx1"/>
              </a:solidFill>
            </a:endParaRPr>
          </a:p>
          <a:p>
            <a:pPr algn="l"/>
            <a:r>
              <a:rPr lang="en-US" altLang="zh-CN" sz="2800">
                <a:solidFill>
                  <a:schemeClr val="tx1"/>
                </a:solidFill>
              </a:rPr>
              <a:t>3</a:t>
            </a:r>
            <a:r>
              <a:rPr lang="zh-CN" altLang="en-US" sz="2800">
                <a:solidFill>
                  <a:schemeClr val="tx1"/>
                </a:solidFill>
              </a:rPr>
              <a:t>）</a:t>
            </a:r>
            <a:r>
              <a:rPr lang="en-US" altLang="zh-CN" sz="2800">
                <a:solidFill>
                  <a:schemeClr val="tx1"/>
                </a:solidFill>
              </a:rPr>
              <a:t>nccl </a:t>
            </a:r>
            <a:r>
              <a:rPr lang="zh-CN" altLang="en-US" sz="2800">
                <a:solidFill>
                  <a:schemeClr val="tx1"/>
                </a:solidFill>
              </a:rPr>
              <a:t>环境安装</a:t>
            </a:r>
            <a:endParaRPr lang="zh-CN" altLang="en-US" sz="2800">
              <a:solidFill>
                <a:schemeClr val="tx1"/>
              </a:solidFill>
            </a:endParaRPr>
          </a:p>
          <a:p>
            <a:pPr algn="l"/>
            <a:r>
              <a:rPr lang="en-US" altLang="zh-CN" sz="2800">
                <a:solidFill>
                  <a:schemeClr val="tx1"/>
                </a:solidFill>
              </a:rPr>
              <a:t>4</a:t>
            </a:r>
            <a:r>
              <a:rPr lang="zh-CN" altLang="en-US" sz="2800">
                <a:solidFill>
                  <a:schemeClr val="tx1"/>
                </a:solidFill>
              </a:rPr>
              <a:t>）</a:t>
            </a:r>
            <a:r>
              <a:rPr lang="en-US" altLang="zh-CN" sz="2800">
                <a:solidFill>
                  <a:schemeClr val="tx1"/>
                </a:solidFill>
              </a:rPr>
              <a:t>gitlab </a:t>
            </a:r>
            <a:r>
              <a:rPr lang="zh-CN" altLang="en-US" sz="2800">
                <a:solidFill>
                  <a:schemeClr val="tx1"/>
                </a:solidFill>
              </a:rPr>
              <a:t>使用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66970" y="831215"/>
            <a:ext cx="42760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>
                <a:sym typeface="+mn-ea"/>
              </a:rPr>
              <a:t>1</a:t>
            </a:r>
            <a:r>
              <a:rPr lang="zh-CN" altLang="en-US" sz="4000">
                <a:sym typeface="+mn-ea"/>
              </a:rPr>
              <a:t>、</a:t>
            </a:r>
            <a:r>
              <a:rPr lang="en-US" altLang="zh-CN" sz="4000">
                <a:sym typeface="+mn-ea"/>
              </a:rPr>
              <a:t>cuda </a:t>
            </a:r>
            <a:r>
              <a:rPr lang="zh-CN" altLang="en-US" sz="4000">
                <a:sym typeface="+mn-ea"/>
              </a:rPr>
              <a:t>环境安装</a:t>
            </a:r>
            <a:endParaRPr lang="en-US" altLang="zh-CN" sz="4000"/>
          </a:p>
        </p:txBody>
      </p:sp>
      <p:sp>
        <p:nvSpPr>
          <p:cNvPr id="3" name="文本框 2"/>
          <p:cNvSpPr txBox="1"/>
          <p:nvPr/>
        </p:nvSpPr>
        <p:spPr>
          <a:xfrm>
            <a:off x="666115" y="2737485"/>
            <a:ext cx="1133157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>
                <a:sym typeface="+mn-ea"/>
              </a:rPr>
              <a:t>Windows</a:t>
            </a:r>
            <a:r>
              <a:rPr lang="en-US" sz="2800"/>
              <a:t> </a:t>
            </a:r>
            <a:r>
              <a:rPr lang="zh-CN" altLang="en-US" sz="2800"/>
              <a:t>环境</a:t>
            </a:r>
            <a:endParaRPr lang="en-US" sz="2800"/>
          </a:p>
          <a:p>
            <a:pPr lvl="1" algn="l"/>
            <a:r>
              <a:rPr lang="en-US" sz="2800"/>
              <a:t>1</a:t>
            </a:r>
            <a:r>
              <a:rPr lang="zh-CN" altLang="en-US" sz="2800"/>
              <a:t>、下载安装包 </a:t>
            </a:r>
            <a:r>
              <a:rPr lang="en-US" altLang="zh-CN" sz="2800"/>
              <a:t>: </a:t>
            </a:r>
            <a:r>
              <a:rPr sz="2800"/>
              <a:t>https://developer.nvidia.com/cuda-toolkit 去下载</a:t>
            </a:r>
            <a:endParaRPr sz="2800"/>
          </a:p>
          <a:p>
            <a:pPr lvl="1" algn="l"/>
            <a:r>
              <a:rPr lang="en-US" altLang="zh-CN" sz="28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、安装与测试环境是否安装成功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lvl="1" algn="l"/>
            <a:r>
              <a:rPr lang="en-US" altLang="zh-CN" sz="280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、运行官方自带的demo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lvl="1" algn="l"/>
            <a:r>
              <a:rPr lang="zh-CN" altLang="en-US" sz="2800">
                <a:solidFill>
                  <a:schemeClr val="tx1"/>
                </a:solidFill>
                <a:sym typeface="+mn-ea"/>
              </a:rPr>
              <a:t>4、自己配置cuda项目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lvl="1" algn="l"/>
            <a:r>
              <a:rPr lang="zh-CN" altLang="en-US" sz="2800">
                <a:solidFill>
                  <a:schemeClr val="tx1"/>
                </a:solidFill>
                <a:sym typeface="+mn-ea"/>
              </a:rPr>
              <a:t>5、使用VS下的模板创建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66970" y="831215"/>
            <a:ext cx="42760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>
                <a:sym typeface="+mn-ea"/>
              </a:rPr>
              <a:t>1</a:t>
            </a:r>
            <a:r>
              <a:rPr lang="zh-CN" altLang="en-US" sz="4000">
                <a:sym typeface="+mn-ea"/>
              </a:rPr>
              <a:t>、</a:t>
            </a:r>
            <a:r>
              <a:rPr lang="en-US" altLang="zh-CN" sz="4000">
                <a:sym typeface="+mn-ea"/>
              </a:rPr>
              <a:t>cuda </a:t>
            </a:r>
            <a:r>
              <a:rPr lang="zh-CN" altLang="en-US" sz="4000">
                <a:sym typeface="+mn-ea"/>
              </a:rPr>
              <a:t>环境安装</a:t>
            </a:r>
            <a:endParaRPr lang="en-US" altLang="zh-CN" sz="4000"/>
          </a:p>
        </p:txBody>
      </p:sp>
      <p:sp>
        <p:nvSpPr>
          <p:cNvPr id="3" name="文本框 2"/>
          <p:cNvSpPr txBox="1"/>
          <p:nvPr/>
        </p:nvSpPr>
        <p:spPr>
          <a:xfrm>
            <a:off x="2688590" y="1830070"/>
            <a:ext cx="883348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800"/>
              <a:t>Windows </a:t>
            </a:r>
            <a:r>
              <a:rPr lang="zh-CN" altLang="en-US" sz="2800"/>
              <a:t>环境</a:t>
            </a:r>
            <a:endParaRPr lang="en-US" sz="2800"/>
          </a:p>
          <a:p>
            <a:pPr algn="l"/>
            <a:r>
              <a:rPr lang="en-US" sz="2800"/>
              <a:t>1</a:t>
            </a:r>
            <a:r>
              <a:rPr lang="zh-CN" altLang="en-US" sz="2800"/>
              <a:t>、下载安装包</a:t>
            </a:r>
            <a:endParaRPr sz="2800"/>
          </a:p>
          <a:p>
            <a:pPr algn="l"/>
            <a:r>
              <a:rPr sz="2800"/>
              <a:t> </a:t>
            </a:r>
            <a:r>
              <a:rPr lang="en-US" sz="2800"/>
              <a:t>	</a:t>
            </a:r>
            <a:r>
              <a:rPr sz="2800"/>
              <a:t>https://developer.nvidia.com/cuda-toolkit 去下载</a:t>
            </a:r>
            <a:endParaRPr lang="zh-CN" altLang="en-US" sz="2800">
              <a:solidFill>
                <a:schemeClr val="bg2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3383280"/>
            <a:ext cx="6275070" cy="300609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66970" y="831215"/>
            <a:ext cx="42760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>
                <a:sym typeface="+mn-ea"/>
              </a:rPr>
              <a:t>1</a:t>
            </a:r>
            <a:r>
              <a:rPr lang="zh-CN" altLang="en-US" sz="4000">
                <a:sym typeface="+mn-ea"/>
              </a:rPr>
              <a:t>、</a:t>
            </a:r>
            <a:r>
              <a:rPr lang="en-US" altLang="zh-CN" sz="4000">
                <a:sym typeface="+mn-ea"/>
              </a:rPr>
              <a:t>cuda </a:t>
            </a:r>
            <a:r>
              <a:rPr lang="zh-CN" altLang="en-US" sz="4000">
                <a:sym typeface="+mn-ea"/>
              </a:rPr>
              <a:t>环境安装</a:t>
            </a:r>
            <a:endParaRPr lang="en-US" altLang="zh-CN" sz="4000"/>
          </a:p>
        </p:txBody>
      </p:sp>
      <p:sp>
        <p:nvSpPr>
          <p:cNvPr id="3" name="文本框 2"/>
          <p:cNvSpPr txBox="1"/>
          <p:nvPr/>
        </p:nvSpPr>
        <p:spPr>
          <a:xfrm>
            <a:off x="666115" y="2737485"/>
            <a:ext cx="1133157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>
                <a:sym typeface="+mn-ea"/>
              </a:rPr>
              <a:t>Windows</a:t>
            </a:r>
            <a:r>
              <a:rPr lang="en-US" sz="2800"/>
              <a:t> </a:t>
            </a:r>
            <a:r>
              <a:rPr lang="zh-CN" altLang="en-US" sz="2800"/>
              <a:t>环境</a:t>
            </a:r>
            <a:endParaRPr lang="en-US" sz="2800"/>
          </a:p>
          <a:p>
            <a:pPr lvl="1" algn="l"/>
            <a:r>
              <a:rPr lang="en-US" sz="2800">
                <a:solidFill>
                  <a:schemeClr val="bg2">
                    <a:lumMod val="90000"/>
                  </a:schemeClr>
                </a:solidFill>
              </a:rPr>
              <a:t>1</a:t>
            </a:r>
            <a:r>
              <a:rPr lang="zh-CN" altLang="en-US" sz="2800">
                <a:solidFill>
                  <a:schemeClr val="bg2">
                    <a:lumMod val="90000"/>
                  </a:schemeClr>
                </a:solidFill>
              </a:rPr>
              <a:t>、下载安装包 </a:t>
            </a:r>
            <a:r>
              <a:rPr lang="en-US" altLang="zh-CN" sz="280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sz="2800">
                <a:solidFill>
                  <a:schemeClr val="bg2">
                    <a:lumMod val="90000"/>
                  </a:schemeClr>
                </a:solidFill>
              </a:rPr>
              <a:t>https://developer.nvidia.com/cuda-toolkit 去下载</a:t>
            </a:r>
            <a:endParaRPr sz="2800">
              <a:solidFill>
                <a:schemeClr val="bg2">
                  <a:lumMod val="90000"/>
                </a:schemeClr>
              </a:solidFill>
            </a:endParaRPr>
          </a:p>
          <a:p>
            <a:pPr lvl="1" algn="l"/>
            <a:r>
              <a:rPr lang="en-US" altLang="zh-CN" sz="28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安装与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测试环境是否安装成功</a:t>
            </a:r>
            <a:endParaRPr lang="zh-CN" altLang="en-US" sz="2800">
              <a:solidFill>
                <a:schemeClr val="bg2">
                  <a:lumMod val="90000"/>
                </a:schemeClr>
              </a:solidFill>
              <a:sym typeface="+mn-ea"/>
            </a:endParaRPr>
          </a:p>
          <a:p>
            <a:pPr lvl="1" algn="l"/>
            <a:r>
              <a:rPr lang="en-US" altLang="zh-CN" sz="2800">
                <a:solidFill>
                  <a:schemeClr val="bg2">
                    <a:lumMod val="90000"/>
                  </a:schemeClr>
                </a:solidFill>
                <a:sym typeface="+mn-ea"/>
              </a:rPr>
              <a:t>3</a:t>
            </a:r>
            <a:r>
              <a:rPr lang="zh-CN" altLang="en-US" sz="2800">
                <a:solidFill>
                  <a:schemeClr val="bg2">
                    <a:lumMod val="90000"/>
                  </a:schemeClr>
                </a:solidFill>
                <a:sym typeface="+mn-ea"/>
              </a:rPr>
              <a:t>、运行官方自带的demo</a:t>
            </a:r>
            <a:endParaRPr lang="zh-CN" altLang="en-US" sz="2800">
              <a:solidFill>
                <a:schemeClr val="bg2">
                  <a:lumMod val="90000"/>
                </a:schemeClr>
              </a:solidFill>
              <a:sym typeface="+mn-ea"/>
            </a:endParaRPr>
          </a:p>
          <a:p>
            <a:pPr lvl="1" algn="l"/>
            <a:r>
              <a:rPr lang="zh-CN" altLang="en-US" sz="2800">
                <a:solidFill>
                  <a:schemeClr val="bg2">
                    <a:lumMod val="90000"/>
                  </a:schemeClr>
                </a:solidFill>
                <a:sym typeface="+mn-ea"/>
              </a:rPr>
              <a:t>4、自己配置cuda项目</a:t>
            </a:r>
            <a:endParaRPr lang="zh-CN" altLang="en-US" sz="2800">
              <a:solidFill>
                <a:schemeClr val="bg2">
                  <a:lumMod val="90000"/>
                </a:schemeClr>
              </a:solidFill>
              <a:sym typeface="+mn-ea"/>
            </a:endParaRPr>
          </a:p>
          <a:p>
            <a:pPr lvl="1" algn="l"/>
            <a:r>
              <a:rPr lang="zh-CN" altLang="en-US" sz="2800">
                <a:solidFill>
                  <a:schemeClr val="bg2">
                    <a:lumMod val="90000"/>
                  </a:schemeClr>
                </a:solidFill>
                <a:sym typeface="+mn-ea"/>
              </a:rPr>
              <a:t>5、使用VS下的模板创建</a:t>
            </a:r>
            <a:endParaRPr lang="zh-CN" altLang="en-US" sz="2800">
              <a:solidFill>
                <a:schemeClr val="bg2">
                  <a:lumMod val="90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385" y="1786890"/>
            <a:ext cx="3955415" cy="28727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670" y="4659630"/>
            <a:ext cx="3966845" cy="182308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66970" y="831215"/>
            <a:ext cx="42760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>
                <a:sym typeface="+mn-ea"/>
              </a:rPr>
              <a:t>1</a:t>
            </a:r>
            <a:r>
              <a:rPr lang="zh-CN" altLang="en-US" sz="4000">
                <a:sym typeface="+mn-ea"/>
              </a:rPr>
              <a:t>、</a:t>
            </a:r>
            <a:r>
              <a:rPr lang="en-US" altLang="zh-CN" sz="4000">
                <a:sym typeface="+mn-ea"/>
              </a:rPr>
              <a:t>cuda </a:t>
            </a:r>
            <a:r>
              <a:rPr lang="zh-CN" altLang="en-US" sz="4000">
                <a:sym typeface="+mn-ea"/>
              </a:rPr>
              <a:t>环境安装</a:t>
            </a:r>
            <a:endParaRPr lang="en-US" altLang="zh-CN" sz="4000"/>
          </a:p>
        </p:txBody>
      </p:sp>
      <p:sp>
        <p:nvSpPr>
          <p:cNvPr id="3" name="文本框 2"/>
          <p:cNvSpPr txBox="1"/>
          <p:nvPr/>
        </p:nvSpPr>
        <p:spPr>
          <a:xfrm>
            <a:off x="666115" y="2737485"/>
            <a:ext cx="1133157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>
                <a:sym typeface="+mn-ea"/>
              </a:rPr>
              <a:t>Windows</a:t>
            </a:r>
            <a:r>
              <a:rPr lang="en-US" sz="2800"/>
              <a:t> </a:t>
            </a:r>
            <a:r>
              <a:rPr lang="zh-CN" altLang="en-US" sz="2800"/>
              <a:t>环境</a:t>
            </a:r>
            <a:endParaRPr lang="en-US" sz="2800"/>
          </a:p>
          <a:p>
            <a:pPr lvl="1" algn="l"/>
            <a:r>
              <a:rPr lang="en-US" sz="2800">
                <a:solidFill>
                  <a:schemeClr val="bg2">
                    <a:lumMod val="90000"/>
                  </a:schemeClr>
                </a:solidFill>
              </a:rPr>
              <a:t>1</a:t>
            </a:r>
            <a:r>
              <a:rPr lang="zh-CN" altLang="en-US" sz="2800">
                <a:solidFill>
                  <a:schemeClr val="bg2">
                    <a:lumMod val="90000"/>
                  </a:schemeClr>
                </a:solidFill>
              </a:rPr>
              <a:t>、下载安装包 </a:t>
            </a:r>
            <a:r>
              <a:rPr lang="en-US" altLang="zh-CN" sz="280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sz="2800">
                <a:solidFill>
                  <a:schemeClr val="bg2">
                    <a:lumMod val="90000"/>
                  </a:schemeClr>
                </a:solidFill>
              </a:rPr>
              <a:t>https://developer.nvidia.com/cuda-toolkit 去下载</a:t>
            </a:r>
            <a:endParaRPr sz="2800">
              <a:solidFill>
                <a:schemeClr val="bg2">
                  <a:lumMod val="90000"/>
                </a:schemeClr>
              </a:solidFill>
            </a:endParaRPr>
          </a:p>
          <a:p>
            <a:pPr lvl="1" algn="l"/>
            <a:r>
              <a:rPr lang="zh-CN" altLang="en-US" sz="2800">
                <a:solidFill>
                  <a:schemeClr val="bg2">
                    <a:lumMod val="90000"/>
                  </a:schemeClr>
                </a:solidFill>
                <a:sym typeface="+mn-ea"/>
              </a:rPr>
              <a:t>2、安装与测试环境是否安装成功</a:t>
            </a:r>
            <a:endParaRPr lang="zh-CN" altLang="en-US" sz="2800">
              <a:solidFill>
                <a:schemeClr val="bg2">
                  <a:lumMod val="90000"/>
                </a:schemeClr>
              </a:solidFill>
              <a:sym typeface="+mn-ea"/>
            </a:endParaRPr>
          </a:p>
          <a:p>
            <a:pPr lvl="1" algn="l"/>
            <a:r>
              <a:rPr lang="en-US" altLang="zh-CN" sz="280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、运行官方自带的demo</a:t>
            </a:r>
            <a:endParaRPr lang="zh-CN" altLang="en-US" sz="2800">
              <a:solidFill>
                <a:schemeClr val="bg2">
                  <a:lumMod val="90000"/>
                </a:schemeClr>
              </a:solidFill>
              <a:sym typeface="+mn-ea"/>
            </a:endParaRPr>
          </a:p>
          <a:p>
            <a:pPr lvl="1" algn="l"/>
            <a:r>
              <a:rPr lang="zh-CN" altLang="en-US" sz="2800">
                <a:solidFill>
                  <a:schemeClr val="bg2">
                    <a:lumMod val="90000"/>
                  </a:schemeClr>
                </a:solidFill>
                <a:sym typeface="+mn-ea"/>
              </a:rPr>
              <a:t>4、自己配置cuda项目</a:t>
            </a:r>
            <a:endParaRPr lang="zh-CN" altLang="en-US" sz="2800">
              <a:solidFill>
                <a:schemeClr val="bg2">
                  <a:lumMod val="90000"/>
                </a:schemeClr>
              </a:solidFill>
              <a:sym typeface="+mn-ea"/>
            </a:endParaRPr>
          </a:p>
          <a:p>
            <a:pPr lvl="1" algn="l"/>
            <a:r>
              <a:rPr lang="zh-CN" altLang="en-US" sz="2800">
                <a:solidFill>
                  <a:schemeClr val="bg2">
                    <a:lumMod val="90000"/>
                  </a:schemeClr>
                </a:solidFill>
                <a:sym typeface="+mn-ea"/>
              </a:rPr>
              <a:t>5、使用VS下的模板创建</a:t>
            </a:r>
            <a:endParaRPr lang="zh-CN" altLang="en-US" sz="2800">
              <a:solidFill>
                <a:schemeClr val="bg2">
                  <a:lumMod val="90000"/>
                </a:schemeClr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380" y="1988185"/>
            <a:ext cx="1977390" cy="34258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66970" y="831215"/>
            <a:ext cx="42760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>
                <a:sym typeface="+mn-ea"/>
              </a:rPr>
              <a:t>1</a:t>
            </a:r>
            <a:r>
              <a:rPr lang="zh-CN" altLang="en-US" sz="4000">
                <a:sym typeface="+mn-ea"/>
              </a:rPr>
              <a:t>、</a:t>
            </a:r>
            <a:r>
              <a:rPr lang="en-US" altLang="zh-CN" sz="4000">
                <a:sym typeface="+mn-ea"/>
              </a:rPr>
              <a:t>cuda </a:t>
            </a:r>
            <a:r>
              <a:rPr lang="zh-CN" altLang="en-US" sz="4000">
                <a:sym typeface="+mn-ea"/>
              </a:rPr>
              <a:t>环境安装</a:t>
            </a:r>
            <a:endParaRPr lang="en-US" altLang="zh-CN" sz="4000"/>
          </a:p>
        </p:txBody>
      </p:sp>
      <p:sp>
        <p:nvSpPr>
          <p:cNvPr id="3" name="文本框 2"/>
          <p:cNvSpPr txBox="1"/>
          <p:nvPr/>
        </p:nvSpPr>
        <p:spPr>
          <a:xfrm>
            <a:off x="654685" y="1537970"/>
            <a:ext cx="1133157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>
                <a:sym typeface="+mn-ea"/>
              </a:rPr>
              <a:t>Windows</a:t>
            </a:r>
            <a:r>
              <a:rPr lang="en-US" sz="2800"/>
              <a:t> </a:t>
            </a:r>
            <a:r>
              <a:rPr lang="zh-CN" altLang="en-US" sz="2800"/>
              <a:t>环境</a:t>
            </a:r>
            <a:endParaRPr lang="zh-CN" altLang="en-US" sz="2800">
              <a:solidFill>
                <a:schemeClr val="bg2">
                  <a:lumMod val="90000"/>
                </a:schemeClr>
              </a:solidFill>
              <a:sym typeface="+mn-ea"/>
            </a:endParaRPr>
          </a:p>
          <a:p>
            <a:pPr lvl="1" algn="l"/>
            <a:r>
              <a:rPr lang="zh-CN" altLang="en-US" sz="2800">
                <a:solidFill>
                  <a:schemeClr val="tx1"/>
                </a:solidFill>
                <a:sym typeface="+mn-ea"/>
              </a:rPr>
              <a:t>4、自己配置cuda项目</a:t>
            </a:r>
            <a:endParaRPr lang="zh-CN" altLang="en-US" sz="2800">
              <a:solidFill>
                <a:schemeClr val="bg2">
                  <a:lumMod val="90000"/>
                </a:schemeClr>
              </a:solidFill>
              <a:sym typeface="+mn-ea"/>
            </a:endParaRPr>
          </a:p>
          <a:p>
            <a:pPr lvl="1"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1）打开vs2017，创建一个空win32程序,即cuda_test项目。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lvl="1" algn="l"/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lvl="1"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2）选择cuda_test，点击右键–&gt;项目依赖项–&gt;自定义生成，选择CUDA1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.1。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lvl="1" algn="l"/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lvl="1"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3）右键源文件文件夹-&gt;添加-&gt;新建项-&gt;选择CUDA C/C++File，取名cuda_main。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lvl="1" algn="l"/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lvl="1"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4）点击cuda_main.cu的属性,在配置属性–&gt;常规–&gt;项类型–&gt;选择“CUDA C/C++”。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lvl="1" algn="l"/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lvl="1"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5）包含目录配置：右键点击项目属性–&gt;属性–&gt;配置属性–&gt;VC++目录–&gt;包含目录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lvl="1" algn="l"/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lvl="1"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		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添加包含目录：$(CUDA_PATH)\include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lvl="1" algn="l"/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lvl="1"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6）库目录配置 ：VC++目录–&gt;库目录  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lvl="1"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		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添加库目录：$(CUDA_PATH)\lib\x64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lvl="1"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7）依赖项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lvl="1" algn="l"/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lvl="1" algn="l"/>
            <a:r>
              <a:rPr lang="zh-CN" altLang="en-US" sz="1400">
                <a:solidFill>
                  <a:schemeClr val="tx1"/>
                </a:solidFill>
                <a:sym typeface="+mn-ea"/>
              </a:rPr>
              <a:t> 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 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配置属性–&gt;链接器–&gt;输入–&gt;附加依赖项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lvl="1" algn="l"/>
            <a:r>
              <a:rPr lang="zh-CN" altLang="en-US" sz="1400">
                <a:solidFill>
                  <a:schemeClr val="tx1"/>
                </a:solidFill>
                <a:sym typeface="+mn-ea"/>
              </a:rPr>
              <a:t>  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		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添加库文件：cublas.lib;cuda.lib;cudadevrt.lib;cudart.lib;cudart_static.lib;OpenCL.lib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66970" y="831215"/>
            <a:ext cx="42760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>
                <a:sym typeface="+mn-ea"/>
              </a:rPr>
              <a:t>1</a:t>
            </a:r>
            <a:r>
              <a:rPr lang="zh-CN" altLang="en-US" sz="4000">
                <a:sym typeface="+mn-ea"/>
              </a:rPr>
              <a:t>、</a:t>
            </a:r>
            <a:r>
              <a:rPr lang="en-US" altLang="zh-CN" sz="4000">
                <a:sym typeface="+mn-ea"/>
              </a:rPr>
              <a:t>cuda </a:t>
            </a:r>
            <a:r>
              <a:rPr lang="zh-CN" altLang="en-US" sz="4000">
                <a:sym typeface="+mn-ea"/>
              </a:rPr>
              <a:t>环境安装</a:t>
            </a:r>
            <a:endParaRPr lang="en-US" altLang="zh-CN" sz="4000"/>
          </a:p>
        </p:txBody>
      </p:sp>
      <p:sp>
        <p:nvSpPr>
          <p:cNvPr id="3" name="文本框 2"/>
          <p:cNvSpPr txBox="1"/>
          <p:nvPr/>
        </p:nvSpPr>
        <p:spPr>
          <a:xfrm>
            <a:off x="666115" y="2736850"/>
            <a:ext cx="11331575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>
                <a:sym typeface="+mn-ea"/>
              </a:rPr>
              <a:t>Windows</a:t>
            </a:r>
            <a:r>
              <a:rPr lang="en-US" sz="2800"/>
              <a:t> </a:t>
            </a:r>
            <a:r>
              <a:rPr lang="zh-CN" altLang="en-US" sz="2800"/>
              <a:t>环境</a:t>
            </a:r>
            <a:endParaRPr lang="zh-CN" altLang="en-US" sz="2800">
              <a:solidFill>
                <a:schemeClr val="bg2">
                  <a:lumMod val="90000"/>
                </a:schemeClr>
              </a:solidFill>
              <a:sym typeface="+mn-ea"/>
            </a:endParaRPr>
          </a:p>
          <a:p>
            <a:pPr lvl="1" algn="l"/>
            <a:r>
              <a:rPr lang="zh-CN" altLang="en-US" sz="2800">
                <a:solidFill>
                  <a:schemeClr val="tx1"/>
                </a:solidFill>
                <a:sym typeface="+mn-ea"/>
              </a:rPr>
              <a:t>5、使用VS下的模板创建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lvl="1" algn="l"/>
            <a:r>
              <a:rPr lang="en-US" altLang="zh-CN" sz="2800">
                <a:solidFill>
                  <a:schemeClr val="tx1"/>
                </a:solidFill>
                <a:sym typeface="+mn-ea"/>
              </a:rPr>
              <a:t>	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打开VS 2017，我们可以观察到，在VS2017模板一栏下方出现了“NVIDIA/CUDA 11.1”。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  <a:p>
            <a:pPr lvl="1" algn="l"/>
            <a:endParaRPr lang="en-US" altLang="zh-CN" sz="1600">
              <a:solidFill>
                <a:schemeClr val="tx1"/>
              </a:solidFill>
              <a:sym typeface="+mn-ea"/>
            </a:endParaRPr>
          </a:p>
          <a:p>
            <a:pPr lvl="1" algn="l"/>
            <a:r>
              <a:rPr lang="en-US" altLang="zh-CN" sz="1600">
                <a:solidFill>
                  <a:schemeClr val="tx1"/>
                </a:solidFill>
                <a:sym typeface="+mn-ea"/>
              </a:rPr>
              <a:t>	右键项目 → 属性 → 配置属性 → 链接器 → 常规 → 附加库目录，添加以下目录：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  <a:p>
            <a:pPr lvl="1" algn="l"/>
            <a:endParaRPr lang="en-US" altLang="zh-CN" sz="1600">
              <a:solidFill>
                <a:schemeClr val="tx1"/>
              </a:solidFill>
              <a:sym typeface="+mn-ea"/>
            </a:endParaRPr>
          </a:p>
          <a:p>
            <a:pPr lvl="1" algn="l"/>
            <a:r>
              <a:rPr lang="en-US" altLang="zh-CN" sz="1600">
                <a:solidFill>
                  <a:schemeClr val="tx1"/>
                </a:solidFill>
                <a:sym typeface="+mn-ea"/>
              </a:rPr>
              <a:t>	(𝐶𝑈𝐷𝐴𝑃𝐴𝑇𝐻𝑉110)\lib(Platform)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185" y="1656715"/>
            <a:ext cx="6801485" cy="193167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5517</Words>
  <Application>WPS 文字</Application>
  <PresentationFormat>宽屏</PresentationFormat>
  <Paragraphs>342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4" baseType="lpstr">
      <vt:lpstr>Arial</vt:lpstr>
      <vt:lpstr>方正书宋_GBK</vt:lpstr>
      <vt:lpstr>Wingdings</vt:lpstr>
      <vt:lpstr>Arial</vt:lpstr>
      <vt:lpstr>苹方 中等</vt:lpstr>
      <vt:lpstr>Thonburi</vt:lpstr>
      <vt:lpstr>Calibri</vt:lpstr>
      <vt:lpstr>Helvetica Neue</vt:lpstr>
      <vt:lpstr>宋体</vt:lpstr>
      <vt:lpstr>汉仪书宋二KW</vt:lpstr>
      <vt:lpstr>微软雅黑</vt:lpstr>
      <vt:lpstr>汉仪旗黑KW</vt:lpstr>
      <vt:lpstr>Arial Unicode MS</vt:lpstr>
      <vt:lpstr>DengXian</vt:lpstr>
      <vt:lpstr>汉仪中等线KW</vt:lpstr>
      <vt:lpstr>Calibri Light</vt:lpstr>
      <vt:lpstr>DengXian Light</vt:lpstr>
      <vt:lpstr>BatangChe</vt:lpstr>
      <vt:lpstr>苹方-简</vt:lpstr>
      <vt:lpstr>Cambria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Wenzhe Li</dc:creator>
  <cp:lastModifiedBy>zuoyan</cp:lastModifiedBy>
  <cp:revision>122</cp:revision>
  <dcterms:created xsi:type="dcterms:W3CDTF">2020-11-01T01:58:13Z</dcterms:created>
  <dcterms:modified xsi:type="dcterms:W3CDTF">2020-11-01T01:58:13Z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2052-2.2.0.3563</vt:lpwstr>
  </property>
</Properties>
</file>