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9" r:id="rId3"/>
    <p:sldId id="282" r:id="rId4"/>
    <p:sldId id="283" r:id="rId5"/>
    <p:sldId id="304" r:id="rId6"/>
    <p:sldId id="305" r:id="rId7"/>
    <p:sldId id="306" r:id="rId8"/>
    <p:sldId id="307" r:id="rId9"/>
    <p:sldId id="308" r:id="rId10"/>
    <p:sldId id="309" r:id="rId11"/>
    <p:sldId id="284" r:id="rId12"/>
    <p:sldId id="287" r:id="rId13"/>
    <p:sldId id="286" r:id="rId14"/>
    <p:sldId id="294" r:id="rId15"/>
    <p:sldId id="302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623"/>
    <a:srgbClr val="11305E"/>
    <a:srgbClr val="212970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51"/>
  </p:normalViewPr>
  <p:slideViewPr>
    <p:cSldViewPr snapToGrid="0" snapToObjects="1">
      <p:cViewPr varScale="1">
        <p:scale>
          <a:sx n="77" d="100"/>
          <a:sy n="7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37455" y="1342390"/>
            <a:ext cx="186118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GPU</a:t>
            </a:r>
            <a:r>
              <a:rPr lang="zh-CN" altLang="en-US" sz="3200"/>
              <a:t>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10455" y="364807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时间：</a:t>
            </a:r>
            <a:r>
              <a:rPr lang="en-US" altLang="zh-CN"/>
              <a:t>2020-11-29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1、GPU 介绍</a:t>
            </a:r>
            <a:endParaRPr lang="en-US" altLang="zh-CN"/>
          </a:p>
          <a:p>
            <a:pPr algn="l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2、作业1演示 : Cupy和numpy的比较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3、作业2演示 : 实现一个并行规约求和算法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4、QA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528570" y="2115185"/>
            <a:ext cx="8331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</a:t>
            </a:r>
            <a:r>
              <a:rPr lang="zh-CN" altLang="en-US" sz="2400" b="1"/>
              <a:t>、作业</a:t>
            </a:r>
            <a:r>
              <a:rPr lang="en-US" altLang="zh-CN" sz="2400" b="1"/>
              <a:t>1 </a:t>
            </a:r>
            <a:r>
              <a:rPr lang="zh-CN" altLang="en-US" sz="2400" b="1"/>
              <a:t>：Cupy和numpy的比较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Cupy是使用NVIDIA CUDA核心进行加速运算，因为GPU上有好多CUDA核心，因此可以大大提高运算速度，当数据量达到千万级时，用cupy会大大增加运算速度。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该作业主要是验证以上观点，创建了两组数据，一组是在CPU上用numpy实现千万级矩阵的加法，一组在GPU上用cupy实现同样数据的加法，结果表明，</a:t>
            </a:r>
            <a:r>
              <a:rPr lang="zh-CN" altLang="en-US" b="1"/>
              <a:t>用cupy计算时，速度比numpy快40倍</a:t>
            </a:r>
            <a:r>
              <a:rPr lang="zh-CN" altLang="en-US"/>
              <a:t>，证明以上观点正确。</a:t>
            </a:r>
            <a:endParaRPr lang="zh-CN" altLang="en-US"/>
          </a:p>
          <a:p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1、GPU 介绍</a:t>
            </a:r>
            <a:endParaRPr lang="en-US" altLang="zh-CN"/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2、作业1演示 : Cupy和numpy的比较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3、作业2演示 : 实现一个并行规约求和算法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4、QA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26765" y="898525"/>
            <a:ext cx="6296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、作业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：实现一个并行规约求和算法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410460" y="2995295"/>
            <a:ext cx="68929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</a:t>
            </a:r>
            <a:r>
              <a:rPr lang="zh-CN" altLang="en-US" b="1"/>
              <a:t>OPenMP</a:t>
            </a:r>
            <a:r>
              <a:rPr lang="zh-CN" altLang="en-US"/>
              <a:t>/MPI/NCCL中的任意一种实现一个并行规约求和算法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规约操作：通过将原始任务划分为多个子任务，</a:t>
            </a:r>
            <a:endParaRPr lang="zh-CN" altLang="en-US"/>
          </a:p>
          <a:p>
            <a:pPr algn="l"/>
            <a:r>
              <a:rPr lang="zh-CN" altLang="en-US"/>
              <a:t>并将子任务的结果合并以实现多线程下的并行计算，</a:t>
            </a:r>
            <a:endParaRPr lang="zh-CN" altLang="en-US"/>
          </a:p>
          <a:p>
            <a:pPr algn="l"/>
            <a:r>
              <a:rPr lang="zh-CN" altLang="en-US"/>
              <a:t>减少计算时间，避免并发一致性的问题。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1、GPU 介绍</a:t>
            </a:r>
            <a:endParaRPr lang="en-US" altLang="zh-CN"/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2、作业1演示 : Cupy和numpy的比较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3、作业2演示 : 实现一个并行规约求和算法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4、QA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68900" y="2366010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QA</a:t>
            </a: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GPU 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、作业</a:t>
            </a:r>
            <a:r>
              <a:rPr lang="en-US" altLang="zh-CN"/>
              <a:t>1</a:t>
            </a:r>
            <a:r>
              <a:rPr lang="zh-CN" altLang="en-US"/>
              <a:t>演示</a:t>
            </a:r>
            <a:r>
              <a:rPr lang="en-US" altLang="zh-CN"/>
              <a:t> : </a:t>
            </a:r>
            <a:r>
              <a:rPr lang="zh-CN" altLang="en-US"/>
              <a:t>Cupy和numpy的比较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、作业</a:t>
            </a:r>
            <a:r>
              <a:rPr lang="en-US" altLang="zh-CN"/>
              <a:t>2</a:t>
            </a:r>
            <a:r>
              <a:rPr lang="zh-CN" altLang="en-US"/>
              <a:t>演示 </a:t>
            </a:r>
            <a:r>
              <a:rPr lang="en-US" altLang="zh-CN"/>
              <a:t>: </a:t>
            </a:r>
            <a:r>
              <a:rPr lang="zh-CN" altLang="en-US"/>
              <a:t>实现一个并行规约求和算法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QA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0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5715" y="767715"/>
            <a:ext cx="1364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56865" y="2887980"/>
            <a:ext cx="647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介绍</a:t>
            </a:r>
            <a:endParaRPr lang="en-US" altLang="zh-CN"/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2、作业1演示 : Cupy和numpy的比较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3、作业2演示 : 实现一个并行规约求和算法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None/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sym typeface="+mn-ea"/>
              </a:rPr>
              <a:t>4、QA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695" y="923290"/>
            <a:ext cx="647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介绍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090" y="1636395"/>
            <a:ext cx="16416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GPU </a:t>
            </a:r>
            <a:r>
              <a:rPr lang="zh-CN" altLang="en-US"/>
              <a:t>相关命令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 b="1">
                <a:solidFill>
                  <a:srgbClr val="FF0000"/>
                </a:solidFill>
              </a:rPr>
              <a:t>nvidia -smi</a:t>
            </a:r>
            <a:r>
              <a:rPr lang="en-US" altLang="zh-CN"/>
              <a:t>  # Nvidia自带了一个nvidia-smi的命令行工具</a:t>
            </a:r>
            <a:endParaRPr lang="en-US" altLang="zh-CN"/>
          </a:p>
          <a:p>
            <a:pPr algn="l"/>
            <a:r>
              <a:rPr lang="en-US" altLang="zh-CN"/>
              <a:t>	-l：隔多久记录一次，命令中写的是1</a:t>
            </a:r>
            <a:endParaRPr lang="en-US" altLang="zh-CN"/>
          </a:p>
          <a:p>
            <a:pPr lvl="2" algn="l"/>
            <a:r>
              <a:rPr lang="en-US" altLang="zh-CN"/>
              <a:t>--format：结果记录文件格式是csv</a:t>
            </a:r>
            <a:endParaRPr lang="en-US" altLang="zh-CN"/>
          </a:p>
          <a:p>
            <a:pPr lvl="2" algn="l"/>
            <a:r>
              <a:rPr lang="en-US" altLang="zh-CN"/>
              <a:t>--filename: 结果记录文件的名字</a:t>
            </a:r>
            <a:endParaRPr lang="en-US" altLang="zh-CN"/>
          </a:p>
          <a:p>
            <a:pPr lvl="2" algn="l"/>
            <a:r>
              <a:rPr lang="en-US" altLang="zh-CN"/>
              <a:t>--query-gpu：记录哪些数据到csv文件</a:t>
            </a:r>
            <a:endParaRPr lang="en-US" altLang="zh-CN"/>
          </a:p>
          <a:p>
            <a:pPr lvl="2" algn="l"/>
            <a:r>
              <a:rPr lang="zh-CN" altLang="en-US"/>
              <a:t>例子：</a:t>
            </a:r>
            <a:endParaRPr lang="zh-CN" altLang="en-US"/>
          </a:p>
          <a:p>
            <a:pPr lvl="2" algn="l"/>
            <a:r>
              <a:rPr lang="en-US" altLang="zh-CN"/>
              <a:t>nvidia-smi -l 1 --format=csv --filename=report.csv  \</a:t>
            </a:r>
            <a:endParaRPr lang="en-US" altLang="zh-CN"/>
          </a:p>
          <a:p>
            <a:pPr lvl="2" algn="l"/>
            <a:r>
              <a:rPr lang="en-US" altLang="zh-CN"/>
              <a:t>	--query-gpu=timestamp,name,index,utilization.gpu,memory.total,memory.used,power.draw</a:t>
            </a:r>
            <a:endParaRPr lang="en-US" altLang="zh-CN"/>
          </a:p>
          <a:p>
            <a:pPr lvl="2" algn="l"/>
            <a:endParaRPr lang="en-US" altLang="zh-CN"/>
          </a:p>
          <a:p>
            <a:pPr lvl="2" algn="l"/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52395" y="923290"/>
            <a:ext cx="647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介绍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452120"/>
            <a:ext cx="6212205" cy="3375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545" y="3670935"/>
            <a:ext cx="1089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上图五个大块。</a:t>
            </a:r>
            <a:endParaRPr lang="zh-CN" altLang="en-US" sz="1400"/>
          </a:p>
          <a:p>
            <a:pPr lvl="1" algn="l"/>
            <a:r>
              <a:rPr lang="zh-CN" altLang="en-US" sz="1400"/>
              <a:t>第一部分是</a:t>
            </a:r>
            <a:r>
              <a:rPr lang="zh-CN" altLang="en-US" sz="1400" b="1"/>
              <a:t>驱动版本号</a:t>
            </a:r>
            <a:r>
              <a:rPr lang="zh-CN" altLang="en-US" sz="1400"/>
              <a:t>；</a:t>
            </a:r>
            <a:endParaRPr lang="zh-CN" altLang="en-US" sz="1400"/>
          </a:p>
          <a:p>
            <a:pPr lvl="1" algn="l"/>
            <a:r>
              <a:rPr lang="zh-CN" altLang="en-US" sz="1400"/>
              <a:t>第二部分上下分别是对应的，0对应</a:t>
            </a:r>
            <a:r>
              <a:rPr lang="zh-CN" altLang="en-US" sz="1400" b="1"/>
              <a:t>GPU</a:t>
            </a:r>
            <a:r>
              <a:rPr lang="zh-CN" altLang="en-US" sz="1400"/>
              <a:t>，表示只有一块GPU，号码标志为0。</a:t>
            </a:r>
            <a:r>
              <a:rPr lang="zh-CN" altLang="en-US" sz="1400" b="1">
                <a:sym typeface="+mn-ea"/>
              </a:rPr>
              <a:t>Name</a:t>
            </a:r>
            <a:r>
              <a:rPr lang="zh-CN" altLang="en-US" sz="1400">
                <a:sym typeface="+mn-ea"/>
              </a:rPr>
              <a:t>是GPU的型号名称。</a:t>
            </a:r>
            <a:endParaRPr lang="zh-CN" altLang="en-US" sz="1400"/>
          </a:p>
          <a:p>
            <a:pPr lvl="1" algn="l"/>
            <a:r>
              <a:rPr lang="en-US" altLang="zh-CN" sz="1400"/>
              <a:t>	</a:t>
            </a:r>
            <a:r>
              <a:rPr lang="zh-CN" altLang="en-US" sz="1400" b="1"/>
              <a:t>Persistence-M</a:t>
            </a:r>
            <a:r>
              <a:rPr lang="zh-CN" altLang="en-US" sz="1400"/>
              <a:t>是持续模式的状态，持续模式虽然耗能大，但是在新的GPU应用启动时，花费的时间更少，这里显示的是off的状态。</a:t>
            </a:r>
            <a:r>
              <a:rPr lang="zh-CN" altLang="en-US" sz="1400" b="1"/>
              <a:t>Fan</a:t>
            </a:r>
            <a:r>
              <a:rPr lang="zh-CN" altLang="en-US" sz="1400"/>
              <a:t>是风扇的转速。</a:t>
            </a:r>
            <a:r>
              <a:rPr lang="zh-CN" altLang="en-US" sz="1400" b="1"/>
              <a:t>Temp</a:t>
            </a:r>
            <a:r>
              <a:rPr lang="zh-CN" altLang="en-US" sz="1400"/>
              <a:t>是温度。</a:t>
            </a:r>
            <a:r>
              <a:rPr lang="zh-CN" altLang="en-US" sz="1400" b="1">
                <a:sym typeface="+mn-ea"/>
              </a:rPr>
              <a:t>Pwr</a:t>
            </a:r>
            <a:r>
              <a:rPr lang="zh-CN" altLang="en-US" sz="1400">
                <a:sym typeface="+mn-ea"/>
              </a:rPr>
              <a:t>是能耗</a:t>
            </a:r>
            <a:r>
              <a:rPr lang="en-US" altLang="zh-CN" sz="1400">
                <a:sym typeface="+mn-ea"/>
              </a:rPr>
              <a:t>.</a:t>
            </a:r>
            <a:endParaRPr lang="zh-CN" altLang="en-US" sz="1400"/>
          </a:p>
          <a:p>
            <a:pPr lvl="1" algn="l"/>
            <a:r>
              <a:rPr lang="en-US" altLang="zh-CN" sz="1400"/>
              <a:t>	</a:t>
            </a:r>
            <a:r>
              <a:rPr lang="zh-CN" altLang="en-US" sz="1400" b="1"/>
              <a:t>Perf</a:t>
            </a:r>
            <a:r>
              <a:rPr lang="zh-CN" altLang="en-US" sz="1400"/>
              <a:t>表征性能状态，从P0到P12，P0表示最大性能，P12表示状态最小性能。</a:t>
            </a:r>
            <a:endParaRPr lang="zh-CN" altLang="en-US" sz="1400"/>
          </a:p>
          <a:p>
            <a:pPr lvl="1" algn="l"/>
            <a:r>
              <a:rPr lang="zh-CN" altLang="en-US" sz="1400"/>
              <a:t>第三部分，</a:t>
            </a:r>
            <a:r>
              <a:rPr lang="zh-CN" altLang="en-US" sz="1400" b="1"/>
              <a:t>Bus-Id</a:t>
            </a:r>
            <a:r>
              <a:rPr lang="zh-CN" altLang="en-US" sz="1400"/>
              <a:t>涉及GPU总线的相关信息 domain</a:t>
            </a:r>
            <a:r>
              <a:rPr lang="en-US" altLang="zh-CN" sz="1400"/>
              <a:t>.</a:t>
            </a:r>
            <a:r>
              <a:rPr lang="zh-CN" altLang="en-US" sz="1400"/>
              <a:t>device.function。</a:t>
            </a:r>
            <a:r>
              <a:rPr lang="zh-CN" altLang="en-US" sz="1400" b="1"/>
              <a:t>Disp.A</a:t>
            </a:r>
            <a:r>
              <a:rPr lang="zh-CN" altLang="en-US" sz="1400"/>
              <a:t>，Display Active，</a:t>
            </a:r>
            <a:endParaRPr lang="zh-CN" altLang="en-US" sz="1400"/>
          </a:p>
          <a:p>
            <a:pPr lvl="1" algn="l"/>
            <a:r>
              <a:rPr lang="en-US" altLang="zh-CN" sz="1400"/>
              <a:t>		</a:t>
            </a:r>
            <a:r>
              <a:rPr lang="zh-CN" altLang="en-US" sz="1400"/>
              <a:t>表示GPU的显示是否初始化。</a:t>
            </a:r>
            <a:r>
              <a:rPr lang="zh-CN" altLang="en-US" sz="1400" b="1"/>
              <a:t>Memory-Usage</a:t>
            </a:r>
            <a:r>
              <a:rPr lang="zh-CN" altLang="en-US" sz="1400"/>
              <a:t>是显存使用情况，显存使用/总显存容量。</a:t>
            </a:r>
            <a:endParaRPr lang="zh-CN" altLang="en-US" sz="1400"/>
          </a:p>
          <a:p>
            <a:pPr lvl="1" algn="l"/>
            <a:r>
              <a:rPr lang="zh-CN" altLang="en-US" sz="1400"/>
              <a:t>第四部分，</a:t>
            </a:r>
            <a:r>
              <a:rPr lang="zh-CN" altLang="en-US" sz="1400" b="1"/>
              <a:t>Volatile GPU-Util</a:t>
            </a:r>
            <a:r>
              <a:rPr lang="zh-CN" altLang="en-US" sz="1400"/>
              <a:t>，浮动的GPU利用率。</a:t>
            </a:r>
            <a:r>
              <a:rPr lang="zh-CN" altLang="en-US" sz="1400" b="1"/>
              <a:t>Uncorr. ECC</a:t>
            </a:r>
            <a:r>
              <a:rPr lang="zh-CN" altLang="en-US" sz="1400"/>
              <a:t>，关于ECC的东西。Compute M.表示计算模式。</a:t>
            </a:r>
            <a:endParaRPr lang="zh-CN" altLang="en-US" sz="1400"/>
          </a:p>
          <a:p>
            <a:pPr lvl="1" algn="l"/>
            <a:r>
              <a:rPr lang="zh-CN" altLang="en-US" sz="1400" b="1">
                <a:solidFill>
                  <a:srgbClr val="FF0000"/>
                </a:solidFill>
              </a:rPr>
              <a:t>第五部分</a:t>
            </a:r>
            <a:r>
              <a:rPr lang="zh-CN" altLang="en-US" sz="1400"/>
              <a:t>，Processes 显示每块GPU上每个</a:t>
            </a:r>
            <a:r>
              <a:rPr lang="zh-CN" altLang="en-US" sz="1400" b="1"/>
              <a:t>进程</a:t>
            </a:r>
            <a:r>
              <a:rPr lang="zh-CN" altLang="en-US" sz="1400"/>
              <a:t>所使用的</a:t>
            </a:r>
            <a:r>
              <a:rPr lang="zh-CN" altLang="en-US" sz="1400" b="1"/>
              <a:t>显存</a:t>
            </a:r>
            <a:r>
              <a:rPr lang="zh-CN" altLang="en-US" sz="1400"/>
              <a:t>情况。</a:t>
            </a:r>
            <a:endParaRPr lang="zh-CN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695" y="868680"/>
            <a:ext cx="647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6635" y="2006600"/>
            <a:ext cx="110756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TensorFlow  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GPU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由于tensorflow默认抢占服务器所有GPU显存，只允许一个小内存的程序也会占用所有GPU资源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在用TensorFlow深度学习模型训练中，假设在训练之前没有指定具体用哪一块GPU进行训练，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则默认的是选用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第0块GPU</a:t>
            </a:r>
            <a:r>
              <a:rPr lang="en-US" altLang="zh-CN">
                <a:sym typeface="+mn-ea"/>
              </a:rPr>
              <a:t>用来训练我们的模型，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如果电脑有多块GPU的话，其他几块GPU的也会显示被占用。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　　	我们希望可以通过自己指定一块或者几块GPU来训练我们的模型，而不是用这种系统默认的方法。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　　	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695" y="868680"/>
            <a:ext cx="647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1586865"/>
            <a:ext cx="116890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TensorFlow  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GPU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##</a:t>
            </a:r>
            <a:r>
              <a:rPr lang="en-US" altLang="zh-CN" b="1">
                <a:sym typeface="+mn-ea"/>
              </a:rPr>
              <a:t>如果电脑有多个GPU，tensorflow默认全部使用</a:t>
            </a:r>
            <a:r>
              <a:rPr lang="en-US" altLang="zh-CN">
                <a:sym typeface="+mn-ea"/>
              </a:rPr>
              <a:t>。</a:t>
            </a:r>
            <a:r>
              <a:rPr lang="zh-CN" altLang="en-US">
                <a:sym typeface="+mn-ea"/>
              </a:rPr>
              <a:t>设置使用部分</a:t>
            </a:r>
            <a:r>
              <a:rPr lang="en-US" altLang="zh-CN">
                <a:sym typeface="+mn-ea"/>
              </a:rPr>
              <a:t>GPU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方法一：</a:t>
            </a:r>
            <a:endParaRPr lang="zh-CN" altLang="en-US"/>
          </a:p>
          <a:p>
            <a:pPr algn="l"/>
            <a:r>
              <a:rPr lang="en-US" altLang="zh-CN"/>
              <a:t>	环境变量的定义格式：</a:t>
            </a:r>
            <a:endParaRPr lang="en-US" altLang="zh-CN"/>
          </a:p>
          <a:p>
            <a:pPr lvl="3" algn="l"/>
            <a:r>
              <a:rPr lang="zh-CN" altLang="en-US">
                <a:sym typeface="+mn-ea"/>
              </a:rPr>
              <a:t>CUDA_VISIBLE_DEVICES=1 </a:t>
            </a:r>
            <a:r>
              <a:rPr lang="en-US" altLang="zh-CN">
                <a:sym typeface="+mn-ea"/>
              </a:rPr>
              <a:t>		# Only d</a:t>
            </a:r>
            <a:r>
              <a:rPr lang="zh-CN" altLang="en-US">
                <a:sym typeface="+mn-ea"/>
              </a:rPr>
              <a:t>evice </a:t>
            </a: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will be visible</a:t>
            </a:r>
            <a:endParaRPr lang="zh-CN" altLang="en-US">
              <a:sym typeface="+mn-ea"/>
            </a:endParaRPr>
          </a:p>
          <a:p>
            <a:pPr lvl="3" algn="l"/>
            <a:r>
              <a:rPr lang="zh-CN" altLang="en-US">
                <a:sym typeface="+mn-ea"/>
              </a:rPr>
              <a:t>CUDA_VISIBLE_DEVICES=0,1 </a:t>
            </a:r>
            <a:r>
              <a:rPr lang="en-US" altLang="zh-CN">
                <a:sym typeface="+mn-ea"/>
              </a:rPr>
              <a:t>		# </a:t>
            </a:r>
            <a:r>
              <a:rPr lang="zh-CN" altLang="en-US">
                <a:sym typeface="+mn-ea"/>
              </a:rPr>
              <a:t>Devices 0 and 1 will be visible</a:t>
            </a:r>
            <a:endParaRPr lang="zh-CN" altLang="en-US">
              <a:sym typeface="+mn-ea"/>
            </a:endParaRPr>
          </a:p>
          <a:p>
            <a:pPr marL="0" lvl="3" algn="l"/>
            <a:r>
              <a:rPr lang="en-US" altLang="zh-CN">
                <a:sym typeface="+mn-ea"/>
              </a:rPr>
              <a:t>	       </a:t>
            </a:r>
            <a:r>
              <a:rPr lang="zh-CN" altLang="en-US">
                <a:sym typeface="+mn-ea"/>
              </a:rPr>
              <a:t>CUDA_VISIBLE_DEVICES=”0,1” </a:t>
            </a:r>
            <a:r>
              <a:rPr lang="en-US" altLang="zh-CN">
                <a:sym typeface="+mn-ea"/>
              </a:rPr>
              <a:t>	# </a:t>
            </a:r>
            <a:r>
              <a:rPr lang="zh-CN" altLang="en-US">
                <a:sym typeface="+mn-ea"/>
              </a:rPr>
              <a:t>Devices 0 and 1 will be visible</a:t>
            </a:r>
            <a:endParaRPr lang="zh-CN" altLang="en-US">
              <a:sym typeface="+mn-ea"/>
            </a:endParaRPr>
          </a:p>
          <a:p>
            <a:pPr lvl="3" algn="l"/>
            <a:r>
              <a:rPr lang="zh-CN" altLang="en-US">
                <a:sym typeface="+mn-ea"/>
              </a:rPr>
              <a:t>CUDA_VISIBLE_DEVICES=0,2,3 </a:t>
            </a:r>
            <a:r>
              <a:rPr lang="en-US" altLang="zh-CN">
                <a:sym typeface="+mn-ea"/>
              </a:rPr>
              <a:t>	# </a:t>
            </a:r>
            <a:r>
              <a:rPr lang="zh-CN" altLang="en-US">
                <a:sym typeface="+mn-ea"/>
              </a:rPr>
              <a:t>Devices 0, 2, 3 will be visible</a:t>
            </a:r>
            <a:endParaRPr lang="zh-CN" altLang="en-US">
              <a:sym typeface="+mn-ea"/>
            </a:endParaRPr>
          </a:p>
          <a:p>
            <a:pPr lvl="3" algn="l"/>
            <a:endParaRPr lang="zh-CN" altLang="en-US"/>
          </a:p>
          <a:p>
            <a:pPr lvl="3" algn="l"/>
            <a:r>
              <a:rPr lang="zh-CN" altLang="en-US"/>
              <a:t>os.environ["CUDA_DEVICE_ORDER"] = "PCI_BUS_ID"</a:t>
            </a:r>
            <a:endParaRPr lang="zh-CN" altLang="en-US"/>
          </a:p>
          <a:p>
            <a:pPr lvl="3" algn="l"/>
            <a:r>
              <a:rPr lang="zh-CN" altLang="en-US"/>
              <a:t>os.environ['CUDA_VISIBLE_DEVICES'] = "0"</a:t>
            </a:r>
            <a:endParaRPr lang="zh-CN" altLang="en-US"/>
          </a:p>
          <a:p>
            <a:pPr algn="l"/>
            <a:r>
              <a:rPr lang="en-US" altLang="zh-CN"/>
              <a:t>	      CUDA_VISIBLE_DEVICES=0 python xxx.py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方法二：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	在tensorflow代码中:</a:t>
            </a:r>
            <a:endParaRPr lang="en-US" altLang="zh-CN"/>
          </a:p>
          <a:p>
            <a:pPr algn="l"/>
            <a:r>
              <a:rPr lang="en-US" altLang="zh-CN"/>
              <a:t>		with tf.device(‘/gpu:0’) :  # '/cpu:0'| '/gpu:0'</a:t>
            </a:r>
            <a:endParaRPr lang="en-US" altLang="zh-CN"/>
          </a:p>
          <a:p>
            <a:pPr algn="l"/>
            <a:r>
              <a:rPr lang="en-US" altLang="zh-CN"/>
              <a:t>	 # 只会指定在GPU 0上计算，但仍然会默认占用所有GPU资源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695" y="868680"/>
            <a:ext cx="647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1586865"/>
            <a:ext cx="116890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TensorFlow  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优化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方法一：</a:t>
            </a:r>
            <a:endParaRPr lang="zh-CN" altLang="en-US"/>
          </a:p>
          <a:p>
            <a:pPr algn="l"/>
            <a:r>
              <a:rPr lang="en-US" altLang="zh-CN"/>
              <a:t>	Config=tf.ConfigProto(</a:t>
            </a:r>
            <a:r>
              <a:rPr lang="en-US" altLang="zh-CN" b="1"/>
              <a:t>allow_soft_placement=True</a:t>
            </a:r>
            <a:r>
              <a:rPr lang="en-US" altLang="zh-CN"/>
              <a:t>)  # 如果你指定的设备不存在,允许TF自动分配设备</a:t>
            </a:r>
            <a:endParaRPr lang="en-US" altLang="zh-CN"/>
          </a:p>
          <a:p>
            <a:pPr algn="l"/>
            <a:r>
              <a:rPr lang="en-US" altLang="zh-CN"/>
              <a:t>	Config.gpu_options.allow_growth=True 		# 动态分配内存</a:t>
            </a:r>
            <a:endParaRPr lang="en-US" altLang="zh-CN"/>
          </a:p>
          <a:p>
            <a:pPr algn="l"/>
            <a:r>
              <a:rPr lang="en-US" altLang="zh-CN"/>
              <a:t>	sess=tf.session(config=config)	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>
                <a:sym typeface="+mn-ea"/>
              </a:rPr>
              <a:t>方法二：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	gpu_options = tf.GPUOptions(allow_growth=True)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##</a:t>
            </a:r>
            <a:r>
              <a:rPr lang="en-US" altLang="zh-CN" b="1">
                <a:sym typeface="+mn-ea"/>
              </a:rPr>
              <a:t>每个gpu占用0.8 的显存</a:t>
            </a:r>
            <a:r>
              <a:rPr lang="en-US" altLang="zh-CN">
                <a:sym typeface="+mn-ea"/>
              </a:rPr>
              <a:t>							</a:t>
            </a:r>
            <a:endParaRPr lang="en-US" altLang="zh-CN"/>
          </a:p>
          <a:p>
            <a:pPr algn="l"/>
            <a:r>
              <a:rPr lang="en-US" altLang="zh-CN"/>
              <a:t>	gpu_options =tf.GPUOptions(per_process_gpu_memory_fraction=0.8,allow_growth=True) 		config=tf.ConfigProto(gpu_options=gpu_options,allow_soft_placement=True)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##</a:t>
            </a:r>
            <a:r>
              <a:rPr lang="en-US" altLang="zh-CN" b="1">
                <a:sym typeface="+mn-ea"/>
              </a:rPr>
              <a:t>如果电脑有多个GPU，tensorflow默认全部使用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如果想只使用部分GPU，可以设置CUDA_VISIBLE_DEVICES。</a:t>
            </a:r>
            <a:endParaRPr lang="en-US" altLang="zh-CN"/>
          </a:p>
          <a:p>
            <a:pPr algn="l"/>
            <a:r>
              <a:rPr lang="en-US" altLang="zh-CN"/>
              <a:t>	sess=tf.session(config=config)</a:t>
            </a:r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5" y="852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8559" y="3484904"/>
            <a:ext cx="3933233" cy="2802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9695" y="868680"/>
            <a:ext cx="647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6000" y="1307465"/>
            <a:ext cx="110756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Pytorch  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GPU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方法一：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	环境变量的定义格式：</a:t>
            </a:r>
            <a:endParaRPr lang="en-US" altLang="zh-CN"/>
          </a:p>
          <a:p>
            <a:pPr lvl="3" algn="l"/>
            <a:r>
              <a:rPr lang="zh-CN" altLang="en-US">
                <a:sym typeface="+mn-ea"/>
              </a:rPr>
              <a:t>CUDA_VISIBLE_DEVICES=1 </a:t>
            </a:r>
            <a:r>
              <a:rPr lang="en-US" altLang="zh-CN">
                <a:sym typeface="+mn-ea"/>
              </a:rPr>
              <a:t>		# Only d</a:t>
            </a:r>
            <a:r>
              <a:rPr lang="zh-CN" altLang="en-US">
                <a:sym typeface="+mn-ea"/>
              </a:rPr>
              <a:t>evice </a:t>
            </a: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will be visible</a:t>
            </a:r>
            <a:endParaRPr lang="zh-CN" altLang="en-US">
              <a:sym typeface="+mn-ea"/>
            </a:endParaRPr>
          </a:p>
          <a:p>
            <a:pPr lvl="3" algn="l"/>
            <a:r>
              <a:rPr lang="zh-CN" altLang="en-US">
                <a:sym typeface="+mn-ea"/>
              </a:rPr>
              <a:t>CUDA_VISIBLE_DEVICES=0,1 </a:t>
            </a:r>
            <a:r>
              <a:rPr lang="en-US" altLang="zh-CN">
                <a:sym typeface="+mn-ea"/>
              </a:rPr>
              <a:t>		# </a:t>
            </a:r>
            <a:r>
              <a:rPr lang="zh-CN" altLang="en-US">
                <a:sym typeface="+mn-ea"/>
              </a:rPr>
              <a:t>Devices 0 and 1 will be visible</a:t>
            </a:r>
            <a:endParaRPr lang="zh-CN" altLang="en-US">
              <a:sym typeface="+mn-ea"/>
            </a:endParaRPr>
          </a:p>
          <a:p>
            <a:pPr marL="0" lvl="3" algn="l"/>
            <a:r>
              <a:rPr lang="en-US" altLang="zh-CN">
                <a:sym typeface="+mn-ea"/>
              </a:rPr>
              <a:t>	       </a:t>
            </a:r>
            <a:r>
              <a:rPr lang="zh-CN" altLang="en-US">
                <a:sym typeface="+mn-ea"/>
              </a:rPr>
              <a:t>CUDA_VISIBLE_DEVICES=”0,1” </a:t>
            </a:r>
            <a:r>
              <a:rPr lang="en-US" altLang="zh-CN">
                <a:sym typeface="+mn-ea"/>
              </a:rPr>
              <a:t>	# </a:t>
            </a:r>
            <a:r>
              <a:rPr lang="zh-CN" altLang="en-US">
                <a:sym typeface="+mn-ea"/>
              </a:rPr>
              <a:t>Devices 0 and 1 will be visible</a:t>
            </a:r>
            <a:endParaRPr lang="zh-CN" altLang="en-US">
              <a:sym typeface="+mn-ea"/>
            </a:endParaRPr>
          </a:p>
          <a:p>
            <a:pPr lvl="3" algn="l"/>
            <a:r>
              <a:rPr lang="zh-CN" altLang="en-US">
                <a:sym typeface="+mn-ea"/>
              </a:rPr>
              <a:t>CUDA_VISIBLE_DEVICES=0,2,3 </a:t>
            </a:r>
            <a:r>
              <a:rPr lang="en-US" altLang="zh-CN">
                <a:sym typeface="+mn-ea"/>
              </a:rPr>
              <a:t>	# </a:t>
            </a:r>
            <a:r>
              <a:rPr lang="zh-CN" altLang="en-US">
                <a:sym typeface="+mn-ea"/>
              </a:rPr>
              <a:t>Devices 0, 2, 3 will be visible</a:t>
            </a:r>
            <a:endParaRPr lang="zh-CN" altLang="en-US">
              <a:sym typeface="+mn-ea"/>
            </a:endParaRPr>
          </a:p>
          <a:p>
            <a:pPr lvl="3" algn="l"/>
            <a:endParaRPr lang="zh-CN" altLang="en-US"/>
          </a:p>
          <a:p>
            <a:pPr lvl="3" algn="l"/>
            <a:r>
              <a:rPr lang="zh-CN" altLang="en-US">
                <a:sym typeface="+mn-ea"/>
              </a:rPr>
              <a:t>os.environ["CUDA_DEVICE_ORDER"] = "PCI_BUS_ID"</a:t>
            </a:r>
            <a:endParaRPr lang="zh-CN" altLang="en-US"/>
          </a:p>
          <a:p>
            <a:pPr lvl="3" algn="l"/>
            <a:r>
              <a:rPr lang="zh-CN" altLang="en-US">
                <a:sym typeface="+mn-ea"/>
              </a:rPr>
              <a:t>os.environ['CUDA_VISIBLE_DEVICES'] = "0"</a:t>
            </a:r>
            <a:endParaRPr lang="zh-CN" altLang="en-US">
              <a:sym typeface="+mn-ea"/>
            </a:endParaRPr>
          </a:p>
          <a:p>
            <a:pPr lvl="3" algn="l"/>
            <a:r>
              <a:rPr lang="en-US" altLang="zh-CN">
                <a:sym typeface="+mn-ea"/>
              </a:rPr>
              <a:t>CUDA_VISIBLE_DEVICES=0 python xxx.py</a:t>
            </a:r>
            <a:endParaRPr lang="en-US" altLang="zh-CN"/>
          </a:p>
          <a:p>
            <a:pPr lvl="3"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方法二：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设置多</a:t>
            </a:r>
            <a:r>
              <a:rPr lang="en-US" altLang="zh-CN">
                <a:sym typeface="+mn-ea"/>
              </a:rPr>
              <a:t>GPU: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device = torch.device("cuda:0" if USE_CUDA else "cpu")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import torch.nn as nn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model=nn.DataParallel(model,device_ids=[0,1,2]) # multi-GPU　　	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3216</Words>
  <Application>WPS 演示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方正书宋_GBK</vt:lpstr>
      <vt:lpstr>Wingdings</vt:lpstr>
      <vt:lpstr>Arial</vt:lpstr>
      <vt:lpstr>苹方 中等</vt:lpstr>
      <vt:lpstr>Thonburi</vt:lpstr>
      <vt:lpstr>Calibri</vt:lpstr>
      <vt:lpstr>Helvetica Neue</vt:lpstr>
      <vt:lpstr>宋体</vt:lpstr>
      <vt:lpstr>宋体-简</vt:lpstr>
      <vt:lpstr>DengXian</vt:lpstr>
      <vt:lpstr>汉仪中等线KW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zhihu</cp:lastModifiedBy>
  <cp:revision>97</cp:revision>
  <dcterms:created xsi:type="dcterms:W3CDTF">2020-11-29T06:23:21Z</dcterms:created>
  <dcterms:modified xsi:type="dcterms:W3CDTF">2020-11-29T06:23:21Z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