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79" r:id="rId3"/>
    <p:sldId id="282" r:id="rId4"/>
    <p:sldId id="283" r:id="rId5"/>
    <p:sldId id="304" r:id="rId6"/>
    <p:sldId id="317" r:id="rId7"/>
    <p:sldId id="319" r:id="rId8"/>
    <p:sldId id="320" r:id="rId9"/>
    <p:sldId id="316" r:id="rId10"/>
    <p:sldId id="284" r:id="rId11"/>
    <p:sldId id="321" r:id="rId12"/>
    <p:sldId id="323" r:id="rId13"/>
    <p:sldId id="286" r:id="rId14"/>
    <p:sldId id="294" r:id="rId15"/>
    <p:sldId id="325" r:id="rId16"/>
    <p:sldId id="327" r:id="rId17"/>
    <p:sldId id="326" r:id="rId18"/>
    <p:sldId id="302" r:id="rId19"/>
    <p:sldId id="29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1A623"/>
    <a:srgbClr val="11305E"/>
    <a:srgbClr val="212970"/>
    <a:srgbClr val="FF7115"/>
    <a:srgbClr val="091932"/>
    <a:srgbClr val="CFD5EA"/>
    <a:srgbClr val="BF9001"/>
    <a:srgbClr val="E9EBF5"/>
    <a:srgbClr val="00FA00"/>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018"/>
    <p:restoredTop sz="94651"/>
  </p:normalViewPr>
  <p:slideViewPr>
    <p:cSldViewPr snapToGrid="0" snapToObjects="1">
      <p:cViewPr varScale="1">
        <p:scale>
          <a:sx n="77" d="100"/>
          <a:sy n="77" d="100"/>
        </p:scale>
        <p:origin x="39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45"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1048646"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9BC250-831E-3C41-AB40-D6D444D7B122}" type="datetimeFigureOut">
              <a:rPr lang="en-US" smtClean="0"/>
            </a:fld>
            <a:endParaRPr lang="en-US"/>
          </a:p>
        </p:txBody>
      </p:sp>
      <p:sp>
        <p:nvSpPr>
          <p:cNvPr id="1048647"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48648"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49"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048650"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62FD5B-1865-AD4E-A05A-C36C002C094F}"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7"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1048588"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1048589" name="Date Placeholder 3"/>
          <p:cNvSpPr>
            <a:spLocks noGrp="1"/>
          </p:cNvSpPr>
          <p:nvPr>
            <p:ph type="dt" sz="half" idx="10"/>
          </p:nvPr>
        </p:nvSpPr>
        <p:spPr/>
        <p:txBody>
          <a:bodyPr/>
          <a:lstStyle/>
          <a:p>
            <a:fld id="{15D6F2EA-03DC-D943-83C4-95013CDD964E}" type="datetimeFigureOut">
              <a:rPr lang="en-US" smtClean="0"/>
            </a:fld>
            <a:endParaRPr lang="en-US"/>
          </a:p>
        </p:txBody>
      </p:sp>
      <p:sp>
        <p:nvSpPr>
          <p:cNvPr id="1048590" name="Footer Placeholder 4"/>
          <p:cNvSpPr>
            <a:spLocks noGrp="1"/>
          </p:cNvSpPr>
          <p:nvPr>
            <p:ph type="ftr" sz="quarter" idx="11"/>
          </p:nvPr>
        </p:nvSpPr>
        <p:spPr/>
        <p:txBody>
          <a:bodyPr/>
          <a:lstStyle/>
          <a:p>
            <a:endParaRPr lang="en-US"/>
          </a:p>
        </p:txBody>
      </p:sp>
      <p:sp>
        <p:nvSpPr>
          <p:cNvPr id="1048591" name="Slide Number Placeholder 5"/>
          <p:cNvSpPr>
            <a:spLocks noGrp="1"/>
          </p:cNvSpPr>
          <p:nvPr>
            <p:ph type="sldNum" sz="quarter" idx="12"/>
          </p:nvPr>
        </p:nvSpPr>
        <p:spPr/>
        <p:txBody>
          <a:bodyPr/>
          <a:lstStyle/>
          <a:p>
            <a:fld id="{C805402C-F085-6447-A5DF-9AC793874F21}"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12" name="Title 1"/>
          <p:cNvSpPr>
            <a:spLocks noGrp="1"/>
          </p:cNvSpPr>
          <p:nvPr>
            <p:ph type="title"/>
          </p:nvPr>
        </p:nvSpPr>
        <p:spPr/>
        <p:txBody>
          <a:bodyPr/>
          <a:lstStyle/>
          <a:p>
            <a:r>
              <a:rPr lang="en-US"/>
              <a:t>Click to edit Master title style</a:t>
            </a:r>
            <a:endParaRPr lang="en-US"/>
          </a:p>
        </p:txBody>
      </p:sp>
      <p:sp>
        <p:nvSpPr>
          <p:cNvPr id="104861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14" name="Date Placeholder 3"/>
          <p:cNvSpPr>
            <a:spLocks noGrp="1"/>
          </p:cNvSpPr>
          <p:nvPr>
            <p:ph type="dt" sz="half" idx="10"/>
          </p:nvPr>
        </p:nvSpPr>
        <p:spPr/>
        <p:txBody>
          <a:bodyPr/>
          <a:lstStyle/>
          <a:p>
            <a:fld id="{15D6F2EA-03DC-D943-83C4-95013CDD964E}" type="datetimeFigureOut">
              <a:rPr lang="en-US" smtClean="0"/>
            </a:fld>
            <a:endParaRPr lang="en-US"/>
          </a:p>
        </p:txBody>
      </p:sp>
      <p:sp>
        <p:nvSpPr>
          <p:cNvPr id="1048615" name="Footer Placeholder 4"/>
          <p:cNvSpPr>
            <a:spLocks noGrp="1"/>
          </p:cNvSpPr>
          <p:nvPr>
            <p:ph type="ftr" sz="quarter" idx="11"/>
          </p:nvPr>
        </p:nvSpPr>
        <p:spPr/>
        <p:txBody>
          <a:bodyPr/>
          <a:lstStyle/>
          <a:p>
            <a:endParaRPr lang="en-US"/>
          </a:p>
        </p:txBody>
      </p:sp>
      <p:sp>
        <p:nvSpPr>
          <p:cNvPr id="1048616" name="Slide Number Placeholder 5"/>
          <p:cNvSpPr>
            <a:spLocks noGrp="1"/>
          </p:cNvSpPr>
          <p:nvPr>
            <p:ph type="sldNum" sz="quarter" idx="12"/>
          </p:nvPr>
        </p:nvSpPr>
        <p:spPr/>
        <p:txBody>
          <a:bodyPr/>
          <a:lstStyle/>
          <a:p>
            <a:fld id="{C805402C-F085-6447-A5DF-9AC793874F21}"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596"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1048597"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598" name="Date Placeholder 3"/>
          <p:cNvSpPr>
            <a:spLocks noGrp="1"/>
          </p:cNvSpPr>
          <p:nvPr>
            <p:ph type="dt" sz="half" idx="10"/>
          </p:nvPr>
        </p:nvSpPr>
        <p:spPr/>
        <p:txBody>
          <a:bodyPr/>
          <a:lstStyle/>
          <a:p>
            <a:fld id="{15D6F2EA-03DC-D943-83C4-95013CDD964E}" type="datetimeFigureOut">
              <a:rPr lang="en-US" smtClean="0"/>
            </a:fld>
            <a:endParaRPr lang="en-US"/>
          </a:p>
        </p:txBody>
      </p:sp>
      <p:sp>
        <p:nvSpPr>
          <p:cNvPr id="1048599" name="Footer Placeholder 4"/>
          <p:cNvSpPr>
            <a:spLocks noGrp="1"/>
          </p:cNvSpPr>
          <p:nvPr>
            <p:ph type="ftr" sz="quarter" idx="11"/>
          </p:nvPr>
        </p:nvSpPr>
        <p:spPr/>
        <p:txBody>
          <a:bodyPr/>
          <a:lstStyle/>
          <a:p>
            <a:endParaRPr lang="en-US"/>
          </a:p>
        </p:txBody>
      </p:sp>
      <p:sp>
        <p:nvSpPr>
          <p:cNvPr id="1048600" name="Slide Number Placeholder 5"/>
          <p:cNvSpPr>
            <a:spLocks noGrp="1"/>
          </p:cNvSpPr>
          <p:nvPr>
            <p:ph type="sldNum" sz="quarter" idx="12"/>
          </p:nvPr>
        </p:nvSpPr>
        <p:spPr/>
        <p:txBody>
          <a:bodyPr/>
          <a:lstStyle/>
          <a:p>
            <a:fld id="{C805402C-F085-6447-A5DF-9AC793874F21}"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p:cSld name="空白">
    <p:spTree>
      <p:nvGrpSpPr>
        <p:cNvPr id="1" name=""/>
        <p:cNvGrpSpPr/>
        <p:nvPr/>
      </p:nvGrpSpPr>
      <p:grpSpPr>
        <a:xfrm>
          <a:off x="0" y="0"/>
          <a:ext cx="0" cy="0"/>
          <a:chOff x="0" y="0"/>
          <a:chExt cx="0" cy="0"/>
        </a:xfrm>
      </p:grpSpPr>
      <p:sp>
        <p:nvSpPr>
          <p:cNvPr id="1048581" name="矩形 7"/>
          <p:cNvSpPr/>
          <p:nvPr/>
        </p:nvSpPr>
        <p:spPr>
          <a:xfrm>
            <a:off x="0" y="6449478"/>
            <a:ext cx="12192000" cy="408522"/>
          </a:xfrm>
          <a:prstGeom prst="rect">
            <a:avLst/>
          </a:prstGeom>
          <a:solidFill>
            <a:srgbClr val="11315E"/>
          </a:solidFill>
          <a:ln w="12700">
            <a:miter lim="400000"/>
          </a:ln>
        </p:spPr>
        <p:txBody>
          <a:bodyPr lIns="45719" rIns="45719" anchor="ctr"/>
          <a:lstStyle/>
          <a:p>
            <a:pPr algn="ctr">
              <a:defRPr>
                <a:solidFill>
                  <a:srgbClr val="114F10"/>
                </a:solidFill>
              </a:defRPr>
            </a:pPr>
          </a:p>
        </p:txBody>
      </p:sp>
      <p:sp>
        <p:nvSpPr>
          <p:cNvPr id="1048582" name="文本框 8"/>
          <p:cNvSpPr txBox="1"/>
          <p:nvPr/>
        </p:nvSpPr>
        <p:spPr>
          <a:xfrm>
            <a:off x="8895905" y="6463267"/>
            <a:ext cx="2872738" cy="332741"/>
          </a:xfrm>
          <a:prstGeom prst="rect">
            <a:avLst/>
          </a:prstGeom>
          <a:ln w="12700">
            <a:miter lim="400000"/>
          </a:ln>
        </p:spPr>
        <p:txBody>
          <a:bodyPr wrap="none" lIns="45719" rIns="45719">
            <a:spAutoFit/>
          </a:bodyPr>
          <a:lstStyle/>
          <a:p>
            <a:pPr>
              <a:defRPr sz="1600">
                <a:solidFill>
                  <a:srgbClr val="FFFFFF"/>
                </a:solidFill>
                <a:latin typeface="苹方 中等"/>
                <a:ea typeface="苹方 中等"/>
                <a:cs typeface="苹方 中等"/>
                <a:sym typeface="苹方 中等"/>
              </a:defRPr>
            </a:pPr>
            <a:r>
              <a:t>贪心科技 | </a:t>
            </a:r>
            <a:r>
              <a:rPr sz="1100"/>
              <a:t>让每个人享受个性化教育服务</a:t>
            </a:r>
            <a:endParaRPr sz="1100"/>
          </a:p>
        </p:txBody>
      </p:sp>
      <p:sp>
        <p:nvSpPr>
          <p:cNvPr id="1048583" name="Slide Number"/>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01" name="Title 1"/>
          <p:cNvSpPr>
            <a:spLocks noGrp="1"/>
          </p:cNvSpPr>
          <p:nvPr>
            <p:ph type="title"/>
          </p:nvPr>
        </p:nvSpPr>
        <p:spPr/>
        <p:txBody>
          <a:bodyPr/>
          <a:lstStyle/>
          <a:p>
            <a:r>
              <a:rPr lang="en-US"/>
              <a:t>Click to edit Master title style</a:t>
            </a:r>
            <a:endParaRPr lang="en-US"/>
          </a:p>
        </p:txBody>
      </p:sp>
      <p:sp>
        <p:nvSpPr>
          <p:cNvPr id="1048602"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03" name="Date Placeholder 3"/>
          <p:cNvSpPr>
            <a:spLocks noGrp="1"/>
          </p:cNvSpPr>
          <p:nvPr>
            <p:ph type="dt" sz="half" idx="10"/>
          </p:nvPr>
        </p:nvSpPr>
        <p:spPr/>
        <p:txBody>
          <a:bodyPr/>
          <a:lstStyle/>
          <a:p>
            <a:fld id="{15D6F2EA-03DC-D943-83C4-95013CDD964E}" type="datetimeFigureOut">
              <a:rPr lang="en-US" smtClean="0"/>
            </a:fld>
            <a:endParaRPr lang="en-US"/>
          </a:p>
        </p:txBody>
      </p:sp>
      <p:sp>
        <p:nvSpPr>
          <p:cNvPr id="1048604" name="Footer Placeholder 4"/>
          <p:cNvSpPr>
            <a:spLocks noGrp="1"/>
          </p:cNvSpPr>
          <p:nvPr>
            <p:ph type="ftr" sz="quarter" idx="11"/>
          </p:nvPr>
        </p:nvSpPr>
        <p:spPr/>
        <p:txBody>
          <a:bodyPr/>
          <a:lstStyle/>
          <a:p>
            <a:endParaRPr lang="en-US"/>
          </a:p>
        </p:txBody>
      </p:sp>
      <p:sp>
        <p:nvSpPr>
          <p:cNvPr id="1048605" name="Slide Number Placeholder 5"/>
          <p:cNvSpPr>
            <a:spLocks noGrp="1"/>
          </p:cNvSpPr>
          <p:nvPr>
            <p:ph type="sldNum" sz="quarter" idx="12"/>
          </p:nvPr>
        </p:nvSpPr>
        <p:spPr/>
        <p:txBody>
          <a:bodyPr/>
          <a:lstStyle/>
          <a:p>
            <a:fld id="{C805402C-F085-6447-A5DF-9AC793874F21}"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17"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1048618"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1048619" name="Date Placeholder 3"/>
          <p:cNvSpPr>
            <a:spLocks noGrp="1"/>
          </p:cNvSpPr>
          <p:nvPr>
            <p:ph type="dt" sz="half" idx="10"/>
          </p:nvPr>
        </p:nvSpPr>
        <p:spPr/>
        <p:txBody>
          <a:bodyPr/>
          <a:lstStyle/>
          <a:p>
            <a:fld id="{15D6F2EA-03DC-D943-83C4-95013CDD964E}" type="datetimeFigureOut">
              <a:rPr lang="en-US" smtClean="0"/>
            </a:fld>
            <a:endParaRPr lang="en-US"/>
          </a:p>
        </p:txBody>
      </p:sp>
      <p:sp>
        <p:nvSpPr>
          <p:cNvPr id="1048620" name="Footer Placeholder 4"/>
          <p:cNvSpPr>
            <a:spLocks noGrp="1"/>
          </p:cNvSpPr>
          <p:nvPr>
            <p:ph type="ftr" sz="quarter" idx="11"/>
          </p:nvPr>
        </p:nvSpPr>
        <p:spPr/>
        <p:txBody>
          <a:bodyPr/>
          <a:lstStyle/>
          <a:p>
            <a:endParaRPr lang="en-US"/>
          </a:p>
        </p:txBody>
      </p:sp>
      <p:sp>
        <p:nvSpPr>
          <p:cNvPr id="1048621" name="Slide Number Placeholder 5"/>
          <p:cNvSpPr>
            <a:spLocks noGrp="1"/>
          </p:cNvSpPr>
          <p:nvPr>
            <p:ph type="sldNum" sz="quarter" idx="12"/>
          </p:nvPr>
        </p:nvSpPr>
        <p:spPr/>
        <p:txBody>
          <a:bodyPr/>
          <a:lstStyle/>
          <a:p>
            <a:fld id="{C805402C-F085-6447-A5DF-9AC793874F21}"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22" name="Title 1"/>
          <p:cNvSpPr>
            <a:spLocks noGrp="1"/>
          </p:cNvSpPr>
          <p:nvPr>
            <p:ph type="title"/>
          </p:nvPr>
        </p:nvSpPr>
        <p:spPr/>
        <p:txBody>
          <a:bodyPr/>
          <a:lstStyle/>
          <a:p>
            <a:r>
              <a:rPr lang="en-US"/>
              <a:t>Click to edit Master title style</a:t>
            </a:r>
            <a:endParaRPr lang="en-US"/>
          </a:p>
        </p:txBody>
      </p:sp>
      <p:sp>
        <p:nvSpPr>
          <p:cNvPr id="104862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2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25" name="Date Placeholder 4"/>
          <p:cNvSpPr>
            <a:spLocks noGrp="1"/>
          </p:cNvSpPr>
          <p:nvPr>
            <p:ph type="dt" sz="half" idx="10"/>
          </p:nvPr>
        </p:nvSpPr>
        <p:spPr/>
        <p:txBody>
          <a:bodyPr/>
          <a:lstStyle/>
          <a:p>
            <a:fld id="{15D6F2EA-03DC-D943-83C4-95013CDD964E}" type="datetimeFigureOut">
              <a:rPr lang="en-US" smtClean="0"/>
            </a:fld>
            <a:endParaRPr lang="en-US"/>
          </a:p>
        </p:txBody>
      </p:sp>
      <p:sp>
        <p:nvSpPr>
          <p:cNvPr id="1048626" name="Footer Placeholder 5"/>
          <p:cNvSpPr>
            <a:spLocks noGrp="1"/>
          </p:cNvSpPr>
          <p:nvPr>
            <p:ph type="ftr" sz="quarter" idx="11"/>
          </p:nvPr>
        </p:nvSpPr>
        <p:spPr/>
        <p:txBody>
          <a:bodyPr/>
          <a:lstStyle/>
          <a:p>
            <a:endParaRPr lang="en-US"/>
          </a:p>
        </p:txBody>
      </p:sp>
      <p:sp>
        <p:nvSpPr>
          <p:cNvPr id="1048627" name="Slide Number Placeholder 6"/>
          <p:cNvSpPr>
            <a:spLocks noGrp="1"/>
          </p:cNvSpPr>
          <p:nvPr>
            <p:ph type="sldNum" sz="quarter" idx="12"/>
          </p:nvPr>
        </p:nvSpPr>
        <p:spPr/>
        <p:txBody>
          <a:bodyPr/>
          <a:lstStyle/>
          <a:p>
            <a:fld id="{C805402C-F085-6447-A5DF-9AC793874F21}"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28"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1048629"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48630"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31"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48632"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33" name="Date Placeholder 6"/>
          <p:cNvSpPr>
            <a:spLocks noGrp="1"/>
          </p:cNvSpPr>
          <p:nvPr>
            <p:ph type="dt" sz="half" idx="10"/>
          </p:nvPr>
        </p:nvSpPr>
        <p:spPr/>
        <p:txBody>
          <a:bodyPr/>
          <a:lstStyle/>
          <a:p>
            <a:fld id="{15D6F2EA-03DC-D943-83C4-95013CDD964E}" type="datetimeFigureOut">
              <a:rPr lang="en-US" smtClean="0"/>
            </a:fld>
            <a:endParaRPr lang="en-US"/>
          </a:p>
        </p:txBody>
      </p:sp>
      <p:sp>
        <p:nvSpPr>
          <p:cNvPr id="1048634" name="Footer Placeholder 7"/>
          <p:cNvSpPr>
            <a:spLocks noGrp="1"/>
          </p:cNvSpPr>
          <p:nvPr>
            <p:ph type="ftr" sz="quarter" idx="11"/>
          </p:nvPr>
        </p:nvSpPr>
        <p:spPr/>
        <p:txBody>
          <a:bodyPr/>
          <a:lstStyle/>
          <a:p>
            <a:endParaRPr lang="en-US"/>
          </a:p>
        </p:txBody>
      </p:sp>
      <p:sp>
        <p:nvSpPr>
          <p:cNvPr id="1048635" name="Slide Number Placeholder 8"/>
          <p:cNvSpPr>
            <a:spLocks noGrp="1"/>
          </p:cNvSpPr>
          <p:nvPr>
            <p:ph type="sldNum" sz="quarter" idx="12"/>
          </p:nvPr>
        </p:nvSpPr>
        <p:spPr/>
        <p:txBody>
          <a:bodyPr/>
          <a:lstStyle/>
          <a:p>
            <a:fld id="{C805402C-F085-6447-A5DF-9AC793874F21}"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592" name="Title 1"/>
          <p:cNvSpPr>
            <a:spLocks noGrp="1"/>
          </p:cNvSpPr>
          <p:nvPr>
            <p:ph type="title"/>
          </p:nvPr>
        </p:nvSpPr>
        <p:spPr/>
        <p:txBody>
          <a:bodyPr/>
          <a:lstStyle/>
          <a:p>
            <a:r>
              <a:rPr lang="en-US"/>
              <a:t>Click to edit Master title style</a:t>
            </a:r>
            <a:endParaRPr lang="en-US"/>
          </a:p>
        </p:txBody>
      </p:sp>
      <p:sp>
        <p:nvSpPr>
          <p:cNvPr id="1048593" name="Date Placeholder 2"/>
          <p:cNvSpPr>
            <a:spLocks noGrp="1"/>
          </p:cNvSpPr>
          <p:nvPr>
            <p:ph type="dt" sz="half" idx="10"/>
          </p:nvPr>
        </p:nvSpPr>
        <p:spPr/>
        <p:txBody>
          <a:bodyPr/>
          <a:lstStyle/>
          <a:p>
            <a:fld id="{15D6F2EA-03DC-D943-83C4-95013CDD964E}" type="datetimeFigureOut">
              <a:rPr lang="en-US" smtClean="0"/>
            </a:fld>
            <a:endParaRPr lang="en-US"/>
          </a:p>
        </p:txBody>
      </p:sp>
      <p:sp>
        <p:nvSpPr>
          <p:cNvPr id="1048594" name="Footer Placeholder 3"/>
          <p:cNvSpPr>
            <a:spLocks noGrp="1"/>
          </p:cNvSpPr>
          <p:nvPr>
            <p:ph type="ftr" sz="quarter" idx="11"/>
          </p:nvPr>
        </p:nvSpPr>
        <p:spPr/>
        <p:txBody>
          <a:bodyPr/>
          <a:lstStyle/>
          <a:p>
            <a:endParaRPr lang="en-US"/>
          </a:p>
        </p:txBody>
      </p:sp>
      <p:sp>
        <p:nvSpPr>
          <p:cNvPr id="1048595" name="Slide Number Placeholder 4"/>
          <p:cNvSpPr>
            <a:spLocks noGrp="1"/>
          </p:cNvSpPr>
          <p:nvPr>
            <p:ph type="sldNum" sz="quarter" idx="12"/>
          </p:nvPr>
        </p:nvSpPr>
        <p:spPr/>
        <p:txBody>
          <a:bodyPr/>
          <a:lstStyle/>
          <a:p>
            <a:fld id="{C805402C-F085-6447-A5DF-9AC793874F21}"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36" name="Date Placeholder 1"/>
          <p:cNvSpPr>
            <a:spLocks noGrp="1"/>
          </p:cNvSpPr>
          <p:nvPr>
            <p:ph type="dt" sz="half" idx="10"/>
          </p:nvPr>
        </p:nvSpPr>
        <p:spPr/>
        <p:txBody>
          <a:bodyPr/>
          <a:lstStyle/>
          <a:p>
            <a:fld id="{15D6F2EA-03DC-D943-83C4-95013CDD964E}" type="datetimeFigureOut">
              <a:rPr lang="en-US" smtClean="0"/>
            </a:fld>
            <a:endParaRPr lang="en-US"/>
          </a:p>
        </p:txBody>
      </p:sp>
      <p:sp>
        <p:nvSpPr>
          <p:cNvPr id="1048637" name="Footer Placeholder 2"/>
          <p:cNvSpPr>
            <a:spLocks noGrp="1"/>
          </p:cNvSpPr>
          <p:nvPr>
            <p:ph type="ftr" sz="quarter" idx="11"/>
          </p:nvPr>
        </p:nvSpPr>
        <p:spPr/>
        <p:txBody>
          <a:bodyPr/>
          <a:lstStyle/>
          <a:p>
            <a:endParaRPr lang="en-US"/>
          </a:p>
        </p:txBody>
      </p:sp>
      <p:sp>
        <p:nvSpPr>
          <p:cNvPr id="1048638" name="Slide Number Placeholder 3"/>
          <p:cNvSpPr>
            <a:spLocks noGrp="1"/>
          </p:cNvSpPr>
          <p:nvPr>
            <p:ph type="sldNum" sz="quarter" idx="12"/>
          </p:nvPr>
        </p:nvSpPr>
        <p:spPr/>
        <p:txBody>
          <a:bodyPr/>
          <a:lstStyle/>
          <a:p>
            <a:fld id="{C805402C-F085-6447-A5DF-9AC793874F21}"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39"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1048640"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41"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1048642" name="Date Placeholder 4"/>
          <p:cNvSpPr>
            <a:spLocks noGrp="1"/>
          </p:cNvSpPr>
          <p:nvPr>
            <p:ph type="dt" sz="half" idx="10"/>
          </p:nvPr>
        </p:nvSpPr>
        <p:spPr/>
        <p:txBody>
          <a:bodyPr/>
          <a:lstStyle/>
          <a:p>
            <a:fld id="{15D6F2EA-03DC-D943-83C4-95013CDD964E}" type="datetimeFigureOut">
              <a:rPr lang="en-US" smtClean="0"/>
            </a:fld>
            <a:endParaRPr lang="en-US"/>
          </a:p>
        </p:txBody>
      </p:sp>
      <p:sp>
        <p:nvSpPr>
          <p:cNvPr id="1048643" name="Footer Placeholder 5"/>
          <p:cNvSpPr>
            <a:spLocks noGrp="1"/>
          </p:cNvSpPr>
          <p:nvPr>
            <p:ph type="ftr" sz="quarter" idx="11"/>
          </p:nvPr>
        </p:nvSpPr>
        <p:spPr/>
        <p:txBody>
          <a:bodyPr/>
          <a:lstStyle/>
          <a:p>
            <a:endParaRPr lang="en-US"/>
          </a:p>
        </p:txBody>
      </p:sp>
      <p:sp>
        <p:nvSpPr>
          <p:cNvPr id="1048644" name="Slide Number Placeholder 6"/>
          <p:cNvSpPr>
            <a:spLocks noGrp="1"/>
          </p:cNvSpPr>
          <p:nvPr>
            <p:ph type="sldNum" sz="quarter" idx="12"/>
          </p:nvPr>
        </p:nvSpPr>
        <p:spPr/>
        <p:txBody>
          <a:bodyPr/>
          <a:lstStyle/>
          <a:p>
            <a:fld id="{C805402C-F085-6447-A5DF-9AC793874F21}"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06"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1048607"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48608"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1048609" name="Date Placeholder 4"/>
          <p:cNvSpPr>
            <a:spLocks noGrp="1"/>
          </p:cNvSpPr>
          <p:nvPr>
            <p:ph type="dt" sz="half" idx="10"/>
          </p:nvPr>
        </p:nvSpPr>
        <p:spPr/>
        <p:txBody>
          <a:bodyPr/>
          <a:lstStyle/>
          <a:p>
            <a:fld id="{15D6F2EA-03DC-D943-83C4-95013CDD964E}" type="datetimeFigureOut">
              <a:rPr lang="en-US" smtClean="0"/>
            </a:fld>
            <a:endParaRPr lang="en-US"/>
          </a:p>
        </p:txBody>
      </p:sp>
      <p:sp>
        <p:nvSpPr>
          <p:cNvPr id="1048610" name="Footer Placeholder 5"/>
          <p:cNvSpPr>
            <a:spLocks noGrp="1"/>
          </p:cNvSpPr>
          <p:nvPr>
            <p:ph type="ftr" sz="quarter" idx="11"/>
          </p:nvPr>
        </p:nvSpPr>
        <p:spPr/>
        <p:txBody>
          <a:bodyPr/>
          <a:lstStyle/>
          <a:p>
            <a:endParaRPr lang="en-US"/>
          </a:p>
        </p:txBody>
      </p:sp>
      <p:sp>
        <p:nvSpPr>
          <p:cNvPr id="1048611" name="Slide Number Placeholder 6"/>
          <p:cNvSpPr>
            <a:spLocks noGrp="1"/>
          </p:cNvSpPr>
          <p:nvPr>
            <p:ph type="sldNum" sz="quarter" idx="12"/>
          </p:nvPr>
        </p:nvSpPr>
        <p:spPr/>
        <p:txBody>
          <a:bodyPr/>
          <a:lstStyle/>
          <a:p>
            <a:fld id="{C805402C-F085-6447-A5DF-9AC793874F21}"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57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D6F2EA-03DC-D943-83C4-95013CDD964E}" type="datetimeFigureOut">
              <a:rPr lang="en-US" smtClean="0"/>
            </a:fld>
            <a:endParaRPr lang="en-US"/>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05402C-F085-6447-A5DF-9AC793874F21}"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5.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图片 1"/>
          <p:cNvPicPr>
            <a:picLocks noChangeAspect="1"/>
          </p:cNvPicPr>
          <p:nvPr/>
        </p:nvPicPr>
        <p:blipFill>
          <a:blip r:embed="rId1"/>
          <a:stretch>
            <a:fillRect/>
          </a:stretch>
        </p:blipFill>
        <p:spPr>
          <a:xfrm>
            <a:off x="157250" y="85282"/>
            <a:ext cx="3933233" cy="2802579"/>
          </a:xfrm>
          <a:prstGeom prst="rect">
            <a:avLst/>
          </a:prstGeom>
        </p:spPr>
      </p:pic>
      <p:pic>
        <p:nvPicPr>
          <p:cNvPr id="2097165" name="图片 2"/>
          <p:cNvPicPr>
            <a:picLocks noChangeAspect="1"/>
          </p:cNvPicPr>
          <p:nvPr/>
        </p:nvPicPr>
        <p:blipFill>
          <a:blip r:embed="rId1"/>
          <a:stretch>
            <a:fillRect/>
          </a:stretch>
        </p:blipFill>
        <p:spPr>
          <a:xfrm>
            <a:off x="8158559" y="3484904"/>
            <a:ext cx="3933233" cy="2802579"/>
          </a:xfrm>
          <a:prstGeom prst="rect">
            <a:avLst/>
          </a:prstGeom>
        </p:spPr>
      </p:pic>
      <p:sp>
        <p:nvSpPr>
          <p:cNvPr id="2" name="文本框 1"/>
          <p:cNvSpPr txBox="1"/>
          <p:nvPr/>
        </p:nvSpPr>
        <p:spPr>
          <a:xfrm>
            <a:off x="4484370" y="1302385"/>
            <a:ext cx="3223260" cy="368300"/>
          </a:xfrm>
          <a:prstGeom prst="rect">
            <a:avLst/>
          </a:prstGeom>
          <a:noFill/>
        </p:spPr>
        <p:txBody>
          <a:bodyPr wrap="none" rtlCol="0">
            <a:spAutoFit/>
          </a:bodyPr>
          <a:p>
            <a:pPr algn="l"/>
            <a:r>
              <a:rPr lang="en-US" altLang="zh-CN"/>
              <a:t>TensorRT </a:t>
            </a:r>
            <a:r>
              <a:rPr lang="zh-CN" altLang="en-US"/>
              <a:t>nmsPlugin插件讲解</a:t>
            </a:r>
            <a:endParaRPr lang="zh-CN" altLang="en-US"/>
          </a:p>
        </p:txBody>
      </p:sp>
      <p:sp>
        <p:nvSpPr>
          <p:cNvPr id="3" name="文本框 2"/>
          <p:cNvSpPr txBox="1"/>
          <p:nvPr/>
        </p:nvSpPr>
        <p:spPr>
          <a:xfrm>
            <a:off x="4910455" y="3648075"/>
            <a:ext cx="2062480" cy="368300"/>
          </a:xfrm>
          <a:prstGeom prst="rect">
            <a:avLst/>
          </a:prstGeom>
          <a:noFill/>
        </p:spPr>
        <p:txBody>
          <a:bodyPr wrap="none" rtlCol="0">
            <a:spAutoFit/>
          </a:bodyPr>
          <a:p>
            <a:r>
              <a:rPr lang="zh-CN" altLang="en-US"/>
              <a:t>时间：</a:t>
            </a:r>
            <a:r>
              <a:rPr lang="en-US" altLang="zh-CN"/>
              <a:t>2020-11-29</a:t>
            </a:r>
            <a:endParaRPr lang="en-US" altLang="zh-CN"/>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图片 1"/>
          <p:cNvPicPr>
            <a:picLocks noChangeAspect="1"/>
          </p:cNvPicPr>
          <p:nvPr/>
        </p:nvPicPr>
        <p:blipFill>
          <a:blip r:embed="rId1"/>
          <a:stretch>
            <a:fillRect/>
          </a:stretch>
        </p:blipFill>
        <p:spPr>
          <a:xfrm>
            <a:off x="157250" y="85282"/>
            <a:ext cx="3933233" cy="2802579"/>
          </a:xfrm>
          <a:prstGeom prst="rect">
            <a:avLst/>
          </a:prstGeom>
        </p:spPr>
      </p:pic>
      <p:pic>
        <p:nvPicPr>
          <p:cNvPr id="2097165" name="图片 2"/>
          <p:cNvPicPr>
            <a:picLocks noChangeAspect="1"/>
          </p:cNvPicPr>
          <p:nvPr/>
        </p:nvPicPr>
        <p:blipFill>
          <a:blip r:embed="rId1"/>
          <a:stretch>
            <a:fillRect/>
          </a:stretch>
        </p:blipFill>
        <p:spPr>
          <a:xfrm>
            <a:off x="8158559" y="3484904"/>
            <a:ext cx="3933233" cy="2802579"/>
          </a:xfrm>
          <a:prstGeom prst="rect">
            <a:avLst/>
          </a:prstGeom>
        </p:spPr>
      </p:pic>
      <p:sp>
        <p:nvSpPr>
          <p:cNvPr id="2" name="文本框 1"/>
          <p:cNvSpPr txBox="1"/>
          <p:nvPr/>
        </p:nvSpPr>
        <p:spPr>
          <a:xfrm>
            <a:off x="5085715" y="767715"/>
            <a:ext cx="1364615" cy="521970"/>
          </a:xfrm>
          <a:prstGeom prst="rect">
            <a:avLst/>
          </a:prstGeom>
          <a:noFill/>
        </p:spPr>
        <p:txBody>
          <a:bodyPr wrap="square" rtlCol="0">
            <a:spAutoFit/>
          </a:bodyPr>
          <a:p>
            <a:r>
              <a:rPr lang="en-US" altLang="zh-CN" sz="2800"/>
              <a:t>NMS</a:t>
            </a:r>
            <a:endParaRPr lang="en-US" altLang="zh-CN" sz="2800"/>
          </a:p>
        </p:txBody>
      </p:sp>
      <p:sp>
        <p:nvSpPr>
          <p:cNvPr id="3" name="文本框 2"/>
          <p:cNvSpPr txBox="1"/>
          <p:nvPr/>
        </p:nvSpPr>
        <p:spPr>
          <a:xfrm>
            <a:off x="2577465" y="1942465"/>
            <a:ext cx="6757670" cy="368300"/>
          </a:xfrm>
          <a:prstGeom prst="rect">
            <a:avLst/>
          </a:prstGeom>
          <a:noFill/>
        </p:spPr>
        <p:txBody>
          <a:bodyPr wrap="square" rtlCol="0">
            <a:spAutoFit/>
          </a:bodyPr>
          <a:p>
            <a:r>
              <a:rPr>
                <a:solidFill>
                  <a:schemeClr val="tx1"/>
                </a:solidFill>
                <a:sym typeface="+mn-ea"/>
              </a:rPr>
              <a:t>非极大值抑制（Non-Maximum Suppression，NMS）</a:t>
            </a:r>
            <a:endParaRPr>
              <a:solidFill>
                <a:schemeClr val="tx1"/>
              </a:solidFill>
              <a:sym typeface="+mn-ea"/>
            </a:endParaRPr>
          </a:p>
        </p:txBody>
      </p:sp>
      <p:sp>
        <p:nvSpPr>
          <p:cNvPr id="4" name="文本框 3"/>
          <p:cNvSpPr txBox="1"/>
          <p:nvPr/>
        </p:nvSpPr>
        <p:spPr>
          <a:xfrm>
            <a:off x="1547495" y="2461260"/>
            <a:ext cx="9893300" cy="3692525"/>
          </a:xfrm>
          <a:prstGeom prst="rect">
            <a:avLst/>
          </a:prstGeom>
          <a:noFill/>
        </p:spPr>
        <p:txBody>
          <a:bodyPr wrap="square" rtlCol="0" anchor="t">
            <a:spAutoFit/>
          </a:bodyPr>
          <a:p>
            <a:r>
              <a:rPr lang="zh-CN" altLang="en-US" b="1"/>
              <a:t>非极大值抑制（Non-Maximum Suppression，NMS）</a:t>
            </a:r>
            <a:endParaRPr lang="zh-CN" altLang="en-US"/>
          </a:p>
          <a:p>
            <a:r>
              <a:rPr lang="en-US" altLang="zh-CN"/>
              <a:t>	</a:t>
            </a:r>
            <a:r>
              <a:rPr lang="zh-CN" altLang="en-US"/>
              <a:t>顾名思义就是抑制不是极大值的元素，可以理解为局部最大搜索。这个局部代表的是一个邻域，邻域有两个参数可变，一是邻域的维数，二是邻域的大小。这里不讨论通用的NMS算法(参考论文《Efficient Non-Maximum Suppression》对1维和2维数据的NMS实现)，而是用于目标检测中提取分数最高的窗口的。</a:t>
            </a:r>
            <a:endParaRPr lang="zh-CN" altLang="en-US"/>
          </a:p>
          <a:p>
            <a:endParaRPr lang="zh-CN" altLang="en-US"/>
          </a:p>
          <a:p>
            <a:pPr lvl="1"/>
            <a:r>
              <a:rPr lang="zh-CN" altLang="en-US"/>
              <a:t>例如在行人检测中，滑动窗口经提取特征，经分类器分类识别后，每个窗口都会得到一个分数。但是滑动窗口会导致很多窗口与其他窗口存在包含或者大部分交叉的情况。这时就需要用到NMS来选取那些邻域里分数最高（是行人的概率最大），并且抑制那些分数低的窗口。</a:t>
            </a:r>
            <a:endParaRPr lang="zh-CN" altLang="en-US"/>
          </a:p>
          <a:p>
            <a:r>
              <a:rPr lang="zh-CN" altLang="en-US" b="1"/>
              <a:t>应用</a:t>
            </a:r>
            <a:endParaRPr lang="zh-CN" altLang="en-US"/>
          </a:p>
          <a:p>
            <a:r>
              <a:rPr lang="en-US" altLang="zh-CN"/>
              <a:t>	</a:t>
            </a:r>
            <a:r>
              <a:rPr lang="zh-CN" altLang="en-US"/>
              <a:t>NMS在计算机视觉领域有着非常重要的应用，如视频目标跟踪、数据挖掘、3D重建、目标识别以及纹理分析等。</a:t>
            </a:r>
            <a:endParaRPr lang="zh-CN" altLang="en-US"/>
          </a:p>
          <a:p>
            <a:endParaRPr lang="zh-CN" altLang="en-US"/>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图片 1"/>
          <p:cNvPicPr>
            <a:picLocks noChangeAspect="1"/>
          </p:cNvPicPr>
          <p:nvPr/>
        </p:nvPicPr>
        <p:blipFill>
          <a:blip r:embed="rId1"/>
          <a:stretch>
            <a:fillRect/>
          </a:stretch>
        </p:blipFill>
        <p:spPr>
          <a:xfrm>
            <a:off x="157250" y="85282"/>
            <a:ext cx="3933233" cy="2802579"/>
          </a:xfrm>
          <a:prstGeom prst="rect">
            <a:avLst/>
          </a:prstGeom>
        </p:spPr>
      </p:pic>
      <p:pic>
        <p:nvPicPr>
          <p:cNvPr id="2097165" name="图片 2"/>
          <p:cNvPicPr>
            <a:picLocks noChangeAspect="1"/>
          </p:cNvPicPr>
          <p:nvPr/>
        </p:nvPicPr>
        <p:blipFill>
          <a:blip r:embed="rId1"/>
          <a:stretch>
            <a:fillRect/>
          </a:stretch>
        </p:blipFill>
        <p:spPr>
          <a:xfrm>
            <a:off x="8158559" y="3484904"/>
            <a:ext cx="3933233" cy="2802579"/>
          </a:xfrm>
          <a:prstGeom prst="rect">
            <a:avLst/>
          </a:prstGeom>
        </p:spPr>
      </p:pic>
      <p:sp>
        <p:nvSpPr>
          <p:cNvPr id="3" name="文本框 2"/>
          <p:cNvSpPr txBox="1"/>
          <p:nvPr/>
        </p:nvSpPr>
        <p:spPr>
          <a:xfrm>
            <a:off x="3028950" y="921385"/>
            <a:ext cx="6757670" cy="368300"/>
          </a:xfrm>
          <a:prstGeom prst="rect">
            <a:avLst/>
          </a:prstGeom>
          <a:noFill/>
        </p:spPr>
        <p:txBody>
          <a:bodyPr wrap="square" rtlCol="0">
            <a:spAutoFit/>
          </a:bodyPr>
          <a:p>
            <a:r>
              <a:rPr>
                <a:solidFill>
                  <a:schemeClr val="tx1"/>
                </a:solidFill>
                <a:sym typeface="+mn-ea"/>
              </a:rPr>
              <a:t>非极大值抑制（Non-Maximum Suppression，NMS）</a:t>
            </a:r>
            <a:endParaRPr>
              <a:solidFill>
                <a:schemeClr val="tx1"/>
              </a:solidFill>
              <a:sym typeface="+mn-ea"/>
            </a:endParaRPr>
          </a:p>
        </p:txBody>
      </p:sp>
      <p:pic>
        <p:nvPicPr>
          <p:cNvPr id="5" name="图片 4"/>
          <p:cNvPicPr>
            <a:picLocks noChangeAspect="1"/>
          </p:cNvPicPr>
          <p:nvPr/>
        </p:nvPicPr>
        <p:blipFill>
          <a:blip r:embed="rId2"/>
          <a:stretch>
            <a:fillRect/>
          </a:stretch>
        </p:blipFill>
        <p:spPr>
          <a:xfrm>
            <a:off x="563880" y="1432560"/>
            <a:ext cx="5450840" cy="3821430"/>
          </a:xfrm>
          <a:prstGeom prst="rect">
            <a:avLst/>
          </a:prstGeom>
        </p:spPr>
      </p:pic>
      <p:sp>
        <p:nvSpPr>
          <p:cNvPr id="6" name="文本框 5"/>
          <p:cNvSpPr txBox="1"/>
          <p:nvPr/>
        </p:nvSpPr>
        <p:spPr>
          <a:xfrm>
            <a:off x="4826000" y="5934075"/>
            <a:ext cx="5259705" cy="368300"/>
          </a:xfrm>
          <a:prstGeom prst="rect">
            <a:avLst/>
          </a:prstGeom>
          <a:noFill/>
        </p:spPr>
        <p:txBody>
          <a:bodyPr wrap="square" rtlCol="0" anchor="t">
            <a:spAutoFit/>
          </a:bodyPr>
          <a:p>
            <a:r>
              <a:rPr lang="zh-CN" altLang="en-US"/>
              <a:t>要去除冗余的检测框,保留最好的一个</a:t>
            </a:r>
            <a:endParaRPr lang="zh-CN" altLang="en-US"/>
          </a:p>
        </p:txBody>
      </p:sp>
      <p:pic>
        <p:nvPicPr>
          <p:cNvPr id="7" name="图片 6"/>
          <p:cNvPicPr>
            <a:picLocks noChangeAspect="1"/>
          </p:cNvPicPr>
          <p:nvPr/>
        </p:nvPicPr>
        <p:blipFill>
          <a:blip r:embed="rId3"/>
          <a:stretch>
            <a:fillRect/>
          </a:stretch>
        </p:blipFill>
        <p:spPr>
          <a:xfrm>
            <a:off x="6322060" y="1508760"/>
            <a:ext cx="4893945" cy="3744595"/>
          </a:xfrm>
          <a:prstGeom prst="rect">
            <a:avLst/>
          </a:prstGeom>
        </p:spPr>
      </p:pic>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图片 1"/>
          <p:cNvPicPr>
            <a:picLocks noChangeAspect="1"/>
          </p:cNvPicPr>
          <p:nvPr/>
        </p:nvPicPr>
        <p:blipFill>
          <a:blip r:embed="rId1"/>
          <a:stretch>
            <a:fillRect/>
          </a:stretch>
        </p:blipFill>
        <p:spPr>
          <a:xfrm>
            <a:off x="157250" y="85282"/>
            <a:ext cx="3933233" cy="2802579"/>
          </a:xfrm>
          <a:prstGeom prst="rect">
            <a:avLst/>
          </a:prstGeom>
        </p:spPr>
      </p:pic>
      <p:pic>
        <p:nvPicPr>
          <p:cNvPr id="2097165" name="图片 2"/>
          <p:cNvPicPr>
            <a:picLocks noChangeAspect="1"/>
          </p:cNvPicPr>
          <p:nvPr/>
        </p:nvPicPr>
        <p:blipFill>
          <a:blip r:embed="rId1"/>
          <a:stretch>
            <a:fillRect/>
          </a:stretch>
        </p:blipFill>
        <p:spPr>
          <a:xfrm>
            <a:off x="8158559" y="3484904"/>
            <a:ext cx="3933233" cy="2802579"/>
          </a:xfrm>
          <a:prstGeom prst="rect">
            <a:avLst/>
          </a:prstGeom>
        </p:spPr>
      </p:pic>
      <p:sp>
        <p:nvSpPr>
          <p:cNvPr id="2" name="文本框 1"/>
          <p:cNvSpPr txBox="1"/>
          <p:nvPr/>
        </p:nvSpPr>
        <p:spPr>
          <a:xfrm>
            <a:off x="5085715" y="767715"/>
            <a:ext cx="1364615" cy="521970"/>
          </a:xfrm>
          <a:prstGeom prst="rect">
            <a:avLst/>
          </a:prstGeom>
          <a:noFill/>
        </p:spPr>
        <p:txBody>
          <a:bodyPr wrap="square" rtlCol="0">
            <a:spAutoFit/>
          </a:bodyPr>
          <a:p>
            <a:r>
              <a:rPr lang="zh-CN" altLang="en-US" sz="2800"/>
              <a:t>目录</a:t>
            </a:r>
            <a:endParaRPr lang="zh-CN" altLang="en-US" sz="2800"/>
          </a:p>
        </p:txBody>
      </p:sp>
      <p:sp>
        <p:nvSpPr>
          <p:cNvPr id="3" name="文本框 2"/>
          <p:cNvSpPr txBox="1"/>
          <p:nvPr/>
        </p:nvSpPr>
        <p:spPr>
          <a:xfrm>
            <a:off x="2856865" y="2887980"/>
            <a:ext cx="6478270" cy="1198880"/>
          </a:xfrm>
          <a:prstGeom prst="rect">
            <a:avLst/>
          </a:prstGeom>
          <a:noFill/>
        </p:spPr>
        <p:txBody>
          <a:bodyPr wrap="square" rtlCol="0">
            <a:spAutoFit/>
          </a:bodyPr>
          <a:p>
            <a:r>
              <a:rPr lang="en-US" altLang="zh-CN">
                <a:solidFill>
                  <a:schemeClr val="bg2">
                    <a:lumMod val="90000"/>
                  </a:schemeClr>
                </a:solidFill>
                <a:sym typeface="+mn-ea"/>
              </a:rPr>
              <a:t>1</a:t>
            </a:r>
            <a:r>
              <a:rPr lang="zh-CN" altLang="en-US">
                <a:solidFill>
                  <a:schemeClr val="bg2">
                    <a:lumMod val="90000"/>
                  </a:schemeClr>
                </a:solidFill>
                <a:sym typeface="+mn-ea"/>
              </a:rPr>
              <a:t>、</a:t>
            </a:r>
            <a:r>
              <a:rPr lang="en-US">
                <a:solidFill>
                  <a:schemeClr val="bg2">
                    <a:lumMod val="90000"/>
                  </a:schemeClr>
                </a:solidFill>
                <a:sym typeface="+mn-ea"/>
              </a:rPr>
              <a:t>TensorRT</a:t>
            </a:r>
            <a:endParaRPr lang="en-US" altLang="zh-CN">
              <a:solidFill>
                <a:schemeClr val="bg2">
                  <a:lumMod val="90000"/>
                </a:schemeClr>
              </a:solidFill>
            </a:endParaRPr>
          </a:p>
          <a:p>
            <a:r>
              <a:rPr lang="en-US" altLang="zh-CN">
                <a:solidFill>
                  <a:schemeClr val="bg2">
                    <a:lumMod val="90000"/>
                  </a:schemeClr>
                </a:solidFill>
                <a:sym typeface="+mn-ea"/>
              </a:rPr>
              <a:t>2</a:t>
            </a:r>
            <a:r>
              <a:rPr lang="zh-CN" altLang="en-US">
                <a:solidFill>
                  <a:schemeClr val="bg2">
                    <a:lumMod val="90000"/>
                  </a:schemeClr>
                </a:solidFill>
                <a:sym typeface="+mn-ea"/>
              </a:rPr>
              <a:t>、</a:t>
            </a:r>
            <a:r>
              <a:rPr lang="en-US" altLang="zh-CN">
                <a:solidFill>
                  <a:schemeClr val="bg2">
                    <a:lumMod val="90000"/>
                  </a:schemeClr>
                </a:solidFill>
                <a:sym typeface="+mn-ea"/>
              </a:rPr>
              <a:t>nms</a:t>
            </a:r>
            <a:endParaRPr lang="zh-CN" altLang="en-US">
              <a:solidFill>
                <a:schemeClr val="bg2">
                  <a:lumMod val="90000"/>
                </a:schemeClr>
              </a:solidFill>
            </a:endParaRPr>
          </a:p>
          <a:p>
            <a:r>
              <a:rPr lang="en-US" altLang="zh-CN">
                <a:solidFill>
                  <a:schemeClr val="tx1"/>
                </a:solidFill>
                <a:sym typeface="+mn-ea"/>
              </a:rPr>
              <a:t>3</a:t>
            </a:r>
            <a:r>
              <a:rPr lang="zh-CN" altLang="en-US">
                <a:solidFill>
                  <a:schemeClr val="tx1"/>
                </a:solidFill>
                <a:sym typeface="+mn-ea"/>
              </a:rPr>
              <a:t>、</a:t>
            </a:r>
            <a:r>
              <a:rPr lang="en-US" altLang="zh-CN">
                <a:solidFill>
                  <a:schemeClr val="tx1"/>
                </a:solidFill>
                <a:sym typeface="+mn-ea"/>
              </a:rPr>
              <a:t>nmsPlugin</a:t>
            </a:r>
            <a:endParaRPr lang="zh-CN" altLang="en-US">
              <a:solidFill>
                <a:schemeClr val="bg2">
                  <a:lumMod val="90000"/>
                </a:schemeClr>
              </a:solidFill>
            </a:endParaRPr>
          </a:p>
          <a:p>
            <a:r>
              <a:rPr lang="en-US" altLang="zh-CN">
                <a:solidFill>
                  <a:schemeClr val="bg2">
                    <a:lumMod val="90000"/>
                  </a:schemeClr>
                </a:solidFill>
                <a:sym typeface="+mn-ea"/>
              </a:rPr>
              <a:t>4</a:t>
            </a:r>
            <a:r>
              <a:rPr lang="zh-CN" altLang="en-US">
                <a:solidFill>
                  <a:schemeClr val="bg2">
                    <a:lumMod val="90000"/>
                  </a:schemeClr>
                </a:solidFill>
                <a:sym typeface="+mn-ea"/>
              </a:rPr>
              <a:t>、</a:t>
            </a:r>
            <a:r>
              <a:rPr lang="en-US" altLang="zh-CN">
                <a:solidFill>
                  <a:schemeClr val="bg2">
                    <a:lumMod val="90000"/>
                  </a:schemeClr>
                </a:solidFill>
                <a:sym typeface="+mn-ea"/>
              </a:rPr>
              <a:t>QA</a:t>
            </a:r>
            <a:endParaRPr lang="en-US" altLang="zh-CN">
              <a:solidFill>
                <a:schemeClr val="tx1"/>
              </a:solidFill>
            </a:endParaRPr>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图片 1"/>
          <p:cNvPicPr>
            <a:picLocks noChangeAspect="1"/>
          </p:cNvPicPr>
          <p:nvPr/>
        </p:nvPicPr>
        <p:blipFill>
          <a:blip r:embed="rId1"/>
          <a:stretch>
            <a:fillRect/>
          </a:stretch>
        </p:blipFill>
        <p:spPr>
          <a:xfrm>
            <a:off x="157250" y="85282"/>
            <a:ext cx="3933233" cy="2802579"/>
          </a:xfrm>
          <a:prstGeom prst="rect">
            <a:avLst/>
          </a:prstGeom>
        </p:spPr>
      </p:pic>
      <p:pic>
        <p:nvPicPr>
          <p:cNvPr id="2097165" name="图片 2"/>
          <p:cNvPicPr>
            <a:picLocks noChangeAspect="1"/>
          </p:cNvPicPr>
          <p:nvPr/>
        </p:nvPicPr>
        <p:blipFill>
          <a:blip r:embed="rId1"/>
          <a:stretch>
            <a:fillRect/>
          </a:stretch>
        </p:blipFill>
        <p:spPr>
          <a:xfrm>
            <a:off x="8158559" y="3484904"/>
            <a:ext cx="3933233" cy="2802579"/>
          </a:xfrm>
          <a:prstGeom prst="rect">
            <a:avLst/>
          </a:prstGeom>
        </p:spPr>
      </p:pic>
      <p:sp>
        <p:nvSpPr>
          <p:cNvPr id="2" name="文本框 1"/>
          <p:cNvSpPr txBox="1"/>
          <p:nvPr/>
        </p:nvSpPr>
        <p:spPr>
          <a:xfrm>
            <a:off x="3229610" y="941070"/>
            <a:ext cx="6296660" cy="521970"/>
          </a:xfrm>
          <a:prstGeom prst="rect">
            <a:avLst/>
          </a:prstGeom>
          <a:noFill/>
        </p:spPr>
        <p:txBody>
          <a:bodyPr wrap="square" rtlCol="0">
            <a:spAutoFit/>
          </a:bodyPr>
          <a:p>
            <a:pPr algn="ctr"/>
            <a:r>
              <a:rPr lang="en-US" altLang="zh-CN" sz="2800">
                <a:sym typeface="+mn-ea"/>
              </a:rPr>
              <a:t>nmsPlugin</a:t>
            </a:r>
            <a:endParaRPr lang="zh-CN" altLang="en-US" sz="2800"/>
          </a:p>
        </p:txBody>
      </p:sp>
      <p:sp>
        <p:nvSpPr>
          <p:cNvPr id="4" name="文本框 3"/>
          <p:cNvSpPr txBox="1"/>
          <p:nvPr/>
        </p:nvSpPr>
        <p:spPr>
          <a:xfrm>
            <a:off x="2625090" y="1833880"/>
            <a:ext cx="3926205" cy="922020"/>
          </a:xfrm>
          <a:prstGeom prst="rect">
            <a:avLst/>
          </a:prstGeom>
          <a:noFill/>
        </p:spPr>
        <p:txBody>
          <a:bodyPr wrap="none" rtlCol="0">
            <a:spAutoFit/>
          </a:bodyPr>
          <a:p>
            <a:pPr algn="l"/>
            <a:r>
              <a:rPr lang="zh-CN" altLang="en-US"/>
              <a:t>位置： TensorRT</a:t>
            </a:r>
            <a:r>
              <a:rPr lang="en-US" altLang="zh-CN"/>
              <a:t>/plugin/nmsPlugin/*</a:t>
            </a:r>
            <a:endParaRPr lang="en-US" altLang="zh-CN"/>
          </a:p>
          <a:p>
            <a:pPr algn="l"/>
            <a:r>
              <a:rPr lang="en-US" altLang="zh-CN"/>
              <a:t>	nmsPlugin.h</a:t>
            </a:r>
            <a:endParaRPr lang="en-US" altLang="zh-CN"/>
          </a:p>
          <a:p>
            <a:pPr algn="l"/>
            <a:r>
              <a:rPr lang="en-US" altLang="zh-CN"/>
              <a:t>	nmsPlugin.cpp</a:t>
            </a:r>
            <a:endParaRPr lang="en-US" altLang="zh-CN"/>
          </a:p>
        </p:txBody>
      </p:sp>
      <p:sp>
        <p:nvSpPr>
          <p:cNvPr id="3" name="文本框 2"/>
          <p:cNvSpPr txBox="1"/>
          <p:nvPr/>
        </p:nvSpPr>
        <p:spPr>
          <a:xfrm>
            <a:off x="2624455" y="3244850"/>
            <a:ext cx="4741545" cy="922020"/>
          </a:xfrm>
          <a:prstGeom prst="rect">
            <a:avLst/>
          </a:prstGeom>
          <a:noFill/>
        </p:spPr>
        <p:txBody>
          <a:bodyPr wrap="square" rtlCol="0" anchor="t">
            <a:spAutoFit/>
          </a:bodyPr>
          <a:p>
            <a:r>
              <a:rPr lang="zh-CN" altLang="en-US"/>
              <a:t>定义插件</a:t>
            </a:r>
            <a:endParaRPr lang="zh-CN" altLang="en-US"/>
          </a:p>
          <a:p>
            <a:r>
              <a:rPr lang="en-US" altLang="zh-CN"/>
              <a:t>	</a:t>
            </a:r>
            <a:r>
              <a:rPr lang="zh-CN" altLang="en-US"/>
              <a:t>DetectionOutput  插件</a:t>
            </a:r>
            <a:endParaRPr lang="zh-CN" altLang="en-US"/>
          </a:p>
          <a:p>
            <a:r>
              <a:rPr lang="en-US" altLang="zh-CN"/>
              <a:t>	</a:t>
            </a:r>
            <a:r>
              <a:rPr lang="zh-CN" altLang="en-US"/>
              <a:t>NMSPluginCreator 插件工厂类:</a:t>
            </a:r>
            <a:endParaRPr lang="zh-CN" altLang="en-US"/>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图片 1"/>
          <p:cNvPicPr>
            <a:picLocks noChangeAspect="1"/>
          </p:cNvPicPr>
          <p:nvPr/>
        </p:nvPicPr>
        <p:blipFill>
          <a:blip r:embed="rId1"/>
          <a:stretch>
            <a:fillRect/>
          </a:stretch>
        </p:blipFill>
        <p:spPr>
          <a:xfrm>
            <a:off x="157250" y="85282"/>
            <a:ext cx="3933233" cy="2802579"/>
          </a:xfrm>
          <a:prstGeom prst="rect">
            <a:avLst/>
          </a:prstGeom>
        </p:spPr>
      </p:pic>
      <p:pic>
        <p:nvPicPr>
          <p:cNvPr id="2097165" name="图片 2"/>
          <p:cNvPicPr>
            <a:picLocks noChangeAspect="1"/>
          </p:cNvPicPr>
          <p:nvPr/>
        </p:nvPicPr>
        <p:blipFill>
          <a:blip r:embed="rId1"/>
          <a:stretch>
            <a:fillRect/>
          </a:stretch>
        </p:blipFill>
        <p:spPr>
          <a:xfrm>
            <a:off x="8158559" y="3484904"/>
            <a:ext cx="3933233" cy="2802579"/>
          </a:xfrm>
          <a:prstGeom prst="rect">
            <a:avLst/>
          </a:prstGeom>
        </p:spPr>
      </p:pic>
      <p:sp>
        <p:nvSpPr>
          <p:cNvPr id="2" name="文本框 1"/>
          <p:cNvSpPr txBox="1"/>
          <p:nvPr/>
        </p:nvSpPr>
        <p:spPr>
          <a:xfrm>
            <a:off x="3229610" y="941070"/>
            <a:ext cx="6296660" cy="521970"/>
          </a:xfrm>
          <a:prstGeom prst="rect">
            <a:avLst/>
          </a:prstGeom>
          <a:noFill/>
        </p:spPr>
        <p:txBody>
          <a:bodyPr wrap="square" rtlCol="0">
            <a:spAutoFit/>
          </a:bodyPr>
          <a:p>
            <a:pPr algn="ctr"/>
            <a:r>
              <a:rPr lang="en-US" altLang="zh-CN" sz="2800">
                <a:sym typeface="+mn-ea"/>
              </a:rPr>
              <a:t>nmsPlugin</a:t>
            </a:r>
            <a:endParaRPr lang="zh-CN" altLang="en-US" sz="2800"/>
          </a:p>
        </p:txBody>
      </p:sp>
      <p:sp>
        <p:nvSpPr>
          <p:cNvPr id="3" name="文本框 2"/>
          <p:cNvSpPr txBox="1"/>
          <p:nvPr/>
        </p:nvSpPr>
        <p:spPr>
          <a:xfrm>
            <a:off x="765175" y="2032000"/>
            <a:ext cx="11326495" cy="3599815"/>
          </a:xfrm>
          <a:prstGeom prst="rect">
            <a:avLst/>
          </a:prstGeom>
          <a:noFill/>
        </p:spPr>
        <p:txBody>
          <a:bodyPr wrap="square" rtlCol="0" anchor="t">
            <a:spAutoFit/>
          </a:bodyPr>
          <a:p>
            <a:r>
              <a:rPr lang="zh-CN" altLang="en-US" sz="1200"/>
              <a:t>定义插件</a:t>
            </a:r>
            <a:endParaRPr lang="zh-CN" altLang="en-US" sz="1200"/>
          </a:p>
          <a:p>
            <a:r>
              <a:rPr lang="en-US" altLang="zh-CN" sz="1200"/>
              <a:t>	</a:t>
            </a:r>
            <a:r>
              <a:rPr lang="zh-CN" altLang="en-US" sz="1200"/>
              <a:t>DetectionOutput  插件1）构造函数： </a:t>
            </a:r>
            <a:endParaRPr lang="zh-CN" altLang="en-US" sz="1200"/>
          </a:p>
          <a:p>
            <a:r>
              <a:rPr lang="zh-CN" altLang="en-US" sz="1200"/>
              <a:t>		三个 ： 	DetectionOutput::DetectionOutput(DetectionOutputParameters params)</a:t>
            </a:r>
            <a:endParaRPr lang="zh-CN" altLang="en-US" sz="1200"/>
          </a:p>
          <a:p>
            <a:r>
              <a:rPr lang="zh-CN" altLang="en-US" sz="1200"/>
              <a:t>					DetectionOutput::DetectionOutput(DetectionOutputParameters params, int C1, int C2, int numPriors)</a:t>
            </a:r>
            <a:endParaRPr lang="zh-CN" altLang="en-US" sz="1200"/>
          </a:p>
          <a:p>
            <a:r>
              <a:rPr lang="zh-CN" altLang="en-US" sz="1200"/>
              <a:t>					DetectionOutput::DetectionOutput(const void* data, size_t length)</a:t>
            </a:r>
            <a:endParaRPr lang="zh-CN" altLang="en-US" sz="1200"/>
          </a:p>
          <a:p>
            <a:r>
              <a:rPr lang="zh-CN" altLang="en-US" sz="1200"/>
              <a:t>		2） terminate（）</a:t>
            </a:r>
            <a:endParaRPr lang="zh-CN" altLang="en-US" sz="1200"/>
          </a:p>
          <a:p>
            <a:endParaRPr lang="zh-CN" altLang="en-US" sz="1200"/>
          </a:p>
          <a:p>
            <a:r>
              <a:rPr lang="zh-CN" altLang="en-US" sz="1200"/>
              <a:t>		3）getNbOutputs（） 返回 插件op返回多少个Tensor</a:t>
            </a:r>
            <a:endParaRPr lang="zh-CN" altLang="en-US" sz="1200"/>
          </a:p>
          <a:p>
            <a:endParaRPr lang="zh-CN" altLang="en-US" sz="1200"/>
          </a:p>
          <a:p>
            <a:r>
              <a:rPr lang="zh-CN" altLang="en-US" sz="1200"/>
              <a:t>		4）初始化函数 initialize</a:t>
            </a:r>
            <a:endParaRPr lang="zh-CN" altLang="en-US" sz="1200"/>
          </a:p>
          <a:p>
            <a:r>
              <a:rPr lang="zh-CN" altLang="en-US" sz="1200"/>
              <a:t>		5）返回结果的类型，一般来说我们插件op返回结果类型与输入类型一致 getOutputDataType</a:t>
            </a:r>
            <a:endParaRPr lang="zh-CN" altLang="en-US" sz="1200"/>
          </a:p>
          <a:p>
            <a:r>
              <a:rPr lang="zh-CN" altLang="en-US" sz="1200"/>
              <a:t>		6） getWorkspaceSize  ： 返回这个插件op需要中间显存变量的实际数据大小(bytesize)，这个是通过TensorRT的接口去获取，是比较规范的方式。</a:t>
            </a:r>
            <a:endParaRPr lang="zh-CN" altLang="en-US" sz="1200"/>
          </a:p>
          <a:p>
            <a:endParaRPr lang="zh-CN" altLang="en-US" sz="1200"/>
          </a:p>
          <a:p>
            <a:r>
              <a:rPr lang="zh-CN" altLang="en-US" sz="1200"/>
              <a:t>		7）enqueue ：插件op的执行函数</a:t>
            </a:r>
            <a:endParaRPr lang="zh-CN" altLang="en-US" sz="1200"/>
          </a:p>
          <a:p>
            <a:endParaRPr lang="zh-CN" altLang="en-US" sz="1200"/>
          </a:p>
          <a:p>
            <a:r>
              <a:rPr lang="zh-CN" altLang="en-US" sz="1200"/>
              <a:t>		8）getOutputDimensions ： TensorRT支持Dynamic-shape的时候，batch这一维度必须是explicit的，也就是说，TensorRT处理的维度从以往的三维[3,-1,-1]变成了[1,3,-1,-1]。最新的onnx-tensorrt也必须设置explicit的batchsize，而且这个batch维度在getOutputDimensions中是可以获取到的</a:t>
            </a:r>
            <a:endParaRPr lang="zh-CN" altLang="en-US" sz="1200"/>
          </a:p>
        </p:txBody>
      </p:sp>
      <p:sp>
        <p:nvSpPr>
          <p:cNvPr id="5" name="文本框 4"/>
          <p:cNvSpPr txBox="1"/>
          <p:nvPr/>
        </p:nvSpPr>
        <p:spPr>
          <a:xfrm>
            <a:off x="3309620" y="1463040"/>
            <a:ext cx="4184015" cy="368300"/>
          </a:xfrm>
          <a:prstGeom prst="rect">
            <a:avLst/>
          </a:prstGeom>
          <a:noFill/>
        </p:spPr>
        <p:txBody>
          <a:bodyPr wrap="square" rtlCol="0" anchor="t">
            <a:spAutoFit/>
          </a:bodyPr>
          <a:p>
            <a:r>
              <a:rPr lang="zh-CN" altLang="en-US">
                <a:sym typeface="+mn-ea"/>
              </a:rPr>
              <a:t>定义插件 DetectionOutput  </a:t>
            </a:r>
            <a:endParaRPr lang="zh-CN" altLang="en-US"/>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图片 1"/>
          <p:cNvPicPr>
            <a:picLocks noChangeAspect="1"/>
          </p:cNvPicPr>
          <p:nvPr/>
        </p:nvPicPr>
        <p:blipFill>
          <a:blip r:embed="rId1"/>
          <a:stretch>
            <a:fillRect/>
          </a:stretch>
        </p:blipFill>
        <p:spPr>
          <a:xfrm>
            <a:off x="157250" y="85282"/>
            <a:ext cx="3933233" cy="2802579"/>
          </a:xfrm>
          <a:prstGeom prst="rect">
            <a:avLst/>
          </a:prstGeom>
        </p:spPr>
      </p:pic>
      <p:pic>
        <p:nvPicPr>
          <p:cNvPr id="2097165" name="图片 2"/>
          <p:cNvPicPr>
            <a:picLocks noChangeAspect="1"/>
          </p:cNvPicPr>
          <p:nvPr/>
        </p:nvPicPr>
        <p:blipFill>
          <a:blip r:embed="rId1"/>
          <a:stretch>
            <a:fillRect/>
          </a:stretch>
        </p:blipFill>
        <p:spPr>
          <a:xfrm>
            <a:off x="8158559" y="3484904"/>
            <a:ext cx="3933233" cy="2802579"/>
          </a:xfrm>
          <a:prstGeom prst="rect">
            <a:avLst/>
          </a:prstGeom>
        </p:spPr>
      </p:pic>
      <p:sp>
        <p:nvSpPr>
          <p:cNvPr id="2" name="文本框 1"/>
          <p:cNvSpPr txBox="1"/>
          <p:nvPr/>
        </p:nvSpPr>
        <p:spPr>
          <a:xfrm>
            <a:off x="3229610" y="941070"/>
            <a:ext cx="6296660" cy="521970"/>
          </a:xfrm>
          <a:prstGeom prst="rect">
            <a:avLst/>
          </a:prstGeom>
          <a:noFill/>
        </p:spPr>
        <p:txBody>
          <a:bodyPr wrap="square" rtlCol="0">
            <a:spAutoFit/>
          </a:bodyPr>
          <a:p>
            <a:pPr algn="ctr"/>
            <a:r>
              <a:rPr lang="en-US" altLang="zh-CN" sz="2800">
                <a:sym typeface="+mn-ea"/>
              </a:rPr>
              <a:t>nmsPlugin</a:t>
            </a:r>
            <a:endParaRPr lang="zh-CN" altLang="en-US" sz="2800"/>
          </a:p>
        </p:txBody>
      </p:sp>
      <p:sp>
        <p:nvSpPr>
          <p:cNvPr id="3" name="文本框 2"/>
          <p:cNvSpPr txBox="1"/>
          <p:nvPr/>
        </p:nvSpPr>
        <p:spPr>
          <a:xfrm>
            <a:off x="765175" y="2032000"/>
            <a:ext cx="11326495" cy="3415030"/>
          </a:xfrm>
          <a:prstGeom prst="rect">
            <a:avLst/>
          </a:prstGeom>
          <a:noFill/>
        </p:spPr>
        <p:txBody>
          <a:bodyPr wrap="square" rtlCol="0" anchor="t">
            <a:spAutoFit/>
          </a:bodyPr>
          <a:p>
            <a:r>
              <a:rPr lang="zh-CN" altLang="en-US" sz="1200"/>
              <a:t>		9）set/getPluginNamespace ： 设置插件命名空间</a:t>
            </a:r>
            <a:endParaRPr lang="zh-CN" altLang="en-US" sz="1200"/>
          </a:p>
          <a:p>
            <a:endParaRPr lang="zh-CN" altLang="en-US" sz="1200"/>
          </a:p>
          <a:p>
            <a:r>
              <a:rPr lang="zh-CN" altLang="en-US" sz="1200"/>
              <a:t>		10 ） PluginFieldCollection ： 这个是成员变量，也会作为getFieldNames成员函数的返回类型。PluginFieldCollection的主要作用是传递这个插件op所需要的权重和参数，在实际的engine推理过程中并不使用，而在parse中会用到(例如caffe2trt、onnx2trt)。</a:t>
            </a:r>
            <a:endParaRPr lang="zh-CN" altLang="en-US" sz="1200"/>
          </a:p>
          <a:p>
            <a:endParaRPr lang="zh-CN" altLang="en-US" sz="1200"/>
          </a:p>
          <a:p>
            <a:r>
              <a:rPr lang="zh-CN" altLang="en-US" sz="1200"/>
              <a:t>		11） configurePlugin   ： 配置这个插件op，判断输入和输出类型数量是否正确。官方还提到通过这个配置信息可以告知TensorRT去选择合适的算法(algorithm)去调优这个模型</a:t>
            </a:r>
            <a:endParaRPr lang="zh-CN" altLang="en-US" sz="1200"/>
          </a:p>
          <a:p>
            <a:endParaRPr lang="zh-CN" altLang="en-US" sz="1200"/>
          </a:p>
          <a:p>
            <a:r>
              <a:rPr lang="zh-CN" altLang="en-US" sz="1200"/>
              <a:t>		12） clone : 将这个plugin对象克隆一份给TensorRT的builder、network或者engine</a:t>
            </a:r>
            <a:endParaRPr lang="zh-CN" altLang="en-US" sz="1200"/>
          </a:p>
          <a:p>
            <a:endParaRPr lang="zh-CN" altLang="en-US" sz="1200"/>
          </a:p>
          <a:p>
            <a:r>
              <a:rPr lang="zh-CN" altLang="en-US" sz="1200"/>
              <a:t>		13) getSerializationSize : 返回序列化时需要写多少字节到buffer中</a:t>
            </a:r>
            <a:endParaRPr lang="zh-CN" altLang="en-US" sz="1200"/>
          </a:p>
          <a:p>
            <a:endParaRPr lang="zh-CN" altLang="en-US" sz="1200"/>
          </a:p>
          <a:p>
            <a:r>
              <a:rPr lang="zh-CN" altLang="en-US" sz="1200"/>
              <a:t>		14) supportsFormatCombination: TensorRT调用此方法以判断pos索引的输入/输出是否支持inOut[pos].format和inOut[pos].type指定的格式/数据类型</a:t>
            </a:r>
            <a:endParaRPr lang="zh-CN" altLang="en-US" sz="1200"/>
          </a:p>
          <a:p>
            <a:endParaRPr lang="zh-CN" altLang="en-US" sz="1200"/>
          </a:p>
          <a:p>
            <a:r>
              <a:rPr lang="zh-CN" altLang="en-US" sz="1200"/>
              <a:t>		15) serialize : 把需要用的数据按照顺序序列化到buffer里头</a:t>
            </a:r>
            <a:endParaRPr lang="zh-CN" altLang="en-US" sz="1200"/>
          </a:p>
          <a:p>
            <a:endParaRPr lang="zh-CN" altLang="en-US" sz="1200"/>
          </a:p>
          <a:p>
            <a:r>
              <a:rPr lang="zh-CN" altLang="en-US" sz="1200"/>
              <a:t>		16) attachToContext : 如果这个op使用到了一些其他东西，例如cublas handle，可以直接借助TensorRT内部提供的cublas handle</a:t>
            </a:r>
            <a:r>
              <a:rPr lang="en-US" altLang="zh-CN" sz="1200"/>
              <a:t>	</a:t>
            </a:r>
            <a:endParaRPr lang="zh-CN" altLang="en-US" sz="1200"/>
          </a:p>
        </p:txBody>
      </p:sp>
      <p:sp>
        <p:nvSpPr>
          <p:cNvPr id="5" name="文本框 4"/>
          <p:cNvSpPr txBox="1"/>
          <p:nvPr/>
        </p:nvSpPr>
        <p:spPr>
          <a:xfrm>
            <a:off x="3309620" y="1463040"/>
            <a:ext cx="4184015" cy="368300"/>
          </a:xfrm>
          <a:prstGeom prst="rect">
            <a:avLst/>
          </a:prstGeom>
          <a:noFill/>
        </p:spPr>
        <p:txBody>
          <a:bodyPr wrap="square" rtlCol="0" anchor="t">
            <a:spAutoFit/>
          </a:bodyPr>
          <a:p>
            <a:r>
              <a:rPr lang="zh-CN" altLang="en-US">
                <a:sym typeface="+mn-ea"/>
              </a:rPr>
              <a:t>定义插件 DetectionOutput  </a:t>
            </a:r>
            <a:endParaRPr lang="zh-CN" altLang="en-US"/>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图片 1"/>
          <p:cNvPicPr>
            <a:picLocks noChangeAspect="1"/>
          </p:cNvPicPr>
          <p:nvPr/>
        </p:nvPicPr>
        <p:blipFill>
          <a:blip r:embed="rId1"/>
          <a:stretch>
            <a:fillRect/>
          </a:stretch>
        </p:blipFill>
        <p:spPr>
          <a:xfrm>
            <a:off x="157250" y="85282"/>
            <a:ext cx="3933233" cy="2802579"/>
          </a:xfrm>
          <a:prstGeom prst="rect">
            <a:avLst/>
          </a:prstGeom>
        </p:spPr>
      </p:pic>
      <p:pic>
        <p:nvPicPr>
          <p:cNvPr id="2097165" name="图片 2"/>
          <p:cNvPicPr>
            <a:picLocks noChangeAspect="1"/>
          </p:cNvPicPr>
          <p:nvPr/>
        </p:nvPicPr>
        <p:blipFill>
          <a:blip r:embed="rId1"/>
          <a:stretch>
            <a:fillRect/>
          </a:stretch>
        </p:blipFill>
        <p:spPr>
          <a:xfrm>
            <a:off x="8158559" y="3484904"/>
            <a:ext cx="3933233" cy="2802579"/>
          </a:xfrm>
          <a:prstGeom prst="rect">
            <a:avLst/>
          </a:prstGeom>
        </p:spPr>
      </p:pic>
      <p:sp>
        <p:nvSpPr>
          <p:cNvPr id="2" name="文本框 1"/>
          <p:cNvSpPr txBox="1"/>
          <p:nvPr/>
        </p:nvSpPr>
        <p:spPr>
          <a:xfrm>
            <a:off x="3229610" y="941070"/>
            <a:ext cx="6296660" cy="521970"/>
          </a:xfrm>
          <a:prstGeom prst="rect">
            <a:avLst/>
          </a:prstGeom>
          <a:noFill/>
        </p:spPr>
        <p:txBody>
          <a:bodyPr wrap="square" rtlCol="0">
            <a:spAutoFit/>
          </a:bodyPr>
          <a:p>
            <a:pPr algn="ctr"/>
            <a:r>
              <a:rPr lang="en-US" altLang="zh-CN" sz="2800">
                <a:sym typeface="+mn-ea"/>
              </a:rPr>
              <a:t>nmsPlugin</a:t>
            </a:r>
            <a:endParaRPr lang="zh-CN" altLang="en-US" sz="2800"/>
          </a:p>
        </p:txBody>
      </p:sp>
      <p:sp>
        <p:nvSpPr>
          <p:cNvPr id="3" name="文本框 2"/>
          <p:cNvSpPr txBox="1"/>
          <p:nvPr/>
        </p:nvSpPr>
        <p:spPr>
          <a:xfrm>
            <a:off x="765175" y="2032000"/>
            <a:ext cx="11326495" cy="1753235"/>
          </a:xfrm>
          <a:prstGeom prst="rect">
            <a:avLst/>
          </a:prstGeom>
          <a:noFill/>
        </p:spPr>
        <p:txBody>
          <a:bodyPr wrap="square" rtlCol="0" anchor="t">
            <a:spAutoFit/>
          </a:bodyPr>
          <a:p>
            <a:endParaRPr lang="zh-CN" altLang="en-US" sz="1200"/>
          </a:p>
          <a:p>
            <a:r>
              <a:rPr lang="en-US" altLang="zh-CN" sz="1200"/>
              <a:t>	</a:t>
            </a:r>
            <a:r>
              <a:rPr lang="zh-CN" altLang="en-US" sz="1200"/>
              <a:t>	NMSPluginCreator 插件工厂类:</a:t>
            </a:r>
            <a:endParaRPr lang="zh-CN" altLang="en-US" sz="1200"/>
          </a:p>
          <a:p>
            <a:r>
              <a:rPr lang="zh-CN" altLang="en-US" sz="1200"/>
              <a:t>		1) 构造函数</a:t>
            </a:r>
            <a:endParaRPr lang="zh-CN" altLang="en-US" sz="1200"/>
          </a:p>
          <a:p>
            <a:endParaRPr lang="zh-CN" altLang="en-US" sz="1200"/>
          </a:p>
          <a:p>
            <a:r>
              <a:rPr lang="zh-CN" altLang="en-US" sz="1200"/>
              <a:t>		2) createPlugin :  这个成员函数作用是通过PluginFieldCollection去创建plugin，将op需要的权重和参数一个一个取出来，然后调用上文提到的第一个构造函数</a:t>
            </a:r>
            <a:endParaRPr lang="zh-CN" altLang="en-US" sz="1200"/>
          </a:p>
          <a:p>
            <a:endParaRPr lang="zh-CN" altLang="en-US" sz="1200"/>
          </a:p>
          <a:p>
            <a:r>
              <a:rPr lang="zh-CN" altLang="en-US" sz="1200"/>
              <a:t>		3) deserializePlugin : 这个函数会被onnx-tensorrt的一个叫做TRT_PluginV2的转换op调用，这个op会读取onnx模型的data数据将其反序列化到network中</a:t>
            </a:r>
            <a:endParaRPr lang="zh-CN" altLang="en-US" sz="1200"/>
          </a:p>
        </p:txBody>
      </p:sp>
      <p:sp>
        <p:nvSpPr>
          <p:cNvPr id="5" name="文本框 4"/>
          <p:cNvSpPr txBox="1"/>
          <p:nvPr/>
        </p:nvSpPr>
        <p:spPr>
          <a:xfrm>
            <a:off x="3309620" y="1463040"/>
            <a:ext cx="4184015" cy="368300"/>
          </a:xfrm>
          <a:prstGeom prst="rect">
            <a:avLst/>
          </a:prstGeom>
          <a:noFill/>
        </p:spPr>
        <p:txBody>
          <a:bodyPr wrap="square" rtlCol="0" anchor="t">
            <a:spAutoFit/>
          </a:bodyPr>
          <a:p>
            <a:r>
              <a:rPr lang="zh-CN" altLang="en-US">
                <a:sym typeface="+mn-ea"/>
              </a:rPr>
              <a:t>NMSPluginCreator 插件工厂类</a:t>
            </a:r>
            <a:r>
              <a:rPr lang="zh-CN" altLang="en-US">
                <a:sym typeface="+mn-ea"/>
              </a:rPr>
              <a:t>  </a:t>
            </a:r>
            <a:endParaRPr lang="zh-CN" altLang="en-US"/>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图片 1"/>
          <p:cNvPicPr>
            <a:picLocks noChangeAspect="1"/>
          </p:cNvPicPr>
          <p:nvPr/>
        </p:nvPicPr>
        <p:blipFill>
          <a:blip r:embed="rId1"/>
          <a:stretch>
            <a:fillRect/>
          </a:stretch>
        </p:blipFill>
        <p:spPr>
          <a:xfrm>
            <a:off x="157250" y="85282"/>
            <a:ext cx="3933233" cy="2802579"/>
          </a:xfrm>
          <a:prstGeom prst="rect">
            <a:avLst/>
          </a:prstGeom>
        </p:spPr>
      </p:pic>
      <p:pic>
        <p:nvPicPr>
          <p:cNvPr id="2097165" name="图片 2"/>
          <p:cNvPicPr>
            <a:picLocks noChangeAspect="1"/>
          </p:cNvPicPr>
          <p:nvPr/>
        </p:nvPicPr>
        <p:blipFill>
          <a:blip r:embed="rId1"/>
          <a:stretch>
            <a:fillRect/>
          </a:stretch>
        </p:blipFill>
        <p:spPr>
          <a:xfrm>
            <a:off x="8158559" y="3484904"/>
            <a:ext cx="3933233" cy="2802579"/>
          </a:xfrm>
          <a:prstGeom prst="rect">
            <a:avLst/>
          </a:prstGeom>
        </p:spPr>
      </p:pic>
      <p:sp>
        <p:nvSpPr>
          <p:cNvPr id="2" name="文本框 1"/>
          <p:cNvSpPr txBox="1"/>
          <p:nvPr/>
        </p:nvSpPr>
        <p:spPr>
          <a:xfrm>
            <a:off x="5085715" y="767715"/>
            <a:ext cx="1364615" cy="521970"/>
          </a:xfrm>
          <a:prstGeom prst="rect">
            <a:avLst/>
          </a:prstGeom>
          <a:noFill/>
        </p:spPr>
        <p:txBody>
          <a:bodyPr wrap="square" rtlCol="0">
            <a:spAutoFit/>
          </a:bodyPr>
          <a:p>
            <a:r>
              <a:rPr lang="zh-CN" altLang="en-US" sz="2800"/>
              <a:t>目录</a:t>
            </a:r>
            <a:endParaRPr lang="zh-CN" altLang="en-US" sz="2800"/>
          </a:p>
        </p:txBody>
      </p:sp>
      <p:sp>
        <p:nvSpPr>
          <p:cNvPr id="3" name="文本框 2"/>
          <p:cNvSpPr txBox="1"/>
          <p:nvPr/>
        </p:nvSpPr>
        <p:spPr>
          <a:xfrm>
            <a:off x="2856865" y="2887980"/>
            <a:ext cx="6478270" cy="1198880"/>
          </a:xfrm>
          <a:prstGeom prst="rect">
            <a:avLst/>
          </a:prstGeom>
          <a:noFill/>
        </p:spPr>
        <p:txBody>
          <a:bodyPr wrap="square" rtlCol="0">
            <a:spAutoFit/>
          </a:bodyPr>
          <a:p>
            <a:r>
              <a:rPr lang="en-US" altLang="zh-CN">
                <a:solidFill>
                  <a:schemeClr val="bg2">
                    <a:lumMod val="90000"/>
                  </a:schemeClr>
                </a:solidFill>
                <a:sym typeface="+mn-ea"/>
              </a:rPr>
              <a:t>1</a:t>
            </a:r>
            <a:r>
              <a:rPr lang="zh-CN" altLang="en-US">
                <a:solidFill>
                  <a:schemeClr val="bg2">
                    <a:lumMod val="90000"/>
                  </a:schemeClr>
                </a:solidFill>
                <a:sym typeface="+mn-ea"/>
              </a:rPr>
              <a:t>、</a:t>
            </a:r>
            <a:r>
              <a:rPr lang="en-US">
                <a:solidFill>
                  <a:schemeClr val="bg2">
                    <a:lumMod val="90000"/>
                  </a:schemeClr>
                </a:solidFill>
                <a:sym typeface="+mn-ea"/>
              </a:rPr>
              <a:t>TensorRT</a:t>
            </a:r>
            <a:endParaRPr lang="en-US" altLang="zh-CN">
              <a:solidFill>
                <a:schemeClr val="bg2">
                  <a:lumMod val="90000"/>
                </a:schemeClr>
              </a:solidFill>
            </a:endParaRPr>
          </a:p>
          <a:p>
            <a:r>
              <a:rPr lang="en-US" altLang="zh-CN">
                <a:solidFill>
                  <a:schemeClr val="bg2">
                    <a:lumMod val="90000"/>
                  </a:schemeClr>
                </a:solidFill>
                <a:sym typeface="+mn-ea"/>
              </a:rPr>
              <a:t>2</a:t>
            </a:r>
            <a:r>
              <a:rPr lang="zh-CN" altLang="en-US">
                <a:solidFill>
                  <a:schemeClr val="bg2">
                    <a:lumMod val="90000"/>
                  </a:schemeClr>
                </a:solidFill>
                <a:sym typeface="+mn-ea"/>
              </a:rPr>
              <a:t>、</a:t>
            </a:r>
            <a:r>
              <a:rPr lang="en-US" altLang="zh-CN">
                <a:solidFill>
                  <a:schemeClr val="bg2">
                    <a:lumMod val="90000"/>
                  </a:schemeClr>
                </a:solidFill>
                <a:sym typeface="+mn-ea"/>
              </a:rPr>
              <a:t>nms</a:t>
            </a:r>
            <a:endParaRPr lang="zh-CN" altLang="en-US">
              <a:solidFill>
                <a:schemeClr val="bg2">
                  <a:lumMod val="90000"/>
                </a:schemeClr>
              </a:solidFill>
            </a:endParaRPr>
          </a:p>
          <a:p>
            <a:r>
              <a:rPr lang="en-US" altLang="zh-CN">
                <a:solidFill>
                  <a:schemeClr val="bg2">
                    <a:lumMod val="90000"/>
                  </a:schemeClr>
                </a:solidFill>
                <a:sym typeface="+mn-ea"/>
              </a:rPr>
              <a:t>3</a:t>
            </a:r>
            <a:r>
              <a:rPr lang="zh-CN" altLang="en-US">
                <a:solidFill>
                  <a:schemeClr val="bg2">
                    <a:lumMod val="90000"/>
                  </a:schemeClr>
                </a:solidFill>
                <a:sym typeface="+mn-ea"/>
              </a:rPr>
              <a:t>、</a:t>
            </a:r>
            <a:r>
              <a:rPr lang="en-US" altLang="zh-CN">
                <a:solidFill>
                  <a:schemeClr val="bg2">
                    <a:lumMod val="90000"/>
                  </a:schemeClr>
                </a:solidFill>
                <a:sym typeface="+mn-ea"/>
              </a:rPr>
              <a:t>nmsPlugin</a:t>
            </a:r>
            <a:endParaRPr lang="zh-CN" altLang="en-US">
              <a:solidFill>
                <a:schemeClr val="bg2">
                  <a:lumMod val="90000"/>
                </a:schemeClr>
              </a:solidFill>
            </a:endParaRPr>
          </a:p>
          <a:p>
            <a:r>
              <a:rPr lang="en-US" altLang="zh-CN">
                <a:solidFill>
                  <a:schemeClr val="tx1"/>
                </a:solidFill>
                <a:sym typeface="+mn-ea"/>
              </a:rPr>
              <a:t>4</a:t>
            </a:r>
            <a:r>
              <a:rPr lang="zh-CN" altLang="en-US">
                <a:solidFill>
                  <a:schemeClr val="tx1"/>
                </a:solidFill>
                <a:sym typeface="+mn-ea"/>
              </a:rPr>
              <a:t>、</a:t>
            </a:r>
            <a:r>
              <a:rPr lang="en-US" altLang="zh-CN">
                <a:solidFill>
                  <a:schemeClr val="tx1"/>
                </a:solidFill>
                <a:sym typeface="+mn-ea"/>
              </a:rPr>
              <a:t>QA</a:t>
            </a:r>
            <a:endParaRPr lang="en-US" altLang="zh-CN">
              <a:solidFill>
                <a:schemeClr val="tx1"/>
              </a:solidFill>
              <a:sym typeface="+mn-ea"/>
            </a:endParaRPr>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图片 1"/>
          <p:cNvPicPr>
            <a:picLocks noChangeAspect="1"/>
          </p:cNvPicPr>
          <p:nvPr/>
        </p:nvPicPr>
        <p:blipFill>
          <a:blip r:embed="rId1"/>
          <a:stretch>
            <a:fillRect/>
          </a:stretch>
        </p:blipFill>
        <p:spPr>
          <a:xfrm>
            <a:off x="157250" y="85282"/>
            <a:ext cx="3933233" cy="2802579"/>
          </a:xfrm>
          <a:prstGeom prst="rect">
            <a:avLst/>
          </a:prstGeom>
        </p:spPr>
      </p:pic>
      <p:pic>
        <p:nvPicPr>
          <p:cNvPr id="2097165" name="图片 2"/>
          <p:cNvPicPr>
            <a:picLocks noChangeAspect="1"/>
          </p:cNvPicPr>
          <p:nvPr/>
        </p:nvPicPr>
        <p:blipFill>
          <a:blip r:embed="rId1"/>
          <a:stretch>
            <a:fillRect/>
          </a:stretch>
        </p:blipFill>
        <p:spPr>
          <a:xfrm>
            <a:off x="8158559" y="3484904"/>
            <a:ext cx="3933233" cy="2802579"/>
          </a:xfrm>
          <a:prstGeom prst="rect">
            <a:avLst/>
          </a:prstGeom>
        </p:spPr>
      </p:pic>
      <p:sp>
        <p:nvSpPr>
          <p:cNvPr id="2" name="文本框 1"/>
          <p:cNvSpPr txBox="1"/>
          <p:nvPr/>
        </p:nvSpPr>
        <p:spPr>
          <a:xfrm>
            <a:off x="5168900" y="2366010"/>
            <a:ext cx="1364615" cy="521970"/>
          </a:xfrm>
          <a:prstGeom prst="rect">
            <a:avLst/>
          </a:prstGeom>
          <a:noFill/>
        </p:spPr>
        <p:txBody>
          <a:bodyPr wrap="square" rtlCol="0">
            <a:spAutoFit/>
          </a:bodyPr>
          <a:p>
            <a:r>
              <a:rPr lang="en-US" altLang="zh-CN" sz="2800"/>
              <a:t>QA</a:t>
            </a:r>
            <a:endParaRPr lang="en-US" altLang="zh-CN" sz="2800"/>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图片 1"/>
          <p:cNvPicPr>
            <a:picLocks noChangeAspect="1"/>
          </p:cNvPicPr>
          <p:nvPr/>
        </p:nvPicPr>
        <p:blipFill>
          <a:blip r:embed="rId1"/>
          <a:stretch>
            <a:fillRect/>
          </a:stretch>
        </p:blipFill>
        <p:spPr>
          <a:xfrm>
            <a:off x="157250" y="85282"/>
            <a:ext cx="3933233" cy="2802579"/>
          </a:xfrm>
          <a:prstGeom prst="rect">
            <a:avLst/>
          </a:prstGeom>
        </p:spPr>
      </p:pic>
      <p:pic>
        <p:nvPicPr>
          <p:cNvPr id="2097165" name="图片 2"/>
          <p:cNvPicPr>
            <a:picLocks noChangeAspect="1"/>
          </p:cNvPicPr>
          <p:nvPr/>
        </p:nvPicPr>
        <p:blipFill>
          <a:blip r:embed="rId1"/>
          <a:stretch>
            <a:fillRect/>
          </a:stretch>
        </p:blipFill>
        <p:spPr>
          <a:xfrm>
            <a:off x="8158559" y="3484904"/>
            <a:ext cx="3933233" cy="2802579"/>
          </a:xfrm>
          <a:prstGeom prst="rect">
            <a:avLst/>
          </a:prstGeom>
        </p:spPr>
      </p:pic>
      <p:sp>
        <p:nvSpPr>
          <p:cNvPr id="2" name="文本框 1"/>
          <p:cNvSpPr txBox="1"/>
          <p:nvPr/>
        </p:nvSpPr>
        <p:spPr>
          <a:xfrm>
            <a:off x="5085715" y="767715"/>
            <a:ext cx="1364615" cy="521970"/>
          </a:xfrm>
          <a:prstGeom prst="rect">
            <a:avLst/>
          </a:prstGeom>
          <a:noFill/>
        </p:spPr>
        <p:txBody>
          <a:bodyPr wrap="square" rtlCol="0">
            <a:spAutoFit/>
          </a:bodyPr>
          <a:p>
            <a:r>
              <a:rPr lang="zh-CN" altLang="en-US" sz="2800"/>
              <a:t>目录</a:t>
            </a:r>
            <a:endParaRPr lang="zh-CN" altLang="en-US" sz="2800"/>
          </a:p>
        </p:txBody>
      </p:sp>
      <p:sp>
        <p:nvSpPr>
          <p:cNvPr id="3" name="文本框 2"/>
          <p:cNvSpPr txBox="1"/>
          <p:nvPr/>
        </p:nvSpPr>
        <p:spPr>
          <a:xfrm>
            <a:off x="2856865" y="2887980"/>
            <a:ext cx="6478270" cy="1198880"/>
          </a:xfrm>
          <a:prstGeom prst="rect">
            <a:avLst/>
          </a:prstGeom>
          <a:noFill/>
        </p:spPr>
        <p:txBody>
          <a:bodyPr wrap="square" rtlCol="0">
            <a:spAutoFit/>
          </a:bodyPr>
          <a:p>
            <a:r>
              <a:rPr lang="en-US" altLang="zh-CN"/>
              <a:t>1</a:t>
            </a:r>
            <a:r>
              <a:rPr lang="zh-CN" altLang="en-US"/>
              <a:t>、</a:t>
            </a:r>
            <a:r>
              <a:rPr lang="en-US"/>
              <a:t>TensorRT</a:t>
            </a:r>
            <a:endParaRPr lang="en-US" altLang="zh-CN"/>
          </a:p>
          <a:p>
            <a:r>
              <a:rPr lang="en-US" altLang="zh-CN"/>
              <a:t>2</a:t>
            </a:r>
            <a:r>
              <a:rPr lang="zh-CN" altLang="en-US"/>
              <a:t>、</a:t>
            </a:r>
            <a:r>
              <a:rPr lang="en-US" altLang="zh-CN"/>
              <a:t>SSD</a:t>
            </a:r>
            <a:endParaRPr lang="zh-CN" altLang="en-US"/>
          </a:p>
          <a:p>
            <a:r>
              <a:rPr lang="en-US" altLang="zh-CN"/>
              <a:t>3</a:t>
            </a:r>
            <a:r>
              <a:rPr lang="zh-CN" altLang="en-US"/>
              <a:t>、</a:t>
            </a:r>
            <a:r>
              <a:rPr lang="en-US" altLang="zh-CN"/>
              <a:t>nmsPlugin</a:t>
            </a:r>
            <a:endParaRPr lang="zh-CN" altLang="en-US"/>
          </a:p>
          <a:p>
            <a:r>
              <a:rPr lang="en-US" altLang="zh-CN"/>
              <a:t>4</a:t>
            </a:r>
            <a:r>
              <a:rPr lang="zh-CN" altLang="en-US"/>
              <a:t>、</a:t>
            </a:r>
            <a:r>
              <a:rPr lang="en-US" altLang="zh-CN"/>
              <a:t>QA</a:t>
            </a:r>
            <a:endParaRPr lang="en-US" altLang="zh-CN"/>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图片 1"/>
          <p:cNvPicPr>
            <a:picLocks noChangeAspect="1"/>
          </p:cNvPicPr>
          <p:nvPr/>
        </p:nvPicPr>
        <p:blipFill>
          <a:blip r:embed="rId1"/>
          <a:stretch>
            <a:fillRect/>
          </a:stretch>
        </p:blipFill>
        <p:spPr>
          <a:xfrm>
            <a:off x="157250" y="85282"/>
            <a:ext cx="3933233" cy="2802579"/>
          </a:xfrm>
          <a:prstGeom prst="rect">
            <a:avLst/>
          </a:prstGeom>
        </p:spPr>
      </p:pic>
      <p:pic>
        <p:nvPicPr>
          <p:cNvPr id="2097165" name="图片 2"/>
          <p:cNvPicPr>
            <a:picLocks noChangeAspect="1"/>
          </p:cNvPicPr>
          <p:nvPr/>
        </p:nvPicPr>
        <p:blipFill>
          <a:blip r:embed="rId1"/>
          <a:stretch>
            <a:fillRect/>
          </a:stretch>
        </p:blipFill>
        <p:spPr>
          <a:xfrm>
            <a:off x="8158559" y="3484904"/>
            <a:ext cx="3933233" cy="2802579"/>
          </a:xfrm>
          <a:prstGeom prst="rect">
            <a:avLst/>
          </a:prstGeom>
        </p:spPr>
      </p:pic>
      <p:sp>
        <p:nvSpPr>
          <p:cNvPr id="2" name="文本框 1"/>
          <p:cNvSpPr txBox="1"/>
          <p:nvPr/>
        </p:nvSpPr>
        <p:spPr>
          <a:xfrm>
            <a:off x="5085715" y="767715"/>
            <a:ext cx="1364615" cy="521970"/>
          </a:xfrm>
          <a:prstGeom prst="rect">
            <a:avLst/>
          </a:prstGeom>
          <a:noFill/>
        </p:spPr>
        <p:txBody>
          <a:bodyPr wrap="square" rtlCol="0">
            <a:spAutoFit/>
          </a:bodyPr>
          <a:p>
            <a:r>
              <a:rPr lang="zh-CN" altLang="en-US" sz="2800"/>
              <a:t>目录</a:t>
            </a:r>
            <a:endParaRPr lang="zh-CN" altLang="en-US" sz="2800"/>
          </a:p>
        </p:txBody>
      </p:sp>
      <p:sp>
        <p:nvSpPr>
          <p:cNvPr id="3" name="文本框 2"/>
          <p:cNvSpPr txBox="1"/>
          <p:nvPr/>
        </p:nvSpPr>
        <p:spPr>
          <a:xfrm>
            <a:off x="2856865" y="2887980"/>
            <a:ext cx="6478270" cy="1198880"/>
          </a:xfrm>
          <a:prstGeom prst="rect">
            <a:avLst/>
          </a:prstGeom>
          <a:noFill/>
        </p:spPr>
        <p:txBody>
          <a:bodyPr wrap="square" rtlCol="0">
            <a:spAutoFit/>
          </a:bodyPr>
          <a:p>
            <a:r>
              <a:rPr lang="en-US" altLang="zh-CN">
                <a:solidFill>
                  <a:schemeClr val="tx1"/>
                </a:solidFill>
                <a:sym typeface="+mn-ea"/>
              </a:rPr>
              <a:t>1</a:t>
            </a:r>
            <a:r>
              <a:rPr lang="zh-CN" altLang="en-US">
                <a:solidFill>
                  <a:schemeClr val="tx1"/>
                </a:solidFill>
                <a:sym typeface="+mn-ea"/>
              </a:rPr>
              <a:t>、</a:t>
            </a:r>
            <a:r>
              <a:rPr lang="en-US">
                <a:solidFill>
                  <a:schemeClr val="tx1"/>
                </a:solidFill>
                <a:sym typeface="+mn-ea"/>
              </a:rPr>
              <a:t>TensorRT</a:t>
            </a:r>
            <a:endParaRPr lang="en-US" altLang="zh-CN">
              <a:solidFill>
                <a:schemeClr val="bg2">
                  <a:lumMod val="90000"/>
                </a:schemeClr>
              </a:solidFill>
            </a:endParaRPr>
          </a:p>
          <a:p>
            <a:r>
              <a:rPr lang="en-US" altLang="zh-CN">
                <a:solidFill>
                  <a:schemeClr val="bg2">
                    <a:lumMod val="90000"/>
                  </a:schemeClr>
                </a:solidFill>
                <a:sym typeface="+mn-ea"/>
              </a:rPr>
              <a:t>2</a:t>
            </a:r>
            <a:r>
              <a:rPr lang="zh-CN" altLang="en-US">
                <a:solidFill>
                  <a:schemeClr val="bg2">
                    <a:lumMod val="90000"/>
                  </a:schemeClr>
                </a:solidFill>
                <a:sym typeface="+mn-ea"/>
              </a:rPr>
              <a:t>、</a:t>
            </a:r>
            <a:r>
              <a:rPr lang="en-US" altLang="zh-CN">
                <a:solidFill>
                  <a:schemeClr val="bg2">
                    <a:lumMod val="90000"/>
                  </a:schemeClr>
                </a:solidFill>
                <a:sym typeface="+mn-ea"/>
              </a:rPr>
              <a:t>nms</a:t>
            </a:r>
            <a:endParaRPr lang="zh-CN" altLang="en-US">
              <a:solidFill>
                <a:schemeClr val="bg2">
                  <a:lumMod val="90000"/>
                </a:schemeClr>
              </a:solidFill>
            </a:endParaRPr>
          </a:p>
          <a:p>
            <a:r>
              <a:rPr lang="en-US" altLang="zh-CN">
                <a:solidFill>
                  <a:schemeClr val="bg2">
                    <a:lumMod val="90000"/>
                  </a:schemeClr>
                </a:solidFill>
                <a:sym typeface="+mn-ea"/>
              </a:rPr>
              <a:t>3</a:t>
            </a:r>
            <a:r>
              <a:rPr lang="zh-CN" altLang="en-US">
                <a:solidFill>
                  <a:schemeClr val="bg2">
                    <a:lumMod val="90000"/>
                  </a:schemeClr>
                </a:solidFill>
                <a:sym typeface="+mn-ea"/>
              </a:rPr>
              <a:t>、</a:t>
            </a:r>
            <a:r>
              <a:rPr lang="en-US" altLang="zh-CN">
                <a:solidFill>
                  <a:schemeClr val="bg2">
                    <a:lumMod val="90000"/>
                  </a:schemeClr>
                </a:solidFill>
                <a:sym typeface="+mn-ea"/>
              </a:rPr>
              <a:t>nmsPlugin</a:t>
            </a:r>
            <a:endParaRPr lang="zh-CN" altLang="en-US">
              <a:solidFill>
                <a:schemeClr val="bg2">
                  <a:lumMod val="90000"/>
                </a:schemeClr>
              </a:solidFill>
            </a:endParaRPr>
          </a:p>
          <a:p>
            <a:r>
              <a:rPr lang="en-US" altLang="zh-CN">
                <a:solidFill>
                  <a:schemeClr val="bg2">
                    <a:lumMod val="90000"/>
                  </a:schemeClr>
                </a:solidFill>
                <a:sym typeface="+mn-ea"/>
              </a:rPr>
              <a:t>4</a:t>
            </a:r>
            <a:r>
              <a:rPr lang="zh-CN" altLang="en-US">
                <a:solidFill>
                  <a:schemeClr val="bg2">
                    <a:lumMod val="90000"/>
                  </a:schemeClr>
                </a:solidFill>
                <a:sym typeface="+mn-ea"/>
              </a:rPr>
              <a:t>、</a:t>
            </a:r>
            <a:r>
              <a:rPr lang="en-US" altLang="zh-CN">
                <a:solidFill>
                  <a:schemeClr val="bg2">
                    <a:lumMod val="90000"/>
                  </a:schemeClr>
                </a:solidFill>
                <a:sym typeface="+mn-ea"/>
              </a:rPr>
              <a:t>QA</a:t>
            </a:r>
            <a:endParaRPr lang="en-US" altLang="zh-CN">
              <a:solidFill>
                <a:schemeClr val="bg2">
                  <a:lumMod val="90000"/>
                </a:schemeClr>
              </a:solidFill>
              <a:sym typeface="+mn-ea"/>
            </a:endParaRP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5" name="图片 2"/>
          <p:cNvPicPr>
            <a:picLocks noChangeAspect="1"/>
          </p:cNvPicPr>
          <p:nvPr/>
        </p:nvPicPr>
        <p:blipFill>
          <a:blip r:embed="rId1"/>
          <a:stretch>
            <a:fillRect/>
          </a:stretch>
        </p:blipFill>
        <p:spPr>
          <a:xfrm>
            <a:off x="8158559" y="3484904"/>
            <a:ext cx="3933233" cy="2802579"/>
          </a:xfrm>
          <a:prstGeom prst="rect">
            <a:avLst/>
          </a:prstGeom>
        </p:spPr>
      </p:pic>
      <p:sp>
        <p:nvSpPr>
          <p:cNvPr id="3" name="文本框 2"/>
          <p:cNvSpPr txBox="1"/>
          <p:nvPr/>
        </p:nvSpPr>
        <p:spPr>
          <a:xfrm>
            <a:off x="2639695" y="923290"/>
            <a:ext cx="6478270" cy="368300"/>
          </a:xfrm>
          <a:prstGeom prst="rect">
            <a:avLst/>
          </a:prstGeom>
          <a:noFill/>
        </p:spPr>
        <p:txBody>
          <a:bodyPr wrap="square" rtlCol="0">
            <a:spAutoFit/>
          </a:bodyPr>
          <a:p>
            <a:pPr algn="ctr"/>
            <a:r>
              <a:rPr lang="en-US" altLang="zh-CN">
                <a:sym typeface="+mn-ea"/>
              </a:rPr>
              <a:t>TensorRT </a:t>
            </a:r>
            <a:r>
              <a:rPr lang="zh-CN" altLang="en-US">
                <a:sym typeface="+mn-ea"/>
              </a:rPr>
              <a:t>介绍</a:t>
            </a:r>
            <a:endParaRPr lang="en-US" altLang="zh-CN">
              <a:solidFill>
                <a:schemeClr val="bg2">
                  <a:lumMod val="90000"/>
                </a:schemeClr>
              </a:solidFill>
            </a:endParaRPr>
          </a:p>
        </p:txBody>
      </p:sp>
      <p:sp>
        <p:nvSpPr>
          <p:cNvPr id="7" name="文本框 6"/>
          <p:cNvSpPr txBox="1"/>
          <p:nvPr/>
        </p:nvSpPr>
        <p:spPr>
          <a:xfrm>
            <a:off x="1019175" y="1581785"/>
            <a:ext cx="10194925" cy="2584450"/>
          </a:xfrm>
          <a:prstGeom prst="rect">
            <a:avLst/>
          </a:prstGeom>
          <a:noFill/>
        </p:spPr>
        <p:txBody>
          <a:bodyPr wrap="square" rtlCol="0" anchor="t">
            <a:spAutoFit/>
          </a:bodyPr>
          <a:p>
            <a:r>
              <a:rPr lang="zh-CN" altLang="en-US"/>
              <a:t>TensorRT是一个高性能的深度学习推理（Inference）优化器，可以为深度学习应用提供低延迟、高吞吐率的部署推理。TensorRT可用于对超大规模数据中心、嵌入式平台或自动驾驶平台进行推理加速。TensorRT现已能支持</a:t>
            </a:r>
            <a:r>
              <a:rPr lang="zh-CN" altLang="en-US" b="1"/>
              <a:t>TensorFlow、Caffe、Mxnet、Pytorch</a:t>
            </a:r>
            <a:r>
              <a:rPr lang="zh-CN" altLang="en-US"/>
              <a:t>等几乎所有的深度学习框架，将TensorRT和NVIDIA的GPU结合起来，能在几乎所有的框架中进行快速和高效的部署推理。</a:t>
            </a:r>
            <a:endParaRPr lang="zh-CN" altLang="en-US"/>
          </a:p>
          <a:p>
            <a:endParaRPr lang="zh-CN" altLang="en-US"/>
          </a:p>
          <a:p>
            <a:r>
              <a:rPr lang="zh-CN" altLang="en-US"/>
              <a:t>TensorRT 是一个C++库，从 TensorRT 3 开始提供C++ API和Python API，主要用来针对 NVIDIA GPU进行 </a:t>
            </a:r>
            <a:r>
              <a:rPr lang="zh-CN" altLang="en-US" b="1">
                <a:solidFill>
                  <a:srgbClr val="FF0000"/>
                </a:solidFill>
              </a:rPr>
              <a:t>高性能推理（Inference）加速</a:t>
            </a:r>
            <a:r>
              <a:rPr lang="zh-CN" altLang="en-US"/>
              <a:t>。现在最新版TensorRT是4.0版本。</a:t>
            </a:r>
            <a:endParaRPr lang="zh-CN" altLang="en-US"/>
          </a:p>
          <a:p>
            <a:endParaRPr lang="zh-CN" altLang="en-US"/>
          </a:p>
          <a:p>
            <a:r>
              <a:rPr lang="zh-CN" altLang="en-US"/>
              <a:t>TensorRT 之前称为GIE。</a:t>
            </a:r>
            <a:endParaRPr lang="zh-CN" altLang="en-US"/>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5" name="图片 2"/>
          <p:cNvPicPr>
            <a:picLocks noChangeAspect="1"/>
          </p:cNvPicPr>
          <p:nvPr/>
        </p:nvPicPr>
        <p:blipFill>
          <a:blip r:embed="rId1"/>
          <a:stretch>
            <a:fillRect/>
          </a:stretch>
        </p:blipFill>
        <p:spPr>
          <a:xfrm>
            <a:off x="8158559" y="3484904"/>
            <a:ext cx="3933233" cy="2802579"/>
          </a:xfrm>
          <a:prstGeom prst="rect">
            <a:avLst/>
          </a:prstGeom>
        </p:spPr>
      </p:pic>
      <p:sp>
        <p:nvSpPr>
          <p:cNvPr id="3" name="文本框 2"/>
          <p:cNvSpPr txBox="1"/>
          <p:nvPr/>
        </p:nvSpPr>
        <p:spPr>
          <a:xfrm>
            <a:off x="2639695" y="923290"/>
            <a:ext cx="6478270" cy="368300"/>
          </a:xfrm>
          <a:prstGeom prst="rect">
            <a:avLst/>
          </a:prstGeom>
          <a:noFill/>
        </p:spPr>
        <p:txBody>
          <a:bodyPr wrap="square" rtlCol="0">
            <a:spAutoFit/>
          </a:bodyPr>
          <a:p>
            <a:pPr algn="ctr"/>
            <a:r>
              <a:rPr lang="en-US" altLang="zh-CN">
                <a:sym typeface="+mn-ea"/>
              </a:rPr>
              <a:t>TensorRT </a:t>
            </a:r>
            <a:r>
              <a:rPr lang="zh-CN" altLang="en-US">
                <a:sym typeface="+mn-ea"/>
              </a:rPr>
              <a:t>介绍</a:t>
            </a:r>
            <a:endParaRPr lang="en-US" altLang="zh-CN">
              <a:solidFill>
                <a:schemeClr val="bg2">
                  <a:lumMod val="90000"/>
                </a:schemeClr>
              </a:solidFill>
            </a:endParaRPr>
          </a:p>
        </p:txBody>
      </p:sp>
      <p:pic>
        <p:nvPicPr>
          <p:cNvPr id="2" name="图片 1"/>
          <p:cNvPicPr>
            <a:picLocks noChangeAspect="1"/>
          </p:cNvPicPr>
          <p:nvPr/>
        </p:nvPicPr>
        <p:blipFill>
          <a:blip r:embed="rId2"/>
          <a:stretch>
            <a:fillRect/>
          </a:stretch>
        </p:blipFill>
        <p:spPr>
          <a:xfrm>
            <a:off x="1249045" y="1519555"/>
            <a:ext cx="7099300" cy="2839720"/>
          </a:xfrm>
          <a:prstGeom prst="rect">
            <a:avLst/>
          </a:prstGeom>
        </p:spPr>
      </p:pic>
      <p:sp>
        <p:nvSpPr>
          <p:cNvPr id="4" name="文本框 3"/>
          <p:cNvSpPr txBox="1"/>
          <p:nvPr/>
        </p:nvSpPr>
        <p:spPr>
          <a:xfrm>
            <a:off x="1934210" y="4359275"/>
            <a:ext cx="9742805" cy="1476375"/>
          </a:xfrm>
          <a:prstGeom prst="rect">
            <a:avLst/>
          </a:prstGeom>
          <a:noFill/>
        </p:spPr>
        <p:txBody>
          <a:bodyPr wrap="square" rtlCol="0" anchor="t">
            <a:spAutoFit/>
          </a:bodyPr>
          <a:p>
            <a:r>
              <a:rPr lang="zh-CN" altLang="en-US" b="1"/>
              <a:t>训练（training）</a:t>
            </a:r>
            <a:r>
              <a:rPr lang="zh-CN" altLang="en-US"/>
              <a:t>包含了前向传播和后向传播两个阶段，针对的是训练集。训练时通过误差反向传播来不断修改网络权值（weights）。</a:t>
            </a:r>
            <a:endParaRPr lang="zh-CN" altLang="en-US"/>
          </a:p>
          <a:p>
            <a:r>
              <a:rPr lang="zh-CN" altLang="en-US" b="1"/>
              <a:t>推理（inference）</a:t>
            </a:r>
            <a:r>
              <a:rPr lang="zh-CN" altLang="en-US"/>
              <a:t>只包含前向传播一个阶段，针对的是除了训练集之外的新数据。可以是测试集，但不完全是，更多的是整个数据集之外的数据。其实就是针对新数据进行预测，预测时，速度是一个很重要的因素。</a:t>
            </a:r>
            <a:endParaRPr lang="zh-CN" altLang="en-US"/>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5" name="图片 2"/>
          <p:cNvPicPr>
            <a:picLocks noChangeAspect="1"/>
          </p:cNvPicPr>
          <p:nvPr/>
        </p:nvPicPr>
        <p:blipFill>
          <a:blip r:embed="rId1"/>
          <a:stretch>
            <a:fillRect/>
          </a:stretch>
        </p:blipFill>
        <p:spPr>
          <a:xfrm>
            <a:off x="8158559" y="3484904"/>
            <a:ext cx="3933233" cy="2802579"/>
          </a:xfrm>
          <a:prstGeom prst="rect">
            <a:avLst/>
          </a:prstGeom>
        </p:spPr>
      </p:pic>
      <p:sp>
        <p:nvSpPr>
          <p:cNvPr id="3" name="文本框 2"/>
          <p:cNvSpPr txBox="1"/>
          <p:nvPr/>
        </p:nvSpPr>
        <p:spPr>
          <a:xfrm>
            <a:off x="2639695" y="923290"/>
            <a:ext cx="6478270" cy="368300"/>
          </a:xfrm>
          <a:prstGeom prst="rect">
            <a:avLst/>
          </a:prstGeom>
          <a:noFill/>
        </p:spPr>
        <p:txBody>
          <a:bodyPr wrap="square" rtlCol="0">
            <a:spAutoFit/>
          </a:bodyPr>
          <a:p>
            <a:pPr algn="ctr"/>
            <a:r>
              <a:rPr lang="en-US" altLang="zh-CN">
                <a:sym typeface="+mn-ea"/>
              </a:rPr>
              <a:t>TensorRT </a:t>
            </a:r>
            <a:r>
              <a:rPr lang="zh-CN" altLang="en-US">
                <a:sym typeface="+mn-ea"/>
              </a:rPr>
              <a:t>介绍</a:t>
            </a:r>
            <a:endParaRPr lang="en-US" altLang="zh-CN">
              <a:solidFill>
                <a:schemeClr val="bg2">
                  <a:lumMod val="90000"/>
                </a:schemeClr>
              </a:solidFill>
            </a:endParaRPr>
          </a:p>
        </p:txBody>
      </p:sp>
      <p:sp>
        <p:nvSpPr>
          <p:cNvPr id="4" name="文本框 3"/>
          <p:cNvSpPr txBox="1"/>
          <p:nvPr/>
        </p:nvSpPr>
        <p:spPr>
          <a:xfrm>
            <a:off x="1934210" y="4359275"/>
            <a:ext cx="9742805" cy="1476375"/>
          </a:xfrm>
          <a:prstGeom prst="rect">
            <a:avLst/>
          </a:prstGeom>
          <a:noFill/>
        </p:spPr>
        <p:txBody>
          <a:bodyPr wrap="square" rtlCol="0" anchor="t">
            <a:spAutoFit/>
          </a:bodyPr>
          <a:p>
            <a:r>
              <a:rPr lang="zh-CN" altLang="en-US" b="1"/>
              <a:t>训练（training）</a:t>
            </a:r>
            <a:r>
              <a:rPr lang="zh-CN" altLang="en-US"/>
              <a:t>包含了前向传播和后向传播两个阶段，针对的是训练集。训练时通过误差反向传播来不断修改网络权值（weights）。</a:t>
            </a:r>
            <a:endParaRPr lang="zh-CN" altLang="en-US"/>
          </a:p>
          <a:p>
            <a:r>
              <a:rPr lang="zh-CN" altLang="en-US" b="1"/>
              <a:t>推理（inference）</a:t>
            </a:r>
            <a:r>
              <a:rPr lang="zh-CN" altLang="en-US"/>
              <a:t>只包含前向传播一个阶段，针对的是除了训练集之外的新数据。可以是测试集，但不完全是，更多的是整个数据集之外的数据。其实就是针对新数据进行预测，预测时，速度是一个很重要的因素。</a:t>
            </a:r>
            <a:endParaRPr lang="zh-CN" altLang="en-US"/>
          </a:p>
        </p:txBody>
      </p:sp>
      <p:pic>
        <p:nvPicPr>
          <p:cNvPr id="5" name="图片 4"/>
          <p:cNvPicPr>
            <a:picLocks noChangeAspect="1"/>
          </p:cNvPicPr>
          <p:nvPr/>
        </p:nvPicPr>
        <p:blipFill>
          <a:blip r:embed="rId2"/>
          <a:stretch>
            <a:fillRect/>
          </a:stretch>
        </p:blipFill>
        <p:spPr>
          <a:xfrm>
            <a:off x="5624830" y="1460500"/>
            <a:ext cx="5876925" cy="2823210"/>
          </a:xfrm>
          <a:prstGeom prst="rect">
            <a:avLst/>
          </a:prstGeom>
        </p:spPr>
      </p:pic>
      <p:pic>
        <p:nvPicPr>
          <p:cNvPr id="6" name="图片 5"/>
          <p:cNvPicPr>
            <a:picLocks noChangeAspect="1"/>
          </p:cNvPicPr>
          <p:nvPr/>
        </p:nvPicPr>
        <p:blipFill>
          <a:blip r:embed="rId3"/>
          <a:stretch>
            <a:fillRect/>
          </a:stretch>
        </p:blipFill>
        <p:spPr>
          <a:xfrm>
            <a:off x="1249045" y="1280795"/>
            <a:ext cx="3402965" cy="2910205"/>
          </a:xfrm>
          <a:prstGeom prst="rect">
            <a:avLst/>
          </a:prstGeom>
        </p:spPr>
      </p:pic>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5" name="图片 2"/>
          <p:cNvPicPr>
            <a:picLocks noChangeAspect="1"/>
          </p:cNvPicPr>
          <p:nvPr/>
        </p:nvPicPr>
        <p:blipFill>
          <a:blip r:embed="rId1"/>
          <a:stretch>
            <a:fillRect/>
          </a:stretch>
        </p:blipFill>
        <p:spPr>
          <a:xfrm>
            <a:off x="8158559" y="3484904"/>
            <a:ext cx="3933233" cy="2802579"/>
          </a:xfrm>
          <a:prstGeom prst="rect">
            <a:avLst/>
          </a:prstGeom>
        </p:spPr>
      </p:pic>
      <p:sp>
        <p:nvSpPr>
          <p:cNvPr id="3" name="文本框 2"/>
          <p:cNvSpPr txBox="1"/>
          <p:nvPr/>
        </p:nvSpPr>
        <p:spPr>
          <a:xfrm>
            <a:off x="2773680" y="353695"/>
            <a:ext cx="6478270" cy="368300"/>
          </a:xfrm>
          <a:prstGeom prst="rect">
            <a:avLst/>
          </a:prstGeom>
          <a:noFill/>
        </p:spPr>
        <p:txBody>
          <a:bodyPr wrap="square" rtlCol="0">
            <a:spAutoFit/>
          </a:bodyPr>
          <a:p>
            <a:pPr algn="ctr"/>
            <a:r>
              <a:rPr lang="en-US" altLang="zh-CN">
                <a:sym typeface="+mn-ea"/>
              </a:rPr>
              <a:t>TensorRT </a:t>
            </a:r>
            <a:r>
              <a:rPr lang="zh-CN" altLang="en-US">
                <a:sym typeface="+mn-ea"/>
              </a:rPr>
              <a:t>介绍</a:t>
            </a:r>
            <a:endParaRPr lang="en-US" altLang="zh-CN">
              <a:solidFill>
                <a:schemeClr val="bg2">
                  <a:lumMod val="90000"/>
                </a:schemeClr>
              </a:solidFill>
            </a:endParaRPr>
          </a:p>
        </p:txBody>
      </p:sp>
      <p:sp>
        <p:nvSpPr>
          <p:cNvPr id="4" name="文本框 3"/>
          <p:cNvSpPr txBox="1"/>
          <p:nvPr/>
        </p:nvSpPr>
        <p:spPr>
          <a:xfrm>
            <a:off x="783590" y="721995"/>
            <a:ext cx="9119870" cy="4030980"/>
          </a:xfrm>
          <a:prstGeom prst="rect">
            <a:avLst/>
          </a:prstGeom>
          <a:noFill/>
        </p:spPr>
        <p:txBody>
          <a:bodyPr wrap="square" rtlCol="0" anchor="t">
            <a:spAutoFit/>
          </a:bodyPr>
          <a:p>
            <a:r>
              <a:rPr lang="zh-CN" altLang="en-US"/>
              <a:t>现在tensorRT支持的层有：</a:t>
            </a:r>
            <a:endParaRPr lang="zh-CN" altLang="en-US"/>
          </a:p>
          <a:p>
            <a:r>
              <a:rPr lang="zh-CN" altLang="en-US" sz="1400"/>
              <a:t>Activation: ReLU, tanh and sigmoid</a:t>
            </a:r>
            <a:endParaRPr lang="zh-CN" altLang="en-US" sz="1400"/>
          </a:p>
          <a:p>
            <a:r>
              <a:rPr lang="zh-CN" altLang="en-US" sz="1400"/>
              <a:t>Concatenation : Link together multiple tensors across the channel dimension.</a:t>
            </a:r>
            <a:endParaRPr lang="zh-CN" altLang="en-US" sz="1400"/>
          </a:p>
          <a:p>
            <a:r>
              <a:rPr lang="zh-CN" altLang="en-US" sz="1400"/>
              <a:t>Convolution: 3D，2D</a:t>
            </a:r>
            <a:endParaRPr lang="zh-CN" altLang="en-US" sz="1400"/>
          </a:p>
          <a:p>
            <a:r>
              <a:rPr lang="zh-CN" altLang="en-US" sz="1400"/>
              <a:t>Deconvolution</a:t>
            </a:r>
            <a:endParaRPr lang="zh-CN" altLang="en-US" sz="1400"/>
          </a:p>
          <a:p>
            <a:r>
              <a:rPr lang="zh-CN" altLang="en-US" sz="1400"/>
              <a:t>Fully-connected: with or without bias</a:t>
            </a:r>
            <a:endParaRPr lang="zh-CN" altLang="en-US" sz="1400"/>
          </a:p>
          <a:p>
            <a:r>
              <a:rPr lang="zh-CN" altLang="en-US" sz="1400"/>
              <a:t>ElementWise: sum, product or max of two tensors</a:t>
            </a:r>
            <a:endParaRPr lang="zh-CN" altLang="en-US" sz="1400"/>
          </a:p>
          <a:p>
            <a:r>
              <a:rPr lang="zh-CN" altLang="en-US" sz="1400"/>
              <a:t>Pooling: max and average</a:t>
            </a:r>
            <a:endParaRPr lang="zh-CN" altLang="en-US" sz="1400"/>
          </a:p>
          <a:p>
            <a:r>
              <a:rPr lang="zh-CN" altLang="en-US" sz="1400"/>
              <a:t>Padding</a:t>
            </a:r>
            <a:endParaRPr lang="zh-CN" altLang="en-US" sz="1400"/>
          </a:p>
          <a:p>
            <a:r>
              <a:rPr lang="zh-CN" altLang="en-US" sz="1400"/>
              <a:t>Flatten</a:t>
            </a:r>
            <a:endParaRPr lang="zh-CN" altLang="en-US" sz="1400"/>
          </a:p>
          <a:p>
            <a:r>
              <a:rPr lang="zh-CN" altLang="en-US" sz="1400"/>
              <a:t>LRN: cross-channel only</a:t>
            </a:r>
            <a:endParaRPr lang="zh-CN" altLang="en-US" sz="1400"/>
          </a:p>
          <a:p>
            <a:r>
              <a:rPr lang="zh-CN" altLang="en-US" sz="1400"/>
              <a:t>SoftMax: cross-channel only</a:t>
            </a:r>
            <a:endParaRPr lang="zh-CN" altLang="en-US" sz="1400"/>
          </a:p>
          <a:p>
            <a:r>
              <a:rPr lang="zh-CN" altLang="en-US" sz="1400"/>
              <a:t>RNN: RNN, GRU, and LSTM</a:t>
            </a:r>
            <a:endParaRPr lang="zh-CN" altLang="en-US" sz="1400"/>
          </a:p>
          <a:p>
            <a:r>
              <a:rPr lang="zh-CN" altLang="en-US" sz="1400"/>
              <a:t>Scale: Affine transformation and/or exponentiation by constant values</a:t>
            </a:r>
            <a:endParaRPr lang="zh-CN" altLang="en-US" sz="1400"/>
          </a:p>
          <a:p>
            <a:r>
              <a:rPr lang="zh-CN" altLang="en-US" sz="1400"/>
              <a:t>Shuffle: Reshuffling of tensors , reshape or transpose data</a:t>
            </a:r>
            <a:endParaRPr lang="zh-CN" altLang="en-US" sz="1400"/>
          </a:p>
          <a:p>
            <a:r>
              <a:rPr lang="zh-CN" altLang="en-US" sz="1400"/>
              <a:t>Squeeze: Removes dimensions of size 1 from the shape of a tensor</a:t>
            </a:r>
            <a:endParaRPr lang="zh-CN" altLang="en-US" sz="1400"/>
          </a:p>
          <a:p>
            <a:r>
              <a:rPr lang="zh-CN" altLang="en-US" sz="1400"/>
              <a:t>Unary: Supported operations are exp, log, sqrt, recip, abs and neg</a:t>
            </a:r>
            <a:endParaRPr lang="zh-CN" altLang="en-US" sz="1400"/>
          </a:p>
          <a:p>
            <a:r>
              <a:rPr lang="zh-CN" altLang="en-US" sz="1400" b="1"/>
              <a:t>Plugin: integrate custom layer implementations that TensorRT does not natively support.</a:t>
            </a:r>
            <a:endParaRPr lang="zh-CN" altLang="en-US" sz="1400" b="1"/>
          </a:p>
        </p:txBody>
      </p:sp>
      <p:sp>
        <p:nvSpPr>
          <p:cNvPr id="2" name="文本框 1"/>
          <p:cNvSpPr txBox="1"/>
          <p:nvPr/>
        </p:nvSpPr>
        <p:spPr>
          <a:xfrm>
            <a:off x="438150" y="4893310"/>
            <a:ext cx="11149965" cy="1476375"/>
          </a:xfrm>
          <a:prstGeom prst="rect">
            <a:avLst/>
          </a:prstGeom>
          <a:noFill/>
        </p:spPr>
        <p:txBody>
          <a:bodyPr wrap="square" rtlCol="0" anchor="t">
            <a:spAutoFit/>
          </a:bodyPr>
          <a:p>
            <a:r>
              <a:rPr lang="zh-CN" altLang="en-US">
                <a:sym typeface="+mn-ea"/>
              </a:rPr>
              <a:t>基本上比较经典的层比如，卷积，反卷积，全连接，RNN，softmax等，在tensorRT中都是有对应的实现方式的，tensorRT是可以直接解析的。</a:t>
            </a:r>
            <a:endParaRPr lang="zh-CN" altLang="en-US"/>
          </a:p>
          <a:p>
            <a:endParaRPr lang="zh-CN" altLang="en-US"/>
          </a:p>
          <a:p>
            <a:r>
              <a:rPr lang="zh-CN" altLang="en-US">
                <a:sym typeface="+mn-ea"/>
              </a:rPr>
              <a:t>但是由于现在深度学习技术发展日新月异，各种不同结构的自定义层（比如：STN）层出不穷，所以tensorRT是不可能全部支持当前存在的</a:t>
            </a:r>
            <a:r>
              <a:rPr lang="zh-CN" altLang="en-US" b="1">
                <a:sym typeface="+mn-ea"/>
              </a:rPr>
              <a:t>所有层</a:t>
            </a:r>
            <a:r>
              <a:rPr lang="zh-CN" altLang="en-US">
                <a:sym typeface="+mn-ea"/>
              </a:rPr>
              <a:t>的。</a:t>
            </a:r>
            <a:endParaRPr lang="zh-CN" altLang="en-US"/>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5" name="图片 2"/>
          <p:cNvPicPr>
            <a:picLocks noChangeAspect="1"/>
          </p:cNvPicPr>
          <p:nvPr/>
        </p:nvPicPr>
        <p:blipFill>
          <a:blip r:embed="rId1"/>
          <a:stretch>
            <a:fillRect/>
          </a:stretch>
        </p:blipFill>
        <p:spPr>
          <a:xfrm>
            <a:off x="8158559" y="3484904"/>
            <a:ext cx="3933233" cy="2802579"/>
          </a:xfrm>
          <a:prstGeom prst="rect">
            <a:avLst/>
          </a:prstGeom>
        </p:spPr>
      </p:pic>
      <p:sp>
        <p:nvSpPr>
          <p:cNvPr id="3" name="文本框 2"/>
          <p:cNvSpPr txBox="1"/>
          <p:nvPr/>
        </p:nvSpPr>
        <p:spPr>
          <a:xfrm>
            <a:off x="2639695" y="923290"/>
            <a:ext cx="6478270" cy="368300"/>
          </a:xfrm>
          <a:prstGeom prst="rect">
            <a:avLst/>
          </a:prstGeom>
          <a:noFill/>
        </p:spPr>
        <p:txBody>
          <a:bodyPr wrap="square" rtlCol="0">
            <a:spAutoFit/>
          </a:bodyPr>
          <a:p>
            <a:pPr algn="ctr"/>
            <a:r>
              <a:rPr lang="en-US" altLang="zh-CN">
                <a:sym typeface="+mn-ea"/>
              </a:rPr>
              <a:t>TensorRT  Plugin</a:t>
            </a:r>
            <a:r>
              <a:rPr lang="zh-CN" altLang="en-US">
                <a:sym typeface="+mn-ea"/>
              </a:rPr>
              <a:t>插件开发介绍</a:t>
            </a:r>
            <a:endParaRPr lang="en-US" altLang="zh-CN">
              <a:solidFill>
                <a:schemeClr val="bg2">
                  <a:lumMod val="90000"/>
                </a:schemeClr>
              </a:solidFill>
            </a:endParaRPr>
          </a:p>
        </p:txBody>
      </p:sp>
      <p:pic>
        <p:nvPicPr>
          <p:cNvPr id="5" name="图片 4"/>
          <p:cNvPicPr>
            <a:picLocks noChangeAspect="1"/>
          </p:cNvPicPr>
          <p:nvPr/>
        </p:nvPicPr>
        <p:blipFill>
          <a:blip r:embed="rId2"/>
          <a:stretch>
            <a:fillRect/>
          </a:stretch>
        </p:blipFill>
        <p:spPr>
          <a:xfrm>
            <a:off x="1651635" y="1931670"/>
            <a:ext cx="9398635" cy="3616960"/>
          </a:xfrm>
          <a:prstGeom prst="rect">
            <a:avLst/>
          </a:prstGeom>
        </p:spPr>
      </p:pic>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图片 1"/>
          <p:cNvPicPr>
            <a:picLocks noChangeAspect="1"/>
          </p:cNvPicPr>
          <p:nvPr/>
        </p:nvPicPr>
        <p:blipFill>
          <a:blip r:embed="rId1"/>
          <a:stretch>
            <a:fillRect/>
          </a:stretch>
        </p:blipFill>
        <p:spPr>
          <a:xfrm>
            <a:off x="157250" y="85282"/>
            <a:ext cx="3933233" cy="2802579"/>
          </a:xfrm>
          <a:prstGeom prst="rect">
            <a:avLst/>
          </a:prstGeom>
        </p:spPr>
      </p:pic>
      <p:pic>
        <p:nvPicPr>
          <p:cNvPr id="2097165" name="图片 2"/>
          <p:cNvPicPr>
            <a:picLocks noChangeAspect="1"/>
          </p:cNvPicPr>
          <p:nvPr/>
        </p:nvPicPr>
        <p:blipFill>
          <a:blip r:embed="rId1"/>
          <a:stretch>
            <a:fillRect/>
          </a:stretch>
        </p:blipFill>
        <p:spPr>
          <a:xfrm>
            <a:off x="8158559" y="3484904"/>
            <a:ext cx="3933233" cy="2802579"/>
          </a:xfrm>
          <a:prstGeom prst="rect">
            <a:avLst/>
          </a:prstGeom>
        </p:spPr>
      </p:pic>
      <p:sp>
        <p:nvSpPr>
          <p:cNvPr id="2" name="文本框 1"/>
          <p:cNvSpPr txBox="1"/>
          <p:nvPr/>
        </p:nvSpPr>
        <p:spPr>
          <a:xfrm>
            <a:off x="5085715" y="767715"/>
            <a:ext cx="1364615" cy="521970"/>
          </a:xfrm>
          <a:prstGeom prst="rect">
            <a:avLst/>
          </a:prstGeom>
          <a:noFill/>
        </p:spPr>
        <p:txBody>
          <a:bodyPr wrap="square" rtlCol="0">
            <a:spAutoFit/>
          </a:bodyPr>
          <a:p>
            <a:r>
              <a:rPr lang="zh-CN" altLang="en-US" sz="2800"/>
              <a:t>目录</a:t>
            </a:r>
            <a:endParaRPr lang="zh-CN" altLang="en-US" sz="2800"/>
          </a:p>
        </p:txBody>
      </p:sp>
      <p:sp>
        <p:nvSpPr>
          <p:cNvPr id="3" name="文本框 2"/>
          <p:cNvSpPr txBox="1"/>
          <p:nvPr/>
        </p:nvSpPr>
        <p:spPr>
          <a:xfrm>
            <a:off x="2856865" y="2887980"/>
            <a:ext cx="6478270" cy="1198880"/>
          </a:xfrm>
          <a:prstGeom prst="rect">
            <a:avLst/>
          </a:prstGeom>
          <a:noFill/>
        </p:spPr>
        <p:txBody>
          <a:bodyPr wrap="square" rtlCol="0">
            <a:spAutoFit/>
          </a:bodyPr>
          <a:p>
            <a:r>
              <a:rPr lang="en-US" altLang="zh-CN">
                <a:solidFill>
                  <a:schemeClr val="bg2">
                    <a:lumMod val="90000"/>
                  </a:schemeClr>
                </a:solidFill>
                <a:sym typeface="+mn-ea"/>
              </a:rPr>
              <a:t>1</a:t>
            </a:r>
            <a:r>
              <a:rPr lang="zh-CN" altLang="en-US">
                <a:solidFill>
                  <a:schemeClr val="bg2">
                    <a:lumMod val="90000"/>
                  </a:schemeClr>
                </a:solidFill>
                <a:sym typeface="+mn-ea"/>
              </a:rPr>
              <a:t>、</a:t>
            </a:r>
            <a:r>
              <a:rPr lang="en-US">
                <a:solidFill>
                  <a:schemeClr val="bg2">
                    <a:lumMod val="90000"/>
                  </a:schemeClr>
                </a:solidFill>
                <a:sym typeface="+mn-ea"/>
              </a:rPr>
              <a:t>TensorRT</a:t>
            </a:r>
            <a:endParaRPr lang="en-US" altLang="zh-CN">
              <a:solidFill>
                <a:schemeClr val="bg2">
                  <a:lumMod val="90000"/>
                </a:schemeClr>
              </a:solidFill>
            </a:endParaRPr>
          </a:p>
          <a:p>
            <a:r>
              <a:rPr lang="en-US" altLang="zh-CN">
                <a:solidFill>
                  <a:schemeClr val="tx1"/>
                </a:solidFill>
                <a:sym typeface="+mn-ea"/>
              </a:rPr>
              <a:t>2</a:t>
            </a:r>
            <a:r>
              <a:rPr lang="zh-CN" altLang="en-US">
                <a:solidFill>
                  <a:schemeClr val="tx1"/>
                </a:solidFill>
                <a:sym typeface="+mn-ea"/>
              </a:rPr>
              <a:t>、</a:t>
            </a:r>
            <a:r>
              <a:rPr lang="en-US" altLang="zh-CN">
                <a:solidFill>
                  <a:schemeClr val="tx1"/>
                </a:solidFill>
                <a:sym typeface="+mn-ea"/>
              </a:rPr>
              <a:t>nms</a:t>
            </a:r>
            <a:endParaRPr lang="zh-CN" altLang="en-US">
              <a:solidFill>
                <a:schemeClr val="bg2">
                  <a:lumMod val="90000"/>
                </a:schemeClr>
              </a:solidFill>
            </a:endParaRPr>
          </a:p>
          <a:p>
            <a:r>
              <a:rPr lang="en-US" altLang="zh-CN">
                <a:solidFill>
                  <a:schemeClr val="bg2">
                    <a:lumMod val="90000"/>
                  </a:schemeClr>
                </a:solidFill>
                <a:sym typeface="+mn-ea"/>
              </a:rPr>
              <a:t>3</a:t>
            </a:r>
            <a:r>
              <a:rPr lang="zh-CN" altLang="en-US">
                <a:solidFill>
                  <a:schemeClr val="bg2">
                    <a:lumMod val="90000"/>
                  </a:schemeClr>
                </a:solidFill>
                <a:sym typeface="+mn-ea"/>
              </a:rPr>
              <a:t>、</a:t>
            </a:r>
            <a:r>
              <a:rPr lang="en-US" altLang="zh-CN">
                <a:solidFill>
                  <a:schemeClr val="bg2">
                    <a:lumMod val="90000"/>
                  </a:schemeClr>
                </a:solidFill>
                <a:sym typeface="+mn-ea"/>
              </a:rPr>
              <a:t>nmsPlugin</a:t>
            </a:r>
            <a:endParaRPr lang="zh-CN" altLang="en-US">
              <a:solidFill>
                <a:schemeClr val="bg2">
                  <a:lumMod val="90000"/>
                </a:schemeClr>
              </a:solidFill>
            </a:endParaRPr>
          </a:p>
          <a:p>
            <a:r>
              <a:rPr lang="en-US" altLang="zh-CN">
                <a:solidFill>
                  <a:schemeClr val="bg2">
                    <a:lumMod val="90000"/>
                  </a:schemeClr>
                </a:solidFill>
                <a:sym typeface="+mn-ea"/>
              </a:rPr>
              <a:t>4</a:t>
            </a:r>
            <a:r>
              <a:rPr lang="zh-CN" altLang="en-US">
                <a:solidFill>
                  <a:schemeClr val="bg2">
                    <a:lumMod val="90000"/>
                  </a:schemeClr>
                </a:solidFill>
                <a:sym typeface="+mn-ea"/>
              </a:rPr>
              <a:t>、</a:t>
            </a:r>
            <a:r>
              <a:rPr lang="en-US" altLang="zh-CN">
                <a:solidFill>
                  <a:schemeClr val="bg2">
                    <a:lumMod val="90000"/>
                  </a:schemeClr>
                </a:solidFill>
                <a:sym typeface="+mn-ea"/>
              </a:rPr>
              <a:t>QA</a:t>
            </a:r>
            <a:endParaRPr lang="en-US" altLang="zh-CN">
              <a:solidFill>
                <a:schemeClr val="bg2">
                  <a:lumMod val="90000"/>
                </a:schemeClr>
              </a:solidFill>
            </a:endParaRPr>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4046</Words>
  <Application>WPS 演示</Application>
  <PresentationFormat>宽屏</PresentationFormat>
  <Paragraphs>164</Paragraphs>
  <Slides>18</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18</vt:i4>
      </vt:variant>
    </vt:vector>
  </HeadingPairs>
  <TitlesOfParts>
    <vt:vector size="34" baseType="lpstr">
      <vt:lpstr>Arial</vt:lpstr>
      <vt:lpstr>方正书宋_GBK</vt:lpstr>
      <vt:lpstr>Wingdings</vt:lpstr>
      <vt:lpstr>Arial</vt:lpstr>
      <vt:lpstr>苹方 中等</vt:lpstr>
      <vt:lpstr>Thonburi</vt:lpstr>
      <vt:lpstr>Calibri</vt:lpstr>
      <vt:lpstr>Helvetica Neue</vt:lpstr>
      <vt:lpstr>宋体</vt:lpstr>
      <vt:lpstr>宋体-简</vt:lpstr>
      <vt:lpstr>DengXian</vt:lpstr>
      <vt:lpstr>汉仪中等线KW</vt:lpstr>
      <vt:lpstr>微软雅黑</vt:lpstr>
      <vt:lpstr>汉仪旗黑</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Wenzhe Li</dc:creator>
  <cp:lastModifiedBy>zhihu</cp:lastModifiedBy>
  <cp:revision>128</cp:revision>
  <dcterms:created xsi:type="dcterms:W3CDTF">2020-11-29T06:17:22Z</dcterms:created>
  <dcterms:modified xsi:type="dcterms:W3CDTF">2020-11-29T06:17:22Z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2052-2.5.0.4070</vt:lpwstr>
  </property>
</Properties>
</file>