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76512"/>
  </p:normalViewPr>
  <p:slideViewPr>
    <p:cSldViewPr snapToGrid="0" snapToObjects="1">
      <p:cViewPr varScale="1">
        <p:scale>
          <a:sx n="114" d="100"/>
          <a:sy n="114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000B-172E-F347-BF39-122E9BC25359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1B20B-43D6-C84C-8D24-581E05C3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guys, nice to meet you today. My name is </a:t>
            </a:r>
            <a:r>
              <a:rPr lang="en-US" dirty="0" err="1"/>
              <a:t>Shuyue</a:t>
            </a:r>
            <a:r>
              <a:rPr lang="en-US" dirty="0"/>
              <a:t> JIA, U guys can just feel free to call me Bruce. I'll be your teaching assistant this term.</a:t>
            </a:r>
          </a:p>
          <a:p>
            <a:endParaRPr lang="en-US" dirty="0"/>
          </a:p>
          <a:p>
            <a:r>
              <a:rPr lang="en-US" dirty="0"/>
              <a:t>Today, we </a:t>
            </a:r>
            <a:r>
              <a:rPr lang="en-US" dirty="0" err="1"/>
              <a:t>gonna</a:t>
            </a:r>
            <a:r>
              <a:rPr lang="en-US" dirty="0"/>
              <a:t> talk about "How to represent an image?" You know, in 2020, 3.2 billion images and 720,000 hours of video are shared online daily. </a:t>
            </a:r>
          </a:p>
          <a:p>
            <a:r>
              <a:rPr lang="en-US" dirty="0"/>
              <a:t>And more than 90% consumer internet traffic will be images and videos. Single images make up all these videos and different kinds of images on the Internet. </a:t>
            </a:r>
          </a:p>
          <a:p>
            <a:r>
              <a:rPr lang="en-US" dirty="0"/>
              <a:t>And people may ask "what is an image?". </a:t>
            </a:r>
          </a:p>
          <a:p>
            <a:r>
              <a:rPr lang="en-US" dirty="0"/>
              <a:t>To answer this question, we have to find out "How to represent an image?" first.</a:t>
            </a:r>
          </a:p>
          <a:p>
            <a:endParaRPr lang="en-US" dirty="0"/>
          </a:p>
          <a:p>
            <a:r>
              <a:rPr lang="en-US" dirty="0"/>
              <a:t>Actually there are two ways to represent an image primarily depending on usage, one is bit map, another is geometric structures.</a:t>
            </a:r>
          </a:p>
          <a:p>
            <a:endParaRPr lang="en-US" dirty="0"/>
          </a:p>
          <a:p>
            <a:r>
              <a:rPr lang="en-US" b="1" dirty="0"/>
              <a:t>Firstly</a:t>
            </a:r>
            <a:r>
              <a:rPr lang="en-US" dirty="0"/>
              <a:t>, to interpret an image, we could represent it as a collection of pixels, such pixel is a picture element, which is located as a dot in an image.</a:t>
            </a:r>
          </a:p>
          <a:p>
            <a:r>
              <a:rPr lang="en-US" dirty="0"/>
              <a:t>And the collection of pixels make up a bit map for display. We </a:t>
            </a:r>
            <a:r>
              <a:rPr lang="en-US" dirty="0" err="1"/>
              <a:t>gonna</a:t>
            </a:r>
            <a:r>
              <a:rPr lang="en-US" dirty="0"/>
              <a:t> talk about the black-and-write images. </a:t>
            </a:r>
          </a:p>
          <a:p>
            <a:r>
              <a:rPr lang="en-US" dirty="0"/>
              <a:t>For a black-and-white image, each pixel can be represented by a single bit whose value depends on whether the corresponding pixel is black or white. </a:t>
            </a:r>
          </a:p>
          <a:p>
            <a:r>
              <a:rPr lang="en-US" dirty="0"/>
              <a:t>For simplicity, people use 0 to represent black and 1 to represent white.</a:t>
            </a:r>
          </a:p>
          <a:p>
            <a:endParaRPr lang="en-US" dirty="0"/>
          </a:p>
          <a:p>
            <a:r>
              <a:rPr lang="en-US" b="1" dirty="0"/>
              <a:t>Besides</a:t>
            </a:r>
            <a:r>
              <a:rPr lang="en-US" dirty="0"/>
              <a:t>, for more elaborate black-and-white photographs, each pixel is usually stored by 8 bits to represent a variety of grayness. </a:t>
            </a:r>
          </a:p>
          <a:p>
            <a:r>
              <a:rPr lang="en-US" dirty="0"/>
              <a:t>And the values of a pixel can be changed from 0 to 2 to the power of eight -1. Similarly, pure black is represented as 0 and pure white is represented as 255.</a:t>
            </a:r>
          </a:p>
          <a:p>
            <a:endParaRPr lang="en-US" dirty="0"/>
          </a:p>
          <a:p>
            <a:r>
              <a:rPr lang="en-US" b="1" dirty="0"/>
              <a:t>Furthermore</a:t>
            </a:r>
            <a:r>
              <a:rPr lang="en-US" dirty="0"/>
              <a:t>, in the case of color images, the common approach, the RGB encoding, is to represent such image as three components, </a:t>
            </a:r>
          </a:p>
          <a:p>
            <a:r>
              <a:rPr lang="en-US" dirty="0"/>
              <a:t>a red component, a green component, and a blue component, corresponding to the three primary colors of light.</a:t>
            </a:r>
          </a:p>
          <a:p>
            <a:r>
              <a:rPr lang="en-US" dirty="0"/>
              <a:t>One byte is normally used to represent the intensity of each color component. </a:t>
            </a:r>
          </a:p>
          <a:p>
            <a:r>
              <a:rPr lang="en-US" dirty="0"/>
              <a:t>In contrast to the black-and-white images, three bytes of storage are required to represent a single pixel in the color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1B20B-43D6-C84C-8D24-581E05C30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Secondly</a:t>
            </a:r>
            <a:r>
              <a:rPr lang="en-US" dirty="0"/>
              <a:t>, another method to represent an image, is to use a brightness and two color components.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is widely used in the color television broadcast.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brightness, also called luminance of a pixel, which is considered to be the amount of white light in the pixel.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other two components, the blue chrominance and red chrominance are computed as the difference between luminance and the amount of blue and red light.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1B20B-43D6-C84C-8D24-581E05C3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Last, but certainly not least</a:t>
            </a:r>
            <a:r>
              <a:rPr lang="en-US" dirty="0"/>
              <a:t>, since the bits map representation cannot be rescaled into arbitrary size, there is an alternative way to represent images is to describe them as a collection of geometric structures, such as lines and curves. This approach is to produce a particular pixel pattern, which is used as the fonts in modern computers. Like Microsoft and Apple's TrueType, Adobe PostScript, and the popular CAD, which can design 3D objects.</a:t>
            </a:r>
          </a:p>
          <a:p>
            <a:endParaRPr lang="en-US" dirty="0"/>
          </a:p>
          <a:p>
            <a:r>
              <a:rPr lang="en-US" dirty="0"/>
              <a:t>The differences between bit maps and geometric structures lie in the applications. For example, if users </a:t>
            </a:r>
            <a:r>
              <a:rPr lang="en-US" dirty="0" err="1"/>
              <a:t>wanna</a:t>
            </a:r>
            <a:r>
              <a:rPr lang="en-US" dirty="0"/>
              <a:t> use Photoshop to edit an image, such image is represented by bit map. However, if a user </a:t>
            </a:r>
            <a:r>
              <a:rPr lang="en-US" dirty="0" err="1"/>
              <a:t>wanna</a:t>
            </a:r>
            <a:r>
              <a:rPr lang="en-US" dirty="0"/>
              <a:t> draw pictures like pre-established shapes such as rectangles, ovals, and elementary curves, the picture will be represented by geometric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1B20B-43D6-C84C-8D24-581E05C3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202A-99C1-4740-9623-5FAC6877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2466-68D7-1C4A-A30D-91649551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71B3-6189-3E45-B92B-0524E4BD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C1D8-A094-E044-83E9-42E8205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C2BF-E856-A946-9464-77A202D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1C8-A4D3-B54B-B7B5-204839B3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85FC-DB0D-C642-B279-42CB523B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9D1B-3419-8741-A642-7C269249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60F5-517D-E540-843B-ECA6E8EE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0FE4-0968-CF41-8F50-9BDEA7AE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E0CFF-4EA8-D341-97DF-D39C5B277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8F8D-C429-CA42-95EE-6C33E300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726-C8FD-5147-AE49-AAA5DAAF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164E-268C-EB4D-8979-6685A41A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B332-BE89-6B41-8B3C-789D899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351D-ADB6-F944-BF3B-29AEF7C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C281-2284-3E42-91DA-C572A749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03F7-B3F2-2548-A44F-CF117EA6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FEE8-11F7-EC40-A50F-3F73199B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931A-CFE5-7B4D-B829-060618B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738C-D6B2-3D4A-A9DA-59D5CF3E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4A9E2-929C-0947-937E-78E24A29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698-07CB-D148-A6E1-EDFFB33B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BAF5-A607-AC45-8064-68D6AA9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41A-C464-0146-8372-033D137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CA2D-5AD8-3349-88B2-B0907ECE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EE74-B799-8343-A1DC-A657EAB51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E965-C2A7-B543-853F-D0F96AE9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4146F-DF3E-3D44-A96C-E4C8F689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B8FAC-EA17-B244-A576-BA80B9B1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4CB27-EA57-554E-AB31-56786DB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B56D-FA34-1C4D-8EF7-48BC0C2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CE3C-165C-F74C-BC4B-B733CB2C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6025-9696-8F45-9F99-349AC5855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B312-3186-B146-9128-76C83786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81D59-041C-7C4A-9719-2C7C15A83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32891-B356-394D-81E4-02F16A6B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2517-2CCE-7546-B4A5-49ED87B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69A25-3D0D-2D44-BC39-9048C7B3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714E-BB85-494F-9EE0-4C625EB4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F3029-7C7A-FB42-B4EB-FE51BD8B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EC4F-E1E2-F24F-91D4-A41FE5AA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7A41-C480-834B-8386-ED8906ED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89E60-3C08-534A-80A4-DD7710E5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E9073-0ED0-0445-8B9D-E897294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09BF9-85CF-1E4B-9AC2-C1252A2C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2588-2E88-704A-BB87-629D8785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22B9-E78E-5040-BA22-2421A317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6E91-2897-6A4A-88EF-F31BF22A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C1375-5FAC-2349-9A6D-63C66E27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C2E4-DE13-F84B-AB02-CE6B2F47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D908-62AF-7E4B-A541-2B3C9E1D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5A4B-A2AA-2F4A-AFFA-3BF9DC11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0F7E9-C15C-4048-8281-E5417B8E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1FFA3-853C-CB42-982C-35BCE033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6046-D3CF-D54C-937C-089A969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E69A-A9B4-DE47-BE71-3C101A4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520A-706B-8D4B-B14D-094BF8D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C2EED-6070-184D-BB64-A14D6F97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2986-ECEB-6B4A-9C04-F218AE08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E81B-A976-C24A-8BE4-8DEE50AD4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DDDB-B1AA-EB4B-8D25-3840EE75D56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2029-6A88-CC4B-BC3E-AB4356D7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BA93-4EF6-AC4E-9209-D09AEFB3F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9359-E474-0143-A606-EB2BF25D3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of Abraham Lincoln as a matrix of pixel values | Download Scientific  Diagram">
            <a:extLst>
              <a:ext uri="{FF2B5EF4-FFF2-40B4-BE49-F238E27FC236}">
                <a16:creationId xmlns:a16="http://schemas.microsoft.com/office/drawing/2014/main" id="{2B83084E-F01C-3046-BEC0-278C3A3F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" y="2427473"/>
            <a:ext cx="5678310" cy="23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2A8BB-B8D3-7F47-8E68-0455E6C53A3B}"/>
              </a:ext>
            </a:extLst>
          </p:cNvPr>
          <p:cNvSpPr txBox="1"/>
          <p:nvPr/>
        </p:nvSpPr>
        <p:spPr>
          <a:xfrm>
            <a:off x="1665112" y="521916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Black-and-white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3643B-C98A-A249-AC09-E2699062D54B}"/>
              </a:ext>
            </a:extLst>
          </p:cNvPr>
          <p:cNvSpPr/>
          <p:nvPr/>
        </p:nvSpPr>
        <p:spPr>
          <a:xfrm>
            <a:off x="4312356" y="2427473"/>
            <a:ext cx="203200" cy="198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D7EF62-CC02-CF4E-888F-EE05A33A174C}"/>
                  </a:ext>
                </a:extLst>
              </p:cNvPr>
              <p:cNvSpPr txBox="1"/>
              <p:nvPr/>
            </p:nvSpPr>
            <p:spPr>
              <a:xfrm>
                <a:off x="4710290" y="1685268"/>
                <a:ext cx="330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(Pixel Element)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D7EF62-CC02-CF4E-888F-EE05A33A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290" y="1685268"/>
                <a:ext cx="3304821" cy="369332"/>
              </a:xfrm>
              <a:prstGeom prst="rect">
                <a:avLst/>
              </a:prstGeom>
              <a:blipFill>
                <a:blip r:embed="rId4"/>
                <a:stretch>
                  <a:fillRect l="-191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3B29C-2C64-604B-BCE1-A33608E38679}"/>
              </a:ext>
            </a:extLst>
          </p:cNvPr>
          <p:cNvCxnSpPr>
            <a:cxnSpLocks/>
          </p:cNvCxnSpPr>
          <p:nvPr/>
        </p:nvCxnSpPr>
        <p:spPr>
          <a:xfrm flipV="1">
            <a:off x="4411134" y="2018239"/>
            <a:ext cx="299156" cy="338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FD00EB-FCB8-714D-8CEE-1211644BD500}"/>
              </a:ext>
            </a:extLst>
          </p:cNvPr>
          <p:cNvSpPr txBox="1"/>
          <p:nvPr/>
        </p:nvSpPr>
        <p:spPr>
          <a:xfrm>
            <a:off x="335844" y="319505"/>
            <a:ext cx="11856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an Image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Map and Geometric Structure Perspectives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A4868-47E2-0049-A6E6-98E49176447E}"/>
              </a:ext>
            </a:extLst>
          </p:cNvPr>
          <p:cNvSpPr txBox="1"/>
          <p:nvPr/>
        </p:nvSpPr>
        <p:spPr>
          <a:xfrm>
            <a:off x="7802047" y="521825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50CE2-00C6-E64B-A723-2C75C793A0C7}"/>
              </a:ext>
            </a:extLst>
          </p:cNvPr>
          <p:cNvSpPr txBox="1"/>
          <p:nvPr/>
        </p:nvSpPr>
        <p:spPr>
          <a:xfrm>
            <a:off x="4749800" y="592411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(RGB Encoding)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9AC69A-CD99-124A-B29B-5F3A2A0E4895}"/>
              </a:ext>
            </a:extLst>
          </p:cNvPr>
          <p:cNvGrpSpPr/>
          <p:nvPr/>
        </p:nvGrpSpPr>
        <p:grpSpPr>
          <a:xfrm>
            <a:off x="6362700" y="2350127"/>
            <a:ext cx="5453178" cy="2568980"/>
            <a:chOff x="6288936" y="2356905"/>
            <a:chExt cx="5453178" cy="2568980"/>
          </a:xfrm>
        </p:grpSpPr>
        <p:pic>
          <p:nvPicPr>
            <p:cNvPr id="1032" name="Picture 8" descr="Machine Learning - Going Furthur with CNN Part 2 - DEV Community">
              <a:extLst>
                <a:ext uri="{FF2B5EF4-FFF2-40B4-BE49-F238E27FC236}">
                  <a16:creationId xmlns:a16="http://schemas.microsoft.com/office/drawing/2014/main" id="{887A3113-4546-E648-98DF-93E362757A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99"/>
            <a:stretch/>
          </p:blipFill>
          <p:spPr bwMode="auto">
            <a:xfrm>
              <a:off x="6288936" y="2427473"/>
              <a:ext cx="5453178" cy="2498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FA382F-FB1A-5F40-8F5C-8641A5F95F82}"/>
                </a:ext>
              </a:extLst>
            </p:cNvPr>
            <p:cNvSpPr/>
            <p:nvPr/>
          </p:nvSpPr>
          <p:spPr>
            <a:xfrm>
              <a:off x="6960093" y="2356905"/>
              <a:ext cx="896645" cy="269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CbCr color spaces | HiSoUR - Hi So You Are">
            <a:extLst>
              <a:ext uri="{FF2B5EF4-FFF2-40B4-BE49-F238E27FC236}">
                <a16:creationId xmlns:a16="http://schemas.microsoft.com/office/drawing/2014/main" id="{2EEC833A-1071-C641-ADAF-5F81D871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" y="432378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702A8BB-B8D3-7F47-8E68-0455E6C53A3B}"/>
              </a:ext>
            </a:extLst>
          </p:cNvPr>
          <p:cNvSpPr txBox="1"/>
          <p:nvPr/>
        </p:nvSpPr>
        <p:spPr>
          <a:xfrm>
            <a:off x="4648200" y="586797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YCbCr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276C8-56B3-B54F-87CE-5BDFEEDE883A}"/>
              </a:ext>
            </a:extLst>
          </p:cNvPr>
          <p:cNvSpPr txBox="1"/>
          <p:nvPr/>
        </p:nvSpPr>
        <p:spPr>
          <a:xfrm>
            <a:off x="9725378" y="73431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41D61-AE15-0D45-972B-F429C63BEB2F}"/>
              </a:ext>
            </a:extLst>
          </p:cNvPr>
          <p:cNvSpPr txBox="1"/>
          <p:nvPr/>
        </p:nvSpPr>
        <p:spPr>
          <a:xfrm>
            <a:off x="9725378" y="410265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Chrominance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6EC85-96D8-A546-88DA-9C79D7FF7B05}"/>
              </a:ext>
            </a:extLst>
          </p:cNvPr>
          <p:cNvSpPr txBox="1"/>
          <p:nvPr/>
        </p:nvSpPr>
        <p:spPr>
          <a:xfrm>
            <a:off x="9725378" y="230347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Chrominance</a:t>
            </a:r>
          </a:p>
        </p:txBody>
      </p:sp>
    </p:spTree>
    <p:extLst>
      <p:ext uri="{BB962C8B-B14F-4D97-AF65-F5344CB8AC3E}">
        <p14:creationId xmlns:p14="http://schemas.microsoft.com/office/powerpoint/2010/main" val="22734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ometric Shapes - Examples | Types of Geometric Shapes">
            <a:extLst>
              <a:ext uri="{FF2B5EF4-FFF2-40B4-BE49-F238E27FC236}">
                <a16:creationId xmlns:a16="http://schemas.microsoft.com/office/drawing/2014/main" id="{DDE989D9-C2BF-FA4D-8A01-0F1F4F4D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94" y="264082"/>
            <a:ext cx="3898723" cy="54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702A8BB-B8D3-7F47-8E68-0455E6C53A3B}"/>
              </a:ext>
            </a:extLst>
          </p:cNvPr>
          <p:cNvSpPr txBox="1"/>
          <p:nvPr/>
        </p:nvSpPr>
        <p:spPr>
          <a:xfrm>
            <a:off x="1873955" y="5759414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Structure Representation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2E93EDE-5FCB-9D48-9D4A-AA51622D1ACB}"/>
              </a:ext>
            </a:extLst>
          </p:cNvPr>
          <p:cNvSpPr txBox="1"/>
          <p:nvPr/>
        </p:nvSpPr>
        <p:spPr>
          <a:xfrm>
            <a:off x="6376412" y="2023393"/>
            <a:ext cx="5226703" cy="295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Representation: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Encoding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maps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Structures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712</Words>
  <Application>Microsoft Macintosh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JiaBruce</dc:creator>
  <cp:lastModifiedBy>JiaBruce</cp:lastModifiedBy>
  <cp:revision>24</cp:revision>
  <dcterms:created xsi:type="dcterms:W3CDTF">2021-10-11T04:50:38Z</dcterms:created>
  <dcterms:modified xsi:type="dcterms:W3CDTF">2021-10-11T07:55:47Z</dcterms:modified>
</cp:coreProperties>
</file>