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8425"/>
            <a:ext cx="12192000" cy="409575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21" name="文本框 8"/>
          <p:cNvSpPr txBox="1"/>
          <p:nvPr/>
        </p:nvSpPr>
        <p:spPr>
          <a:xfrm>
            <a:off x="8894762" y="6462712"/>
            <a:ext cx="289873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3498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872066" marR="0" indent="-414866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410758" marR="0" indent="-49635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9247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3819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8391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2963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7535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2107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ilibili.com/video/BV1LV41167Qq?from=search&amp;seid=3879212958044377191" TargetMode="External"/><Relationship Id="rId3" Type="http://schemas.openxmlformats.org/officeDocument/2006/relationships/hyperlink" Target="https://www.bilibili.com/video/BV1pt4y197kT?from=search&amp;seid=3879212958044377191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2" y="84137"/>
            <a:ext cx="3932238" cy="2803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4700" y="3571875"/>
            <a:ext cx="3932238" cy="280193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第一周：Review"/>
          <p:cNvSpPr txBox="1"/>
          <p:nvPr/>
        </p:nvSpPr>
        <p:spPr>
          <a:xfrm>
            <a:off x="786130" y="590867"/>
            <a:ext cx="1748468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第一周：Review</a:t>
            </a:r>
          </a:p>
        </p:txBody>
      </p:sp>
      <p:sp>
        <p:nvSpPr>
          <p:cNvPr id="36" name="指数族分布与广义线性模型"/>
          <p:cNvSpPr txBox="1"/>
          <p:nvPr/>
        </p:nvSpPr>
        <p:spPr>
          <a:xfrm>
            <a:off x="1941829" y="1998980"/>
            <a:ext cx="2860041" cy="42164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指数族分布与广义线性模型</a:t>
            </a:r>
          </a:p>
        </p:txBody>
      </p:sp>
      <p:sp>
        <p:nvSpPr>
          <p:cNvPr id="37" name="贝叶斯估计与频率派估计"/>
          <p:cNvSpPr txBox="1"/>
          <p:nvPr/>
        </p:nvSpPr>
        <p:spPr>
          <a:xfrm>
            <a:off x="1954530" y="3112928"/>
            <a:ext cx="2631441" cy="42164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贝叶斯估计与频率派估计</a:t>
            </a:r>
          </a:p>
        </p:txBody>
      </p:sp>
      <p:sp>
        <p:nvSpPr>
          <p:cNvPr id="38" name="LR与kernel"/>
          <p:cNvSpPr txBox="1"/>
          <p:nvPr/>
        </p:nvSpPr>
        <p:spPr>
          <a:xfrm>
            <a:off x="2650208" y="4226877"/>
            <a:ext cx="1240084" cy="42164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LR与kernel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贝叶斯估计与频率派估计(参数估计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贝叶斯估计与频率派估计(参数估计)</a:t>
            </a:r>
          </a:p>
        </p:txBody>
      </p:sp>
      <p:sp>
        <p:nvSpPr>
          <p:cNvPr id="95" name="典型的贝叶斯估计方法—最大后验估计(map)…"/>
          <p:cNvSpPr txBox="1"/>
          <p:nvPr>
            <p:ph type="body" idx="1"/>
          </p:nvPr>
        </p:nvSpPr>
        <p:spPr>
          <a:xfrm>
            <a:off x="736600" y="1460500"/>
            <a:ext cx="10972800" cy="4525963"/>
          </a:xfrm>
          <a:prstGeom prst="rect">
            <a:avLst/>
          </a:prstGeom>
        </p:spPr>
        <p:txBody>
          <a:bodyPr/>
          <a:lstStyle/>
          <a:p>
            <a:pPr marL="201168" indent="-201168" defTabSz="804672">
              <a:spcBef>
                <a:spcPts val="800"/>
              </a:spcBef>
              <a:defRPr sz="2464"/>
            </a:pPr>
            <a:r>
              <a:t>典型的贝叶斯估计方法—最大后验估计(map)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</a:p>
          <a:p>
            <a:pPr marL="201168" indent="-201168" defTabSz="804672">
              <a:spcBef>
                <a:spcPts val="800"/>
              </a:spcBef>
              <a:defRPr sz="2464"/>
            </a:pPr>
          </a:p>
          <a:p>
            <a:pPr marL="201168" indent="-201168" defTabSz="804672">
              <a:spcBef>
                <a:spcPts val="800"/>
              </a:spcBef>
              <a:defRPr b="1" sz="1232"/>
            </a:pPr>
          </a:p>
          <a:p>
            <a:pPr marL="0" indent="0" defTabSz="402336">
              <a:lnSpc>
                <a:spcPts val="2700"/>
              </a:lnSpc>
              <a:spcBef>
                <a:spcPts val="1400"/>
              </a:spcBef>
              <a:buSzTx/>
              <a:buFontTx/>
              <a:buNone/>
              <a:defRPr b="1" sz="1232">
                <a:solidFill>
                  <a:srgbClr val="1A1A1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402336">
              <a:lnSpc>
                <a:spcPts val="3400"/>
              </a:lnSpc>
              <a:spcBef>
                <a:spcPts val="1400"/>
              </a:spcBef>
              <a:buSzTx/>
              <a:buFontTx/>
              <a:buNone/>
              <a:defRPr b="1" sz="1760">
                <a:solidFill>
                  <a:srgbClr val="1A1A1A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402336">
              <a:lnSpc>
                <a:spcPts val="3400"/>
              </a:lnSpc>
              <a:spcBef>
                <a:spcPts val="1400"/>
              </a:spcBef>
              <a:buSzTx/>
              <a:buFontTx/>
              <a:buNone/>
              <a:defRPr b="1" sz="1760">
                <a:solidFill>
                  <a:srgbClr val="1A1A1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作为贝叶斯估计的一种近似解，MAP有其存在的价值，因为贝叶斯估计中后验分布的计算往往是非常棘手的；</a:t>
            </a:r>
          </a:p>
          <a:p>
            <a:pPr marL="0" indent="0" defTabSz="402336">
              <a:lnSpc>
                <a:spcPts val="3400"/>
              </a:lnSpc>
              <a:spcBef>
                <a:spcPts val="1400"/>
              </a:spcBef>
              <a:buSzTx/>
              <a:buFontTx/>
              <a:buNone/>
              <a:defRPr b="1" sz="1760">
                <a:solidFill>
                  <a:srgbClr val="1A1A1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而且，MAP并非简单地回到极大似然估计，它依然利用了来自先验的信息，这些信息无法从观测样本获得。</a:t>
            </a:r>
          </a:p>
          <a:p>
            <a:pPr marL="0" indent="0" defTabSz="402336">
              <a:lnSpc>
                <a:spcPts val="3400"/>
              </a:lnSpc>
              <a:spcBef>
                <a:spcPts val="1400"/>
              </a:spcBef>
              <a:buSzTx/>
              <a:buFontTx/>
              <a:buNone/>
              <a:defRPr b="1" sz="1760">
                <a:solidFill>
                  <a:srgbClr val="1A1A1A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对上面的式子稍作处理：</a:t>
            </a:r>
          </a:p>
        </p:txBody>
      </p:sp>
      <p:pic>
        <p:nvPicPr>
          <p:cNvPr id="96" name="屏幕快照 2020-08-02 下午6.32.36.png" descr="屏幕快照 2020-08-02 下午6.3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595" y="2540000"/>
            <a:ext cx="9836810" cy="1323182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Line"/>
          <p:cNvSpPr/>
          <p:nvPr/>
        </p:nvSpPr>
        <p:spPr>
          <a:xfrm>
            <a:off x="3784600" y="2379934"/>
            <a:ext cx="0" cy="4095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8" name="后验分布"/>
          <p:cNvSpPr txBox="1"/>
          <p:nvPr/>
        </p:nvSpPr>
        <p:spPr>
          <a:xfrm>
            <a:off x="3186429" y="1960880"/>
            <a:ext cx="1031241" cy="42164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后验分布</a:t>
            </a:r>
          </a:p>
        </p:txBody>
      </p:sp>
      <p:sp>
        <p:nvSpPr>
          <p:cNvPr id="99" name="似然函数"/>
          <p:cNvSpPr txBox="1"/>
          <p:nvPr/>
        </p:nvSpPr>
        <p:spPr>
          <a:xfrm>
            <a:off x="5581967" y="1962467"/>
            <a:ext cx="1028066" cy="418466"/>
          </a:xfrm>
          <a:prstGeom prst="rect">
            <a:avLst/>
          </a:prstGeom>
          <a:gradFill>
            <a:gsLst>
              <a:gs pos="0">
                <a:srgbClr val="39B7D8"/>
              </a:gs>
              <a:gs pos="100000">
                <a:schemeClr val="accent5">
                  <a:hueOff val="249502"/>
                  <a:satOff val="48101"/>
                  <a:lumOff val="28891"/>
                </a:schemeClr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似然函数</a:t>
            </a:r>
          </a:p>
        </p:txBody>
      </p:sp>
      <p:sp>
        <p:nvSpPr>
          <p:cNvPr id="100" name="Line"/>
          <p:cNvSpPr/>
          <p:nvPr/>
        </p:nvSpPr>
        <p:spPr>
          <a:xfrm>
            <a:off x="6123037" y="2425415"/>
            <a:ext cx="1" cy="31861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1" name="Line"/>
          <p:cNvSpPr/>
          <p:nvPr/>
        </p:nvSpPr>
        <p:spPr>
          <a:xfrm flipH="1">
            <a:off x="6781799" y="2307243"/>
            <a:ext cx="657206" cy="35975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2" name="先验分布"/>
          <p:cNvSpPr txBox="1"/>
          <p:nvPr/>
        </p:nvSpPr>
        <p:spPr>
          <a:xfrm>
            <a:off x="7301230" y="1948180"/>
            <a:ext cx="1056641" cy="44704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先验分布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贝叶斯估计与频率派估计(参数估计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贝叶斯估计与频率派估计(参数估计)</a:t>
            </a:r>
          </a:p>
        </p:txBody>
      </p:sp>
      <p:sp>
        <p:nvSpPr>
          <p:cNvPr id="105" name="取对数得：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取对数得：</a:t>
            </a:r>
          </a:p>
        </p:txBody>
      </p:sp>
      <p:pic>
        <p:nvPicPr>
          <p:cNvPr id="106" name="屏幕快照 2020-08-02 下午6.40.17.png" descr="屏幕快照 2020-08-02 下午6.40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0" y="2120900"/>
            <a:ext cx="9093200" cy="2616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Line"/>
          <p:cNvSpPr/>
          <p:nvPr/>
        </p:nvSpPr>
        <p:spPr>
          <a:xfrm flipH="1">
            <a:off x="7942163" y="1892299"/>
            <a:ext cx="634707" cy="2571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8" name="高斯先验:L2…"/>
          <p:cNvSpPr txBox="1"/>
          <p:nvPr/>
        </p:nvSpPr>
        <p:spPr>
          <a:xfrm>
            <a:off x="8660130" y="1479318"/>
            <a:ext cx="193997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高斯先验:L2</a:t>
            </a:r>
          </a:p>
          <a:p>
            <a:pPr/>
            <a:r>
              <a:t>拉普拉斯先验：L1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贝叶斯估计与频率派估计(参数估计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贝叶斯估计与频率派估计(参数估计)</a:t>
            </a:r>
          </a:p>
        </p:txBody>
      </p:sp>
      <p:sp>
        <p:nvSpPr>
          <p:cNvPr id="111" name="先验、后验、似然函数：不赘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先验、后验、似然函数：不赘述</a:t>
            </a:r>
          </a:p>
          <a:p>
            <a:pPr/>
            <a:r>
              <a:t>共轭先验：指的是选取的先验分布是似然函数的共轭先验</a:t>
            </a:r>
          </a:p>
          <a:p>
            <a:pPr/>
            <a:r>
              <a:t>   常见：（伯努利分布，Beta分布）、（多项分布、狄利克雷分布）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再谈正则：L1、L2正则的重新认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再谈正则：L1、L2正则的重新认识</a:t>
            </a:r>
          </a:p>
        </p:txBody>
      </p:sp>
      <p:sp>
        <p:nvSpPr>
          <p:cNvPr id="114" name="高斯分布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高斯分布</a:t>
            </a:r>
          </a:p>
          <a:p>
            <a:pPr/>
            <a:r>
              <a:t>拉普拉斯分布</a:t>
            </a:r>
          </a:p>
        </p:txBody>
      </p:sp>
      <p:pic>
        <p:nvPicPr>
          <p:cNvPr id="115" name="807849-20200411072251324-1084623835.png" descr="807849-20200411072251324-10846238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0400" y="3038523"/>
            <a:ext cx="3717559" cy="2776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807849-20200411072318575-1048975989.png" descr="807849-20200411072318575-104897598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7750" y="2904398"/>
            <a:ext cx="3569251" cy="3340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贝叶斯估计求解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贝叶斯估计求解方法</a:t>
            </a:r>
          </a:p>
        </p:txBody>
      </p:sp>
      <p:sp>
        <p:nvSpPr>
          <p:cNvPr id="119" name="1、MCM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1、MCMC</a:t>
            </a:r>
          </a:p>
          <a:p>
            <a:pPr/>
            <a:r>
              <a:t>2、变分推断</a:t>
            </a:r>
          </a:p>
          <a:p>
            <a:pPr>
              <a:defRPr>
                <a:solidFill>
                  <a:srgbClr val="942192"/>
                </a:solidFill>
              </a:defRPr>
            </a:pPr>
            <a:r>
              <a:t>3、感兴趣可关注贪心学院《机器学习高阶训练营》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R与kernel Tr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LR与kernel Track</a:t>
            </a:r>
          </a:p>
        </p:txBody>
      </p:sp>
      <p:sp>
        <p:nvSpPr>
          <p:cNvPr id="122" name="链接地址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b="1" sz="21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b="1" sz="21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链接地址：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b="1" sz="21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b="1" sz="21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1、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https://www.bilibili.com/video/BV1LV41167Qq?from=search&amp;seid=3879212958044377191</a:t>
            </a:r>
            <a:r>
              <a:t> (前半部分)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b="1" sz="21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b="1" sz="21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2、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https://www.bilibili.com/video/BV1pt4y197kT?from=search&amp;seid=3879212958044377191</a:t>
            </a:r>
            <a:r>
              <a:t>  (后半部分)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谢谢大家"/>
          <p:cNvSpPr txBox="1"/>
          <p:nvPr/>
        </p:nvSpPr>
        <p:spPr>
          <a:xfrm>
            <a:off x="4964429" y="3061017"/>
            <a:ext cx="2501266" cy="9391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4700"/>
            </a:lvl1pPr>
          </a:lstStyle>
          <a:p>
            <a:pPr/>
            <a:r>
              <a:t>谢谢大家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对数线性模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对数线性模型</a:t>
            </a:r>
          </a:p>
        </p:txBody>
      </p:sp>
      <p:sp>
        <p:nvSpPr>
          <p:cNvPr id="41" name="几率比的定义：一件事发生与不发生的概率比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几率比的定义：一件事发生与不发生的概率比：</a:t>
            </a:r>
          </a:p>
          <a:p>
            <a:pPr/>
          </a:p>
          <a:p>
            <a:pPr/>
            <a:r>
              <a:t>对数线性模型: 对几率取对数后可用线性模型表达，即：</a:t>
            </a:r>
          </a:p>
          <a:p>
            <a:pPr/>
            <a:r>
              <a:t>sigmoid由来：</a:t>
            </a:r>
          </a:p>
        </p:txBody>
      </p:sp>
      <p:pic>
        <p:nvPicPr>
          <p:cNvPr id="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7732" y="4093567"/>
            <a:ext cx="6615336" cy="1746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41590" y="1388268"/>
            <a:ext cx="969820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62408" y="2559050"/>
            <a:ext cx="2188983" cy="92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ouble-click to edit"/>
          <p:cNvSpPr txBox="1"/>
          <p:nvPr>
            <p:ph type="title"/>
          </p:nvPr>
        </p:nvSpPr>
        <p:spPr>
          <a:xfrm>
            <a:off x="609600" y="274637"/>
            <a:ext cx="10972800" cy="585342"/>
          </a:xfrm>
          <a:prstGeom prst="rect">
            <a:avLst/>
          </a:prstGeom>
        </p:spPr>
        <p:txBody>
          <a:bodyPr/>
          <a:lstStyle/>
          <a:p>
            <a:pPr defTabSz="676655">
              <a:defRPr sz="3256"/>
            </a:pPr>
          </a:p>
        </p:txBody>
      </p:sp>
      <p:sp>
        <p:nvSpPr>
          <p:cNvPr id="47" name="指数族分布 (The exponential family distribution),区别于指数分布（exponential distribution)。在概率统计中，若某概率分布满足下式，我们就称之属于指数族分布。"/>
          <p:cNvSpPr txBox="1"/>
          <p:nvPr>
            <p:ph type="body" idx="1"/>
          </p:nvPr>
        </p:nvSpPr>
        <p:spPr>
          <a:xfrm>
            <a:off x="609600" y="1016297"/>
            <a:ext cx="11322348" cy="5109866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4D4D4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指数族分布 (The exponential family distribution),区别于指数分布（exponential distribution)。在概率统计中，若某概率分布满足下式，我们就称之属于指数族分布。</a:t>
            </a:r>
          </a:p>
        </p:txBody>
      </p:sp>
      <p:sp>
        <p:nvSpPr>
          <p:cNvPr id="48" name="典型分布：泊松分布、gamma分布、beta分布、Dirichlet分布，?, ?"/>
          <p:cNvSpPr txBox="1"/>
          <p:nvPr/>
        </p:nvSpPr>
        <p:spPr>
          <a:xfrm>
            <a:off x="1012261" y="2172811"/>
            <a:ext cx="573542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457200">
              <a:lnSpc>
                <a:spcPts val="3600"/>
              </a:lnSpc>
              <a:defRPr sz="1500">
                <a:solidFill>
                  <a:srgbClr val="1A1A1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典型分布：泊松分布、gamma分布、beta分布、Dirichlet分布，?, ?</a:t>
            </a:r>
          </a:p>
        </p:txBody>
      </p:sp>
      <p:sp>
        <p:nvSpPr>
          <p:cNvPr id="49" name="指数族分布"/>
          <p:cNvSpPr txBox="1"/>
          <p:nvPr/>
        </p:nvSpPr>
        <p:spPr>
          <a:xfrm>
            <a:off x="684529" y="356488"/>
            <a:ext cx="2453344" cy="42164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指数族分布</a:t>
            </a:r>
          </a:p>
        </p:txBody>
      </p:sp>
      <p:sp>
        <p:nvSpPr>
          <p:cNvPr id="50" name="通式"/>
          <p:cNvSpPr txBox="1"/>
          <p:nvPr/>
        </p:nvSpPr>
        <p:spPr>
          <a:xfrm>
            <a:off x="1002030" y="2913380"/>
            <a:ext cx="586741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 sz="1900">
                <a:solidFill>
                  <a:srgbClr val="FF2600"/>
                </a:solidFill>
              </a:defRPr>
            </a:lvl1pPr>
          </a:lstStyle>
          <a:p>
            <a:pPr/>
            <a:r>
              <a:t>通式</a:t>
            </a:r>
          </a:p>
        </p:txBody>
      </p:sp>
      <p:pic>
        <p:nvPicPr>
          <p:cNvPr id="51" name="屏幕快照 2020-08-02 下午4.49.12.png" descr="屏幕快照 2020-08-02 下午4.49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256" y="3843783"/>
            <a:ext cx="11172288" cy="62909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注：一般情况下，充分统计量T(y) = y"/>
          <p:cNvSpPr txBox="1"/>
          <p:nvPr/>
        </p:nvSpPr>
        <p:spPr>
          <a:xfrm>
            <a:off x="849630" y="4765000"/>
            <a:ext cx="3869157" cy="4184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注：一般情况下，充分统计量T(y) = y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5737" y="3009900"/>
            <a:ext cx="3921126" cy="490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3267670"/>
            <a:ext cx="1828800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ouble-click to edit"/>
          <p:cNvSpPr txBox="1"/>
          <p:nvPr>
            <p:ph type="title"/>
          </p:nvPr>
        </p:nvSpPr>
        <p:spPr>
          <a:xfrm>
            <a:off x="609600" y="274637"/>
            <a:ext cx="10972800" cy="585342"/>
          </a:xfrm>
          <a:prstGeom prst="rect">
            <a:avLst/>
          </a:prstGeom>
        </p:spPr>
        <p:txBody>
          <a:bodyPr/>
          <a:lstStyle/>
          <a:p>
            <a:pPr defTabSz="676655">
              <a:defRPr sz="3256"/>
            </a:pPr>
          </a:p>
        </p:txBody>
      </p:sp>
      <p:sp>
        <p:nvSpPr>
          <p:cNvPr id="57" name="Double-click to edit"/>
          <p:cNvSpPr txBox="1"/>
          <p:nvPr>
            <p:ph type="body" idx="1"/>
          </p:nvPr>
        </p:nvSpPr>
        <p:spPr>
          <a:xfrm>
            <a:off x="609600" y="1182241"/>
            <a:ext cx="10972800" cy="4943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8" name="屏幕快照 2020-08-02 下午4.50.49.png" descr="屏幕快照 2020-08-02 下午4.50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1247775"/>
            <a:ext cx="9296400" cy="22352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指数族分布"/>
          <p:cNvSpPr txBox="1"/>
          <p:nvPr/>
        </p:nvSpPr>
        <p:spPr>
          <a:xfrm>
            <a:off x="684529" y="356488"/>
            <a:ext cx="2453344" cy="42164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指数族分布</a:t>
            </a:r>
          </a:p>
        </p:txBody>
      </p:sp>
      <p:pic>
        <p:nvPicPr>
          <p:cNvPr id="60" name="屏幕快照 2020-08-02 下午4.59.53.png" descr="屏幕快照 2020-08-02 下午4.59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3395662"/>
            <a:ext cx="9474200" cy="273050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Line"/>
          <p:cNvSpPr/>
          <p:nvPr/>
        </p:nvSpPr>
        <p:spPr>
          <a:xfrm flipH="1">
            <a:off x="7607317" y="3236925"/>
            <a:ext cx="2459070" cy="156015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8381" y="2755900"/>
            <a:ext cx="3576638" cy="447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ouble-click to edit"/>
          <p:cNvSpPr txBox="1"/>
          <p:nvPr>
            <p:ph type="title"/>
          </p:nvPr>
        </p:nvSpPr>
        <p:spPr>
          <a:xfrm>
            <a:off x="609600" y="274637"/>
            <a:ext cx="10972800" cy="585342"/>
          </a:xfrm>
          <a:prstGeom prst="rect">
            <a:avLst/>
          </a:prstGeom>
        </p:spPr>
        <p:txBody>
          <a:bodyPr/>
          <a:lstStyle/>
          <a:p>
            <a:pPr defTabSz="676655">
              <a:defRPr sz="3256"/>
            </a:pPr>
          </a:p>
        </p:txBody>
      </p:sp>
      <p:sp>
        <p:nvSpPr>
          <p:cNvPr id="65" name="Double-click to edit"/>
          <p:cNvSpPr txBox="1"/>
          <p:nvPr>
            <p:ph type="body" idx="1"/>
          </p:nvPr>
        </p:nvSpPr>
        <p:spPr>
          <a:xfrm>
            <a:off x="609600" y="1182241"/>
            <a:ext cx="10972800" cy="4943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指数族分布"/>
          <p:cNvSpPr txBox="1"/>
          <p:nvPr/>
        </p:nvSpPr>
        <p:spPr>
          <a:xfrm>
            <a:off x="684529" y="356488"/>
            <a:ext cx="2453344" cy="42164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chemeClr val="accent6">
                  <a:hueOff val="-456778"/>
                  <a:satOff val="8290"/>
                  <a:lumOff val="24503"/>
                </a:schemeClr>
              </a:gs>
            </a:gsLst>
            <a:lin ang="16200000"/>
          </a:gra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指数族分布</a:t>
            </a:r>
          </a:p>
        </p:txBody>
      </p:sp>
      <p:pic>
        <p:nvPicPr>
          <p:cNvPr id="67" name="屏幕快照 2020-08-02 下午5.01.37.png" descr="屏幕快照 2020-08-02 下午5.01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950" y="882650"/>
            <a:ext cx="11671300" cy="491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781" y="2882900"/>
            <a:ext cx="3576638" cy="447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ouble-click to edit"/>
          <p:cNvSpPr txBox="1"/>
          <p:nvPr>
            <p:ph type="title"/>
          </p:nvPr>
        </p:nvSpPr>
        <p:spPr>
          <a:xfrm>
            <a:off x="609600" y="274637"/>
            <a:ext cx="10972800" cy="694691"/>
          </a:xfrm>
          <a:prstGeom prst="rect">
            <a:avLst/>
          </a:prstGeom>
        </p:spPr>
        <p:txBody>
          <a:bodyPr/>
          <a:lstStyle/>
          <a:p>
            <a:pPr defTabSz="841247">
              <a:defRPr sz="4048"/>
            </a:pPr>
          </a:p>
        </p:txBody>
      </p:sp>
      <p:sp>
        <p:nvSpPr>
          <p:cNvPr id="71" name="广义线性模型代表：LR、最小二乘"/>
          <p:cNvSpPr txBox="1"/>
          <p:nvPr>
            <p:ph type="body" idx="1"/>
          </p:nvPr>
        </p:nvSpPr>
        <p:spPr>
          <a:xfrm>
            <a:off x="609600" y="1155451"/>
            <a:ext cx="11462690" cy="4970712"/>
          </a:xfrm>
          <a:prstGeom prst="rect">
            <a:avLst/>
          </a:prstGeom>
        </p:spPr>
        <p:txBody>
          <a:bodyPr/>
          <a:lstStyle/>
          <a:p>
            <a:pPr/>
            <a:r>
              <a:t>广义线性模型代表：LR、最小二乘</a:t>
            </a:r>
          </a:p>
        </p:txBody>
      </p:sp>
      <p:sp>
        <p:nvSpPr>
          <p:cNvPr id="72" name="广义线性模型"/>
          <p:cNvSpPr txBox="1"/>
          <p:nvPr/>
        </p:nvSpPr>
        <p:spPr>
          <a:xfrm>
            <a:off x="606519" y="279399"/>
            <a:ext cx="3125811" cy="6851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6354" t="77366" r="53645" b="22633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/>
            <a:r>
              <a:t>广义线性模型</a:t>
            </a:r>
          </a:p>
        </p:txBody>
      </p:sp>
      <p:pic>
        <p:nvPicPr>
          <p:cNvPr id="73" name="屏幕快照 2020-08-02 下午5.08.25.png" descr="屏幕快照 2020-08-02 下午5.08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79" y="2765549"/>
            <a:ext cx="11810842" cy="220469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F=ma"/>
          <p:cNvSpPr txBox="1"/>
          <p:nvPr/>
        </p:nvSpPr>
        <p:spPr>
          <a:xfrm>
            <a:off x="5713729" y="2030729"/>
            <a:ext cx="65387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F=ma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ouble-click to edit"/>
          <p:cNvSpPr txBox="1"/>
          <p:nvPr>
            <p:ph type="title"/>
          </p:nvPr>
        </p:nvSpPr>
        <p:spPr>
          <a:xfrm>
            <a:off x="609600" y="274637"/>
            <a:ext cx="10972800" cy="718543"/>
          </a:xfrm>
          <a:prstGeom prst="rect">
            <a:avLst/>
          </a:prstGeom>
        </p:spPr>
        <p:txBody>
          <a:bodyPr/>
          <a:lstStyle/>
          <a:p>
            <a:pPr defTabSz="868680">
              <a:defRPr sz="4180"/>
            </a:pPr>
          </a:p>
        </p:txBody>
      </p:sp>
      <p:sp>
        <p:nvSpPr>
          <p:cNvPr id="77" name="LR中sigmoid的由来深层次剖析：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1800">
                <a:solidFill>
                  <a:srgbClr val="FF2600"/>
                </a:solidFill>
              </a:defRPr>
            </a:lvl1pPr>
          </a:lstStyle>
          <a:p>
            <a:pPr/>
            <a:r>
              <a:t>LR中sigmoid的由来深层次剖析：</a:t>
            </a:r>
          </a:p>
        </p:txBody>
      </p:sp>
      <p:sp>
        <p:nvSpPr>
          <p:cNvPr id="78" name="广义线性模型"/>
          <p:cNvSpPr txBox="1"/>
          <p:nvPr/>
        </p:nvSpPr>
        <p:spPr>
          <a:xfrm>
            <a:off x="657319" y="291326"/>
            <a:ext cx="3270968" cy="685166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path>
              <a:fillToRect l="46354" t="77366" r="53645" b="22633"/>
            </a:path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/>
            <a:r>
              <a:t>广义线性模型</a:t>
            </a:r>
          </a:p>
        </p:txBody>
      </p:sp>
      <p:pic>
        <p:nvPicPr>
          <p:cNvPr id="79" name="屏幕快照 2020-08-02 下午5.10.34.png" descr="屏幕快照 2020-08-02 下午5.1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203450"/>
            <a:ext cx="11633200" cy="26289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注："/>
          <p:cNvSpPr txBox="1"/>
          <p:nvPr/>
        </p:nvSpPr>
        <p:spPr>
          <a:xfrm>
            <a:off x="976630" y="4710430"/>
            <a:ext cx="56134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注：</a:t>
            </a:r>
          </a:p>
        </p:txBody>
      </p:sp>
      <p:pic>
        <p:nvPicPr>
          <p:cNvPr id="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6650" y="4759040"/>
            <a:ext cx="3280493" cy="119726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伯努利分布的期望E:h(x)"/>
          <p:cNvSpPr txBox="1"/>
          <p:nvPr/>
        </p:nvSpPr>
        <p:spPr>
          <a:xfrm>
            <a:off x="8850630" y="3751580"/>
            <a:ext cx="2584734" cy="44704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伯努利分布的期望E:h(x)</a:t>
            </a:r>
          </a:p>
        </p:txBody>
      </p:sp>
      <p:sp>
        <p:nvSpPr>
          <p:cNvPr id="83" name="Line"/>
          <p:cNvSpPr/>
          <p:nvPr/>
        </p:nvSpPr>
        <p:spPr>
          <a:xfrm>
            <a:off x="7682805" y="2966455"/>
            <a:ext cx="1326407" cy="6834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贝叶斯估计与频率派估计(参数估计)"/>
          <p:cNvSpPr txBox="1"/>
          <p:nvPr>
            <p:ph type="title"/>
          </p:nvPr>
        </p:nvSpPr>
        <p:spPr>
          <a:xfrm>
            <a:off x="609600" y="325437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贝叶斯估计与频率派估计(参数估计)</a:t>
            </a:r>
          </a:p>
        </p:txBody>
      </p:sp>
      <p:sp>
        <p:nvSpPr>
          <p:cNvPr id="86" name="贝叶斯公式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贝叶斯公式：</a:t>
            </a:r>
          </a:p>
          <a:p>
            <a:pPr/>
          </a:p>
          <a:p>
            <a:pPr/>
            <a:r>
              <a:t>对应到参数估计里：</a:t>
            </a:r>
          </a:p>
        </p:txBody>
      </p:sp>
      <p:pic>
        <p:nvPicPr>
          <p:cNvPr id="87" name="屏幕快照 2020-08-02 下午6.09.53.png" descr="屏幕快照 2020-08-02 下午6.0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8428" y="1495425"/>
            <a:ext cx="5613401" cy="96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0700" y="2717800"/>
            <a:ext cx="3530600" cy="96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屏幕快照 2020-08-02 下午6.27.35.png" descr="屏幕快照 2020-08-02 下午6.27.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0200" y="4127500"/>
            <a:ext cx="9448800" cy="167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贝叶斯估计与频率派估计(参数估计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贝叶斯估计与频率派估计(参数估计)</a:t>
            </a:r>
          </a:p>
        </p:txBody>
      </p:sp>
      <p:sp>
        <p:nvSpPr>
          <p:cNvPr id="92" name="贝叶斯与频率学派估计区别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贝叶斯与频率学派估计区别:</a:t>
            </a:r>
          </a:p>
          <a:p>
            <a:pPr/>
            <a:r>
              <a:t>1、是否引入先验信息</a:t>
            </a:r>
          </a:p>
          <a:p>
            <a:pPr/>
            <a:r>
              <a:t>2、点估计还是分布估计(贝叶斯是分布估计、频率学派点估计)</a:t>
            </a:r>
          </a:p>
          <a:p>
            <a:pPr/>
            <a:r>
              <a:t>理解：点估计：将参数(w/theta)当成单一的随机变量进行求解估计</a:t>
            </a:r>
          </a:p>
          <a:p>
            <a:pPr/>
            <a:r>
              <a:t>          分布估计：估计的是参数(w/theta)所服从的概率分布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