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Proxima Nova"/>
      <p:regular r:id="rId32"/>
      <p:bold r:id="rId33"/>
      <p:italic r:id="rId34"/>
      <p:boldItalic r:id="rId35"/>
    </p:embeddedFont>
    <p:embeddedFont>
      <p:font typeface="Old Standard TT"/>
      <p:regular r:id="rId36"/>
      <p:bold r:id="rId37"/>
      <p:italic r:id="rId38"/>
    </p:embeddedFont>
    <p:embeddedFont>
      <p:font typeface="Cambria Math"/>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roximaNova-bold.fntdata"/><Relationship Id="rId10" Type="http://schemas.openxmlformats.org/officeDocument/2006/relationships/slide" Target="slides/slide6.xml"/><Relationship Id="rId32" Type="http://schemas.openxmlformats.org/officeDocument/2006/relationships/font" Target="fonts/ProximaNova-regular.fntdata"/><Relationship Id="rId13" Type="http://schemas.openxmlformats.org/officeDocument/2006/relationships/slide" Target="slides/slide9.xml"/><Relationship Id="rId35" Type="http://schemas.openxmlformats.org/officeDocument/2006/relationships/font" Target="fonts/ProximaNova-boldItalic.fntdata"/><Relationship Id="rId12" Type="http://schemas.openxmlformats.org/officeDocument/2006/relationships/slide" Target="slides/slide8.xml"/><Relationship Id="rId34" Type="http://schemas.openxmlformats.org/officeDocument/2006/relationships/font" Target="fonts/ProximaNova-italic.fntdata"/><Relationship Id="rId15" Type="http://schemas.openxmlformats.org/officeDocument/2006/relationships/slide" Target="slides/slide11.xml"/><Relationship Id="rId37" Type="http://schemas.openxmlformats.org/officeDocument/2006/relationships/font" Target="fonts/OldStandardTT-bold.fntdata"/><Relationship Id="rId14" Type="http://schemas.openxmlformats.org/officeDocument/2006/relationships/slide" Target="slides/slide10.xml"/><Relationship Id="rId36" Type="http://schemas.openxmlformats.org/officeDocument/2006/relationships/font" Target="fonts/OldStandardTT-regular.fntdata"/><Relationship Id="rId17" Type="http://schemas.openxmlformats.org/officeDocument/2006/relationships/slide" Target="slides/slide13.xml"/><Relationship Id="rId39" Type="http://schemas.openxmlformats.org/officeDocument/2006/relationships/font" Target="fonts/CambriaMath-regular.fntdata"/><Relationship Id="rId16" Type="http://schemas.openxmlformats.org/officeDocument/2006/relationships/slide" Target="slides/slide12.xml"/><Relationship Id="rId38" Type="http://schemas.openxmlformats.org/officeDocument/2006/relationships/font" Target="fonts/OldStandardT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Tom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Present authors, date, and general subject of the paper.</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This article has been published in 2019, at the conference IEEE , for the track : transactions on pattern analysis and machine intelligence.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This article is a large survey on methods developped for image classification in a task incremental continual learning framework.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First of all replay method. All these method rely on using a replay buffer to store samples or pseudo samples from previous tasks. The model is periodically retrained on these sample in order to tackle catastrophic forgetting. </a:t>
            </a:r>
            <a:endParaRPr/>
          </a:p>
          <a:p>
            <a:pPr indent="0" lvl="0" marL="0" rtl="0" algn="l">
              <a:spcBef>
                <a:spcPts val="0"/>
              </a:spcBef>
              <a:spcAft>
                <a:spcPts val="0"/>
              </a:spcAft>
              <a:buNone/>
            </a:pPr>
            <a:r>
              <a:rPr lang="fr-FR"/>
              <a:t>i</a:t>
            </a:r>
            <a:r>
              <a:rPr b="0" i="0" lang="fr-FR" sz="1800" u="none" strike="noStrike">
                <a:latin typeface="Arial"/>
                <a:ea typeface="Arial"/>
                <a:cs typeface="Arial"/>
                <a:sym typeface="Arial"/>
              </a:rPr>
              <a:t>n practice, the learner has a total budget of </a:t>
            </a:r>
            <a:r>
              <a:rPr b="0" i="0" lang="fr-FR" sz="1800" u="none" strike="noStrike">
                <a:latin typeface="Old Standard TT"/>
                <a:ea typeface="Old Standard TT"/>
                <a:cs typeface="Old Standard TT"/>
                <a:sym typeface="Old Standard TT"/>
              </a:rPr>
              <a:t>M </a:t>
            </a:r>
            <a:r>
              <a:rPr b="0" i="0" lang="fr-FR" sz="1800" u="none" strike="noStrike">
                <a:latin typeface="Arial"/>
                <a:ea typeface="Arial"/>
                <a:cs typeface="Arial"/>
                <a:sym typeface="Arial"/>
              </a:rPr>
              <a:t>memory locations. The size of this buffer impacts directly the performance of the model, as using a buffer of infinite size would be equivalent to train the model of the joint distribution of all taks, which is, as we will see later, the soft upper bound of this method.</a:t>
            </a:r>
            <a:endParaRPr/>
          </a:p>
          <a:p>
            <a:pPr indent="0" lvl="0" marL="0" rtl="0" algn="l">
              <a:spcBef>
                <a:spcPts val="0"/>
              </a:spcBef>
              <a:spcAft>
                <a:spcPts val="0"/>
              </a:spcAft>
              <a:buNone/>
            </a:pPr>
            <a:r>
              <a:t/>
            </a:r>
            <a:endParaRPr b="0" i="0" sz="1800" u="none" strike="noStrike">
              <a:latin typeface="Arial"/>
              <a:ea typeface="Arial"/>
              <a:cs typeface="Arial"/>
              <a:sym typeface="Arial"/>
            </a:endParaRPr>
          </a:p>
          <a:p>
            <a:pPr indent="0" lvl="0" marL="0" rtl="0" algn="l">
              <a:spcBef>
                <a:spcPts val="0"/>
              </a:spcBef>
              <a:spcAft>
                <a:spcPts val="0"/>
              </a:spcAft>
              <a:buNone/>
            </a:pPr>
            <a:r>
              <a:rPr b="0" i="0" lang="fr-FR" sz="1800" u="none" strike="noStrike">
                <a:latin typeface="Arial"/>
                <a:ea typeface="Arial"/>
                <a:cs typeface="Arial"/>
                <a:sym typeface="Arial"/>
              </a:rPr>
              <a:t>iCaRL is one of these models, that selects and stores in its replay buffer a subset of exemplar PER CLASS of a task, closest to the feature mean of each class.</a:t>
            </a:r>
            <a:endParaRPr/>
          </a:p>
          <a:p>
            <a:pPr indent="0" lvl="0" marL="0" rtl="0" algn="l">
              <a:spcBef>
                <a:spcPts val="0"/>
              </a:spcBef>
              <a:spcAft>
                <a:spcPts val="0"/>
              </a:spcAft>
              <a:buNone/>
            </a:pPr>
            <a:r>
              <a:rPr b="0" i="0" lang="fr-FR" sz="1800" u="none" strike="noStrike">
                <a:latin typeface="Arial"/>
                <a:ea typeface="Arial"/>
                <a:cs typeface="Arial"/>
                <a:sym typeface="Arial"/>
              </a:rPr>
              <a:t>During training, let’s say for class T_n, the estimated loss on new classes is minimized, along with the distillation loss between targets obtained from previous model predictions and current model predictions on the previously learned classes.</a:t>
            </a:r>
            <a:endParaRPr/>
          </a:p>
          <a:p>
            <a:pPr indent="0" lvl="0" marL="0" rtl="0" algn="l">
              <a:spcBef>
                <a:spcPts val="0"/>
              </a:spcBef>
              <a:spcAft>
                <a:spcPts val="0"/>
              </a:spcAft>
              <a:buNone/>
            </a:pPr>
            <a:r>
              <a:t/>
            </a:r>
            <a:endParaRPr b="0" i="0" sz="1800" u="none" strike="noStrike">
              <a:latin typeface="Arial"/>
              <a:ea typeface="Arial"/>
              <a:cs typeface="Arial"/>
              <a:sym typeface="Arial"/>
            </a:endParaRPr>
          </a:p>
          <a:p>
            <a:pPr indent="0" lvl="0" marL="0" rtl="0" algn="l">
              <a:spcBef>
                <a:spcPts val="0"/>
              </a:spcBef>
              <a:spcAft>
                <a:spcPts val="0"/>
              </a:spcAft>
              <a:buNone/>
            </a:pPr>
            <a:r>
              <a:rPr b="0" i="0" lang="fr-FR" sz="1800" u="none" strike="noStrike">
                <a:latin typeface="Arial"/>
                <a:ea typeface="Arial"/>
                <a:cs typeface="Arial"/>
                <a:sym typeface="Arial"/>
              </a:rPr>
              <a:t>That means that, before training on a new Task, the model predicts the output for every sample of the buffer, that will be used later in a supervised-way to induce the model not to get to far from its old itself on previous prediction.</a:t>
            </a:r>
            <a:endParaRPr b="0" i="0" sz="1800" u="none" strike="noStrike">
              <a:latin typeface="Arial"/>
              <a:ea typeface="Arial"/>
              <a:cs typeface="Arial"/>
              <a:sym typeface="Arial"/>
            </a:endParaRPr>
          </a:p>
        </p:txBody>
      </p:sp>
      <p:sp>
        <p:nvSpPr>
          <p:cNvPr id="196" name="Google Shape;19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fr-FR" sz="1800" u="none" strike="noStrike">
                <a:latin typeface="Arial"/>
                <a:ea typeface="Arial"/>
                <a:cs typeface="Arial"/>
                <a:sym typeface="Arial"/>
              </a:rPr>
              <a:t>The second type of replay-based methods is the one that relies on the use of a generative model to generate pseudo-sample based on previously data during sequential training. </a:t>
            </a:r>
            <a:endParaRPr/>
          </a:p>
          <a:p>
            <a:pPr indent="0" lvl="0" marL="0" rtl="0" algn="l">
              <a:spcBef>
                <a:spcPts val="0"/>
              </a:spcBef>
              <a:spcAft>
                <a:spcPts val="0"/>
              </a:spcAft>
              <a:buNone/>
            </a:pPr>
            <a:r>
              <a:t/>
            </a:r>
            <a:endParaRPr b="0" i="0" sz="1800" u="none" strike="noStrike">
              <a:latin typeface="Arial"/>
              <a:ea typeface="Arial"/>
              <a:cs typeface="Arial"/>
              <a:sym typeface="Arial"/>
            </a:endParaRPr>
          </a:p>
          <a:p>
            <a:pPr indent="0" lvl="0" marL="0" rtl="0" algn="l">
              <a:spcBef>
                <a:spcPts val="0"/>
              </a:spcBef>
              <a:spcAft>
                <a:spcPts val="0"/>
              </a:spcAft>
              <a:buNone/>
            </a:pPr>
            <a:r>
              <a:rPr b="0" i="0" lang="fr-FR" sz="1800" u="none" strike="noStrike">
                <a:latin typeface="Arial"/>
                <a:ea typeface="Arial"/>
                <a:cs typeface="Arial"/>
                <a:sym typeface="Arial"/>
              </a:rPr>
              <a:t>Apart from that, the learning pipeline is pretty the same from rehearsal based model such as iCaRL. </a:t>
            </a:r>
            <a:endParaRPr/>
          </a:p>
          <a:p>
            <a:pPr indent="0" lvl="0" marL="0" rtl="0" algn="l">
              <a:spcBef>
                <a:spcPts val="0"/>
              </a:spcBef>
              <a:spcAft>
                <a:spcPts val="0"/>
              </a:spcAft>
              <a:buNone/>
            </a:pPr>
            <a:r>
              <a:rPr b="0" i="0" lang="fr-FR" sz="1800" u="none" strike="noStrike">
                <a:latin typeface="Arial"/>
                <a:ea typeface="Arial"/>
                <a:cs typeface="Arial"/>
                <a:sym typeface="Arial"/>
              </a:rPr>
              <a:t>Sadly, none of the compared model on this study is based on that method, we won’t develop on that method in this presentation. </a:t>
            </a:r>
            <a:endParaRPr/>
          </a:p>
          <a:p>
            <a:pPr indent="0" lvl="0" marL="0" rtl="0" algn="l">
              <a:spcBef>
                <a:spcPts val="0"/>
              </a:spcBef>
              <a:spcAft>
                <a:spcPts val="0"/>
              </a:spcAft>
              <a:buNone/>
            </a:pPr>
            <a:r>
              <a:t/>
            </a:r>
            <a:endParaRPr b="0" i="0" sz="1800" u="none" strike="noStrike">
              <a:latin typeface="Arial"/>
              <a:ea typeface="Arial"/>
              <a:cs typeface="Arial"/>
              <a:sym typeface="Arial"/>
            </a:endParaRPr>
          </a:p>
          <a:p>
            <a:pPr indent="0" lvl="0" marL="0" rtl="0" algn="l">
              <a:spcBef>
                <a:spcPts val="0"/>
              </a:spcBef>
              <a:spcAft>
                <a:spcPts val="0"/>
              </a:spcAft>
              <a:buNone/>
            </a:pPr>
            <a:r>
              <a:t/>
            </a:r>
            <a:endParaRPr b="0" i="0" sz="1800" u="none" strike="noStrike">
              <a:latin typeface="Arial"/>
              <a:ea typeface="Arial"/>
              <a:cs typeface="Arial"/>
              <a:sym typeface="Arial"/>
            </a:endParaRPr>
          </a:p>
        </p:txBody>
      </p:sp>
      <p:sp>
        <p:nvSpPr>
          <p:cNvPr id="207" name="Google Shape;20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fr-FR" sz="1800" u="none" strike="noStrike">
                <a:latin typeface="Arial"/>
                <a:ea typeface="Arial"/>
                <a:cs typeface="Arial"/>
                <a:sym typeface="Arial"/>
              </a:rPr>
              <a:t>Still in the replay methods, the last section is on model based using constraint during learning, Irina already talked about that. the key idea is to only constrain new task updates to not interfere with previous tasks.</a:t>
            </a:r>
            <a:endParaRPr/>
          </a:p>
          <a:p>
            <a:pPr indent="0" lvl="0" marL="0" marR="0" rtl="0" algn="l">
              <a:lnSpc>
                <a:spcPct val="100000"/>
              </a:lnSpc>
              <a:spcBef>
                <a:spcPts val="0"/>
              </a:spcBef>
              <a:spcAft>
                <a:spcPts val="0"/>
              </a:spcAft>
              <a:buClr>
                <a:schemeClr val="dk1"/>
              </a:buClr>
              <a:buSzPts val="1200"/>
              <a:buFont typeface="Arial"/>
              <a:buNone/>
            </a:pPr>
            <a:r>
              <a:rPr b="0" i="0" lang="fr-FR" sz="1200" u="none" strike="noStrike">
                <a:latin typeface="Arial"/>
                <a:ea typeface="Arial"/>
                <a:cs typeface="Arial"/>
                <a:sym typeface="Arial"/>
              </a:rPr>
              <a:t>we consider predictors </a:t>
            </a:r>
            <a:r>
              <a:rPr b="0" i="0" lang="fr-FR" sz="1200" u="none" strike="noStrike">
                <a:latin typeface="Old Standard TT"/>
                <a:ea typeface="Old Standard TT"/>
                <a:cs typeface="Old Standard TT"/>
                <a:sym typeface="Old Standard TT"/>
              </a:rPr>
              <a:t>f</a:t>
            </a:r>
            <a:r>
              <a:rPr b="0" i="0" lang="fr-FR" sz="1200" u="none" strike="noStrike">
                <a:latin typeface="Arial"/>
                <a:ea typeface="Arial"/>
                <a:cs typeface="Arial"/>
                <a:sym typeface="Arial"/>
              </a:rPr>
              <a:t> parameterized by theta, and define the loss at the memories from the </a:t>
            </a:r>
            <a:r>
              <a:rPr b="0" i="0" lang="fr-FR" sz="1200" u="none" strike="noStrike">
                <a:latin typeface="Old Standard TT"/>
                <a:ea typeface="Old Standard TT"/>
                <a:cs typeface="Old Standard TT"/>
                <a:sym typeface="Old Standard TT"/>
              </a:rPr>
              <a:t>k</a:t>
            </a:r>
            <a:r>
              <a:rPr b="0" i="0" lang="fr-FR" sz="1200" u="none" strike="noStrike">
                <a:latin typeface="Arial"/>
                <a:ea typeface="Arial"/>
                <a:cs typeface="Arial"/>
                <a:sym typeface="Arial"/>
              </a:rPr>
              <a:t>-th task as follow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Obviously we wont try to minimize that cumulated loss at the current example, but will cosntraint the current loss instead. </a:t>
            </a:r>
            <a:br>
              <a:rPr lang="fr-FR"/>
            </a:br>
            <a:br>
              <a:rPr lang="fr-FR"/>
            </a:br>
            <a:r>
              <a:rPr lang="fr-FR"/>
              <a:t>This formulation is equivalent to what Irina introduced as a condition on the sign of a scalar product between partial derivates of the two losses. These are just two ways todescribe the problem. </a:t>
            </a:r>
            <a:endParaRPr/>
          </a:p>
        </p:txBody>
      </p:sp>
      <p:sp>
        <p:nvSpPr>
          <p:cNvPr id="217" name="Google Shape;21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fr-FR" u="none" strike="noStrike">
                <a:latin typeface="Arial"/>
                <a:ea typeface="Arial"/>
                <a:cs typeface="Arial"/>
                <a:sym typeface="Arial"/>
              </a:rPr>
              <a:t>estimate a distribution over the model parameters (Gaussian whatever…), used as prior when learning from new data. This is done by intervening on the loss by adding a term proportial to a custom distance between the computed value of the parameter and its prior mean. </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strike="noStrike">
              <a:latin typeface="Arial"/>
              <a:ea typeface="Arial"/>
              <a:cs typeface="Arial"/>
              <a:sym typeface="Arial"/>
            </a:endParaRPr>
          </a:p>
          <a:p>
            <a:pPr indent="0" lvl="0" marL="0" rtl="0" algn="l">
              <a:spcBef>
                <a:spcPts val="0"/>
              </a:spcBef>
              <a:spcAft>
                <a:spcPts val="0"/>
              </a:spcAft>
              <a:buNone/>
            </a:pPr>
            <a:r>
              <a:rPr b="0" i="0" lang="fr-FR" sz="1800" u="none" strike="noStrike">
                <a:latin typeface="Arial"/>
                <a:ea typeface="Arial"/>
                <a:cs typeface="Arial"/>
                <a:sym typeface="Arial"/>
              </a:rPr>
              <a:t>However, the success of this method depends on the new task data. Somehow, how close a new task is related to a prior task, will determine how close will be the estimated prior distribution from the computed value. </a:t>
            </a:r>
            <a:endParaRPr sz="1800"/>
          </a:p>
          <a:p>
            <a:pPr indent="0" lvl="0" marL="0" rtl="0" algn="l">
              <a:spcBef>
                <a:spcPts val="0"/>
              </a:spcBef>
              <a:spcAft>
                <a:spcPts val="0"/>
              </a:spcAft>
              <a:buNone/>
            </a:pPr>
            <a:r>
              <a:t/>
            </a:r>
            <a:endParaRPr/>
          </a:p>
        </p:txBody>
      </p:sp>
      <p:sp>
        <p:nvSpPr>
          <p:cNvPr id="226" name="Google Shape;22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In the general case, These model are multi-headed : They share a set of parameter theta s but also have a specific set of parameters for computing the output 	for each task.(Orange layer) : output head for previous tasks 0 to n-1 ( not useful for inference of the task n)</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fr-FR"/>
              <a:t>Init : compute output with old params (theta_s and theta_o) for new data Xn.</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The loss contains as usual a estimation loss a regularization term but also a distillation loss between the prediction of the previous model output for task n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Somehow, theta_0 act as at temporal counterweight that keep tracks of the old model parameters, optimal for previous tasks. It maintain some stability along training while letting a certain degree of plasticity necessary for learning a new task n thanks to the set of param theta_n.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The loss encourages the model to keep similar predictions on old task head that before the learning.  </a:t>
            </a:r>
            <a:endParaRPr/>
          </a:p>
        </p:txBody>
      </p:sp>
      <p:sp>
        <p:nvSpPr>
          <p:cNvPr id="238" name="Google Shape;23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Let's look into PackNet Parameter isolation-based methods. The idea behind this class of approaches is to dedicate a part of the architecture / weights to a specific task.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The number of tasks and parameters are set before training phase. They only  allow a fixed percentage of eligible weights for each task.</a:t>
            </a:r>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lang="fr-FR"/>
              <a:t>At test time, appropriate masks are applied depending on the selected task so as to replicate filters learned for the respective tasks.</a:t>
            </a:r>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lang="fr-FR" sz="1800">
                <a:latin typeface="Arial"/>
                <a:ea typeface="Arial"/>
                <a:cs typeface="Arial"/>
                <a:sym typeface="Arial"/>
              </a:rPr>
              <a:t>Pros, We avoid catastrofic forgetting, I.e performance decrease for task </a:t>
            </a:r>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lang="fr-FR" sz="1800">
                <a:latin typeface="Arial"/>
                <a:ea typeface="Arial"/>
                <a:cs typeface="Arial"/>
                <a:sym typeface="Arial"/>
              </a:rPr>
              <a:t>Cons, no transfer learning between tasks or positive backward learning.</a:t>
            </a:r>
            <a:endParaRPr/>
          </a:p>
          <a:p>
            <a:pPr indent="0" lvl="0" marL="0" rtl="0" algn="l">
              <a:spcBef>
                <a:spcPts val="0"/>
              </a:spcBef>
              <a:spcAft>
                <a:spcPts val="0"/>
              </a:spcAft>
              <a:buNone/>
            </a:pPr>
            <a:r>
              <a:rPr lang="fr-FR" sz="1800">
                <a:latin typeface="Arial"/>
                <a:ea typeface="Arial"/>
                <a:cs typeface="Arial"/>
                <a:sym typeface="Arial"/>
              </a:rPr>
              <a:t>For an infinite number of task, you'll need an infinite number of weights.</a:t>
            </a:r>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lang="fr-FR"/>
              <a:t>HAT is another exemple of a parameter isolation-based methods that relies on an attention mask but won’t be detailled here. </a:t>
            </a:r>
            <a:endParaRPr>
              <a:solidFill>
                <a:srgbClr val="FF0000"/>
              </a:solidFill>
            </a:endParaRPr>
          </a:p>
        </p:txBody>
      </p:sp>
      <p:sp>
        <p:nvSpPr>
          <p:cNvPr id="252" name="Google Shape;25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i="0" sz="1800" u="none" strike="noStrike">
              <a:latin typeface="Arial"/>
              <a:ea typeface="Arial"/>
              <a:cs typeface="Arial"/>
              <a:sym typeface="Arial"/>
            </a:endParaRPr>
          </a:p>
          <a:p>
            <a:pPr indent="0" lvl="0" marL="0" rtl="0" algn="l">
              <a:spcBef>
                <a:spcPts val="0"/>
              </a:spcBef>
              <a:spcAft>
                <a:spcPts val="0"/>
              </a:spcAft>
              <a:buNone/>
            </a:pPr>
            <a:r>
              <a:t/>
            </a:r>
            <a:endParaRPr b="1" i="0" sz="1800" u="none" strike="noStrike">
              <a:latin typeface="Arial"/>
              <a:ea typeface="Arial"/>
              <a:cs typeface="Arial"/>
              <a:sym typeface="Arial"/>
            </a:endParaRPr>
          </a:p>
          <a:p>
            <a:pPr indent="0" lvl="0" marL="0" rtl="0" algn="l">
              <a:spcBef>
                <a:spcPts val="0"/>
              </a:spcBef>
              <a:spcAft>
                <a:spcPts val="0"/>
              </a:spcAft>
              <a:buNone/>
            </a:pPr>
            <a:r>
              <a:rPr b="1" i="0" lang="fr-FR" sz="1800" u="none" strike="noStrike">
                <a:latin typeface="Arial"/>
                <a:ea typeface="Arial"/>
                <a:cs typeface="Arial"/>
                <a:sym typeface="Arial"/>
              </a:rPr>
              <a:t>Tiny ImageNet, </a:t>
            </a:r>
            <a:r>
              <a:rPr b="0" i="0" lang="fr-FR" sz="1800" u="none" strike="noStrike">
                <a:latin typeface="Arial"/>
                <a:ea typeface="Arial"/>
                <a:cs typeface="Arial"/>
                <a:sym typeface="Arial"/>
              </a:rPr>
              <a:t>classic DS, balanced class</a:t>
            </a:r>
            <a:r>
              <a:rPr b="1" i="0" lang="fr-FR" sz="1800" u="none" strike="noStrike">
                <a:latin typeface="Arial"/>
                <a:ea typeface="Arial"/>
                <a:cs typeface="Arial"/>
                <a:sym typeface="Arial"/>
              </a:rPr>
              <a:t>, </a:t>
            </a:r>
            <a:r>
              <a:rPr b="0" i="0" lang="fr-FR" sz="1800" u="none" strike="noStrike">
                <a:latin typeface="Arial"/>
                <a:ea typeface="Arial"/>
                <a:cs typeface="Arial"/>
                <a:sym typeface="Arial"/>
              </a:rPr>
              <a:t>all tasks are roughly similar in terms of difficulty, size, and distribution, making the interpretation of the results easier. A good baseline to compart method performance, before introducing any input distribution bias. all tasks are roughly similar in terms of difficulty, size, and distribution, making the interpretation of the results easier in the first time.</a:t>
            </a:r>
            <a:endParaRPr b="1" i="0" sz="1800" u="none" strike="noStrike">
              <a:latin typeface="Arial"/>
              <a:ea typeface="Arial"/>
              <a:cs typeface="Arial"/>
              <a:sym typeface="Arial"/>
            </a:endParaRPr>
          </a:p>
          <a:p>
            <a:pPr indent="0" lvl="0" marL="0" rtl="0" algn="l">
              <a:spcBef>
                <a:spcPts val="0"/>
              </a:spcBef>
              <a:spcAft>
                <a:spcPts val="0"/>
              </a:spcAft>
              <a:buNone/>
            </a:pPr>
            <a:r>
              <a:t/>
            </a:r>
            <a:endParaRPr b="1" i="0" sz="1800" u="none" strike="noStrike">
              <a:latin typeface="Arial"/>
              <a:ea typeface="Arial"/>
              <a:cs typeface="Arial"/>
              <a:sym typeface="Arial"/>
            </a:endParaRPr>
          </a:p>
          <a:p>
            <a:pPr indent="0" lvl="0" marL="0" rtl="0" algn="l">
              <a:spcBef>
                <a:spcPts val="0"/>
              </a:spcBef>
              <a:spcAft>
                <a:spcPts val="0"/>
              </a:spcAft>
              <a:buNone/>
            </a:pPr>
            <a:r>
              <a:rPr b="0" i="0" lang="fr-FR" sz="1800" u="none" strike="noStrike">
                <a:latin typeface="Arial"/>
                <a:ea typeface="Arial"/>
                <a:cs typeface="Arial"/>
                <a:sym typeface="Arial"/>
              </a:rPr>
              <a:t>Then the authors whanted to analyse the impact of unbalanced dataset with the two following : </a:t>
            </a:r>
            <a:endParaRPr/>
          </a:p>
          <a:p>
            <a:pPr indent="0" lvl="0" marL="0" rtl="0" algn="l">
              <a:spcBef>
                <a:spcPts val="0"/>
              </a:spcBef>
              <a:spcAft>
                <a:spcPts val="0"/>
              </a:spcAft>
              <a:buNone/>
            </a:pPr>
            <a:r>
              <a:rPr b="1" i="0" lang="fr-FR" sz="1800" u="none" strike="noStrike">
                <a:latin typeface="Arial"/>
                <a:ea typeface="Arial"/>
                <a:cs typeface="Arial"/>
                <a:sym typeface="Arial"/>
              </a:rPr>
              <a:t>iNaturalist </a:t>
            </a:r>
            <a:r>
              <a:rPr b="0" i="0" lang="fr-FR" sz="1800" u="none" strike="noStrike">
                <a:latin typeface="Arial"/>
                <a:ea typeface="Arial"/>
                <a:cs typeface="Arial"/>
                <a:sym typeface="Arial"/>
              </a:rPr>
              <a:t>[84], which aims for a more real-world setting with a large number of fine-grained categories and highly imbalanced classes. So, some task has a lot of class, and some other as little as 5 classes. </a:t>
            </a:r>
            <a:endParaRPr/>
          </a:p>
          <a:p>
            <a:pPr indent="0" lvl="0" marL="0" rtl="0" algn="l">
              <a:spcBef>
                <a:spcPts val="0"/>
              </a:spcBef>
              <a:spcAft>
                <a:spcPts val="0"/>
              </a:spcAft>
              <a:buNone/>
            </a:pPr>
            <a:r>
              <a:t/>
            </a:r>
            <a:endParaRPr b="0" i="0" sz="1800" u="none" strike="noStrike">
              <a:latin typeface="Arial"/>
              <a:ea typeface="Arial"/>
              <a:cs typeface="Arial"/>
              <a:sym typeface="Arial"/>
            </a:endParaRPr>
          </a:p>
          <a:p>
            <a:pPr indent="0" lvl="0" marL="0" rtl="0" algn="l">
              <a:spcBef>
                <a:spcPts val="0"/>
              </a:spcBef>
              <a:spcAft>
                <a:spcPts val="0"/>
              </a:spcAft>
              <a:buNone/>
            </a:pPr>
            <a:r>
              <a:rPr b="1" i="0" lang="fr-FR" sz="1800" u="none" strike="noStrike">
                <a:latin typeface="Arial"/>
                <a:ea typeface="Arial"/>
                <a:cs typeface="Arial"/>
                <a:sym typeface="Arial"/>
              </a:rPr>
              <a:t>RecogSeq</a:t>
            </a:r>
            <a:r>
              <a:rPr b="0" i="0" lang="fr-FR" sz="1800" u="none" strike="noStrike">
                <a:latin typeface="Arial"/>
                <a:ea typeface="Arial"/>
                <a:cs typeface="Arial"/>
                <a:sym typeface="Arial"/>
              </a:rPr>
              <a:t>, 8 highly diverse recognition tasks (classification of objects, actions and scenes, going from flowers, scenes, birds and cars, to aircrafts, actions, letters and digits. )</a:t>
            </a:r>
            <a:endParaRPr/>
          </a:p>
        </p:txBody>
      </p:sp>
      <p:sp>
        <p:nvSpPr>
          <p:cNvPr id="263" name="Google Shape;26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fr-FR"/>
              <a:t>forgetting per task</a:t>
            </a:r>
            <a:r>
              <a:rPr lang="fr-FR"/>
              <a:t>: difference between the expectation of acquired knowledge of a task, i.e. the accuracy when we first learned a task, and the accuracy obtained after training one or more additional tasks. </a:t>
            </a:r>
            <a:endParaRPr/>
          </a:p>
        </p:txBody>
      </p:sp>
      <p:sp>
        <p:nvSpPr>
          <p:cNvPr id="276" name="Google Shape;276;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fr-FR" sz="1800" u="none" strike="noStrike">
                <a:latin typeface="Arial"/>
                <a:ea typeface="Arial"/>
                <a:cs typeface="Arial"/>
                <a:sym typeface="Arial"/>
              </a:rPr>
              <a:t>we evaluate accuracy and forgetting per task, after training each task</a:t>
            </a:r>
            <a:endParaRPr/>
          </a:p>
          <a:p>
            <a:pPr indent="0" lvl="0" marL="0" rtl="0" algn="l">
              <a:spcBef>
                <a:spcPts val="0"/>
              </a:spcBef>
              <a:spcAft>
                <a:spcPts val="0"/>
              </a:spcAft>
              <a:buNone/>
            </a:pPr>
            <a:r>
              <a:t/>
            </a:r>
            <a:endParaRPr b="0" i="0" sz="1800" u="none" strike="noStrike">
              <a:latin typeface="Arial"/>
              <a:ea typeface="Arial"/>
              <a:cs typeface="Arial"/>
              <a:sym typeface="Arial"/>
            </a:endParaRPr>
          </a:p>
          <a:p>
            <a:pPr indent="0" lvl="0" marL="0" rtl="0" algn="l">
              <a:spcBef>
                <a:spcPts val="0"/>
              </a:spcBef>
              <a:spcAft>
                <a:spcPts val="0"/>
              </a:spcAft>
              <a:buNone/>
            </a:pPr>
            <a:r>
              <a:rPr lang="fr-FR"/>
              <a:t>The </a:t>
            </a:r>
            <a:r>
              <a:rPr i="1" lang="fr-FR"/>
              <a:t>SMALL, BASE, WIDE, DEEP models </a:t>
            </a:r>
            <a:r>
              <a:rPr lang="fr-FR"/>
              <a:t>are based on a VGG configuration, but with less parameters due to the small image size</a:t>
            </a:r>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b="0" i="0" lang="fr-FR" sz="1800" u="none" strike="noStrike">
                <a:latin typeface="Arial"/>
                <a:ea typeface="Arial"/>
                <a:cs typeface="Arial"/>
                <a:sym typeface="Arial"/>
              </a:rPr>
              <a:t>Finetuning :</a:t>
            </a:r>
            <a:r>
              <a:rPr lang="fr-FR" sz="1800">
                <a:latin typeface="Arial"/>
                <a:ea typeface="Arial"/>
                <a:cs typeface="Arial"/>
                <a:sym typeface="Arial"/>
              </a:rPr>
              <a:t> </a:t>
            </a:r>
            <a:endParaRPr b="0" i="0" sz="1800" u="none" strike="noStrike">
              <a:latin typeface="Arial"/>
              <a:ea typeface="Arial"/>
              <a:cs typeface="Arial"/>
              <a:sym typeface="Arial"/>
            </a:endParaRPr>
          </a:p>
          <a:p>
            <a:pPr indent="0" lvl="0" marL="0" rtl="0" algn="l">
              <a:spcBef>
                <a:spcPts val="0"/>
              </a:spcBef>
              <a:spcAft>
                <a:spcPts val="0"/>
              </a:spcAft>
              <a:buNone/>
            </a:pPr>
            <a:r>
              <a:t/>
            </a:r>
            <a:endParaRPr b="0" i="0" sz="1800" u="none" strike="noStrike">
              <a:latin typeface="Arial"/>
              <a:ea typeface="Arial"/>
              <a:cs typeface="Arial"/>
              <a:sym typeface="Arial"/>
            </a:endParaRPr>
          </a:p>
          <a:p>
            <a:pPr indent="0" lvl="0" marL="0" rtl="0" algn="l">
              <a:spcBef>
                <a:spcPts val="0"/>
              </a:spcBef>
              <a:spcAft>
                <a:spcPts val="0"/>
              </a:spcAft>
              <a:buNone/>
            </a:pPr>
            <a:r>
              <a:rPr b="0" i="0" lang="fr-FR" sz="1800" u="none" strike="noStrike">
                <a:latin typeface="Arial"/>
                <a:ea typeface="Arial"/>
                <a:cs typeface="Arial"/>
                <a:sym typeface="Arial"/>
              </a:rPr>
              <a:t>Joint distribution : that violates the continual Learning setup. This baseline provides a target reference. Indeed CL-based can’t be better </a:t>
            </a:r>
            <a:r>
              <a:rPr lang="fr-FR" sz="1800">
                <a:latin typeface="Arial"/>
                <a:ea typeface="Arial"/>
                <a:cs typeface="Arial"/>
                <a:sym typeface="Arial"/>
              </a:rPr>
              <a:t>theoretically</a:t>
            </a:r>
            <a:r>
              <a:rPr b="0" i="0" lang="fr-FR" sz="1800" u="none" strike="noStrike">
                <a:latin typeface="Arial"/>
                <a:ea typeface="Arial"/>
                <a:cs typeface="Arial"/>
                <a:sym typeface="Arial"/>
              </a:rPr>
              <a:t> as their suffer from data retention </a:t>
            </a:r>
            <a:r>
              <a:rPr lang="fr-FR" sz="1800">
                <a:latin typeface="Arial"/>
                <a:ea typeface="Arial"/>
                <a:cs typeface="Arial"/>
                <a:sym typeface="Arial"/>
              </a:rPr>
              <a:t>imposed </a:t>
            </a:r>
            <a:r>
              <a:rPr b="0" i="0" lang="fr-FR" sz="1800" u="none" strike="noStrike">
                <a:latin typeface="Arial"/>
                <a:ea typeface="Arial"/>
                <a:cs typeface="Arial"/>
                <a:sym typeface="Arial"/>
              </a:rPr>
              <a:t>by the CL paradigm.</a:t>
            </a:r>
            <a:r>
              <a:rPr lang="fr-FR" sz="1800">
                <a:latin typeface="Arial"/>
                <a:ea typeface="Arial"/>
                <a:cs typeface="Arial"/>
                <a:sym typeface="Arial"/>
              </a:rPr>
              <a:t> </a:t>
            </a:r>
            <a:endParaRPr/>
          </a:p>
        </p:txBody>
      </p:sp>
      <p:sp>
        <p:nvSpPr>
          <p:cNvPr id="288" name="Google Shape;28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One important point in that study is to find a way to put all methods on an equals footing them on an equal footing regarding computing power and memory allocation.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However as all models rely on very distinct method be it on nearest-neightbors for iCaRL, on the storage of previous </a:t>
            </a:r>
            <a:r>
              <a:rPr b="0" i="0" lang="fr-FR" sz="1800" u="none" strike="noStrike">
                <a:latin typeface="Arial"/>
                <a:ea typeface="Arial"/>
                <a:cs typeface="Arial"/>
                <a:sym typeface="Arial"/>
              </a:rPr>
              <a:t>sample outputs for LwF, it is pretty to ensure that every model will be given the same ressource.</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How to fix the replay buffer size of Replay-based methods. That’s an important questions as as we discuss previously will have a direct impact on its performances. The more we increased the replay-buffer size, the closer we get to a framework of classical learning with all the data available at any tme. </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fr-FR"/>
              <a:t>Regarding computation power or infering time, this is one of the limit of that paper, as some model such as iCaRL relies on very uneffective algorithm, neirest neighbors in that case. Making it not scalable for very very large dataset.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8" name="Google Shape;29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fr-FR"/>
              <a:t>1. Establish a taxonomy for continuous learning. In other words, they classify different methods to address CL problems.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2. Establish a Framework to determine the stability-plasticity hyper parameters of real-world continual learners without violating the continual learning setting. </a:t>
            </a:r>
            <a:endParaRPr/>
          </a:p>
          <a:p>
            <a:pPr indent="0" lvl="0" marL="0" rtl="0" algn="l">
              <a:spcBef>
                <a:spcPts val="0"/>
              </a:spcBef>
              <a:spcAft>
                <a:spcPts val="0"/>
              </a:spcAft>
              <a:buNone/>
            </a:pPr>
            <a:r>
              <a:rPr lang="fr-FR"/>
              <a:t>Therefore, fairly comparing continual learners in a true continual learning setting.</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3. Comprehensive experimental comparison of 11 state-of-the-art continual learning methods and 4 baselines</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fr-FR" sz="1800" u="none" strike="noStrike">
                <a:latin typeface="Arial"/>
                <a:ea typeface="Arial"/>
                <a:cs typeface="Arial"/>
                <a:sym typeface="Arial"/>
              </a:rPr>
              <a:t>General observations:  The legends shows average final accuracy and in brackets, the average forgetting.  ( the higher this score is, the more the model is forgetting during training, note that a negative score is possible leveraging backward learning possibilities. </a:t>
            </a:r>
            <a:endParaRPr/>
          </a:p>
          <a:p>
            <a:pPr indent="0" lvl="0" marL="0" rtl="0" algn="l">
              <a:spcBef>
                <a:spcPts val="0"/>
              </a:spcBef>
              <a:spcAft>
                <a:spcPts val="0"/>
              </a:spcAft>
              <a:buNone/>
            </a:pPr>
            <a:r>
              <a:t/>
            </a:r>
            <a:endParaRPr b="0" i="0" sz="1800" u="none" strike="noStrike">
              <a:latin typeface="Arial"/>
              <a:ea typeface="Arial"/>
              <a:cs typeface="Arial"/>
              <a:sym typeface="Arial"/>
            </a:endParaRPr>
          </a:p>
          <a:p>
            <a:pPr indent="0" lvl="0" marL="0" rtl="0" algn="l">
              <a:spcBef>
                <a:spcPts val="0"/>
              </a:spcBef>
              <a:spcAft>
                <a:spcPts val="0"/>
              </a:spcAft>
              <a:buNone/>
            </a:pPr>
            <a:r>
              <a:rPr b="0" i="0" lang="fr-FR" sz="1800" u="none" strike="noStrike">
                <a:latin typeface="Arial"/>
                <a:ea typeface="Arial"/>
                <a:cs typeface="Arial"/>
                <a:sym typeface="Arial"/>
              </a:rPr>
              <a:t>As a reference, it is relevant to highlight the soft upper bound obtained when training all tasks jointly, as part of a single distribution.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As expected, the classic SGD model (namely finetuning) suffer very quickly from catastrophic forgetting </a:t>
            </a:r>
            <a:r>
              <a:rPr b="0" i="0" lang="fr-FR" sz="1800" u="none" strike="noStrike">
                <a:latin typeface="Arial"/>
                <a:ea typeface="Arial"/>
                <a:cs typeface="Arial"/>
                <a:sym typeface="Arial"/>
              </a:rPr>
              <a:t>as soon as a new task is added, performance drops, resulting in poor average accuracy of only </a:t>
            </a:r>
            <a:r>
              <a:rPr b="0" i="0" lang="fr-FR" sz="1800" u="none" strike="noStrike">
                <a:latin typeface="Old Standard TT"/>
                <a:ea typeface="Old Standard TT"/>
                <a:cs typeface="Old Standard TT"/>
                <a:sym typeface="Old Standard TT"/>
              </a:rPr>
              <a:t>21.30% </a:t>
            </a:r>
            <a:r>
              <a:rPr b="0" i="0" lang="fr-FR" sz="1800" u="none" strike="noStrike">
                <a:latin typeface="Arial"/>
                <a:ea typeface="Arial"/>
                <a:cs typeface="Arial"/>
                <a:sym typeface="Arial"/>
              </a:rPr>
              <a:t>and </a:t>
            </a:r>
            <a:r>
              <a:rPr b="0" i="0" lang="fr-FR" sz="1800" u="none" strike="noStrike">
                <a:latin typeface="Old Standard TT"/>
                <a:ea typeface="Old Standard TT"/>
                <a:cs typeface="Old Standard TT"/>
                <a:sym typeface="Old Standard TT"/>
              </a:rPr>
              <a:t>26.90% </a:t>
            </a:r>
            <a:r>
              <a:rPr b="0" i="0" lang="fr-FR" sz="1800" u="none" strike="noStrike">
                <a:latin typeface="Arial"/>
                <a:ea typeface="Arial"/>
                <a:cs typeface="Arial"/>
                <a:sym typeface="Arial"/>
              </a:rPr>
              <a:t>average forgetting</a:t>
            </a:r>
            <a:endParaRPr b="0" i="0" sz="1800" u="none" strike="noStrike">
              <a:latin typeface="Arial"/>
              <a:ea typeface="Arial"/>
              <a:cs typeface="Arial"/>
              <a:sym typeface="Arial"/>
            </a:endParaRPr>
          </a:p>
          <a:p>
            <a:pPr indent="0" lvl="0" marL="0" rtl="0" algn="l">
              <a:spcBef>
                <a:spcPts val="0"/>
              </a:spcBef>
              <a:spcAft>
                <a:spcPts val="0"/>
              </a:spcAft>
              <a:buNone/>
            </a:pPr>
            <a:r>
              <a:t/>
            </a:r>
            <a:endParaRPr b="0" i="0" sz="1800" u="none" strike="noStrike">
              <a:latin typeface="Arial"/>
              <a:ea typeface="Arial"/>
              <a:cs typeface="Arial"/>
              <a:sym typeface="Arial"/>
            </a:endParaRPr>
          </a:p>
          <a:p>
            <a:pPr indent="0" lvl="0" marL="0" rtl="0" algn="l">
              <a:spcBef>
                <a:spcPts val="0"/>
              </a:spcBef>
              <a:spcAft>
                <a:spcPts val="0"/>
              </a:spcAft>
              <a:buNone/>
            </a:pPr>
            <a:r>
              <a:rPr b="0" i="0" lang="fr-FR" sz="1800" u="none" strike="noStrike">
                <a:latin typeface="Arial"/>
                <a:ea typeface="Arial"/>
                <a:cs typeface="Arial"/>
                <a:sym typeface="Arial"/>
              </a:rPr>
              <a:t>With </a:t>
            </a:r>
            <a:r>
              <a:rPr b="0" i="0" lang="fr-FR" sz="1800" u="none" strike="noStrike">
                <a:latin typeface="Old Standard TT"/>
                <a:ea typeface="Old Standard TT"/>
                <a:cs typeface="Old Standard TT"/>
                <a:sym typeface="Old Standard TT"/>
              </a:rPr>
              <a:t>49.13% </a:t>
            </a:r>
            <a:r>
              <a:rPr b="0" i="0" lang="fr-FR" sz="1800" u="none" strike="noStrike">
                <a:latin typeface="Arial"/>
                <a:ea typeface="Arial"/>
                <a:cs typeface="Arial"/>
                <a:sym typeface="Arial"/>
              </a:rPr>
              <a:t>average accuracy, PackNet shows highest overall performance after training all tasks. As the task specific sub model is fixed after training, its normal to see no variation along multitask training. However, just after learning new tasks, due to compression PackNet only has a fraction of the total model capacity available. Therefore, if we could zoom in, just after training, we could see that its performce is a bit worse on new tasks compared to other methods that would take profit of all te model capacity. </a:t>
            </a:r>
            <a:endParaRPr/>
          </a:p>
        </p:txBody>
      </p:sp>
      <p:sp>
        <p:nvSpPr>
          <p:cNvPr id="310" name="Google Shape;310;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MAS and iCaRL shows similar results than top of the line PackNET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Something really interesting, is how both iCaRL models are improving thier performances on previous tasks along training new tasks. </a:t>
            </a:r>
            <a:r>
              <a:rPr b="0" i="0" lang="fr-FR" sz="1800" u="none" strike="noStrike">
                <a:latin typeface="Arial"/>
                <a:ea typeface="Arial"/>
                <a:cs typeface="Arial"/>
                <a:sym typeface="Arial"/>
              </a:rPr>
              <a:t>backward transfer is something pretty unusual but can be partly explained by the iCaRL model that relies on nearest neightbors.</a:t>
            </a:r>
            <a:endParaRPr/>
          </a:p>
        </p:txBody>
      </p:sp>
      <p:sp>
        <p:nvSpPr>
          <p:cNvPr id="320" name="Google Shape;320;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fr-FR"/>
              <a:t>As we saw, iCaRL model are the only one that shows sign of backward transfer, while getting results comparable with top of the line model suck as PackNet. </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fr-FR" sz="1800" u="none" strike="noStrike">
                <a:latin typeface="Arial"/>
                <a:ea typeface="Arial"/>
                <a:cs typeface="Arial"/>
                <a:sym typeface="Arial"/>
              </a:rPr>
              <a:t>Joint training results on the DEEP network (blue box) are inferior compared to shallower networks, implying the deep architecture to be less suited to accumulate all knowledge from the task sequence.Hence,  extending the BASE model with additional convolutional layers results in lower performance.</a:t>
            </a:r>
            <a:endParaRPr/>
          </a:p>
          <a:p>
            <a:pPr indent="0" lvl="0" marL="0" rtl="0" algn="l">
              <a:spcBef>
                <a:spcPts val="0"/>
              </a:spcBef>
              <a:spcAft>
                <a:spcPts val="0"/>
              </a:spcAft>
              <a:buNone/>
            </a:pPr>
            <a:r>
              <a:t/>
            </a:r>
            <a:endParaRPr b="0" i="0" sz="1800" u="none" strike="noStrike">
              <a:latin typeface="Arial"/>
              <a:ea typeface="Arial"/>
              <a:cs typeface="Arial"/>
              <a:sym typeface="Arial"/>
            </a:endParaRPr>
          </a:p>
          <a:p>
            <a:pPr indent="0" lvl="0" marL="0" rtl="0" algn="l">
              <a:spcBef>
                <a:spcPts val="0"/>
              </a:spcBef>
              <a:spcAft>
                <a:spcPts val="0"/>
              </a:spcAft>
              <a:buNone/>
            </a:pPr>
            <a:r>
              <a:rPr b="0" i="0" lang="fr-FR" sz="1800" u="none" strike="noStrike">
                <a:latin typeface="Arial"/>
                <a:ea typeface="Arial"/>
                <a:cs typeface="Arial"/>
                <a:sym typeface="Arial"/>
              </a:rPr>
              <a:t>We can conclude that (too) deep model architectures do not provide a good match with the continual learning setup :  this is purely hypothetic, may they lack of plasticity comes from the use of unnecessary convolutionnal NN layers. </a:t>
            </a:r>
            <a:endParaRPr/>
          </a:p>
          <a:p>
            <a:pPr indent="0" lvl="0" marL="0" rtl="0" algn="l">
              <a:spcBef>
                <a:spcPts val="0"/>
              </a:spcBef>
              <a:spcAft>
                <a:spcPts val="0"/>
              </a:spcAft>
              <a:buNone/>
            </a:pPr>
            <a:r>
              <a:t/>
            </a:r>
            <a:endParaRPr b="0" i="0" sz="1800" u="none" strike="noStrike">
              <a:latin typeface="Arial"/>
              <a:ea typeface="Arial"/>
              <a:cs typeface="Arial"/>
              <a:sym typeface="Arial"/>
            </a:endParaRPr>
          </a:p>
        </p:txBody>
      </p:sp>
      <p:sp>
        <p:nvSpPr>
          <p:cNvPr id="330" name="Google Shape;33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fr-FR" sz="1800" u="none" strike="noStrike">
                <a:latin typeface="Arial"/>
                <a:ea typeface="Arial"/>
                <a:cs typeface="Arial"/>
                <a:sym typeface="Arial"/>
              </a:rPr>
              <a:t>Proofs of DEEP model lack of plasticity with this Layer-wise cumulative HAT weight usage</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most of the weights are used as soon as the 3rd task is learned, there is no room left to fit specific sub-networks for future tasks, the DEEP model lacks plasticity. </a:t>
            </a:r>
            <a:endParaRPr/>
          </a:p>
        </p:txBody>
      </p:sp>
      <p:sp>
        <p:nvSpPr>
          <p:cNvPr id="347" name="Google Shape;347;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They found some proof of overfitting -&gt; authors proposed to look at some usual regularization method ?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Generally, both regularization methods deteriorate average accuracy and emphazise the catastrophic forgetting phenomenon.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The only improvement occcurs to SI regularization-based model, one of the least performant model of the survey. It was known to overfits its training data.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0" name="Google Shape;360;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All models and CL methods were subject to different task oredering schemes for both balanced Tiny Imagenet and unbalanced (iNaturalist) task sequences.</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Tiny Imagenet tasks were ordered at random, from hard to easy and easy to hard. The assumption was that easy-to-hard ordering would enhance performance. However, the impact of the task order seems insignificant.</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In the other hand, With iNaturalist, classes are ordered by highest relatedness, lowest relatedness, and at random. Random ordering did affect the performance of some methods. This could be due to iNaturalist being unbalanced. An other ordering I would have suggested is by amount of data in each task.</a:t>
            </a:r>
            <a:endParaRPr/>
          </a:p>
          <a:p>
            <a:pPr indent="0" lvl="0" marL="0" rtl="0" algn="l">
              <a:spcBef>
                <a:spcPts val="0"/>
              </a:spcBef>
              <a:spcAft>
                <a:spcPts val="0"/>
              </a:spcAft>
              <a:buNone/>
            </a:pPr>
            <a:r>
              <a:rPr lang="fr-FR"/>
              <a:t>Everything being said, their results would have been significant if they had done a k-fold cross validation with a t-test. We cannot conclude with the provided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Time for some skepticism, take this experiment with a grain of salt.</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**spoilers**, task order has a small impact on results when it comes to image classification</a:t>
            </a:r>
            <a:endParaRPr/>
          </a:p>
        </p:txBody>
      </p:sp>
      <p:sp>
        <p:nvSpPr>
          <p:cNvPr id="374" name="Google Shape;374;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The parameter isolation-based method PackNet seems to have win the grandprix.</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Shout-out to the article Optimization and Generalization of Regularization-Based Continual Learning. It approximates previous losses with the second-order Taylor expansion based on previously stored weights for each task</a:t>
            </a:r>
            <a:endParaRPr/>
          </a:p>
        </p:txBody>
      </p:sp>
      <p:sp>
        <p:nvSpPr>
          <p:cNvPr id="384" name="Google Shape;384;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br>
              <a:rPr b="0" i="0" lang="fr-FR">
                <a:solidFill>
                  <a:srgbClr val="DCDDDE"/>
                </a:solidFill>
                <a:latin typeface="Arial"/>
                <a:ea typeface="Arial"/>
                <a:cs typeface="Arial"/>
                <a:sym typeface="Arial"/>
              </a:rPr>
            </a:b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You guessed it, todays topic at hand will be continual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Continual Learning is the field that studies the problem of learning from an infinite amount of data with the goal of gradually extending acquired knowledge and using it for future learning.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The end goal is to have a system that interacts with an infinite stream of data and learns from it by getting better at new tasks as well as old ones. Ideally we would have both (positive) backward and  forward transfer. </a:t>
            </a:r>
            <a:endParaRPr/>
          </a:p>
        </p:txBody>
      </p:sp>
      <p:sp>
        <p:nvSpPr>
          <p:cNvPr id="116" name="Google Shape;11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As we all should know by now, a major challenge of continual learning is catastrophic forgetting. It is the phenomenon where performance on a previously learned task or domain significantly degrades over time as new tasks or domains are added.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This is showcased by the example below.</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VGG, ResNet and DesneNet were trained on CIFAR-10 that was split between 2 sequential tasks of 5 classes each.</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At epoch 30, a new task is introduced. We observe an immediate decrease in the performance of task one for all network compared to a rapid increase in performance for the new task at hand.</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This is a direct result of a more general problem in neural networks, namely the stability-plasticity dilemma [20], with plasticity referring to the ability of integrating new knowledge, and stability retaining previous knowledge while encoding it. Right we here we have an example of networks with good plasticity, but bad stability.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7" name="Google Shape;12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Quick recap on the Continual Learning Setting for supervised classification,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Data is assigned to tasks that are isolated in the training phase with a new batch of data, belonging to a new group of classes, a new domain, or a different output space.  When training on a particular task, the model should not have access to data from previous tasks.</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The objective being to minimize the sum of the losses over each task. Shout-out to Optimization and Generalization of Regularization-Based Continual Learning: a Loss Approximation Viewpoint, approximates previous losses with the second-order Taylor expansion based on previously stored weights for each task.</a:t>
            </a:r>
            <a:endParaRPr/>
          </a:p>
        </p:txBody>
      </p:sp>
      <p:sp>
        <p:nvSpPr>
          <p:cNvPr id="137" name="Google Shape;13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Quick recap on the Continual Learning Setting for supervised classification,  Continual Unsupervised Representation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Class incremental bascially adds classes sequentially to the already existing classes from previous task</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Task incremental, Classes are different for each task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Incremental domain, Same classes, different domains for X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Data incremental, is a more general setting. We define data streams without the notions of task, class or domain.</a:t>
            </a:r>
            <a:endParaRPr/>
          </a:p>
        </p:txBody>
      </p:sp>
      <p:sp>
        <p:nvSpPr>
          <p:cNvPr id="151" name="Google Shape;15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As said previously, one of the main objectives of the paper is to provide a fair comparison between different continual learning methods with its framework.</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It sets hyperparameters without violating the continual learning setting that is models have no access to previous task data. It is a more realistic approach compared to grid search on hyperparameters, using held-out validation data from all tasks.</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That being said, their algorithm has two main phases:</a:t>
            </a:r>
            <a:endParaRPr/>
          </a:p>
          <a:p>
            <a:pPr indent="0" lvl="0" marL="0" rtl="0" algn="l">
              <a:spcBef>
                <a:spcPts val="0"/>
              </a:spcBef>
              <a:spcAft>
                <a:spcPts val="0"/>
              </a:spcAft>
              <a:buNone/>
            </a:pPr>
            <a:r>
              <a:rPr lang="fr-FR"/>
              <a:t>1. Trains a copy of the network with previous model parameters on a new task in order to achieve maximum accuracy. It finds the best accuracy achievable A* by the model on the new task.</a:t>
            </a:r>
            <a:endParaRPr/>
          </a:p>
          <a:p>
            <a:pPr indent="0" lvl="0" marL="0" rtl="0" algn="l">
              <a:spcBef>
                <a:spcPts val="0"/>
              </a:spcBef>
              <a:spcAft>
                <a:spcPts val="0"/>
              </a:spcAft>
              <a:buNone/>
            </a:pPr>
            <a:r>
              <a:rPr lang="fr-FR"/>
              <a:t>2. Trains a copy of the network with previous model parameters on a new task. It's objective is to achieve an accuracy of (1-p)A*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P and alpha are to hyper parameters of the framework. The set of hyperparameters H is related to forgetting, it should be identified for the continual learning method. Psi is the </a:t>
            </a:r>
            <a:endParaRPr/>
          </a:p>
        </p:txBody>
      </p:sp>
      <p:sp>
        <p:nvSpPr>
          <p:cNvPr id="166" name="Google Shape;16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fr-FR"/>
              <a:t>Won’t spend time on describing each methods, but briefly recapt heir core differences. </a:t>
            </a:r>
            <a:endParaRPr/>
          </a:p>
          <a:p>
            <a:pPr indent="0" lvl="0" marL="0" rtl="0" algn="l">
              <a:spcBef>
                <a:spcPts val="0"/>
              </a:spcBef>
              <a:spcAft>
                <a:spcPts val="0"/>
              </a:spcAft>
              <a:buNone/>
            </a:pPr>
            <a:r>
              <a:rPr lang="fr-FR"/>
              <a:t>This scheme has already been introduced previously by Irina, hence  we will try not to repeat was has already been said by Irina during the introductive lecture but rather spend time on some interesting point of dicussion in this article . </a:t>
            </a:r>
            <a:endParaRPr/>
          </a:p>
          <a:p>
            <a:pPr indent="0" lvl="0" marL="0" rtl="0" algn="l">
              <a:spcBef>
                <a:spcPts val="0"/>
              </a:spcBef>
              <a:spcAft>
                <a:spcPts val="0"/>
              </a:spcAft>
              <a:buNone/>
            </a:pPr>
            <a:br>
              <a:rPr lang="fr-FR"/>
            </a:br>
            <a:r>
              <a:rPr lang="fr-FR"/>
              <a:t>Here are the 11 models part of the study. As you can see, dynamics Architectures won’t be developed in this review as no model involved in the study relies on this method. </a:t>
            </a:r>
            <a:endParaRPr/>
          </a:p>
        </p:txBody>
      </p:sp>
      <p:sp>
        <p:nvSpPr>
          <p:cNvPr id="176" name="Google Shape;17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8.png"/><Relationship Id="rId4" Type="http://schemas.openxmlformats.org/officeDocument/2006/relationships/image" Target="../media/image34.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90" name="Google Shape;90;p13"/>
          <p:cNvPicPr preferRelativeResize="0"/>
          <p:nvPr/>
        </p:nvPicPr>
        <p:blipFill rotWithShape="1">
          <a:blip r:embed="rId3">
            <a:alphaModFix/>
          </a:blip>
          <a:srcRect b="0" l="0" r="0" t="0"/>
          <a:stretch/>
        </p:blipFill>
        <p:spPr>
          <a:xfrm>
            <a:off x="838200" y="681037"/>
            <a:ext cx="10821910" cy="5696745"/>
          </a:xfrm>
          <a:prstGeom prst="rect">
            <a:avLst/>
          </a:prstGeom>
          <a:noFill/>
          <a:ln>
            <a:noFill/>
          </a:ln>
        </p:spPr>
      </p:pic>
      <p:sp>
        <p:nvSpPr>
          <p:cNvPr id="91" name="Google Shape;91;p13"/>
          <p:cNvSpPr txBox="1"/>
          <p:nvPr>
            <p:ph idx="11" type="ftr"/>
          </p:nvPr>
        </p:nvSpPr>
        <p:spPr>
          <a:xfrm>
            <a:off x="3677405" y="6370241"/>
            <a:ext cx="51435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92" name="Google Shape;9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Replay methods : </a:t>
            </a:r>
            <a:endParaRPr/>
          </a:p>
        </p:txBody>
      </p:sp>
      <p:sp>
        <p:nvSpPr>
          <p:cNvPr id="199" name="Google Shape;199;p22"/>
          <p:cNvSpPr txBox="1"/>
          <p:nvPr>
            <p:ph idx="1" type="body"/>
          </p:nvPr>
        </p:nvSpPr>
        <p:spPr>
          <a:xfrm>
            <a:off x="838200" y="155130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i="1" lang="fr-FR"/>
              <a:t>Rehearsal</a:t>
            </a:r>
            <a:r>
              <a:rPr lang="fr-FR"/>
              <a:t> : (iCaRL)</a:t>
            </a:r>
            <a:endParaRPr/>
          </a:p>
        </p:txBody>
      </p:sp>
      <p:sp>
        <p:nvSpPr>
          <p:cNvPr id="200" name="Google Shape;20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201" name="Google Shape;20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202" name="Google Shape;202;p22"/>
          <p:cNvPicPr preferRelativeResize="0"/>
          <p:nvPr/>
        </p:nvPicPr>
        <p:blipFill rotWithShape="1">
          <a:blip r:embed="rId3">
            <a:alphaModFix/>
          </a:blip>
          <a:srcRect b="6643" l="0" r="0" t="0"/>
          <a:stretch/>
        </p:blipFill>
        <p:spPr>
          <a:xfrm>
            <a:off x="2305640" y="1942291"/>
            <a:ext cx="7993830" cy="4062269"/>
          </a:xfrm>
          <a:prstGeom prst="rect">
            <a:avLst/>
          </a:prstGeom>
          <a:noFill/>
          <a:ln>
            <a:noFill/>
          </a:ln>
        </p:spPr>
      </p:pic>
      <p:sp>
        <p:nvSpPr>
          <p:cNvPr id="203" name="Google Shape;203;p22"/>
          <p:cNvSpPr txBox="1"/>
          <p:nvPr/>
        </p:nvSpPr>
        <p:spPr>
          <a:xfrm>
            <a:off x="5463541" y="5987018"/>
            <a:ext cx="30175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Replay buffer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3"/>
          <p:cNvPicPr preferRelativeResize="0"/>
          <p:nvPr/>
        </p:nvPicPr>
        <p:blipFill rotWithShape="1">
          <a:blip r:embed="rId3">
            <a:alphaModFix/>
          </a:blip>
          <a:srcRect b="0" l="0" r="0" t="0"/>
          <a:stretch/>
        </p:blipFill>
        <p:spPr>
          <a:xfrm>
            <a:off x="2273359" y="1954580"/>
            <a:ext cx="8044988" cy="4456881"/>
          </a:xfrm>
          <a:prstGeom prst="rect">
            <a:avLst/>
          </a:prstGeom>
          <a:noFill/>
          <a:ln>
            <a:noFill/>
          </a:ln>
        </p:spPr>
      </p:pic>
      <p:sp>
        <p:nvSpPr>
          <p:cNvPr id="210" name="Google Shape;21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211" name="Google Shape;21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12" name="Google Shape;21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Replay methods : </a:t>
            </a:r>
            <a:endParaRPr/>
          </a:p>
        </p:txBody>
      </p:sp>
      <p:sp>
        <p:nvSpPr>
          <p:cNvPr id="213" name="Google Shape;213;p23"/>
          <p:cNvSpPr txBox="1"/>
          <p:nvPr>
            <p:ph idx="1" type="body"/>
          </p:nvPr>
        </p:nvSpPr>
        <p:spPr>
          <a:xfrm>
            <a:off x="838200" y="155130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i="1" lang="fr-FR"/>
              <a:t>Pseudo-Rehearsal</a:t>
            </a:r>
            <a:r>
              <a:rPr lang="fr-F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220" name="Google Shape;2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21" name="Google Shape;22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Replay methods : </a:t>
            </a:r>
            <a:endParaRPr/>
          </a:p>
        </p:txBody>
      </p:sp>
      <p:sp>
        <p:nvSpPr>
          <p:cNvPr id="222" name="Google Shape;222;p24"/>
          <p:cNvSpPr txBox="1"/>
          <p:nvPr>
            <p:ph idx="1" type="body"/>
          </p:nvPr>
        </p:nvSpPr>
        <p:spPr>
          <a:xfrm>
            <a:off x="838200" y="1690688"/>
            <a:ext cx="10515600" cy="4351338"/>
          </a:xfrm>
          <a:prstGeom prst="rect">
            <a:avLst/>
          </a:prstGeom>
          <a:blipFill rotWithShape="1">
            <a:blip r:embed="rId3">
              <a:alphaModFix/>
            </a:blip>
            <a:stretch>
              <a:fillRect b="0" l="-1042" r="0" t="-210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fr-F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Regularization-based methods</a:t>
            </a:r>
            <a:endParaRPr/>
          </a:p>
        </p:txBody>
      </p:sp>
      <p:sp>
        <p:nvSpPr>
          <p:cNvPr id="229" name="Google Shape;229;p25"/>
          <p:cNvSpPr txBox="1"/>
          <p:nvPr>
            <p:ph idx="1" type="body"/>
          </p:nvPr>
        </p:nvSpPr>
        <p:spPr>
          <a:xfrm>
            <a:off x="838200" y="1689100"/>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i="1" lang="fr-FR"/>
              <a:t>Prior-focused : </a:t>
            </a:r>
            <a:r>
              <a:rPr lang="fr-FR"/>
              <a:t>(EWC, IMM, SI) Goal : reducing the plasticity of weights that are vital to previously learned tasks.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30" name="Google Shape;23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231" name="Google Shape;23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232" name="Google Shape;232;p25"/>
          <p:cNvPicPr preferRelativeResize="0"/>
          <p:nvPr/>
        </p:nvPicPr>
        <p:blipFill rotWithShape="1">
          <a:blip r:embed="rId3">
            <a:alphaModFix/>
          </a:blip>
          <a:srcRect b="0" l="0" r="0" t="0"/>
          <a:stretch/>
        </p:blipFill>
        <p:spPr>
          <a:xfrm>
            <a:off x="7699883" y="2826618"/>
            <a:ext cx="4090254" cy="2646878"/>
          </a:xfrm>
          <a:prstGeom prst="rect">
            <a:avLst/>
          </a:prstGeom>
          <a:noFill/>
          <a:ln>
            <a:noFill/>
          </a:ln>
        </p:spPr>
      </p:pic>
      <p:sp>
        <p:nvSpPr>
          <p:cNvPr id="233" name="Google Shape;233;p25"/>
          <p:cNvSpPr txBox="1"/>
          <p:nvPr/>
        </p:nvSpPr>
        <p:spPr>
          <a:xfrm>
            <a:off x="838200" y="2289763"/>
            <a:ext cx="6549571" cy="26468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Arial"/>
              <a:buChar char="•"/>
            </a:pPr>
            <a:r>
              <a:rPr lang="fr-FR" sz="2400">
                <a:solidFill>
                  <a:schemeClr val="dk1"/>
                </a:solidFill>
                <a:latin typeface="Calibri"/>
                <a:ea typeface="Calibri"/>
                <a:cs typeface="Calibri"/>
                <a:sym typeface="Calibri"/>
              </a:rPr>
              <a:t>Estimate a distribution over model parameters using previous tasks and use it as prior when learning a new task. Penalize changes to parameters that would have been away from that prior distribution.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25"/>
          <p:cNvSpPr txBox="1"/>
          <p:nvPr/>
        </p:nvSpPr>
        <p:spPr>
          <a:xfrm>
            <a:off x="1291771" y="5168900"/>
            <a:ext cx="6096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2800">
                <a:solidFill>
                  <a:schemeClr val="dk1"/>
                </a:solidFill>
                <a:latin typeface="Calibri"/>
                <a:ea typeface="Calibri"/>
                <a:cs typeface="Calibri"/>
                <a:sym typeface="Calibri"/>
              </a:rPr>
              <a:t>More info on Irina’s slides.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descr="Une image contenant texte, horloge&#10;&#10;Description générée automatiquement" id="240" name="Google Shape;240;p26"/>
          <p:cNvPicPr preferRelativeResize="0"/>
          <p:nvPr/>
        </p:nvPicPr>
        <p:blipFill rotWithShape="1">
          <a:blip r:embed="rId3">
            <a:alphaModFix/>
          </a:blip>
          <a:srcRect b="0" l="0" r="0" t="0"/>
          <a:stretch/>
        </p:blipFill>
        <p:spPr>
          <a:xfrm>
            <a:off x="2024592" y="3258217"/>
            <a:ext cx="8497580" cy="3341364"/>
          </a:xfrm>
          <a:prstGeom prst="rect">
            <a:avLst/>
          </a:prstGeom>
          <a:noFill/>
          <a:ln>
            <a:noFill/>
          </a:ln>
        </p:spPr>
      </p:pic>
      <p:sp>
        <p:nvSpPr>
          <p:cNvPr id="241" name="Google Shape;24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Regularization-based methods</a:t>
            </a:r>
            <a:endParaRPr/>
          </a:p>
        </p:txBody>
      </p:sp>
      <p:sp>
        <p:nvSpPr>
          <p:cNvPr id="242" name="Google Shape;242;p26"/>
          <p:cNvSpPr txBox="1"/>
          <p:nvPr>
            <p:ph idx="1" type="body"/>
          </p:nvPr>
        </p:nvSpPr>
        <p:spPr>
          <a:xfrm>
            <a:off x="838200" y="1690688"/>
            <a:ext cx="10515600" cy="4351338"/>
          </a:xfrm>
          <a:prstGeom prst="rect">
            <a:avLst/>
          </a:prstGeom>
          <a:blipFill rotWithShape="1">
            <a:blip r:embed="rId4">
              <a:alphaModFix/>
            </a:blip>
            <a:stretch>
              <a:fillRect b="0" l="-1216" r="0" t="-224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fr-FR"/>
              <a:t> </a:t>
            </a:r>
            <a:endParaRPr/>
          </a:p>
        </p:txBody>
      </p:sp>
      <p:sp>
        <p:nvSpPr>
          <p:cNvPr id="243" name="Google Shape;24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44" name="Google Shape;244;p26"/>
          <p:cNvSpPr txBox="1"/>
          <p:nvPr/>
        </p:nvSpPr>
        <p:spPr>
          <a:xfrm>
            <a:off x="838200" y="6079351"/>
            <a:ext cx="18473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i="1" sz="1200">
              <a:solidFill>
                <a:schemeClr val="dk1"/>
              </a:solidFill>
              <a:latin typeface="Calibri"/>
              <a:ea typeface="Calibri"/>
              <a:cs typeface="Calibri"/>
              <a:sym typeface="Calibri"/>
            </a:endParaRPr>
          </a:p>
        </p:txBody>
      </p:sp>
      <p:sp>
        <p:nvSpPr>
          <p:cNvPr id="245" name="Google Shape;245;p26"/>
          <p:cNvSpPr txBox="1"/>
          <p:nvPr/>
        </p:nvSpPr>
        <p:spPr>
          <a:xfrm>
            <a:off x="5841315" y="1701687"/>
            <a:ext cx="6096000" cy="728020"/>
          </a:xfrm>
          <a:prstGeom prst="rect">
            <a:avLst/>
          </a:prstGeom>
          <a:blipFill rotWithShape="1">
            <a:blip r:embed="rId5">
              <a:alphaModFix/>
            </a:blip>
            <a:stretch>
              <a:fillRect b="-9165" l="-799" r="0" t="-416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alibri"/>
                <a:ea typeface="Calibri"/>
                <a:cs typeface="Calibri"/>
                <a:sym typeface="Calibri"/>
              </a:rPr>
              <a:t> </a:t>
            </a:r>
            <a:endParaRPr/>
          </a:p>
        </p:txBody>
      </p:sp>
      <p:pic>
        <p:nvPicPr>
          <p:cNvPr id="246" name="Google Shape;246;p26"/>
          <p:cNvPicPr preferRelativeResize="0"/>
          <p:nvPr/>
        </p:nvPicPr>
        <p:blipFill rotWithShape="1">
          <a:blip r:embed="rId6">
            <a:alphaModFix/>
          </a:blip>
          <a:srcRect b="0" l="0" r="0" t="0"/>
          <a:stretch/>
        </p:blipFill>
        <p:spPr>
          <a:xfrm>
            <a:off x="254685" y="2845788"/>
            <a:ext cx="10615830" cy="824858"/>
          </a:xfrm>
          <a:prstGeom prst="rect">
            <a:avLst/>
          </a:prstGeom>
          <a:noFill/>
          <a:ln>
            <a:noFill/>
          </a:ln>
        </p:spPr>
      </p:pic>
      <p:sp>
        <p:nvSpPr>
          <p:cNvPr id="247" name="Google Shape;247;p26"/>
          <p:cNvSpPr txBox="1"/>
          <p:nvPr/>
        </p:nvSpPr>
        <p:spPr>
          <a:xfrm>
            <a:off x="838200" y="6014522"/>
            <a:ext cx="60960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fr-FR" sz="1600">
                <a:solidFill>
                  <a:schemeClr val="dk1"/>
                </a:solidFill>
                <a:latin typeface="Calibri"/>
                <a:ea typeface="Calibri"/>
                <a:cs typeface="Calibri"/>
                <a:sym typeface="Calibri"/>
              </a:rPr>
              <a:t>inspired by Z. Li and D. Hoiem, “Learning without forgetting,”</a:t>
            </a:r>
            <a:endParaRPr sz="1600">
              <a:solidFill>
                <a:schemeClr val="dk1"/>
              </a:solidFill>
              <a:latin typeface="Calibri"/>
              <a:ea typeface="Calibri"/>
              <a:cs typeface="Calibri"/>
              <a:sym typeface="Calibri"/>
            </a:endParaRPr>
          </a:p>
        </p:txBody>
      </p:sp>
      <p:sp>
        <p:nvSpPr>
          <p:cNvPr id="248" name="Google Shape;24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27"/>
          <p:cNvPicPr preferRelativeResize="0"/>
          <p:nvPr/>
        </p:nvPicPr>
        <p:blipFill rotWithShape="1">
          <a:blip r:embed="rId3">
            <a:alphaModFix/>
          </a:blip>
          <a:srcRect b="0" l="0" r="0" t="0"/>
          <a:stretch/>
        </p:blipFill>
        <p:spPr>
          <a:xfrm>
            <a:off x="517353" y="1792288"/>
            <a:ext cx="11157294" cy="3837344"/>
          </a:xfrm>
          <a:prstGeom prst="rect">
            <a:avLst/>
          </a:prstGeom>
          <a:noFill/>
          <a:ln>
            <a:noFill/>
          </a:ln>
        </p:spPr>
      </p:pic>
      <p:sp>
        <p:nvSpPr>
          <p:cNvPr id="255" name="Google Shape;25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Parameter isolation-based methods</a:t>
            </a:r>
            <a:endParaRPr/>
          </a:p>
        </p:txBody>
      </p:sp>
      <p:sp>
        <p:nvSpPr>
          <p:cNvPr id="256" name="Google Shape;25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257" name="Google Shape;25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58" name="Google Shape;258;p27"/>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i="1" lang="fr-FR"/>
              <a:t>Fixed-network :  </a:t>
            </a:r>
            <a:r>
              <a:rPr b="1" i="1" lang="fr-FR" sz="1800"/>
              <a:t>(</a:t>
            </a:r>
            <a:r>
              <a:rPr b="1" i="0" lang="fr-FR" sz="1800" u="none" strike="noStrike">
                <a:latin typeface="Arial"/>
                <a:ea typeface="Arial"/>
                <a:cs typeface="Arial"/>
                <a:sym typeface="Arial"/>
              </a:rPr>
              <a:t>PackNet)</a:t>
            </a:r>
            <a:endParaRPr b="1" i="1" sz="1800"/>
          </a:p>
          <a:p>
            <a:pPr indent="0" lvl="0" marL="0" rtl="0" algn="l">
              <a:lnSpc>
                <a:spcPct val="90000"/>
              </a:lnSpc>
              <a:spcBef>
                <a:spcPts val="1000"/>
              </a:spcBef>
              <a:spcAft>
                <a:spcPts val="0"/>
              </a:spcAft>
              <a:buClr>
                <a:schemeClr val="dk1"/>
              </a:buClr>
              <a:buSzPts val="1400"/>
              <a:buNone/>
            </a:pPr>
            <a:r>
              <a:rPr i="1" lang="fr-FR" sz="1400">
                <a:latin typeface="Cambria Math"/>
                <a:ea typeface="Cambria Math"/>
                <a:cs typeface="Cambria Math"/>
                <a:sym typeface="Cambria Math"/>
              </a:rPr>
              <a:t>	</a:t>
            </a:r>
            <a:endParaRPr/>
          </a:p>
          <a:p>
            <a:pPr indent="0" lvl="0" marL="0" rtl="0" algn="l">
              <a:lnSpc>
                <a:spcPct val="90000"/>
              </a:lnSpc>
              <a:spcBef>
                <a:spcPts val="1000"/>
              </a:spcBef>
              <a:spcAft>
                <a:spcPts val="0"/>
              </a:spcAft>
              <a:buClr>
                <a:schemeClr val="dk1"/>
              </a:buClr>
              <a:buSzPts val="1400"/>
              <a:buNone/>
            </a:pPr>
            <a:r>
              <a:rPr i="1" lang="fr-FR" sz="1400">
                <a:latin typeface="Cambria Math"/>
                <a:ea typeface="Cambria Math"/>
                <a:cs typeface="Cambria Math"/>
                <a:sym typeface="Cambria Math"/>
              </a:rPr>
              <a:t>	</a:t>
            </a:r>
            <a:endParaRPr/>
          </a:p>
        </p:txBody>
      </p:sp>
      <p:sp>
        <p:nvSpPr>
          <p:cNvPr id="259" name="Google Shape;259;p27"/>
          <p:cNvSpPr txBox="1"/>
          <p:nvPr/>
        </p:nvSpPr>
        <p:spPr>
          <a:xfrm>
            <a:off x="1944915" y="5734249"/>
            <a:ext cx="1008742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fr-FR" sz="1400">
                <a:solidFill>
                  <a:schemeClr val="dk1"/>
                </a:solidFill>
                <a:latin typeface="Calibri"/>
                <a:ea typeface="Calibri"/>
                <a:cs typeface="Calibri"/>
                <a:sym typeface="Calibri"/>
              </a:rPr>
              <a:t>Inspired by A. Mallya and S. Lazebnik, “Packnet: Adding multiple tasks to a single network by iterative pruning,”</a:t>
            </a:r>
            <a:endParaRPr i="1" sz="1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Experiments</a:t>
            </a:r>
            <a:endParaRPr/>
          </a:p>
        </p:txBody>
      </p:sp>
      <p:sp>
        <p:nvSpPr>
          <p:cNvPr id="266" name="Google Shape;266;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i="0" lang="fr-FR" sz="2000" u="none" strike="noStrike">
                <a:latin typeface="Arial"/>
                <a:ea typeface="Arial"/>
                <a:cs typeface="Arial"/>
                <a:sym typeface="Arial"/>
              </a:rPr>
              <a:t>Experimental Setup </a:t>
            </a:r>
            <a:r>
              <a:rPr i="0" lang="fr-FR" sz="2000" u="none" strike="noStrike">
                <a:latin typeface="Arial"/>
                <a:ea typeface="Arial"/>
                <a:cs typeface="Arial"/>
                <a:sym typeface="Arial"/>
              </a:rPr>
              <a:t>: 3 datasets : </a:t>
            </a:r>
            <a:r>
              <a:rPr b="1" lang="fr-FR" sz="2000"/>
              <a:t>Tiny ImageNet, </a:t>
            </a:r>
            <a:r>
              <a:rPr b="1" i="0" lang="fr-FR" sz="1800" u="none" strike="noStrike">
                <a:latin typeface="Arial"/>
                <a:ea typeface="Arial"/>
                <a:cs typeface="Arial"/>
                <a:sym typeface="Arial"/>
              </a:rPr>
              <a:t>iNaturalist and RecogSeq</a:t>
            </a:r>
            <a:endParaRPr b="1" sz="3200"/>
          </a:p>
        </p:txBody>
      </p:sp>
      <p:sp>
        <p:nvSpPr>
          <p:cNvPr id="267" name="Google Shape;26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268" name="Google Shape;26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269" name="Google Shape;269;p28"/>
          <p:cNvPicPr preferRelativeResize="0"/>
          <p:nvPr/>
        </p:nvPicPr>
        <p:blipFill rotWithShape="1">
          <a:blip r:embed="rId3">
            <a:alphaModFix/>
          </a:blip>
          <a:srcRect b="21287" l="0" r="0" t="0"/>
          <a:stretch/>
        </p:blipFill>
        <p:spPr>
          <a:xfrm>
            <a:off x="702129" y="2799514"/>
            <a:ext cx="10478962" cy="2556983"/>
          </a:xfrm>
          <a:prstGeom prst="rect">
            <a:avLst/>
          </a:prstGeom>
          <a:noFill/>
          <a:ln>
            <a:noFill/>
          </a:ln>
        </p:spPr>
      </p:pic>
      <p:sp>
        <p:nvSpPr>
          <p:cNvPr id="270" name="Google Shape;270;p28"/>
          <p:cNvSpPr/>
          <p:nvPr/>
        </p:nvSpPr>
        <p:spPr>
          <a:xfrm>
            <a:off x="3781878" y="2664577"/>
            <a:ext cx="2713037" cy="352580"/>
          </a:xfrm>
          <a:prstGeom prst="rect">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dk1"/>
                </a:solidFill>
                <a:latin typeface="Calibri"/>
                <a:ea typeface="Calibri"/>
                <a:cs typeface="Calibri"/>
                <a:sym typeface="Calibri"/>
              </a:rPr>
              <a:t>Balanced</a:t>
            </a:r>
            <a:endParaRPr sz="1800">
              <a:solidFill>
                <a:schemeClr val="dk1"/>
              </a:solidFill>
              <a:latin typeface="Calibri"/>
              <a:ea typeface="Calibri"/>
              <a:cs typeface="Calibri"/>
              <a:sym typeface="Calibri"/>
            </a:endParaRPr>
          </a:p>
        </p:txBody>
      </p:sp>
      <p:sp>
        <p:nvSpPr>
          <p:cNvPr id="271" name="Google Shape;271;p28"/>
          <p:cNvSpPr/>
          <p:nvPr/>
        </p:nvSpPr>
        <p:spPr>
          <a:xfrm>
            <a:off x="6494915" y="2664577"/>
            <a:ext cx="4535489" cy="352580"/>
          </a:xfrm>
          <a:prstGeom prst="rect">
            <a:avLst/>
          </a:prstGeom>
          <a:solidFill>
            <a:srgbClr val="FF7C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dk1"/>
                </a:solidFill>
                <a:latin typeface="Calibri"/>
                <a:ea typeface="Calibri"/>
                <a:cs typeface="Calibri"/>
                <a:sym typeface="Calibri"/>
              </a:rPr>
              <a:t>Unbalanced</a:t>
            </a:r>
            <a:endParaRPr sz="1800">
              <a:solidFill>
                <a:schemeClr val="dk1"/>
              </a:solidFill>
              <a:latin typeface="Calibri"/>
              <a:ea typeface="Calibri"/>
              <a:cs typeface="Calibri"/>
              <a:sym typeface="Calibri"/>
            </a:endParaRPr>
          </a:p>
        </p:txBody>
      </p:sp>
      <p:pic>
        <p:nvPicPr>
          <p:cNvPr id="272" name="Google Shape;272;p28"/>
          <p:cNvPicPr preferRelativeResize="0"/>
          <p:nvPr/>
        </p:nvPicPr>
        <p:blipFill rotWithShape="1">
          <a:blip r:embed="rId3">
            <a:alphaModFix/>
          </a:blip>
          <a:srcRect b="0" l="0" r="0" t="92084"/>
          <a:stretch/>
        </p:blipFill>
        <p:spPr>
          <a:xfrm>
            <a:off x="702129" y="5362856"/>
            <a:ext cx="10478962" cy="2571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Experiments</a:t>
            </a:r>
            <a:endParaRPr/>
          </a:p>
        </p:txBody>
      </p:sp>
      <p:sp>
        <p:nvSpPr>
          <p:cNvPr id="279" name="Google Shape;279;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fr-FR" sz="2000">
                <a:latin typeface="Arial"/>
                <a:ea typeface="Arial"/>
                <a:cs typeface="Arial"/>
                <a:sym typeface="Arial"/>
              </a:rPr>
              <a:t>Evaluation Metrics</a:t>
            </a:r>
            <a:r>
              <a:rPr b="1" i="0" lang="fr-FR" sz="2000" u="none" strike="noStrike">
                <a:latin typeface="Arial"/>
                <a:ea typeface="Arial"/>
                <a:cs typeface="Arial"/>
                <a:sym typeface="Arial"/>
              </a:rPr>
              <a:t> </a:t>
            </a:r>
            <a:r>
              <a:rPr i="0" lang="fr-FR" sz="2000" u="none" strike="noStrike">
                <a:latin typeface="Arial"/>
                <a:ea typeface="Arial"/>
                <a:cs typeface="Arial"/>
                <a:sym typeface="Arial"/>
              </a:rPr>
              <a:t>: </a:t>
            </a:r>
            <a:r>
              <a:rPr lang="fr-FR" sz="2000">
                <a:latin typeface="Arial"/>
                <a:ea typeface="Arial"/>
                <a:cs typeface="Arial"/>
                <a:sym typeface="Arial"/>
              </a:rPr>
              <a:t>accuracy and forgetting </a:t>
            </a:r>
            <a:r>
              <a:rPr b="1" lang="fr-FR" sz="2000">
                <a:latin typeface="Arial"/>
                <a:ea typeface="Arial"/>
                <a:cs typeface="Arial"/>
                <a:sym typeface="Arial"/>
              </a:rPr>
              <a:t>after each task</a:t>
            </a:r>
            <a:endParaRPr b="1" sz="1800">
              <a:latin typeface="Arial"/>
              <a:ea typeface="Arial"/>
              <a:cs typeface="Arial"/>
              <a:sym typeface="Arial"/>
            </a:endParaRPr>
          </a:p>
        </p:txBody>
      </p:sp>
      <p:sp>
        <p:nvSpPr>
          <p:cNvPr id="280" name="Google Shape;28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281" name="Google Shape;28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descr="Chart&#10;&#10;Description automatically generated" id="282" name="Google Shape;282;p29"/>
          <p:cNvPicPr preferRelativeResize="0"/>
          <p:nvPr/>
        </p:nvPicPr>
        <p:blipFill rotWithShape="1">
          <a:blip r:embed="rId3">
            <a:alphaModFix/>
          </a:blip>
          <a:srcRect b="0" l="0" r="0" t="0"/>
          <a:stretch/>
        </p:blipFill>
        <p:spPr>
          <a:xfrm>
            <a:off x="2644141" y="2233012"/>
            <a:ext cx="5616652" cy="3798239"/>
          </a:xfrm>
          <a:prstGeom prst="rect">
            <a:avLst/>
          </a:prstGeom>
          <a:noFill/>
          <a:ln>
            <a:noFill/>
          </a:ln>
        </p:spPr>
      </p:pic>
      <p:cxnSp>
        <p:nvCxnSpPr>
          <p:cNvPr id="283" name="Google Shape;283;p29"/>
          <p:cNvCxnSpPr/>
          <p:nvPr/>
        </p:nvCxnSpPr>
        <p:spPr>
          <a:xfrm flipH="1">
            <a:off x="8249400" y="2899589"/>
            <a:ext cx="11393" cy="1106679"/>
          </a:xfrm>
          <a:prstGeom prst="straightConnector1">
            <a:avLst/>
          </a:prstGeom>
          <a:noFill/>
          <a:ln cap="flat" cmpd="sng" w="19050">
            <a:solidFill>
              <a:schemeClr val="dk1"/>
            </a:solidFill>
            <a:prstDash val="solid"/>
            <a:miter lim="800000"/>
            <a:headEnd len="med" w="med" type="triangle"/>
            <a:tailEnd len="med" w="med" type="triangle"/>
          </a:ln>
        </p:spPr>
      </p:cxnSp>
      <p:sp>
        <p:nvSpPr>
          <p:cNvPr id="284" name="Google Shape;284;p29"/>
          <p:cNvSpPr txBox="1"/>
          <p:nvPr/>
        </p:nvSpPr>
        <p:spPr>
          <a:xfrm>
            <a:off x="8301117" y="3271063"/>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Forgetting metric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30"/>
          <p:cNvPicPr preferRelativeResize="0"/>
          <p:nvPr/>
        </p:nvPicPr>
        <p:blipFill rotWithShape="1">
          <a:blip r:embed="rId3">
            <a:alphaModFix/>
          </a:blip>
          <a:srcRect b="0" l="0" r="0" t="0"/>
          <a:stretch/>
        </p:blipFill>
        <p:spPr>
          <a:xfrm>
            <a:off x="204787" y="1957536"/>
            <a:ext cx="11782425" cy="2103225"/>
          </a:xfrm>
          <a:prstGeom prst="rect">
            <a:avLst/>
          </a:prstGeom>
          <a:noFill/>
          <a:ln>
            <a:noFill/>
          </a:ln>
        </p:spPr>
      </p:pic>
      <p:sp>
        <p:nvSpPr>
          <p:cNvPr id="291" name="Google Shape;29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Experiments</a:t>
            </a:r>
            <a:endParaRPr/>
          </a:p>
        </p:txBody>
      </p:sp>
      <p:sp>
        <p:nvSpPr>
          <p:cNvPr id="292" name="Google Shape;292;p30"/>
          <p:cNvSpPr txBox="1"/>
          <p:nvPr>
            <p:ph idx="1" type="body"/>
          </p:nvPr>
        </p:nvSpPr>
        <p:spPr>
          <a:xfrm>
            <a:off x="838200" y="153987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i="0" lang="fr-FR" sz="2000" u="none" strike="noStrike">
                <a:latin typeface="Arial"/>
                <a:ea typeface="Arial"/>
                <a:cs typeface="Arial"/>
                <a:sym typeface="Arial"/>
              </a:rPr>
              <a:t>- Model used</a:t>
            </a:r>
            <a:r>
              <a:rPr i="1" lang="fr-FR" sz="2000" u="none" strike="noStrike">
                <a:latin typeface="Arial"/>
                <a:ea typeface="Arial"/>
                <a:cs typeface="Arial"/>
                <a:sym typeface="Arial"/>
              </a:rPr>
              <a:t>: SMALL, BASE, WIDE, DEEP and AlexNet</a:t>
            </a:r>
            <a:endParaRPr i="1" sz="20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t/>
            </a:r>
            <a:endParaRPr b="1" i="1" sz="2000">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t/>
            </a:r>
            <a:endParaRPr b="1" i="1" sz="2000">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t/>
            </a:r>
            <a:endParaRPr b="1" i="1" sz="2000">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t/>
            </a:r>
            <a:endParaRPr b="1" i="1" sz="2000">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t/>
            </a:r>
            <a:endParaRPr b="1" sz="2000">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t/>
            </a:r>
            <a:endParaRPr b="1" sz="2000">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rPr b="1" lang="fr-FR" sz="2000">
                <a:latin typeface="Arial"/>
                <a:ea typeface="Arial"/>
                <a:cs typeface="Arial"/>
                <a:sym typeface="Arial"/>
              </a:rPr>
              <a:t>- Baselines : </a:t>
            </a:r>
            <a:r>
              <a:rPr lang="fr-FR" sz="2000">
                <a:latin typeface="Arial"/>
                <a:ea typeface="Arial"/>
                <a:cs typeface="Arial"/>
                <a:sym typeface="Arial"/>
              </a:rPr>
              <a:t>each method is compared to two baseline : </a:t>
            </a:r>
            <a:endParaRPr/>
          </a:p>
          <a:p>
            <a:pPr indent="-228600" lvl="0" marL="228600" rtl="0" algn="l">
              <a:lnSpc>
                <a:spcPct val="90000"/>
              </a:lnSpc>
              <a:spcBef>
                <a:spcPts val="1000"/>
              </a:spcBef>
              <a:spcAft>
                <a:spcPts val="0"/>
              </a:spcAft>
              <a:buClr>
                <a:schemeClr val="dk1"/>
              </a:buClr>
              <a:buSzPts val="2000"/>
              <a:buChar char="•"/>
            </a:pPr>
            <a:r>
              <a:rPr i="1" lang="fr-FR" sz="2000">
                <a:latin typeface="Arial"/>
                <a:ea typeface="Arial"/>
                <a:cs typeface="Arial"/>
                <a:sym typeface="Arial"/>
              </a:rPr>
              <a:t>Finetuning : </a:t>
            </a:r>
            <a:r>
              <a:rPr lang="fr-FR" sz="2000">
                <a:latin typeface="Arial"/>
                <a:ea typeface="Arial"/>
                <a:cs typeface="Arial"/>
                <a:sym typeface="Arial"/>
              </a:rPr>
              <a:t>starts from the previous task model and perform SGD on the new task.</a:t>
            </a:r>
            <a:endParaRPr/>
          </a:p>
          <a:p>
            <a:pPr indent="-228600" lvl="0" marL="228600" rtl="0" algn="l">
              <a:lnSpc>
                <a:spcPct val="90000"/>
              </a:lnSpc>
              <a:spcBef>
                <a:spcPts val="1000"/>
              </a:spcBef>
              <a:spcAft>
                <a:spcPts val="0"/>
              </a:spcAft>
              <a:buClr>
                <a:schemeClr val="dk1"/>
              </a:buClr>
              <a:buSzPts val="2000"/>
              <a:buChar char="•"/>
            </a:pPr>
            <a:r>
              <a:rPr i="1" lang="fr-FR" sz="2000">
                <a:latin typeface="Arial"/>
                <a:ea typeface="Arial"/>
                <a:cs typeface="Arial"/>
                <a:sym typeface="Arial"/>
              </a:rPr>
              <a:t>Joint distribution : </a:t>
            </a:r>
            <a:r>
              <a:rPr lang="fr-FR" sz="2000">
                <a:latin typeface="Arial"/>
                <a:ea typeface="Arial"/>
                <a:cs typeface="Arial"/>
                <a:sym typeface="Arial"/>
              </a:rPr>
              <a:t>consider all task as part of one single dataset simultaneously. </a:t>
            </a:r>
            <a:endParaRPr sz="3200"/>
          </a:p>
        </p:txBody>
      </p:sp>
      <p:sp>
        <p:nvSpPr>
          <p:cNvPr id="293" name="Google Shape;29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294" name="Google Shape;29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Experiments : compare like with like</a:t>
            </a:r>
            <a:endParaRPr/>
          </a:p>
        </p:txBody>
      </p:sp>
      <p:sp>
        <p:nvSpPr>
          <p:cNvPr id="301" name="Google Shape;301;p31"/>
          <p:cNvSpPr txBox="1"/>
          <p:nvPr>
            <p:ph idx="1" type="body"/>
          </p:nvPr>
        </p:nvSpPr>
        <p:spPr>
          <a:xfrm>
            <a:off x="838200" y="1253331"/>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b="1" lang="fr-FR"/>
              <a:t>Memory allocation </a:t>
            </a:r>
            <a:r>
              <a:rPr lang="fr-FR"/>
              <a:t> :</a:t>
            </a:r>
            <a:endParaRPr/>
          </a:p>
        </p:txBody>
      </p:sp>
      <p:sp>
        <p:nvSpPr>
          <p:cNvPr id="302" name="Google Shape;30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303" name="Google Shape;30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304" name="Google Shape;304;p31"/>
          <p:cNvPicPr preferRelativeResize="0"/>
          <p:nvPr/>
        </p:nvPicPr>
        <p:blipFill rotWithShape="1">
          <a:blip r:embed="rId3">
            <a:alphaModFix/>
          </a:blip>
          <a:srcRect b="0" l="0" r="0" t="0"/>
          <a:stretch/>
        </p:blipFill>
        <p:spPr>
          <a:xfrm>
            <a:off x="1480185" y="2683481"/>
            <a:ext cx="8502015" cy="1084637"/>
          </a:xfrm>
          <a:prstGeom prst="rect">
            <a:avLst/>
          </a:prstGeom>
          <a:noFill/>
          <a:ln>
            <a:noFill/>
          </a:ln>
        </p:spPr>
      </p:pic>
      <p:sp>
        <p:nvSpPr>
          <p:cNvPr id="305" name="Google Shape;305;p31"/>
          <p:cNvSpPr txBox="1"/>
          <p:nvPr/>
        </p:nvSpPr>
        <p:spPr>
          <a:xfrm>
            <a:off x="838200" y="3768118"/>
            <a:ext cx="10515600"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t/>
            </a:r>
            <a:endParaRPr b="1"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rPr b="1" lang="fr-FR" sz="2800">
                <a:solidFill>
                  <a:schemeClr val="dk1"/>
                </a:solidFill>
                <a:latin typeface="Calibri"/>
                <a:ea typeface="Calibri"/>
                <a:cs typeface="Calibri"/>
                <a:sym typeface="Calibri"/>
              </a:rPr>
              <a:t>Computation power : </a:t>
            </a:r>
            <a:endParaRPr/>
          </a:p>
        </p:txBody>
      </p:sp>
      <p:sp>
        <p:nvSpPr>
          <p:cNvPr id="306" name="Google Shape;306;p31"/>
          <p:cNvSpPr txBox="1"/>
          <p:nvPr/>
        </p:nvSpPr>
        <p:spPr>
          <a:xfrm>
            <a:off x="1291771" y="4862286"/>
            <a:ext cx="9129486"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One limit of that paper : some methods rely on more computation that others.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p:nvPr/>
        </p:nvSpPr>
        <p:spPr>
          <a:xfrm>
            <a:off x="0" y="0"/>
            <a:ext cx="12192000" cy="1629747"/>
          </a:xfrm>
          <a:prstGeom prst="rect">
            <a:avLst/>
          </a:prstGeom>
          <a:solidFill>
            <a:srgbClr val="D8D8D8"/>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4"/>
          <p:cNvSpPr txBox="1"/>
          <p:nvPr>
            <p:ph type="title"/>
          </p:nvPr>
        </p:nvSpPr>
        <p:spPr>
          <a:xfrm>
            <a:off x="838200" y="31474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latin typeface="Calibri"/>
                <a:ea typeface="Calibri"/>
                <a:cs typeface="Calibri"/>
                <a:sym typeface="Calibri"/>
              </a:rPr>
              <a:t>Paper's Objectives</a:t>
            </a:r>
            <a:endParaRPr/>
          </a:p>
        </p:txBody>
      </p:sp>
      <p:sp>
        <p:nvSpPr>
          <p:cNvPr id="100" name="Google Shape;10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101" name="Google Shape;10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102" name="Google Shape;102;p14"/>
          <p:cNvSpPr/>
          <p:nvPr/>
        </p:nvSpPr>
        <p:spPr>
          <a:xfrm>
            <a:off x="988695" y="2265680"/>
            <a:ext cx="10515600" cy="4351338"/>
          </a:xfrm>
          <a:prstGeom prst="rect">
            <a:avLst/>
          </a:prstGeom>
          <a:noFill/>
          <a:ln>
            <a:noFill/>
          </a:ln>
        </p:spPr>
        <p:txBody>
          <a:bodyPr anchorCtr="0" anchor="t" bIns="45700" lIns="91425" spcFirstLastPara="1" rIns="91425" wrap="square" tIns="45700">
            <a:noAutofit/>
          </a:bodyPr>
          <a:lstStyle/>
          <a:p>
            <a:pPr indent="-514350" lvl="0" marL="514350" marR="0" rtl="0" algn="l">
              <a:lnSpc>
                <a:spcPct val="50000"/>
              </a:lnSpc>
              <a:spcBef>
                <a:spcPts val="0"/>
              </a:spcBef>
              <a:spcAft>
                <a:spcPts val="0"/>
              </a:spcAft>
              <a:buClr>
                <a:schemeClr val="dk1"/>
              </a:buClr>
              <a:buSzPts val="2800"/>
              <a:buFont typeface="Arial"/>
              <a:buAutoNum type="arabicPeriod"/>
            </a:pPr>
            <a:r>
              <a:rPr b="0" i="0" lang="fr-FR" sz="2800" u="none" cap="none" strike="noStrike">
                <a:solidFill>
                  <a:schemeClr val="dk1"/>
                </a:solidFill>
                <a:latin typeface="Calibri"/>
                <a:ea typeface="Calibri"/>
                <a:cs typeface="Calibri"/>
                <a:sym typeface="Calibri"/>
              </a:rPr>
              <a:t>Establish a taxon</a:t>
            </a:r>
            <a:r>
              <a:rPr b="0" i="0" lang="fr-FR" sz="2800" u="none" cap="none" strike="noStrike">
                <a:solidFill>
                  <a:schemeClr val="dk1"/>
                </a:solidFill>
                <a:latin typeface="Calibri"/>
                <a:ea typeface="Calibri"/>
                <a:cs typeface="Calibri"/>
                <a:sym typeface="Calibri"/>
              </a:rPr>
              <a:t>o</a:t>
            </a:r>
            <a:r>
              <a:rPr b="0" i="0" lang="fr-FR" sz="2800" u="none" cap="none" strike="noStrike">
                <a:solidFill>
                  <a:schemeClr val="dk1"/>
                </a:solidFill>
                <a:latin typeface="Calibri"/>
                <a:ea typeface="Calibri"/>
                <a:cs typeface="Calibri"/>
                <a:sym typeface="Calibri"/>
              </a:rPr>
              <a:t>my for continuous learning</a:t>
            </a:r>
            <a:endParaRPr b="0" i="0" sz="2800" u="none" cap="none" strike="noStrike">
              <a:solidFill>
                <a:schemeClr val="dk1"/>
              </a:solidFill>
              <a:latin typeface="Calibri"/>
              <a:ea typeface="Calibri"/>
              <a:cs typeface="Calibri"/>
              <a:sym typeface="Calibri"/>
            </a:endParaRPr>
          </a:p>
          <a:p>
            <a:pPr indent="-336550" lvl="0" marL="514350" marR="0" rtl="0" algn="l">
              <a:lnSpc>
                <a:spcPct val="50000"/>
              </a:lnSpc>
              <a:spcBef>
                <a:spcPts val="100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336550" lvl="0" marL="514350" marR="0" rtl="0" algn="l">
              <a:lnSpc>
                <a:spcPct val="50000"/>
              </a:lnSpc>
              <a:spcBef>
                <a:spcPts val="100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336550" lvl="0" marL="514350" marR="0" rtl="0" algn="l">
              <a:lnSpc>
                <a:spcPct val="50000"/>
              </a:lnSpc>
              <a:spcBef>
                <a:spcPts val="100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514350" lvl="0" marL="514350" marR="0" rtl="0" algn="l">
              <a:lnSpc>
                <a:spcPct val="50000"/>
              </a:lnSpc>
              <a:spcBef>
                <a:spcPts val="1000"/>
              </a:spcBef>
              <a:spcAft>
                <a:spcPts val="0"/>
              </a:spcAft>
              <a:buClr>
                <a:schemeClr val="dk1"/>
              </a:buClr>
              <a:buSzPts val="2800"/>
              <a:buFont typeface="Calibri"/>
              <a:buAutoNum type="arabicPeriod"/>
            </a:pPr>
            <a:r>
              <a:rPr b="0" i="0" lang="fr-FR" sz="2800" u="none" cap="none" strike="noStrike">
                <a:solidFill>
                  <a:schemeClr val="dk1"/>
                </a:solidFill>
                <a:latin typeface="Calibri"/>
                <a:ea typeface="Calibri"/>
                <a:cs typeface="Calibri"/>
                <a:sym typeface="Calibri"/>
              </a:rPr>
              <a:t>Establish a Framework to compare continual learners </a:t>
            </a:r>
            <a:endParaRPr/>
          </a:p>
          <a:p>
            <a:pPr indent="-336550" lvl="0" marL="514350" marR="0" rtl="0" algn="l">
              <a:lnSpc>
                <a:spcPct val="50000"/>
              </a:lnSpc>
              <a:spcBef>
                <a:spcPts val="100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336550" lvl="0" marL="514350" marR="0" rtl="0" algn="l">
              <a:lnSpc>
                <a:spcPct val="50000"/>
              </a:lnSpc>
              <a:spcBef>
                <a:spcPts val="100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336550" lvl="0" marL="514350" marR="0" rtl="0" algn="l">
              <a:lnSpc>
                <a:spcPct val="50000"/>
              </a:lnSpc>
              <a:spcBef>
                <a:spcPts val="100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514350" lvl="0" marL="514350" marR="0" rtl="0" algn="l">
              <a:lnSpc>
                <a:spcPct val="50000"/>
              </a:lnSpc>
              <a:spcBef>
                <a:spcPts val="1000"/>
              </a:spcBef>
              <a:spcAft>
                <a:spcPts val="0"/>
              </a:spcAft>
              <a:buClr>
                <a:schemeClr val="dk1"/>
              </a:buClr>
              <a:buSzPts val="2800"/>
              <a:buFont typeface="Calibri"/>
              <a:buAutoNum type="arabicPeriod"/>
            </a:pPr>
            <a:r>
              <a:rPr b="0" i="0" lang="fr-FR" sz="2800" u="none" cap="none" strike="noStrike">
                <a:solidFill>
                  <a:schemeClr val="dk1"/>
                </a:solidFill>
                <a:latin typeface="Calibri"/>
                <a:ea typeface="Calibri"/>
                <a:cs typeface="Calibri"/>
                <a:sym typeface="Calibri"/>
              </a:rPr>
              <a:t>Comprehensive experimental comparison of continual learning</a:t>
            </a:r>
            <a:endParaRPr b="0" i="0" sz="2800" u="none" cap="none" strike="noStrike">
              <a:solidFill>
                <a:schemeClr val="dk1"/>
              </a:solidFill>
              <a:latin typeface="Calibri"/>
              <a:ea typeface="Calibri"/>
              <a:cs typeface="Calibri"/>
              <a:sym typeface="Calibri"/>
            </a:endParaRPr>
          </a:p>
          <a:p>
            <a:pPr indent="0" lvl="0" marL="0" marR="0" rtl="0" algn="l">
              <a:lnSpc>
                <a:spcPct val="50000"/>
              </a:lnSpc>
              <a:spcBef>
                <a:spcPts val="1000"/>
              </a:spcBef>
              <a:spcAft>
                <a:spcPts val="0"/>
              </a:spcAft>
              <a:buClr>
                <a:schemeClr val="dk1"/>
              </a:buClr>
              <a:buSzPts val="2800"/>
              <a:buFont typeface="Arial"/>
              <a:buNone/>
            </a:pPr>
            <a:r>
              <a:rPr b="0" i="0" lang="fr-FR" sz="2800" u="none" cap="none" strike="noStrike">
                <a:solidFill>
                  <a:schemeClr val="dk1"/>
                </a:solidFill>
                <a:latin typeface="Calibri"/>
                <a:ea typeface="Calibri"/>
                <a:cs typeface="Calibri"/>
                <a:sym typeface="Calibri"/>
              </a:rPr>
              <a:t>       methods</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2"/>
          <p:cNvPicPr preferRelativeResize="0"/>
          <p:nvPr/>
        </p:nvPicPr>
        <p:blipFill rotWithShape="1">
          <a:blip r:embed="rId3">
            <a:alphaModFix/>
          </a:blip>
          <a:srcRect b="0" l="0" r="0" t="0"/>
          <a:stretch/>
        </p:blipFill>
        <p:spPr>
          <a:xfrm>
            <a:off x="0" y="1911350"/>
            <a:ext cx="11737122" cy="4445000"/>
          </a:xfrm>
          <a:prstGeom prst="rect">
            <a:avLst/>
          </a:prstGeom>
          <a:noFill/>
          <a:ln>
            <a:noFill/>
          </a:ln>
        </p:spPr>
      </p:pic>
      <p:sp>
        <p:nvSpPr>
          <p:cNvPr id="313" name="Google Shape;31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Tiny Imagenet : </a:t>
            </a:r>
            <a:endParaRPr/>
          </a:p>
        </p:txBody>
      </p:sp>
      <p:sp>
        <p:nvSpPr>
          <p:cNvPr id="314" name="Google Shape;31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315" name="Google Shape;31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316" name="Google Shape;316;p32"/>
          <p:cNvSpPr txBox="1"/>
          <p:nvPr>
            <p:ph idx="1" type="body"/>
          </p:nvPr>
        </p:nvSpPr>
        <p:spPr>
          <a:xfrm>
            <a:off x="838200" y="1454150"/>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fr-FR" sz="2000">
                <a:latin typeface="Arial"/>
                <a:ea typeface="Arial"/>
                <a:cs typeface="Arial"/>
                <a:sym typeface="Arial"/>
              </a:rPr>
              <a:t>Results : </a:t>
            </a:r>
            <a:r>
              <a:rPr b="0" i="0" lang="fr-FR" sz="1800" u="none" strike="noStrike">
                <a:latin typeface="Arial"/>
                <a:ea typeface="Arial"/>
                <a:cs typeface="Arial"/>
                <a:sym typeface="Arial"/>
              </a:rPr>
              <a:t>Parameter isolation and regularization-based methods</a:t>
            </a:r>
            <a:r>
              <a:rPr b="1" lang="fr-FR" sz="2000">
                <a:latin typeface="Arial"/>
                <a:ea typeface="Arial"/>
                <a:cs typeface="Arial"/>
                <a:sym typeface="Arial"/>
              </a:rPr>
              <a:t> </a:t>
            </a:r>
            <a:r>
              <a:rPr lang="fr-FR" sz="1800">
                <a:latin typeface="Arial"/>
                <a:ea typeface="Arial"/>
                <a:cs typeface="Arial"/>
                <a:sym typeface="Arial"/>
              </a:rPr>
              <a:t>(BASE model)</a:t>
            </a:r>
            <a:endParaRPr sz="3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Tiny Imagenet :</a:t>
            </a:r>
            <a:endParaRPr/>
          </a:p>
        </p:txBody>
      </p:sp>
      <p:sp>
        <p:nvSpPr>
          <p:cNvPr id="323" name="Google Shape;32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324" name="Google Shape;32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325" name="Google Shape;325;p33"/>
          <p:cNvSpPr txBox="1"/>
          <p:nvPr>
            <p:ph idx="1" type="body"/>
          </p:nvPr>
        </p:nvSpPr>
        <p:spPr>
          <a:xfrm>
            <a:off x="838200" y="1454150"/>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fr-FR" sz="2000">
                <a:latin typeface="Arial"/>
                <a:ea typeface="Arial"/>
                <a:cs typeface="Arial"/>
                <a:sym typeface="Arial"/>
              </a:rPr>
              <a:t>Results : </a:t>
            </a:r>
            <a:r>
              <a:rPr b="0" i="0" lang="fr-FR" sz="1800" u="none" strike="noStrike">
                <a:latin typeface="Arial"/>
                <a:ea typeface="Arial"/>
                <a:cs typeface="Arial"/>
                <a:sym typeface="Arial"/>
              </a:rPr>
              <a:t>replay methods (BASE model)</a:t>
            </a:r>
            <a:r>
              <a:rPr b="1" lang="fr-FR" sz="2000">
                <a:latin typeface="Arial"/>
                <a:ea typeface="Arial"/>
                <a:cs typeface="Arial"/>
                <a:sym typeface="Arial"/>
              </a:rPr>
              <a:t>  </a:t>
            </a:r>
            <a:endParaRPr sz="3200"/>
          </a:p>
        </p:txBody>
      </p:sp>
      <p:pic>
        <p:nvPicPr>
          <p:cNvPr id="326" name="Google Shape;326;p33"/>
          <p:cNvPicPr preferRelativeResize="0"/>
          <p:nvPr/>
        </p:nvPicPr>
        <p:blipFill rotWithShape="1">
          <a:blip r:embed="rId3">
            <a:alphaModFix/>
          </a:blip>
          <a:srcRect b="0" l="0" r="0" t="0"/>
          <a:stretch/>
        </p:blipFill>
        <p:spPr>
          <a:xfrm>
            <a:off x="0" y="1849585"/>
            <a:ext cx="11667114" cy="450676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Experiments</a:t>
            </a:r>
            <a:endParaRPr/>
          </a:p>
        </p:txBody>
      </p:sp>
      <p:sp>
        <p:nvSpPr>
          <p:cNvPr id="333" name="Google Shape;33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334" name="Google Shape;33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335" name="Google Shape;335;p34"/>
          <p:cNvSpPr txBox="1"/>
          <p:nvPr>
            <p:ph idx="1" type="body"/>
          </p:nvPr>
        </p:nvSpPr>
        <p:spPr>
          <a:xfrm>
            <a:off x="838200" y="1454150"/>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fr-FR" sz="2000">
                <a:latin typeface="Arial"/>
                <a:ea typeface="Arial"/>
                <a:cs typeface="Arial"/>
                <a:sym typeface="Arial"/>
              </a:rPr>
              <a:t>Impact of model capacity : </a:t>
            </a:r>
            <a:endParaRPr sz="3200"/>
          </a:p>
        </p:txBody>
      </p:sp>
      <p:pic>
        <p:nvPicPr>
          <p:cNvPr id="336" name="Google Shape;336;p34"/>
          <p:cNvPicPr preferRelativeResize="0"/>
          <p:nvPr/>
        </p:nvPicPr>
        <p:blipFill rotWithShape="1">
          <a:blip r:embed="rId3">
            <a:alphaModFix/>
          </a:blip>
          <a:srcRect b="0" l="0" r="56858" t="0"/>
          <a:stretch/>
        </p:blipFill>
        <p:spPr>
          <a:xfrm>
            <a:off x="2828924" y="2118199"/>
            <a:ext cx="5352021" cy="1387001"/>
          </a:xfrm>
          <a:prstGeom prst="rect">
            <a:avLst/>
          </a:prstGeom>
          <a:noFill/>
          <a:ln>
            <a:noFill/>
          </a:ln>
        </p:spPr>
      </p:pic>
      <p:pic>
        <p:nvPicPr>
          <p:cNvPr id="337" name="Google Shape;337;p34"/>
          <p:cNvPicPr preferRelativeResize="0"/>
          <p:nvPr/>
        </p:nvPicPr>
        <p:blipFill rotWithShape="1">
          <a:blip r:embed="rId4">
            <a:alphaModFix/>
          </a:blip>
          <a:srcRect b="0" l="62054" r="0" t="0"/>
          <a:stretch/>
        </p:blipFill>
        <p:spPr>
          <a:xfrm>
            <a:off x="3461097" y="4669303"/>
            <a:ext cx="4829505" cy="1433639"/>
          </a:xfrm>
          <a:prstGeom prst="rect">
            <a:avLst/>
          </a:prstGeom>
          <a:noFill/>
          <a:ln>
            <a:noFill/>
          </a:ln>
        </p:spPr>
      </p:pic>
      <p:pic>
        <p:nvPicPr>
          <p:cNvPr id="338" name="Google Shape;338;p34"/>
          <p:cNvPicPr preferRelativeResize="0"/>
          <p:nvPr/>
        </p:nvPicPr>
        <p:blipFill rotWithShape="1">
          <a:blip r:embed="rId4">
            <a:alphaModFix/>
          </a:blip>
          <a:srcRect b="0" l="0" r="93941" t="0"/>
          <a:stretch/>
        </p:blipFill>
        <p:spPr>
          <a:xfrm>
            <a:off x="2865784" y="4669303"/>
            <a:ext cx="769727" cy="1433639"/>
          </a:xfrm>
          <a:prstGeom prst="rect">
            <a:avLst/>
          </a:prstGeom>
          <a:noFill/>
          <a:ln>
            <a:noFill/>
          </a:ln>
        </p:spPr>
      </p:pic>
      <p:pic>
        <p:nvPicPr>
          <p:cNvPr id="339" name="Google Shape;339;p34"/>
          <p:cNvPicPr preferRelativeResize="0"/>
          <p:nvPr/>
        </p:nvPicPr>
        <p:blipFill rotWithShape="1">
          <a:blip r:embed="rId3">
            <a:alphaModFix/>
          </a:blip>
          <a:srcRect b="0" l="43142" r="0" t="0"/>
          <a:stretch/>
        </p:blipFill>
        <p:spPr>
          <a:xfrm>
            <a:off x="3422853" y="3379551"/>
            <a:ext cx="7053501" cy="1387001"/>
          </a:xfrm>
          <a:prstGeom prst="rect">
            <a:avLst/>
          </a:prstGeom>
          <a:noFill/>
          <a:ln>
            <a:noFill/>
          </a:ln>
        </p:spPr>
      </p:pic>
      <p:pic>
        <p:nvPicPr>
          <p:cNvPr id="340" name="Google Shape;340;p34"/>
          <p:cNvPicPr preferRelativeResize="0"/>
          <p:nvPr/>
        </p:nvPicPr>
        <p:blipFill rotWithShape="1">
          <a:blip r:embed="rId3">
            <a:alphaModFix/>
          </a:blip>
          <a:srcRect b="0" l="0" r="94352" t="0"/>
          <a:stretch/>
        </p:blipFill>
        <p:spPr>
          <a:xfrm>
            <a:off x="2828924" y="3379551"/>
            <a:ext cx="700674" cy="1387001"/>
          </a:xfrm>
          <a:prstGeom prst="rect">
            <a:avLst/>
          </a:prstGeom>
          <a:noFill/>
          <a:ln>
            <a:noFill/>
          </a:ln>
        </p:spPr>
      </p:pic>
      <p:cxnSp>
        <p:nvCxnSpPr>
          <p:cNvPr id="341" name="Google Shape;341;p34"/>
          <p:cNvCxnSpPr/>
          <p:nvPr/>
        </p:nvCxnSpPr>
        <p:spPr>
          <a:xfrm>
            <a:off x="2406505" y="3047858"/>
            <a:ext cx="422419" cy="0"/>
          </a:xfrm>
          <a:prstGeom prst="straightConnector1">
            <a:avLst/>
          </a:prstGeom>
          <a:noFill/>
          <a:ln cap="flat" cmpd="sng" w="38100">
            <a:solidFill>
              <a:srgbClr val="FF0000"/>
            </a:solidFill>
            <a:prstDash val="solid"/>
            <a:miter lim="800000"/>
            <a:headEnd len="sm" w="sm" type="none"/>
            <a:tailEnd len="med" w="med" type="triangle"/>
          </a:ln>
        </p:spPr>
      </p:cxnSp>
      <p:cxnSp>
        <p:nvCxnSpPr>
          <p:cNvPr id="342" name="Google Shape;342;p34"/>
          <p:cNvCxnSpPr/>
          <p:nvPr/>
        </p:nvCxnSpPr>
        <p:spPr>
          <a:xfrm>
            <a:off x="2444750" y="4282885"/>
            <a:ext cx="422419" cy="0"/>
          </a:xfrm>
          <a:prstGeom prst="straightConnector1">
            <a:avLst/>
          </a:prstGeom>
          <a:noFill/>
          <a:ln cap="flat" cmpd="sng" w="38100">
            <a:solidFill>
              <a:srgbClr val="FF0000"/>
            </a:solidFill>
            <a:prstDash val="solid"/>
            <a:miter lim="800000"/>
            <a:headEnd len="sm" w="sm" type="none"/>
            <a:tailEnd len="med" w="med" type="triangle"/>
          </a:ln>
        </p:spPr>
      </p:cxnSp>
      <p:cxnSp>
        <p:nvCxnSpPr>
          <p:cNvPr id="343" name="Google Shape;343;p34"/>
          <p:cNvCxnSpPr/>
          <p:nvPr/>
        </p:nvCxnSpPr>
        <p:spPr>
          <a:xfrm>
            <a:off x="2444750" y="5620745"/>
            <a:ext cx="422419" cy="0"/>
          </a:xfrm>
          <a:prstGeom prst="straightConnector1">
            <a:avLst/>
          </a:prstGeom>
          <a:noFill/>
          <a:ln cap="flat" cmpd="sng" w="38100">
            <a:solidFill>
              <a:srgbClr val="FF0000"/>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350" name="Google Shape;35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351" name="Google Shape;351;p35"/>
          <p:cNvPicPr preferRelativeResize="0"/>
          <p:nvPr/>
        </p:nvPicPr>
        <p:blipFill rotWithShape="1">
          <a:blip r:embed="rId3">
            <a:alphaModFix/>
          </a:blip>
          <a:srcRect b="56032" l="0" r="0" t="0"/>
          <a:stretch/>
        </p:blipFill>
        <p:spPr>
          <a:xfrm>
            <a:off x="4295854" y="3533272"/>
            <a:ext cx="7506748" cy="2823078"/>
          </a:xfrm>
          <a:prstGeom prst="rect">
            <a:avLst/>
          </a:prstGeom>
          <a:noFill/>
          <a:ln>
            <a:noFill/>
          </a:ln>
        </p:spPr>
      </p:pic>
      <p:sp>
        <p:nvSpPr>
          <p:cNvPr id="352" name="Google Shape;35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Experiments</a:t>
            </a:r>
            <a:endParaRPr/>
          </a:p>
        </p:txBody>
      </p:sp>
      <p:sp>
        <p:nvSpPr>
          <p:cNvPr id="353" name="Google Shape;353;p35"/>
          <p:cNvSpPr txBox="1"/>
          <p:nvPr>
            <p:ph idx="1" type="body"/>
          </p:nvPr>
        </p:nvSpPr>
        <p:spPr>
          <a:xfrm>
            <a:off x="838200" y="1995521"/>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fr-FR" sz="2000">
                <a:latin typeface="Arial"/>
                <a:ea typeface="Arial"/>
                <a:cs typeface="Arial"/>
                <a:sym typeface="Arial"/>
              </a:rPr>
              <a:t>Impact of model capacity : </a:t>
            </a:r>
            <a:endParaRPr sz="3200"/>
          </a:p>
        </p:txBody>
      </p:sp>
      <p:pic>
        <p:nvPicPr>
          <p:cNvPr id="354" name="Google Shape;354;p35"/>
          <p:cNvPicPr preferRelativeResize="0"/>
          <p:nvPr/>
        </p:nvPicPr>
        <p:blipFill rotWithShape="1">
          <a:blip r:embed="rId3">
            <a:alphaModFix/>
          </a:blip>
          <a:srcRect b="0" l="0" r="0" t="56956"/>
          <a:stretch/>
        </p:blipFill>
        <p:spPr>
          <a:xfrm>
            <a:off x="4295854" y="523867"/>
            <a:ext cx="7506748" cy="2763783"/>
          </a:xfrm>
          <a:prstGeom prst="rect">
            <a:avLst/>
          </a:prstGeom>
          <a:noFill/>
          <a:ln>
            <a:noFill/>
          </a:ln>
        </p:spPr>
      </p:pic>
      <p:sp>
        <p:nvSpPr>
          <p:cNvPr id="355" name="Google Shape;355;p35"/>
          <p:cNvSpPr txBox="1"/>
          <p:nvPr/>
        </p:nvSpPr>
        <p:spPr>
          <a:xfrm rot="-5400000">
            <a:off x="3749121" y="1583702"/>
            <a:ext cx="8322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2400">
                <a:solidFill>
                  <a:schemeClr val="dk1"/>
                </a:solidFill>
                <a:latin typeface="Arial"/>
                <a:ea typeface="Arial"/>
                <a:cs typeface="Arial"/>
                <a:sym typeface="Arial"/>
              </a:rPr>
              <a:t>Small</a:t>
            </a:r>
            <a:endParaRPr/>
          </a:p>
        </p:txBody>
      </p:sp>
      <p:sp>
        <p:nvSpPr>
          <p:cNvPr id="356" name="Google Shape;356;p35"/>
          <p:cNvSpPr txBox="1"/>
          <p:nvPr/>
        </p:nvSpPr>
        <p:spPr>
          <a:xfrm rot="-5400000">
            <a:off x="3750434" y="4604793"/>
            <a:ext cx="82965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2400">
                <a:solidFill>
                  <a:schemeClr val="dk1"/>
                </a:solidFill>
                <a:latin typeface="Arial"/>
                <a:ea typeface="Arial"/>
                <a:cs typeface="Arial"/>
                <a:sym typeface="Arial"/>
              </a:rPr>
              <a:t>Deep</a:t>
            </a:r>
            <a:endParaRPr sz="24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Experiments</a:t>
            </a:r>
            <a:endParaRPr/>
          </a:p>
        </p:txBody>
      </p:sp>
      <p:sp>
        <p:nvSpPr>
          <p:cNvPr id="363" name="Google Shape;363;p36"/>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fr-FR" sz="2400">
                <a:latin typeface="Arial"/>
                <a:ea typeface="Arial"/>
                <a:cs typeface="Arial"/>
                <a:sym typeface="Arial"/>
              </a:rPr>
              <a:t>Effect of regularization : </a:t>
            </a:r>
            <a:r>
              <a:rPr lang="fr-FR" sz="2400">
                <a:latin typeface="Arial"/>
                <a:ea typeface="Arial"/>
                <a:cs typeface="Arial"/>
                <a:sym typeface="Arial"/>
              </a:rPr>
              <a:t>Droupout and Weight Decay (L2-regularization)</a:t>
            </a:r>
            <a:r>
              <a:rPr b="1" lang="fr-FR" sz="2400">
                <a:latin typeface="Arial"/>
                <a:ea typeface="Arial"/>
                <a:cs typeface="Arial"/>
                <a:sym typeface="Arial"/>
              </a:rPr>
              <a:t> </a:t>
            </a:r>
            <a:endParaRPr sz="3600"/>
          </a:p>
          <a:p>
            <a:pPr indent="0" lvl="0" marL="0" rtl="0" algn="l">
              <a:lnSpc>
                <a:spcPct val="90000"/>
              </a:lnSpc>
              <a:spcBef>
                <a:spcPts val="1000"/>
              </a:spcBef>
              <a:spcAft>
                <a:spcPts val="0"/>
              </a:spcAft>
              <a:buClr>
                <a:schemeClr val="dk1"/>
              </a:buClr>
              <a:buSzPts val="2800"/>
              <a:buNone/>
            </a:pPr>
            <a:r>
              <a:t/>
            </a:r>
            <a:endParaRPr/>
          </a:p>
        </p:txBody>
      </p:sp>
      <p:sp>
        <p:nvSpPr>
          <p:cNvPr id="364" name="Google Shape;364;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365" name="Google Shape;36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grpSp>
        <p:nvGrpSpPr>
          <p:cNvPr id="366" name="Google Shape;366;p36"/>
          <p:cNvGrpSpPr/>
          <p:nvPr/>
        </p:nvGrpSpPr>
        <p:grpSpPr>
          <a:xfrm>
            <a:off x="1203767" y="2502066"/>
            <a:ext cx="9402376" cy="3447363"/>
            <a:chOff x="1546754" y="2689815"/>
            <a:chExt cx="8538528" cy="2956738"/>
          </a:xfrm>
        </p:grpSpPr>
        <p:pic>
          <p:nvPicPr>
            <p:cNvPr id="367" name="Google Shape;367;p36"/>
            <p:cNvPicPr preferRelativeResize="0"/>
            <p:nvPr/>
          </p:nvPicPr>
          <p:blipFill rotWithShape="1">
            <a:blip r:embed="rId3">
              <a:alphaModFix/>
            </a:blip>
            <a:srcRect b="0" l="71715" r="0" t="0"/>
            <a:stretch/>
          </p:blipFill>
          <p:spPr>
            <a:xfrm>
              <a:off x="3174664" y="4168184"/>
              <a:ext cx="3274102" cy="1478369"/>
            </a:xfrm>
            <a:prstGeom prst="rect">
              <a:avLst/>
            </a:prstGeom>
            <a:noFill/>
            <a:ln>
              <a:noFill/>
            </a:ln>
          </p:spPr>
        </p:pic>
        <p:pic>
          <p:nvPicPr>
            <p:cNvPr id="368" name="Google Shape;368;p36"/>
            <p:cNvPicPr preferRelativeResize="0"/>
            <p:nvPr/>
          </p:nvPicPr>
          <p:blipFill rotWithShape="1">
            <a:blip r:embed="rId3">
              <a:alphaModFix/>
            </a:blip>
            <a:srcRect b="0" l="0" r="28276" t="0"/>
            <a:stretch/>
          </p:blipFill>
          <p:spPr>
            <a:xfrm>
              <a:off x="1546754" y="2689815"/>
              <a:ext cx="8302337" cy="1478369"/>
            </a:xfrm>
            <a:prstGeom prst="rect">
              <a:avLst/>
            </a:prstGeom>
            <a:noFill/>
            <a:ln>
              <a:noFill/>
            </a:ln>
          </p:spPr>
        </p:pic>
        <p:pic>
          <p:nvPicPr>
            <p:cNvPr id="369" name="Google Shape;369;p36"/>
            <p:cNvPicPr preferRelativeResize="0"/>
            <p:nvPr/>
          </p:nvPicPr>
          <p:blipFill rotWithShape="1">
            <a:blip r:embed="rId3">
              <a:alphaModFix/>
            </a:blip>
            <a:srcRect b="0" l="0" r="85937" t="0"/>
            <a:stretch/>
          </p:blipFill>
          <p:spPr>
            <a:xfrm>
              <a:off x="1546754" y="4168184"/>
              <a:ext cx="1627910" cy="1478369"/>
            </a:xfrm>
            <a:prstGeom prst="rect">
              <a:avLst/>
            </a:prstGeom>
            <a:noFill/>
            <a:ln>
              <a:noFill/>
            </a:ln>
          </p:spPr>
        </p:pic>
        <p:pic>
          <p:nvPicPr>
            <p:cNvPr id="370" name="Google Shape;370;p36"/>
            <p:cNvPicPr preferRelativeResize="0"/>
            <p:nvPr/>
          </p:nvPicPr>
          <p:blipFill rotWithShape="1">
            <a:blip r:embed="rId4">
              <a:alphaModFix/>
            </a:blip>
            <a:srcRect b="0" l="30418" r="1" t="0"/>
            <a:stretch/>
          </p:blipFill>
          <p:spPr>
            <a:xfrm>
              <a:off x="6200635" y="4182828"/>
              <a:ext cx="3884647" cy="1449080"/>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Experiments</a:t>
            </a:r>
            <a:endParaRPr/>
          </a:p>
        </p:txBody>
      </p:sp>
      <p:sp>
        <p:nvSpPr>
          <p:cNvPr id="377" name="Google Shape;377;p37"/>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fr-FR" sz="2400">
                <a:latin typeface="Arial"/>
                <a:ea typeface="Arial"/>
                <a:cs typeface="Arial"/>
                <a:sym typeface="Arial"/>
              </a:rPr>
              <a:t>Effect of task order: </a:t>
            </a:r>
            <a:endParaRPr sz="2400"/>
          </a:p>
          <a:p>
            <a:pPr indent="0" lvl="0" marL="0" rtl="0" algn="l">
              <a:lnSpc>
                <a:spcPct val="90000"/>
              </a:lnSpc>
              <a:spcBef>
                <a:spcPts val="1000"/>
              </a:spcBef>
              <a:spcAft>
                <a:spcPts val="0"/>
              </a:spcAft>
              <a:buClr>
                <a:schemeClr val="dk1"/>
              </a:buClr>
              <a:buSzPts val="2800"/>
              <a:buNone/>
            </a:pPr>
            <a:r>
              <a:t/>
            </a:r>
            <a:endParaRPr/>
          </a:p>
        </p:txBody>
      </p:sp>
      <p:sp>
        <p:nvSpPr>
          <p:cNvPr id="378" name="Google Shape;37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379" name="Google Shape;37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descr="Table&#10;&#10;Description automatically generated" id="380" name="Google Shape;380;p37"/>
          <p:cNvPicPr preferRelativeResize="0"/>
          <p:nvPr/>
        </p:nvPicPr>
        <p:blipFill rotWithShape="1">
          <a:blip r:embed="rId3">
            <a:alphaModFix/>
          </a:blip>
          <a:srcRect b="0" l="0" r="0" t="0"/>
          <a:stretch/>
        </p:blipFill>
        <p:spPr>
          <a:xfrm>
            <a:off x="2459765" y="2533203"/>
            <a:ext cx="7265349" cy="341529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Conclusion</a:t>
            </a:r>
            <a:endParaRPr/>
          </a:p>
        </p:txBody>
      </p:sp>
      <p:sp>
        <p:nvSpPr>
          <p:cNvPr id="387" name="Google Shape;387;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fr-FR"/>
              <a:t>Hyperparameter framework: </a:t>
            </a:r>
            <a:r>
              <a:rPr lang="fr-FR"/>
              <a:t>a fair comparison framework compliant with the continual learning setting</a:t>
            </a:r>
            <a:endParaRPr b="1"/>
          </a:p>
          <a:p>
            <a:pPr indent="-50800" lvl="0" marL="22860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Char char="•"/>
            </a:pPr>
            <a:r>
              <a:rPr b="1" lang="fr-FR"/>
              <a:t>Performance comparison:</a:t>
            </a:r>
            <a:r>
              <a:rPr lang="fr-FR"/>
              <a:t> PackNet performs above the rest by high margin on all three datasets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fr-FR"/>
              <a:t>Experiments with task ordering: </a:t>
            </a:r>
            <a:r>
              <a:rPr lang="fr-FR"/>
              <a:t>minimal influence compared to the methods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88" name="Google Shape;38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389" name="Google Shape;38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Questions : </a:t>
            </a:r>
            <a:endParaRPr/>
          </a:p>
        </p:txBody>
      </p:sp>
      <p:sp>
        <p:nvSpPr>
          <p:cNvPr id="396" name="Google Shape;39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397" name="Google Shape;39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398" name="Google Shape;398;p39"/>
          <p:cNvPicPr preferRelativeResize="0"/>
          <p:nvPr/>
        </p:nvPicPr>
        <p:blipFill rotWithShape="1">
          <a:blip r:embed="rId3">
            <a:alphaModFix/>
          </a:blip>
          <a:srcRect b="0" l="0" r="0" t="0"/>
          <a:stretch/>
        </p:blipFill>
        <p:spPr>
          <a:xfrm>
            <a:off x="923490" y="1790617"/>
            <a:ext cx="6230219" cy="819264"/>
          </a:xfrm>
          <a:prstGeom prst="rect">
            <a:avLst/>
          </a:prstGeom>
          <a:noFill/>
          <a:ln>
            <a:noFill/>
          </a:ln>
        </p:spPr>
      </p:pic>
      <p:pic>
        <p:nvPicPr>
          <p:cNvPr id="399" name="Google Shape;399;p39"/>
          <p:cNvPicPr preferRelativeResize="0"/>
          <p:nvPr/>
        </p:nvPicPr>
        <p:blipFill rotWithShape="1">
          <a:blip r:embed="rId4">
            <a:alphaModFix/>
          </a:blip>
          <a:srcRect b="0" l="0" r="0" t="0"/>
          <a:stretch/>
        </p:blipFill>
        <p:spPr>
          <a:xfrm>
            <a:off x="2242339" y="4303963"/>
            <a:ext cx="9278645" cy="666843"/>
          </a:xfrm>
          <a:prstGeom prst="rect">
            <a:avLst/>
          </a:prstGeom>
          <a:noFill/>
          <a:ln>
            <a:noFill/>
          </a:ln>
        </p:spPr>
      </p:pic>
      <p:pic>
        <p:nvPicPr>
          <p:cNvPr id="400" name="Google Shape;400;p39"/>
          <p:cNvPicPr preferRelativeResize="0"/>
          <p:nvPr/>
        </p:nvPicPr>
        <p:blipFill rotWithShape="1">
          <a:blip r:embed="rId5">
            <a:alphaModFix/>
          </a:blip>
          <a:srcRect b="0" l="0" r="0" t="0"/>
          <a:stretch/>
        </p:blipFill>
        <p:spPr>
          <a:xfrm>
            <a:off x="923490" y="2569251"/>
            <a:ext cx="8983329" cy="562053"/>
          </a:xfrm>
          <a:prstGeom prst="rect">
            <a:avLst/>
          </a:prstGeom>
          <a:noFill/>
          <a:ln>
            <a:noFill/>
          </a:ln>
        </p:spPr>
      </p:pic>
      <p:pic>
        <p:nvPicPr>
          <p:cNvPr id="401" name="Google Shape;401;p39"/>
          <p:cNvPicPr preferRelativeResize="0"/>
          <p:nvPr/>
        </p:nvPicPr>
        <p:blipFill rotWithShape="1">
          <a:blip r:embed="rId6">
            <a:alphaModFix/>
          </a:blip>
          <a:srcRect b="0" l="0" r="0" t="0"/>
          <a:stretch/>
        </p:blipFill>
        <p:spPr>
          <a:xfrm>
            <a:off x="923490" y="3075820"/>
            <a:ext cx="9535856" cy="581106"/>
          </a:xfrm>
          <a:prstGeom prst="rect">
            <a:avLst/>
          </a:prstGeom>
          <a:noFill/>
          <a:ln>
            <a:noFill/>
          </a:ln>
        </p:spPr>
      </p:pic>
      <p:sp>
        <p:nvSpPr>
          <p:cNvPr id="402" name="Google Shape;402;p39"/>
          <p:cNvSpPr/>
          <p:nvPr/>
        </p:nvSpPr>
        <p:spPr>
          <a:xfrm>
            <a:off x="716280" y="1550220"/>
            <a:ext cx="9989820" cy="2332672"/>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03" name="Google Shape;403;p39"/>
          <p:cNvPicPr preferRelativeResize="0"/>
          <p:nvPr/>
        </p:nvPicPr>
        <p:blipFill rotWithShape="1">
          <a:blip r:embed="rId7">
            <a:alphaModFix/>
          </a:blip>
          <a:srcRect b="0" l="0" r="0" t="0"/>
          <a:stretch/>
        </p:blipFill>
        <p:spPr>
          <a:xfrm>
            <a:off x="2242339" y="4963186"/>
            <a:ext cx="8459381" cy="1181265"/>
          </a:xfrm>
          <a:prstGeom prst="rect">
            <a:avLst/>
          </a:prstGeom>
          <a:noFill/>
          <a:ln>
            <a:noFill/>
          </a:ln>
        </p:spPr>
      </p:pic>
      <p:sp>
        <p:nvSpPr>
          <p:cNvPr id="404" name="Google Shape;404;p39"/>
          <p:cNvSpPr/>
          <p:nvPr/>
        </p:nvSpPr>
        <p:spPr>
          <a:xfrm>
            <a:off x="2049379" y="4167810"/>
            <a:ext cx="9585158" cy="2088611"/>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p:nvPr/>
        </p:nvSpPr>
        <p:spPr>
          <a:xfrm>
            <a:off x="0" y="0"/>
            <a:ext cx="12192000" cy="1629747"/>
          </a:xfrm>
          <a:prstGeom prst="rect">
            <a:avLst/>
          </a:prstGeom>
          <a:solidFill>
            <a:srgbClr val="D8D8D8"/>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Table of contents : </a:t>
            </a:r>
            <a:endParaRPr/>
          </a:p>
        </p:txBody>
      </p:sp>
      <p:sp>
        <p:nvSpPr>
          <p:cNvPr id="110" name="Google Shape;11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111" name="Google Shape;11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112" name="Google Shape;112;p15"/>
          <p:cNvSpPr txBox="1"/>
          <p:nvPr>
            <p:ph idx="1" type="body"/>
          </p:nvPr>
        </p:nvSpPr>
        <p:spPr>
          <a:xfrm>
            <a:off x="1569720" y="1759268"/>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fr-FR">
                <a:latin typeface="Calibri"/>
                <a:ea typeface="Calibri"/>
                <a:cs typeface="Calibri"/>
                <a:sym typeface="Calibri"/>
              </a:rPr>
              <a:t>Introduction</a:t>
            </a:r>
            <a:endParaRPr/>
          </a:p>
          <a:p>
            <a:pPr indent="-228600" lvl="0" marL="228600" rtl="0" algn="l">
              <a:lnSpc>
                <a:spcPct val="90000"/>
              </a:lnSpc>
              <a:spcBef>
                <a:spcPts val="1000"/>
              </a:spcBef>
              <a:spcAft>
                <a:spcPts val="0"/>
              </a:spcAft>
              <a:buClr>
                <a:schemeClr val="dk1"/>
              </a:buClr>
              <a:buSzPts val="2800"/>
              <a:buChar char="•"/>
            </a:pPr>
            <a:r>
              <a:rPr lang="fr-FR"/>
              <a:t>Continual Learning Setting </a:t>
            </a:r>
            <a:endParaRPr/>
          </a:p>
          <a:p>
            <a:pPr indent="-228600" lvl="0" marL="228600" rtl="0" algn="l">
              <a:lnSpc>
                <a:spcPct val="90000"/>
              </a:lnSpc>
              <a:spcBef>
                <a:spcPts val="1000"/>
              </a:spcBef>
              <a:spcAft>
                <a:spcPts val="0"/>
              </a:spcAft>
              <a:buClr>
                <a:schemeClr val="dk1"/>
              </a:buClr>
              <a:buSzPts val="2800"/>
              <a:buChar char="•"/>
            </a:pPr>
            <a:r>
              <a:rPr b="1" lang="fr-FR">
                <a:latin typeface="Calibri"/>
                <a:ea typeface="Calibri"/>
                <a:cs typeface="Calibri"/>
                <a:sym typeface="Calibri"/>
              </a:rPr>
              <a:t>Hyperparameter Framework</a:t>
            </a:r>
            <a:endParaRPr b="1">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Char char="•"/>
            </a:pPr>
            <a:r>
              <a:rPr b="1" lang="fr-FR"/>
              <a:t>Different CL approaches </a:t>
            </a:r>
            <a:r>
              <a:rPr b="1" i="0" lang="fr-FR" sz="4400" u="none" strike="noStrike">
                <a:solidFill>
                  <a:schemeClr val="dk1"/>
                </a:solidFill>
                <a:latin typeface="Calibri"/>
                <a:ea typeface="Calibri"/>
                <a:cs typeface="Calibri"/>
                <a:sym typeface="Calibri"/>
              </a:rPr>
              <a:t>: </a:t>
            </a:r>
            <a:endParaRPr/>
          </a:p>
          <a:p>
            <a:pPr indent="-228600" lvl="1" marL="685800" rtl="0" algn="l">
              <a:lnSpc>
                <a:spcPct val="90000"/>
              </a:lnSpc>
              <a:spcBef>
                <a:spcPts val="500"/>
              </a:spcBef>
              <a:spcAft>
                <a:spcPts val="0"/>
              </a:spcAft>
              <a:buClr>
                <a:schemeClr val="dk1"/>
              </a:buClr>
              <a:buSzPts val="2400"/>
              <a:buChar char="•"/>
            </a:pPr>
            <a:r>
              <a:rPr lang="fr-FR"/>
              <a:t>Replay methods : </a:t>
            </a:r>
            <a:endParaRPr/>
          </a:p>
          <a:p>
            <a:pPr indent="-228600" lvl="1" marL="685800" rtl="0" algn="l">
              <a:lnSpc>
                <a:spcPct val="90000"/>
              </a:lnSpc>
              <a:spcBef>
                <a:spcPts val="500"/>
              </a:spcBef>
              <a:spcAft>
                <a:spcPts val="0"/>
              </a:spcAft>
              <a:buClr>
                <a:schemeClr val="dk1"/>
              </a:buClr>
              <a:buSzPts val="2400"/>
              <a:buChar char="•"/>
            </a:pPr>
            <a:r>
              <a:rPr lang="fr-FR"/>
              <a:t>Regularization-based methods</a:t>
            </a:r>
            <a:endParaRPr/>
          </a:p>
          <a:p>
            <a:pPr indent="-228600" lvl="1" marL="685800" rtl="0" algn="l">
              <a:lnSpc>
                <a:spcPct val="90000"/>
              </a:lnSpc>
              <a:spcBef>
                <a:spcPts val="500"/>
              </a:spcBef>
              <a:spcAft>
                <a:spcPts val="0"/>
              </a:spcAft>
              <a:buClr>
                <a:schemeClr val="dk1"/>
              </a:buClr>
              <a:buSzPts val="2400"/>
              <a:buChar char="•"/>
            </a:pPr>
            <a:r>
              <a:rPr lang="fr-FR"/>
              <a:t>Parameter isolation-based methods</a:t>
            </a:r>
            <a:endParaRPr/>
          </a:p>
          <a:p>
            <a:pPr indent="-228600" lvl="0" marL="228600" rtl="0" algn="l">
              <a:lnSpc>
                <a:spcPct val="90000"/>
              </a:lnSpc>
              <a:spcBef>
                <a:spcPts val="1000"/>
              </a:spcBef>
              <a:spcAft>
                <a:spcPts val="0"/>
              </a:spcAft>
              <a:buClr>
                <a:schemeClr val="dk1"/>
              </a:buClr>
              <a:buSzPts val="2800"/>
              <a:buChar char="•"/>
            </a:pPr>
            <a:r>
              <a:rPr lang="fr-FR"/>
              <a:t>Experiments and Discussion</a:t>
            </a:r>
            <a:endParaRPr/>
          </a:p>
          <a:p>
            <a:pPr indent="-228600" lvl="0" marL="228600" rtl="0" algn="l">
              <a:lnSpc>
                <a:spcPct val="90000"/>
              </a:lnSpc>
              <a:spcBef>
                <a:spcPts val="1000"/>
              </a:spcBef>
              <a:spcAft>
                <a:spcPts val="0"/>
              </a:spcAft>
              <a:buClr>
                <a:schemeClr val="dk1"/>
              </a:buClr>
              <a:buSzPts val="2800"/>
              <a:buChar char="•"/>
            </a:pPr>
            <a:r>
              <a:rPr lang="fr-FR"/>
              <a:t>Conclusion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descr="Diagram&#10;&#10;Description automatically generated" id="118" name="Google Shape;118;p16"/>
          <p:cNvPicPr preferRelativeResize="0"/>
          <p:nvPr/>
        </p:nvPicPr>
        <p:blipFill rotWithShape="1">
          <a:blip r:embed="rId3">
            <a:alphaModFix/>
          </a:blip>
          <a:srcRect b="0" l="48652" r="0" t="0"/>
          <a:stretch/>
        </p:blipFill>
        <p:spPr>
          <a:xfrm>
            <a:off x="6301878" y="1762910"/>
            <a:ext cx="3192229" cy="3248694"/>
          </a:xfrm>
          <a:prstGeom prst="rect">
            <a:avLst/>
          </a:prstGeom>
          <a:noFill/>
          <a:ln>
            <a:noFill/>
          </a:ln>
        </p:spPr>
      </p:pic>
      <p:sp>
        <p:nvSpPr>
          <p:cNvPr id="119" name="Google Shape;11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latin typeface="Calibri"/>
                <a:ea typeface="Calibri"/>
                <a:cs typeface="Calibri"/>
                <a:sym typeface="Calibri"/>
              </a:rPr>
              <a:t>Continual Learning</a:t>
            </a:r>
            <a:endParaRPr/>
          </a:p>
        </p:txBody>
      </p:sp>
      <p:sp>
        <p:nvSpPr>
          <p:cNvPr id="120" name="Google Shape;12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121" name="Google Shape;12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122" name="Google Shape;122;p16"/>
          <p:cNvSpPr txBox="1"/>
          <p:nvPr/>
        </p:nvSpPr>
        <p:spPr>
          <a:xfrm>
            <a:off x="1569720" y="5022867"/>
            <a:ext cx="870966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Proxima Nova"/>
              <a:buNone/>
            </a:pPr>
            <a:r>
              <a:rPr b="0" i="0" lang="fr-FR" sz="1800" u="none" cap="none" strike="noStrike">
                <a:solidFill>
                  <a:schemeClr val="dk1"/>
                </a:solidFill>
                <a:latin typeface="Proxima Nova"/>
                <a:ea typeface="Proxima Nova"/>
                <a:cs typeface="Proxima Nova"/>
                <a:sym typeface="Proxima Nova"/>
              </a:rPr>
              <a:t>Studies how to learn tasks sequentially without forgetting knowledge acquired</a:t>
            </a:r>
            <a:endParaRPr b="0" i="0" sz="1800" u="none" cap="none" strike="noStrike">
              <a:solidFill>
                <a:schemeClr val="dk1"/>
              </a:solidFill>
              <a:latin typeface="Proxima Nova"/>
              <a:ea typeface="Proxima Nova"/>
              <a:cs typeface="Proxima Nova"/>
              <a:sym typeface="Proxima Nova"/>
            </a:endParaRPr>
          </a:p>
        </p:txBody>
      </p:sp>
      <p:pic>
        <p:nvPicPr>
          <p:cNvPr descr="Diagram&#10;&#10;Description automatically generated" id="123" name="Google Shape;123;p16"/>
          <p:cNvPicPr preferRelativeResize="0"/>
          <p:nvPr/>
        </p:nvPicPr>
        <p:blipFill rotWithShape="1">
          <a:blip r:embed="rId3">
            <a:alphaModFix/>
          </a:blip>
          <a:srcRect b="0" l="0" r="52452" t="0"/>
          <a:stretch/>
        </p:blipFill>
        <p:spPr>
          <a:xfrm>
            <a:off x="2560594" y="1774173"/>
            <a:ext cx="2956011" cy="32486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descr="Chart, line chart&#10;&#10;Description automatically generated" id="129" name="Google Shape;129;p17"/>
          <p:cNvPicPr preferRelativeResize="0"/>
          <p:nvPr>
            <p:ph idx="1" type="body"/>
          </p:nvPr>
        </p:nvPicPr>
        <p:blipFill rotWithShape="1">
          <a:blip r:embed="rId3">
            <a:alphaModFix/>
          </a:blip>
          <a:srcRect b="0" l="0" r="0" t="0"/>
          <a:stretch/>
        </p:blipFill>
        <p:spPr>
          <a:xfrm>
            <a:off x="838200" y="1790552"/>
            <a:ext cx="10515600" cy="2702099"/>
          </a:xfrm>
          <a:prstGeom prst="rect">
            <a:avLst/>
          </a:prstGeom>
          <a:noFill/>
          <a:ln>
            <a:noFill/>
          </a:ln>
        </p:spPr>
      </p:pic>
      <p:sp>
        <p:nvSpPr>
          <p:cNvPr id="130" name="Google Shape;13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latin typeface="Calibri"/>
                <a:ea typeface="Calibri"/>
                <a:cs typeface="Calibri"/>
                <a:sym typeface="Calibri"/>
              </a:rPr>
              <a:t>Stability vs Plasticity: Catastrophic forgetting</a:t>
            </a:r>
            <a:endParaRPr>
              <a:latin typeface="Calibri"/>
              <a:ea typeface="Calibri"/>
              <a:cs typeface="Calibri"/>
              <a:sym typeface="Calibri"/>
            </a:endParaRPr>
          </a:p>
        </p:txBody>
      </p:sp>
      <p:sp>
        <p:nvSpPr>
          <p:cNvPr id="131" name="Google Shape;13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132" name="Google Shape;13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133" name="Google Shape;133;p17"/>
          <p:cNvSpPr txBox="1"/>
          <p:nvPr/>
        </p:nvSpPr>
        <p:spPr>
          <a:xfrm>
            <a:off x="2796605" y="4724400"/>
            <a:ext cx="65922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800" u="none" cap="none" strike="noStrike">
                <a:solidFill>
                  <a:schemeClr val="dk1"/>
                </a:solidFill>
                <a:latin typeface="Calibri"/>
                <a:ea typeface="Calibri"/>
                <a:cs typeface="Calibri"/>
                <a:sym typeface="Calibri"/>
              </a:rPr>
              <a:t>Image credit to Ramasesh et al., Anatomy of Catastrophic Forgetting</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p:nvPr/>
        </p:nvSpPr>
        <p:spPr>
          <a:xfrm>
            <a:off x="981075" y="1968500"/>
            <a:ext cx="10515600" cy="4351338"/>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chemeClr val="dk1"/>
              </a:buClr>
              <a:buSzPts val="2800"/>
              <a:buFont typeface="Arial"/>
              <a:buChar char="•"/>
            </a:pPr>
            <a:r>
              <a:rPr lang="fr-FR" sz="2800">
                <a:solidFill>
                  <a:schemeClr val="dk1"/>
                </a:solidFill>
                <a:latin typeface="Calibri"/>
                <a:ea typeface="Calibri"/>
                <a:cs typeface="Calibri"/>
                <a:sym typeface="Calibri"/>
              </a:rPr>
              <a:t>Concept of tasks</a:t>
            </a:r>
            <a:endParaRPr sz="2800">
              <a:solidFill>
                <a:schemeClr val="dk1"/>
              </a:solidFill>
              <a:latin typeface="Calibri"/>
              <a:ea typeface="Calibri"/>
              <a:cs typeface="Calibri"/>
              <a:sym typeface="Calibri"/>
            </a:endParaRPr>
          </a:p>
          <a:p>
            <a:pPr indent="-279400" lvl="0" marL="4572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79400" lvl="0" marL="4572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457200" lvl="0" marL="457200" marR="0" rtl="0" algn="l">
              <a:lnSpc>
                <a:spcPct val="90000"/>
              </a:lnSpc>
              <a:spcBef>
                <a:spcPts val="1000"/>
              </a:spcBef>
              <a:spcAft>
                <a:spcPts val="0"/>
              </a:spcAft>
              <a:buClr>
                <a:schemeClr val="dk1"/>
              </a:buClr>
              <a:buSzPts val="2800"/>
              <a:buFont typeface="Arial"/>
              <a:buChar char="•"/>
            </a:pPr>
            <a:r>
              <a:rPr lang="fr-FR" sz="2800">
                <a:solidFill>
                  <a:schemeClr val="dk1"/>
                </a:solidFill>
                <a:latin typeface="Calibri"/>
                <a:ea typeface="Calibri"/>
                <a:cs typeface="Calibri"/>
                <a:sym typeface="Calibri"/>
              </a:rPr>
              <a:t>Each task </a:t>
            </a:r>
            <a:r>
              <a:rPr i="1" lang="fr-FR" sz="2800">
                <a:solidFill>
                  <a:schemeClr val="dk1"/>
                </a:solidFill>
                <a:latin typeface="Calibri"/>
                <a:ea typeface="Calibri"/>
                <a:cs typeface="Calibri"/>
                <a:sym typeface="Calibri"/>
              </a:rPr>
              <a:t>t </a:t>
            </a:r>
            <a:r>
              <a:rPr lang="fr-FR" sz="2800">
                <a:solidFill>
                  <a:schemeClr val="dk1"/>
                </a:solidFill>
                <a:latin typeface="Calibri"/>
                <a:ea typeface="Calibri"/>
                <a:cs typeface="Calibri"/>
                <a:sym typeface="Calibri"/>
              </a:rPr>
              <a:t>has its labeled data </a:t>
            </a:r>
            <a:endParaRPr sz="2800">
              <a:solidFill>
                <a:schemeClr val="dk1"/>
              </a:solidFill>
              <a:latin typeface="Calibri"/>
              <a:ea typeface="Calibri"/>
              <a:cs typeface="Calibri"/>
              <a:sym typeface="Calibri"/>
            </a:endParaRPr>
          </a:p>
          <a:p>
            <a:pPr indent="-279400" lvl="0" marL="4572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79400" lvl="0" marL="4572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457200" lvl="0" marL="457200" marR="0" rtl="0" algn="l">
              <a:lnSpc>
                <a:spcPct val="90000"/>
              </a:lnSpc>
              <a:spcBef>
                <a:spcPts val="1000"/>
              </a:spcBef>
              <a:spcAft>
                <a:spcPts val="0"/>
              </a:spcAft>
              <a:buClr>
                <a:schemeClr val="dk1"/>
              </a:buClr>
              <a:buSzPts val="2800"/>
              <a:buFont typeface="Arial"/>
              <a:buChar char="•"/>
            </a:pPr>
            <a:r>
              <a:rPr lang="fr-FR" sz="2800">
                <a:solidFill>
                  <a:schemeClr val="dk1"/>
                </a:solidFill>
                <a:latin typeface="Calibri"/>
                <a:ea typeface="Calibri"/>
                <a:cs typeface="Calibri"/>
                <a:sym typeface="Calibri"/>
              </a:rPr>
              <a:t>We minimize the empirical risk                                  or  </a:t>
            </a:r>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40" name="Google Shape;14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Continual Learning Setting </a:t>
            </a:r>
            <a:endParaRPr/>
          </a:p>
        </p:txBody>
      </p:sp>
      <p:sp>
        <p:nvSpPr>
          <p:cNvPr id="141" name="Google Shape;14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142" name="Google Shape;14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143" name="Google Shape;14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Text, letter&#10;&#10;Description automatically generated" id="144" name="Google Shape;144;p18"/>
          <p:cNvPicPr preferRelativeResize="0"/>
          <p:nvPr/>
        </p:nvPicPr>
        <p:blipFill rotWithShape="1">
          <a:blip r:embed="rId3">
            <a:alphaModFix/>
          </a:blip>
          <a:srcRect b="0" l="0" r="0" t="0"/>
          <a:stretch/>
        </p:blipFill>
        <p:spPr>
          <a:xfrm>
            <a:off x="6095674" y="4862553"/>
            <a:ext cx="2514600" cy="819150"/>
          </a:xfrm>
          <a:prstGeom prst="rect">
            <a:avLst/>
          </a:prstGeom>
          <a:noFill/>
          <a:ln>
            <a:noFill/>
          </a:ln>
        </p:spPr>
      </p:pic>
      <p:pic>
        <p:nvPicPr>
          <p:cNvPr descr="Text&#10;&#10;Description automatically generated" id="145" name="Google Shape;145;p18"/>
          <p:cNvPicPr preferRelativeResize="0"/>
          <p:nvPr/>
        </p:nvPicPr>
        <p:blipFill rotWithShape="1">
          <a:blip r:embed="rId4">
            <a:alphaModFix/>
          </a:blip>
          <a:srcRect b="0" l="0" r="0" t="0"/>
          <a:stretch/>
        </p:blipFill>
        <p:spPr>
          <a:xfrm>
            <a:off x="9185682" y="4864453"/>
            <a:ext cx="2137509" cy="815350"/>
          </a:xfrm>
          <a:prstGeom prst="rect">
            <a:avLst/>
          </a:prstGeom>
          <a:noFill/>
          <a:ln>
            <a:noFill/>
          </a:ln>
        </p:spPr>
      </p:pic>
      <p:pic>
        <p:nvPicPr>
          <p:cNvPr descr="Text&#10;&#10;Description automatically generated" id="146" name="Google Shape;146;p18"/>
          <p:cNvPicPr preferRelativeResize="0"/>
          <p:nvPr/>
        </p:nvPicPr>
        <p:blipFill rotWithShape="1">
          <a:blip r:embed="rId5">
            <a:alphaModFix/>
          </a:blip>
          <a:srcRect b="0" l="0" r="0" t="0"/>
          <a:stretch/>
        </p:blipFill>
        <p:spPr>
          <a:xfrm>
            <a:off x="9159631" y="4828666"/>
            <a:ext cx="2384995" cy="873898"/>
          </a:xfrm>
          <a:prstGeom prst="rect">
            <a:avLst/>
          </a:prstGeom>
          <a:noFill/>
          <a:ln>
            <a:noFill/>
          </a:ln>
        </p:spPr>
      </p:pic>
      <p:pic>
        <p:nvPicPr>
          <p:cNvPr descr="A picture containing text&#10;&#10;Description automatically generated" id="147" name="Google Shape;147;p18"/>
          <p:cNvPicPr preferRelativeResize="0"/>
          <p:nvPr/>
        </p:nvPicPr>
        <p:blipFill rotWithShape="1">
          <a:blip r:embed="rId6">
            <a:alphaModFix/>
          </a:blip>
          <a:srcRect b="0" l="0" r="0" t="0"/>
          <a:stretch/>
        </p:blipFill>
        <p:spPr>
          <a:xfrm>
            <a:off x="7943035" y="1718747"/>
            <a:ext cx="2264632" cy="17042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Continual Learning Setting </a:t>
            </a:r>
            <a:endParaRPr/>
          </a:p>
        </p:txBody>
      </p:sp>
      <p:sp>
        <p:nvSpPr>
          <p:cNvPr id="154" name="Google Shape;15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155" name="Google Shape;15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156" name="Google Shape;15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fr-FR"/>
              <a:t>Class incremental</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fr-FR"/>
              <a:t>Task incremental</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fr-FR"/>
              <a:t>Incremental domain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fr-FR"/>
              <a:t>Data incremental</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57" name="Google Shape;157;p19"/>
          <p:cNvPicPr preferRelativeResize="0"/>
          <p:nvPr/>
        </p:nvPicPr>
        <p:blipFill rotWithShape="1">
          <a:blip r:embed="rId3">
            <a:alphaModFix/>
          </a:blip>
          <a:srcRect b="0" l="0" r="0" t="0"/>
          <a:stretch/>
        </p:blipFill>
        <p:spPr>
          <a:xfrm>
            <a:off x="7924721" y="1835539"/>
            <a:ext cx="3019425" cy="400050"/>
          </a:xfrm>
          <a:prstGeom prst="rect">
            <a:avLst/>
          </a:prstGeom>
          <a:noFill/>
          <a:ln>
            <a:noFill/>
          </a:ln>
        </p:spPr>
      </p:pic>
      <p:pic>
        <p:nvPicPr>
          <p:cNvPr id="158" name="Google Shape;158;p19"/>
          <p:cNvPicPr preferRelativeResize="0"/>
          <p:nvPr/>
        </p:nvPicPr>
        <p:blipFill rotWithShape="1">
          <a:blip r:embed="rId4">
            <a:alphaModFix/>
          </a:blip>
          <a:srcRect b="10168" l="0" r="0" t="606"/>
          <a:stretch/>
        </p:blipFill>
        <p:spPr>
          <a:xfrm>
            <a:off x="4296065" y="3864444"/>
            <a:ext cx="2590800" cy="373941"/>
          </a:xfrm>
          <a:prstGeom prst="rect">
            <a:avLst/>
          </a:prstGeom>
          <a:noFill/>
          <a:ln>
            <a:noFill/>
          </a:ln>
        </p:spPr>
      </p:pic>
      <p:pic>
        <p:nvPicPr>
          <p:cNvPr descr="Icon&#10;&#10;Description automatically generated" id="159" name="Google Shape;159;p19"/>
          <p:cNvPicPr preferRelativeResize="0"/>
          <p:nvPr/>
        </p:nvPicPr>
        <p:blipFill rotWithShape="1">
          <a:blip r:embed="rId5">
            <a:alphaModFix/>
          </a:blip>
          <a:srcRect b="0" l="0" r="-259" t="1562"/>
          <a:stretch/>
        </p:blipFill>
        <p:spPr>
          <a:xfrm>
            <a:off x="4297110" y="1832351"/>
            <a:ext cx="2586533" cy="394505"/>
          </a:xfrm>
          <a:prstGeom prst="rect">
            <a:avLst/>
          </a:prstGeom>
          <a:noFill/>
          <a:ln>
            <a:noFill/>
          </a:ln>
        </p:spPr>
      </p:pic>
      <p:pic>
        <p:nvPicPr>
          <p:cNvPr id="160" name="Google Shape;160;p19"/>
          <p:cNvPicPr preferRelativeResize="0"/>
          <p:nvPr/>
        </p:nvPicPr>
        <p:blipFill rotWithShape="1">
          <a:blip r:embed="rId6">
            <a:alphaModFix/>
          </a:blip>
          <a:srcRect b="0" l="0" r="0" t="0"/>
          <a:stretch/>
        </p:blipFill>
        <p:spPr>
          <a:xfrm>
            <a:off x="8000286" y="3860884"/>
            <a:ext cx="2743200" cy="403860"/>
          </a:xfrm>
          <a:prstGeom prst="rect">
            <a:avLst/>
          </a:prstGeom>
          <a:noFill/>
          <a:ln>
            <a:noFill/>
          </a:ln>
        </p:spPr>
      </p:pic>
      <p:sp>
        <p:nvSpPr>
          <p:cNvPr id="161" name="Google Shape;161;p19"/>
          <p:cNvSpPr/>
          <p:nvPr/>
        </p:nvSpPr>
        <p:spPr>
          <a:xfrm>
            <a:off x="7035057" y="1711738"/>
            <a:ext cx="705028" cy="648056"/>
          </a:xfrm>
          <a:prstGeom prst="mathPlus">
            <a:avLst>
              <a:gd fmla="val 23520" name="adj1"/>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19"/>
          <p:cNvSpPr/>
          <p:nvPr/>
        </p:nvSpPr>
        <p:spPr>
          <a:xfrm>
            <a:off x="7035057" y="3727120"/>
            <a:ext cx="705028" cy="648056"/>
          </a:xfrm>
          <a:prstGeom prst="mathPlus">
            <a:avLst>
              <a:gd fmla="val 23520" name="adj1"/>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latin typeface="Calibri"/>
                <a:ea typeface="Calibri"/>
                <a:cs typeface="Calibri"/>
                <a:sym typeface="Calibri"/>
              </a:rPr>
              <a:t>Hyperparameter Framework</a:t>
            </a:r>
            <a:endParaRPr>
              <a:latin typeface="Calibri"/>
              <a:ea typeface="Calibri"/>
              <a:cs typeface="Calibri"/>
              <a:sym typeface="Calibri"/>
            </a:endParaRPr>
          </a:p>
        </p:txBody>
      </p:sp>
      <p:pic>
        <p:nvPicPr>
          <p:cNvPr descr="Text&#10;&#10;Description automatically generated" id="169" name="Google Shape;169;p20"/>
          <p:cNvPicPr preferRelativeResize="0"/>
          <p:nvPr>
            <p:ph idx="1" type="body"/>
          </p:nvPr>
        </p:nvPicPr>
        <p:blipFill rotWithShape="1">
          <a:blip r:embed="rId3">
            <a:alphaModFix/>
          </a:blip>
          <a:srcRect b="0" l="0" r="0" t="0"/>
          <a:stretch/>
        </p:blipFill>
        <p:spPr>
          <a:xfrm>
            <a:off x="3597804" y="1690688"/>
            <a:ext cx="4996391" cy="4632487"/>
          </a:xfrm>
          <a:prstGeom prst="rect">
            <a:avLst/>
          </a:prstGeom>
          <a:noFill/>
          <a:ln>
            <a:noFill/>
          </a:ln>
        </p:spPr>
      </p:pic>
      <p:sp>
        <p:nvSpPr>
          <p:cNvPr id="170" name="Google Shape;1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171" name="Google Shape;1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172" name="Google Shape;172;p20"/>
          <p:cNvSpPr txBox="1"/>
          <p:nvPr/>
        </p:nvSpPr>
        <p:spPr>
          <a:xfrm>
            <a:off x="8964492" y="3674853"/>
            <a:ext cx="308420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fr-FR" sz="1600">
                <a:solidFill>
                  <a:schemeClr val="dk1"/>
                </a:solidFill>
                <a:latin typeface="Calibri"/>
                <a:ea typeface="Calibri"/>
                <a:cs typeface="Calibri"/>
                <a:sym typeface="Calibri"/>
              </a:rPr>
              <a:t>Image credits to De Lange et al., A continual learning survey</a:t>
            </a:r>
            <a:endParaRPr i="1" sz="1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fr-FR"/>
              <a:t>Different CL approaches </a:t>
            </a:r>
            <a:r>
              <a:rPr b="1" i="0" lang="fr-FR" sz="4400" u="none" strike="noStrike">
                <a:solidFill>
                  <a:schemeClr val="dk1"/>
                </a:solidFill>
                <a:latin typeface="Calibri"/>
                <a:ea typeface="Calibri"/>
                <a:cs typeface="Calibri"/>
                <a:sym typeface="Calibri"/>
              </a:rPr>
              <a:t>: </a:t>
            </a:r>
            <a:endParaRPr/>
          </a:p>
        </p:txBody>
      </p:sp>
      <p:sp>
        <p:nvSpPr>
          <p:cNvPr id="179" name="Google Shape;17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A continual learning survey : defying forgetting in classification</a:t>
            </a:r>
            <a:endParaRPr/>
          </a:p>
        </p:txBody>
      </p:sp>
      <p:sp>
        <p:nvSpPr>
          <p:cNvPr id="180" name="Google Shape;18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181" name="Google Shape;181;p21"/>
          <p:cNvPicPr preferRelativeResize="0"/>
          <p:nvPr/>
        </p:nvPicPr>
        <p:blipFill rotWithShape="1">
          <a:blip r:embed="rId3">
            <a:alphaModFix/>
          </a:blip>
          <a:srcRect b="0" l="0" r="0" t="0"/>
          <a:stretch/>
        </p:blipFill>
        <p:spPr>
          <a:xfrm>
            <a:off x="838200" y="1354868"/>
            <a:ext cx="10359224" cy="4465938"/>
          </a:xfrm>
          <a:prstGeom prst="rect">
            <a:avLst/>
          </a:prstGeom>
          <a:noFill/>
          <a:ln>
            <a:noFill/>
          </a:ln>
        </p:spPr>
      </p:pic>
      <p:sp>
        <p:nvSpPr>
          <p:cNvPr id="182" name="Google Shape;182;p21"/>
          <p:cNvSpPr/>
          <p:nvPr/>
        </p:nvSpPr>
        <p:spPr>
          <a:xfrm>
            <a:off x="838200" y="2196818"/>
            <a:ext cx="4114800" cy="338328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21"/>
          <p:cNvSpPr/>
          <p:nvPr/>
        </p:nvSpPr>
        <p:spPr>
          <a:xfrm>
            <a:off x="4953000" y="2157310"/>
            <a:ext cx="2991016" cy="3663496"/>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21"/>
          <p:cNvSpPr/>
          <p:nvPr/>
        </p:nvSpPr>
        <p:spPr>
          <a:xfrm>
            <a:off x="7944016" y="2309711"/>
            <a:ext cx="3257384" cy="3009741"/>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21"/>
          <p:cNvSpPr/>
          <p:nvPr/>
        </p:nvSpPr>
        <p:spPr>
          <a:xfrm>
            <a:off x="925996" y="3924992"/>
            <a:ext cx="1135380" cy="27432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21"/>
          <p:cNvSpPr/>
          <p:nvPr/>
        </p:nvSpPr>
        <p:spPr>
          <a:xfrm>
            <a:off x="3745396" y="3924992"/>
            <a:ext cx="1135380" cy="27432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21"/>
          <p:cNvSpPr/>
          <p:nvPr/>
        </p:nvSpPr>
        <p:spPr>
          <a:xfrm>
            <a:off x="7844624" y="4199312"/>
            <a:ext cx="1387172" cy="27432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21"/>
          <p:cNvSpPr/>
          <p:nvPr/>
        </p:nvSpPr>
        <p:spPr>
          <a:xfrm>
            <a:off x="5073823" y="4907496"/>
            <a:ext cx="1245704" cy="27432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21"/>
          <p:cNvSpPr/>
          <p:nvPr/>
        </p:nvSpPr>
        <p:spPr>
          <a:xfrm>
            <a:off x="6637019" y="3924993"/>
            <a:ext cx="1051229" cy="755072"/>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21"/>
          <p:cNvSpPr/>
          <p:nvPr/>
        </p:nvSpPr>
        <p:spPr>
          <a:xfrm>
            <a:off x="5084907" y="3924992"/>
            <a:ext cx="1245704" cy="755072"/>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21"/>
          <p:cNvSpPr/>
          <p:nvPr/>
        </p:nvSpPr>
        <p:spPr>
          <a:xfrm>
            <a:off x="7915358" y="4909991"/>
            <a:ext cx="1245704" cy="27432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21"/>
          <p:cNvSpPr txBox="1"/>
          <p:nvPr/>
        </p:nvSpPr>
        <p:spPr>
          <a:xfrm>
            <a:off x="2953999" y="5964612"/>
            <a:ext cx="94502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fr-FR" sz="1400">
                <a:solidFill>
                  <a:schemeClr val="dk1"/>
                </a:solidFill>
                <a:latin typeface="Calibri"/>
                <a:ea typeface="Calibri"/>
                <a:cs typeface="Calibri"/>
                <a:sym typeface="Calibri"/>
              </a:rPr>
              <a:t>Credit to </a:t>
            </a:r>
            <a:r>
              <a:rPr b="0" i="1" lang="fr-FR" sz="1400" u="none" strike="noStrike">
                <a:solidFill>
                  <a:schemeClr val="dk1"/>
                </a:solidFill>
                <a:latin typeface="Arial"/>
                <a:ea typeface="Arial"/>
                <a:cs typeface="Arial"/>
                <a:sym typeface="Arial"/>
              </a:rPr>
              <a:t>De Lange et Al., « A continual learning survey: Defying forgetting in classification tasks »</a:t>
            </a:r>
            <a:endParaRPr i="1" sz="1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100"/>
                                  </p:stCondLst>
                                  <p:childTnLst>
                                    <p:set>
                                      <p:cBhvr>
                                        <p:cTn dur="1" fill="hold">
                                          <p:stCondLst>
                                            <p:cond delay="1"/>
                                          </p:stCondLst>
                                        </p:cTn>
                                        <p:tgtEl>
                                          <p:spTgt spid="182"/>
                                        </p:tgtEl>
                                        <p:attrNameLst>
                                          <p:attrName>style.visibility</p:attrName>
                                        </p:attrNameLst>
                                      </p:cBhvr>
                                      <p:to>
                                        <p:strVal val="hidden"/>
                                      </p:to>
                                    </p:set>
                                  </p:childTnLst>
                                </p:cTn>
                              </p:par>
                              <p:par>
                                <p:cTn fill="hold" nodeType="withEffect" presetClass="entr" presetID="1" presetSubtype="0">
                                  <p:stCondLst>
                                    <p:cond delay="10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83"/>
                                        </p:tgtEl>
                                        <p:attrNameLst>
                                          <p:attrName>style.visibility</p:attrName>
                                        </p:attrNameLst>
                                      </p:cBhvr>
                                      <p:to>
                                        <p:strVal val="hidden"/>
                                      </p:to>
                                    </p:set>
                                  </p:childTnLst>
                                </p:cTn>
                              </p:par>
                              <p:par>
                                <p:cTn fill="hold" nodeType="withEffect" presetClass="entr" presetID="1" presetSubtype="0">
                                  <p:stCondLst>
                                    <p:cond delay="10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8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