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Helvetica Neue" panose="02000503000000020004" pitchFamily="2" charset="0"/>
      <p:regular r:id="rId10"/>
      <p:bold r:id="rId11"/>
      <p:italic r:id="rId12"/>
      <p:boldItalic r:id="rId13"/>
    </p:embeddedFont>
    <p:embeddedFont>
      <p:font typeface="Helvetica Neue Light" panose="020004030000000200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7"/>
    <p:restoredTop sz="96327"/>
  </p:normalViewPr>
  <p:slideViewPr>
    <p:cSldViewPr snapToGrid="0">
      <p:cViewPr>
        <p:scale>
          <a:sx n="197" d="100"/>
          <a:sy n="197" d="100"/>
        </p:scale>
        <p:origin x="32" y="2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d969ad0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d969ad0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d969ad05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d969ad05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d969ad05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d969ad0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d969ad0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d969ad0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d969ad05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d969ad05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d969ad05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d969ad05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50503" y="4447448"/>
            <a:ext cx="8239200" cy="238800"/>
          </a:xfrm>
          <a:prstGeom prst="rect">
            <a:avLst/>
          </a:prstGeom>
          <a:noFill/>
          <a:ln>
            <a:noFill/>
          </a:ln>
        </p:spPr>
        <p:txBody>
          <a:bodyPr spcFirstLastPara="1" wrap="square" lIns="17150" tIns="17150" rIns="17150" bIns="17150" anchor="t" anchorCtr="0">
            <a:normAutofit/>
          </a:bodyPr>
          <a:lstStyle>
            <a:lvl1pPr marL="457200" lvl="0" indent="-228600" algn="l" rtl="0">
              <a:lnSpc>
                <a:spcPct val="100000"/>
              </a:lnSpc>
              <a:spcBef>
                <a:spcPts val="0"/>
              </a:spcBef>
              <a:spcAft>
                <a:spcPts val="0"/>
              </a:spcAft>
              <a:buClr>
                <a:srgbClr val="000000"/>
              </a:buClr>
              <a:buSzPts val="1400"/>
              <a:buFont typeface="Helvetica Neue"/>
              <a:buNone/>
              <a:defRPr sz="1400" b="1"/>
            </a:lvl1pPr>
            <a:lvl2pPr marL="914400" lvl="1" indent="-279400" algn="l" rtl="0">
              <a:lnSpc>
                <a:spcPct val="90000"/>
              </a:lnSpc>
              <a:spcBef>
                <a:spcPts val="1700"/>
              </a:spcBef>
              <a:spcAft>
                <a:spcPts val="0"/>
              </a:spcAft>
              <a:buClr>
                <a:srgbClr val="000000"/>
              </a:buClr>
              <a:buSzPts val="800"/>
              <a:buChar char="○"/>
              <a:defRPr/>
            </a:lvl2pPr>
            <a:lvl3pPr marL="1371600" lvl="2" indent="-279400" algn="l" rtl="0">
              <a:lnSpc>
                <a:spcPct val="90000"/>
              </a:lnSpc>
              <a:spcBef>
                <a:spcPts val="1700"/>
              </a:spcBef>
              <a:spcAft>
                <a:spcPts val="0"/>
              </a:spcAft>
              <a:buClr>
                <a:srgbClr val="000000"/>
              </a:buClr>
              <a:buSzPts val="800"/>
              <a:buChar char="■"/>
              <a:defRPr/>
            </a:lvl3pPr>
            <a:lvl4pPr marL="1828800" lvl="3" indent="-279400" algn="l" rtl="0">
              <a:lnSpc>
                <a:spcPct val="90000"/>
              </a:lnSpc>
              <a:spcBef>
                <a:spcPts val="1700"/>
              </a:spcBef>
              <a:spcAft>
                <a:spcPts val="0"/>
              </a:spcAft>
              <a:buClr>
                <a:srgbClr val="000000"/>
              </a:buClr>
              <a:buSzPts val="800"/>
              <a:buChar char="●"/>
              <a:defRPr/>
            </a:lvl4pPr>
            <a:lvl5pPr marL="2286000" lvl="4" indent="-279400" algn="l" rtl="0">
              <a:lnSpc>
                <a:spcPct val="90000"/>
              </a:lnSpc>
              <a:spcBef>
                <a:spcPts val="1700"/>
              </a:spcBef>
              <a:spcAft>
                <a:spcPts val="0"/>
              </a:spcAft>
              <a:buClr>
                <a:srgbClr val="000000"/>
              </a:buClr>
              <a:buSzPts val="800"/>
              <a:buChar char="○"/>
              <a:defRPr/>
            </a:lvl5pPr>
            <a:lvl6pPr marL="2743200" lvl="5" indent="-279400" algn="l" rtl="0">
              <a:lnSpc>
                <a:spcPct val="90000"/>
              </a:lnSpc>
              <a:spcBef>
                <a:spcPts val="1700"/>
              </a:spcBef>
              <a:spcAft>
                <a:spcPts val="0"/>
              </a:spcAft>
              <a:buClr>
                <a:srgbClr val="000000"/>
              </a:buClr>
              <a:buSzPts val="800"/>
              <a:buChar char="■"/>
              <a:defRPr/>
            </a:lvl6pPr>
            <a:lvl7pPr marL="3200400" lvl="6" indent="-279400" algn="l" rtl="0">
              <a:lnSpc>
                <a:spcPct val="90000"/>
              </a:lnSpc>
              <a:spcBef>
                <a:spcPts val="1700"/>
              </a:spcBef>
              <a:spcAft>
                <a:spcPts val="0"/>
              </a:spcAft>
              <a:buClr>
                <a:srgbClr val="000000"/>
              </a:buClr>
              <a:buSzPts val="800"/>
              <a:buChar char="●"/>
              <a:defRPr/>
            </a:lvl7pPr>
            <a:lvl8pPr marL="3657600" lvl="7" indent="-279400" algn="l" rtl="0">
              <a:lnSpc>
                <a:spcPct val="90000"/>
              </a:lnSpc>
              <a:spcBef>
                <a:spcPts val="1700"/>
              </a:spcBef>
              <a:spcAft>
                <a:spcPts val="0"/>
              </a:spcAft>
              <a:buClr>
                <a:srgbClr val="000000"/>
              </a:buClr>
              <a:buSzPts val="800"/>
              <a:buChar char="○"/>
              <a:defRPr/>
            </a:lvl8pPr>
            <a:lvl9pPr marL="4114800" lvl="8" indent="-279400" algn="l" rtl="0">
              <a:lnSpc>
                <a:spcPct val="90000"/>
              </a:lnSpc>
              <a:spcBef>
                <a:spcPts val="1700"/>
              </a:spcBef>
              <a:spcAft>
                <a:spcPts val="0"/>
              </a:spcAft>
              <a:buClr>
                <a:srgbClr val="000000"/>
              </a:buClr>
              <a:buSzPts val="800"/>
              <a:buChar char="■"/>
              <a:defRPr/>
            </a:lvl9pPr>
          </a:lstStyle>
          <a:p>
            <a:endParaRPr/>
          </a:p>
        </p:txBody>
      </p:sp>
      <p:sp>
        <p:nvSpPr>
          <p:cNvPr id="52" name="Google Shape;52;p13"/>
          <p:cNvSpPr txBox="1">
            <a:spLocks noGrp="1"/>
          </p:cNvSpPr>
          <p:nvPr>
            <p:ph type="title"/>
          </p:nvPr>
        </p:nvSpPr>
        <p:spPr>
          <a:xfrm>
            <a:off x="452436" y="965622"/>
            <a:ext cx="8239200" cy="1743000"/>
          </a:xfrm>
          <a:prstGeom prst="rect">
            <a:avLst/>
          </a:prstGeom>
          <a:noFill/>
          <a:ln>
            <a:noFill/>
          </a:ln>
        </p:spPr>
        <p:txBody>
          <a:bodyPr spcFirstLastPara="1" wrap="square" lIns="19050" tIns="19050" rIns="19050" bIns="19050" anchor="b" anchorCtr="0">
            <a:normAutofit/>
          </a:bodyPr>
          <a:lstStyle>
            <a:lvl1pPr lvl="0" algn="l" rtl="0">
              <a:lnSpc>
                <a:spcPct val="80000"/>
              </a:lnSpc>
              <a:spcBef>
                <a:spcPts val="0"/>
              </a:spcBef>
              <a:spcAft>
                <a:spcPts val="0"/>
              </a:spcAft>
              <a:buClr>
                <a:srgbClr val="000000"/>
              </a:buClr>
              <a:buSzPts val="4400"/>
              <a:buFont typeface="Helvetica Neue Light"/>
              <a:buNone/>
              <a:defRPr sz="4400" b="0">
                <a:latin typeface="Helvetica Neue Light"/>
                <a:ea typeface="Helvetica Neue Light"/>
                <a:cs typeface="Helvetica Neue Light"/>
                <a:sym typeface="Helvetica Neue Light"/>
              </a:defRPr>
            </a:lvl1pPr>
            <a:lvl2pPr lvl="1" algn="l" rtl="0">
              <a:lnSpc>
                <a:spcPct val="80000"/>
              </a:lnSpc>
              <a:spcBef>
                <a:spcPts val="0"/>
              </a:spcBef>
              <a:spcAft>
                <a:spcPts val="0"/>
              </a:spcAft>
              <a:buClr>
                <a:srgbClr val="000000"/>
              </a:buClr>
              <a:buSzPts val="700"/>
              <a:buNone/>
              <a:defRPr/>
            </a:lvl2pPr>
            <a:lvl3pPr lvl="2" algn="l" rtl="0">
              <a:lnSpc>
                <a:spcPct val="80000"/>
              </a:lnSpc>
              <a:spcBef>
                <a:spcPts val="0"/>
              </a:spcBef>
              <a:spcAft>
                <a:spcPts val="0"/>
              </a:spcAft>
              <a:buClr>
                <a:srgbClr val="000000"/>
              </a:buClr>
              <a:buSzPts val="700"/>
              <a:buNone/>
              <a:defRPr/>
            </a:lvl3pPr>
            <a:lvl4pPr lvl="3" algn="l" rtl="0">
              <a:lnSpc>
                <a:spcPct val="80000"/>
              </a:lnSpc>
              <a:spcBef>
                <a:spcPts val="0"/>
              </a:spcBef>
              <a:spcAft>
                <a:spcPts val="0"/>
              </a:spcAft>
              <a:buClr>
                <a:srgbClr val="000000"/>
              </a:buClr>
              <a:buSzPts val="700"/>
              <a:buNone/>
              <a:defRPr/>
            </a:lvl4pPr>
            <a:lvl5pPr lvl="4" algn="l" rtl="0">
              <a:lnSpc>
                <a:spcPct val="80000"/>
              </a:lnSpc>
              <a:spcBef>
                <a:spcPts val="0"/>
              </a:spcBef>
              <a:spcAft>
                <a:spcPts val="0"/>
              </a:spcAft>
              <a:buClr>
                <a:srgbClr val="000000"/>
              </a:buClr>
              <a:buSzPts val="700"/>
              <a:buNone/>
              <a:defRPr/>
            </a:lvl5pPr>
            <a:lvl6pPr lvl="5" algn="l" rtl="0">
              <a:lnSpc>
                <a:spcPct val="80000"/>
              </a:lnSpc>
              <a:spcBef>
                <a:spcPts val="0"/>
              </a:spcBef>
              <a:spcAft>
                <a:spcPts val="0"/>
              </a:spcAft>
              <a:buClr>
                <a:srgbClr val="000000"/>
              </a:buClr>
              <a:buSzPts val="700"/>
              <a:buNone/>
              <a:defRPr/>
            </a:lvl6pPr>
            <a:lvl7pPr lvl="6" algn="l" rtl="0">
              <a:lnSpc>
                <a:spcPct val="80000"/>
              </a:lnSpc>
              <a:spcBef>
                <a:spcPts val="0"/>
              </a:spcBef>
              <a:spcAft>
                <a:spcPts val="0"/>
              </a:spcAft>
              <a:buClr>
                <a:srgbClr val="000000"/>
              </a:buClr>
              <a:buSzPts val="700"/>
              <a:buNone/>
              <a:defRPr/>
            </a:lvl7pPr>
            <a:lvl8pPr lvl="7" algn="l" rtl="0">
              <a:lnSpc>
                <a:spcPct val="80000"/>
              </a:lnSpc>
              <a:spcBef>
                <a:spcPts val="0"/>
              </a:spcBef>
              <a:spcAft>
                <a:spcPts val="0"/>
              </a:spcAft>
              <a:buClr>
                <a:srgbClr val="000000"/>
              </a:buClr>
              <a:buSzPts val="700"/>
              <a:buNone/>
              <a:defRPr/>
            </a:lvl8pPr>
            <a:lvl9pPr lvl="8" algn="l" rtl="0">
              <a:lnSpc>
                <a:spcPct val="80000"/>
              </a:lnSpc>
              <a:spcBef>
                <a:spcPts val="0"/>
              </a:spcBef>
              <a:spcAft>
                <a:spcPts val="0"/>
              </a:spcAft>
              <a:buClr>
                <a:srgbClr val="000000"/>
              </a:buClr>
              <a:buSzPts val="700"/>
              <a:buNone/>
              <a:defRPr/>
            </a:lvl9pPr>
          </a:lstStyle>
          <a:p>
            <a:endParaRPr/>
          </a:p>
        </p:txBody>
      </p:sp>
      <p:sp>
        <p:nvSpPr>
          <p:cNvPr id="53" name="Google Shape;53;p13"/>
          <p:cNvSpPr txBox="1">
            <a:spLocks noGrp="1"/>
          </p:cNvSpPr>
          <p:nvPr>
            <p:ph type="body" idx="2"/>
          </p:nvPr>
        </p:nvSpPr>
        <p:spPr>
          <a:xfrm>
            <a:off x="450503" y="2708696"/>
            <a:ext cx="8239200" cy="714300"/>
          </a:xfrm>
          <a:prstGeom prst="rect">
            <a:avLst/>
          </a:prstGeom>
          <a:noFill/>
          <a:ln>
            <a:noFill/>
          </a:ln>
        </p:spPr>
        <p:txBody>
          <a:bodyPr spcFirstLastPara="1" wrap="square" lIns="19050" tIns="19050" rIns="19050" bIns="19050" anchor="t" anchorCtr="0">
            <a:normAutofit/>
          </a:bodyPr>
          <a:lstStyle>
            <a:lvl1pPr marL="457200" lvl="0" indent="-228600" algn="l" rtl="0">
              <a:lnSpc>
                <a:spcPct val="100000"/>
              </a:lnSpc>
              <a:spcBef>
                <a:spcPts val="0"/>
              </a:spcBef>
              <a:spcAft>
                <a:spcPts val="0"/>
              </a:spcAft>
              <a:buClr>
                <a:srgbClr val="000000"/>
              </a:buClr>
              <a:buSzPts val="2100"/>
              <a:buFont typeface="Helvetica Neue Light"/>
              <a:buNone/>
              <a:defRPr sz="2100">
                <a:latin typeface="Helvetica Neue Light"/>
                <a:ea typeface="Helvetica Neue Light"/>
                <a:cs typeface="Helvetica Neue Light"/>
                <a:sym typeface="Helvetica Neue Light"/>
              </a:defRPr>
            </a:lvl1pPr>
            <a:lvl2pPr marL="914400" lvl="1" indent="-228600" algn="l" rtl="0">
              <a:lnSpc>
                <a:spcPct val="100000"/>
              </a:lnSpc>
              <a:spcBef>
                <a:spcPts val="0"/>
              </a:spcBef>
              <a:spcAft>
                <a:spcPts val="0"/>
              </a:spcAft>
              <a:buClr>
                <a:srgbClr val="000000"/>
              </a:buClr>
              <a:buSzPts val="2100"/>
              <a:buFont typeface="Helvetica Neue Light"/>
              <a:buNone/>
              <a:defRPr sz="2100">
                <a:latin typeface="Helvetica Neue Light"/>
                <a:ea typeface="Helvetica Neue Light"/>
                <a:cs typeface="Helvetica Neue Light"/>
                <a:sym typeface="Helvetica Neue Light"/>
              </a:defRPr>
            </a:lvl2pPr>
            <a:lvl3pPr marL="1371600" lvl="2" indent="-228600" algn="l" rtl="0">
              <a:lnSpc>
                <a:spcPct val="100000"/>
              </a:lnSpc>
              <a:spcBef>
                <a:spcPts val="0"/>
              </a:spcBef>
              <a:spcAft>
                <a:spcPts val="0"/>
              </a:spcAft>
              <a:buClr>
                <a:srgbClr val="000000"/>
              </a:buClr>
              <a:buSzPts val="2100"/>
              <a:buFont typeface="Helvetica Neue Light"/>
              <a:buNone/>
              <a:defRPr sz="2100">
                <a:latin typeface="Helvetica Neue Light"/>
                <a:ea typeface="Helvetica Neue Light"/>
                <a:cs typeface="Helvetica Neue Light"/>
                <a:sym typeface="Helvetica Neue Light"/>
              </a:defRPr>
            </a:lvl3pPr>
            <a:lvl4pPr marL="1828800" lvl="3" indent="-228600" algn="l" rtl="0">
              <a:lnSpc>
                <a:spcPct val="100000"/>
              </a:lnSpc>
              <a:spcBef>
                <a:spcPts val="0"/>
              </a:spcBef>
              <a:spcAft>
                <a:spcPts val="0"/>
              </a:spcAft>
              <a:buClr>
                <a:srgbClr val="000000"/>
              </a:buClr>
              <a:buSzPts val="2100"/>
              <a:buFont typeface="Helvetica Neue Light"/>
              <a:buNone/>
              <a:defRPr sz="2100">
                <a:latin typeface="Helvetica Neue Light"/>
                <a:ea typeface="Helvetica Neue Light"/>
                <a:cs typeface="Helvetica Neue Light"/>
                <a:sym typeface="Helvetica Neue Light"/>
              </a:defRPr>
            </a:lvl4pPr>
            <a:lvl5pPr marL="2286000" lvl="4" indent="-228600" algn="l" rtl="0">
              <a:lnSpc>
                <a:spcPct val="100000"/>
              </a:lnSpc>
              <a:spcBef>
                <a:spcPts val="0"/>
              </a:spcBef>
              <a:spcAft>
                <a:spcPts val="0"/>
              </a:spcAft>
              <a:buClr>
                <a:srgbClr val="000000"/>
              </a:buClr>
              <a:buSzPts val="2100"/>
              <a:buFont typeface="Helvetica Neue Light"/>
              <a:buNone/>
              <a:defRPr sz="2100">
                <a:latin typeface="Helvetica Neue Light"/>
                <a:ea typeface="Helvetica Neue Light"/>
                <a:cs typeface="Helvetica Neue Light"/>
                <a:sym typeface="Helvetica Neue Light"/>
              </a:defRPr>
            </a:lvl5pPr>
            <a:lvl6pPr marL="2743200" lvl="5" indent="-279400" algn="l" rtl="0">
              <a:lnSpc>
                <a:spcPct val="90000"/>
              </a:lnSpc>
              <a:spcBef>
                <a:spcPts val="1700"/>
              </a:spcBef>
              <a:spcAft>
                <a:spcPts val="0"/>
              </a:spcAft>
              <a:buClr>
                <a:srgbClr val="000000"/>
              </a:buClr>
              <a:buSzPts val="800"/>
              <a:buFont typeface="Helvetica Neue Light"/>
              <a:buChar char="■"/>
              <a:defRPr>
                <a:latin typeface="Helvetica Neue Light"/>
                <a:ea typeface="Helvetica Neue Light"/>
                <a:cs typeface="Helvetica Neue Light"/>
                <a:sym typeface="Helvetica Neue Light"/>
              </a:defRPr>
            </a:lvl6pPr>
            <a:lvl7pPr marL="3200400" lvl="6" indent="-279400" algn="l" rtl="0">
              <a:lnSpc>
                <a:spcPct val="90000"/>
              </a:lnSpc>
              <a:spcBef>
                <a:spcPts val="1700"/>
              </a:spcBef>
              <a:spcAft>
                <a:spcPts val="0"/>
              </a:spcAft>
              <a:buClr>
                <a:srgbClr val="000000"/>
              </a:buClr>
              <a:buSzPts val="800"/>
              <a:buFont typeface="Helvetica Neue Light"/>
              <a:buChar char="●"/>
              <a:defRPr>
                <a:latin typeface="Helvetica Neue Light"/>
                <a:ea typeface="Helvetica Neue Light"/>
                <a:cs typeface="Helvetica Neue Light"/>
                <a:sym typeface="Helvetica Neue Light"/>
              </a:defRPr>
            </a:lvl7pPr>
            <a:lvl8pPr marL="3657600" lvl="7" indent="-279400" algn="l" rtl="0">
              <a:lnSpc>
                <a:spcPct val="90000"/>
              </a:lnSpc>
              <a:spcBef>
                <a:spcPts val="1700"/>
              </a:spcBef>
              <a:spcAft>
                <a:spcPts val="0"/>
              </a:spcAft>
              <a:buClr>
                <a:srgbClr val="000000"/>
              </a:buClr>
              <a:buSzPts val="800"/>
              <a:buFont typeface="Helvetica Neue Light"/>
              <a:buChar char="○"/>
              <a:defRPr>
                <a:latin typeface="Helvetica Neue Light"/>
                <a:ea typeface="Helvetica Neue Light"/>
                <a:cs typeface="Helvetica Neue Light"/>
                <a:sym typeface="Helvetica Neue Light"/>
              </a:defRPr>
            </a:lvl8pPr>
            <a:lvl9pPr marL="4114800" lvl="8" indent="-279400" algn="l" rtl="0">
              <a:lnSpc>
                <a:spcPct val="90000"/>
              </a:lnSpc>
              <a:spcBef>
                <a:spcPts val="1700"/>
              </a:spcBef>
              <a:spcAft>
                <a:spcPts val="0"/>
              </a:spcAft>
              <a:buClr>
                <a:srgbClr val="000000"/>
              </a:buClr>
              <a:buSzPts val="800"/>
              <a:buFont typeface="Helvetica Neue Light"/>
              <a:buChar char="■"/>
              <a:defRPr>
                <a:latin typeface="Helvetica Neue Light"/>
                <a:ea typeface="Helvetica Neue Light"/>
                <a:cs typeface="Helvetica Neue Light"/>
                <a:sym typeface="Helvetica Neue Light"/>
              </a:defRPr>
            </a:lvl9pPr>
          </a:lstStyle>
          <a:p>
            <a:endParaRPr/>
          </a:p>
        </p:txBody>
      </p:sp>
      <p:sp>
        <p:nvSpPr>
          <p:cNvPr id="54" name="Google Shape;54;p13"/>
          <p:cNvSpPr txBox="1">
            <a:spLocks noGrp="1"/>
          </p:cNvSpPr>
          <p:nvPr>
            <p:ph type="sldNum" idx="12"/>
          </p:nvPr>
        </p:nvSpPr>
        <p:spPr>
          <a:xfrm>
            <a:off x="4500562" y="4905375"/>
            <a:ext cx="138300" cy="146100"/>
          </a:xfrm>
          <a:prstGeom prst="rect">
            <a:avLst/>
          </a:prstGeom>
          <a:noFill/>
          <a:ln>
            <a:noFill/>
          </a:ln>
        </p:spPr>
        <p:txBody>
          <a:bodyPr spcFirstLastPara="1" wrap="square" lIns="19050" tIns="19050" rIns="19050" bIns="19050" anchor="b" anchorCtr="0">
            <a:spAutoFit/>
          </a:bodyPr>
          <a:lstStyle>
            <a:lvl1pPr marL="0" lvl="0" indent="0" algn="ctr" rtl="0">
              <a:lnSpc>
                <a:spcPct val="100000"/>
              </a:lnSpc>
              <a:spcBef>
                <a:spcPts val="0"/>
              </a:spcBef>
              <a:spcAft>
                <a:spcPts val="0"/>
              </a:spcAft>
              <a:buClr>
                <a:srgbClr val="000000"/>
              </a:buClr>
              <a:buSzPts val="700"/>
              <a:buFont typeface="Helvetica Neue"/>
              <a:buNone/>
              <a:defRPr sz="700">
                <a:solidFill>
                  <a:srgbClr val="000000"/>
                </a:solidFill>
              </a:defRPr>
            </a:lvl1pPr>
            <a:lvl2pPr marL="0" lvl="1" indent="0" algn="ctr" rtl="0">
              <a:lnSpc>
                <a:spcPct val="100000"/>
              </a:lnSpc>
              <a:spcBef>
                <a:spcPts val="0"/>
              </a:spcBef>
              <a:spcAft>
                <a:spcPts val="0"/>
              </a:spcAft>
              <a:buClr>
                <a:srgbClr val="000000"/>
              </a:buClr>
              <a:buSzPts val="700"/>
              <a:buFont typeface="Helvetica Neue"/>
              <a:buNone/>
              <a:defRPr sz="700">
                <a:solidFill>
                  <a:srgbClr val="000000"/>
                </a:solidFill>
              </a:defRPr>
            </a:lvl2pPr>
            <a:lvl3pPr marL="0" lvl="2" indent="0" algn="ctr" rtl="0">
              <a:lnSpc>
                <a:spcPct val="100000"/>
              </a:lnSpc>
              <a:spcBef>
                <a:spcPts val="0"/>
              </a:spcBef>
              <a:spcAft>
                <a:spcPts val="0"/>
              </a:spcAft>
              <a:buClr>
                <a:srgbClr val="000000"/>
              </a:buClr>
              <a:buSzPts val="700"/>
              <a:buFont typeface="Helvetica Neue"/>
              <a:buNone/>
              <a:defRPr sz="700">
                <a:solidFill>
                  <a:srgbClr val="000000"/>
                </a:solidFill>
              </a:defRPr>
            </a:lvl3pPr>
            <a:lvl4pPr marL="0" lvl="3" indent="0" algn="ctr" rtl="0">
              <a:lnSpc>
                <a:spcPct val="100000"/>
              </a:lnSpc>
              <a:spcBef>
                <a:spcPts val="0"/>
              </a:spcBef>
              <a:spcAft>
                <a:spcPts val="0"/>
              </a:spcAft>
              <a:buClr>
                <a:srgbClr val="000000"/>
              </a:buClr>
              <a:buSzPts val="700"/>
              <a:buFont typeface="Helvetica Neue"/>
              <a:buNone/>
              <a:defRPr sz="700">
                <a:solidFill>
                  <a:srgbClr val="000000"/>
                </a:solidFill>
              </a:defRPr>
            </a:lvl4pPr>
            <a:lvl5pPr marL="0" lvl="4" indent="0" algn="ctr" rtl="0">
              <a:lnSpc>
                <a:spcPct val="100000"/>
              </a:lnSpc>
              <a:spcBef>
                <a:spcPts val="0"/>
              </a:spcBef>
              <a:spcAft>
                <a:spcPts val="0"/>
              </a:spcAft>
              <a:buClr>
                <a:srgbClr val="000000"/>
              </a:buClr>
              <a:buSzPts val="700"/>
              <a:buFont typeface="Helvetica Neue"/>
              <a:buNone/>
              <a:defRPr sz="700">
                <a:solidFill>
                  <a:srgbClr val="000000"/>
                </a:solidFill>
              </a:defRPr>
            </a:lvl5pPr>
            <a:lvl6pPr marL="0" lvl="5" indent="0" algn="ctr" rtl="0">
              <a:lnSpc>
                <a:spcPct val="100000"/>
              </a:lnSpc>
              <a:spcBef>
                <a:spcPts val="0"/>
              </a:spcBef>
              <a:spcAft>
                <a:spcPts val="0"/>
              </a:spcAft>
              <a:buClr>
                <a:srgbClr val="000000"/>
              </a:buClr>
              <a:buSzPts val="700"/>
              <a:buFont typeface="Helvetica Neue"/>
              <a:buNone/>
              <a:defRPr sz="700">
                <a:solidFill>
                  <a:srgbClr val="000000"/>
                </a:solidFill>
              </a:defRPr>
            </a:lvl6pPr>
            <a:lvl7pPr marL="0" lvl="6" indent="0" algn="ctr" rtl="0">
              <a:lnSpc>
                <a:spcPct val="100000"/>
              </a:lnSpc>
              <a:spcBef>
                <a:spcPts val="0"/>
              </a:spcBef>
              <a:spcAft>
                <a:spcPts val="0"/>
              </a:spcAft>
              <a:buClr>
                <a:srgbClr val="000000"/>
              </a:buClr>
              <a:buSzPts val="700"/>
              <a:buFont typeface="Helvetica Neue"/>
              <a:buNone/>
              <a:defRPr sz="700">
                <a:solidFill>
                  <a:srgbClr val="000000"/>
                </a:solidFill>
              </a:defRPr>
            </a:lvl7pPr>
            <a:lvl8pPr marL="0" lvl="7" indent="0" algn="ctr" rtl="0">
              <a:lnSpc>
                <a:spcPct val="100000"/>
              </a:lnSpc>
              <a:spcBef>
                <a:spcPts val="0"/>
              </a:spcBef>
              <a:spcAft>
                <a:spcPts val="0"/>
              </a:spcAft>
              <a:buClr>
                <a:srgbClr val="000000"/>
              </a:buClr>
              <a:buSzPts val="700"/>
              <a:buFont typeface="Helvetica Neue"/>
              <a:buNone/>
              <a:defRPr sz="700">
                <a:solidFill>
                  <a:srgbClr val="000000"/>
                </a:solidFill>
              </a:defRPr>
            </a:lvl8pPr>
            <a:lvl9pPr marL="0" lvl="8" indent="0" algn="ctr" rtl="0">
              <a:lnSpc>
                <a:spcPct val="100000"/>
              </a:lnSpc>
              <a:spcBef>
                <a:spcPts val="0"/>
              </a:spcBef>
              <a:spcAft>
                <a:spcPts val="0"/>
              </a:spcAft>
              <a:buClr>
                <a:srgbClr val="000000"/>
              </a:buClr>
              <a:buSzPts val="700"/>
              <a:buFont typeface="Helvetica Neue"/>
              <a:buNone/>
              <a:defRPr sz="700">
                <a:solidFill>
                  <a:srgbClr val="000000"/>
                </a:solidFill>
              </a:defRPr>
            </a:lvl9pPr>
          </a:lstStyle>
          <a:p>
            <a:pPr marL="0" lvl="0" indent="0" algn="ct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www.incompleteideas.net/IncIdeas/BitterLesson.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incompleteideas.net/IncIdeas/BitterLesson.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mt="88000"/>
          </a:blip>
          <a:stretch>
            <a:fillRect/>
          </a:stretch>
        </p:blipFill>
        <p:spPr>
          <a:xfrm>
            <a:off x="-1350" y="0"/>
            <a:ext cx="9144001" cy="5143500"/>
          </a:xfrm>
          <a:prstGeom prst="rect">
            <a:avLst/>
          </a:prstGeom>
          <a:noFill/>
          <a:ln>
            <a:noFill/>
          </a:ln>
        </p:spPr>
      </p:pic>
      <p:sp>
        <p:nvSpPr>
          <p:cNvPr id="60" name="Google Shape;60;p14"/>
          <p:cNvSpPr/>
          <p:nvPr/>
        </p:nvSpPr>
        <p:spPr>
          <a:xfrm>
            <a:off x="0" y="4283950"/>
            <a:ext cx="9144000" cy="862500"/>
          </a:xfrm>
          <a:prstGeom prst="rect">
            <a:avLst/>
          </a:prstGeom>
          <a:solidFill>
            <a:srgbClr val="000000">
              <a:alpha val="52550"/>
            </a:srgbClr>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61" name="Google Shape;61;p14"/>
          <p:cNvSpPr txBox="1"/>
          <p:nvPr/>
        </p:nvSpPr>
        <p:spPr>
          <a:xfrm>
            <a:off x="353125" y="1334150"/>
            <a:ext cx="8612100" cy="1743000"/>
          </a:xfrm>
          <a:prstGeom prst="rect">
            <a:avLst/>
          </a:prstGeom>
          <a:noFill/>
          <a:ln>
            <a:noFill/>
          </a:ln>
          <a:effectLst>
            <a:outerShdw blurRad="127000" dist="27042" dir="1106097" rotWithShape="0">
              <a:srgbClr val="000000"/>
            </a:outerShdw>
          </a:effectLst>
        </p:spPr>
        <p:txBody>
          <a:bodyPr spcFirstLastPara="1" wrap="square" lIns="19050" tIns="19050" rIns="19050" bIns="19050" anchor="b" anchorCtr="0">
            <a:noAutofit/>
          </a:bodyPr>
          <a:lstStyle/>
          <a:p>
            <a:pPr marL="0" lvl="0" indent="0" algn="l" rtl="0">
              <a:lnSpc>
                <a:spcPct val="140000"/>
              </a:lnSpc>
              <a:spcBef>
                <a:spcPts val="0"/>
              </a:spcBef>
              <a:spcAft>
                <a:spcPts val="0"/>
              </a:spcAft>
              <a:buSzPts val="865"/>
              <a:buNone/>
            </a:pPr>
            <a:r>
              <a:rPr lang="en" sz="3611" i="1">
                <a:solidFill>
                  <a:srgbClr val="FFFFFF"/>
                </a:solidFill>
                <a:latin typeface="Helvetica Neue Light"/>
                <a:ea typeface="Helvetica Neue Light"/>
                <a:cs typeface="Helvetica Neue Light"/>
                <a:sym typeface="Helvetica Neue Light"/>
              </a:rPr>
              <a:t>Lecture 2 (Part 1)</a:t>
            </a:r>
            <a:endParaRPr sz="3611" i="1">
              <a:solidFill>
                <a:srgbClr val="FFFFFF"/>
              </a:solidFill>
              <a:latin typeface="Helvetica Neue Light"/>
              <a:ea typeface="Helvetica Neue Light"/>
              <a:cs typeface="Helvetica Neue Light"/>
              <a:sym typeface="Helvetica Neue Light"/>
            </a:endParaRPr>
          </a:p>
          <a:p>
            <a:pPr marL="0" lvl="0" indent="0" algn="l" rtl="0">
              <a:lnSpc>
                <a:spcPct val="140000"/>
              </a:lnSpc>
              <a:spcBef>
                <a:spcPts val="0"/>
              </a:spcBef>
              <a:spcAft>
                <a:spcPts val="0"/>
              </a:spcAft>
              <a:buSzPts val="865"/>
              <a:buNone/>
            </a:pPr>
            <a:r>
              <a:rPr lang="en" sz="4011" b="1">
                <a:solidFill>
                  <a:schemeClr val="lt1"/>
                </a:solidFill>
                <a:latin typeface="Helvetica Neue"/>
                <a:ea typeface="Helvetica Neue"/>
                <a:cs typeface="Helvetica Neue"/>
                <a:sym typeface="Helvetica Neue"/>
              </a:rPr>
              <a:t>Bitter Lesson, Scaling and GPT-3</a:t>
            </a:r>
            <a:endParaRPr sz="4011">
              <a:solidFill>
                <a:srgbClr val="FFFFFF"/>
              </a:solidFill>
              <a:latin typeface="Helvetica Neue Light"/>
              <a:ea typeface="Helvetica Neue Light"/>
              <a:cs typeface="Helvetica Neue Light"/>
              <a:sym typeface="Helvetica Neue Light"/>
            </a:endParaRPr>
          </a:p>
        </p:txBody>
      </p:sp>
      <p:sp>
        <p:nvSpPr>
          <p:cNvPr id="62" name="Google Shape;62;p14"/>
          <p:cNvSpPr txBox="1"/>
          <p:nvPr/>
        </p:nvSpPr>
        <p:spPr>
          <a:xfrm>
            <a:off x="539578" y="3618160"/>
            <a:ext cx="8239200" cy="984600"/>
          </a:xfrm>
          <a:prstGeom prst="rect">
            <a:avLst/>
          </a:prstGeom>
          <a:noFill/>
          <a:ln>
            <a:noFill/>
          </a:ln>
          <a:effectLst>
            <a:outerShdw blurRad="127000" dist="27042" dir="1106097" rotWithShape="0">
              <a:srgbClr val="000000"/>
            </a:outerShdw>
          </a:effectLst>
        </p:spPr>
        <p:txBody>
          <a:bodyPr spcFirstLastPara="1" wrap="square" lIns="19050" tIns="19050" rIns="19050" bIns="19050" anchor="t" anchorCtr="0">
            <a:noAutofit/>
          </a:bodyPr>
          <a:lstStyle/>
          <a:p>
            <a:pPr marL="0" marR="0" lvl="0" indent="0" algn="r" rtl="0">
              <a:lnSpc>
                <a:spcPct val="80000"/>
              </a:lnSpc>
              <a:spcBef>
                <a:spcPts val="0"/>
              </a:spcBef>
              <a:spcAft>
                <a:spcPts val="0"/>
              </a:spcAft>
              <a:buClr>
                <a:srgbClr val="FFFFFF"/>
              </a:buClr>
              <a:buSzPts val="2700"/>
              <a:buFont typeface="Helvetica Neue"/>
              <a:buNone/>
            </a:pPr>
            <a:r>
              <a:rPr lang="en" sz="3500" i="1">
                <a:solidFill>
                  <a:srgbClr val="FFFFFF"/>
                </a:solidFill>
                <a:latin typeface="Helvetica Neue Light"/>
                <a:ea typeface="Helvetica Neue Light"/>
                <a:cs typeface="Helvetica Neue Light"/>
                <a:sym typeface="Helvetica Neue Light"/>
              </a:rPr>
              <a:t>Irina Rish</a:t>
            </a:r>
            <a:endParaRPr sz="1300">
              <a:latin typeface="Helvetica Neue Light"/>
              <a:ea typeface="Helvetica Neue Light"/>
              <a:cs typeface="Helvetica Neue Light"/>
              <a:sym typeface="Helvetica Neue Light"/>
            </a:endParaRPr>
          </a:p>
          <a:p>
            <a:pPr marL="0" marR="0" lvl="0" indent="0" algn="l" rtl="0">
              <a:lnSpc>
                <a:spcPct val="80000"/>
              </a:lnSpc>
              <a:spcBef>
                <a:spcPts val="0"/>
              </a:spcBef>
              <a:spcAft>
                <a:spcPts val="0"/>
              </a:spcAft>
              <a:buClr>
                <a:srgbClr val="FFFFFF"/>
              </a:buClr>
              <a:buSzPts val="2700"/>
              <a:buFont typeface="Helvetica Neue"/>
              <a:buNone/>
            </a:pPr>
            <a:endParaRPr sz="3500" i="1" u="none" strike="noStrike" cap="none">
              <a:solidFill>
                <a:srgbClr val="FFFFFF"/>
              </a:solidFill>
              <a:latin typeface="Helvetica Neue Light"/>
              <a:ea typeface="Helvetica Neue Light"/>
              <a:cs typeface="Helvetica Neue Light"/>
              <a:sym typeface="Helvetica Neue Light"/>
            </a:endParaRPr>
          </a:p>
          <a:p>
            <a:pPr marL="0" marR="0" lvl="0" indent="0" algn="l" rtl="0">
              <a:lnSpc>
                <a:spcPct val="80000"/>
              </a:lnSpc>
              <a:spcBef>
                <a:spcPts val="0"/>
              </a:spcBef>
              <a:spcAft>
                <a:spcPts val="0"/>
              </a:spcAft>
              <a:buClr>
                <a:srgbClr val="FFFFFF"/>
              </a:buClr>
              <a:buSzPts val="2200"/>
              <a:buFont typeface="Helvetica Neue"/>
              <a:buNone/>
            </a:pPr>
            <a:endParaRPr sz="1300">
              <a:latin typeface="Helvetica Neue Light"/>
              <a:ea typeface="Helvetica Neue Light"/>
              <a:cs typeface="Helvetica Neue Light"/>
              <a:sym typeface="Helvetica Neue Light"/>
            </a:endParaRPr>
          </a:p>
        </p:txBody>
      </p:sp>
      <p:grpSp>
        <p:nvGrpSpPr>
          <p:cNvPr id="63" name="Google Shape;63;p14"/>
          <p:cNvGrpSpPr/>
          <p:nvPr/>
        </p:nvGrpSpPr>
        <p:grpSpPr>
          <a:xfrm>
            <a:off x="3740856" y="4236754"/>
            <a:ext cx="5306824" cy="891232"/>
            <a:chOff x="9705689" y="0"/>
            <a:chExt cx="14151532" cy="2376619"/>
          </a:xfrm>
        </p:grpSpPr>
        <p:pic>
          <p:nvPicPr>
            <p:cNvPr id="64" name="Google Shape;64;p14" descr="Image"/>
            <p:cNvPicPr preferRelativeResize="0"/>
            <p:nvPr/>
          </p:nvPicPr>
          <p:blipFill rotWithShape="1">
            <a:blip r:embed="rId4">
              <a:alphaModFix/>
            </a:blip>
            <a:srcRect/>
            <a:stretch/>
          </p:blipFill>
          <p:spPr>
            <a:xfrm>
              <a:off x="9705689" y="361019"/>
              <a:ext cx="4182298" cy="1699256"/>
            </a:xfrm>
            <a:prstGeom prst="rect">
              <a:avLst/>
            </a:prstGeom>
            <a:noFill/>
            <a:ln>
              <a:noFill/>
            </a:ln>
          </p:spPr>
        </p:pic>
        <p:pic>
          <p:nvPicPr>
            <p:cNvPr id="65" name="Google Shape;65;p14" descr="Image"/>
            <p:cNvPicPr preferRelativeResize="0"/>
            <p:nvPr/>
          </p:nvPicPr>
          <p:blipFill rotWithShape="1">
            <a:blip r:embed="rId5">
              <a:alphaModFix/>
            </a:blip>
            <a:srcRect/>
            <a:stretch/>
          </p:blipFill>
          <p:spPr>
            <a:xfrm>
              <a:off x="14073306" y="0"/>
              <a:ext cx="5040269" cy="2376619"/>
            </a:xfrm>
            <a:prstGeom prst="rect">
              <a:avLst/>
            </a:prstGeom>
            <a:noFill/>
            <a:ln>
              <a:noFill/>
            </a:ln>
          </p:spPr>
        </p:pic>
        <p:pic>
          <p:nvPicPr>
            <p:cNvPr id="66" name="Google Shape;66;p14" descr="Image"/>
            <p:cNvPicPr preferRelativeResize="0"/>
            <p:nvPr/>
          </p:nvPicPr>
          <p:blipFill rotWithShape="1">
            <a:blip r:embed="rId6">
              <a:alphaModFix/>
            </a:blip>
            <a:srcRect l="53887" t="54149"/>
            <a:stretch/>
          </p:blipFill>
          <p:spPr>
            <a:xfrm>
              <a:off x="18957069" y="414245"/>
              <a:ext cx="4900152" cy="1493852"/>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50275" y="1072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2400"/>
              </a:spcBef>
              <a:spcAft>
                <a:spcPts val="600"/>
              </a:spcAft>
              <a:buClr>
                <a:schemeClr val="dk1"/>
              </a:buClr>
              <a:buSzPct val="34494"/>
              <a:buFont typeface="Arial"/>
              <a:buNone/>
            </a:pPr>
            <a:r>
              <a:rPr lang="en" sz="3188" b="1" u="sng">
                <a:solidFill>
                  <a:srgbClr val="0000FF"/>
                </a:solidFill>
                <a:hlinkClick r:id="rId3">
                  <a:extLst>
                    <a:ext uri="{A12FA001-AC4F-418D-AE19-62706E023703}">
                      <ahyp:hlinkClr xmlns:ahyp="http://schemas.microsoft.com/office/drawing/2018/hyperlinkcolor" val="tx"/>
                    </a:ext>
                  </a:extLst>
                </a:hlinkClick>
              </a:rPr>
              <a:t>The Bitter Lesson</a:t>
            </a:r>
            <a:r>
              <a:rPr lang="en"/>
              <a:t> </a:t>
            </a:r>
            <a:r>
              <a:rPr lang="en" sz="2200"/>
              <a:t>(</a:t>
            </a:r>
            <a:r>
              <a:rPr lang="en" sz="2200" b="1"/>
              <a:t>Rich Sutton, March 13, 2019)</a:t>
            </a:r>
            <a:endParaRPr sz="2200"/>
          </a:p>
        </p:txBody>
      </p:sp>
      <p:sp>
        <p:nvSpPr>
          <p:cNvPr id="72" name="Google Shape;72;p15"/>
          <p:cNvSpPr txBox="1"/>
          <p:nvPr/>
        </p:nvSpPr>
        <p:spPr>
          <a:xfrm>
            <a:off x="345825" y="864175"/>
            <a:ext cx="7929900" cy="1354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400"/>
              </a:spcBef>
              <a:spcAft>
                <a:spcPts val="400"/>
              </a:spcAft>
              <a:buNone/>
            </a:pPr>
            <a:r>
              <a:rPr lang="en" sz="1900" i="1">
                <a:solidFill>
                  <a:schemeClr val="dk1"/>
                </a:solidFill>
              </a:rPr>
              <a:t>“The biggest lesson that can be read from 70 years of AI research is that </a:t>
            </a:r>
            <a:r>
              <a:rPr lang="en" sz="1900" i="1" u="sng">
                <a:solidFill>
                  <a:srgbClr val="0000FF"/>
                </a:solidFill>
              </a:rPr>
              <a:t>general methods that leverage computation are ultimately the most effective</a:t>
            </a:r>
            <a:r>
              <a:rPr lang="en" sz="1900" i="1">
                <a:solidFill>
                  <a:schemeClr val="dk1"/>
                </a:solidFill>
              </a:rPr>
              <a:t>, and by a large margin."</a:t>
            </a:r>
            <a:endParaRPr i="1">
              <a:solidFill>
                <a:schemeClr val="dk1"/>
              </a:solidFill>
            </a:endParaRPr>
          </a:p>
        </p:txBody>
      </p:sp>
      <p:sp>
        <p:nvSpPr>
          <p:cNvPr id="73" name="Google Shape;73;p15"/>
          <p:cNvSpPr txBox="1"/>
          <p:nvPr/>
        </p:nvSpPr>
        <p:spPr>
          <a:xfrm>
            <a:off x="407325" y="2218675"/>
            <a:ext cx="8206500" cy="288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r>
              <a:rPr lang="en" sz="1900">
                <a:solidFill>
                  <a:schemeClr val="dk1"/>
                </a:solidFill>
              </a:rPr>
              <a:t>Why?</a:t>
            </a:r>
            <a:endParaRPr sz="1600">
              <a:solidFill>
                <a:schemeClr val="dk1"/>
              </a:solidFill>
            </a:endParaRPr>
          </a:p>
          <a:p>
            <a:pPr marL="457200" lvl="0" indent="-342900" algn="just" rtl="0">
              <a:lnSpc>
                <a:spcPct val="100000"/>
              </a:lnSpc>
              <a:spcBef>
                <a:spcPts val="1400"/>
              </a:spcBef>
              <a:spcAft>
                <a:spcPts val="0"/>
              </a:spcAft>
              <a:buClr>
                <a:schemeClr val="dk1"/>
              </a:buClr>
              <a:buSzPts val="1800"/>
              <a:buChar char="●"/>
            </a:pPr>
            <a:r>
              <a:rPr lang="en" sz="1800">
                <a:solidFill>
                  <a:schemeClr val="dk1"/>
                </a:solidFill>
              </a:rPr>
              <a:t>Moore's law: continued exponentially falling cost per unit of computation.</a:t>
            </a:r>
            <a:endParaRPr sz="1800">
              <a:solidFill>
                <a:schemeClr val="dk1"/>
              </a:solidFill>
            </a:endParaRPr>
          </a:p>
          <a:p>
            <a:pPr marL="457200" lvl="0" indent="-342900" algn="just" rtl="0">
              <a:lnSpc>
                <a:spcPct val="115000"/>
              </a:lnSpc>
              <a:spcBef>
                <a:spcPts val="1000"/>
              </a:spcBef>
              <a:spcAft>
                <a:spcPts val="0"/>
              </a:spcAft>
              <a:buClr>
                <a:schemeClr val="dk1"/>
              </a:buClr>
              <a:buSzPts val="1800"/>
              <a:buChar char="●"/>
            </a:pPr>
            <a:r>
              <a:rPr lang="en" sz="1800">
                <a:solidFill>
                  <a:schemeClr val="dk1"/>
                </a:solidFill>
              </a:rPr>
              <a:t>Most AI research has been conducted </a:t>
            </a:r>
            <a:r>
              <a:rPr lang="en" sz="1800" i="1">
                <a:solidFill>
                  <a:schemeClr val="dk1"/>
                </a:solidFill>
              </a:rPr>
              <a:t>as </a:t>
            </a:r>
            <a:r>
              <a:rPr lang="en" sz="1800" i="1" u="sng">
                <a:solidFill>
                  <a:srgbClr val="0000FF"/>
                </a:solidFill>
              </a:rPr>
              <a:t>if the computation available to the agent were constant (in which case leveraging human knowledge would be one of the only ways to improve performance)</a:t>
            </a:r>
            <a:r>
              <a:rPr lang="en" sz="1800" i="1">
                <a:solidFill>
                  <a:schemeClr val="dk1"/>
                </a:solidFill>
              </a:rPr>
              <a:t>, </a:t>
            </a:r>
            <a:endParaRPr sz="1800" i="1">
              <a:solidFill>
                <a:schemeClr val="dk1"/>
              </a:solidFill>
            </a:endParaRPr>
          </a:p>
          <a:p>
            <a:pPr marL="457200" lvl="0" indent="-342900" algn="just" rtl="0">
              <a:lnSpc>
                <a:spcPct val="115000"/>
              </a:lnSpc>
              <a:spcBef>
                <a:spcPts val="1000"/>
              </a:spcBef>
              <a:spcAft>
                <a:spcPts val="400"/>
              </a:spcAft>
              <a:buClr>
                <a:schemeClr val="dk1"/>
              </a:buClr>
              <a:buSzPts val="1800"/>
              <a:buChar char="●"/>
            </a:pPr>
            <a:r>
              <a:rPr lang="en" sz="1800">
                <a:solidFill>
                  <a:schemeClr val="dk1"/>
                </a:solidFill>
              </a:rPr>
              <a:t>but, over a slightly longer time than a typical research project, massively more computation inevitably becomes available.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345925" y="296075"/>
            <a:ext cx="8206500" cy="4345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400"/>
              </a:spcBef>
              <a:spcAft>
                <a:spcPts val="0"/>
              </a:spcAft>
              <a:buNone/>
            </a:pPr>
            <a:r>
              <a:rPr lang="en" sz="1900">
                <a:solidFill>
                  <a:schemeClr val="dk1"/>
                </a:solidFill>
              </a:rPr>
              <a:t>“Seeking an improvement that makes a difference in the shorter term, researchers seek to leverage their human knowledge of the domain, but </a:t>
            </a:r>
            <a:r>
              <a:rPr lang="en" sz="1900" u="sng">
                <a:solidFill>
                  <a:srgbClr val="0000FF"/>
                </a:solidFill>
              </a:rPr>
              <a:t>the only thing that matters in the long run is the leveraging of computation</a:t>
            </a:r>
            <a:r>
              <a:rPr lang="en" sz="1900">
                <a:solidFill>
                  <a:srgbClr val="0000FF"/>
                </a:solidFill>
              </a:rPr>
              <a:t>. </a:t>
            </a:r>
            <a:endParaRPr sz="1900">
              <a:solidFill>
                <a:srgbClr val="0000FF"/>
              </a:solidFill>
            </a:endParaRPr>
          </a:p>
          <a:p>
            <a:pPr marL="0" lvl="0" indent="0" algn="just" rtl="0">
              <a:lnSpc>
                <a:spcPct val="150000"/>
              </a:lnSpc>
              <a:spcBef>
                <a:spcPts val="1400"/>
              </a:spcBef>
              <a:spcAft>
                <a:spcPts val="0"/>
              </a:spcAft>
              <a:buNone/>
            </a:pPr>
            <a:r>
              <a:rPr lang="en" sz="1900">
                <a:solidFill>
                  <a:schemeClr val="dk1"/>
                </a:solidFill>
              </a:rPr>
              <a:t>These two need not run counter to each other, but in practice they tend to.</a:t>
            </a:r>
            <a:r>
              <a:rPr lang="en" sz="1900">
                <a:solidFill>
                  <a:schemeClr val="accent1"/>
                </a:solidFill>
              </a:rPr>
              <a:t> </a:t>
            </a:r>
            <a:r>
              <a:rPr lang="en" sz="1900" u="sng">
                <a:solidFill>
                  <a:srgbClr val="0000FF"/>
                </a:solidFill>
              </a:rPr>
              <a:t>Time spent on one is time not spent on the other.</a:t>
            </a:r>
            <a:endParaRPr sz="1900" u="sng">
              <a:solidFill>
                <a:srgbClr val="0000FF"/>
              </a:solidFill>
            </a:endParaRPr>
          </a:p>
          <a:p>
            <a:pPr marL="0" lvl="0" indent="0" algn="just" rtl="0">
              <a:lnSpc>
                <a:spcPct val="150000"/>
              </a:lnSpc>
              <a:spcBef>
                <a:spcPts val="1400"/>
              </a:spcBef>
              <a:spcAft>
                <a:spcPts val="400"/>
              </a:spcAft>
              <a:buNone/>
            </a:pPr>
            <a:r>
              <a:rPr lang="en" sz="1900">
                <a:solidFill>
                  <a:schemeClr val="dk1"/>
                </a:solidFill>
              </a:rPr>
              <a:t>There are psychological commitments to investment in one approach or the other. And the human-knowledge approach tends to complicate methods in ways that make them less suited to taking advantage of general methods leveraging computation.”</a:t>
            </a:r>
            <a:endParaRPr sz="1900" i="1" u="sng">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207750" y="200825"/>
            <a:ext cx="8682000" cy="288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900" b="1">
                <a:solidFill>
                  <a:schemeClr val="dk1"/>
                </a:solidFill>
              </a:rPr>
              <a:t>Example: computer chess</a:t>
            </a:r>
            <a:endParaRPr sz="1900" b="1">
              <a:solidFill>
                <a:schemeClr val="dk1"/>
              </a:solidFill>
            </a:endParaRPr>
          </a:p>
          <a:p>
            <a:pPr marL="0" lvl="0" indent="0" algn="l" rtl="0">
              <a:spcBef>
                <a:spcPts val="400"/>
              </a:spcBef>
              <a:spcAft>
                <a:spcPts val="0"/>
              </a:spcAft>
              <a:buNone/>
            </a:pPr>
            <a:endParaRPr sz="1100">
              <a:solidFill>
                <a:schemeClr val="dk1"/>
              </a:solidFill>
            </a:endParaRPr>
          </a:p>
          <a:p>
            <a:pPr marL="0" lvl="0" indent="0" algn="just" rtl="0">
              <a:lnSpc>
                <a:spcPct val="150000"/>
              </a:lnSpc>
              <a:spcBef>
                <a:spcPts val="0"/>
              </a:spcBef>
              <a:spcAft>
                <a:spcPts val="0"/>
              </a:spcAft>
              <a:buNone/>
            </a:pPr>
            <a:r>
              <a:rPr lang="en" sz="1800">
                <a:solidFill>
                  <a:schemeClr val="dk1"/>
                </a:solidFill>
              </a:rPr>
              <a:t>“In computer chess, the methods that defeated the world champion, Kasparov, in 1997, were based on </a:t>
            </a:r>
            <a:r>
              <a:rPr lang="en" sz="1800" u="sng">
                <a:solidFill>
                  <a:srgbClr val="0000FF"/>
                </a:solidFill>
                <a:highlight>
                  <a:schemeClr val="lt1"/>
                </a:highlight>
              </a:rPr>
              <a:t>massive, deep search</a:t>
            </a:r>
            <a:r>
              <a:rPr lang="en" sz="1800">
                <a:solidFill>
                  <a:schemeClr val="dk1"/>
                </a:solidFill>
              </a:rPr>
              <a:t>. At the time, this was looked upon with dismay by the majority of computer-chess researchers who had pursued methods that leveraged human understanding of the special structure of chess. When a simpler, search-based approach with special hardware and software proved vastly more effective, these human-knowledge-based chess researchers were not good losers. They said that ``brute force" search may have won this time, but it was not a general strategy, and anyway it was not how people played chess. These researchers wanted methods based on human input to win and were disappointed when they did not.”</a:t>
            </a:r>
            <a:endParaRPr sz="1800">
              <a:solidFill>
                <a:schemeClr val="dk1"/>
              </a:solidFill>
            </a:endParaRPr>
          </a:p>
          <a:p>
            <a:pPr marL="457200" lvl="0" indent="0" algn="l" rtl="0">
              <a:spcBef>
                <a:spcPts val="0"/>
              </a:spcBef>
              <a:spcAft>
                <a:spcPts val="0"/>
              </a:spcAft>
              <a:buNone/>
            </a:pPr>
            <a:endParaRPr sz="1100">
              <a:solidFill>
                <a:schemeClr val="dk1"/>
              </a:solidFill>
            </a:endParaRPr>
          </a:p>
          <a:p>
            <a:pPr marL="45720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73500" y="76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computer Go</a:t>
            </a:r>
            <a:endParaRPr/>
          </a:p>
        </p:txBody>
      </p:sp>
      <p:sp>
        <p:nvSpPr>
          <p:cNvPr id="89" name="Google Shape;89;p18"/>
          <p:cNvSpPr txBox="1"/>
          <p:nvPr/>
        </p:nvSpPr>
        <p:spPr>
          <a:xfrm>
            <a:off x="311700" y="649225"/>
            <a:ext cx="8520600" cy="4125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600">
                <a:solidFill>
                  <a:schemeClr val="dk1"/>
                </a:solidFill>
              </a:rPr>
              <a:t>“Enormous initial efforts went into avoiding search by taking advantage of human knowledge, or of the special features of the game, but all those efforts proved irrelevant, or worse, once </a:t>
            </a:r>
            <a:r>
              <a:rPr lang="en" sz="1600" u="sng">
                <a:solidFill>
                  <a:srgbClr val="0000FF"/>
                </a:solidFill>
              </a:rPr>
              <a:t>search was applied effectively at scale</a:t>
            </a:r>
            <a:r>
              <a:rPr lang="en" sz="1600">
                <a:solidFill>
                  <a:schemeClr val="dk1"/>
                </a:solidFill>
              </a:rPr>
              <a:t>. Also important was the use of </a:t>
            </a:r>
            <a:r>
              <a:rPr lang="en" sz="1600" u="sng">
                <a:solidFill>
                  <a:srgbClr val="0000FF"/>
                </a:solidFill>
              </a:rPr>
              <a:t>learning by self play to learn a value function </a:t>
            </a:r>
            <a:r>
              <a:rPr lang="en" sz="1600">
                <a:solidFill>
                  <a:schemeClr val="dk1"/>
                </a:solidFill>
              </a:rPr>
              <a:t>(as it was in many other games and even in chess, although learning did not play a big role in the 1997 program that first beat a world champion). </a:t>
            </a:r>
            <a:r>
              <a:rPr lang="en" sz="1600" u="sng">
                <a:solidFill>
                  <a:srgbClr val="0000FF"/>
                </a:solidFill>
              </a:rPr>
              <a:t>Learning by self play, and learning in general, is like search in that it enables massive computation to be brought to bear. Search and learning are the two most important classes of techniques for utilizing massive amounts of computation in AI research.</a:t>
            </a:r>
            <a:r>
              <a:rPr lang="en" sz="1600">
                <a:solidFill>
                  <a:schemeClr val="dk1"/>
                </a:solidFill>
              </a:rPr>
              <a:t> In computer Go, as in computer chess, researchers' </a:t>
            </a:r>
            <a:r>
              <a:rPr lang="en" sz="1600" u="sng">
                <a:solidFill>
                  <a:srgbClr val="0000FF"/>
                </a:solidFill>
              </a:rPr>
              <a:t>initial effort was directed towards utilizing human understanding</a:t>
            </a:r>
            <a:r>
              <a:rPr lang="en" sz="1600">
                <a:solidFill>
                  <a:schemeClr val="dk1"/>
                </a:solidFill>
              </a:rPr>
              <a:t> (so that less search was needed) and </a:t>
            </a:r>
            <a:r>
              <a:rPr lang="en" sz="1600" u="sng">
                <a:solidFill>
                  <a:srgbClr val="0000FF"/>
                </a:solidFill>
              </a:rPr>
              <a:t>only much later was much greater success had by embracing search and learning</a:t>
            </a:r>
            <a:r>
              <a:rPr lang="en" sz="1600">
                <a:solidFill>
                  <a:schemeClr val="dk1"/>
                </a:solidFill>
              </a:rPr>
              <a: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73500" y="76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Examples: speech recognition, computer vision</a:t>
            </a:r>
            <a:endParaRPr/>
          </a:p>
        </p:txBody>
      </p:sp>
      <p:sp>
        <p:nvSpPr>
          <p:cNvPr id="95" name="Google Shape;95;p19"/>
          <p:cNvSpPr txBox="1"/>
          <p:nvPr/>
        </p:nvSpPr>
        <p:spPr>
          <a:xfrm>
            <a:off x="234925" y="649225"/>
            <a:ext cx="8520600" cy="4648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solidFill>
                  <a:schemeClr val="dk1"/>
                </a:solidFill>
              </a:rPr>
              <a:t>HMMs vs human knowledge of words, phonemes etc (DARPA competition in the 1970s): “</a:t>
            </a:r>
            <a:r>
              <a:rPr lang="en" sz="1600">
                <a:solidFill>
                  <a:srgbClr val="0000FF"/>
                </a:solidFill>
              </a:rPr>
              <a:t>the statistical methods won out over the human-knowledge-based methods</a:t>
            </a:r>
            <a:r>
              <a:rPr lang="en" sz="1600">
                <a:solidFill>
                  <a:schemeClr val="dk1"/>
                </a:solidFill>
              </a:rPr>
              <a:t>… </a:t>
            </a:r>
            <a:r>
              <a:rPr lang="en" sz="1600">
                <a:solidFill>
                  <a:srgbClr val="0000FF"/>
                </a:solidFill>
              </a:rPr>
              <a:t>Deep learning methods rely even less on human knowledge, and use even more computation, together with learning on huge training sets, to produce dramatically better speech recognition systems</a:t>
            </a:r>
            <a:r>
              <a:rPr lang="en" sz="1600">
                <a:solidFill>
                  <a:schemeClr val="dk1"/>
                </a:solidFill>
              </a:rPr>
              <a:t>.  … As in the games, researchers always tried to make systems that worked the way the researchers thought their own minds worked - they tried to put that knowledge in their systems - but it proved ultimately counterproductive, and a colossal waste of researcher's time, when, through Moore's law, massive computation became available and a means was found to put it to good use.</a:t>
            </a:r>
            <a:endParaRPr sz="1600">
              <a:solidFill>
                <a:schemeClr val="dk1"/>
              </a:solidFill>
            </a:endParaRPr>
          </a:p>
          <a:p>
            <a:pPr marL="0" lvl="0" indent="0" algn="just" rtl="0">
              <a:lnSpc>
                <a:spcPct val="115000"/>
              </a:lnSpc>
              <a:spcBef>
                <a:spcPts val="0"/>
              </a:spcBef>
              <a:spcAft>
                <a:spcPts val="0"/>
              </a:spcAft>
              <a:buNone/>
            </a:pP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600">
                <a:solidFill>
                  <a:schemeClr val="dk1"/>
                </a:solidFill>
              </a:rPr>
              <a:t>Early methods conceived of vision as searching for edges, or generalized cylinders, or in terms of SIFT features. But today all this is discarded. Modern deep-learning neural networks use only the notions of convolution and certain kinds of invariances, and perform much better.”  (IR comment: and, most recently - vision transformers, even more generic than convnets, outperformed latter at scale).</a:t>
            </a:r>
            <a:endParaRPr sz="2100">
              <a:solidFill>
                <a:schemeClr val="dk1"/>
              </a:solidFill>
            </a:endParaRPr>
          </a:p>
          <a:p>
            <a:pPr marL="0" lvl="0" indent="0" algn="just" rtl="0">
              <a:lnSpc>
                <a:spcPct val="150000"/>
              </a:lnSpc>
              <a:spcBef>
                <a:spcPts val="0"/>
              </a:spcBef>
              <a:spcAft>
                <a:spcPts val="0"/>
              </a:spcAft>
              <a:buNone/>
            </a:pPr>
            <a:r>
              <a:rPr lang="en">
                <a:solidFill>
                  <a:schemeClr val="dk1"/>
                </a:solidFill>
              </a:rPr>
              <a: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87125" y="-500911"/>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600"/>
              </a:spcAft>
              <a:buClr>
                <a:schemeClr val="dk1"/>
              </a:buClr>
              <a:buSzPts val="990"/>
              <a:buFont typeface="Arial"/>
              <a:buNone/>
            </a:pPr>
            <a:r>
              <a:rPr lang="en" sz="2770" b="1" u="sng">
                <a:solidFill>
                  <a:srgbClr val="0000FF"/>
                </a:solidFill>
                <a:hlinkClick r:id="rId3">
                  <a:extLst>
                    <a:ext uri="{A12FA001-AC4F-418D-AE19-62706E023703}">
                      <ahyp:hlinkClr xmlns:ahyp="http://schemas.microsoft.com/office/drawing/2018/hyperlinkcolor" val="tx"/>
                    </a:ext>
                  </a:extLst>
                </a:hlinkClick>
              </a:rPr>
              <a:t>The Bitter Lesson</a:t>
            </a:r>
            <a:r>
              <a:rPr lang="en" sz="2420"/>
              <a:t> </a:t>
            </a:r>
            <a:r>
              <a:rPr lang="en" sz="1879"/>
              <a:t> </a:t>
            </a:r>
            <a:endParaRPr sz="2420"/>
          </a:p>
        </p:txBody>
      </p:sp>
      <p:sp>
        <p:nvSpPr>
          <p:cNvPr id="101" name="Google Shape;101;p20"/>
          <p:cNvSpPr txBox="1"/>
          <p:nvPr/>
        </p:nvSpPr>
        <p:spPr>
          <a:xfrm>
            <a:off x="292245" y="360559"/>
            <a:ext cx="8520600" cy="4687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200" u="sng">
                <a:solidFill>
                  <a:srgbClr val="0000FF"/>
                </a:solidFill>
              </a:rPr>
              <a:t>We have to learn the bitter lesson that building in how we think we think does not work in the long run.</a:t>
            </a:r>
            <a:endParaRPr sz="1200" u="sng">
              <a:solidFill>
                <a:srgbClr val="0000FF"/>
              </a:solidFill>
            </a:endParaRPr>
          </a:p>
          <a:p>
            <a:pPr marL="0" lvl="0" indent="0" algn="just" rtl="0">
              <a:lnSpc>
                <a:spcPct val="115000"/>
              </a:lnSpc>
              <a:spcBef>
                <a:spcPts val="0"/>
              </a:spcBef>
              <a:spcAft>
                <a:spcPts val="0"/>
              </a:spcAft>
              <a:buNone/>
            </a:pPr>
            <a:endParaRPr sz="1200">
              <a:solidFill>
                <a:schemeClr val="dk1"/>
              </a:solidFill>
            </a:endParaRPr>
          </a:p>
          <a:p>
            <a:pPr marL="0" lvl="0" indent="0" algn="just" rtl="0">
              <a:lnSpc>
                <a:spcPct val="115000"/>
              </a:lnSpc>
              <a:spcBef>
                <a:spcPts val="0"/>
              </a:spcBef>
              <a:spcAft>
                <a:spcPts val="0"/>
              </a:spcAft>
              <a:buNone/>
            </a:pPr>
            <a:r>
              <a:rPr lang="en" sz="1200">
                <a:solidFill>
                  <a:schemeClr val="dk1"/>
                </a:solidFill>
              </a:rPr>
              <a:t>The bitter lesson is based on the historical observations that 1) AI researchers have often tried to build knowledge into their agents, 2) this always helps in the short term, and is personally satisfying to the researcher, but 3) in the long run it plateaus and even inhibits further progress, and 4) </a:t>
            </a:r>
            <a:r>
              <a:rPr lang="en" sz="1200" u="sng">
                <a:solidFill>
                  <a:srgbClr val="0000FF"/>
                </a:solidFill>
              </a:rPr>
              <a:t>breakthrough progress eventually arrives by an opposing approach based on scaling computation by search and learning</a:t>
            </a:r>
            <a:r>
              <a:rPr lang="en" sz="1200">
                <a:solidFill>
                  <a:schemeClr val="dk1"/>
                </a:solidFill>
              </a:rPr>
              <a:t>.  </a:t>
            </a:r>
            <a:endParaRPr sz="1200">
              <a:solidFill>
                <a:schemeClr val="dk1"/>
              </a:solidFill>
            </a:endParaRPr>
          </a:p>
          <a:p>
            <a:pPr marL="457200" lvl="0" indent="0" algn="just" rtl="0">
              <a:lnSpc>
                <a:spcPct val="115000"/>
              </a:lnSpc>
              <a:spcBef>
                <a:spcPts val="0"/>
              </a:spcBef>
              <a:spcAft>
                <a:spcPts val="0"/>
              </a:spcAft>
              <a:buNone/>
            </a:pPr>
            <a:endParaRPr sz="1200">
              <a:solidFill>
                <a:schemeClr val="dk1"/>
              </a:solidFill>
            </a:endParaRPr>
          </a:p>
          <a:p>
            <a:pPr marL="0" lvl="0" indent="0" algn="just" rtl="0">
              <a:lnSpc>
                <a:spcPct val="115000"/>
              </a:lnSpc>
              <a:spcBef>
                <a:spcPts val="0"/>
              </a:spcBef>
              <a:spcAft>
                <a:spcPts val="0"/>
              </a:spcAft>
              <a:buNone/>
            </a:pPr>
            <a:r>
              <a:rPr lang="en" sz="1200" u="sng">
                <a:solidFill>
                  <a:srgbClr val="0000FF"/>
                </a:solidFill>
              </a:rPr>
              <a:t>1. the great power of general purpose methods, of methods that continue to scale with increased computation even as the available computation becomes very great. The two methods that seem to scale arbitrarily in this way are </a:t>
            </a:r>
            <a:r>
              <a:rPr lang="en" sz="1200" i="1" u="sng">
                <a:solidFill>
                  <a:srgbClr val="0000FF"/>
                </a:solidFill>
              </a:rPr>
              <a:t>search</a:t>
            </a:r>
            <a:r>
              <a:rPr lang="en" sz="1200" u="sng">
                <a:solidFill>
                  <a:srgbClr val="0000FF"/>
                </a:solidFill>
              </a:rPr>
              <a:t> and </a:t>
            </a:r>
            <a:r>
              <a:rPr lang="en" sz="1200" i="1" u="sng">
                <a:solidFill>
                  <a:srgbClr val="0000FF"/>
                </a:solidFill>
              </a:rPr>
              <a:t>learning</a:t>
            </a:r>
            <a:r>
              <a:rPr lang="en" sz="1200" u="sng">
                <a:solidFill>
                  <a:srgbClr val="0000FF"/>
                </a:solidFill>
              </a:rPr>
              <a:t>.</a:t>
            </a:r>
            <a:endParaRPr sz="1200" u="sng">
              <a:solidFill>
                <a:srgbClr val="0000FF"/>
              </a:solidFill>
            </a:endParaRPr>
          </a:p>
          <a:p>
            <a:pPr marL="0" lvl="0" indent="0" algn="just" rtl="0">
              <a:lnSpc>
                <a:spcPct val="115000"/>
              </a:lnSpc>
              <a:spcBef>
                <a:spcPts val="0"/>
              </a:spcBef>
              <a:spcAft>
                <a:spcPts val="0"/>
              </a:spcAft>
              <a:buNone/>
            </a:pPr>
            <a:r>
              <a:rPr lang="en" sz="1200">
                <a:solidFill>
                  <a:schemeClr val="dk1"/>
                </a:solidFill>
              </a:rPr>
              <a:t>2.  the actual contents of minds are tremendously, irredeemably complex; we should stop trying to find simple ways to think about the contents of minds, such as simple ways to think about space, objects, multiple agents, or symmetries. </a:t>
            </a:r>
            <a:r>
              <a:rPr lang="en" sz="1200" u="sng">
                <a:solidFill>
                  <a:srgbClr val="0000FF"/>
                </a:solidFill>
              </a:rPr>
              <a:t>All these are part of the arbitrary, intrinsically-complex, outside world. They are not what should be built in, as their complexity is endless; instead we should build in only the meta-methods that can find and capture this arbitrary complexity</a:t>
            </a:r>
            <a:r>
              <a:rPr lang="en" sz="1200" u="sng">
                <a:solidFill>
                  <a:srgbClr val="0000FF"/>
                </a:solidFill>
                <a:highlight>
                  <a:schemeClr val="lt1"/>
                </a:highlight>
              </a:rPr>
              <a:t>. Essential to these methods is that they can find good approximations, but the search for them should be by our methods, not by us. </a:t>
            </a:r>
            <a:endParaRPr sz="1200" u="sng">
              <a:solidFill>
                <a:srgbClr val="0000FF"/>
              </a:solidFill>
              <a:highlight>
                <a:schemeClr val="lt1"/>
              </a:highlight>
            </a:endParaRPr>
          </a:p>
          <a:p>
            <a:pPr marL="0" lvl="0" indent="0" algn="just" rtl="0">
              <a:lnSpc>
                <a:spcPct val="115000"/>
              </a:lnSpc>
              <a:spcBef>
                <a:spcPts val="0"/>
              </a:spcBef>
              <a:spcAft>
                <a:spcPts val="0"/>
              </a:spcAft>
              <a:buNone/>
            </a:pPr>
            <a:endParaRPr sz="1700" u="sng">
              <a:solidFill>
                <a:srgbClr val="0000FF"/>
              </a:solidFill>
              <a:highlight>
                <a:schemeClr val="lt1"/>
              </a:highlight>
            </a:endParaRPr>
          </a:p>
          <a:p>
            <a:pPr marL="0" lvl="0" indent="0" algn="just" rtl="0">
              <a:lnSpc>
                <a:spcPct val="115000"/>
              </a:lnSpc>
              <a:spcBef>
                <a:spcPts val="0"/>
              </a:spcBef>
              <a:spcAft>
                <a:spcPts val="0"/>
              </a:spcAft>
              <a:buNone/>
            </a:pPr>
            <a:r>
              <a:rPr lang="en" sz="2000" b="1">
                <a:solidFill>
                  <a:srgbClr val="0000FF"/>
                </a:solidFill>
              </a:rPr>
              <a:t>We want AI agents that can discover like we can, not which contain what we have discovered. Building in our discoveries only makes it harder to see how the discovering process can be done.</a:t>
            </a:r>
            <a:endParaRPr sz="2000" b="1">
              <a:solidFill>
                <a:srgbClr val="0000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Macintosh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Helvetica Neue Light</vt:lpstr>
      <vt:lpstr>Helvetica Neue</vt:lpstr>
      <vt:lpstr>Simple Light</vt:lpstr>
      <vt:lpstr>PowerPoint Presentation</vt:lpstr>
      <vt:lpstr>The Bitter Lesson (Rich Sutton, March 13, 2019)</vt:lpstr>
      <vt:lpstr>PowerPoint Presentation</vt:lpstr>
      <vt:lpstr>PowerPoint Presentation</vt:lpstr>
      <vt:lpstr>Example: computer Go</vt:lpstr>
      <vt:lpstr>Examples: speech recognition, computer vision</vt:lpstr>
      <vt:lpstr>The Bitter Lesson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JiaBruce</cp:lastModifiedBy>
  <cp:revision>1</cp:revision>
  <dcterms:modified xsi:type="dcterms:W3CDTF">2023-02-16T03:57:58Z</dcterms:modified>
</cp:coreProperties>
</file>