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6uPop547u_E?t=1507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debf01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debf01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with improved upstream quality (as measured by validation perplexity) can do significantly worse on transfer is the shape setting is not right.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track a couple (three) surprising examples to illustrate this point.</a:t>
            </a:r>
            <a:r>
              <a:rPr i="1" lang="en">
                <a:solidFill>
                  <a:schemeClr val="dk1"/>
                </a:solidFill>
              </a:rPr>
              <a:t> [Can click through these quickly]</a:t>
            </a:r>
            <a:endParaRPr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debf01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debf01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debf014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debf01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debf01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debf01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4d378c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4d378c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ee33d9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ee33d9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ad718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ad718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3ee33d9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3ee33d9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debf014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debf01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ee33d9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3ee33d9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bd19e0fa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bd19e0f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debf01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debf01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ad4c486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ad4c486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ad4c486d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9ad4c486d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ad4c486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9ad4c486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ad4c486d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ad4c486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5debf014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5debf01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6bd19e0f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6bd19e0f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</a:rPr>
              <a:t>for a given budget (FLOPS), set of parameters on which to spend the budget (NL, d_m, etc...), and a given target performance, there is no way to re-allocate your budget in a way that improves your target performance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3ee33d91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3ee33d91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bd19e0f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bd19e0f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bd19e0f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bd19e0f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debf01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debf01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bd19e0f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bd19e0f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bd19e0fa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6bd19e0fa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6bd19e0fa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6bd19e0fa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3ee33d9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3ee33d9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6bd19e0fa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6bd19e0f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9ad4c486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9ad4c486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3ee33d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3ee33d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64d378c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64d378c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https://youtu.be/6uPop547u_E?t=1507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9ad4c486d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9ad4c486d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64d378c2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64d378c2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debf01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debf01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confirms the claims of Kaplan et al for model performance on the upstream language modelling task.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9ad4c486d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9ad4c486d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64d378c2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64d378c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64d378c2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64d378c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64d378c2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64d378c2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64d378c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64d378c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ad4c486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9ad4c486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9ad4c48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9ad4c48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9ad4c48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9ad4c48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64d378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64d378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9ad4c486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9ad4c486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bd19e0fa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bd19e0fa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confirms the claims of Kaplan et al for model performance on the upstream language modelling task.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64d378c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64d378c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64d378c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64d378c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bd19e0fa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bd19e0fa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 -  treat every text-processing problem as a “text-to-text” problem (ie taking text as input and producing new text as output). Use transformer-based encoder-decoder architecture, which </a:t>
            </a:r>
            <a:r>
              <a:rPr lang="en"/>
              <a:t>largely</a:t>
            </a:r>
            <a:r>
              <a:rPr lang="en"/>
              <a:t> follows the original form in Vaswani et al.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bd19e0f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bd19e0f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objective used to train T5 is not the same autoregressive objective that we see in GPT-3, instead, the objective randomly samples and masks out 15% of the tokens in the input sequence, and the decoder’s job is to predict the sequence of dropped out tokens.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debf01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debf01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debf01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debf01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hyperlink" Target="https://arxiv.org/pdf/2109.10686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005.14165.pdf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huggingface/transformers/issues/15467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hyperlink" Target="https://arxiv.org/abs/2010.15327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hyperlink" Target="https://arxiv.org/abs/2106.16163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hyperlink" Target="https://arxiv.org/abs/2106.16163" TargetMode="External"/><Relationship Id="rId5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hyperlink" Target="https://arxiv.org/abs/2105.06020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rxiv.org/abs/2006.04884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clanthology.org/P19-1334/" TargetMode="External"/><Relationship Id="rId4" Type="http://schemas.openxmlformats.org/officeDocument/2006/relationships/hyperlink" Target="https://aclanthology.org/N18-2017/" TargetMode="External"/><Relationship Id="rId5" Type="http://schemas.openxmlformats.org/officeDocument/2006/relationships/hyperlink" Target="https://aclanthology.org/P19-1459/" TargetMode="External"/><Relationship Id="rId6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2000"/>
          </a:blip>
          <a:srcRect b="0" l="0" r="25200" t="0"/>
          <a:stretch/>
        </p:blipFill>
        <p:spPr>
          <a:xfrm>
            <a:off x="4217550" y="744575"/>
            <a:ext cx="4926450" cy="4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Scale Efficiently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Insights from Pre-Training and Fine-Tuning Transformers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98600" y="4572925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[pdf]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 Perplexity != Downstream Performance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parameters is no longer predictive of model performance when it comes to downstream tasks.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3" y="1456025"/>
            <a:ext cx="7108769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Upstream Perplexity != Downstream Performance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3" y="1456025"/>
            <a:ext cx="7108769" cy="338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/>
          <p:nvPr/>
        </p:nvCxnSpPr>
        <p:spPr>
          <a:xfrm>
            <a:off x="3669375" y="2269500"/>
            <a:ext cx="32346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parameters is no longer predictive of model performance when it comes to downstream tasks.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Upstream Perplexity != Downstream Performance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3" y="1456025"/>
            <a:ext cx="7108769" cy="338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4"/>
          <p:cNvCxnSpPr/>
          <p:nvPr/>
        </p:nvCxnSpPr>
        <p:spPr>
          <a:xfrm>
            <a:off x="2863400" y="2884600"/>
            <a:ext cx="32241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parameters is no longer predictive of model performance when it comes to downstream tasks.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Upstream Perplexity != Downstream Performance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3" y="1456025"/>
            <a:ext cx="7108769" cy="338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5"/>
          <p:cNvCxnSpPr/>
          <p:nvPr/>
        </p:nvCxnSpPr>
        <p:spPr>
          <a:xfrm flipH="1" rot="10800000">
            <a:off x="2216475" y="3086175"/>
            <a:ext cx="320280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parameters is no longer predictive of model performance when it comes to downstream tasks.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Upstream Perplexity != Downstream Performance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63" y="1242325"/>
            <a:ext cx="5812533" cy="375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13" y="947800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Analysis </a:t>
            </a:r>
            <a:r>
              <a:rPr lang="en"/>
              <a:t>beyond parameter count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 perplexity != downstream performance.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3175"/>
            <a:ext cx="8839201" cy="241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2587125" y="3401675"/>
            <a:ext cx="6150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1910775" y="3642575"/>
            <a:ext cx="5790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910775" y="3401675"/>
            <a:ext cx="5790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2587125" y="3642575"/>
            <a:ext cx="6150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4696500" y="3642575"/>
            <a:ext cx="6456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4696500" y="3401675"/>
            <a:ext cx="6456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342275" y="2884250"/>
            <a:ext cx="2336100" cy="11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 perplexity != downstream performance.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3175"/>
            <a:ext cx="8839201" cy="241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2587125" y="3401675"/>
            <a:ext cx="6150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1910775" y="3642575"/>
            <a:ext cx="5790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910775" y="3401675"/>
            <a:ext cx="5790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2587125" y="3642575"/>
            <a:ext cx="6150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696500" y="3642575"/>
            <a:ext cx="6456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7108150" y="3401675"/>
            <a:ext cx="13908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6374250" y="3642575"/>
            <a:ext cx="6456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4696500" y="3401675"/>
            <a:ext cx="6456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6374250" y="3401675"/>
            <a:ext cx="6456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7108150" y="3642575"/>
            <a:ext cx="13908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7042650" y="2884250"/>
            <a:ext cx="1635600" cy="11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 perplexity != downstream performance.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3175"/>
            <a:ext cx="8839201" cy="241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2587125" y="3401675"/>
            <a:ext cx="6150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1910775" y="3642575"/>
            <a:ext cx="5790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1910775" y="3401675"/>
            <a:ext cx="5790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587125" y="3642575"/>
            <a:ext cx="6150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696500" y="3642575"/>
            <a:ext cx="6456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7108150" y="3401675"/>
            <a:ext cx="13908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374250" y="3642575"/>
            <a:ext cx="645600" cy="240900"/>
          </a:xfrm>
          <a:prstGeom prst="rect">
            <a:avLst/>
          </a:prstGeom>
          <a:solidFill>
            <a:srgbClr val="EA9999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696500" y="3401675"/>
            <a:ext cx="6456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6374250" y="3401675"/>
            <a:ext cx="6456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7108150" y="3642575"/>
            <a:ext cx="1390800" cy="240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Big Ideas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</a:t>
            </a:r>
            <a:r>
              <a:rPr i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shape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matters for downstream fine-tuning.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Scaling protocols operate differently at different compute regions.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T5-base and T5-large </a:t>
            </a:r>
            <a:r>
              <a:rPr lang="en">
                <a:solidFill>
                  <a:schemeClr val="lt2"/>
                </a:solidFill>
              </a:rPr>
              <a:t>models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Pareto inefficient</a:t>
            </a:r>
            <a:r>
              <a:rPr lang="en">
                <a:solidFill>
                  <a:schemeClr val="lt2"/>
                </a:solidFill>
              </a:rPr>
              <a:t> (shape matters!)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3754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Contributions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323562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scaling protocols (training smaller, faster models).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of over 100 pre-trained T5 configurations!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Scaling Behaviour Across Compute Regions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/>
              <a:t>“It is clear that the effect of applying different scaling operators is very different across different compute regions.”</a:t>
            </a:r>
            <a:endParaRPr i="1"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Set-up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75" y="1265700"/>
            <a:ext cx="7552449" cy="30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Scaling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Behaviour Across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Compute Regions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Model dimension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911600" y="2229900"/>
            <a:ext cx="1851225" cy="1325325"/>
          </a:xfrm>
          <a:custGeom>
            <a:rect b="b" l="l" r="r" t="t"/>
            <a:pathLst>
              <a:path extrusionOk="0" h="53013" w="74049">
                <a:moveTo>
                  <a:pt x="0" y="53013"/>
                </a:moveTo>
                <a:cubicBezTo>
                  <a:pt x="9284" y="49918"/>
                  <a:pt x="18358" y="46165"/>
                  <a:pt x="27768" y="43476"/>
                </a:cubicBezTo>
                <a:cubicBezTo>
                  <a:pt x="33718" y="41775"/>
                  <a:pt x="41131" y="40366"/>
                  <a:pt x="44317" y="35061"/>
                </a:cubicBezTo>
                <a:cubicBezTo>
                  <a:pt x="46966" y="30651"/>
                  <a:pt x="46512" y="24757"/>
                  <a:pt x="49366" y="20476"/>
                </a:cubicBezTo>
                <a:cubicBezTo>
                  <a:pt x="55296" y="11581"/>
                  <a:pt x="63359" y="0"/>
                  <a:pt x="74049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Google Shape;222;p32"/>
          <p:cNvSpPr/>
          <p:nvPr/>
        </p:nvSpPr>
        <p:spPr>
          <a:xfrm>
            <a:off x="3842725" y="2047575"/>
            <a:ext cx="1823200" cy="946675"/>
          </a:xfrm>
          <a:custGeom>
            <a:rect b="b" l="l" r="r" t="t"/>
            <a:pathLst>
              <a:path extrusionOk="0" h="37867" w="72928">
                <a:moveTo>
                  <a:pt x="0" y="37867"/>
                </a:moveTo>
                <a:cubicBezTo>
                  <a:pt x="10455" y="27412"/>
                  <a:pt x="20432" y="15585"/>
                  <a:pt x="33659" y="8976"/>
                </a:cubicBezTo>
                <a:cubicBezTo>
                  <a:pt x="45670" y="2974"/>
                  <a:pt x="59501" y="0"/>
                  <a:pt x="72928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Google Shape;223;p32"/>
          <p:cNvSpPr/>
          <p:nvPr/>
        </p:nvSpPr>
        <p:spPr>
          <a:xfrm>
            <a:off x="6437275" y="1998500"/>
            <a:ext cx="2201850" cy="1479575"/>
          </a:xfrm>
          <a:custGeom>
            <a:rect b="b" l="l" r="r" t="t"/>
            <a:pathLst>
              <a:path extrusionOk="0" h="59183" w="88074">
                <a:moveTo>
                  <a:pt x="0" y="59183"/>
                </a:moveTo>
                <a:cubicBezTo>
                  <a:pt x="5443" y="46479"/>
                  <a:pt x="12381" y="33529"/>
                  <a:pt x="23000" y="24683"/>
                </a:cubicBezTo>
                <a:cubicBezTo>
                  <a:pt x="32959" y="16387"/>
                  <a:pt x="46189" y="13093"/>
                  <a:pt x="57781" y="7293"/>
                </a:cubicBezTo>
                <a:cubicBezTo>
                  <a:pt x="67070" y="2646"/>
                  <a:pt x="77688" y="0"/>
                  <a:pt x="88074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Scaling Behaviour Across Compute Regions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Feed Forward Dimension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1311525" y="2487825"/>
            <a:ext cx="919200" cy="863250"/>
          </a:xfrm>
          <a:custGeom>
            <a:rect b="b" l="l" r="r" t="t"/>
            <a:pathLst>
              <a:path extrusionOk="0" h="34530" w="36768">
                <a:moveTo>
                  <a:pt x="0" y="34530"/>
                </a:moveTo>
                <a:cubicBezTo>
                  <a:pt x="6959" y="25248"/>
                  <a:pt x="12682" y="14600"/>
                  <a:pt x="21741" y="7354"/>
                </a:cubicBezTo>
                <a:cubicBezTo>
                  <a:pt x="26096" y="3871"/>
                  <a:pt x="32822" y="3940"/>
                  <a:pt x="36768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33"/>
          <p:cNvSpPr/>
          <p:nvPr/>
        </p:nvSpPr>
        <p:spPr>
          <a:xfrm>
            <a:off x="4404825" y="1864375"/>
            <a:ext cx="1047075" cy="607450"/>
          </a:xfrm>
          <a:custGeom>
            <a:rect b="b" l="l" r="r" t="t"/>
            <a:pathLst>
              <a:path extrusionOk="0" h="24298" w="41883">
                <a:moveTo>
                  <a:pt x="0" y="24298"/>
                </a:moveTo>
                <a:cubicBezTo>
                  <a:pt x="2633" y="20085"/>
                  <a:pt x="4190" y="14373"/>
                  <a:pt x="8632" y="12149"/>
                </a:cubicBezTo>
                <a:cubicBezTo>
                  <a:pt x="12285" y="10321"/>
                  <a:pt x="16854" y="11674"/>
                  <a:pt x="20781" y="10551"/>
                </a:cubicBezTo>
                <a:cubicBezTo>
                  <a:pt x="28342" y="8389"/>
                  <a:pt x="36318" y="5557"/>
                  <a:pt x="41883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Google Shape;235;p33"/>
          <p:cNvSpPr/>
          <p:nvPr/>
        </p:nvSpPr>
        <p:spPr>
          <a:xfrm>
            <a:off x="7537671" y="1887387"/>
            <a:ext cx="767325" cy="754975"/>
          </a:xfrm>
          <a:custGeom>
            <a:rect b="b" l="l" r="r" t="t"/>
            <a:pathLst>
              <a:path extrusionOk="0" h="30199" w="30693">
                <a:moveTo>
                  <a:pt x="14403" y="678"/>
                </a:moveTo>
                <a:cubicBezTo>
                  <a:pt x="10250" y="2237"/>
                  <a:pt x="5094" y="2706"/>
                  <a:pt x="2254" y="6114"/>
                </a:cubicBezTo>
                <a:cubicBezTo>
                  <a:pt x="-550" y="9480"/>
                  <a:pt x="-484" y="15219"/>
                  <a:pt x="1295" y="19222"/>
                </a:cubicBezTo>
                <a:cubicBezTo>
                  <a:pt x="4816" y="27144"/>
                  <a:pt x="18379" y="33302"/>
                  <a:pt x="25593" y="28494"/>
                </a:cubicBezTo>
                <a:cubicBezTo>
                  <a:pt x="31177" y="24772"/>
                  <a:pt x="31753" y="14839"/>
                  <a:pt x="29110" y="8671"/>
                </a:cubicBezTo>
                <a:cubicBezTo>
                  <a:pt x="26175" y="1822"/>
                  <a:pt x="12962" y="-2988"/>
                  <a:pt x="7689" y="2277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Scaling Behaviour Across Compute Regions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Number of Layers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1041325" y="1767100"/>
            <a:ext cx="1290250" cy="2177300"/>
          </a:xfrm>
          <a:custGeom>
            <a:rect b="b" l="l" r="r" t="t"/>
            <a:pathLst>
              <a:path extrusionOk="0" h="87092" w="51610">
                <a:moveTo>
                  <a:pt x="0" y="87092"/>
                </a:moveTo>
                <a:cubicBezTo>
                  <a:pt x="2569" y="83241"/>
                  <a:pt x="8643" y="82556"/>
                  <a:pt x="10939" y="78537"/>
                </a:cubicBezTo>
                <a:cubicBezTo>
                  <a:pt x="20282" y="62182"/>
                  <a:pt x="18014" y="41194"/>
                  <a:pt x="25665" y="23982"/>
                </a:cubicBezTo>
                <a:cubicBezTo>
                  <a:pt x="28381" y="17873"/>
                  <a:pt x="35455" y="14870"/>
                  <a:pt x="40531" y="10518"/>
                </a:cubicBezTo>
                <a:cubicBezTo>
                  <a:pt x="44397" y="7204"/>
                  <a:pt x="47242" y="2617"/>
                  <a:pt x="51610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Google Shape;246;p34"/>
          <p:cNvSpPr/>
          <p:nvPr/>
        </p:nvSpPr>
        <p:spPr>
          <a:xfrm>
            <a:off x="3772600" y="1756575"/>
            <a:ext cx="1448025" cy="2394700"/>
          </a:xfrm>
          <a:custGeom>
            <a:rect b="b" l="l" r="r" t="t"/>
            <a:pathLst>
              <a:path extrusionOk="0" h="95788" w="57921">
                <a:moveTo>
                  <a:pt x="0" y="95788"/>
                </a:moveTo>
                <a:cubicBezTo>
                  <a:pt x="4267" y="80877"/>
                  <a:pt x="9008" y="66010"/>
                  <a:pt x="15427" y="51891"/>
                </a:cubicBezTo>
                <a:cubicBezTo>
                  <a:pt x="17884" y="46486"/>
                  <a:pt x="22469" y="41879"/>
                  <a:pt x="23561" y="36043"/>
                </a:cubicBezTo>
                <a:cubicBezTo>
                  <a:pt x="25730" y="24452"/>
                  <a:pt x="34277" y="13701"/>
                  <a:pt x="44177" y="7293"/>
                </a:cubicBezTo>
                <a:cubicBezTo>
                  <a:pt x="48531" y="4475"/>
                  <a:pt x="52735" y="0"/>
                  <a:pt x="57921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Google Shape;247;p34"/>
          <p:cNvSpPr/>
          <p:nvPr/>
        </p:nvSpPr>
        <p:spPr>
          <a:xfrm>
            <a:off x="6367150" y="1679450"/>
            <a:ext cx="2065100" cy="2429750"/>
          </a:xfrm>
          <a:custGeom>
            <a:rect b="b" l="l" r="r" t="t"/>
            <a:pathLst>
              <a:path extrusionOk="0" h="97190" w="82604">
                <a:moveTo>
                  <a:pt x="0" y="97190"/>
                </a:moveTo>
                <a:cubicBezTo>
                  <a:pt x="7323" y="86205"/>
                  <a:pt x="14768" y="75274"/>
                  <a:pt x="21317" y="63811"/>
                </a:cubicBezTo>
                <a:cubicBezTo>
                  <a:pt x="27610" y="52796"/>
                  <a:pt x="32081" y="40039"/>
                  <a:pt x="41512" y="31555"/>
                </a:cubicBezTo>
                <a:cubicBezTo>
                  <a:pt x="45769" y="27726"/>
                  <a:pt x="53892" y="31259"/>
                  <a:pt x="58201" y="27488"/>
                </a:cubicBezTo>
                <a:cubicBezTo>
                  <a:pt x="61081" y="24967"/>
                  <a:pt x="60250" y="19652"/>
                  <a:pt x="63110" y="17109"/>
                </a:cubicBezTo>
                <a:cubicBezTo>
                  <a:pt x="66861" y="13774"/>
                  <a:pt x="73998" y="17785"/>
                  <a:pt x="77976" y="14725"/>
                </a:cubicBezTo>
                <a:cubicBezTo>
                  <a:pt x="82054" y="11588"/>
                  <a:pt x="81446" y="5013"/>
                  <a:pt x="82604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Scaling Behaviour Across Compute Regions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Number of Encoder Layers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1192075" y="2212375"/>
            <a:ext cx="561000" cy="1942400"/>
          </a:xfrm>
          <a:custGeom>
            <a:rect b="b" l="l" r="r" t="t"/>
            <a:pathLst>
              <a:path extrusionOk="0" h="77696" w="22440">
                <a:moveTo>
                  <a:pt x="0" y="77696"/>
                </a:moveTo>
                <a:cubicBezTo>
                  <a:pt x="4598" y="70040"/>
                  <a:pt x="3308" y="60134"/>
                  <a:pt x="5470" y="51470"/>
                </a:cubicBezTo>
                <a:cubicBezTo>
                  <a:pt x="8221" y="40448"/>
                  <a:pt x="12591" y="29862"/>
                  <a:pt x="15147" y="18793"/>
                </a:cubicBezTo>
                <a:cubicBezTo>
                  <a:pt x="16659" y="12246"/>
                  <a:pt x="17689" y="4751"/>
                  <a:pt x="22440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35"/>
          <p:cNvSpPr/>
          <p:nvPr/>
        </p:nvSpPr>
        <p:spPr>
          <a:xfrm>
            <a:off x="4126725" y="2531425"/>
            <a:ext cx="403200" cy="1020300"/>
          </a:xfrm>
          <a:custGeom>
            <a:rect b="b" l="l" r="r" t="t"/>
            <a:pathLst>
              <a:path extrusionOk="0" h="40812" w="16128">
                <a:moveTo>
                  <a:pt x="0" y="40812"/>
                </a:moveTo>
                <a:cubicBezTo>
                  <a:pt x="4626" y="26935"/>
                  <a:pt x="8597" y="12540"/>
                  <a:pt x="16128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p35"/>
          <p:cNvSpPr/>
          <p:nvPr/>
        </p:nvSpPr>
        <p:spPr>
          <a:xfrm>
            <a:off x="7243675" y="2237217"/>
            <a:ext cx="501375" cy="1942100"/>
          </a:xfrm>
          <a:custGeom>
            <a:rect b="b" l="l" r="r" t="t"/>
            <a:pathLst>
              <a:path extrusionOk="0" h="77684" w="20055">
                <a:moveTo>
                  <a:pt x="0" y="77684"/>
                </a:moveTo>
                <a:cubicBezTo>
                  <a:pt x="4271" y="60571"/>
                  <a:pt x="5374" y="42807"/>
                  <a:pt x="8835" y="25512"/>
                </a:cubicBezTo>
                <a:cubicBezTo>
                  <a:pt x="10090" y="19242"/>
                  <a:pt x="10482" y="12809"/>
                  <a:pt x="11921" y="6579"/>
                </a:cubicBezTo>
                <a:cubicBezTo>
                  <a:pt x="12396" y="4521"/>
                  <a:pt x="10593" y="1213"/>
                  <a:pt x="12482" y="268"/>
                </a:cubicBezTo>
                <a:cubicBezTo>
                  <a:pt x="15447" y="-1216"/>
                  <a:pt x="18348" y="3876"/>
                  <a:pt x="20055" y="6719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Scaling Behaviour Across Compute Regions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Decoder Layers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1346350" y="2633100"/>
            <a:ext cx="224400" cy="1065875"/>
          </a:xfrm>
          <a:custGeom>
            <a:rect b="b" l="l" r="r" t="t"/>
            <a:pathLst>
              <a:path extrusionOk="0" h="42635" w="8976">
                <a:moveTo>
                  <a:pt x="0" y="42635"/>
                </a:moveTo>
                <a:cubicBezTo>
                  <a:pt x="1798" y="28224"/>
                  <a:pt x="6594" y="14327"/>
                  <a:pt x="8976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36"/>
          <p:cNvSpPr/>
          <p:nvPr/>
        </p:nvSpPr>
        <p:spPr>
          <a:xfrm>
            <a:off x="4466825" y="2352625"/>
            <a:ext cx="140225" cy="445275"/>
          </a:xfrm>
          <a:custGeom>
            <a:rect b="b" l="l" r="r" t="t"/>
            <a:pathLst>
              <a:path extrusionOk="0" h="17811" w="5609">
                <a:moveTo>
                  <a:pt x="0" y="0"/>
                </a:moveTo>
                <a:cubicBezTo>
                  <a:pt x="3984" y="4782"/>
                  <a:pt x="4588" y="11671"/>
                  <a:pt x="5609" y="17811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36"/>
          <p:cNvSpPr/>
          <p:nvPr/>
        </p:nvSpPr>
        <p:spPr>
          <a:xfrm>
            <a:off x="7748099" y="1959925"/>
            <a:ext cx="376175" cy="465025"/>
          </a:xfrm>
          <a:custGeom>
            <a:rect b="b" l="l" r="r" t="t"/>
            <a:pathLst>
              <a:path extrusionOk="0" h="18601" w="15047">
                <a:moveTo>
                  <a:pt x="579" y="1964"/>
                </a:moveTo>
                <a:cubicBezTo>
                  <a:pt x="-363" y="4980"/>
                  <a:pt x="3519" y="12910"/>
                  <a:pt x="5207" y="10238"/>
                </a:cubicBezTo>
                <a:cubicBezTo>
                  <a:pt x="6016" y="8958"/>
                  <a:pt x="5378" y="4332"/>
                  <a:pt x="5909" y="5750"/>
                </a:cubicBezTo>
                <a:cubicBezTo>
                  <a:pt x="7386" y="9690"/>
                  <a:pt x="9813" y="16491"/>
                  <a:pt x="6049" y="18372"/>
                </a:cubicBezTo>
                <a:cubicBezTo>
                  <a:pt x="1158" y="20816"/>
                  <a:pt x="-1484" y="2754"/>
                  <a:pt x="3945" y="2104"/>
                </a:cubicBezTo>
                <a:cubicBezTo>
                  <a:pt x="7005" y="1737"/>
                  <a:pt x="8039" y="12949"/>
                  <a:pt x="5488" y="11220"/>
                </a:cubicBezTo>
                <a:cubicBezTo>
                  <a:pt x="2856" y="9437"/>
                  <a:pt x="2839" y="-269"/>
                  <a:pt x="5348" y="1683"/>
                </a:cubicBezTo>
                <a:cubicBezTo>
                  <a:pt x="7606" y="3440"/>
                  <a:pt x="8229" y="8385"/>
                  <a:pt x="6049" y="10238"/>
                </a:cubicBezTo>
                <a:cubicBezTo>
                  <a:pt x="4449" y="11598"/>
                  <a:pt x="-126" y="10510"/>
                  <a:pt x="18" y="8415"/>
                </a:cubicBezTo>
                <a:cubicBezTo>
                  <a:pt x="184" y="6008"/>
                  <a:pt x="1817" y="2384"/>
                  <a:pt x="4226" y="2525"/>
                </a:cubicBezTo>
                <a:cubicBezTo>
                  <a:pt x="6621" y="2666"/>
                  <a:pt x="10552" y="8555"/>
                  <a:pt x="8153" y="8555"/>
                </a:cubicBezTo>
                <a:cubicBezTo>
                  <a:pt x="6154" y="8555"/>
                  <a:pt x="7630" y="3800"/>
                  <a:pt x="9275" y="2665"/>
                </a:cubicBezTo>
                <a:cubicBezTo>
                  <a:pt x="10483" y="1832"/>
                  <a:pt x="12401" y="2552"/>
                  <a:pt x="13622" y="3366"/>
                </a:cubicBezTo>
                <a:cubicBezTo>
                  <a:pt x="15844" y="4848"/>
                  <a:pt x="15293" y="9893"/>
                  <a:pt x="13061" y="11360"/>
                </a:cubicBezTo>
                <a:cubicBezTo>
                  <a:pt x="10404" y="13106"/>
                  <a:pt x="5772" y="13608"/>
                  <a:pt x="3524" y="11360"/>
                </a:cubicBezTo>
                <a:cubicBezTo>
                  <a:pt x="2066" y="9902"/>
                  <a:pt x="2262" y="6381"/>
                  <a:pt x="3945" y="5189"/>
                </a:cubicBezTo>
                <a:cubicBezTo>
                  <a:pt x="6481" y="3393"/>
                  <a:pt x="13176" y="10531"/>
                  <a:pt x="10396" y="11921"/>
                </a:cubicBezTo>
                <a:cubicBezTo>
                  <a:pt x="7735" y="13251"/>
                  <a:pt x="4068" y="10065"/>
                  <a:pt x="2683" y="7433"/>
                </a:cubicBezTo>
                <a:cubicBezTo>
                  <a:pt x="1777" y="5711"/>
                  <a:pt x="6710" y="3602"/>
                  <a:pt x="8012" y="5049"/>
                </a:cubicBezTo>
                <a:cubicBezTo>
                  <a:pt x="8907" y="6044"/>
                  <a:pt x="8509" y="9025"/>
                  <a:pt x="7171" y="8976"/>
                </a:cubicBezTo>
                <a:cubicBezTo>
                  <a:pt x="4770" y="8887"/>
                  <a:pt x="2036" y="6951"/>
                  <a:pt x="1421" y="4628"/>
                </a:cubicBezTo>
                <a:cubicBezTo>
                  <a:pt x="992" y="3008"/>
                  <a:pt x="1773" y="461"/>
                  <a:pt x="3384" y="0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Big Ideas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</a:t>
            </a:r>
            <a:r>
              <a:rPr i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shape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matters for downstream fine-tuning.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Scaling protocols operate differently at different compute regions</a:t>
            </a:r>
            <a:r>
              <a:rPr lang="en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T5-base and T5-large </a:t>
            </a:r>
            <a:r>
              <a:rPr lang="en"/>
              <a:t>models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are Pareto inefficient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7"/>
          <p:cNvSpPr txBox="1"/>
          <p:nvPr>
            <p:ph type="title"/>
          </p:nvPr>
        </p:nvSpPr>
        <p:spPr>
          <a:xfrm>
            <a:off x="3754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Contributions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323562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scaling protocols (training smaller, faster models).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of over 100 pre-trained T5 configurations!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T5-base and T5-large models are Pareto inefficient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etter performance for less flops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1527750"/>
            <a:ext cx="2783180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94" y="1527750"/>
            <a:ext cx="2757207" cy="3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50" y="1527750"/>
            <a:ext cx="2980648" cy="34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388750" y="1646775"/>
            <a:ext cx="1062300" cy="14979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3265400" y="1597825"/>
            <a:ext cx="1437000" cy="7533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6118350" y="1597825"/>
            <a:ext cx="1610100" cy="836100"/>
          </a:xfrm>
          <a:prstGeom prst="rect">
            <a:avLst/>
          </a:prstGeom>
          <a:solidFill>
            <a:srgbClr val="B6D7A8">
              <a:alpha val="4916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T5-base and T5-large models are Pareto inefficient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Shape matters! Tuning various knobs (DM, FF, NH, NL) yields varying effects on perplexity and performance.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6" y="1288375"/>
            <a:ext cx="6013350" cy="36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T5-base and T5-large models are Pareto inefficient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Shape matters! Tuning various knobs (DM, FF, NH, NL) yields varying effects on perplexity and performance.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75" y="1456025"/>
            <a:ext cx="6003060" cy="33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Big Ideas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</a:t>
            </a:r>
            <a:r>
              <a:rPr i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shape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matters for downstream fine-tuning.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Scaling protocols operate differently at different compute regions</a:t>
            </a:r>
            <a:r>
              <a:rPr lang="en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T5-base and T5-large </a:t>
            </a:r>
            <a:r>
              <a:rPr lang="en">
                <a:solidFill>
                  <a:schemeClr val="lt2"/>
                </a:solidFill>
              </a:rPr>
              <a:t>models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Pareto inefficient.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1"/>
          <p:cNvSpPr txBox="1"/>
          <p:nvPr>
            <p:ph type="title"/>
          </p:nvPr>
        </p:nvSpPr>
        <p:spPr>
          <a:xfrm>
            <a:off x="3754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Key Contributions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323562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scaling protocols (training smaller, faster models).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of over 100 pre-trained T5 configurations!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Set-up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174" y="1125825"/>
            <a:ext cx="5385675" cy="34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Scaling Recommendation - The </a:t>
            </a: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DeepNarrow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Strategy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311700" y="1152475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If you’re wanting to scale your model, scale model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depth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first.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35" y="1781875"/>
            <a:ext cx="6001325" cy="3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Scaling Recommendation - The </a:t>
            </a: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DeepNarrow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Strategy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If you’re wanting to scale your model, scale model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depth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first.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708650"/>
            <a:ext cx="6038849" cy="31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Scaling Recommendation - The </a:t>
            </a: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DeepNarrow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Strategy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44"/>
          <p:cNvSpPr txBox="1"/>
          <p:nvPr>
            <p:ph idx="1" type="body"/>
          </p:nvPr>
        </p:nvSpPr>
        <p:spPr>
          <a:xfrm>
            <a:off x="311700" y="1152475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If you’re wanting to scale your model, scale model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depth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first.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50" y="1739900"/>
            <a:ext cx="7770501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Big Ideas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</a:t>
            </a:r>
            <a:r>
              <a:rPr i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shape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matters for downstream fine-tuning.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Scaling protocols operate differently at different compute regions</a:t>
            </a:r>
            <a:r>
              <a:rPr lang="en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T5-base and T5-large </a:t>
            </a:r>
            <a:r>
              <a:rPr lang="en">
                <a:solidFill>
                  <a:schemeClr val="lt2"/>
                </a:solidFill>
              </a:rPr>
              <a:t>models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Pareto inefficient</a:t>
            </a:r>
            <a:r>
              <a:rPr lang="en">
                <a:solidFill>
                  <a:schemeClr val="lt2"/>
                </a:solidFill>
              </a:rPr>
              <a:t> (shape matters!)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45"/>
          <p:cNvSpPr txBox="1"/>
          <p:nvPr>
            <p:ph type="title"/>
          </p:nvPr>
        </p:nvSpPr>
        <p:spPr>
          <a:xfrm>
            <a:off x="3754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Key Contributions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311700" y="323562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scaling protocols (training smaller, faster models).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Release of over 100 pre-trained T5 configurations!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of over 100 pre-trained T5 configurations!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449425" y="1178500"/>
            <a:ext cx="83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HuggingFace open issue with checkpoint link and discussion.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 amt="32000"/>
          </a:blip>
          <a:srcRect b="0" l="0" r="25200" t="0"/>
          <a:stretch/>
        </p:blipFill>
        <p:spPr>
          <a:xfrm>
            <a:off x="4217550" y="744575"/>
            <a:ext cx="4926450" cy="4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vs. Width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50" y="1528975"/>
            <a:ext cx="6599202" cy="3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 txBox="1"/>
          <p:nvPr/>
        </p:nvSpPr>
        <p:spPr>
          <a:xfrm>
            <a:off x="5541600" y="0"/>
            <a:ext cx="360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https://arxiv.org/abs/2010.15327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wide models better than deep models?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Interesting observation for CV, but not clear if there is a parallel for language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depth/width ratios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75" y="1161525"/>
            <a:ext cx="7353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Set-up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Kaplan et al, 2020</a:t>
            </a:r>
            <a:r>
              <a:rPr lang="en"/>
              <a:t> – exhaustive study of </a:t>
            </a:r>
            <a:r>
              <a:rPr i="1" lang="en"/>
              <a:t>upstream </a:t>
            </a:r>
            <a:r>
              <a:rPr lang="en"/>
              <a:t>cross-entropy on the language modelling </a:t>
            </a:r>
            <a:r>
              <a:rPr lang="en"/>
              <a:t>task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Claim</a:t>
            </a:r>
            <a:r>
              <a:rPr lang="en"/>
              <a:t>:</a:t>
            </a:r>
            <a:r>
              <a:rPr lang="en"/>
              <a:t> Performance depends </a:t>
            </a:r>
            <a:r>
              <a:rPr lang="en">
                <a:solidFill>
                  <a:srgbClr val="6AA84F"/>
                </a:solidFill>
              </a:rPr>
              <a:t>strongly on model </a:t>
            </a:r>
            <a:r>
              <a:rPr b="1" i="1" lang="en">
                <a:solidFill>
                  <a:srgbClr val="6AA84F"/>
                </a:solidFill>
              </a:rPr>
              <a:t>size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/>
              <a:t>and </a:t>
            </a:r>
            <a:r>
              <a:rPr lang="en">
                <a:solidFill>
                  <a:srgbClr val="CC4125"/>
                </a:solidFill>
              </a:rPr>
              <a:t>weakly on model </a:t>
            </a:r>
            <a:r>
              <a:rPr b="1" i="1" lang="en">
                <a:solidFill>
                  <a:srgbClr val="CC4125"/>
                </a:solidFill>
              </a:rPr>
              <a:t>shape</a:t>
            </a:r>
            <a:r>
              <a:rPr i="1" lang="en">
                <a:solidFill>
                  <a:srgbClr val="CC4125"/>
                </a:solidFill>
              </a:rPr>
              <a:t>.</a:t>
            </a:r>
            <a:endParaRPr i="1">
              <a:solidFill>
                <a:srgbClr val="CC41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This Work </a:t>
            </a:r>
            <a:r>
              <a:rPr lang="en"/>
              <a:t>– exhaustive study on </a:t>
            </a:r>
            <a:r>
              <a:rPr i="1" lang="en"/>
              <a:t>downstream</a:t>
            </a:r>
            <a:r>
              <a:rPr lang="en"/>
              <a:t> task transfer.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/>
              <a:t>Claim: </a:t>
            </a:r>
            <a:r>
              <a:rPr lang="en"/>
              <a:t>Downstream task performance </a:t>
            </a:r>
            <a:r>
              <a:rPr lang="en">
                <a:solidFill>
                  <a:srgbClr val="6AA84F"/>
                </a:solidFill>
              </a:rPr>
              <a:t>depends strongly on model shape.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in finetuning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across pretraining seeds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Pretraining with different seeds can lead to large differences in downstream performance</a:t>
            </a:r>
            <a:endParaRPr/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6025"/>
            <a:ext cx="8839201" cy="318522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3"/>
          <p:cNvSpPr txBox="1"/>
          <p:nvPr/>
        </p:nvSpPr>
        <p:spPr>
          <a:xfrm>
            <a:off x="5541600" y="0"/>
            <a:ext cx="360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https://arxiv.org/abs/2106.16163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across pretraining and finetuning seeds</a:t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Finetuning with different seeds also leads to large differences in downstream performance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88" y="1486125"/>
            <a:ext cx="3356721" cy="33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5541600" y="0"/>
            <a:ext cx="360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https://arxiv.org/abs/2106.16163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883" y="1486125"/>
            <a:ext cx="2524096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nstability as a function of model scale</a:t>
            </a:r>
            <a:endParaRPr/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" y="1601450"/>
            <a:ext cx="3676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42413"/>
            <a:ext cx="37242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/>
        </p:nvSpPr>
        <p:spPr>
          <a:xfrm>
            <a:off x="5541600" y="0"/>
            <a:ext cx="360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https://arxiv.org/abs/2105.06020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</a:t>
            </a:r>
            <a:r>
              <a:rPr lang="en"/>
              <a:t>finetuning instability</a:t>
            </a:r>
            <a:endParaRPr/>
          </a:p>
        </p:txBody>
      </p:sp>
      <p:sp>
        <p:nvSpPr>
          <p:cNvPr id="413" name="Google Shape;413;p56"/>
          <p:cNvSpPr txBox="1"/>
          <p:nvPr/>
        </p:nvSpPr>
        <p:spPr>
          <a:xfrm>
            <a:off x="5541600" y="0"/>
            <a:ext cx="360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https://arxiv.org/abs/2006.04884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4" name="Google Shape;414;p56"/>
          <p:cNvGrpSpPr/>
          <p:nvPr/>
        </p:nvGrpSpPr>
        <p:grpSpPr>
          <a:xfrm>
            <a:off x="449725" y="2211175"/>
            <a:ext cx="4447100" cy="1880375"/>
            <a:chOff x="4075075" y="1547775"/>
            <a:chExt cx="4447100" cy="1880375"/>
          </a:xfrm>
        </p:grpSpPr>
        <p:pic>
          <p:nvPicPr>
            <p:cNvPr id="415" name="Google Shape;415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075" y="1547775"/>
              <a:ext cx="2264475" cy="188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39550" y="1596625"/>
              <a:ext cx="2182625" cy="1831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7" name="Google Shape;41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450" y="1158550"/>
            <a:ext cx="7404512" cy="110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56"/>
          <p:cNvGrpSpPr/>
          <p:nvPr/>
        </p:nvGrpSpPr>
        <p:grpSpPr>
          <a:xfrm>
            <a:off x="311700" y="4091550"/>
            <a:ext cx="7404501" cy="935977"/>
            <a:chOff x="311700" y="4091550"/>
            <a:chExt cx="7404501" cy="935977"/>
          </a:xfrm>
        </p:grpSpPr>
        <p:pic>
          <p:nvPicPr>
            <p:cNvPr id="419" name="Google Shape;419;p5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1700" y="4093350"/>
              <a:ext cx="7404501" cy="934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56"/>
            <p:cNvSpPr/>
            <p:nvPr/>
          </p:nvSpPr>
          <p:spPr>
            <a:xfrm>
              <a:off x="318025" y="4091550"/>
              <a:ext cx="691200" cy="195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1" name="Google Shape;42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9389" y="2264897"/>
            <a:ext cx="2199458" cy="15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Pretrain-finetune paradigm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Downstream is Dead</a:t>
            </a:r>
            <a:endParaRPr b="1"/>
          </a:p>
        </p:txBody>
      </p:sp>
      <p:sp>
        <p:nvSpPr>
          <p:cNvPr id="432" name="Google Shape;432;p58"/>
          <p:cNvSpPr txBox="1"/>
          <p:nvPr/>
        </p:nvSpPr>
        <p:spPr>
          <a:xfrm>
            <a:off x="4677150" y="1456025"/>
            <a:ext cx="3106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“The potential to exploit spurious correlations in training data fundamentally grows with the expressiveness of the model and the narrowness of the training distribution. [...] M</a:t>
            </a:r>
            <a:r>
              <a:rPr i="1" lang="en" sz="1500">
                <a:solidFill>
                  <a:schemeClr val="dk2"/>
                </a:solidFill>
              </a:rPr>
              <a:t>odels are designed to be large to absorb information during pre-training, but are then fine-tuned on very narrow task distributions”</a:t>
            </a:r>
            <a:endParaRPr i="1" sz="1500">
              <a:solidFill>
                <a:schemeClr val="dk2"/>
              </a:solidFill>
            </a:endParaRPr>
          </a:p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GPT-3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4775375" y="4272950"/>
            <a:ext cx="31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Poor OOD generalization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[1]</a:t>
            </a:r>
            <a:br>
              <a:rPr lang="en" sz="1200"/>
            </a:br>
            <a:r>
              <a:rPr lang="en" sz="1200">
                <a:solidFill>
                  <a:schemeClr val="dk2"/>
                </a:solidFill>
              </a:rPr>
              <a:t>Spurious feature exploitation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/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Pretrain-finetune evaluation becomes less and less reliable with larger models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4939" y="1456025"/>
            <a:ext cx="2570429" cy="341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Downstream is Dead, Long Live Downstream</a:t>
            </a:r>
            <a:endParaRPr b="1"/>
          </a:p>
        </p:txBody>
      </p:sp>
      <p:pic>
        <p:nvPicPr>
          <p:cNvPr id="441" name="Google Shape;441;p5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644939" y="1456025"/>
            <a:ext cx="2570429" cy="34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300" y="1456025"/>
            <a:ext cx="2759763" cy="34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In-context learning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(allegedly)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removes these confounds 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Downstream is Dead, Long Live Downstream</a:t>
            </a:r>
            <a:endParaRPr b="1"/>
          </a:p>
        </p:txBody>
      </p:sp>
      <p:pic>
        <p:nvPicPr>
          <p:cNvPr id="449" name="Google Shape;4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300" y="1456025"/>
            <a:ext cx="2759763" cy="34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0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In-context learning (allegedly) removes these confounds 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60"/>
          <p:cNvSpPr txBox="1"/>
          <p:nvPr/>
        </p:nvSpPr>
        <p:spPr>
          <a:xfrm>
            <a:off x="629975" y="1456025"/>
            <a:ext cx="3212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“The potential to exploit spurious correlations in </a:t>
            </a:r>
            <a:r>
              <a:rPr b="1" i="1" lang="en" sz="1500" u="sng">
                <a:solidFill>
                  <a:schemeClr val="dk2"/>
                </a:solidFill>
              </a:rPr>
              <a:t>in-context prompts</a:t>
            </a:r>
            <a:r>
              <a:rPr i="1" lang="en" sz="1500">
                <a:solidFill>
                  <a:schemeClr val="dk2"/>
                </a:solidFill>
              </a:rPr>
              <a:t> fundamentally grows with the expressiveness of the model and the narrowness of the </a:t>
            </a:r>
            <a:r>
              <a:rPr b="1" i="1" lang="en" sz="1500" u="sng">
                <a:solidFill>
                  <a:schemeClr val="dk2"/>
                </a:solidFill>
              </a:rPr>
              <a:t>prompt</a:t>
            </a:r>
            <a:r>
              <a:rPr i="1" lang="en" sz="1500">
                <a:solidFill>
                  <a:schemeClr val="dk2"/>
                </a:solidFill>
              </a:rPr>
              <a:t>  distribution. [...] Models are designed to be large to absorb information during pre-training, but are then </a:t>
            </a:r>
            <a:r>
              <a:rPr b="1" i="1" lang="en" sz="1500" u="sng">
                <a:solidFill>
                  <a:schemeClr val="dk2"/>
                </a:solidFill>
              </a:rPr>
              <a:t>frozen and unable to learn anything new</a:t>
            </a:r>
            <a:r>
              <a:rPr i="1" lang="en" sz="1500">
                <a:solidFill>
                  <a:schemeClr val="dk2"/>
                </a:solidFill>
              </a:rPr>
              <a:t>.”</a:t>
            </a:r>
            <a:endParaRPr i="1" sz="1500">
              <a:solidFill>
                <a:schemeClr val="dk2"/>
              </a:solidFill>
            </a:endParaRPr>
          </a:p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Me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Pretrained Models: Agents or Feature Extractors?</a:t>
            </a:r>
            <a:endParaRPr/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Scaling </a:t>
            </a:r>
            <a:r>
              <a:rPr b="1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 (feature extractor)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b="1" lang="en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decoder (agent)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layers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8" name="Google Shape;45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75" y="1421975"/>
            <a:ext cx="5144201" cy="37215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1"/>
          <p:cNvSpPr/>
          <p:nvPr/>
        </p:nvSpPr>
        <p:spPr>
          <a:xfrm>
            <a:off x="1404200" y="1695225"/>
            <a:ext cx="361150" cy="524150"/>
          </a:xfrm>
          <a:custGeom>
            <a:rect b="b" l="l" r="r" t="t"/>
            <a:pathLst>
              <a:path extrusionOk="0" h="20966" w="14446">
                <a:moveTo>
                  <a:pt x="0" y="20966"/>
                </a:moveTo>
                <a:cubicBezTo>
                  <a:pt x="704" y="12508"/>
                  <a:pt x="5959" y="0"/>
                  <a:pt x="14446" y="0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Google Shape;460;p61"/>
          <p:cNvSpPr/>
          <p:nvPr/>
        </p:nvSpPr>
        <p:spPr>
          <a:xfrm>
            <a:off x="1512900" y="1772350"/>
            <a:ext cx="119200" cy="350625"/>
          </a:xfrm>
          <a:custGeom>
            <a:rect b="b" l="l" r="r" t="t"/>
            <a:pathLst>
              <a:path extrusionOk="0" h="14025" w="4768">
                <a:moveTo>
                  <a:pt x="0" y="14025"/>
                </a:moveTo>
                <a:cubicBezTo>
                  <a:pt x="0" y="9087"/>
                  <a:pt x="603" y="2652"/>
                  <a:pt x="4768" y="0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Google Shape;461;p61"/>
          <p:cNvSpPr/>
          <p:nvPr/>
        </p:nvSpPr>
        <p:spPr>
          <a:xfrm>
            <a:off x="2901325" y="1768850"/>
            <a:ext cx="233150" cy="329575"/>
          </a:xfrm>
          <a:custGeom>
            <a:rect b="b" l="l" r="r" t="t"/>
            <a:pathLst>
              <a:path extrusionOk="0" h="13183" w="9326">
                <a:moveTo>
                  <a:pt x="0" y="13183"/>
                </a:moveTo>
                <a:cubicBezTo>
                  <a:pt x="0" y="7800"/>
                  <a:pt x="4081" y="1209"/>
                  <a:pt x="9326" y="0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Google Shape;462;p61"/>
          <p:cNvSpPr/>
          <p:nvPr/>
        </p:nvSpPr>
        <p:spPr>
          <a:xfrm>
            <a:off x="3123975" y="1684700"/>
            <a:ext cx="173550" cy="524175"/>
          </a:xfrm>
          <a:custGeom>
            <a:rect b="b" l="l" r="r" t="t"/>
            <a:pathLst>
              <a:path extrusionOk="0" h="20967" w="6942">
                <a:moveTo>
                  <a:pt x="0" y="20967"/>
                </a:moveTo>
                <a:cubicBezTo>
                  <a:pt x="0" y="13605"/>
                  <a:pt x="1440" y="4892"/>
                  <a:pt x="6942" y="0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Google Shape;463;p61"/>
          <p:cNvSpPr/>
          <p:nvPr/>
        </p:nvSpPr>
        <p:spPr>
          <a:xfrm>
            <a:off x="4659875" y="1775850"/>
            <a:ext cx="196125" cy="355875"/>
          </a:xfrm>
          <a:custGeom>
            <a:rect b="b" l="l" r="r" t="t"/>
            <a:pathLst>
              <a:path extrusionOk="0" h="14235" w="7845">
                <a:moveTo>
                  <a:pt x="61" y="14235"/>
                </a:moveTo>
                <a:cubicBezTo>
                  <a:pt x="-388" y="8846"/>
                  <a:pt x="2437" y="0"/>
                  <a:pt x="7845" y="0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4" name="Google Shape;464;p61"/>
          <p:cNvSpPr/>
          <p:nvPr/>
        </p:nvSpPr>
        <p:spPr>
          <a:xfrm>
            <a:off x="4833200" y="1679450"/>
            <a:ext cx="219150" cy="548700"/>
          </a:xfrm>
          <a:custGeom>
            <a:rect b="b" l="l" r="r" t="t"/>
            <a:pathLst>
              <a:path extrusionOk="0" h="21948" w="8766">
                <a:moveTo>
                  <a:pt x="0" y="21948"/>
                </a:moveTo>
                <a:cubicBezTo>
                  <a:pt x="603" y="14093"/>
                  <a:pt x="1164" y="2068"/>
                  <a:pt x="8766" y="0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Google Shape;465;p61"/>
          <p:cNvSpPr/>
          <p:nvPr/>
        </p:nvSpPr>
        <p:spPr>
          <a:xfrm>
            <a:off x="2990514" y="3638505"/>
            <a:ext cx="292975" cy="1091275"/>
          </a:xfrm>
          <a:custGeom>
            <a:rect b="b" l="l" r="r" t="t"/>
            <a:pathLst>
              <a:path extrusionOk="0" h="43651" w="11719">
                <a:moveTo>
                  <a:pt x="289" y="43651"/>
                </a:moveTo>
                <a:cubicBezTo>
                  <a:pt x="-1147" y="34299"/>
                  <a:pt x="3359" y="24977"/>
                  <a:pt x="4636" y="15602"/>
                </a:cubicBezTo>
                <a:cubicBezTo>
                  <a:pt x="5323" y="10557"/>
                  <a:pt x="3475" y="4474"/>
                  <a:pt x="6600" y="455"/>
                </a:cubicBezTo>
                <a:cubicBezTo>
                  <a:pt x="8051" y="-1411"/>
                  <a:pt x="11719" y="3000"/>
                  <a:pt x="11719" y="5364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Google Shape;466;p61"/>
          <p:cNvSpPr/>
          <p:nvPr/>
        </p:nvSpPr>
        <p:spPr>
          <a:xfrm>
            <a:off x="3295227" y="3518400"/>
            <a:ext cx="185675" cy="166425"/>
          </a:xfrm>
          <a:custGeom>
            <a:rect b="b" l="l" r="r" t="t"/>
            <a:pathLst>
              <a:path extrusionOk="0" h="6657" w="7427">
                <a:moveTo>
                  <a:pt x="3107" y="0"/>
                </a:moveTo>
                <a:cubicBezTo>
                  <a:pt x="1065" y="170"/>
                  <a:pt x="-878" y="3973"/>
                  <a:pt x="442" y="5540"/>
                </a:cubicBezTo>
                <a:cubicBezTo>
                  <a:pt x="1946" y="7325"/>
                  <a:pt x="7925" y="6899"/>
                  <a:pt x="7385" y="4628"/>
                </a:cubicBezTo>
                <a:cubicBezTo>
                  <a:pt x="6959" y="2837"/>
                  <a:pt x="3286" y="1516"/>
                  <a:pt x="2125" y="2945"/>
                </a:cubicBezTo>
                <a:cubicBezTo>
                  <a:pt x="1576" y="3620"/>
                  <a:pt x="2798" y="5049"/>
                  <a:pt x="3668" y="5049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Google Shape;467;p61"/>
          <p:cNvSpPr/>
          <p:nvPr/>
        </p:nvSpPr>
        <p:spPr>
          <a:xfrm>
            <a:off x="4771850" y="3650295"/>
            <a:ext cx="241925" cy="1072475"/>
          </a:xfrm>
          <a:custGeom>
            <a:rect b="b" l="l" r="r" t="t"/>
            <a:pathLst>
              <a:path extrusionOk="0" h="42899" w="9677">
                <a:moveTo>
                  <a:pt x="0" y="42899"/>
                </a:moveTo>
                <a:cubicBezTo>
                  <a:pt x="1124" y="32755"/>
                  <a:pt x="3600" y="22798"/>
                  <a:pt x="4909" y="12676"/>
                </a:cubicBezTo>
                <a:cubicBezTo>
                  <a:pt x="5455" y="8452"/>
                  <a:pt x="3529" y="2116"/>
                  <a:pt x="7293" y="124"/>
                </a:cubicBezTo>
                <a:cubicBezTo>
                  <a:pt x="8975" y="-767"/>
                  <a:pt x="8889" y="3580"/>
                  <a:pt x="9677" y="5313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8" name="Google Shape;468;p61"/>
          <p:cNvSpPr/>
          <p:nvPr/>
        </p:nvSpPr>
        <p:spPr>
          <a:xfrm>
            <a:off x="5026067" y="3506125"/>
            <a:ext cx="172025" cy="224725"/>
          </a:xfrm>
          <a:custGeom>
            <a:rect b="b" l="l" r="r" t="t"/>
            <a:pathLst>
              <a:path extrusionOk="0" h="8989" w="6881">
                <a:moveTo>
                  <a:pt x="2804" y="0"/>
                </a:moveTo>
                <a:cubicBezTo>
                  <a:pt x="1433" y="458"/>
                  <a:pt x="352" y="1948"/>
                  <a:pt x="69" y="3366"/>
                </a:cubicBezTo>
                <a:cubicBezTo>
                  <a:pt x="-377" y="5599"/>
                  <a:pt x="1873" y="9520"/>
                  <a:pt x="4066" y="8906"/>
                </a:cubicBezTo>
                <a:cubicBezTo>
                  <a:pt x="6202" y="8308"/>
                  <a:pt x="8029" y="3322"/>
                  <a:pt x="5959" y="2525"/>
                </a:cubicBezTo>
                <a:cubicBezTo>
                  <a:pt x="4610" y="2006"/>
                  <a:pt x="2023" y="2764"/>
                  <a:pt x="1962" y="4208"/>
                </a:cubicBezTo>
                <a:cubicBezTo>
                  <a:pt x="1909" y="5456"/>
                  <a:pt x="4822" y="6354"/>
                  <a:pt x="5538" y="5330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Google Shape;469;p61"/>
          <p:cNvSpPr/>
          <p:nvPr/>
        </p:nvSpPr>
        <p:spPr>
          <a:xfrm>
            <a:off x="1484850" y="3669175"/>
            <a:ext cx="98175" cy="1051825"/>
          </a:xfrm>
          <a:custGeom>
            <a:rect b="b" l="l" r="r" t="t"/>
            <a:pathLst>
              <a:path extrusionOk="0" h="42073" w="3927">
                <a:moveTo>
                  <a:pt x="0" y="42073"/>
                </a:moveTo>
                <a:cubicBezTo>
                  <a:pt x="790" y="33371"/>
                  <a:pt x="259" y="24527"/>
                  <a:pt x="1753" y="15918"/>
                </a:cubicBezTo>
                <a:cubicBezTo>
                  <a:pt x="2663" y="10676"/>
                  <a:pt x="5327" y="4758"/>
                  <a:pt x="2945" y="0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Google Shape;470;p61"/>
          <p:cNvSpPr/>
          <p:nvPr/>
        </p:nvSpPr>
        <p:spPr>
          <a:xfrm>
            <a:off x="1410413" y="3512046"/>
            <a:ext cx="349650" cy="204775"/>
          </a:xfrm>
          <a:custGeom>
            <a:rect b="b" l="l" r="r" t="t"/>
            <a:pathLst>
              <a:path extrusionOk="0" h="8191" w="13986">
                <a:moveTo>
                  <a:pt x="13986" y="4391"/>
                </a:moveTo>
                <a:cubicBezTo>
                  <a:pt x="10562" y="1732"/>
                  <a:pt x="5231" y="-1467"/>
                  <a:pt x="1504" y="745"/>
                </a:cubicBezTo>
                <a:cubicBezTo>
                  <a:pt x="-631" y="2012"/>
                  <a:pt x="-480" y="8376"/>
                  <a:pt x="1995" y="8178"/>
                </a:cubicBezTo>
                <a:cubicBezTo>
                  <a:pt x="3056" y="8093"/>
                  <a:pt x="3868" y="5841"/>
                  <a:pt x="3047" y="5163"/>
                </a:cubicBezTo>
                <a:cubicBezTo>
                  <a:pt x="2256" y="4510"/>
                  <a:pt x="1194" y="3520"/>
                  <a:pt x="242" y="3901"/>
                </a:cubicBezTo>
                <a:cubicBezTo>
                  <a:pt x="-517" y="4205"/>
                  <a:pt x="736" y="5725"/>
                  <a:pt x="1504" y="6004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T5 Architecture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13" y="1064574"/>
            <a:ext cx="7020374" cy="35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Pretrained Models: Agents or Feature Extractors?</a:t>
            </a:r>
            <a:endParaRPr/>
          </a:p>
        </p:txBody>
      </p:sp>
      <p:sp>
        <p:nvSpPr>
          <p:cNvPr id="476" name="Google Shape;476;p62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Are there limits to the “agent” approach? Or can we frame everything as a decoding task?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" name="Google Shape;4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00" y="1618675"/>
            <a:ext cx="57245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Pretrained Models: Agents or Feature Extractors?</a:t>
            </a:r>
            <a:endParaRPr/>
          </a:p>
        </p:txBody>
      </p:sp>
      <p:sp>
        <p:nvSpPr>
          <p:cNvPr id="483" name="Google Shape;483;p63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would a GPT model trained on all of youtube look like as an agent?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T5 Architecture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5" y="1664800"/>
            <a:ext cx="5311448" cy="1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00" y="591325"/>
            <a:ext cx="3511623" cy="427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T5 Architecture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463"/>
            <a:ext cx="8839199" cy="239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/>
              <a:t>Model </a:t>
            </a:r>
            <a:r>
              <a:rPr i="1" lang="en"/>
              <a:t>shape</a:t>
            </a:r>
            <a:r>
              <a:rPr lang="en"/>
              <a:t> matters for downstream fine-tuning.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/>
              <a:t>Scaling protocols operate differently at different compute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/>
              <a:t>T5-base and T5-large models are Pareto inefficient (shape matters!)</a:t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754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Key Contributions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323562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Improved scaling protocols (training smaller, faster models).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Release of over 100 pre-trained T5 configurations!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Big Ideas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/>
              <a:t>Upstream performance is not correlated with downstream performance.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</a:rPr>
              <a:t>Scaling protocols operate differently at different compute regions.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T5-base and T5-large </a:t>
            </a:r>
            <a:r>
              <a:rPr lang="en">
                <a:solidFill>
                  <a:schemeClr val="lt2"/>
                </a:solidFill>
              </a:rPr>
              <a:t>models</a:t>
            </a: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Pareto inefficient</a:t>
            </a:r>
            <a:r>
              <a:rPr lang="en">
                <a:solidFill>
                  <a:schemeClr val="lt2"/>
                </a:solidFill>
              </a:rPr>
              <a:t> (shape matters!)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754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Contributions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23562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scaling protocols (training smaller, faster models).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of over 100 pre-trained T5 configurations!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