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Averag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d2339d9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d2339d9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7d3a419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7d3a419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79152e6f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79152e6f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79152e6f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79152e6f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79152e6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79152e6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79152e6f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579152e6f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79152e6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579152e6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79152e6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579152e6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579152e6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579152e6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79152e6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79152e6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579152e6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579152e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579152e6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579152e6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579152e6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579152e6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579152e6f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579152e6f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579152e6f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579152e6f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579152e6f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579152e6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579152e6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579152e6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579152e6f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579152e6f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579152e6f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579152e6f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57d3a419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57d3a419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579152e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579152e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79152e6f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79152e6f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579152e6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579152e6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579152e6f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579152e6f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579152e6f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579152e6f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579152e6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579152e6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579152e6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579152e6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579152e6f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579152e6f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579152e6f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579152e6f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579152e6f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579152e6f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79152e6f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79152e6f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579152e6f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579152e6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79152e6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79152e6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14ea920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14ea920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7d3a41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7d3a41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7d3a41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7d3a41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57550" y="294575"/>
            <a:ext cx="8628900" cy="3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Scaling Laws for Transfer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By Danny Hernandez, Jared Kaplan, Tom Henighan, Sam McCandlish</a:t>
            </a:r>
            <a:endParaRPr sz="1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GB"/>
              <a:t>Presented by Balaji Balasubramanian and Eshwanth Baskaran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4294967295" type="title"/>
          </p:nvPr>
        </p:nvSpPr>
        <p:spPr>
          <a:xfrm>
            <a:off x="311700" y="445025"/>
            <a:ext cx="85206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864150" y="990275"/>
            <a:ext cx="75633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Text data was created using a mix of WebText 2, Common Crawl, English Wikipedia and publicly available Internet books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Webtext2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Created using the text from outbound links of Reddit posts with atleast 3 karmas.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Karma is heuristic to know whether people found the post relevant and interesting.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Consists if 20.3M documents with 1.62 x 1010 words.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Common Crawl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Common Crawl produces 20TB of web scraped data every month.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C4 version of Common Crawl used which is a filtered version of Common Crawl used in T5.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Python code dataset consisted of 22 billion character dataset collected from github.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689100" y="4632875"/>
            <a:ext cx="776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Kaplan et al- Scaling laws for neural language models 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Raffel et al- Exploring the limits of transfer learning with a unified text-to-text transformer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Training setup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66275" y="1135400"/>
            <a:ext cx="8121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Trained series of </a:t>
            </a:r>
            <a:r>
              <a:rPr b="1"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transformer</a:t>
            </a: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language models on 3 different dataset categories: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 from-scratch on python code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Pre-train on natural language, then fine-tune on python code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Pre-train on natural language and non-python code, then fine-tune on python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 and data sizes span 4 order of magnitudes i.e. 10</a:t>
            </a:r>
            <a:r>
              <a:rPr baseline="30000"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10</a:t>
            </a:r>
            <a:r>
              <a:rPr baseline="30000"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</a:t>
            </a: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10</a:t>
            </a:r>
            <a:r>
              <a:rPr baseline="30000"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10</a:t>
            </a:r>
            <a:r>
              <a:rPr baseline="30000"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 loss on a held-out python dataset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Observations</a:t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93975" y="1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000"/>
              <a:t>The effective data transferred is well-described by a power-law in the </a:t>
            </a:r>
            <a:r>
              <a:rPr lang="en-GB" sz="2000" u="sng"/>
              <a:t>low-data regime</a:t>
            </a:r>
            <a:r>
              <a:rPr lang="en-GB" sz="2000"/>
              <a:t>.</a:t>
            </a:r>
            <a:endParaRPr sz="20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63" y="1925525"/>
            <a:ext cx="58769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3581401" y="2836725"/>
            <a:ext cx="4790700" cy="12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b="1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b="1" baseline="-25000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b="1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Fine-tuning dataset size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b="1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 -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Number of non-embedding parameters of model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b="1"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α</a:t>
            </a: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Scaling law exponent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b="1"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β -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Scaling law exponent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b="1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 -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Constant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97747"/>
            <a:ext cx="3043374" cy="21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1387175" y="3647200"/>
            <a:ext cx="997500" cy="38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 rot="10800000">
            <a:off x="1846925" y="2470300"/>
            <a:ext cx="39000" cy="117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exactly is a low-data regime?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dk1"/>
                </a:solidFill>
              </a:rPr>
              <a:t>Notation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b="1" lang="en-GB">
                <a:solidFill>
                  <a:schemeClr val="dk1"/>
                </a:solidFill>
              </a:rPr>
              <a:t>D(N)</a:t>
            </a:r>
            <a:r>
              <a:rPr lang="en-GB">
                <a:solidFill>
                  <a:schemeClr val="dk1"/>
                </a:solidFill>
              </a:rPr>
              <a:t> - Amount of data it takes to reach 99% of the performance that infinite python data would yield for a given model size.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1301450" y="2509400"/>
            <a:ext cx="1714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 / D(N) &lt;= 0.10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500" y="2267800"/>
            <a:ext cx="4417799" cy="24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207850" y="3295138"/>
            <a:ext cx="1901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LOW DATA REGIME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50" name="Google Shape;150;p25"/>
          <p:cNvCxnSpPr>
            <a:stCxn id="147" idx="2"/>
            <a:endCxn id="149" idx="0"/>
          </p:cNvCxnSpPr>
          <p:nvPr/>
        </p:nvCxnSpPr>
        <p:spPr>
          <a:xfrm>
            <a:off x="2158700" y="2909600"/>
            <a:ext cx="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Observations</a:t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93975" y="1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000"/>
              <a:t>The effective data transferred is well-described by a power-law in the low-data regime.</a:t>
            </a:r>
            <a:endParaRPr sz="2000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74" y="1816525"/>
            <a:ext cx="5967475" cy="27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 rot="-5400000">
            <a:off x="2779238" y="3610875"/>
            <a:ext cx="48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0">
                <a:solidFill>
                  <a:srgbClr val="CC4125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4000">
              <a:solidFill>
                <a:srgbClr val="CC412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7194513" y="2007950"/>
            <a:ext cx="483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0">
                <a:solidFill>
                  <a:srgbClr val="CC4125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4000">
              <a:solidFill>
                <a:srgbClr val="CC412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7816925" y="2854550"/>
            <a:ext cx="13311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good fit for over 3 orders of magnitude in fine-tuning dataset size.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60538" y="3738675"/>
            <a:ext cx="1331100" cy="6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good fit for over </a:t>
            </a:r>
            <a:r>
              <a:rPr i="1" lang="en-GB" sz="1000">
                <a:solidFill>
                  <a:schemeClr val="dk1"/>
                </a:solidFill>
              </a:rPr>
              <a:t>4 orders of magnitude</a:t>
            </a:r>
            <a:r>
              <a:rPr i="1" lang="en-GB" sz="1000">
                <a:solidFill>
                  <a:schemeClr val="dk1"/>
                </a:solidFill>
              </a:rPr>
              <a:t> in model size.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62" name="Google Shape;162;p26"/>
          <p:cNvCxnSpPr>
            <a:stCxn id="161" idx="2"/>
          </p:cNvCxnSpPr>
          <p:nvPr/>
        </p:nvCxnSpPr>
        <p:spPr>
          <a:xfrm flipH="1" rot="-5400000">
            <a:off x="1736588" y="3474675"/>
            <a:ext cx="501300" cy="232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3" name="Google Shape;163;p26"/>
          <p:cNvSpPr/>
          <p:nvPr/>
        </p:nvSpPr>
        <p:spPr>
          <a:xfrm>
            <a:off x="2361325" y="2345750"/>
            <a:ext cx="1457400" cy="303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5171200" y="3176150"/>
            <a:ext cx="1457400" cy="303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Observations</a:t>
            </a:r>
            <a:endParaRPr/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393975" y="1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000"/>
              <a:t>The effective data transferred is well-described by a power-law in the low-data regime.</a:t>
            </a:r>
            <a:endParaRPr sz="20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050" y="1785250"/>
            <a:ext cx="3328536" cy="30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1186750" y="2859400"/>
            <a:ext cx="3627600" cy="733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10x increase in model size, N, equivalent to 100x increase in fine-tuning dataset size, D</a:t>
            </a:r>
            <a:r>
              <a:rPr baseline="-25000" lang="en-GB" sz="1400">
                <a:solidFill>
                  <a:schemeClr val="dk1"/>
                </a:solidFill>
              </a:rPr>
              <a:t>F</a:t>
            </a:r>
            <a:r>
              <a:rPr lang="en-GB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2603350" y="2063800"/>
            <a:ext cx="7944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𝛃 ≈ 2</a:t>
            </a:r>
            <a:r>
              <a:rPr b="1" lang="en-GB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α</a:t>
            </a:r>
            <a:endParaRPr/>
          </a:p>
        </p:txBody>
      </p:sp>
      <p:cxnSp>
        <p:nvCxnSpPr>
          <p:cNvPr id="174" name="Google Shape;174;p27"/>
          <p:cNvCxnSpPr/>
          <p:nvPr/>
        </p:nvCxnSpPr>
        <p:spPr>
          <a:xfrm rot="10800000">
            <a:off x="3577200" y="2275525"/>
            <a:ext cx="29301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>
            <a:stCxn id="173" idx="2"/>
            <a:endCxn id="172" idx="0"/>
          </p:cNvCxnSpPr>
          <p:nvPr/>
        </p:nvCxnSpPr>
        <p:spPr>
          <a:xfrm>
            <a:off x="3000550" y="2494900"/>
            <a:ext cx="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Observations</a:t>
            </a:r>
            <a:endParaRPr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393975" y="1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2. Identical scaling with model size, the exponent β = 0.38</a:t>
            </a:r>
            <a:endParaRPr sz="200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274" y="2026950"/>
            <a:ext cx="5967475" cy="27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3390025" y="2556175"/>
            <a:ext cx="381900" cy="2727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6270050" y="3386575"/>
            <a:ext cx="381900" cy="2727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8"/>
          <p:cNvCxnSpPr>
            <a:stCxn id="183" idx="0"/>
          </p:cNvCxnSpPr>
          <p:nvPr/>
        </p:nvCxnSpPr>
        <p:spPr>
          <a:xfrm flipH="1" rot="10800000">
            <a:off x="3580975" y="1675375"/>
            <a:ext cx="1851000" cy="8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6" name="Google Shape;186;p28"/>
          <p:cNvCxnSpPr>
            <a:stCxn id="184" idx="0"/>
          </p:cNvCxnSpPr>
          <p:nvPr/>
        </p:nvCxnSpPr>
        <p:spPr>
          <a:xfrm rot="10800000">
            <a:off x="5603300" y="1714375"/>
            <a:ext cx="857700" cy="16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" name="Google Shape;187;p28"/>
          <p:cNvSpPr txBox="1"/>
          <p:nvPr/>
        </p:nvSpPr>
        <p:spPr>
          <a:xfrm>
            <a:off x="6787850" y="1469725"/>
            <a:ext cx="22419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Appears to depend only on the target distribution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8" name="Google Shape;188;p28"/>
          <p:cNvCxnSpPr>
            <a:endCxn id="187" idx="1"/>
          </p:cNvCxnSpPr>
          <p:nvPr/>
        </p:nvCxnSpPr>
        <p:spPr>
          <a:xfrm>
            <a:off x="5886650" y="1581925"/>
            <a:ext cx="90120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Observations</a:t>
            </a:r>
            <a:endParaRPr/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393975" y="1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3. Exponent </a:t>
            </a:r>
            <a:r>
              <a:rPr lang="en-GB" sz="2650"/>
              <a:t>α</a:t>
            </a:r>
            <a:r>
              <a:rPr lang="en-GB" sz="2000"/>
              <a:t> - Measure of the proximity of two distributions</a:t>
            </a:r>
            <a:endParaRPr sz="2000"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261" y="1906100"/>
            <a:ext cx="5967475" cy="27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3023738" y="2450900"/>
            <a:ext cx="405300" cy="2883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5841413" y="3250125"/>
            <a:ext cx="447600" cy="3309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6612950" y="1463000"/>
            <a:ext cx="2458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maller α ⇒ closer proximity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Observations</a:t>
            </a:r>
            <a:endParaRPr/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393975" y="1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4. Pre-training multiplies the fine-tuning dataset in the low-data regime.</a:t>
            </a:r>
            <a:endParaRPr sz="2000"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46" y="1857188"/>
            <a:ext cx="4948349" cy="8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875" y="1857200"/>
            <a:ext cx="3540351" cy="25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1878150" y="4551275"/>
            <a:ext cx="3686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baseline="-25000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approximately 1000x bigger than D</a:t>
            </a:r>
            <a:r>
              <a:rPr baseline="-25000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endParaRPr baseline="-25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8" name="Google Shape;208;p30"/>
          <p:cNvCxnSpPr>
            <a:endCxn id="207" idx="0"/>
          </p:cNvCxnSpPr>
          <p:nvPr/>
        </p:nvCxnSpPr>
        <p:spPr>
          <a:xfrm flipH="1">
            <a:off x="3721200" y="3265475"/>
            <a:ext cx="3277200" cy="12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Observations</a:t>
            </a:r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393975" y="1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5</a:t>
            </a:r>
            <a:r>
              <a:rPr lang="en-GB" sz="2000"/>
              <a:t>. </a:t>
            </a:r>
            <a:r>
              <a:rPr lang="en-GB" sz="2000"/>
              <a:t>When data limits performance, the pre-trained models have a better scaling law.</a:t>
            </a:r>
            <a:endParaRPr sz="2000"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25" y="1913402"/>
            <a:ext cx="6546276" cy="27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1605400" y="2228850"/>
            <a:ext cx="2649600" cy="86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54550" y="2228850"/>
            <a:ext cx="1091100" cy="6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Limited data and increasing model size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8" name="Google Shape;218;p31"/>
          <p:cNvCxnSpPr>
            <a:stCxn id="216" idx="1"/>
          </p:cNvCxnSpPr>
          <p:nvPr/>
        </p:nvCxnSpPr>
        <p:spPr>
          <a:xfrm flipH="1">
            <a:off x="810400" y="2661450"/>
            <a:ext cx="795000" cy="6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1"/>
          <p:cNvSpPr/>
          <p:nvPr/>
        </p:nvSpPr>
        <p:spPr>
          <a:xfrm rot="1649461">
            <a:off x="5269027" y="3805396"/>
            <a:ext cx="1029441" cy="23065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 rot="1288795">
            <a:off x="4439566" y="2731541"/>
            <a:ext cx="2680684" cy="25336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7863275" y="2041800"/>
            <a:ext cx="9351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Zero-shot performance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22" name="Google Shape;222;p31"/>
          <p:cNvCxnSpPr>
            <a:stCxn id="220" idx="0"/>
          </p:cNvCxnSpPr>
          <p:nvPr/>
        </p:nvCxnSpPr>
        <p:spPr>
          <a:xfrm flipH="1" rot="10800000">
            <a:off x="5826259" y="2338025"/>
            <a:ext cx="18891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7073500" y="4755500"/>
            <a:ext cx="18558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Steeper line with large dataset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24" name="Google Shape;224;p31"/>
          <p:cNvCxnSpPr>
            <a:endCxn id="223" idx="1"/>
          </p:cNvCxnSpPr>
          <p:nvPr/>
        </p:nvCxnSpPr>
        <p:spPr>
          <a:xfrm>
            <a:off x="6240400" y="4158350"/>
            <a:ext cx="8331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What are scaling laws?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What is transfer learning?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What are scaling laws for transfer?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u="sng">
                <a:solidFill>
                  <a:schemeClr val="dk1"/>
                </a:solidFill>
              </a:rPr>
              <a:t>Experiment 1</a:t>
            </a:r>
            <a:r>
              <a:rPr lang="en-GB">
                <a:solidFill>
                  <a:schemeClr val="dk1"/>
                </a:solidFill>
              </a:rPr>
              <a:t>: Transfer from English to Python programming language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u="sng">
                <a:solidFill>
                  <a:schemeClr val="dk1"/>
                </a:solidFill>
              </a:rPr>
              <a:t>Experiment 2</a:t>
            </a:r>
            <a:r>
              <a:rPr lang="en-GB">
                <a:solidFill>
                  <a:schemeClr val="dk1"/>
                </a:solidFill>
              </a:rPr>
              <a:t>: Transfer from English to other human languages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Observations</a:t>
            </a:r>
            <a:endParaRPr/>
          </a:p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393975" y="1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6. Fine-tuned models are more compute efficient in the low data regime (i</a:t>
            </a:r>
            <a:r>
              <a:rPr lang="en-GB" sz="2000"/>
              <a:t>gnoring pre-training).</a:t>
            </a:r>
            <a:endParaRPr sz="2000"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50" y="1785250"/>
            <a:ext cx="6618300" cy="28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CAN PRE-TRAINING HARM PERFORMANCE?</a:t>
            </a:r>
            <a:endParaRPr sz="2700"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13" y="1605275"/>
            <a:ext cx="6924174" cy="29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6943750" y="572050"/>
            <a:ext cx="1480800" cy="6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</a:t>
            </a: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retraining harms the model performance in high data regime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9" name="Google Shape;239;p33"/>
          <p:cNvCxnSpPr/>
          <p:nvPr/>
        </p:nvCxnSpPr>
        <p:spPr>
          <a:xfrm flipH="1" rot="10800000">
            <a:off x="3616025" y="1395113"/>
            <a:ext cx="3546000" cy="12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3"/>
          <p:cNvCxnSpPr/>
          <p:nvPr/>
        </p:nvCxnSpPr>
        <p:spPr>
          <a:xfrm flipH="1" rot="10800000">
            <a:off x="6164400" y="1394900"/>
            <a:ext cx="1184700" cy="11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3"/>
          <p:cNvSpPr txBox="1"/>
          <p:nvPr/>
        </p:nvSpPr>
        <p:spPr>
          <a:xfrm>
            <a:off x="987000" y="4581050"/>
            <a:ext cx="71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a</a:t>
            </a:r>
            <a:r>
              <a:rPr b="1"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1M parameter model trained in high data regime (&gt;1e8) ⇒ model trained from scratch performs better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4844675" y="1066050"/>
            <a:ext cx="1480800" cy="28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OSSIFICATION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3" name="Google Shape;243;p33"/>
          <p:cNvCxnSpPr>
            <a:stCxn id="238" idx="1"/>
            <a:endCxn id="242" idx="3"/>
          </p:cNvCxnSpPr>
          <p:nvPr/>
        </p:nvCxnSpPr>
        <p:spPr>
          <a:xfrm flipH="1">
            <a:off x="6325450" y="918400"/>
            <a:ext cx="618300" cy="2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3"/>
          <p:cNvSpPr/>
          <p:nvPr/>
        </p:nvSpPr>
        <p:spPr>
          <a:xfrm>
            <a:off x="2953625" y="2750975"/>
            <a:ext cx="1356000" cy="2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5977375" y="2532775"/>
            <a:ext cx="11847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8190875" y="2543525"/>
            <a:ext cx="834000" cy="6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Why does ossification occur?</a:t>
            </a:r>
            <a:endParaRPr b="1"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Discussion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37600" y="2571750"/>
            <a:ext cx="81426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Whether to gather more data for fine-tuning?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C</a:t>
            </a:r>
            <a:r>
              <a:rPr lang="en-GB" sz="1600">
                <a:solidFill>
                  <a:schemeClr val="dk1"/>
                </a:solidFill>
              </a:rPr>
              <a:t>ollecting more data is expensive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Use power law ⇒  cheap experiment to check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3" name="Google Shape;253;p34"/>
          <p:cNvSpPr txBox="1"/>
          <p:nvPr>
            <p:ph type="title"/>
          </p:nvPr>
        </p:nvSpPr>
        <p:spPr>
          <a:xfrm>
            <a:off x="437600" y="1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1</a:t>
            </a:r>
            <a:r>
              <a:rPr lang="en-GB" sz="2000"/>
              <a:t>. Potential applications of these scaling laws</a:t>
            </a:r>
            <a:endParaRPr sz="2000"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998" y="1845388"/>
            <a:ext cx="484049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Discussion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437750" y="1722900"/>
            <a:ext cx="83946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</a:t>
            </a:r>
            <a:r>
              <a:rPr lang="en-GB">
                <a:solidFill>
                  <a:schemeClr val="dk1"/>
                </a:solidFill>
              </a:rPr>
              <a:t>issimilarity of English and Python is representative of transfer between distant distributions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 There is English within python code.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Closer distributions</a:t>
            </a:r>
            <a:r>
              <a:rPr lang="en-GB">
                <a:solidFill>
                  <a:schemeClr val="dk1"/>
                </a:solidFill>
              </a:rPr>
              <a:t> like </a:t>
            </a:r>
            <a:r>
              <a:rPr i="1" lang="en-GB">
                <a:solidFill>
                  <a:schemeClr val="dk1"/>
                </a:solidFill>
              </a:rPr>
              <a:t>English:French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b="1" lang="en-GB">
                <a:solidFill>
                  <a:schemeClr val="dk1"/>
                </a:solidFill>
              </a:rPr>
              <a:t>farther distributions</a:t>
            </a:r>
            <a:r>
              <a:rPr lang="en-GB">
                <a:solidFill>
                  <a:schemeClr val="dk1"/>
                </a:solidFill>
              </a:rPr>
              <a:t> like </a:t>
            </a:r>
            <a:r>
              <a:rPr i="1" lang="en-GB">
                <a:solidFill>
                  <a:schemeClr val="dk1"/>
                </a:solidFill>
              </a:rPr>
              <a:t>English:Math</a:t>
            </a:r>
            <a:r>
              <a:rPr lang="en-GB">
                <a:solidFill>
                  <a:schemeClr val="dk1"/>
                </a:solidFill>
              </a:rPr>
              <a:t> - Interest for the future.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35"/>
          <p:cNvSpPr txBox="1"/>
          <p:nvPr>
            <p:ph type="title"/>
          </p:nvPr>
        </p:nvSpPr>
        <p:spPr>
          <a:xfrm>
            <a:off x="437750" y="115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2</a:t>
            </a:r>
            <a:r>
              <a:rPr lang="en-GB" sz="2000"/>
              <a:t>. Distance between pretrained and fine-tuned distribution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Limitations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311700" y="126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Models weren’t tuned for fine-tuning  -&gt; leveraged hyperparameters from “Scaling laws for Neural Language Models”.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Unclear if the power law fit would be observed for a </a:t>
            </a:r>
            <a:r>
              <a:rPr b="1" lang="en-GB" u="sng">
                <a:solidFill>
                  <a:schemeClr val="dk1"/>
                </a:solidFill>
              </a:rPr>
              <a:t>broad set of distribution pairs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Transfer between distributions was measured in an unsupervised setting.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Unclear as to what degree the findings would generalize to a supervised or RL setup.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Performance was only measured on transformers.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" y="2229650"/>
            <a:ext cx="68389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788" y="304300"/>
            <a:ext cx="70008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/>
        </p:nvSpPr>
        <p:spPr>
          <a:xfrm>
            <a:off x="268850" y="1610225"/>
            <a:ext cx="22251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Yes! Its a limitation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5" name="Google Shape;275;p37"/>
          <p:cNvCxnSpPr>
            <a:stCxn id="273" idx="2"/>
            <a:endCxn id="274" idx="0"/>
          </p:cNvCxnSpPr>
          <p:nvPr/>
        </p:nvCxnSpPr>
        <p:spPr>
          <a:xfrm flipH="1">
            <a:off x="1381425" y="1390150"/>
            <a:ext cx="35958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7"/>
          <p:cNvCxnSpPr>
            <a:stCxn id="272" idx="2"/>
            <a:endCxn id="277" idx="1"/>
          </p:cNvCxnSpPr>
          <p:nvPr/>
        </p:nvCxnSpPr>
        <p:spPr>
          <a:xfrm>
            <a:off x="3602600" y="3315500"/>
            <a:ext cx="32166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7"/>
          <p:cNvSpPr txBox="1"/>
          <p:nvPr/>
        </p:nvSpPr>
        <p:spPr>
          <a:xfrm>
            <a:off x="6819200" y="3382200"/>
            <a:ext cx="1051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 should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150" y="3858600"/>
            <a:ext cx="69913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/>
        </p:nvSpPr>
        <p:spPr>
          <a:xfrm>
            <a:off x="2688200" y="4627700"/>
            <a:ext cx="18288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Potentially, yes!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0" name="Google Shape;280;p37"/>
          <p:cNvCxnSpPr>
            <a:stCxn id="278" idx="2"/>
            <a:endCxn id="279" idx="0"/>
          </p:cNvCxnSpPr>
          <p:nvPr/>
        </p:nvCxnSpPr>
        <p:spPr>
          <a:xfrm flipH="1">
            <a:off x="3602725" y="4553925"/>
            <a:ext cx="16551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00" y="133775"/>
            <a:ext cx="68961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910725" y="1251125"/>
            <a:ext cx="72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English is used to communication of information between humans and Python is used to transfer instructions to a computer. So, their purpose is different.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700" y="1866725"/>
            <a:ext cx="536257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/>
        </p:nvSpPr>
        <p:spPr>
          <a:xfrm>
            <a:off x="1003750" y="2506775"/>
            <a:ext cx="720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You can get a good performance using a small finetuning dataset which is equivalent to training from scratch using a large dataset.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Intuitively speaking, the target dataset has been multiplied.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775" y="3267250"/>
            <a:ext cx="69723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>
            <a:off x="1096750" y="4087950"/>
            <a:ext cx="689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 will be discussed in more detail soon, but the short answer is that the amount of effective transfer depends on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linguistic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similarity between the two languages (English and Chinese vs English and German).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Transfer from English to other human languages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311700" y="165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Another experiment which explores the scaling laws for transfer.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Explores and discusses scaling laws discovered </a:t>
            </a:r>
            <a:r>
              <a:rPr b="1" lang="en-GB">
                <a:solidFill>
                  <a:schemeClr val="dk1"/>
                </a:solidFill>
              </a:rPr>
              <a:t>while fine-tuning across different languages</a:t>
            </a:r>
            <a:r>
              <a:rPr lang="en-GB">
                <a:solidFill>
                  <a:schemeClr val="dk1"/>
                </a:solidFill>
              </a:rPr>
              <a:t> with pre-trained English language models.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958900" y="4673075"/>
            <a:ext cx="750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Christina Kim- https://christina.kim/2021/04/11/scaling-laws-for-language-transfer-learning/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Training</a:t>
            </a:r>
            <a:r>
              <a:rPr lang="en-GB"/>
              <a:t> setup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OpenWebText2 was used to pretrain the model which is the open sourced version of WebText created by EleutherAI.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German and Spanish, OSCAR (Open Super-large Crawled Aggregated coRpus) was used which is a multilingual corpus collected from Common Crawl.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Chinese, Community QA was used (details not given).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Transformer with non embedding parameters ranging from 3.3M to 124M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Used GPT-2’s Byte level Byte Pair Encoding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Pretraining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11700" y="1017725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2700">
                <a:solidFill>
                  <a:schemeClr val="dk1"/>
                </a:solidFill>
              </a:rPr>
              <a:t>The loss for the transformer trained on OpenWebText2 decrease as the number of tokens and model parameters increase</a:t>
            </a:r>
            <a:endParaRPr sz="2700">
              <a:solidFill>
                <a:schemeClr val="dk1"/>
              </a:solidFill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2700">
                <a:solidFill>
                  <a:schemeClr val="dk1"/>
                </a:solidFill>
              </a:rPr>
              <a:t>The decrease is not linear which is because the larger models were undertrained and hyperparameters were not tuned properly.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25" y="2161425"/>
            <a:ext cx="4343949" cy="28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scaling laws?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64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Language Model’s performance increases smoothly as we increase the amount of compute used for training, dataset size and the model size.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 each of the three graphs below, one of the three metrics is fixed and the others can be freely varied to obtain the best performance.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350" y="2835350"/>
            <a:ext cx="6154375" cy="19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42700" y="4789500"/>
            <a:ext cx="805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Kaplan et al. - Scaling Laws for Neural Language Models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</a:t>
            </a:r>
            <a:r>
              <a:rPr lang="en-GB"/>
              <a:t>Effective data transfer</a:t>
            </a:r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432925" y="1169974"/>
            <a:ext cx="85206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Similar to original scaling laws paper,  D</a:t>
            </a:r>
            <a:r>
              <a:rPr baseline="-25000" lang="en-GB" sz="1600"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 (Effective Data Transferred) = D</a:t>
            </a:r>
            <a:r>
              <a:rPr baseline="-25000" lang="en-GB" sz="1600">
                <a:latin typeface="Average"/>
                <a:ea typeface="Average"/>
                <a:cs typeface="Average"/>
                <a:sym typeface="Average"/>
              </a:rPr>
              <a:t>E</a:t>
            </a: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-D</a:t>
            </a:r>
            <a:r>
              <a:rPr baseline="-25000" lang="en-GB" sz="1600">
                <a:latin typeface="Average"/>
                <a:ea typeface="Average"/>
                <a:cs typeface="Average"/>
                <a:sym typeface="Average"/>
              </a:rPr>
              <a:t>F</a:t>
            </a:r>
            <a:endParaRPr baseline="-25000"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-"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The curves are not smooth/linear because larger models are undertrained.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550" y="1826575"/>
            <a:ext cx="4822900" cy="31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Results</a:t>
            </a:r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5" y="2705550"/>
            <a:ext cx="9071250" cy="22624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3"/>
          <p:cNvSpPr txBox="1"/>
          <p:nvPr>
            <p:ph type="title"/>
          </p:nvPr>
        </p:nvSpPr>
        <p:spPr>
          <a:xfrm>
            <a:off x="432925" y="1170000"/>
            <a:ext cx="85206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-"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Effective data transfer from English to Chinese, Spanish and German.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-"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Lowest Effective transfer for  Chinese. Pretraining helps for one magnitude less(10</a:t>
            </a:r>
            <a:r>
              <a:rPr baseline="30000" lang="en-GB" sz="1800">
                <a:latin typeface="Average"/>
                <a:ea typeface="Average"/>
                <a:cs typeface="Average"/>
                <a:sym typeface="Average"/>
              </a:rPr>
              <a:t>7</a:t>
            </a: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 vs 10</a:t>
            </a:r>
            <a:r>
              <a:rPr baseline="30000" lang="en-GB" sz="1800">
                <a:latin typeface="Average"/>
                <a:ea typeface="Average"/>
                <a:cs typeface="Average"/>
                <a:sym typeface="Average"/>
              </a:rPr>
              <a:t>8</a:t>
            </a: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).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-"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Highest Effective Transfer for German because of high linguistic similarity (Germanic Languages).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-"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Less effective transfer for Spanish (Romance Language).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0" y="2144279"/>
            <a:ext cx="8801126" cy="284939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>
            <p:ph type="title"/>
          </p:nvPr>
        </p:nvSpPr>
        <p:spPr>
          <a:xfrm>
            <a:off x="432925" y="1169983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-"/>
            </a:pPr>
            <a:r>
              <a:rPr lang="en-GB" sz="2000">
                <a:latin typeface="Average"/>
                <a:ea typeface="Average"/>
                <a:cs typeface="Average"/>
                <a:sym typeface="Average"/>
              </a:rPr>
              <a:t>Small d</a:t>
            </a:r>
            <a:r>
              <a:rPr baseline="-25000" lang="en-GB" sz="2000"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-GB" sz="2000">
                <a:latin typeface="Average"/>
                <a:ea typeface="Average"/>
                <a:cs typeface="Average"/>
                <a:sym typeface="Average"/>
              </a:rPr>
              <a:t> / d</a:t>
            </a:r>
            <a:r>
              <a:rPr baseline="-25000" lang="en-GB" sz="2000">
                <a:latin typeface="Average"/>
                <a:ea typeface="Average"/>
                <a:cs typeface="Average"/>
                <a:sym typeface="Average"/>
              </a:rPr>
              <a:t>e</a:t>
            </a:r>
            <a:r>
              <a:rPr lang="en-GB" sz="2000">
                <a:latin typeface="Average"/>
                <a:ea typeface="Average"/>
                <a:cs typeface="Average"/>
                <a:sym typeface="Average"/>
              </a:rPr>
              <a:t> is better.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rage"/>
              <a:buChar char="-"/>
            </a:pPr>
            <a:r>
              <a:rPr lang="en-GB" sz="2000"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baseline="-25000" lang="en-GB" sz="2000"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-GB" sz="2000">
                <a:latin typeface="Average"/>
                <a:ea typeface="Average"/>
                <a:cs typeface="Average"/>
                <a:sym typeface="Average"/>
              </a:rPr>
              <a:t>/d</a:t>
            </a:r>
            <a:r>
              <a:rPr baseline="-25000" lang="en-GB" sz="2000">
                <a:latin typeface="Average"/>
                <a:ea typeface="Average"/>
                <a:cs typeface="Average"/>
                <a:sym typeface="Average"/>
              </a:rPr>
              <a:t>e</a:t>
            </a:r>
            <a:r>
              <a:rPr lang="en-GB" sz="2000">
                <a:latin typeface="Average"/>
                <a:ea typeface="Average"/>
                <a:cs typeface="Average"/>
                <a:sym typeface="Average"/>
              </a:rPr>
              <a:t> increases as finetuning dataset size increases.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38" y="2153604"/>
            <a:ext cx="8801126" cy="284939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>
            <p:ph type="title"/>
          </p:nvPr>
        </p:nvSpPr>
        <p:spPr>
          <a:xfrm>
            <a:off x="432925" y="917950"/>
            <a:ext cx="85206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-"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baseline="-25000" lang="en-GB" sz="1600"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/d</a:t>
            </a:r>
            <a:r>
              <a:rPr baseline="-25000" lang="en-GB" sz="1600">
                <a:latin typeface="Average"/>
                <a:ea typeface="Average"/>
                <a:cs typeface="Average"/>
                <a:sym typeface="Average"/>
              </a:rPr>
              <a:t>e</a:t>
            </a: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 decreases as model size increases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-"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Slopes of the curve for </a:t>
            </a: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g</a:t>
            </a: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erman is higher than other language due to higher effective transfer.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-"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Some of the curves for </a:t>
            </a: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panish and german are inconsistent because the training is not done properly.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432925" y="1169972"/>
            <a:ext cx="85206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-"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Similar to the results of the </a:t>
            </a: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previous</a:t>
            </a: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 experiment.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-"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Model trained from scratch on low data regime is data limited, not the case for finetuned model.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-"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In high data regime, both curves are similar.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292049"/>
            <a:ext cx="5395074" cy="27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7"/>
          <p:cNvSpPr txBox="1"/>
          <p:nvPr>
            <p:ph type="title"/>
          </p:nvPr>
        </p:nvSpPr>
        <p:spPr>
          <a:xfrm>
            <a:off x="432925" y="107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Finetuned model is more compute efficient in low compute regime.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52" name="Google Shape;3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13" y="1708038"/>
            <a:ext cx="5359969" cy="309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Limitations and Future Works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Limitations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Same tokenizer used for all languages. Most problematic for Chinese.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Larger models are undertrained.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Better hyperparameter tuning can be performed.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Future Works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Finetuning the models for low resource languages.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Finding the scaling law equations and comparing those for different languages.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Finding a good ratio for finetuning and pretraining for different </a:t>
            </a:r>
            <a:r>
              <a:rPr lang="en-GB">
                <a:solidFill>
                  <a:schemeClr val="dk1"/>
                </a:solidFill>
              </a:rPr>
              <a:t>languages </a:t>
            </a:r>
            <a:r>
              <a:rPr lang="en-GB">
                <a:solidFill>
                  <a:schemeClr val="dk1"/>
                </a:solidFill>
              </a:rPr>
              <a:t>for a given budget.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Scaling Laws for transfer have been studied for transfer from English Language to Python code and English Language to Different Languages.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Linguistic</a:t>
            </a:r>
            <a:r>
              <a:rPr lang="en-GB">
                <a:solidFill>
                  <a:schemeClr val="dk1"/>
                </a:solidFill>
              </a:rPr>
              <a:t> Similarity had a huge impact in language transfer. Hence, it is necessary to make sure that the source and target datasets have some amount of similarity.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It will be interesting to see results for transfer in different domains like image and video.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transfer learning?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87200"/>
            <a:ext cx="44031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Transfer the knowledge gained in one task to use it in another task.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 d</a:t>
            </a:r>
            <a:r>
              <a:rPr lang="en-GB">
                <a:solidFill>
                  <a:schemeClr val="dk1"/>
                </a:solidFill>
              </a:rPr>
              <a:t>eep learning, use a</a:t>
            </a:r>
            <a:r>
              <a:rPr lang="en-GB">
                <a:solidFill>
                  <a:schemeClr val="dk1"/>
                </a:solidFill>
              </a:rPr>
              <a:t> pre-trained network and apply it to a custom task.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Useful in cases where the labelled data is very less.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325" y="4697375"/>
            <a:ext cx="81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https://www.pinterest.com/pin/424745808604824736/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00" y="1170125"/>
            <a:ext cx="4124400" cy="222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scaling laws for transfer?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Most of the work in scaling assumes the availability of infinite amount of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But most real world problems have limited availability of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This paper focuses on benefits of transfer learning for low data regime and scaling law equations for quantifying the benefits.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Transfer from English to Python language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Explores transfer learning for a model pretrained on English text and finetuned on python code.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This was compared to the model that was trained from </a:t>
            </a:r>
            <a:r>
              <a:rPr lang="en-GB">
                <a:solidFill>
                  <a:schemeClr val="dk1"/>
                </a:solidFill>
              </a:rPr>
              <a:t>scratch</a:t>
            </a:r>
            <a:r>
              <a:rPr lang="en-GB">
                <a:solidFill>
                  <a:schemeClr val="dk1"/>
                </a:solidFill>
              </a:rPr>
              <a:t> on Python.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388" y="2571750"/>
            <a:ext cx="3569224" cy="25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Effective Data Transfer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33875"/>
            <a:ext cx="776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Effective Data Transfer is useful for measuring the importance of pretraining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This graph shows the performance of a 40M parameter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Blue- model pretrained on text and finetuned on python.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Orange- model trained from scratch on python.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388" y="2571750"/>
            <a:ext cx="3569224" cy="25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Effective Data Transfer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13" y="831375"/>
            <a:ext cx="776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D</a:t>
            </a:r>
            <a:r>
              <a:rPr baseline="-25000" lang="en-GB">
                <a:solidFill>
                  <a:schemeClr val="dk1"/>
                </a:solidFill>
              </a:rPr>
              <a:t>F</a:t>
            </a:r>
            <a:r>
              <a:rPr lang="en-GB">
                <a:solidFill>
                  <a:schemeClr val="dk1"/>
                </a:solidFill>
              </a:rPr>
              <a:t> - Finetuning Dataset size</a:t>
            </a:r>
            <a:r>
              <a:rPr baseline="-25000"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(in characters)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D</a:t>
            </a:r>
            <a:r>
              <a:rPr baseline="-25000" lang="en-GB">
                <a:solidFill>
                  <a:schemeClr val="dk1"/>
                </a:solidFill>
              </a:rPr>
              <a:t>E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lang="en-GB">
                <a:solidFill>
                  <a:schemeClr val="dk1"/>
                </a:solidFill>
              </a:rPr>
              <a:t>Total</a:t>
            </a:r>
            <a:r>
              <a:rPr lang="en-GB">
                <a:solidFill>
                  <a:schemeClr val="dk1"/>
                </a:solidFill>
              </a:rPr>
              <a:t> effective data the model trained from scratch requires to reach the same performance.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D</a:t>
            </a:r>
            <a:r>
              <a:rPr baseline="-25000" lang="en-GB">
                <a:solidFill>
                  <a:schemeClr val="dk1"/>
                </a:solidFill>
              </a:rPr>
              <a:t>T</a:t>
            </a:r>
            <a:r>
              <a:rPr lang="en-GB">
                <a:solidFill>
                  <a:schemeClr val="dk1"/>
                </a:solidFill>
              </a:rPr>
              <a:t> (Effective Data Transferred) = D</a:t>
            </a:r>
            <a:r>
              <a:rPr baseline="-25000" lang="en-GB">
                <a:solidFill>
                  <a:schemeClr val="dk1"/>
                </a:solidFill>
              </a:rPr>
              <a:t>E</a:t>
            </a:r>
            <a:r>
              <a:rPr lang="en-GB">
                <a:solidFill>
                  <a:schemeClr val="dk1"/>
                </a:solidFill>
              </a:rPr>
              <a:t>-D</a:t>
            </a:r>
            <a:r>
              <a:rPr baseline="-25000" lang="en-GB">
                <a:solidFill>
                  <a:schemeClr val="dk1"/>
                </a:solidFill>
              </a:rPr>
              <a:t>F</a:t>
            </a:r>
            <a:endParaRPr baseline="-25000"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25" y="2246850"/>
            <a:ext cx="3959073" cy="28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Effective Data Transfer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13" y="831375"/>
            <a:ext cx="776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For a 40M parameter Transformer model finetuned on 3e5 </a:t>
            </a:r>
            <a:r>
              <a:rPr lang="en-GB">
                <a:solidFill>
                  <a:schemeClr val="dk1"/>
                </a:solidFill>
              </a:rPr>
              <a:t>characters</a:t>
            </a:r>
            <a:r>
              <a:rPr lang="en-GB">
                <a:solidFill>
                  <a:schemeClr val="dk1"/>
                </a:solidFill>
              </a:rPr>
              <a:t>, D</a:t>
            </a:r>
            <a:r>
              <a:rPr baseline="-25000" lang="en-GB">
                <a:solidFill>
                  <a:schemeClr val="dk1"/>
                </a:solidFill>
              </a:rPr>
              <a:t>E </a:t>
            </a:r>
            <a:r>
              <a:rPr lang="en-GB">
                <a:solidFill>
                  <a:schemeClr val="dk1"/>
                </a:solidFill>
              </a:rPr>
              <a:t> is approximately 1000x of D</a:t>
            </a:r>
            <a:r>
              <a:rPr baseline="-25000" lang="en-GB">
                <a:solidFill>
                  <a:schemeClr val="dk1"/>
                </a:solidFill>
              </a:rPr>
              <a:t>F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Effectiveness of transfer learning is inversely proportional to the size of the finetuning dataset (D</a:t>
            </a:r>
            <a:r>
              <a:rPr baseline="-25000" lang="en-GB">
                <a:solidFill>
                  <a:schemeClr val="dk1"/>
                </a:solidFill>
              </a:rPr>
              <a:t>F</a:t>
            </a:r>
            <a:r>
              <a:rPr lang="en-GB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25" y="2246850"/>
            <a:ext cx="3959073" cy="28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