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aleway"/>
      <p:regular r:id="rId46"/>
      <p:bold r:id="rId47"/>
      <p:italic r:id="rId48"/>
      <p:boldItalic r:id="rId49"/>
    </p:embeddedFont>
    <p:embeddedFont>
      <p:font typeface="Lato"/>
      <p:regular r:id="rId50"/>
      <p:bold r:id="rId51"/>
      <p:italic r:id="rId52"/>
      <p:boldItalic r:id="rId53"/>
    </p:embeddedFont>
    <p:embeddedFont>
      <p:font typeface="Merriweather"/>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aleway-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italic.fntdata"/><Relationship Id="rId47" Type="http://schemas.openxmlformats.org/officeDocument/2006/relationships/font" Target="fonts/Raleway-bold.fntdata"/><Relationship Id="rId49"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6.xml"/><Relationship Id="rId55" Type="http://schemas.openxmlformats.org/officeDocument/2006/relationships/font" Target="fonts/Merriweather-bold.fntdata"/><Relationship Id="rId10" Type="http://schemas.openxmlformats.org/officeDocument/2006/relationships/slide" Target="slides/slide5.xml"/><Relationship Id="rId54" Type="http://schemas.openxmlformats.org/officeDocument/2006/relationships/font" Target="fonts/Merriweather-regular.fntdata"/><Relationship Id="rId13" Type="http://schemas.openxmlformats.org/officeDocument/2006/relationships/slide" Target="slides/slide8.xml"/><Relationship Id="rId57" Type="http://schemas.openxmlformats.org/officeDocument/2006/relationships/font" Target="fonts/Merriweather-boldItalic.fntdata"/><Relationship Id="rId12" Type="http://schemas.openxmlformats.org/officeDocument/2006/relationships/slide" Target="slides/slide7.xml"/><Relationship Id="rId56"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96487047c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96487047c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a0e08a77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a0e08a77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3aa15595c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3aa15595c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3aa15595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3aa15595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3aa15595c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3aa15595c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The more an expert got assigned tokens the more its probability is going to be reduced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3aa15595c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3aa15595c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3aa15595c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3aa15595c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3aa15595c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3aa15595c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R_i is blocked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3aa15595c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3aa15595c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909c7ab2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909c7ab2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96487047c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96487047c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909c7ab2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909c7ab2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909c7ab2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909c7ab2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909c7ab2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909c7ab2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909c7ab2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909c7ab2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909c7ab2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1909c7ab2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909c7ab2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909c7ab2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909c7ab2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909c7ab2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909c7ab2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909c7ab2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909c7ab2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909c7ab2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1909c7ab2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1909c7ab2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96487047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96487047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1909c7ab2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1909c7ab2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909c7ab2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909c7ab2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909c7ab2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909c7ab2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909c7ab2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1909c7ab2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909c7ab2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909c7ab2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909c7ab2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909c7ab2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909c7ab2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1909c7ab2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909c7ab20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909c7ab2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926eb6fe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1926eb6fe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909c7ab2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1909c7ab2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96487047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96487047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Routing network = Modules + Router</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9f5928e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19f5928e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96487047c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96487047c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The router can adapt quickly. System 1-2 vibes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96487047c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96487047c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96487047c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96487047c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96487047c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96487047c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96487047c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96487047c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8.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arxiv.org/pdf/2012.14913.pdf" TargetMode="Externa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arxiv.org/pdf/2106.04426.pdf" TargetMode="Externa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arxiv.org/pdf/2101.03961.pdf" TargetMode="External"/><Relationship Id="rId4" Type="http://schemas.openxmlformats.org/officeDocument/2006/relationships/hyperlink" Target="https://arxiv.org/pdf/2112.06905.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arxiv.org/pdf/2112.11446.pdf" TargetMode="External"/><Relationship Id="rId4" Type="http://schemas.openxmlformats.org/officeDocument/2006/relationships/hyperlink" Target="https://d4mucfpksywv.cloudfront.net/better-language-models/language_models_are_unsupervised_multitask_learners.pdf" TargetMode="External"/><Relationship Id="rId5"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hyperlink" Target="https://arxiv.org/pdf/2001.08361.pdf" TargetMode="External"/><Relationship Id="rId5" Type="http://schemas.openxmlformats.org/officeDocument/2006/relationships/image" Target="../media/image11.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3.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image" Target="../media/image35.png"/><Relationship Id="rId5"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6.png"/><Relationship Id="rId4" Type="http://schemas.openxmlformats.org/officeDocument/2006/relationships/image" Target="../media/image27.png"/><Relationship Id="rId5" Type="http://schemas.openxmlformats.org/officeDocument/2006/relationships/image" Target="../media/image34.png"/><Relationship Id="rId6" Type="http://schemas.openxmlformats.org/officeDocument/2006/relationships/image" Target="../media/image4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9.png"/><Relationship Id="rId4" Type="http://schemas.openxmlformats.org/officeDocument/2006/relationships/image" Target="../media/image41.png"/><Relationship Id="rId5" Type="http://schemas.openxmlformats.org/officeDocument/2006/relationships/image" Target="../media/image40.png"/><Relationship Id="rId6" Type="http://schemas.openxmlformats.org/officeDocument/2006/relationships/image" Target="../media/image4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6.png"/><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8.png"/><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4.png"/><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arxiv.org/pdf/2012.14913.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openreview.net/pdf?id=7uVcpu-gM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rxiv.org/pdf/2001.08361.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311700" y="3486500"/>
            <a:ext cx="8520600" cy="1156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sz="2600">
                <a:solidFill>
                  <a:srgbClr val="000000"/>
                </a:solidFill>
                <a:latin typeface="Merriweather"/>
                <a:ea typeface="Merriweather"/>
                <a:cs typeface="Merriweather"/>
                <a:sym typeface="Merriweather"/>
              </a:rPr>
              <a:t>Neural scaling laws course W22; Lecture 15</a:t>
            </a:r>
            <a:endParaRPr sz="2600">
              <a:solidFill>
                <a:srgbClr val="000000"/>
              </a:solidFill>
              <a:latin typeface="Merriweather"/>
              <a:ea typeface="Merriweather"/>
              <a:cs typeface="Merriweather"/>
              <a:sym typeface="Merriweather"/>
            </a:endParaRPr>
          </a:p>
          <a:p>
            <a:pPr indent="0" lvl="0" marL="0" rtl="0" algn="ctr">
              <a:spcBef>
                <a:spcPts val="0"/>
              </a:spcBef>
              <a:spcAft>
                <a:spcPts val="0"/>
              </a:spcAft>
              <a:buNone/>
            </a:pPr>
            <a:r>
              <a:rPr lang="fr" sz="2600">
                <a:solidFill>
                  <a:srgbClr val="000000"/>
                </a:solidFill>
                <a:latin typeface="Merriweather"/>
                <a:ea typeface="Merriweather"/>
                <a:cs typeface="Merriweather"/>
                <a:sym typeface="Merriweather"/>
              </a:rPr>
              <a:t>Presenter : Léo Gagnon</a:t>
            </a:r>
            <a:endParaRPr sz="2600">
              <a:solidFill>
                <a:srgbClr val="000000"/>
              </a:solidFill>
              <a:latin typeface="Merriweather"/>
              <a:ea typeface="Merriweather"/>
              <a:cs typeface="Merriweather"/>
              <a:sym typeface="Merriweather"/>
            </a:endParaRPr>
          </a:p>
        </p:txBody>
      </p:sp>
      <p:pic>
        <p:nvPicPr>
          <p:cNvPr id="87" name="Google Shape;87;p13"/>
          <p:cNvPicPr preferRelativeResize="0"/>
          <p:nvPr/>
        </p:nvPicPr>
        <p:blipFill>
          <a:blip r:embed="rId3">
            <a:alphaModFix/>
          </a:blip>
          <a:stretch>
            <a:fillRect/>
          </a:stretch>
        </p:blipFill>
        <p:spPr>
          <a:xfrm>
            <a:off x="498001" y="596250"/>
            <a:ext cx="8148000" cy="2748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2"/>
          <p:cNvPicPr preferRelativeResize="0"/>
          <p:nvPr/>
        </p:nvPicPr>
        <p:blipFill>
          <a:blip r:embed="rId3">
            <a:alphaModFix/>
          </a:blip>
          <a:stretch>
            <a:fillRect/>
          </a:stretch>
        </p:blipFill>
        <p:spPr>
          <a:xfrm>
            <a:off x="1791575" y="2712174"/>
            <a:ext cx="1790975" cy="2261100"/>
          </a:xfrm>
          <a:prstGeom prst="rect">
            <a:avLst/>
          </a:prstGeom>
          <a:noFill/>
          <a:ln>
            <a:noFill/>
          </a:ln>
        </p:spPr>
      </p:pic>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Routed language models</a:t>
            </a:r>
            <a:endParaRPr/>
          </a:p>
        </p:txBody>
      </p:sp>
      <p:sp>
        <p:nvSpPr>
          <p:cNvPr id="141" name="Google Shape;141;p22"/>
          <p:cNvSpPr txBox="1"/>
          <p:nvPr>
            <p:ph idx="1" type="body"/>
          </p:nvPr>
        </p:nvSpPr>
        <p:spPr>
          <a:xfrm>
            <a:off x="729450" y="2078875"/>
            <a:ext cx="6787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We introduce routing in a large transformer language models by </a:t>
            </a:r>
            <a:r>
              <a:rPr lang="fr"/>
              <a:t>replacing some </a:t>
            </a:r>
            <a:r>
              <a:rPr b="1" lang="fr"/>
              <a:t>(R=0.5)</a:t>
            </a:r>
            <a:r>
              <a:rPr lang="fr"/>
              <a:t> of the FFNs by routing networks</a:t>
            </a:r>
            <a:r>
              <a:rPr lang="fr"/>
              <a:t> : each token in the batch is sent to </a:t>
            </a:r>
            <a:r>
              <a:rPr b="1" lang="fr"/>
              <a:t>K</a:t>
            </a:r>
            <a:r>
              <a:rPr lang="fr"/>
              <a:t> (we use 1 for now) experts by a routing function.</a:t>
            </a:r>
            <a:endParaRPr/>
          </a:p>
        </p:txBody>
      </p:sp>
      <p:pic>
        <p:nvPicPr>
          <p:cNvPr id="142" name="Google Shape;142;p22"/>
          <p:cNvPicPr preferRelativeResize="0"/>
          <p:nvPr/>
        </p:nvPicPr>
        <p:blipFill>
          <a:blip r:embed="rId4">
            <a:alphaModFix/>
          </a:blip>
          <a:stretch>
            <a:fillRect/>
          </a:stretch>
        </p:blipFill>
        <p:spPr>
          <a:xfrm>
            <a:off x="4797274" y="2712175"/>
            <a:ext cx="2771941" cy="2261100"/>
          </a:xfrm>
          <a:prstGeom prst="rect">
            <a:avLst/>
          </a:prstGeom>
          <a:noFill/>
          <a:ln>
            <a:noFill/>
          </a:ln>
        </p:spPr>
      </p:pic>
      <p:sp>
        <p:nvSpPr>
          <p:cNvPr id="143" name="Google Shape;143;p22"/>
          <p:cNvSpPr/>
          <p:nvPr/>
        </p:nvSpPr>
        <p:spPr>
          <a:xfrm>
            <a:off x="1497100" y="3223950"/>
            <a:ext cx="956100" cy="3186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Digression : Role of the FFN in a Transformer </a:t>
            </a:r>
            <a:endParaRPr/>
          </a:p>
        </p:txBody>
      </p:sp>
      <p:sp>
        <p:nvSpPr>
          <p:cNvPr id="149" name="Google Shape;149;p23"/>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“We show that feed-forward layers in transformer-based language models operate as key-value memories, where each key correlates with textual patterns in the training examples, and each value induces a distribution over the output vocabulary” -</a:t>
            </a:r>
            <a:r>
              <a:rPr lang="fr" u="sng">
                <a:solidFill>
                  <a:schemeClr val="hlink"/>
                </a:solidFill>
                <a:hlinkClick r:id="rId3"/>
              </a:rPr>
              <a:t>Geva et al. (2021)</a:t>
            </a:r>
            <a:endParaRPr/>
          </a:p>
        </p:txBody>
      </p:sp>
      <p:pic>
        <p:nvPicPr>
          <p:cNvPr id="150" name="Google Shape;150;p23"/>
          <p:cNvPicPr preferRelativeResize="0"/>
          <p:nvPr/>
        </p:nvPicPr>
        <p:blipFill>
          <a:blip r:embed="rId4">
            <a:alphaModFix/>
          </a:blip>
          <a:stretch>
            <a:fillRect/>
          </a:stretch>
        </p:blipFill>
        <p:spPr>
          <a:xfrm>
            <a:off x="5198900" y="1898325"/>
            <a:ext cx="2739184" cy="298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Routed language models : Architectures</a:t>
            </a:r>
            <a:endParaRPr/>
          </a:p>
        </p:txBody>
      </p:sp>
      <p:sp>
        <p:nvSpPr>
          <p:cNvPr id="156" name="Google Shape;156;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The paper considers three different choices for the routing process :</a:t>
            </a:r>
            <a:endParaRPr/>
          </a:p>
          <a:p>
            <a:pPr indent="-311150" lvl="0" marL="457200" rtl="0" algn="l">
              <a:spcBef>
                <a:spcPts val="1200"/>
              </a:spcBef>
              <a:spcAft>
                <a:spcPts val="0"/>
              </a:spcAft>
              <a:buSzPts val="1300"/>
              <a:buChar char="●"/>
            </a:pPr>
            <a:r>
              <a:rPr lang="fr"/>
              <a:t>Sparse Mixture-of-Experts (SMOEs)</a:t>
            </a:r>
            <a:endParaRPr/>
          </a:p>
          <a:p>
            <a:pPr indent="-311150" lvl="0" marL="457200" rtl="0" algn="l">
              <a:spcBef>
                <a:spcPts val="0"/>
              </a:spcBef>
              <a:spcAft>
                <a:spcPts val="0"/>
              </a:spcAft>
              <a:buSzPts val="1300"/>
              <a:buChar char="●"/>
            </a:pPr>
            <a:r>
              <a:rPr lang="fr"/>
              <a:t>Hash Routing (HASH)</a:t>
            </a:r>
            <a:endParaRPr/>
          </a:p>
          <a:p>
            <a:pPr indent="-311150" lvl="0" marL="457200" rtl="0" algn="l">
              <a:spcBef>
                <a:spcPts val="0"/>
              </a:spcBef>
              <a:spcAft>
                <a:spcPts val="0"/>
              </a:spcAft>
              <a:buSzPts val="1300"/>
              <a:buChar char="●"/>
            </a:pPr>
            <a:r>
              <a:rPr lang="fr"/>
              <a:t>Reinforcement-learning Router (RL-R)</a:t>
            </a:r>
            <a:endParaRPr/>
          </a:p>
          <a:p>
            <a:pPr indent="0" lvl="0" marL="45720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Sparse Mixture-of-Experts</a:t>
            </a:r>
            <a:endParaRPr/>
          </a:p>
        </p:txBody>
      </p:sp>
      <p:sp>
        <p:nvSpPr>
          <p:cNvPr id="162" name="Google Shape;162;p25"/>
          <p:cNvSpPr txBox="1"/>
          <p:nvPr>
            <p:ph idx="1" type="body"/>
          </p:nvPr>
        </p:nvSpPr>
        <p:spPr>
          <a:xfrm>
            <a:off x="616000" y="2031600"/>
            <a:ext cx="4357500" cy="2809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a:t>A routing function                          				       produces a distribution over experts for every token. The token is the processed into a convex combination of the top K experts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We will consider </a:t>
            </a:r>
            <a:r>
              <a:rPr b="1" lang="fr"/>
              <a:t>K=1</a:t>
            </a:r>
            <a:r>
              <a:rPr lang="fr"/>
              <a:t> (as in the picture) for now and discuss this point further later.</a:t>
            </a:r>
            <a:endParaRPr/>
          </a:p>
        </p:txBody>
      </p:sp>
      <p:pic>
        <p:nvPicPr>
          <p:cNvPr id="163" name="Google Shape;163;p25"/>
          <p:cNvPicPr preferRelativeResize="0"/>
          <p:nvPr/>
        </p:nvPicPr>
        <p:blipFill>
          <a:blip r:embed="rId3">
            <a:alphaModFix/>
          </a:blip>
          <a:stretch>
            <a:fillRect/>
          </a:stretch>
        </p:blipFill>
        <p:spPr>
          <a:xfrm>
            <a:off x="2060925" y="2108475"/>
            <a:ext cx="2473250" cy="228100"/>
          </a:xfrm>
          <a:prstGeom prst="rect">
            <a:avLst/>
          </a:prstGeom>
          <a:noFill/>
          <a:ln>
            <a:noFill/>
          </a:ln>
        </p:spPr>
      </p:pic>
      <p:pic>
        <p:nvPicPr>
          <p:cNvPr id="164" name="Google Shape;164;p25"/>
          <p:cNvPicPr preferRelativeResize="0"/>
          <p:nvPr/>
        </p:nvPicPr>
        <p:blipFill>
          <a:blip r:embed="rId4">
            <a:alphaModFix/>
          </a:blip>
          <a:stretch>
            <a:fillRect/>
          </a:stretch>
        </p:blipFill>
        <p:spPr>
          <a:xfrm>
            <a:off x="729450" y="3205850"/>
            <a:ext cx="3713926" cy="733875"/>
          </a:xfrm>
          <a:prstGeom prst="rect">
            <a:avLst/>
          </a:prstGeom>
          <a:noFill/>
          <a:ln>
            <a:noFill/>
          </a:ln>
        </p:spPr>
      </p:pic>
      <p:pic>
        <p:nvPicPr>
          <p:cNvPr id="165" name="Google Shape;165;p25"/>
          <p:cNvPicPr preferRelativeResize="0"/>
          <p:nvPr/>
        </p:nvPicPr>
        <p:blipFill>
          <a:blip r:embed="rId5">
            <a:alphaModFix/>
          </a:blip>
          <a:stretch>
            <a:fillRect/>
          </a:stretch>
        </p:blipFill>
        <p:spPr>
          <a:xfrm>
            <a:off x="4829875" y="1545488"/>
            <a:ext cx="4058299" cy="3233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Sparse Mixture-of-Experts : Balancing the load (1)</a:t>
            </a:r>
            <a:endParaRPr/>
          </a:p>
        </p:txBody>
      </p:sp>
      <p:sp>
        <p:nvSpPr>
          <p:cNvPr id="171" name="Google Shape;171;p26"/>
          <p:cNvSpPr txBox="1"/>
          <p:nvPr>
            <p:ph idx="1" type="body"/>
          </p:nvPr>
        </p:nvSpPr>
        <p:spPr>
          <a:xfrm>
            <a:off x="729450" y="1946500"/>
            <a:ext cx="7572300" cy="292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Naïve SMOEs leads to poor load balancing, which needs to be addressed. </a:t>
            </a:r>
            <a:r>
              <a:rPr lang="fr" u="sng"/>
              <a:t>This is done is three ways. </a:t>
            </a:r>
            <a:endParaRPr u="sng"/>
          </a:p>
          <a:p>
            <a:pPr indent="0" lvl="0" marL="0" rtl="0" algn="l">
              <a:spcBef>
                <a:spcPts val="1200"/>
              </a:spcBef>
              <a:spcAft>
                <a:spcPts val="0"/>
              </a:spcAft>
              <a:buNone/>
            </a:pPr>
            <a:r>
              <a:rPr b="1" lang="fr" u="sng"/>
              <a:t>1) A</a:t>
            </a:r>
            <a:r>
              <a:rPr b="1" lang="fr" u="sng"/>
              <a:t>ddition of an auxiliary load-balancing loss </a:t>
            </a:r>
            <a:endParaRPr b="1" u="sng"/>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where            is the </a:t>
            </a:r>
            <a:r>
              <a:rPr b="1" lang="fr"/>
              <a:t>mean probability</a:t>
            </a:r>
            <a:r>
              <a:rPr lang="fr"/>
              <a:t> assigned for expert </a:t>
            </a:r>
            <a:r>
              <a:rPr b="1" i="1" lang="fr"/>
              <a:t>e</a:t>
            </a:r>
            <a:r>
              <a:rPr b="1" lang="fr"/>
              <a:t> </a:t>
            </a:r>
            <a:r>
              <a:rPr lang="fr"/>
              <a:t>in the batch </a:t>
            </a:r>
            <a:r>
              <a:rPr lang="fr"/>
              <a:t>and         is the</a:t>
            </a:r>
            <a:r>
              <a:rPr b="1" lang="fr"/>
              <a:t> fraction of tokens</a:t>
            </a:r>
            <a:r>
              <a:rPr lang="fr"/>
              <a:t> dispatched to expert </a:t>
            </a:r>
            <a:r>
              <a:rPr b="1" i="1" lang="fr"/>
              <a:t>e</a:t>
            </a:r>
            <a:r>
              <a:rPr b="1" lang="fr"/>
              <a:t> </a:t>
            </a:r>
            <a:r>
              <a:rPr lang="fr"/>
              <a:t>in the batch.</a:t>
            </a:r>
            <a:endParaRPr/>
          </a:p>
          <a:p>
            <a:pPr indent="0" lvl="0" marL="0" rtl="0" algn="l">
              <a:spcBef>
                <a:spcPts val="1200"/>
              </a:spcBef>
              <a:spcAft>
                <a:spcPts val="1200"/>
              </a:spcAft>
              <a:buNone/>
            </a:pPr>
            <a:r>
              <a:rPr lang="fr" u="sng"/>
              <a:t>Only</a:t>
            </a:r>
            <a:r>
              <a:rPr b="1" lang="fr" u="sng"/>
              <a:t>             </a:t>
            </a:r>
            <a:r>
              <a:rPr lang="fr" u="sng"/>
              <a:t>is differentiable.</a:t>
            </a:r>
            <a:endParaRPr u="sng"/>
          </a:p>
        </p:txBody>
      </p:sp>
      <p:pic>
        <p:nvPicPr>
          <p:cNvPr id="172" name="Google Shape;172;p26"/>
          <p:cNvPicPr preferRelativeResize="0"/>
          <p:nvPr/>
        </p:nvPicPr>
        <p:blipFill>
          <a:blip r:embed="rId3">
            <a:alphaModFix/>
          </a:blip>
          <a:stretch>
            <a:fillRect/>
          </a:stretch>
        </p:blipFill>
        <p:spPr>
          <a:xfrm>
            <a:off x="824000" y="2788975"/>
            <a:ext cx="2828250" cy="946650"/>
          </a:xfrm>
          <a:prstGeom prst="rect">
            <a:avLst/>
          </a:prstGeom>
          <a:noFill/>
          <a:ln>
            <a:noFill/>
          </a:ln>
        </p:spPr>
      </p:pic>
      <p:pic>
        <p:nvPicPr>
          <p:cNvPr id="173" name="Google Shape;173;p26"/>
          <p:cNvPicPr preferRelativeResize="0"/>
          <p:nvPr/>
        </p:nvPicPr>
        <p:blipFill>
          <a:blip r:embed="rId4">
            <a:alphaModFix/>
          </a:blip>
          <a:stretch>
            <a:fillRect/>
          </a:stretch>
        </p:blipFill>
        <p:spPr>
          <a:xfrm>
            <a:off x="1319525" y="3956450"/>
            <a:ext cx="301550" cy="150775"/>
          </a:xfrm>
          <a:prstGeom prst="rect">
            <a:avLst/>
          </a:prstGeom>
          <a:noFill/>
          <a:ln>
            <a:noFill/>
          </a:ln>
        </p:spPr>
      </p:pic>
      <p:pic>
        <p:nvPicPr>
          <p:cNvPr id="174" name="Google Shape;174;p26"/>
          <p:cNvPicPr preferRelativeResize="0"/>
          <p:nvPr/>
        </p:nvPicPr>
        <p:blipFill>
          <a:blip r:embed="rId5">
            <a:alphaModFix/>
          </a:blip>
          <a:stretch>
            <a:fillRect/>
          </a:stretch>
        </p:blipFill>
        <p:spPr>
          <a:xfrm>
            <a:off x="6079875" y="3918071"/>
            <a:ext cx="197600" cy="227525"/>
          </a:xfrm>
          <a:prstGeom prst="rect">
            <a:avLst/>
          </a:prstGeom>
          <a:noFill/>
          <a:ln>
            <a:noFill/>
          </a:ln>
        </p:spPr>
      </p:pic>
      <p:pic>
        <p:nvPicPr>
          <p:cNvPr id="175" name="Google Shape;175;p26"/>
          <p:cNvPicPr preferRelativeResize="0"/>
          <p:nvPr/>
        </p:nvPicPr>
        <p:blipFill>
          <a:blip r:embed="rId4">
            <a:alphaModFix/>
          </a:blip>
          <a:stretch>
            <a:fillRect/>
          </a:stretch>
        </p:blipFill>
        <p:spPr>
          <a:xfrm>
            <a:off x="1216650" y="4585600"/>
            <a:ext cx="301550" cy="150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Sparse Mixture-of-Experts : Balancing the load (2)</a:t>
            </a:r>
            <a:endParaRPr/>
          </a:p>
        </p:txBody>
      </p:sp>
      <p:sp>
        <p:nvSpPr>
          <p:cNvPr id="181" name="Google Shape;181;p27"/>
          <p:cNvSpPr txBox="1"/>
          <p:nvPr>
            <p:ph idx="1" type="body"/>
          </p:nvPr>
        </p:nvSpPr>
        <p:spPr>
          <a:xfrm>
            <a:off x="729450" y="1946500"/>
            <a:ext cx="7572300" cy="90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Naïve SMOEs leads to poor load balancing, which needs to be addressed. This is done is three ways. </a:t>
            </a:r>
            <a:endParaRPr/>
          </a:p>
          <a:p>
            <a:pPr indent="0" lvl="0" marL="0" rtl="0" algn="l">
              <a:spcBef>
                <a:spcPts val="1200"/>
              </a:spcBef>
              <a:spcAft>
                <a:spcPts val="1200"/>
              </a:spcAft>
              <a:buNone/>
            </a:pPr>
            <a:r>
              <a:rPr b="1" lang="fr" u="sng"/>
              <a:t>2) Balanced assignment optimisation during training</a:t>
            </a:r>
            <a:endParaRPr/>
          </a:p>
        </p:txBody>
      </p:sp>
      <p:sp>
        <p:nvSpPr>
          <p:cNvPr id="182" name="Google Shape;182;p27"/>
          <p:cNvSpPr txBox="1"/>
          <p:nvPr/>
        </p:nvSpPr>
        <p:spPr>
          <a:xfrm>
            <a:off x="729450" y="2884375"/>
            <a:ext cx="4878900" cy="184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300">
                <a:solidFill>
                  <a:schemeClr val="accent1"/>
                </a:solidFill>
                <a:latin typeface="Lato"/>
                <a:ea typeface="Lato"/>
                <a:cs typeface="Lato"/>
                <a:sym typeface="Lato"/>
              </a:rPr>
              <a:t>To make sure that the assignment are especially well balanced during training, we add an additional step where we iteratively normalize the expert distribution generated by the router so that all expert have an average assignment probability of 1/E.</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fr" sz="1300">
                <a:solidFill>
                  <a:schemeClr val="accent1"/>
                </a:solidFill>
                <a:latin typeface="Lato"/>
                <a:ea typeface="Lato"/>
                <a:cs typeface="Lato"/>
                <a:sym typeface="Lato"/>
              </a:rPr>
              <a:t>The method is called the the Sinkhorn algorithm.</a:t>
            </a:r>
            <a:endParaRPr sz="13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rPr lang="fr" sz="1300">
                <a:solidFill>
                  <a:schemeClr val="accent1"/>
                </a:solidFill>
                <a:latin typeface="Lato"/>
                <a:ea typeface="Lato"/>
                <a:cs typeface="Lato"/>
                <a:sym typeface="Lato"/>
              </a:rPr>
              <a:t>BASE uses a hard assignment optimisation instead.</a:t>
            </a:r>
            <a:endParaRPr>
              <a:latin typeface="Lato"/>
              <a:ea typeface="Lato"/>
              <a:cs typeface="Lato"/>
              <a:sym typeface="Lato"/>
            </a:endParaRPr>
          </a:p>
        </p:txBody>
      </p:sp>
      <p:pic>
        <p:nvPicPr>
          <p:cNvPr id="183" name="Google Shape;183;p27"/>
          <p:cNvPicPr preferRelativeResize="0"/>
          <p:nvPr/>
        </p:nvPicPr>
        <p:blipFill>
          <a:blip r:embed="rId3">
            <a:alphaModFix/>
          </a:blip>
          <a:stretch>
            <a:fillRect/>
          </a:stretch>
        </p:blipFill>
        <p:spPr>
          <a:xfrm>
            <a:off x="5731929" y="2288750"/>
            <a:ext cx="843950" cy="2722399"/>
          </a:xfrm>
          <a:prstGeom prst="rect">
            <a:avLst/>
          </a:prstGeom>
          <a:noFill/>
          <a:ln>
            <a:noFill/>
          </a:ln>
        </p:spPr>
      </p:pic>
      <p:pic>
        <p:nvPicPr>
          <p:cNvPr id="184" name="Google Shape;184;p27"/>
          <p:cNvPicPr preferRelativeResize="0"/>
          <p:nvPr/>
        </p:nvPicPr>
        <p:blipFill>
          <a:blip r:embed="rId4">
            <a:alphaModFix/>
          </a:blip>
          <a:stretch>
            <a:fillRect/>
          </a:stretch>
        </p:blipFill>
        <p:spPr>
          <a:xfrm>
            <a:off x="6699450" y="2288750"/>
            <a:ext cx="651211" cy="27224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Sparse Mixture-of-Experts : Balancing the load (3)</a:t>
            </a:r>
            <a:endParaRPr/>
          </a:p>
        </p:txBody>
      </p:sp>
      <p:sp>
        <p:nvSpPr>
          <p:cNvPr id="190" name="Google Shape;190;p28"/>
          <p:cNvSpPr txBox="1"/>
          <p:nvPr>
            <p:ph idx="1" type="body"/>
          </p:nvPr>
        </p:nvSpPr>
        <p:spPr>
          <a:xfrm>
            <a:off x="729450" y="1946500"/>
            <a:ext cx="7572300" cy="90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Naïve SMOEs leads to poor load balancing, which needs to be addressed. This is done is three ways. </a:t>
            </a:r>
            <a:endParaRPr/>
          </a:p>
          <a:p>
            <a:pPr indent="0" lvl="0" marL="0" rtl="0" algn="l">
              <a:spcBef>
                <a:spcPts val="1200"/>
              </a:spcBef>
              <a:spcAft>
                <a:spcPts val="1200"/>
              </a:spcAft>
              <a:buNone/>
            </a:pPr>
            <a:r>
              <a:rPr b="1" lang="fr" u="sng"/>
              <a:t>3) Expert capacity and overflow</a:t>
            </a:r>
            <a:endParaRPr b="1" u="sng"/>
          </a:p>
        </p:txBody>
      </p:sp>
      <p:sp>
        <p:nvSpPr>
          <p:cNvPr id="191" name="Google Shape;191;p28"/>
          <p:cNvSpPr txBox="1"/>
          <p:nvPr/>
        </p:nvSpPr>
        <p:spPr>
          <a:xfrm>
            <a:off x="729450" y="2884375"/>
            <a:ext cx="4726200" cy="185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300">
                <a:solidFill>
                  <a:schemeClr val="accent1"/>
                </a:solidFill>
                <a:latin typeface="Lato"/>
                <a:ea typeface="Lato"/>
                <a:cs typeface="Lato"/>
                <a:sym typeface="Lato"/>
              </a:rPr>
              <a:t>It can still happen that assignment is not exactly balanced. We can tolerate some amount of uneven assignment by giving additional capacity to each device. </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fr" sz="1300">
                <a:solidFill>
                  <a:schemeClr val="accent1"/>
                </a:solidFill>
                <a:latin typeface="Lato"/>
                <a:ea typeface="Lato"/>
                <a:cs typeface="Lato"/>
                <a:sym typeface="Lato"/>
              </a:rPr>
              <a:t>If, even then, an expert receives too many tokens, they go straight to the next layer.</a:t>
            </a:r>
            <a:endParaRPr sz="1300">
              <a:solidFill>
                <a:schemeClr val="accent1"/>
              </a:solidFill>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pic>
        <p:nvPicPr>
          <p:cNvPr id="192" name="Google Shape;192;p28"/>
          <p:cNvPicPr preferRelativeResize="0"/>
          <p:nvPr/>
        </p:nvPicPr>
        <p:blipFill>
          <a:blip r:embed="rId3">
            <a:alphaModFix/>
          </a:blip>
          <a:stretch>
            <a:fillRect/>
          </a:stretch>
        </p:blipFill>
        <p:spPr>
          <a:xfrm>
            <a:off x="5494875" y="2571747"/>
            <a:ext cx="3183000" cy="2152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Routing with Reinforcement Learning</a:t>
            </a:r>
            <a:endParaRPr/>
          </a:p>
        </p:txBody>
      </p:sp>
      <p:sp>
        <p:nvSpPr>
          <p:cNvPr id="198" name="Google Shape;198;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Here the token </a:t>
            </a:r>
            <a:r>
              <a:rPr lang="fr"/>
              <a:t>assignment</a:t>
            </a:r>
            <a:r>
              <a:rPr lang="fr"/>
              <a:t> problem is modeled as a </a:t>
            </a:r>
            <a:r>
              <a:rPr b="1" lang="fr"/>
              <a:t>one-step MDP</a:t>
            </a:r>
            <a:r>
              <a:rPr lang="fr"/>
              <a:t> where the </a:t>
            </a:r>
            <a:r>
              <a:rPr b="1" lang="fr"/>
              <a:t>observation is the token</a:t>
            </a:r>
            <a:r>
              <a:rPr lang="fr"/>
              <a:t>, </a:t>
            </a:r>
            <a:r>
              <a:rPr lang="fr"/>
              <a:t>the </a:t>
            </a:r>
            <a:r>
              <a:rPr b="1" lang="fr"/>
              <a:t>actions are the experts </a:t>
            </a:r>
            <a:r>
              <a:rPr lang="fr"/>
              <a:t>and the </a:t>
            </a:r>
            <a:r>
              <a:rPr b="1" lang="fr"/>
              <a:t>reward is the probability that the overall model assigns to the right next token</a:t>
            </a:r>
            <a:r>
              <a:rPr lang="fr"/>
              <a:t>.</a:t>
            </a:r>
            <a:r>
              <a:rPr lang="fr"/>
              <a:t> A policy gradient (REINFORCE) loss is </a:t>
            </a:r>
            <a:r>
              <a:rPr b="1" lang="fr"/>
              <a:t>added</a:t>
            </a:r>
            <a:r>
              <a:rPr lang="fr"/>
              <a:t> to the language modeling loss (Xent).</a:t>
            </a:r>
            <a:endParaRPr/>
          </a:p>
          <a:p>
            <a:pPr indent="0" lvl="0" marL="0" rtl="0" algn="l">
              <a:spcBef>
                <a:spcPts val="1200"/>
              </a:spcBef>
              <a:spcAft>
                <a:spcPts val="0"/>
              </a:spcAft>
              <a:buNone/>
            </a:pPr>
            <a:r>
              <a:rPr lang="fr"/>
              <a:t>This is similar to the SMOEs but the routing process is </a:t>
            </a:r>
            <a:r>
              <a:rPr lang="fr"/>
              <a:t>optimised directly. However, the high variance of the gradient is problematic, especially when the number of expert grows. Authors experiment with various improvement to naïve REINFORCE (e.g. baseline).</a:t>
            </a:r>
            <a:endParaRPr/>
          </a:p>
          <a:p>
            <a:pPr indent="0" lvl="0" marL="0" rtl="0" algn="l">
              <a:spcBef>
                <a:spcPts val="1200"/>
              </a:spcBef>
              <a:spcAft>
                <a:spcPts val="1200"/>
              </a:spcAft>
              <a:buNone/>
            </a:pPr>
            <a:r>
              <a:rPr b="1" lang="fr"/>
              <a:t>Balancing tricks (2) and (3) of SMOEs are also used.</a:t>
            </a:r>
            <a:endParaRPr b="1"/>
          </a:p>
        </p:txBody>
      </p:sp>
      <p:pic>
        <p:nvPicPr>
          <p:cNvPr id="199" name="Google Shape;199;p29"/>
          <p:cNvPicPr preferRelativeResize="0"/>
          <p:nvPr/>
        </p:nvPicPr>
        <p:blipFill>
          <a:blip r:embed="rId3">
            <a:alphaModFix/>
          </a:blip>
          <a:stretch>
            <a:fillRect/>
          </a:stretch>
        </p:blipFill>
        <p:spPr>
          <a:xfrm>
            <a:off x="5273675" y="3613525"/>
            <a:ext cx="2409825" cy="838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Input-based Deterministic Hash Routing</a:t>
            </a:r>
            <a:endParaRPr/>
          </a:p>
        </p:txBody>
      </p:sp>
      <p:sp>
        <p:nvSpPr>
          <p:cNvPr id="205" name="Google Shape;205;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Here the token assignment is determined as a fixed function of its ID. The paper uses the ID modulo E.  </a:t>
            </a:r>
            <a:endParaRPr/>
          </a:p>
          <a:p>
            <a:pPr indent="0" lvl="0" marL="0" rtl="0" algn="l">
              <a:spcBef>
                <a:spcPts val="1200"/>
              </a:spcBef>
              <a:spcAft>
                <a:spcPts val="0"/>
              </a:spcAft>
              <a:buNone/>
            </a:pPr>
            <a:r>
              <a:rPr lang="fr"/>
              <a:t>“</a:t>
            </a:r>
            <a:r>
              <a:rPr lang="fr"/>
              <a:t>Finally, given that our routing approach is learning free, our results perhaps suggest that none of the current approaches are routing particularly well.” -</a:t>
            </a:r>
            <a:r>
              <a:rPr lang="fr" u="sng">
                <a:solidFill>
                  <a:schemeClr val="hlink"/>
                </a:solidFill>
                <a:hlinkClick r:id="rId3"/>
              </a:rPr>
              <a:t>Roller et al. 2021</a:t>
            </a:r>
            <a:r>
              <a:rPr lang="fr"/>
              <a:t>. lol</a:t>
            </a:r>
            <a:endParaRPr/>
          </a:p>
          <a:p>
            <a:pPr indent="0" lvl="0" marL="0" rtl="0" algn="l">
              <a:spcBef>
                <a:spcPts val="1200"/>
              </a:spcBef>
              <a:spcAft>
                <a:spcPts val="1200"/>
              </a:spcAft>
              <a:buNone/>
            </a:pPr>
            <a:r>
              <a:rPr b="1" lang="fr"/>
              <a:t>Balancing trick (3) is used.</a:t>
            </a:r>
            <a:endParaRPr b="1"/>
          </a:p>
        </p:txBody>
      </p:sp>
      <p:pic>
        <p:nvPicPr>
          <p:cNvPr id="206" name="Google Shape;206;p30"/>
          <p:cNvPicPr preferRelativeResize="0"/>
          <p:nvPr/>
        </p:nvPicPr>
        <p:blipFill>
          <a:blip r:embed="rId4">
            <a:alphaModFix/>
          </a:blip>
          <a:stretch>
            <a:fillRect/>
          </a:stretch>
        </p:blipFill>
        <p:spPr>
          <a:xfrm>
            <a:off x="2893613" y="3047250"/>
            <a:ext cx="5524526" cy="1902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Disclaimer : </a:t>
            </a:r>
            <a:r>
              <a:rPr lang="fr"/>
              <a:t>Engineering</a:t>
            </a:r>
            <a:r>
              <a:rPr lang="fr"/>
              <a:t> and tuning</a:t>
            </a:r>
            <a:endParaRPr/>
          </a:p>
        </p:txBody>
      </p:sp>
      <p:sp>
        <p:nvSpPr>
          <p:cNvPr id="212" name="Google Shape;212;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Note that for all the methods described, careful tuning of hyperparameters, initialisation and other engineering aspects are essential for good performance </a:t>
            </a:r>
            <a:r>
              <a:rPr lang="fr"/>
              <a:t>and stability</a:t>
            </a:r>
            <a:r>
              <a:rPr lang="fr"/>
              <a:t> of training. </a:t>
            </a:r>
            <a:r>
              <a:rPr b="1" lang="fr"/>
              <a:t>This is especially important for stability of training.</a:t>
            </a:r>
            <a:r>
              <a:rPr lang="fr"/>
              <a:t> In fact many recent paper on routed language models (from Google) are almost exclusively focussed on engineering (</a:t>
            </a:r>
            <a:r>
              <a:rPr lang="fr" u="sng">
                <a:solidFill>
                  <a:schemeClr val="hlink"/>
                </a:solidFill>
                <a:hlinkClick r:id="rId3"/>
              </a:rPr>
              <a:t>Fedus et al. 2021</a:t>
            </a:r>
            <a:r>
              <a:rPr lang="fr"/>
              <a:t>, </a:t>
            </a:r>
            <a:r>
              <a:rPr lang="fr" u="sng">
                <a:solidFill>
                  <a:schemeClr val="hlink"/>
                </a:solidFill>
                <a:hlinkClick r:id="rId4"/>
              </a:rPr>
              <a:t>Du et al. 2021</a:t>
            </a:r>
            <a:r>
              <a:rPr lang="f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latin typeface="Merriweather"/>
                <a:ea typeface="Merriweather"/>
                <a:cs typeface="Merriweather"/>
                <a:sym typeface="Merriweather"/>
              </a:rPr>
              <a:t>Routing networks and motivation</a:t>
            </a:r>
            <a:endParaRPr>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Unified Scaling Laws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Setup</a:t>
            </a:r>
            <a:endParaRPr/>
          </a:p>
        </p:txBody>
      </p:sp>
      <p:sp>
        <p:nvSpPr>
          <p:cNvPr id="223" name="Google Shape;223;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Task : </a:t>
            </a:r>
            <a:r>
              <a:rPr lang="fr"/>
              <a:t>Autoregressive language modelling </a:t>
            </a:r>
            <a:endParaRPr/>
          </a:p>
          <a:p>
            <a:pPr indent="0" lvl="0" marL="0" rtl="0" algn="l">
              <a:spcBef>
                <a:spcPts val="1200"/>
              </a:spcBef>
              <a:spcAft>
                <a:spcPts val="0"/>
              </a:spcAft>
              <a:buNone/>
            </a:pPr>
            <a:r>
              <a:rPr b="1" lang="fr"/>
              <a:t>Metric of performance : </a:t>
            </a:r>
            <a:r>
              <a:rPr lang="fr"/>
              <a:t>Validation log-likelihood </a:t>
            </a:r>
            <a:endParaRPr/>
          </a:p>
          <a:p>
            <a:pPr indent="0" lvl="0" marL="0" rtl="0" algn="l">
              <a:spcBef>
                <a:spcPts val="1200"/>
              </a:spcBef>
              <a:spcAft>
                <a:spcPts val="0"/>
              </a:spcAft>
              <a:buNone/>
            </a:pPr>
            <a:r>
              <a:rPr b="1" lang="fr"/>
              <a:t>Dataset :</a:t>
            </a:r>
            <a:r>
              <a:rPr lang="fr"/>
              <a:t> MassiveText (</a:t>
            </a:r>
            <a:r>
              <a:rPr lang="fr" u="sng">
                <a:solidFill>
                  <a:schemeClr val="hlink"/>
                </a:solidFill>
                <a:hlinkClick r:id="rId3"/>
              </a:rPr>
              <a:t>Rae et al. 2022</a:t>
            </a:r>
            <a:r>
              <a:rPr lang="fr"/>
              <a:t>)</a:t>
            </a:r>
            <a:endParaRPr/>
          </a:p>
          <a:p>
            <a:pPr indent="0" lvl="0" marL="0" rtl="0" algn="l">
              <a:spcBef>
                <a:spcPts val="1200"/>
              </a:spcBef>
              <a:spcAft>
                <a:spcPts val="1200"/>
              </a:spcAft>
              <a:buNone/>
            </a:pPr>
            <a:r>
              <a:rPr b="1" lang="fr"/>
              <a:t>Base architecture : </a:t>
            </a:r>
            <a:r>
              <a:rPr lang="fr"/>
              <a:t>GPT-2 (</a:t>
            </a:r>
            <a:r>
              <a:rPr lang="fr" u="sng">
                <a:solidFill>
                  <a:schemeClr val="hlink"/>
                </a:solidFill>
                <a:hlinkClick r:id="rId4"/>
              </a:rPr>
              <a:t>Radford et al. 2019</a:t>
            </a:r>
            <a:r>
              <a:rPr lang="fr"/>
              <a:t>)</a:t>
            </a:r>
            <a:endParaRPr/>
          </a:p>
        </p:txBody>
      </p:sp>
      <p:pic>
        <p:nvPicPr>
          <p:cNvPr id="224" name="Google Shape;224;p33"/>
          <p:cNvPicPr preferRelativeResize="0"/>
          <p:nvPr/>
        </p:nvPicPr>
        <p:blipFill>
          <a:blip r:embed="rId5">
            <a:alphaModFix/>
          </a:blip>
          <a:stretch>
            <a:fillRect/>
          </a:stretch>
        </p:blipFill>
        <p:spPr>
          <a:xfrm>
            <a:off x="4631675" y="2219688"/>
            <a:ext cx="3910750" cy="1250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Notation</a:t>
            </a:r>
            <a:endParaRPr/>
          </a:p>
        </p:txBody>
      </p:sp>
      <p:pic>
        <p:nvPicPr>
          <p:cNvPr id="230" name="Google Shape;230;p34"/>
          <p:cNvPicPr preferRelativeResize="0"/>
          <p:nvPr/>
        </p:nvPicPr>
        <p:blipFill>
          <a:blip r:embed="rId3">
            <a:alphaModFix/>
          </a:blip>
          <a:stretch>
            <a:fillRect/>
          </a:stretch>
        </p:blipFill>
        <p:spPr>
          <a:xfrm>
            <a:off x="152400" y="2452400"/>
            <a:ext cx="8839199" cy="119384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5"/>
          <p:cNvPicPr preferRelativeResize="0"/>
          <p:nvPr/>
        </p:nvPicPr>
        <p:blipFill>
          <a:blip r:embed="rId3">
            <a:alphaModFix/>
          </a:blip>
          <a:stretch>
            <a:fillRect/>
          </a:stretch>
        </p:blipFill>
        <p:spPr>
          <a:xfrm>
            <a:off x="2374363" y="2378125"/>
            <a:ext cx="6677025" cy="666750"/>
          </a:xfrm>
          <a:prstGeom prst="rect">
            <a:avLst/>
          </a:prstGeom>
          <a:noFill/>
          <a:ln>
            <a:noFill/>
          </a:ln>
        </p:spPr>
      </p:pic>
      <p:sp>
        <p:nvSpPr>
          <p:cNvPr id="236" name="Google Shape;236;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 Separable Scaling Laws in Model Size and Experts</a:t>
            </a:r>
            <a:endParaRPr/>
          </a:p>
        </p:txBody>
      </p:sp>
      <p:sp>
        <p:nvSpPr>
          <p:cNvPr id="237" name="Google Shape;237;p35"/>
          <p:cNvSpPr txBox="1"/>
          <p:nvPr>
            <p:ph idx="1" type="body"/>
          </p:nvPr>
        </p:nvSpPr>
        <p:spPr>
          <a:xfrm>
            <a:off x="763125" y="2078875"/>
            <a:ext cx="7688700" cy="274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The starting point is the scaling law of </a:t>
            </a:r>
            <a:r>
              <a:rPr lang="fr" u="sng">
                <a:solidFill>
                  <a:schemeClr val="hlink"/>
                </a:solidFill>
                <a:hlinkClick r:id="rId4"/>
              </a:rPr>
              <a:t>Kaplan et al. (2020)</a:t>
            </a:r>
            <a:r>
              <a:rPr lang="fr"/>
              <a:t> for a dense language model with N params.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Then they hypothesize that for a given </a:t>
            </a:r>
            <a:r>
              <a:rPr i="1" lang="fr"/>
              <a:t>N</a:t>
            </a:r>
            <a:r>
              <a:rPr lang="fr"/>
              <a:t>, the loss scales </a:t>
            </a:r>
            <a:r>
              <a:rPr lang="fr"/>
              <a:t>similarly</a:t>
            </a:r>
            <a:r>
              <a:rPr lang="fr"/>
              <a:t> with </a:t>
            </a:r>
            <a:r>
              <a:rPr lang="fr"/>
              <a:t>respect</a:t>
            </a:r>
            <a:r>
              <a:rPr lang="fr"/>
              <a:t> to </a:t>
            </a:r>
            <a:r>
              <a:rPr i="1" lang="fr"/>
              <a:t>E</a:t>
            </a:r>
            <a:r>
              <a:rPr lang="fr"/>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And further that the two power laws are separable and can be combined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38" name="Google Shape;238;p35"/>
          <p:cNvPicPr preferRelativeResize="0"/>
          <p:nvPr/>
        </p:nvPicPr>
        <p:blipFill>
          <a:blip r:embed="rId5">
            <a:alphaModFix/>
          </a:blip>
          <a:stretch>
            <a:fillRect/>
          </a:stretch>
        </p:blipFill>
        <p:spPr>
          <a:xfrm>
            <a:off x="3379575" y="3232450"/>
            <a:ext cx="5705475" cy="438150"/>
          </a:xfrm>
          <a:prstGeom prst="rect">
            <a:avLst/>
          </a:prstGeom>
          <a:noFill/>
          <a:ln>
            <a:noFill/>
          </a:ln>
        </p:spPr>
      </p:pic>
      <p:pic>
        <p:nvPicPr>
          <p:cNvPr id="239" name="Google Shape;239;p35"/>
          <p:cNvPicPr preferRelativeResize="0"/>
          <p:nvPr/>
        </p:nvPicPr>
        <p:blipFill>
          <a:blip r:embed="rId6">
            <a:alphaModFix/>
          </a:blip>
          <a:stretch>
            <a:fillRect/>
          </a:stretch>
        </p:blipFill>
        <p:spPr>
          <a:xfrm>
            <a:off x="4946450" y="3940688"/>
            <a:ext cx="2571750" cy="676275"/>
          </a:xfrm>
          <a:prstGeom prst="rect">
            <a:avLst/>
          </a:prstGeom>
          <a:noFill/>
          <a:ln>
            <a:noFill/>
          </a:ln>
        </p:spPr>
      </p:pic>
      <p:pic>
        <p:nvPicPr>
          <p:cNvPr id="240" name="Google Shape;240;p35"/>
          <p:cNvPicPr preferRelativeResize="0"/>
          <p:nvPr/>
        </p:nvPicPr>
        <p:blipFill>
          <a:blip r:embed="rId7">
            <a:alphaModFix/>
          </a:blip>
          <a:stretch>
            <a:fillRect/>
          </a:stretch>
        </p:blipFill>
        <p:spPr>
          <a:xfrm>
            <a:off x="1246750" y="4050225"/>
            <a:ext cx="3267075" cy="457200"/>
          </a:xfrm>
          <a:prstGeom prst="rect">
            <a:avLst/>
          </a:prstGeom>
          <a:noFill/>
          <a:ln>
            <a:noFill/>
          </a:ln>
        </p:spPr>
      </p:pic>
      <p:pic>
        <p:nvPicPr>
          <p:cNvPr id="241" name="Google Shape;241;p35"/>
          <p:cNvPicPr preferRelativeResize="0"/>
          <p:nvPr/>
        </p:nvPicPr>
        <p:blipFill>
          <a:blip r:embed="rId8">
            <a:alphaModFix/>
          </a:blip>
          <a:stretch>
            <a:fillRect/>
          </a:stretch>
        </p:blipFill>
        <p:spPr>
          <a:xfrm>
            <a:off x="4444925" y="4146748"/>
            <a:ext cx="391150" cy="317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Power laws are not separable</a:t>
            </a:r>
            <a:endParaRPr/>
          </a:p>
        </p:txBody>
      </p:sp>
      <p:sp>
        <p:nvSpPr>
          <p:cNvPr id="247" name="Google Shape;247;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While the first hypothesis is empirically verified, the separable power law doesn’t hold : the exponent </a:t>
            </a:r>
            <a:r>
              <a:rPr i="1" lang="fr"/>
              <a:t>b</a:t>
            </a:r>
            <a:r>
              <a:rPr b="1" lang="fr"/>
              <a:t> </a:t>
            </a:r>
            <a:r>
              <a:rPr lang="fr"/>
              <a:t>depends on </a:t>
            </a:r>
            <a:r>
              <a:rPr i="1" lang="fr"/>
              <a:t>N</a:t>
            </a:r>
            <a:r>
              <a:rPr lang="fr"/>
              <a:t>. </a:t>
            </a:r>
            <a:r>
              <a:rPr b="1" lang="fr"/>
              <a:t>Routing gives </a:t>
            </a:r>
            <a:r>
              <a:rPr b="1" lang="fr"/>
              <a:t>diminishing</a:t>
            </a:r>
            <a:r>
              <a:rPr b="1" lang="fr"/>
              <a:t> returns when N grows (N = 5M, 15M, 130M, 370M, 1.3B)</a:t>
            </a:r>
            <a:endParaRPr b="1"/>
          </a:p>
          <a:p>
            <a:pPr indent="0" lvl="0" marL="0" rtl="0" algn="l">
              <a:spcBef>
                <a:spcPts val="1200"/>
              </a:spcBef>
              <a:spcAft>
                <a:spcPts val="1200"/>
              </a:spcAft>
              <a:buNone/>
            </a:pPr>
            <a:r>
              <a:t/>
            </a:r>
            <a:endParaRPr/>
          </a:p>
        </p:txBody>
      </p:sp>
      <p:pic>
        <p:nvPicPr>
          <p:cNvPr id="248" name="Google Shape;248;p36"/>
          <p:cNvPicPr preferRelativeResize="0"/>
          <p:nvPr/>
        </p:nvPicPr>
        <p:blipFill>
          <a:blip r:embed="rId3">
            <a:alphaModFix/>
          </a:blip>
          <a:stretch>
            <a:fillRect/>
          </a:stretch>
        </p:blipFill>
        <p:spPr>
          <a:xfrm>
            <a:off x="752549" y="2677250"/>
            <a:ext cx="7638925" cy="2210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Quadratic Interaction in N and E</a:t>
            </a:r>
            <a:endParaRPr/>
          </a:p>
        </p:txBody>
      </p:sp>
      <p:sp>
        <p:nvSpPr>
          <p:cNvPr id="254" name="Google Shape;254;p37"/>
          <p:cNvSpPr txBox="1"/>
          <p:nvPr>
            <p:ph idx="1" type="body"/>
          </p:nvPr>
        </p:nvSpPr>
        <p:spPr>
          <a:xfrm>
            <a:off x="729450" y="2078875"/>
            <a:ext cx="7688700" cy="2736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While the first hypothesis is empirically verified, the separable power law doesn’t hold : the exponent </a:t>
            </a:r>
            <a:r>
              <a:rPr i="1" lang="fr"/>
              <a:t>b</a:t>
            </a:r>
            <a:r>
              <a:rPr b="1" lang="fr"/>
              <a:t> </a:t>
            </a:r>
            <a:r>
              <a:rPr lang="fr"/>
              <a:t>depends on </a:t>
            </a:r>
            <a:r>
              <a:rPr i="1" lang="fr"/>
              <a:t>N</a:t>
            </a:r>
            <a:r>
              <a:rPr lang="fr"/>
              <a:t>. </a:t>
            </a:r>
            <a:r>
              <a:rPr lang="fr"/>
              <a:t>Therefore, they modify their ansatz to account for the interaction between E and N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55" name="Google Shape;255;p37"/>
          <p:cNvPicPr preferRelativeResize="0"/>
          <p:nvPr/>
        </p:nvPicPr>
        <p:blipFill>
          <a:blip r:embed="rId3">
            <a:alphaModFix/>
          </a:blip>
          <a:stretch>
            <a:fillRect/>
          </a:stretch>
        </p:blipFill>
        <p:spPr>
          <a:xfrm>
            <a:off x="2478300" y="2711500"/>
            <a:ext cx="4191000" cy="390525"/>
          </a:xfrm>
          <a:prstGeom prst="rect">
            <a:avLst/>
          </a:prstGeom>
          <a:noFill/>
          <a:ln>
            <a:noFill/>
          </a:ln>
        </p:spPr>
      </p:pic>
      <p:pic>
        <p:nvPicPr>
          <p:cNvPr id="256" name="Google Shape;256;p37"/>
          <p:cNvPicPr preferRelativeResize="0"/>
          <p:nvPr/>
        </p:nvPicPr>
        <p:blipFill>
          <a:blip r:embed="rId4">
            <a:alphaModFix/>
          </a:blip>
          <a:stretch>
            <a:fillRect/>
          </a:stretch>
        </p:blipFill>
        <p:spPr>
          <a:xfrm>
            <a:off x="3164187" y="3216675"/>
            <a:ext cx="2819214" cy="1013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Quadratic Interaction in N and E</a:t>
            </a:r>
            <a:endParaRPr/>
          </a:p>
        </p:txBody>
      </p:sp>
      <p:sp>
        <p:nvSpPr>
          <p:cNvPr id="262" name="Google Shape;262;p38"/>
          <p:cNvSpPr txBox="1"/>
          <p:nvPr>
            <p:ph idx="1" type="body"/>
          </p:nvPr>
        </p:nvSpPr>
        <p:spPr>
          <a:xfrm>
            <a:off x="729450" y="2078875"/>
            <a:ext cx="7688700" cy="2736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a:t>While the first hypothesis is empirically verified, the separable power law doesn’t hold : the exponent </a:t>
            </a:r>
            <a:r>
              <a:rPr i="1" lang="fr"/>
              <a:t>b</a:t>
            </a:r>
            <a:r>
              <a:rPr b="1" lang="fr"/>
              <a:t> </a:t>
            </a:r>
            <a:r>
              <a:rPr lang="fr"/>
              <a:t>depends on </a:t>
            </a:r>
            <a:r>
              <a:rPr i="1" lang="fr"/>
              <a:t>N</a:t>
            </a:r>
            <a:r>
              <a:rPr lang="fr"/>
              <a:t>. Therefore, they modify their ansatz to account for the interaction between E and N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u="sng"/>
              <a:t>The constant </a:t>
            </a:r>
            <a:r>
              <a:rPr i="1" lang="fr" u="sng"/>
              <a:t>c</a:t>
            </a:r>
            <a:r>
              <a:rPr lang="fr" u="sng"/>
              <a:t> quantifies the diminishing returns from routing as size increases (and vice-versa). A clear goal for Routed Language Models is to have to </a:t>
            </a:r>
            <a:r>
              <a:rPr i="1" lang="fr" u="sng"/>
              <a:t>c</a:t>
            </a:r>
            <a:r>
              <a:rPr lang="fr" u="sng"/>
              <a:t> closest to 0.</a:t>
            </a:r>
            <a:endParaRPr u="sng"/>
          </a:p>
        </p:txBody>
      </p:sp>
      <p:pic>
        <p:nvPicPr>
          <p:cNvPr id="263" name="Google Shape;263;p38"/>
          <p:cNvPicPr preferRelativeResize="0"/>
          <p:nvPr/>
        </p:nvPicPr>
        <p:blipFill>
          <a:blip r:embed="rId3">
            <a:alphaModFix/>
          </a:blip>
          <a:stretch>
            <a:fillRect/>
          </a:stretch>
        </p:blipFill>
        <p:spPr>
          <a:xfrm>
            <a:off x="2886075" y="2726313"/>
            <a:ext cx="3371850" cy="1323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Bounded scaling in E</a:t>
            </a:r>
            <a:endParaRPr/>
          </a:p>
        </p:txBody>
      </p:sp>
      <p:sp>
        <p:nvSpPr>
          <p:cNvPr id="269" name="Google Shape;269;p39"/>
          <p:cNvSpPr txBox="1"/>
          <p:nvPr>
            <p:ph idx="1" type="body"/>
          </p:nvPr>
        </p:nvSpPr>
        <p:spPr>
          <a:xfrm>
            <a:off x="729450" y="2078875"/>
            <a:ext cx="8153400" cy="284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Authors observe another source of diminishing returns : low and high values of </a:t>
            </a:r>
            <a:r>
              <a:rPr b="1" lang="fr"/>
              <a:t>E</a:t>
            </a:r>
            <a:r>
              <a:rPr lang="fr"/>
              <a:t>.</a:t>
            </a:r>
            <a:endParaRPr/>
          </a:p>
          <a:p>
            <a:pPr indent="0" lvl="0" marL="0" rtl="0" algn="l">
              <a:spcBef>
                <a:spcPts val="1200"/>
              </a:spcBef>
              <a:spcAft>
                <a:spcPts val="0"/>
              </a:spcAft>
              <a:buNone/>
            </a:pPr>
            <a:r>
              <a:rPr lang="fr"/>
              <a:t>When </a:t>
            </a:r>
            <a:r>
              <a:rPr b="1" lang="fr"/>
              <a:t>E</a:t>
            </a:r>
            <a:r>
              <a:rPr lang="fr"/>
              <a:t> is low, scaling is weakened by the fixed overhead (e.g. </a:t>
            </a:r>
            <a:r>
              <a:rPr lang="fr"/>
              <a:t>interference</a:t>
            </a:r>
            <a:r>
              <a:rPr lang="fr"/>
              <a:t> of balancing loss) of the routing process and when </a:t>
            </a:r>
            <a:r>
              <a:rPr b="1" lang="fr"/>
              <a:t>E</a:t>
            </a:r>
            <a:r>
              <a:rPr lang="fr"/>
              <a:t> is high the different routing methods deteriorate for different reasons (e.g. variance in RL)</a:t>
            </a:r>
            <a:endParaRPr/>
          </a:p>
          <a:p>
            <a:pPr indent="0" lvl="0" marL="0" rtl="0" algn="l">
              <a:spcBef>
                <a:spcPts val="1200"/>
              </a:spcBef>
              <a:spcAft>
                <a:spcPts val="0"/>
              </a:spcAft>
              <a:buNone/>
            </a:pPr>
            <a:r>
              <a:rPr lang="fr"/>
              <a:t>To correct for that, authors apply a transformation to 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u="sng"/>
              <a:t>The constant </a:t>
            </a:r>
            <a:r>
              <a:rPr b="1" lang="fr" u="sng"/>
              <a:t>Emax</a:t>
            </a:r>
            <a:r>
              <a:rPr lang="fr" u="sng"/>
              <a:t> quantifies the </a:t>
            </a:r>
            <a:r>
              <a:rPr lang="fr" u="sng"/>
              <a:t>diminishing</a:t>
            </a:r>
            <a:r>
              <a:rPr lang="fr" u="sng"/>
              <a:t> returns from routing coming from high number of experts . </a:t>
            </a:r>
            <a:r>
              <a:rPr lang="fr" u="sng"/>
              <a:t>A clear goal for Routed Language Models is to have the greatest </a:t>
            </a:r>
            <a:r>
              <a:rPr b="1" lang="fr" u="sng"/>
              <a:t>E </a:t>
            </a:r>
            <a:r>
              <a:rPr lang="fr" u="sng"/>
              <a:t>possible.</a:t>
            </a:r>
            <a:endParaRPr/>
          </a:p>
        </p:txBody>
      </p:sp>
      <p:pic>
        <p:nvPicPr>
          <p:cNvPr id="270" name="Google Shape;270;p39"/>
          <p:cNvPicPr preferRelativeResize="0"/>
          <p:nvPr/>
        </p:nvPicPr>
        <p:blipFill>
          <a:blip r:embed="rId3">
            <a:alphaModFix/>
          </a:blip>
          <a:stretch>
            <a:fillRect/>
          </a:stretch>
        </p:blipFill>
        <p:spPr>
          <a:xfrm>
            <a:off x="939925" y="3469650"/>
            <a:ext cx="3867150" cy="733425"/>
          </a:xfrm>
          <a:prstGeom prst="rect">
            <a:avLst/>
          </a:prstGeom>
          <a:noFill/>
          <a:ln>
            <a:noFill/>
          </a:ln>
        </p:spPr>
      </p:pic>
      <p:pic>
        <p:nvPicPr>
          <p:cNvPr id="271" name="Google Shape;271;p39"/>
          <p:cNvPicPr preferRelativeResize="0"/>
          <p:nvPr/>
        </p:nvPicPr>
        <p:blipFill>
          <a:blip r:embed="rId4">
            <a:alphaModFix/>
          </a:blip>
          <a:stretch>
            <a:fillRect/>
          </a:stretch>
        </p:blipFill>
        <p:spPr>
          <a:xfrm>
            <a:off x="5210450" y="3129575"/>
            <a:ext cx="2551225" cy="1073500"/>
          </a:xfrm>
          <a:prstGeom prst="rect">
            <a:avLst/>
          </a:prstGeom>
          <a:noFill/>
          <a:ln>
            <a:noFill/>
          </a:ln>
        </p:spPr>
      </p:pic>
      <p:pic>
        <p:nvPicPr>
          <p:cNvPr id="272" name="Google Shape;272;p39"/>
          <p:cNvPicPr preferRelativeResize="0"/>
          <p:nvPr/>
        </p:nvPicPr>
        <p:blipFill>
          <a:blip r:embed="rId5">
            <a:alphaModFix/>
          </a:blip>
          <a:stretch>
            <a:fillRect/>
          </a:stretch>
        </p:blipFill>
        <p:spPr>
          <a:xfrm>
            <a:off x="6890325" y="600695"/>
            <a:ext cx="1951450" cy="1890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Final scaling law</a:t>
            </a:r>
            <a:endParaRPr/>
          </a:p>
        </p:txBody>
      </p:sp>
      <p:sp>
        <p:nvSpPr>
          <p:cNvPr id="278" name="Google Shape;278;p40"/>
          <p:cNvSpPr txBox="1"/>
          <p:nvPr>
            <p:ph idx="1" type="body"/>
          </p:nvPr>
        </p:nvSpPr>
        <p:spPr>
          <a:xfrm>
            <a:off x="727650" y="19357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At the end, they arrive at the following scaling law :</a:t>
            </a:r>
            <a:endParaRPr/>
          </a:p>
        </p:txBody>
      </p:sp>
      <p:pic>
        <p:nvPicPr>
          <p:cNvPr id="279" name="Google Shape;279;p40"/>
          <p:cNvPicPr preferRelativeResize="0"/>
          <p:nvPr/>
        </p:nvPicPr>
        <p:blipFill>
          <a:blip r:embed="rId3">
            <a:alphaModFix/>
          </a:blip>
          <a:stretch>
            <a:fillRect/>
          </a:stretch>
        </p:blipFill>
        <p:spPr>
          <a:xfrm>
            <a:off x="192313" y="2307450"/>
            <a:ext cx="4213523" cy="1013850"/>
          </a:xfrm>
          <a:prstGeom prst="rect">
            <a:avLst/>
          </a:prstGeom>
          <a:noFill/>
          <a:ln>
            <a:noFill/>
          </a:ln>
        </p:spPr>
      </p:pic>
      <p:pic>
        <p:nvPicPr>
          <p:cNvPr id="280" name="Google Shape;280;p40"/>
          <p:cNvPicPr preferRelativeResize="0"/>
          <p:nvPr/>
        </p:nvPicPr>
        <p:blipFill>
          <a:blip r:embed="rId4">
            <a:alphaModFix/>
          </a:blip>
          <a:stretch>
            <a:fillRect/>
          </a:stretch>
        </p:blipFill>
        <p:spPr>
          <a:xfrm>
            <a:off x="4405813" y="2307450"/>
            <a:ext cx="4638364" cy="1013850"/>
          </a:xfrm>
          <a:prstGeom prst="rect">
            <a:avLst/>
          </a:prstGeom>
          <a:noFill/>
          <a:ln>
            <a:noFill/>
          </a:ln>
        </p:spPr>
      </p:pic>
      <p:pic>
        <p:nvPicPr>
          <p:cNvPr id="281" name="Google Shape;281;p40"/>
          <p:cNvPicPr preferRelativeResize="0"/>
          <p:nvPr/>
        </p:nvPicPr>
        <p:blipFill>
          <a:blip r:embed="rId5">
            <a:alphaModFix/>
          </a:blip>
          <a:stretch>
            <a:fillRect/>
          </a:stretch>
        </p:blipFill>
        <p:spPr>
          <a:xfrm>
            <a:off x="1285138" y="3321300"/>
            <a:ext cx="6573724" cy="1573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Routing is good</a:t>
            </a:r>
            <a:endParaRPr/>
          </a:p>
        </p:txBody>
      </p:sp>
      <p:pic>
        <p:nvPicPr>
          <p:cNvPr id="287" name="Google Shape;287;p41"/>
          <p:cNvPicPr preferRelativeResize="0"/>
          <p:nvPr/>
        </p:nvPicPr>
        <p:blipFill>
          <a:blip r:embed="rId3">
            <a:alphaModFix/>
          </a:blip>
          <a:stretch>
            <a:fillRect/>
          </a:stretch>
        </p:blipFill>
        <p:spPr>
          <a:xfrm>
            <a:off x="2365625" y="1853855"/>
            <a:ext cx="4073550" cy="2884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latin typeface="Merriweather"/>
                <a:ea typeface="Merriweather"/>
                <a:cs typeface="Merriweather"/>
                <a:sym typeface="Merriweather"/>
              </a:rPr>
              <a:t>Plan of the presentation</a:t>
            </a:r>
            <a:endParaRPr>
              <a:latin typeface="Merriweather"/>
              <a:ea typeface="Merriweather"/>
              <a:cs typeface="Merriweather"/>
              <a:sym typeface="Merriweathe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fr"/>
              <a:t>Routing networks and motivation</a:t>
            </a:r>
            <a:endParaRPr/>
          </a:p>
          <a:p>
            <a:pPr indent="-311150" lvl="0" marL="457200" rtl="0" algn="l">
              <a:spcBef>
                <a:spcPts val="0"/>
              </a:spcBef>
              <a:spcAft>
                <a:spcPts val="0"/>
              </a:spcAft>
              <a:buSzPts val="1300"/>
              <a:buAutoNum type="arabicPeriod"/>
            </a:pPr>
            <a:r>
              <a:rPr lang="fr"/>
              <a:t>Routed Language Models and three architectures</a:t>
            </a:r>
            <a:endParaRPr/>
          </a:p>
          <a:p>
            <a:pPr indent="-311150" lvl="0" marL="457200" rtl="0" algn="l">
              <a:spcBef>
                <a:spcPts val="0"/>
              </a:spcBef>
              <a:spcAft>
                <a:spcPts val="0"/>
              </a:spcAft>
              <a:buSzPts val="1300"/>
              <a:buAutoNum type="arabicPeriod"/>
            </a:pPr>
            <a:r>
              <a:rPr lang="fr"/>
              <a:t>Unified scaling laws</a:t>
            </a:r>
            <a:endParaRPr/>
          </a:p>
          <a:p>
            <a:pPr indent="-311150" lvl="0" marL="457200" rtl="0" algn="l">
              <a:spcBef>
                <a:spcPts val="0"/>
              </a:spcBef>
              <a:spcAft>
                <a:spcPts val="0"/>
              </a:spcAft>
              <a:buSzPts val="1300"/>
              <a:buAutoNum type="arabicPeriod"/>
            </a:pPr>
            <a:r>
              <a:rPr lang="fr"/>
              <a:t>Recap and discussion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Routing is good : for how long?</a:t>
            </a:r>
            <a:endParaRPr/>
          </a:p>
        </p:txBody>
      </p:sp>
      <p:sp>
        <p:nvSpPr>
          <p:cNvPr id="293" name="Google Shape;293;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Q : </a:t>
            </a:r>
            <a:r>
              <a:rPr lang="fr"/>
              <a:t>Given the diminishing returns, what value of </a:t>
            </a:r>
            <a:r>
              <a:rPr b="1" lang="fr"/>
              <a:t>N</a:t>
            </a:r>
            <a:r>
              <a:rPr lang="fr"/>
              <a:t> does routing stop being beneficial?</a:t>
            </a:r>
            <a:endParaRPr/>
          </a:p>
          <a:p>
            <a:pPr indent="0" lvl="0" marL="0" rtl="0" algn="l">
              <a:spcBef>
                <a:spcPts val="1200"/>
              </a:spcBef>
              <a:spcAft>
                <a:spcPts val="0"/>
              </a:spcAft>
              <a:buNone/>
            </a:pPr>
            <a:r>
              <a:rPr lang="fr"/>
              <a:t>Let         be the </a:t>
            </a:r>
            <a:r>
              <a:rPr i="1" lang="fr"/>
              <a:t>Effective Parameter Count </a:t>
            </a:r>
            <a:r>
              <a:rPr lang="fr"/>
              <a:t>(EPC), obtained by solving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The validation trivially follows a power law with respect to         </a:t>
            </a:r>
            <a:endParaRPr/>
          </a:p>
        </p:txBody>
      </p:sp>
      <p:pic>
        <p:nvPicPr>
          <p:cNvPr id="294" name="Google Shape;294;p42"/>
          <p:cNvPicPr preferRelativeResize="0"/>
          <p:nvPr/>
        </p:nvPicPr>
        <p:blipFill>
          <a:blip r:embed="rId3">
            <a:alphaModFix/>
          </a:blip>
          <a:stretch>
            <a:fillRect/>
          </a:stretch>
        </p:blipFill>
        <p:spPr>
          <a:xfrm>
            <a:off x="1098325" y="2541300"/>
            <a:ext cx="217100" cy="214050"/>
          </a:xfrm>
          <a:prstGeom prst="rect">
            <a:avLst/>
          </a:prstGeom>
          <a:noFill/>
          <a:ln>
            <a:noFill/>
          </a:ln>
        </p:spPr>
      </p:pic>
      <p:pic>
        <p:nvPicPr>
          <p:cNvPr id="295" name="Google Shape;295;p42"/>
          <p:cNvPicPr preferRelativeResize="0"/>
          <p:nvPr/>
        </p:nvPicPr>
        <p:blipFill>
          <a:blip r:embed="rId4">
            <a:alphaModFix/>
          </a:blip>
          <a:stretch>
            <a:fillRect/>
          </a:stretch>
        </p:blipFill>
        <p:spPr>
          <a:xfrm>
            <a:off x="5564177" y="2541300"/>
            <a:ext cx="1575972" cy="214050"/>
          </a:xfrm>
          <a:prstGeom prst="rect">
            <a:avLst/>
          </a:prstGeom>
          <a:noFill/>
          <a:ln>
            <a:noFill/>
          </a:ln>
        </p:spPr>
      </p:pic>
      <p:pic>
        <p:nvPicPr>
          <p:cNvPr id="296" name="Google Shape;296;p42"/>
          <p:cNvPicPr preferRelativeResize="0"/>
          <p:nvPr/>
        </p:nvPicPr>
        <p:blipFill>
          <a:blip r:embed="rId5">
            <a:alphaModFix/>
          </a:blip>
          <a:stretch>
            <a:fillRect/>
          </a:stretch>
        </p:blipFill>
        <p:spPr>
          <a:xfrm>
            <a:off x="2044275" y="2904625"/>
            <a:ext cx="4867275" cy="609600"/>
          </a:xfrm>
          <a:prstGeom prst="rect">
            <a:avLst/>
          </a:prstGeom>
          <a:noFill/>
          <a:ln>
            <a:noFill/>
          </a:ln>
        </p:spPr>
      </p:pic>
      <p:pic>
        <p:nvPicPr>
          <p:cNvPr id="297" name="Google Shape;297;p42"/>
          <p:cNvPicPr preferRelativeResize="0"/>
          <p:nvPr/>
        </p:nvPicPr>
        <p:blipFill>
          <a:blip r:embed="rId6">
            <a:alphaModFix/>
          </a:blip>
          <a:stretch>
            <a:fillRect/>
          </a:stretch>
        </p:blipFill>
        <p:spPr>
          <a:xfrm>
            <a:off x="5864153" y="3250677"/>
            <a:ext cx="2390575" cy="1610825"/>
          </a:xfrm>
          <a:prstGeom prst="rect">
            <a:avLst/>
          </a:prstGeom>
          <a:noFill/>
          <a:ln>
            <a:noFill/>
          </a:ln>
        </p:spPr>
      </p:pic>
      <p:pic>
        <p:nvPicPr>
          <p:cNvPr id="298" name="Google Shape;298;p42"/>
          <p:cNvPicPr preferRelativeResize="0"/>
          <p:nvPr/>
        </p:nvPicPr>
        <p:blipFill>
          <a:blip r:embed="rId3">
            <a:alphaModFix/>
          </a:blip>
          <a:stretch>
            <a:fillRect/>
          </a:stretch>
        </p:blipFill>
        <p:spPr>
          <a:xfrm>
            <a:off x="5025050" y="3669100"/>
            <a:ext cx="217100" cy="2140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Routing is good : for how long?</a:t>
            </a:r>
            <a:endParaRPr/>
          </a:p>
        </p:txBody>
      </p:sp>
      <p:sp>
        <p:nvSpPr>
          <p:cNvPr id="304" name="Google Shape;304;p4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Q : </a:t>
            </a:r>
            <a:r>
              <a:rPr lang="fr"/>
              <a:t>Given the diminishing returns, what value of </a:t>
            </a:r>
            <a:r>
              <a:rPr b="1" lang="fr"/>
              <a:t>N</a:t>
            </a:r>
            <a:r>
              <a:rPr lang="fr"/>
              <a:t> does routing stop being beneficial?</a:t>
            </a:r>
            <a:endParaRPr/>
          </a:p>
          <a:p>
            <a:pPr indent="0" lvl="0" marL="0" rtl="0" algn="l">
              <a:spcBef>
                <a:spcPts val="1200"/>
              </a:spcBef>
              <a:spcAft>
                <a:spcPts val="1200"/>
              </a:spcAft>
              <a:buNone/>
            </a:pPr>
            <a:r>
              <a:rPr lang="fr"/>
              <a:t>We are interested                         , the value of </a:t>
            </a:r>
            <a:r>
              <a:rPr b="1" lang="fr"/>
              <a:t>N</a:t>
            </a:r>
            <a:r>
              <a:rPr lang="fr"/>
              <a:t> at which                                             . It can be found to be equal to                                                        </a:t>
            </a:r>
            <a:endParaRPr/>
          </a:p>
        </p:txBody>
      </p:sp>
      <p:pic>
        <p:nvPicPr>
          <p:cNvPr id="305" name="Google Shape;305;p43"/>
          <p:cNvPicPr preferRelativeResize="0"/>
          <p:nvPr/>
        </p:nvPicPr>
        <p:blipFill>
          <a:blip r:embed="rId3">
            <a:alphaModFix/>
          </a:blip>
          <a:stretch>
            <a:fillRect/>
          </a:stretch>
        </p:blipFill>
        <p:spPr>
          <a:xfrm>
            <a:off x="2214250" y="2532037"/>
            <a:ext cx="596421" cy="214300"/>
          </a:xfrm>
          <a:prstGeom prst="rect">
            <a:avLst/>
          </a:prstGeom>
          <a:noFill/>
          <a:ln>
            <a:noFill/>
          </a:ln>
        </p:spPr>
      </p:pic>
      <p:pic>
        <p:nvPicPr>
          <p:cNvPr id="306" name="Google Shape;306;p43"/>
          <p:cNvPicPr preferRelativeResize="0"/>
          <p:nvPr/>
        </p:nvPicPr>
        <p:blipFill>
          <a:blip r:embed="rId4">
            <a:alphaModFix/>
          </a:blip>
          <a:stretch>
            <a:fillRect/>
          </a:stretch>
        </p:blipFill>
        <p:spPr>
          <a:xfrm>
            <a:off x="4697300" y="2492324"/>
            <a:ext cx="1351135" cy="293725"/>
          </a:xfrm>
          <a:prstGeom prst="rect">
            <a:avLst/>
          </a:prstGeom>
          <a:noFill/>
          <a:ln>
            <a:noFill/>
          </a:ln>
        </p:spPr>
      </p:pic>
      <p:pic>
        <p:nvPicPr>
          <p:cNvPr id="307" name="Google Shape;307;p43"/>
          <p:cNvPicPr preferRelativeResize="0"/>
          <p:nvPr/>
        </p:nvPicPr>
        <p:blipFill>
          <a:blip r:embed="rId5">
            <a:alphaModFix/>
          </a:blip>
          <a:stretch>
            <a:fillRect/>
          </a:stretch>
        </p:blipFill>
        <p:spPr>
          <a:xfrm>
            <a:off x="1775775" y="2985575"/>
            <a:ext cx="5251972" cy="1879425"/>
          </a:xfrm>
          <a:prstGeom prst="rect">
            <a:avLst/>
          </a:prstGeom>
          <a:noFill/>
          <a:ln>
            <a:noFill/>
          </a:ln>
        </p:spPr>
      </p:pic>
      <p:pic>
        <p:nvPicPr>
          <p:cNvPr id="308" name="Google Shape;308;p43"/>
          <p:cNvPicPr preferRelativeResize="0"/>
          <p:nvPr/>
        </p:nvPicPr>
        <p:blipFill>
          <a:blip r:embed="rId6">
            <a:alphaModFix/>
          </a:blip>
          <a:stretch>
            <a:fillRect/>
          </a:stretch>
        </p:blipFill>
        <p:spPr>
          <a:xfrm>
            <a:off x="8237150" y="2492325"/>
            <a:ext cx="381505" cy="293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More general scaling law</a:t>
            </a:r>
            <a:endParaRPr/>
          </a:p>
        </p:txBody>
      </p:sp>
      <p:sp>
        <p:nvSpPr>
          <p:cNvPr id="314" name="Google Shape;314;p4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To account for more general architectures (in particular those where </a:t>
            </a:r>
            <a:r>
              <a:rPr b="1" lang="fr"/>
              <a:t>K&gt;1</a:t>
            </a:r>
            <a:r>
              <a:rPr lang="fr"/>
              <a:t> or </a:t>
            </a:r>
            <a:r>
              <a:rPr b="1" lang="fr"/>
              <a:t>R ≠ 0.5</a:t>
            </a:r>
            <a:r>
              <a:rPr lang="fr"/>
              <a:t>), the authors introduce a more general version of the current scaling laws using variables </a:t>
            </a:r>
            <a:endParaRPr/>
          </a:p>
          <a:p>
            <a:pPr indent="-311150" lvl="0" marL="457200" rtl="0" algn="l">
              <a:spcBef>
                <a:spcPts val="1200"/>
              </a:spcBef>
              <a:spcAft>
                <a:spcPts val="0"/>
              </a:spcAft>
              <a:buSzPts val="1300"/>
              <a:buChar char="●"/>
            </a:pPr>
            <a:r>
              <a:rPr lang="fr"/>
              <a:t>F : TeraFLOPs required per forward pass. Proportional to the number of active parameters N.</a:t>
            </a:r>
            <a:endParaRPr/>
          </a:p>
          <a:p>
            <a:pPr indent="-311150" lvl="0" marL="457200" rtl="0" algn="l">
              <a:spcBef>
                <a:spcPts val="0"/>
              </a:spcBef>
              <a:spcAft>
                <a:spcPts val="0"/>
              </a:spcAft>
              <a:buSzPts val="1300"/>
              <a:buChar char="●"/>
            </a:pPr>
            <a:r>
              <a:rPr lang="fr"/>
              <a:t>B = P/F so that FxB=P. Similar to E : ratio of total params. over active params. </a:t>
            </a:r>
            <a:endParaRPr/>
          </a:p>
        </p:txBody>
      </p:sp>
      <p:pic>
        <p:nvPicPr>
          <p:cNvPr id="315" name="Google Shape;315;p44"/>
          <p:cNvPicPr preferRelativeResize="0"/>
          <p:nvPr/>
        </p:nvPicPr>
        <p:blipFill>
          <a:blip r:embed="rId3">
            <a:alphaModFix/>
          </a:blip>
          <a:stretch>
            <a:fillRect/>
          </a:stretch>
        </p:blipFill>
        <p:spPr>
          <a:xfrm>
            <a:off x="805225" y="3720850"/>
            <a:ext cx="5114925" cy="619125"/>
          </a:xfrm>
          <a:prstGeom prst="rect">
            <a:avLst/>
          </a:prstGeom>
          <a:noFill/>
          <a:ln>
            <a:noFill/>
          </a:ln>
        </p:spPr>
      </p:pic>
      <p:pic>
        <p:nvPicPr>
          <p:cNvPr id="316" name="Google Shape;316;p44"/>
          <p:cNvPicPr preferRelativeResize="0"/>
          <p:nvPr/>
        </p:nvPicPr>
        <p:blipFill>
          <a:blip r:embed="rId4">
            <a:alphaModFix/>
          </a:blip>
          <a:stretch>
            <a:fillRect/>
          </a:stretch>
        </p:blipFill>
        <p:spPr>
          <a:xfrm>
            <a:off x="5775000" y="3327623"/>
            <a:ext cx="1951300" cy="1552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a:t>
            </a:r>
            <a:r>
              <a:rPr lang="fr"/>
              <a:t>ore general scaling law : K and R don’t matter</a:t>
            </a:r>
            <a:endParaRPr/>
          </a:p>
        </p:txBody>
      </p:sp>
      <p:sp>
        <p:nvSpPr>
          <p:cNvPr id="322" name="Google Shape;322;p45"/>
          <p:cNvSpPr txBox="1"/>
          <p:nvPr>
            <p:ph idx="1" type="body"/>
          </p:nvPr>
        </p:nvSpPr>
        <p:spPr>
          <a:xfrm>
            <a:off x="729450" y="2078875"/>
            <a:ext cx="3227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The new scaling law produces similar fits across </a:t>
            </a:r>
            <a:r>
              <a:rPr b="1" lang="fr"/>
              <a:t>K</a:t>
            </a:r>
            <a:r>
              <a:rPr lang="fr"/>
              <a:t> and </a:t>
            </a:r>
            <a:r>
              <a:rPr b="1" lang="fr"/>
              <a:t>R</a:t>
            </a:r>
            <a:r>
              <a:rPr lang="fr"/>
              <a:t>, i.e. loss can be predicted only based on </a:t>
            </a:r>
            <a:r>
              <a:rPr b="1" lang="fr"/>
              <a:t>P</a:t>
            </a:r>
            <a:r>
              <a:rPr lang="fr"/>
              <a:t> and </a:t>
            </a:r>
            <a:r>
              <a:rPr b="1" lang="fr"/>
              <a:t>B</a:t>
            </a:r>
            <a:r>
              <a:rPr lang="fr"/>
              <a:t>. This indicates that </a:t>
            </a:r>
            <a:r>
              <a:rPr b="1" lang="fr"/>
              <a:t>K </a:t>
            </a:r>
            <a:r>
              <a:rPr lang="fr"/>
              <a:t>and </a:t>
            </a:r>
            <a:r>
              <a:rPr b="1" lang="fr"/>
              <a:t>R</a:t>
            </a:r>
            <a:r>
              <a:rPr lang="fr"/>
              <a:t> have little impact on the performance</a:t>
            </a:r>
            <a:endParaRPr/>
          </a:p>
          <a:p>
            <a:pPr indent="0" lvl="0" marL="0" rtl="0" algn="l">
              <a:spcBef>
                <a:spcPts val="1200"/>
              </a:spcBef>
              <a:spcAft>
                <a:spcPts val="1200"/>
              </a:spcAft>
              <a:buNone/>
            </a:pPr>
            <a:r>
              <a:t/>
            </a:r>
            <a:endParaRPr/>
          </a:p>
        </p:txBody>
      </p:sp>
      <p:pic>
        <p:nvPicPr>
          <p:cNvPr id="323" name="Google Shape;323;p45"/>
          <p:cNvPicPr preferRelativeResize="0"/>
          <p:nvPr/>
        </p:nvPicPr>
        <p:blipFill>
          <a:blip r:embed="rId3">
            <a:alphaModFix/>
          </a:blip>
          <a:stretch>
            <a:fillRect/>
          </a:stretch>
        </p:blipFill>
        <p:spPr>
          <a:xfrm>
            <a:off x="4024025" y="1945150"/>
            <a:ext cx="3912476" cy="27931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a:t>
            </a:r>
            <a:r>
              <a:rPr lang="fr"/>
              <a:t>ore general scaling law : which K,R to choose</a:t>
            </a:r>
            <a:endParaRPr/>
          </a:p>
        </p:txBody>
      </p:sp>
      <p:sp>
        <p:nvSpPr>
          <p:cNvPr id="329" name="Google Shape;329;p46"/>
          <p:cNvSpPr txBox="1"/>
          <p:nvPr>
            <p:ph idx="1" type="body"/>
          </p:nvPr>
        </p:nvSpPr>
        <p:spPr>
          <a:xfrm>
            <a:off x="729450" y="2078875"/>
            <a:ext cx="3227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Higher </a:t>
            </a:r>
            <a:r>
              <a:rPr b="1" lang="fr"/>
              <a:t>K</a:t>
            </a:r>
            <a:r>
              <a:rPr lang="fr"/>
              <a:t> means more parameter efficiency, but also more FLOPs and communication cost : </a:t>
            </a:r>
            <a:r>
              <a:rPr b="1" lang="fr"/>
              <a:t>K = 1 is prefered</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rPr lang="fr"/>
              <a:t>Higher </a:t>
            </a:r>
            <a:r>
              <a:rPr b="1" lang="fr"/>
              <a:t>R</a:t>
            </a:r>
            <a:r>
              <a:rPr lang="fr"/>
              <a:t> normally means better performance, however there are </a:t>
            </a:r>
            <a:r>
              <a:rPr lang="fr"/>
              <a:t>diminishing</a:t>
            </a:r>
            <a:r>
              <a:rPr lang="fr"/>
              <a:t> returns : </a:t>
            </a:r>
            <a:r>
              <a:rPr b="1" lang="fr"/>
              <a:t>R &gt; 0.5 is prefered</a:t>
            </a:r>
            <a:endParaRPr b="1"/>
          </a:p>
        </p:txBody>
      </p:sp>
      <p:pic>
        <p:nvPicPr>
          <p:cNvPr id="330" name="Google Shape;330;p46"/>
          <p:cNvPicPr preferRelativeResize="0"/>
          <p:nvPr/>
        </p:nvPicPr>
        <p:blipFill>
          <a:blip r:embed="rId3">
            <a:alphaModFix/>
          </a:blip>
          <a:stretch>
            <a:fillRect/>
          </a:stretch>
        </p:blipFill>
        <p:spPr>
          <a:xfrm>
            <a:off x="4571993" y="1906700"/>
            <a:ext cx="3486831" cy="1412650"/>
          </a:xfrm>
          <a:prstGeom prst="rect">
            <a:avLst/>
          </a:prstGeom>
          <a:noFill/>
          <a:ln>
            <a:noFill/>
          </a:ln>
        </p:spPr>
      </p:pic>
      <p:pic>
        <p:nvPicPr>
          <p:cNvPr id="331" name="Google Shape;331;p46"/>
          <p:cNvPicPr preferRelativeResize="0"/>
          <p:nvPr/>
        </p:nvPicPr>
        <p:blipFill>
          <a:blip r:embed="rId4">
            <a:alphaModFix/>
          </a:blip>
          <a:stretch>
            <a:fillRect/>
          </a:stretch>
        </p:blipFill>
        <p:spPr>
          <a:xfrm>
            <a:off x="3956550" y="3319351"/>
            <a:ext cx="4442976" cy="1412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Recap and discussion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Recap</a:t>
            </a:r>
            <a:endParaRPr/>
          </a:p>
        </p:txBody>
      </p:sp>
      <p:sp>
        <p:nvSpPr>
          <p:cNvPr id="342" name="Google Shape;342;p48"/>
          <p:cNvSpPr txBox="1"/>
          <p:nvPr>
            <p:ph idx="1" type="body"/>
          </p:nvPr>
        </p:nvSpPr>
        <p:spPr>
          <a:xfrm>
            <a:off x="729450" y="2078875"/>
            <a:ext cx="7688700" cy="27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Important points of the paper :</a:t>
            </a:r>
            <a:endParaRPr/>
          </a:p>
          <a:p>
            <a:pPr indent="-311150" lvl="0" marL="457200" rtl="0" algn="l">
              <a:spcBef>
                <a:spcPts val="1200"/>
              </a:spcBef>
              <a:spcAft>
                <a:spcPts val="0"/>
              </a:spcAft>
              <a:buSzPts val="1300"/>
              <a:buChar char="●"/>
            </a:pPr>
            <a:r>
              <a:rPr lang="fr"/>
              <a:t>V-loss follows a joint power-law in </a:t>
            </a:r>
            <a:r>
              <a:rPr b="1" lang="fr"/>
              <a:t>E,N</a:t>
            </a:r>
            <a:r>
              <a:rPr lang="fr"/>
              <a:t> with quadratic interaction modelling diminishing returns.</a:t>
            </a:r>
            <a:endParaRPr/>
          </a:p>
          <a:p>
            <a:pPr indent="-298450" lvl="1" marL="914400" rtl="0" algn="l">
              <a:spcBef>
                <a:spcPts val="0"/>
              </a:spcBef>
              <a:spcAft>
                <a:spcPts val="0"/>
              </a:spcAft>
              <a:buSzPts val="1100"/>
              <a:buChar char="○"/>
            </a:pPr>
            <a:r>
              <a:rPr b="1" lang="fr"/>
              <a:t>a(E)</a:t>
            </a:r>
            <a:r>
              <a:rPr lang="fr"/>
              <a:t> </a:t>
            </a:r>
            <a:r>
              <a:rPr b="1" lang="fr"/>
              <a:t>= a + c log(E) </a:t>
            </a:r>
            <a:r>
              <a:rPr lang="fr"/>
              <a:t>quantifies the scaling w.r.t. </a:t>
            </a:r>
            <a:r>
              <a:rPr b="1" lang="fr"/>
              <a:t>N </a:t>
            </a:r>
            <a:r>
              <a:rPr lang="fr"/>
              <a:t>when </a:t>
            </a:r>
            <a:r>
              <a:rPr b="1" lang="fr"/>
              <a:t>E</a:t>
            </a:r>
            <a:r>
              <a:rPr lang="fr"/>
              <a:t> is fixed</a:t>
            </a:r>
            <a:endParaRPr/>
          </a:p>
          <a:p>
            <a:pPr indent="-298450" lvl="1" marL="914400" rtl="0" algn="l">
              <a:spcBef>
                <a:spcPts val="0"/>
              </a:spcBef>
              <a:spcAft>
                <a:spcPts val="0"/>
              </a:spcAft>
              <a:buSzPts val="1100"/>
              <a:buChar char="○"/>
            </a:pPr>
            <a:r>
              <a:rPr b="1" lang="fr"/>
              <a:t>b(N) = b + c log(N)</a:t>
            </a:r>
            <a:r>
              <a:rPr lang="fr"/>
              <a:t> quantifies the scaling w.r.t. </a:t>
            </a:r>
            <a:r>
              <a:rPr b="1" lang="fr"/>
              <a:t>E</a:t>
            </a:r>
            <a:r>
              <a:rPr lang="fr"/>
              <a:t> when </a:t>
            </a:r>
            <a:r>
              <a:rPr b="1" lang="fr"/>
              <a:t>N </a:t>
            </a:r>
            <a:r>
              <a:rPr lang="fr"/>
              <a:t>is fixed.</a:t>
            </a:r>
            <a:endParaRPr/>
          </a:p>
          <a:p>
            <a:pPr indent="-298450" lvl="1" marL="914400" rtl="0" algn="l">
              <a:spcBef>
                <a:spcPts val="0"/>
              </a:spcBef>
              <a:spcAft>
                <a:spcPts val="0"/>
              </a:spcAft>
              <a:buSzPts val="1100"/>
              <a:buChar char="○"/>
            </a:pPr>
            <a:r>
              <a:rPr b="1" lang="fr"/>
              <a:t>c</a:t>
            </a:r>
            <a:r>
              <a:rPr lang="fr"/>
              <a:t> quantifies at what rate the individual power-laws degrade when the other parameter increases</a:t>
            </a:r>
            <a:endParaRPr/>
          </a:p>
          <a:p>
            <a:pPr indent="-298450" lvl="1" marL="914400" rtl="0" algn="l">
              <a:spcBef>
                <a:spcPts val="0"/>
              </a:spcBef>
              <a:spcAft>
                <a:spcPts val="0"/>
              </a:spcAft>
              <a:buSzPts val="1100"/>
              <a:buChar char="○"/>
            </a:pPr>
            <a:r>
              <a:rPr b="1" lang="fr"/>
              <a:t>d </a:t>
            </a:r>
            <a:r>
              <a:rPr lang="fr"/>
              <a:t>quantifies the base performance</a:t>
            </a:r>
            <a:endParaRPr/>
          </a:p>
          <a:p>
            <a:pPr indent="-311150" lvl="0" marL="457200" rtl="0" algn="l">
              <a:spcBef>
                <a:spcPts val="0"/>
              </a:spcBef>
              <a:spcAft>
                <a:spcPts val="0"/>
              </a:spcAft>
              <a:buSzPts val="1300"/>
              <a:buChar char="●"/>
            </a:pPr>
            <a:r>
              <a:rPr lang="fr"/>
              <a:t>An additional correction for large and small </a:t>
            </a:r>
            <a:r>
              <a:rPr b="1" lang="fr"/>
              <a:t>E</a:t>
            </a:r>
            <a:r>
              <a:rPr lang="fr"/>
              <a:t> gives an even better fix</a:t>
            </a:r>
            <a:endParaRPr/>
          </a:p>
          <a:p>
            <a:pPr indent="-298450" lvl="1" marL="914400" rtl="0" algn="l">
              <a:spcBef>
                <a:spcPts val="0"/>
              </a:spcBef>
              <a:spcAft>
                <a:spcPts val="0"/>
              </a:spcAft>
              <a:buSzPts val="1100"/>
              <a:buChar char="○"/>
            </a:pPr>
            <a:r>
              <a:rPr b="1" lang="fr"/>
              <a:t>E_max </a:t>
            </a:r>
            <a:r>
              <a:rPr lang="fr"/>
              <a:t>quantifies performance degradation due to increase in </a:t>
            </a:r>
            <a:r>
              <a:rPr b="1" lang="fr"/>
              <a:t>E</a:t>
            </a:r>
            <a:r>
              <a:rPr lang="fr"/>
              <a:t> </a:t>
            </a:r>
            <a:endParaRPr/>
          </a:p>
          <a:p>
            <a:pPr indent="-311150" lvl="0" marL="457200" rtl="0" algn="l">
              <a:spcBef>
                <a:spcPts val="0"/>
              </a:spcBef>
              <a:spcAft>
                <a:spcPts val="0"/>
              </a:spcAft>
              <a:buSzPts val="1300"/>
              <a:buChar char="●"/>
            </a:pPr>
            <a:r>
              <a:rPr lang="fr"/>
              <a:t>We can </a:t>
            </a:r>
            <a:r>
              <a:rPr lang="fr"/>
              <a:t>easily</a:t>
            </a:r>
            <a:r>
              <a:rPr lang="fr"/>
              <a:t> calculate at what </a:t>
            </a:r>
            <a:r>
              <a:rPr b="1" lang="fr"/>
              <a:t>N</a:t>
            </a:r>
            <a:r>
              <a:rPr lang="fr"/>
              <a:t> routing stops being beneficial : </a:t>
            </a:r>
            <a:r>
              <a:rPr b="1" lang="fr"/>
              <a:t>log(N_cutoff) = b/c</a:t>
            </a:r>
            <a:endParaRPr b="1"/>
          </a:p>
          <a:p>
            <a:pPr indent="-311150" lvl="0" marL="457200" rtl="0" algn="l">
              <a:spcBef>
                <a:spcPts val="0"/>
              </a:spcBef>
              <a:spcAft>
                <a:spcPts val="0"/>
              </a:spcAft>
              <a:buSzPts val="1300"/>
              <a:buChar char="●"/>
            </a:pPr>
            <a:r>
              <a:rPr lang="fr"/>
              <a:t>We can define a similar scaling law w.r.t. more general parameters (</a:t>
            </a:r>
            <a:r>
              <a:rPr b="1" lang="fr"/>
              <a:t>F,B</a:t>
            </a:r>
            <a:r>
              <a:rPr lang="fr"/>
              <a:t>) to model more general architectures. This reveals that some design choices (</a:t>
            </a:r>
            <a:r>
              <a:rPr b="1" lang="fr"/>
              <a:t>K,R</a:t>
            </a:r>
            <a:r>
              <a:rPr lang="fr"/>
              <a:t>) do not matter very much.</a:t>
            </a:r>
            <a:endParaRPr/>
          </a:p>
        </p:txBody>
      </p:sp>
      <p:pic>
        <p:nvPicPr>
          <p:cNvPr id="343" name="Google Shape;343;p48"/>
          <p:cNvPicPr preferRelativeResize="0"/>
          <p:nvPr/>
        </p:nvPicPr>
        <p:blipFill>
          <a:blip r:embed="rId3">
            <a:alphaModFix/>
          </a:blip>
          <a:stretch>
            <a:fillRect/>
          </a:stretch>
        </p:blipFill>
        <p:spPr>
          <a:xfrm>
            <a:off x="2635475" y="1039200"/>
            <a:ext cx="5143500" cy="381000"/>
          </a:xfrm>
          <a:prstGeom prst="rect">
            <a:avLst/>
          </a:prstGeom>
          <a:noFill/>
          <a:ln>
            <a:noFill/>
          </a:ln>
        </p:spPr>
      </p:pic>
      <p:pic>
        <p:nvPicPr>
          <p:cNvPr id="344" name="Google Shape;344;p48"/>
          <p:cNvPicPr preferRelativeResize="0"/>
          <p:nvPr/>
        </p:nvPicPr>
        <p:blipFill>
          <a:blip r:embed="rId4">
            <a:alphaModFix/>
          </a:blip>
          <a:stretch>
            <a:fillRect/>
          </a:stretch>
        </p:blipFill>
        <p:spPr>
          <a:xfrm>
            <a:off x="2487176" y="1420200"/>
            <a:ext cx="5552975" cy="6721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Comparison of presented architectures</a:t>
            </a:r>
            <a:endParaRPr/>
          </a:p>
        </p:txBody>
      </p:sp>
      <p:sp>
        <p:nvSpPr>
          <p:cNvPr id="350" name="Google Shape;350;p4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We summarize the relative behavior of the three routing techniques considered :</a:t>
            </a:r>
            <a:endParaRPr/>
          </a:p>
          <a:p>
            <a:pPr indent="-311150" lvl="0" marL="457200" rtl="0" algn="l">
              <a:spcBef>
                <a:spcPts val="1200"/>
              </a:spcBef>
              <a:spcAft>
                <a:spcPts val="0"/>
              </a:spcAft>
              <a:buSzPts val="1300"/>
              <a:buChar char="●"/>
            </a:pPr>
            <a:r>
              <a:rPr lang="fr"/>
              <a:t>SMOEs </a:t>
            </a:r>
            <a:r>
              <a:rPr lang="fr"/>
              <a:t>consistently</a:t>
            </a:r>
            <a:r>
              <a:rPr lang="fr"/>
              <a:t> outperform other methods, especially at bigger </a:t>
            </a:r>
            <a:r>
              <a:rPr b="1" lang="fr"/>
              <a:t>N</a:t>
            </a:r>
            <a:r>
              <a:rPr lang="fr"/>
              <a:t> because it has the lowest </a:t>
            </a:r>
            <a:r>
              <a:rPr b="1" lang="fr"/>
              <a:t>c</a:t>
            </a:r>
            <a:endParaRPr b="1"/>
          </a:p>
          <a:p>
            <a:pPr indent="-311150" lvl="0" marL="457200" rtl="0" algn="l">
              <a:spcBef>
                <a:spcPts val="0"/>
              </a:spcBef>
              <a:spcAft>
                <a:spcPts val="0"/>
              </a:spcAft>
              <a:buSzPts val="1300"/>
              <a:buChar char="●"/>
            </a:pPr>
            <a:r>
              <a:rPr lang="fr"/>
              <a:t>Other methods, especially RL, are competitive at lower </a:t>
            </a:r>
            <a:r>
              <a:rPr b="1" lang="fr"/>
              <a:t>N</a:t>
            </a:r>
            <a:r>
              <a:rPr lang="fr"/>
              <a:t> because they have lower </a:t>
            </a:r>
            <a:r>
              <a:rPr b="1" lang="fr"/>
              <a:t>a,b</a:t>
            </a:r>
            <a:endParaRPr/>
          </a:p>
          <a:p>
            <a:pPr indent="-311150" lvl="0" marL="457200" rtl="0" algn="l">
              <a:spcBef>
                <a:spcPts val="0"/>
              </a:spcBef>
              <a:spcAft>
                <a:spcPts val="0"/>
              </a:spcAft>
              <a:buSzPts val="1300"/>
              <a:buChar char="●"/>
            </a:pPr>
            <a:r>
              <a:rPr lang="fr"/>
              <a:t>Hash and RL maintain a power-behavior for longer since </a:t>
            </a:r>
            <a:r>
              <a:rPr b="1" lang="fr"/>
              <a:t>E_max </a:t>
            </a:r>
            <a:r>
              <a:rPr lang="fr"/>
              <a:t>is bigger</a:t>
            </a:r>
            <a:endParaRPr/>
          </a:p>
          <a:p>
            <a:pPr indent="-311150" lvl="0" marL="457200" rtl="0" algn="l">
              <a:spcBef>
                <a:spcPts val="0"/>
              </a:spcBef>
              <a:spcAft>
                <a:spcPts val="0"/>
              </a:spcAft>
              <a:buSzPts val="1300"/>
              <a:buChar char="●"/>
            </a:pPr>
            <a:r>
              <a:rPr lang="fr"/>
              <a:t>Hash has the biggest initial overhead since </a:t>
            </a:r>
            <a:r>
              <a:rPr b="1" lang="fr"/>
              <a:t>E_start</a:t>
            </a:r>
            <a:r>
              <a:rPr lang="fr"/>
              <a:t> is bigger</a:t>
            </a:r>
            <a:endParaRPr/>
          </a:p>
          <a:p>
            <a:pPr indent="0" lvl="0" marL="0" rtl="0" algn="l">
              <a:spcBef>
                <a:spcPts val="1200"/>
              </a:spcBef>
              <a:spcAft>
                <a:spcPts val="1200"/>
              </a:spcAft>
              <a:buNone/>
            </a:pPr>
            <a:r>
              <a:t/>
            </a:r>
            <a:endParaRPr/>
          </a:p>
        </p:txBody>
      </p:sp>
      <p:pic>
        <p:nvPicPr>
          <p:cNvPr id="351" name="Google Shape;351;p49"/>
          <p:cNvPicPr preferRelativeResize="0"/>
          <p:nvPr/>
        </p:nvPicPr>
        <p:blipFill>
          <a:blip r:embed="rId3">
            <a:alphaModFix/>
          </a:blip>
          <a:stretch>
            <a:fillRect/>
          </a:stretch>
        </p:blipFill>
        <p:spPr>
          <a:xfrm>
            <a:off x="2355275" y="3670600"/>
            <a:ext cx="4657926" cy="10843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Left-out sections</a:t>
            </a:r>
            <a:endParaRPr/>
          </a:p>
        </p:txBody>
      </p:sp>
      <p:sp>
        <p:nvSpPr>
          <p:cNvPr id="357" name="Google Shape;357;p5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fr"/>
              <a:t>In Appendix E, authors explore briefly scaling of </a:t>
            </a:r>
            <a:r>
              <a:rPr b="1" lang="fr"/>
              <a:t>downstream performance</a:t>
            </a:r>
            <a:r>
              <a:rPr lang="fr"/>
              <a:t> and observe that it doesn’t follow a simple trend : it is really dependent on the task. More research needed.</a:t>
            </a:r>
            <a:endParaRPr/>
          </a:p>
          <a:p>
            <a:pPr indent="-311150" lvl="0" marL="457200" rtl="0" algn="l">
              <a:spcBef>
                <a:spcPts val="0"/>
              </a:spcBef>
              <a:spcAft>
                <a:spcPts val="0"/>
              </a:spcAft>
              <a:buSzPts val="1300"/>
              <a:buChar char="●"/>
            </a:pPr>
            <a:r>
              <a:rPr lang="fr"/>
              <a:t>In Appendix F, authors argue that it is not appropriate to consider </a:t>
            </a:r>
            <a:r>
              <a:rPr b="1" lang="fr"/>
              <a:t>performance at convergence</a:t>
            </a:r>
            <a:r>
              <a:rPr lang="fr"/>
              <a:t> because dataset and models are too large and complex to overfit/saturate with reasonable amount of tokens. “Scaling analyses should focus on optimal performance at a fixed number of tokens”.</a:t>
            </a:r>
            <a:endParaRPr/>
          </a:p>
          <a:p>
            <a:pPr indent="0" lvl="0" marL="45720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Implication for future </a:t>
            </a:r>
            <a:r>
              <a:rPr lang="fr"/>
              <a:t>research and open questions</a:t>
            </a:r>
            <a:endParaRPr/>
          </a:p>
        </p:txBody>
      </p:sp>
      <p:sp>
        <p:nvSpPr>
          <p:cNvPr id="363" name="Google Shape;363;p51"/>
          <p:cNvSpPr txBox="1"/>
          <p:nvPr>
            <p:ph idx="1" type="body"/>
          </p:nvPr>
        </p:nvSpPr>
        <p:spPr>
          <a:xfrm>
            <a:off x="729450" y="2078875"/>
            <a:ext cx="7688700" cy="2761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a:t>This framework gives a way to quantify the performance or different architectures in a disentangled way and informs future research. We can extract a few general lessons and questions for the future.</a:t>
            </a:r>
            <a:endParaRPr/>
          </a:p>
          <a:p>
            <a:pPr indent="-311150" lvl="0" marL="457200" rtl="0" algn="l">
              <a:spcBef>
                <a:spcPts val="1200"/>
              </a:spcBef>
              <a:spcAft>
                <a:spcPts val="0"/>
              </a:spcAft>
              <a:buSzPts val="1300"/>
              <a:buChar char="●"/>
            </a:pPr>
            <a:r>
              <a:rPr lang="fr"/>
              <a:t>Routing gives diminishing returns as </a:t>
            </a:r>
            <a:r>
              <a:rPr b="1" lang="fr"/>
              <a:t>N </a:t>
            </a:r>
            <a:r>
              <a:rPr lang="fr"/>
              <a:t>and </a:t>
            </a:r>
            <a:r>
              <a:rPr b="1" lang="fr"/>
              <a:t>E </a:t>
            </a:r>
            <a:r>
              <a:rPr lang="fr"/>
              <a:t> increases. </a:t>
            </a:r>
            <a:r>
              <a:rPr b="1" lang="fr"/>
              <a:t>Why? </a:t>
            </a:r>
            <a:endParaRPr b="1"/>
          </a:p>
          <a:p>
            <a:pPr indent="-311150" lvl="0" marL="457200" rtl="0" algn="l">
              <a:spcBef>
                <a:spcPts val="0"/>
              </a:spcBef>
              <a:spcAft>
                <a:spcPts val="0"/>
              </a:spcAft>
              <a:buSzPts val="1300"/>
              <a:buChar char="●"/>
            </a:pPr>
            <a:r>
              <a:rPr lang="fr"/>
              <a:t>T</a:t>
            </a:r>
            <a:r>
              <a:rPr lang="fr"/>
              <a:t>he parameters </a:t>
            </a:r>
            <a:r>
              <a:rPr b="1" lang="fr"/>
              <a:t>c</a:t>
            </a:r>
            <a:r>
              <a:rPr lang="fr"/>
              <a:t> and </a:t>
            </a:r>
            <a:r>
              <a:rPr b="1" lang="fr"/>
              <a:t>E_max </a:t>
            </a:r>
            <a:r>
              <a:rPr lang="fr"/>
              <a:t>are the indicators of how well the model scales. They should be focussed.</a:t>
            </a:r>
            <a:endParaRPr/>
          </a:p>
          <a:p>
            <a:pPr indent="-311150" lvl="0" marL="457200" rtl="0" algn="l">
              <a:spcBef>
                <a:spcPts val="0"/>
              </a:spcBef>
              <a:spcAft>
                <a:spcPts val="0"/>
              </a:spcAft>
              <a:buSzPts val="1300"/>
              <a:buChar char="●"/>
            </a:pPr>
            <a:r>
              <a:rPr lang="fr"/>
              <a:t>The number or active experts (</a:t>
            </a:r>
            <a:r>
              <a:rPr b="1" lang="fr"/>
              <a:t>K</a:t>
            </a:r>
            <a:r>
              <a:rPr lang="fr"/>
              <a:t>) and the number of routing layer (</a:t>
            </a:r>
            <a:r>
              <a:rPr b="1" lang="fr"/>
              <a:t>R</a:t>
            </a:r>
            <a:r>
              <a:rPr lang="fr"/>
              <a:t>) has a very weak impact on scaling performance. Perhaps this indicates that these routing architectures leverage motivation 2 (easier scaling) much more than motivation 1 (compositionality). Good performance of Hash Routing also suggest this fact. Leveraging hierarchical compositionality is an important goal for future work. Now it just seems like its distributing the knowledge of the FFN (</a:t>
            </a:r>
            <a:r>
              <a:rPr lang="fr" u="sng">
                <a:solidFill>
                  <a:schemeClr val="hlink"/>
                </a:solidFill>
                <a:hlinkClick r:id="rId3"/>
              </a:rPr>
              <a:t>Geva et al. 2021</a:t>
            </a:r>
            <a:r>
              <a:rPr lang="fr"/>
              <a:t>). Which is in fact cool but maybe it could be even cooler.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Routing networks</a:t>
            </a:r>
            <a:endParaRPr/>
          </a:p>
        </p:txBody>
      </p:sp>
      <p:sp>
        <p:nvSpPr>
          <p:cNvPr id="104" name="Google Shape;104;p16"/>
          <p:cNvSpPr txBox="1"/>
          <p:nvPr>
            <p:ph idx="1" type="body"/>
          </p:nvPr>
        </p:nvSpPr>
        <p:spPr>
          <a:xfrm>
            <a:off x="729450" y="2078875"/>
            <a:ext cx="458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 routing network consists of a set of </a:t>
            </a:r>
            <a:r>
              <a:rPr b="1" lang="fr"/>
              <a:t>modules</a:t>
            </a:r>
            <a:r>
              <a:rPr lang="fr"/>
              <a:t> (parameterized functions) from which a </a:t>
            </a:r>
            <a:r>
              <a:rPr b="1" lang="fr"/>
              <a:t>router</a:t>
            </a:r>
            <a:r>
              <a:rPr lang="fr"/>
              <a:t> can choose a composition.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**Note that in certain architectures the input can be routed to many modules at the same time.**</a:t>
            </a:r>
            <a:endParaRPr/>
          </a:p>
        </p:txBody>
      </p:sp>
      <p:pic>
        <p:nvPicPr>
          <p:cNvPr id="105" name="Google Shape;105;p16"/>
          <p:cNvPicPr preferRelativeResize="0"/>
          <p:nvPr/>
        </p:nvPicPr>
        <p:blipFill>
          <a:blip r:embed="rId3">
            <a:alphaModFix/>
          </a:blip>
          <a:stretch>
            <a:fillRect/>
          </a:stretch>
        </p:blipFill>
        <p:spPr>
          <a:xfrm>
            <a:off x="5313751" y="1580775"/>
            <a:ext cx="3158750" cy="27592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Questions :</a:t>
            </a:r>
            <a:endParaRPr/>
          </a:p>
        </p:txBody>
      </p:sp>
      <p:sp>
        <p:nvSpPr>
          <p:cNvPr id="369" name="Google Shape;369;p52"/>
          <p:cNvSpPr txBox="1"/>
          <p:nvPr>
            <p:ph idx="1" type="body"/>
          </p:nvPr>
        </p:nvSpPr>
        <p:spPr>
          <a:xfrm>
            <a:off x="729450" y="2027000"/>
            <a:ext cx="7688700" cy="28275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fr"/>
              <a:t>Q :  How is Expert Parallelism different from  Sharding Parallelism.</a:t>
            </a:r>
            <a:endParaRPr/>
          </a:p>
          <a:p>
            <a:pPr indent="-293211" lvl="1" marL="914400" rtl="0" algn="l">
              <a:spcBef>
                <a:spcPts val="0"/>
              </a:spcBef>
              <a:spcAft>
                <a:spcPts val="0"/>
              </a:spcAft>
              <a:buClr>
                <a:srgbClr val="FF0000"/>
              </a:buClr>
              <a:buSzPct val="100000"/>
              <a:buChar char="○"/>
            </a:pPr>
            <a:r>
              <a:rPr lang="fr">
                <a:solidFill>
                  <a:srgbClr val="FF0000"/>
                </a:solidFill>
              </a:rPr>
              <a:t>A : With sharding every module needs to see every input and this slows down the processing rate.</a:t>
            </a:r>
            <a:endParaRPr>
              <a:solidFill>
                <a:srgbClr val="FF0000"/>
              </a:solidFill>
            </a:endParaRPr>
          </a:p>
          <a:p>
            <a:pPr indent="-304958" lvl="0" marL="457200" rtl="0" algn="l">
              <a:spcBef>
                <a:spcPts val="0"/>
              </a:spcBef>
              <a:spcAft>
                <a:spcPts val="0"/>
              </a:spcAft>
              <a:buSzPct val="100000"/>
              <a:buChar char="●"/>
            </a:pPr>
            <a:r>
              <a:rPr lang="fr"/>
              <a:t>Q : Can these findings generalize to other settings in which routing might happen more implicitly?</a:t>
            </a:r>
            <a:endParaRPr/>
          </a:p>
          <a:p>
            <a:pPr indent="-293211" lvl="1" marL="914400" rtl="0" algn="l">
              <a:spcBef>
                <a:spcPts val="0"/>
              </a:spcBef>
              <a:spcAft>
                <a:spcPts val="0"/>
              </a:spcAft>
              <a:buClr>
                <a:srgbClr val="FF0000"/>
              </a:buClr>
              <a:buSzPct val="100000"/>
              <a:buChar char="○"/>
            </a:pPr>
            <a:r>
              <a:rPr lang="fr">
                <a:solidFill>
                  <a:srgbClr val="FF0000"/>
                </a:solidFill>
              </a:rPr>
              <a:t>A : Not really. Also modularity modularity doesn’t really happen in other settings/architectures (</a:t>
            </a:r>
            <a:r>
              <a:rPr lang="fr" u="sng">
                <a:solidFill>
                  <a:srgbClr val="FF0000"/>
                </a:solidFill>
                <a:hlinkClick r:id="rId3">
                  <a:extLst>
                    <a:ext uri="{A12FA001-AC4F-418D-AE19-62706E023703}">
                      <ahyp:hlinkClr val="tx"/>
                    </a:ext>
                  </a:extLst>
                </a:hlinkClick>
              </a:rPr>
              <a:t>Csordás et al. 2021</a:t>
            </a:r>
            <a:r>
              <a:rPr lang="fr">
                <a:solidFill>
                  <a:srgbClr val="FF0000"/>
                </a:solidFill>
              </a:rPr>
              <a:t>)</a:t>
            </a:r>
            <a:endParaRPr>
              <a:solidFill>
                <a:srgbClr val="FF0000"/>
              </a:solidFill>
            </a:endParaRPr>
          </a:p>
          <a:p>
            <a:pPr indent="-304958" lvl="0" marL="457200" rtl="0" algn="l">
              <a:spcBef>
                <a:spcPts val="0"/>
              </a:spcBef>
              <a:spcAft>
                <a:spcPts val="0"/>
              </a:spcAft>
              <a:buSzPct val="100000"/>
              <a:buChar char="●"/>
            </a:pPr>
            <a:r>
              <a:rPr lang="fr"/>
              <a:t>Q : I wonder as of the conclusion of this paper if we have a fixed compute budget, do we want to train a model as large as it can, or train a routing network with the most effective number of parameters under computing budget?</a:t>
            </a:r>
            <a:endParaRPr/>
          </a:p>
          <a:p>
            <a:pPr indent="-293211" lvl="1" marL="914400" rtl="0" algn="l">
              <a:spcBef>
                <a:spcPts val="0"/>
              </a:spcBef>
              <a:spcAft>
                <a:spcPts val="0"/>
              </a:spcAft>
              <a:buClr>
                <a:srgbClr val="FF0000"/>
              </a:buClr>
              <a:buSzPct val="100000"/>
              <a:buChar char="○"/>
            </a:pPr>
            <a:r>
              <a:rPr lang="fr">
                <a:solidFill>
                  <a:srgbClr val="FF0000"/>
                </a:solidFill>
              </a:rPr>
              <a:t>A : Use routing when your compute budget is relatively small (the paper says N&lt;1.3B for some reason but you get improvement up to N = 900B)</a:t>
            </a:r>
            <a:endParaRPr>
              <a:solidFill>
                <a:srgbClr val="FF0000"/>
              </a:solidFill>
            </a:endParaRPr>
          </a:p>
          <a:p>
            <a:pPr indent="-304958" lvl="0" marL="457200" rtl="0" algn="l">
              <a:spcBef>
                <a:spcPts val="0"/>
              </a:spcBef>
              <a:spcAft>
                <a:spcPts val="0"/>
              </a:spcAft>
              <a:buSzPct val="100000"/>
              <a:buChar char="●"/>
            </a:pPr>
            <a:r>
              <a:rPr lang="fr"/>
              <a:t>Q: Could this be applies to vision transformers?</a:t>
            </a:r>
            <a:endParaRPr/>
          </a:p>
          <a:p>
            <a:pPr indent="-290274" lvl="1" marL="914400" rtl="0" algn="l">
              <a:spcBef>
                <a:spcPts val="0"/>
              </a:spcBef>
              <a:spcAft>
                <a:spcPts val="0"/>
              </a:spcAft>
              <a:buClr>
                <a:srgbClr val="FF0000"/>
              </a:buClr>
              <a:buSzPct val="100000"/>
              <a:buChar char="○"/>
            </a:pPr>
            <a:r>
              <a:rPr lang="fr" sz="1050">
                <a:solidFill>
                  <a:srgbClr val="FF0000"/>
                </a:solidFill>
              </a:rPr>
              <a:t>A : Yes</a:t>
            </a:r>
            <a:endParaRPr sz="1050"/>
          </a:p>
          <a:p>
            <a:pPr indent="-304958" lvl="0" marL="457200" rtl="0" algn="l">
              <a:spcBef>
                <a:spcPts val="0"/>
              </a:spcBef>
              <a:spcAft>
                <a:spcPts val="0"/>
              </a:spcAft>
              <a:buSzPct val="100000"/>
              <a:buChar char="●"/>
            </a:pPr>
            <a:r>
              <a:rPr lang="fr"/>
              <a:t>Q : How could their scaling prediction can be generalized for other types of many-expert networks like a neural Dirichlet process or attention models (like RIMS)?</a:t>
            </a:r>
            <a:endParaRPr/>
          </a:p>
          <a:p>
            <a:pPr indent="-293211" lvl="1" marL="914400" rtl="0" algn="l">
              <a:spcBef>
                <a:spcPts val="0"/>
              </a:spcBef>
              <a:spcAft>
                <a:spcPts val="0"/>
              </a:spcAft>
              <a:buClr>
                <a:srgbClr val="FF0000"/>
              </a:buClr>
              <a:buSzPct val="100000"/>
              <a:buChar char="○"/>
            </a:pPr>
            <a:r>
              <a:rPr lang="fr">
                <a:solidFill>
                  <a:srgbClr val="FF0000"/>
                </a:solidFill>
              </a:rPr>
              <a:t>A : Idk about neural Dirichlet process. &lt;insert RIMs discussion : sequence data, top-down routing&gt;</a:t>
            </a:r>
            <a:endParaRPr>
              <a:solidFill>
                <a:srgbClr val="FF0000"/>
              </a:solidFill>
            </a:endParaRPr>
          </a:p>
          <a:p>
            <a:pPr indent="0" lvl="0" marL="0" marR="0" rtl="0" algn="l">
              <a:lnSpc>
                <a:spcPct val="115000"/>
              </a:lnSpc>
              <a:spcBef>
                <a:spcPts val="1200"/>
              </a:spcBef>
              <a:spcAft>
                <a:spcPts val="1200"/>
              </a:spcAft>
              <a:buNone/>
            </a:pPr>
            <a:r>
              <a:t/>
            </a:r>
            <a:endParaRPr sz="13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Motivation 1 : Compositionality and generalisation</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Structure in the world often has a </a:t>
            </a:r>
            <a:r>
              <a:rPr lang="fr"/>
              <a:t>compositional</a:t>
            </a:r>
            <a:r>
              <a:rPr lang="fr"/>
              <a:t> and modular structure : things are made of parts which can be recombined in other things. When the world/task/distribution changes these parts remain unchanged.</a:t>
            </a:r>
            <a:endParaRPr/>
          </a:p>
          <a:p>
            <a:pPr indent="0" lvl="0" marL="0" rtl="0" algn="l">
              <a:spcBef>
                <a:spcPts val="1200"/>
              </a:spcBef>
              <a:spcAft>
                <a:spcPts val="1200"/>
              </a:spcAft>
              <a:buNone/>
            </a:pPr>
            <a:r>
              <a:rPr b="1" lang="fr"/>
              <a:t>By separately learning modules and a way to compose them, routing networks can better adapt to changes in distribution.</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Motivation 2 : Disentangle model size and compute</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It is increasingly evident that in many cases mode performance scales with size (i.e. </a:t>
            </a:r>
            <a:r>
              <a:rPr lang="fr" u="sng">
                <a:solidFill>
                  <a:schemeClr val="hlink"/>
                </a:solidFill>
                <a:hlinkClick r:id="rId3"/>
              </a:rPr>
              <a:t>Kaplan et al. 2020</a:t>
            </a:r>
            <a:r>
              <a:rPr lang="fr"/>
              <a:t>). However, so does compute (FLOPs). This undesirable connection between size and computation motivates a search for architectures wherein the two are disentangled.</a:t>
            </a:r>
            <a:endParaRPr/>
          </a:p>
          <a:p>
            <a:pPr indent="0" lvl="0" marL="0" rtl="0" algn="l">
              <a:spcBef>
                <a:spcPts val="1200"/>
              </a:spcBef>
              <a:spcAft>
                <a:spcPts val="1200"/>
              </a:spcAft>
              <a:buNone/>
            </a:pPr>
            <a:r>
              <a:rPr b="1" lang="fr"/>
              <a:t>Routing networks disentangle total number of parameters and compute cost.</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Motivation 2’ : Improved </a:t>
            </a:r>
            <a:r>
              <a:rPr lang="fr"/>
              <a:t>parallelism</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Since large models do not fit on any single device, in practice it is necessary to distributed the model on several devices (model parallelism). However, this can significantly slows down execution and communication cost can be prohibitively expensive. </a:t>
            </a:r>
            <a:endParaRPr/>
          </a:p>
          <a:p>
            <a:pPr indent="0" lvl="0" marL="0" rtl="0" algn="l">
              <a:spcBef>
                <a:spcPts val="1200"/>
              </a:spcBef>
              <a:spcAft>
                <a:spcPts val="0"/>
              </a:spcAft>
              <a:buNone/>
            </a:pPr>
            <a:r>
              <a:rPr b="1" lang="fr"/>
              <a:t>Routing networks enables efficient model parallelism because modules do not interact and can be executed in parallel.</a:t>
            </a:r>
            <a:endParaRPr b="1"/>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Challenges</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a:t>T</a:t>
            </a:r>
            <a:r>
              <a:rPr lang="fr"/>
              <a:t>raining a routing network is </a:t>
            </a:r>
            <a:r>
              <a:rPr b="1" lang="fr"/>
              <a:t>non-stationary from both the perspective of the router</a:t>
            </a:r>
            <a:r>
              <a:rPr lang="fr"/>
              <a:t>, and from the perspective of the modules, because the optimal composition strategy depends on the module parameters and vice versa. This gives rise to many challenges :</a:t>
            </a:r>
            <a:endParaRPr/>
          </a:p>
          <a:p>
            <a:pPr indent="-311150" lvl="0" marL="457200" rtl="0" algn="l">
              <a:spcBef>
                <a:spcPts val="1200"/>
              </a:spcBef>
              <a:spcAft>
                <a:spcPts val="0"/>
              </a:spcAft>
              <a:buSzPts val="1300"/>
              <a:buChar char="●"/>
            </a:pPr>
            <a:r>
              <a:rPr lang="fr"/>
              <a:t>Early training stability</a:t>
            </a:r>
            <a:endParaRPr/>
          </a:p>
          <a:p>
            <a:pPr indent="-311150" lvl="0" marL="457200" rtl="0" algn="l">
              <a:spcBef>
                <a:spcPts val="0"/>
              </a:spcBef>
              <a:spcAft>
                <a:spcPts val="0"/>
              </a:spcAft>
              <a:buSzPts val="1300"/>
              <a:buChar char="●"/>
            </a:pPr>
            <a:r>
              <a:rPr lang="fr"/>
              <a:t>Module collapse</a:t>
            </a:r>
            <a:endParaRPr/>
          </a:p>
          <a:p>
            <a:pPr indent="-311150" lvl="0" marL="457200" rtl="0" algn="l">
              <a:spcBef>
                <a:spcPts val="0"/>
              </a:spcBef>
              <a:spcAft>
                <a:spcPts val="0"/>
              </a:spcAft>
              <a:buSzPts val="1300"/>
              <a:buChar char="●"/>
            </a:pPr>
            <a:r>
              <a:rPr lang="fr"/>
              <a:t>Module diversity </a:t>
            </a:r>
            <a:endParaRPr b="1"/>
          </a:p>
          <a:p>
            <a:pPr indent="0" lvl="0" marL="0" rtl="0" algn="l">
              <a:spcBef>
                <a:spcPts val="1200"/>
              </a:spcBef>
              <a:spcAft>
                <a:spcPts val="1200"/>
              </a:spcAft>
              <a:buNone/>
            </a:pPr>
            <a:r>
              <a:rPr lang="fr"/>
              <a:t>From a more practical POV, it is important to </a:t>
            </a:r>
            <a:r>
              <a:rPr b="1" lang="fr"/>
              <a:t>balance the </a:t>
            </a:r>
            <a:r>
              <a:rPr b="1" lang="fr"/>
              <a:t>modules</a:t>
            </a:r>
            <a:r>
              <a:rPr lang="fr"/>
              <a:t> so that each device is used efficiently and that all modules learn at the same rate (helps resolving </a:t>
            </a:r>
            <a:r>
              <a:rPr lang="fr"/>
              <a:t>collapse</a:t>
            </a:r>
            <a:r>
              <a:rPr lang="fr"/>
              <a:t> and diversity)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Routed language models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