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6"/>
  </p:notesMasterIdLst>
  <p:handoutMasterIdLst>
    <p:handoutMasterId r:id="rId27"/>
  </p:handoutMasterIdLst>
  <p:sldIdLst>
    <p:sldId id="257" r:id="rId2"/>
    <p:sldId id="259" r:id="rId3"/>
    <p:sldId id="260" r:id="rId4"/>
    <p:sldId id="282" r:id="rId5"/>
    <p:sldId id="261" r:id="rId6"/>
    <p:sldId id="262" r:id="rId7"/>
    <p:sldId id="263" r:id="rId8"/>
    <p:sldId id="264" r:id="rId9"/>
    <p:sldId id="266" r:id="rId10"/>
    <p:sldId id="267" r:id="rId11"/>
    <p:sldId id="280" r:id="rId12"/>
    <p:sldId id="268" r:id="rId13"/>
    <p:sldId id="269" r:id="rId14"/>
    <p:sldId id="270" r:id="rId15"/>
    <p:sldId id="271" r:id="rId16"/>
    <p:sldId id="281" r:id="rId17"/>
    <p:sldId id="272" r:id="rId18"/>
    <p:sldId id="273" r:id="rId19"/>
    <p:sldId id="274" r:id="rId20"/>
    <p:sldId id="275" r:id="rId21"/>
    <p:sldId id="276" r:id="rId22"/>
    <p:sldId id="277" r:id="rId23"/>
    <p:sldId id="278" r:id="rId24"/>
    <p:sldId id="279" r:id="rId2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6" d="100"/>
          <a:sy n="156" d="100"/>
        </p:scale>
        <p:origin x="270" y="1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DCDDAF65-1163-4956-BC5F-554E2BC525E3}" type="datetimeFigureOut">
              <a:rPr lang="en-HK" smtClean="0"/>
              <a:t>17/9/2021</a:t>
            </a:fld>
            <a:endParaRPr lang="en-HK"/>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E10695BF-A380-467F-BD09-33178347B52D}" type="slidenum">
              <a:rPr lang="en-HK" smtClean="0"/>
              <a:t>‹#›</a:t>
            </a:fld>
            <a:endParaRPr lang="en-HK"/>
          </a:p>
        </p:txBody>
      </p:sp>
    </p:spTree>
    <p:extLst>
      <p:ext uri="{BB962C8B-B14F-4D97-AF65-F5344CB8AC3E}">
        <p14:creationId xmlns:p14="http://schemas.microsoft.com/office/powerpoint/2010/main" val="3688372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B1CCB554-4CB3-4B2B-84F8-49874F3A6677}" type="datetimeFigureOut">
              <a:rPr lang="en-HK" smtClean="0"/>
              <a:t>17/9/2021</a:t>
            </a:fld>
            <a:endParaRPr lang="en-HK"/>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HK"/>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3B460E75-3C4E-4236-A32A-105B81B7174E}" type="slidenum">
              <a:rPr lang="en-HK" smtClean="0"/>
              <a:t>‹#›</a:t>
            </a:fld>
            <a:endParaRPr lang="en-HK"/>
          </a:p>
        </p:txBody>
      </p:sp>
    </p:spTree>
    <p:extLst>
      <p:ext uri="{BB962C8B-B14F-4D97-AF65-F5344CB8AC3E}">
        <p14:creationId xmlns:p14="http://schemas.microsoft.com/office/powerpoint/2010/main" val="250519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intro</a:t>
            </a:r>
          </a:p>
          <a:p>
            <a:endParaRPr lang="en-US" dirty="0" smtClean="0"/>
          </a:p>
          <a:p>
            <a:r>
              <a:rPr lang="en-US" dirty="0" smtClean="0"/>
              <a:t>First lecture</a:t>
            </a:r>
            <a:r>
              <a:rPr lang="en-US" baseline="0" dirty="0" smtClean="0"/>
              <a:t> with Zoom   Everyone is working very hard to make the best of our situation,. Using Zoom for online is new but we will be able to help you gain knowledge and develop skills and Attitudes also for teaching your own student in the future.</a:t>
            </a:r>
          </a:p>
          <a:p>
            <a:endParaRPr lang="en-US" baseline="0" dirty="0" smtClean="0"/>
          </a:p>
          <a:p>
            <a:r>
              <a:rPr lang="en-US" baseline="0" dirty="0" smtClean="0"/>
              <a:t>Lets move on to the chat function. We will only use Chat for teaching and learning, not personal or social. I will say again: Please use Chat only for the learning </a:t>
            </a:r>
            <a:r>
              <a:rPr lang="en-US" baseline="0" dirty="0" err="1" smtClean="0"/>
              <a:t>acitivites</a:t>
            </a:r>
            <a:r>
              <a:rPr lang="en-US" baseline="0" dirty="0" smtClean="0"/>
              <a:t> I will give you so that we do not jam up Chat.</a:t>
            </a:r>
          </a:p>
          <a:p>
            <a:endParaRPr lang="en-US" baseline="0" dirty="0" smtClean="0"/>
          </a:p>
          <a:p>
            <a:r>
              <a:rPr lang="en-US" baseline="0" dirty="0" smtClean="0"/>
              <a:t>So the first question I would like to ask you on chat is: What are the two most important points you recall from the last lecture in this course? </a:t>
            </a:r>
            <a:r>
              <a:rPr lang="en-US" baseline="0" dirty="0" err="1" smtClean="0"/>
              <a:t>Talke</a:t>
            </a:r>
            <a:r>
              <a:rPr lang="en-US" baseline="0" dirty="0" smtClean="0"/>
              <a:t> a few minutes – Ready, go</a:t>
            </a:r>
            <a:endParaRPr lang="en-US" dirty="0"/>
          </a:p>
        </p:txBody>
      </p:sp>
      <p:sp>
        <p:nvSpPr>
          <p:cNvPr id="4" name="Slide Number Placeholder 3"/>
          <p:cNvSpPr>
            <a:spLocks noGrp="1"/>
          </p:cNvSpPr>
          <p:nvPr>
            <p:ph type="sldNum" sz="quarter" idx="10"/>
          </p:nvPr>
        </p:nvSpPr>
        <p:spPr/>
        <p:txBody>
          <a:bodyPr/>
          <a:lstStyle/>
          <a:p>
            <a:fld id="{706E329A-CAE7-4239-A0B6-530ED3DDA4F5}" type="slidenum">
              <a:rPr lang="en-US" smtClean="0"/>
              <a:t>1</a:t>
            </a:fld>
            <a:endParaRPr lang="en-US" dirty="0"/>
          </a:p>
        </p:txBody>
      </p:sp>
    </p:spTree>
    <p:extLst>
      <p:ext uri="{BB962C8B-B14F-4D97-AF65-F5344CB8AC3E}">
        <p14:creationId xmlns:p14="http://schemas.microsoft.com/office/powerpoint/2010/main" val="2075079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DE9AA81C-FEC4-413F-AAEF-D2D08255AFCA}" type="slidenum">
              <a:rPr lang="en-US" altLang="zh-TW" smtClean="0"/>
              <a:pPr eaLnBrk="1" hangingPunct="1"/>
              <a:t>19</a:t>
            </a:fld>
            <a:endParaRPr lang="en-US" altLang="zh-TW" dirty="0" smtClean="0"/>
          </a:p>
        </p:txBody>
      </p:sp>
      <p:sp>
        <p:nvSpPr>
          <p:cNvPr id="25603" name="Rectangle 2"/>
          <p:cNvSpPr>
            <a:spLocks noGrp="1" noRot="1" noChangeAspect="1" noChangeArrowheads="1" noTextEdit="1"/>
          </p:cNvSpPr>
          <p:nvPr>
            <p:ph type="sldImg"/>
          </p:nvPr>
        </p:nvSpPr>
        <p:spPr>
          <a:xfrm>
            <a:off x="-222250" y="808038"/>
            <a:ext cx="7188200" cy="4043362"/>
          </a:xfrm>
          <a:ln/>
        </p:spPr>
      </p:sp>
      <p:sp>
        <p:nvSpPr>
          <p:cNvPr id="25604" name="Rectangle 3"/>
          <p:cNvSpPr>
            <a:spLocks noGrp="1" noChangeArrowheads="1"/>
          </p:cNvSpPr>
          <p:nvPr>
            <p:ph type="body" idx="1"/>
          </p:nvPr>
        </p:nvSpPr>
        <p:spPr>
          <a:xfrm>
            <a:off x="674422" y="5120277"/>
            <a:ext cx="5389041" cy="48506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n-US" altLang="zh-TW" dirty="0" smtClean="0"/>
              <a:t>Assessment provides evidence on how well each student has achieved the ILOs. Such evidence could be provided by project work, case studies, assignments, examinations, laboratory work and reports </a:t>
            </a:r>
          </a:p>
          <a:p>
            <a:pPr eaLnBrk="1" hangingPunct="1"/>
            <a:r>
              <a:rPr lang="en-US" altLang="zh-TW" b="1" dirty="0" smtClean="0"/>
              <a:t>The assessment task should be a means to assess the outcome. Under a holistic, qualitative scheme, a student's performance is judged against qualitative criteria.</a:t>
            </a:r>
          </a:p>
        </p:txBody>
      </p:sp>
    </p:spTree>
    <p:extLst>
      <p:ext uri="{BB962C8B-B14F-4D97-AF65-F5344CB8AC3E}">
        <p14:creationId xmlns:p14="http://schemas.microsoft.com/office/powerpoint/2010/main" val="891137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3F6DD150-FF3F-44F4-A1D1-132C4CB42004}" type="slidenum">
              <a:rPr lang="en-US" altLang="zh-TW" smtClean="0"/>
              <a:pPr eaLnBrk="1" hangingPunct="1"/>
              <a:t>20</a:t>
            </a:fld>
            <a:endParaRPr lang="en-US" altLang="zh-TW" dirty="0" smtClean="0"/>
          </a:p>
        </p:txBody>
      </p:sp>
      <p:sp>
        <p:nvSpPr>
          <p:cNvPr id="26627" name="Rectangle 2"/>
          <p:cNvSpPr>
            <a:spLocks noGrp="1" noRot="1" noChangeAspect="1" noChangeArrowheads="1" noTextEdit="1"/>
          </p:cNvSpPr>
          <p:nvPr>
            <p:ph type="sldImg"/>
          </p:nvPr>
        </p:nvSpPr>
        <p:spPr>
          <a:xfrm>
            <a:off x="-223838" y="808038"/>
            <a:ext cx="7188201" cy="4043362"/>
          </a:xfrm>
          <a:solidFill>
            <a:srgbClr val="FFFFFF"/>
          </a:solidFill>
          <a:ln/>
        </p:spPr>
      </p:sp>
      <p:sp>
        <p:nvSpPr>
          <p:cNvPr id="26628" name="Rectangle 3"/>
          <p:cNvSpPr>
            <a:spLocks noGrp="1" noChangeArrowheads="1"/>
          </p:cNvSpPr>
          <p:nvPr>
            <p:ph type="body" idx="1"/>
          </p:nvPr>
        </p:nvSpPr>
        <p:spPr>
          <a:xfrm>
            <a:off x="494366" y="5089172"/>
            <a:ext cx="5755471" cy="478502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AU" altLang="zh-TW" dirty="0" smtClean="0"/>
          </a:p>
        </p:txBody>
      </p:sp>
    </p:spTree>
    <p:extLst>
      <p:ext uri="{BB962C8B-B14F-4D97-AF65-F5344CB8AC3E}">
        <p14:creationId xmlns:p14="http://schemas.microsoft.com/office/powerpoint/2010/main" val="1390486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DE9AA81C-FEC4-413F-AAEF-D2D08255AFCA}" type="slidenum">
              <a:rPr lang="en-US" altLang="zh-TW" smtClean="0"/>
              <a:pPr eaLnBrk="1" hangingPunct="1"/>
              <a:t>21</a:t>
            </a:fld>
            <a:endParaRPr lang="en-US" altLang="zh-TW" dirty="0" smtClean="0"/>
          </a:p>
        </p:txBody>
      </p:sp>
      <p:sp>
        <p:nvSpPr>
          <p:cNvPr id="25603" name="Rectangle 2"/>
          <p:cNvSpPr>
            <a:spLocks noGrp="1" noRot="1" noChangeAspect="1" noChangeArrowheads="1" noTextEdit="1"/>
          </p:cNvSpPr>
          <p:nvPr>
            <p:ph type="sldImg"/>
          </p:nvPr>
        </p:nvSpPr>
        <p:spPr>
          <a:xfrm>
            <a:off x="-222250" y="808038"/>
            <a:ext cx="7188200" cy="4043362"/>
          </a:xfrm>
          <a:ln/>
        </p:spPr>
      </p:sp>
      <p:sp>
        <p:nvSpPr>
          <p:cNvPr id="25604" name="Rectangle 3"/>
          <p:cNvSpPr>
            <a:spLocks noGrp="1" noChangeArrowheads="1"/>
          </p:cNvSpPr>
          <p:nvPr>
            <p:ph type="body" idx="1"/>
          </p:nvPr>
        </p:nvSpPr>
        <p:spPr>
          <a:xfrm>
            <a:off x="674422" y="5120277"/>
            <a:ext cx="5389041" cy="48506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n-US" altLang="zh-TW" dirty="0" smtClean="0"/>
              <a:t>Assessment provides evidence on how well each student has achieved the ILOs. Such evidence could be provided by project work, case studies, assignments, examinations, laboratory work and reports </a:t>
            </a:r>
          </a:p>
          <a:p>
            <a:pPr eaLnBrk="1" hangingPunct="1"/>
            <a:r>
              <a:rPr lang="en-US" altLang="zh-TW" b="1" dirty="0" smtClean="0"/>
              <a:t>The assessment task should be a means to assess the outcome. Under a holistic, qualitative scheme, a student's performance is judged against qualitative criteria.</a:t>
            </a:r>
          </a:p>
        </p:txBody>
      </p:sp>
    </p:spTree>
    <p:extLst>
      <p:ext uri="{BB962C8B-B14F-4D97-AF65-F5344CB8AC3E}">
        <p14:creationId xmlns:p14="http://schemas.microsoft.com/office/powerpoint/2010/main" val="119677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DE9AA81C-FEC4-413F-AAEF-D2D08255AFCA}" type="slidenum">
              <a:rPr lang="en-US" altLang="zh-TW" smtClean="0"/>
              <a:pPr eaLnBrk="1" hangingPunct="1"/>
              <a:t>22</a:t>
            </a:fld>
            <a:endParaRPr lang="en-US" altLang="zh-TW" dirty="0" smtClean="0"/>
          </a:p>
        </p:txBody>
      </p:sp>
      <p:sp>
        <p:nvSpPr>
          <p:cNvPr id="25603" name="Rectangle 2"/>
          <p:cNvSpPr>
            <a:spLocks noGrp="1" noRot="1" noChangeAspect="1" noChangeArrowheads="1" noTextEdit="1"/>
          </p:cNvSpPr>
          <p:nvPr>
            <p:ph type="sldImg"/>
          </p:nvPr>
        </p:nvSpPr>
        <p:spPr>
          <a:xfrm>
            <a:off x="-222250" y="808038"/>
            <a:ext cx="7188200" cy="4043362"/>
          </a:xfrm>
          <a:ln/>
        </p:spPr>
      </p:sp>
      <p:sp>
        <p:nvSpPr>
          <p:cNvPr id="25604" name="Rectangle 3"/>
          <p:cNvSpPr>
            <a:spLocks noGrp="1" noChangeArrowheads="1"/>
          </p:cNvSpPr>
          <p:nvPr>
            <p:ph type="body" idx="1"/>
          </p:nvPr>
        </p:nvSpPr>
        <p:spPr>
          <a:xfrm>
            <a:off x="674422" y="5120277"/>
            <a:ext cx="5389041" cy="48506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n-US" altLang="zh-TW" dirty="0" smtClean="0"/>
              <a:t>Assessment provides evidence on how well each student has achieved the ILOs. Such evidence could be provided by project work, case studies, assignments, examinations, laboratory work and reports </a:t>
            </a:r>
          </a:p>
          <a:p>
            <a:pPr eaLnBrk="1" hangingPunct="1"/>
            <a:r>
              <a:rPr lang="en-US" altLang="zh-TW" b="1" dirty="0" smtClean="0"/>
              <a:t>The assessment task should be a means to assess the outcome. Under a holistic, qualitative scheme, a student's performance is judged against qualitative criteria.</a:t>
            </a:r>
          </a:p>
        </p:txBody>
      </p:sp>
    </p:spTree>
    <p:extLst>
      <p:ext uri="{BB962C8B-B14F-4D97-AF65-F5344CB8AC3E}">
        <p14:creationId xmlns:p14="http://schemas.microsoft.com/office/powerpoint/2010/main" val="404039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C0D29ED2-CC65-4412-BDB4-F6D079C34CD5}" type="slidenum">
              <a:rPr lang="en-US" altLang="zh-TW" smtClean="0"/>
              <a:pPr eaLnBrk="1" hangingPunct="1"/>
              <a:t>23</a:t>
            </a:fld>
            <a:endParaRPr lang="en-US" altLang="zh-TW"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TW" sz="1000" dirty="0"/>
              <a:t>The term '</a:t>
            </a:r>
            <a:r>
              <a:rPr lang="en-US" altLang="zh-TW" sz="1000" b="1" i="1" dirty="0"/>
              <a:t>Constructive</a:t>
            </a:r>
            <a:r>
              <a:rPr lang="en-US" altLang="zh-TW" sz="1000" dirty="0"/>
              <a:t>' relates to theories about </a:t>
            </a:r>
            <a:r>
              <a:rPr lang="en-US" altLang="zh-TW" sz="1000" dirty="0">
                <a:solidFill>
                  <a:srgbClr val="FF0000"/>
                </a:solidFill>
              </a:rPr>
              <a:t>how students construct knowledge</a:t>
            </a:r>
            <a:r>
              <a:rPr lang="en-US" altLang="zh-TW" sz="1000" dirty="0"/>
              <a:t> and is based on the notion of ‘</a:t>
            </a:r>
            <a:r>
              <a:rPr lang="en-US" altLang="zh-TW" sz="1000" b="1" dirty="0"/>
              <a:t>Constructivism</a:t>
            </a:r>
            <a:r>
              <a:rPr lang="en-US" altLang="zh-TW" sz="1000" dirty="0"/>
              <a:t>’. This is based on the idea that </a:t>
            </a:r>
            <a:r>
              <a:rPr lang="en-US" altLang="zh-TW" sz="1000" dirty="0">
                <a:solidFill>
                  <a:srgbClr val="3366FF"/>
                </a:solidFill>
              </a:rPr>
              <a:t>we make sense of the world around us and </a:t>
            </a:r>
            <a:r>
              <a:rPr lang="en-US" altLang="zh-TW" sz="1000" b="1" dirty="0">
                <a:solidFill>
                  <a:srgbClr val="3366FF"/>
                </a:solidFill>
              </a:rPr>
              <a:t>attribute</a:t>
            </a:r>
            <a:r>
              <a:rPr lang="en-US" altLang="zh-TW" sz="1000" dirty="0">
                <a:solidFill>
                  <a:srgbClr val="3366FF"/>
                </a:solidFill>
              </a:rPr>
              <a:t> meaning</a:t>
            </a:r>
            <a:r>
              <a:rPr lang="en-US" altLang="zh-TW" sz="1000" dirty="0"/>
              <a:t> not through direct instruction or having knowledge imposed upon us, but </a:t>
            </a:r>
            <a:r>
              <a:rPr lang="en-US" altLang="zh-TW" sz="1000" dirty="0">
                <a:solidFill>
                  <a:srgbClr val="00CC00"/>
                </a:solidFill>
              </a:rPr>
              <a:t>by our daily interactions with our environment</a:t>
            </a:r>
            <a:r>
              <a:rPr lang="en-US" altLang="zh-TW" sz="1000" dirty="0"/>
              <a:t>. Adapting to new challenges from our environment forces us to organise our knowledge and formulate new meanings for ourselves. </a:t>
            </a:r>
            <a:r>
              <a:rPr lang="en-US" altLang="zh-TW" sz="1000" dirty="0">
                <a:solidFill>
                  <a:srgbClr val="FF0000"/>
                </a:solidFill>
              </a:rPr>
              <a:t>Therefore, our ‘</a:t>
            </a:r>
            <a:r>
              <a:rPr lang="en-US" altLang="zh-TW" sz="1000" b="1" dirty="0">
                <a:solidFill>
                  <a:srgbClr val="FF0000"/>
                </a:solidFill>
              </a:rPr>
              <a:t>knowledge</a:t>
            </a:r>
            <a:r>
              <a:rPr lang="en-US" altLang="zh-TW" sz="1000" dirty="0">
                <a:solidFill>
                  <a:srgbClr val="FF0000"/>
                </a:solidFill>
              </a:rPr>
              <a:t>’ is gradually </a:t>
            </a:r>
            <a:r>
              <a:rPr lang="en-US" altLang="zh-TW" sz="1000" b="1" i="1" dirty="0">
                <a:solidFill>
                  <a:srgbClr val="FF0000"/>
                </a:solidFill>
              </a:rPr>
              <a:t>constructed.</a:t>
            </a:r>
          </a:p>
          <a:p>
            <a:pPr eaLnBrk="1" hangingPunct="1">
              <a:lnSpc>
                <a:spcPct val="90000"/>
              </a:lnSpc>
            </a:pPr>
            <a:r>
              <a:rPr lang="en-US" altLang="zh-TW" sz="1000" dirty="0"/>
              <a:t>The term '</a:t>
            </a:r>
            <a:r>
              <a:rPr lang="en-US" altLang="zh-TW" sz="1000" b="1" i="1" dirty="0"/>
              <a:t>Alignment</a:t>
            </a:r>
            <a:r>
              <a:rPr lang="en-US" altLang="zh-TW" sz="1000" dirty="0"/>
              <a:t>' refers to </a:t>
            </a:r>
            <a:r>
              <a:rPr lang="en-US" altLang="zh-TW" sz="1000" dirty="0">
                <a:solidFill>
                  <a:srgbClr val="FF0000"/>
                </a:solidFill>
              </a:rPr>
              <a:t>ensuring that our teaching and learning activities and assessment tasks are directly addressing the intended learning outcomes we have chosen</a:t>
            </a:r>
            <a:r>
              <a:rPr lang="en-US" altLang="zh-TW" sz="1000" dirty="0"/>
              <a:t> for our course/programme. </a:t>
            </a:r>
          </a:p>
          <a:p>
            <a:pPr eaLnBrk="1" hangingPunct="1">
              <a:lnSpc>
                <a:spcPct val="90000"/>
              </a:lnSpc>
            </a:pPr>
            <a:r>
              <a:rPr lang="en-US" altLang="zh-TW" sz="1000" b="1" dirty="0">
                <a:solidFill>
                  <a:schemeClr val="accent1"/>
                </a:solidFill>
              </a:rPr>
              <a:t>The three major components of OBTL are clearly and explicitly linked.</a:t>
            </a:r>
            <a:r>
              <a:rPr lang="en-US" altLang="zh-TW" sz="1000" dirty="0"/>
              <a:t> </a:t>
            </a:r>
          </a:p>
          <a:p>
            <a:pPr eaLnBrk="1" hangingPunct="1">
              <a:lnSpc>
                <a:spcPct val="90000"/>
              </a:lnSpc>
            </a:pPr>
            <a:r>
              <a:rPr lang="en-US" altLang="zh-TW" sz="1000" dirty="0"/>
              <a:t>At programme level, </a:t>
            </a:r>
            <a:r>
              <a:rPr lang="en-US" altLang="zh-TW" sz="1000" b="1" dirty="0">
                <a:solidFill>
                  <a:srgbClr val="00CC00"/>
                </a:solidFill>
              </a:rPr>
              <a:t>it can also refer to ensuring that levels of action verbs are addressed in a progressive and logical manner so that students are afforded the opportunity to gradually construct their knowledge of a topic or subject over the three or four years of study. </a:t>
            </a:r>
          </a:p>
          <a:p>
            <a:pPr eaLnBrk="1" hangingPunct="1">
              <a:lnSpc>
                <a:spcPct val="90000"/>
              </a:lnSpc>
            </a:pPr>
            <a:r>
              <a:rPr lang="en-US" altLang="zh-TW" sz="1000" dirty="0"/>
              <a:t>In OBTL </a:t>
            </a:r>
            <a:r>
              <a:rPr lang="en-US" altLang="zh-TW" sz="1400" dirty="0">
                <a:solidFill>
                  <a:srgbClr val="FF0000"/>
                </a:solidFill>
              </a:rPr>
              <a:t>the outcomes</a:t>
            </a:r>
            <a:r>
              <a:rPr lang="en-US" altLang="zh-TW" sz="1000" dirty="0"/>
              <a:t> that students are intended to attain at the end of a course or programme </a:t>
            </a:r>
            <a:r>
              <a:rPr lang="en-US" altLang="zh-TW" sz="1400" dirty="0">
                <a:solidFill>
                  <a:srgbClr val="FF0000"/>
                </a:solidFill>
              </a:rPr>
              <a:t>are the target of teaching</a:t>
            </a:r>
            <a:r>
              <a:rPr lang="en-US" altLang="zh-TW" sz="1000" dirty="0"/>
              <a:t>, rather than a list of topics the teacher is supposed to 'cover'. </a:t>
            </a:r>
          </a:p>
          <a:p>
            <a:pPr eaLnBrk="1" hangingPunct="1">
              <a:lnSpc>
                <a:spcPct val="90000"/>
              </a:lnSpc>
            </a:pPr>
            <a:r>
              <a:rPr lang="en-US" altLang="zh-TW" sz="1000" dirty="0"/>
              <a:t>Constructive alignment is a design for implementing OBTL in three stages:</a:t>
            </a:r>
          </a:p>
          <a:p>
            <a:pPr eaLnBrk="1" hangingPunct="1">
              <a:lnSpc>
                <a:spcPct val="90000"/>
              </a:lnSpc>
            </a:pPr>
            <a:r>
              <a:rPr lang="en-US" altLang="zh-TW" sz="1000" b="1" dirty="0">
                <a:solidFill>
                  <a:srgbClr val="FF0000"/>
                </a:solidFill>
              </a:rPr>
              <a:t>Intended Learning Outcomes</a:t>
            </a:r>
            <a:r>
              <a:rPr lang="en-US" altLang="zh-TW" sz="1000" b="1" dirty="0"/>
              <a:t> (ILOs):</a:t>
            </a:r>
            <a:r>
              <a:rPr lang="en-US" altLang="zh-TW" sz="1000" dirty="0"/>
              <a:t> These explicitly express the course or programme curriculum in terms of specific outcome knowledge, skills or abilities based on an appropriate action verb. There are usually about five ILO's for each course.</a:t>
            </a:r>
          </a:p>
          <a:p>
            <a:pPr eaLnBrk="1" hangingPunct="1">
              <a:lnSpc>
                <a:spcPct val="90000"/>
              </a:lnSpc>
            </a:pPr>
            <a:r>
              <a:rPr lang="en-US" altLang="zh-TW" sz="1000" b="1" dirty="0">
                <a:solidFill>
                  <a:srgbClr val="FF0000"/>
                </a:solidFill>
              </a:rPr>
              <a:t>Teaching and Learning Activities</a:t>
            </a:r>
            <a:r>
              <a:rPr lang="en-US" altLang="zh-TW" sz="1000" b="1" dirty="0"/>
              <a:t> (TLAs):</a:t>
            </a:r>
            <a:r>
              <a:rPr lang="en-US" altLang="zh-TW" sz="1000" dirty="0"/>
              <a:t> Providing and engaging students in a range of learning activities that are designed to provide them with the opportunity to achieve the stated outcomes.</a:t>
            </a:r>
          </a:p>
          <a:p>
            <a:pPr eaLnBrk="1" hangingPunct="1">
              <a:lnSpc>
                <a:spcPct val="90000"/>
              </a:lnSpc>
            </a:pPr>
            <a:r>
              <a:rPr lang="en-US" altLang="zh-TW" sz="1000" b="1" dirty="0">
                <a:solidFill>
                  <a:srgbClr val="FF0000"/>
                </a:solidFill>
              </a:rPr>
              <a:t>Assessment Tasks</a:t>
            </a:r>
            <a:r>
              <a:rPr lang="en-US" altLang="zh-TW" sz="1000" b="1" dirty="0"/>
              <a:t> (ATs):</a:t>
            </a:r>
            <a:r>
              <a:rPr lang="en-US" altLang="zh-TW" sz="1000" dirty="0"/>
              <a:t> Assessing how well students have attained those outcomes and converting the results into a final grade for the course.</a:t>
            </a:r>
          </a:p>
        </p:txBody>
      </p:sp>
    </p:spTree>
    <p:extLst>
      <p:ext uri="{BB962C8B-B14F-4D97-AF65-F5344CB8AC3E}">
        <p14:creationId xmlns:p14="http://schemas.microsoft.com/office/powerpoint/2010/main" val="30079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background too. We began this about 15 years ago at </a:t>
            </a:r>
            <a:r>
              <a:rPr lang="en-US" dirty="0" err="1" smtClean="0"/>
              <a:t>CityU</a:t>
            </a:r>
            <a:r>
              <a:rPr lang="en-US" dirty="0" smtClean="0"/>
              <a:t>. All </a:t>
            </a:r>
            <a:r>
              <a:rPr lang="en-US" dirty="0" err="1" smtClean="0"/>
              <a:t>programmes</a:t>
            </a:r>
            <a:r>
              <a:rPr lang="en-US" dirty="0" smtClean="0"/>
              <a:t> and majors converted</a:t>
            </a:r>
            <a:r>
              <a:rPr lang="en-US" baseline="0" dirty="0" smtClean="0"/>
              <a:t> to OBTL</a:t>
            </a:r>
            <a:endParaRPr lang="en-US" dirty="0"/>
          </a:p>
        </p:txBody>
      </p:sp>
      <p:sp>
        <p:nvSpPr>
          <p:cNvPr id="4" name="Slide Number Placeholder 3"/>
          <p:cNvSpPr>
            <a:spLocks noGrp="1"/>
          </p:cNvSpPr>
          <p:nvPr>
            <p:ph type="sldNum" sz="quarter" idx="10"/>
          </p:nvPr>
        </p:nvSpPr>
        <p:spPr/>
        <p:txBody>
          <a:bodyPr/>
          <a:lstStyle/>
          <a:p>
            <a:fld id="{706E329A-CAE7-4239-A0B6-530ED3DDA4F5}" type="slidenum">
              <a:rPr lang="en-US" smtClean="0"/>
              <a:t>2</a:t>
            </a:fld>
            <a:endParaRPr lang="en-US" dirty="0"/>
          </a:p>
        </p:txBody>
      </p:sp>
    </p:spTree>
    <p:extLst>
      <p:ext uri="{BB962C8B-B14F-4D97-AF65-F5344CB8AC3E}">
        <p14:creationId xmlns:p14="http://schemas.microsoft.com/office/powerpoint/2010/main" val="128312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2D0AC3F5-54F4-4413-A06E-5AB5ED6F0A6E}" type="slidenum">
              <a:rPr lang="en-US" altLang="zh-TW" smtClean="0"/>
              <a:pPr eaLnBrk="1" hangingPunct="1"/>
              <a:t>3</a:t>
            </a:fld>
            <a:endParaRPr lang="en-US" altLang="zh-TW" dirty="0" smtClean="0"/>
          </a:p>
        </p:txBody>
      </p:sp>
      <p:sp>
        <p:nvSpPr>
          <p:cNvPr id="52227" name="Rectangle 2"/>
          <p:cNvSpPr>
            <a:spLocks noGrp="1" noRot="1" noChangeAspect="1" noChangeArrowheads="1" noTextEdit="1"/>
          </p:cNvSpPr>
          <p:nvPr>
            <p:ph type="sldImg"/>
          </p:nvPr>
        </p:nvSpPr>
        <p:spPr>
          <a:xfrm>
            <a:off x="-222250" y="808038"/>
            <a:ext cx="7188200" cy="4043362"/>
          </a:xfrm>
          <a:ln/>
        </p:spPr>
      </p:sp>
      <p:sp>
        <p:nvSpPr>
          <p:cNvPr id="52228" name="Rectangle 3"/>
          <p:cNvSpPr>
            <a:spLocks noGrp="1" noChangeArrowheads="1"/>
          </p:cNvSpPr>
          <p:nvPr>
            <p:ph type="body" idx="1"/>
          </p:nvPr>
        </p:nvSpPr>
        <p:spPr>
          <a:xfrm>
            <a:off x="674422" y="5120277"/>
            <a:ext cx="5389041" cy="48506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5000"/>
              </a:spcBef>
            </a:pPr>
            <a:endParaRPr lang="en-US" altLang="zh-TW" sz="1300" dirty="0"/>
          </a:p>
        </p:txBody>
      </p:sp>
    </p:spTree>
    <p:extLst>
      <p:ext uri="{BB962C8B-B14F-4D97-AF65-F5344CB8AC3E}">
        <p14:creationId xmlns:p14="http://schemas.microsoft.com/office/powerpoint/2010/main" val="235909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CB2B4982-F873-4333-AD3F-E45C0EFC8AAB}" type="slidenum">
              <a:rPr lang="en-US" altLang="zh-TW" smtClean="0"/>
              <a:pPr eaLnBrk="1" hangingPunct="1"/>
              <a:t>8</a:t>
            </a:fld>
            <a:endParaRPr lang="en-US" altLang="zh-TW" dirty="0" smtClean="0"/>
          </a:p>
        </p:txBody>
      </p:sp>
      <p:sp>
        <p:nvSpPr>
          <p:cNvPr id="54275" name="Rectangle 2"/>
          <p:cNvSpPr>
            <a:spLocks noGrp="1" noRot="1" noChangeAspect="1" noChangeArrowheads="1" noTextEdit="1"/>
          </p:cNvSpPr>
          <p:nvPr>
            <p:ph type="sldImg"/>
          </p:nvPr>
        </p:nvSpPr>
        <p:spPr>
          <a:xfrm>
            <a:off x="-5829300" y="0"/>
            <a:ext cx="23448963" cy="13190538"/>
          </a:xfrm>
          <a:solidFill>
            <a:srgbClr val="FFFFFF"/>
          </a:solidFill>
          <a:ln/>
        </p:spPr>
      </p:sp>
      <p:sp>
        <p:nvSpPr>
          <p:cNvPr id="54276" name="Rectangle 3"/>
          <p:cNvSpPr>
            <a:spLocks noGrp="1" noChangeArrowheads="1"/>
          </p:cNvSpPr>
          <p:nvPr>
            <p:ph type="body" idx="1"/>
          </p:nvPr>
        </p:nvSpPr>
        <p:spPr>
          <a:xfrm>
            <a:off x="494366" y="5089172"/>
            <a:ext cx="5755471" cy="478502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en-AU" altLang="zh-TW" dirty="0" smtClean="0"/>
              <a:t>Poll</a:t>
            </a:r>
          </a:p>
          <a:p>
            <a:pPr eaLnBrk="1" hangingPunct="1"/>
            <a:endParaRPr lang="en-AU" altLang="zh-TW" dirty="0" smtClean="0"/>
          </a:p>
          <a:p>
            <a:pPr eaLnBrk="1" hangingPunct="1"/>
            <a:r>
              <a:rPr lang="en-US" sz="1200" dirty="0" smtClean="0"/>
              <a:t>Action verbs? Achievable? Assessable?</a:t>
            </a:r>
            <a:endParaRPr lang="en-AU" altLang="zh-TW" dirty="0" smtClean="0"/>
          </a:p>
        </p:txBody>
      </p:sp>
    </p:spTree>
    <p:extLst>
      <p:ext uri="{BB962C8B-B14F-4D97-AF65-F5344CB8AC3E}">
        <p14:creationId xmlns:p14="http://schemas.microsoft.com/office/powerpoint/2010/main" val="159188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4E20B684-2446-4F01-83C3-7890DB53457D}" type="slidenum">
              <a:rPr lang="en-US" altLang="zh-TW" smtClean="0"/>
              <a:pPr eaLnBrk="1" hangingPunct="1"/>
              <a:t>9</a:t>
            </a:fld>
            <a:endParaRPr lang="en-US" altLang="zh-TW"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z="1600" dirty="0">
              <a:solidFill>
                <a:srgbClr val="000066"/>
              </a:solidFill>
            </a:endParaRPr>
          </a:p>
        </p:txBody>
      </p:sp>
    </p:spTree>
    <p:extLst>
      <p:ext uri="{BB962C8B-B14F-4D97-AF65-F5344CB8AC3E}">
        <p14:creationId xmlns:p14="http://schemas.microsoft.com/office/powerpoint/2010/main" val="265861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Chat </a:t>
            </a:r>
            <a:endParaRPr lang="en-US" dirty="0"/>
          </a:p>
        </p:txBody>
      </p:sp>
      <p:sp>
        <p:nvSpPr>
          <p:cNvPr id="4" name="Slide Number Placeholder 3"/>
          <p:cNvSpPr>
            <a:spLocks noGrp="1"/>
          </p:cNvSpPr>
          <p:nvPr>
            <p:ph type="sldNum" sz="quarter" idx="10"/>
          </p:nvPr>
        </p:nvSpPr>
        <p:spPr/>
        <p:txBody>
          <a:bodyPr/>
          <a:lstStyle/>
          <a:p>
            <a:fld id="{706E329A-CAE7-4239-A0B6-530ED3DDA4F5}" type="slidenum">
              <a:rPr lang="en-US" smtClean="0"/>
              <a:t>10</a:t>
            </a:fld>
            <a:endParaRPr lang="en-US" dirty="0"/>
          </a:p>
        </p:txBody>
      </p:sp>
    </p:spTree>
    <p:extLst>
      <p:ext uri="{BB962C8B-B14F-4D97-AF65-F5344CB8AC3E}">
        <p14:creationId xmlns:p14="http://schemas.microsoft.com/office/powerpoint/2010/main" val="1297813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0FA159D4-D139-4F7E-85B7-DD7238D9E68C}" type="slidenum">
              <a:rPr lang="en-US" altLang="zh-TW" smtClean="0"/>
              <a:pPr eaLnBrk="1" hangingPunct="1"/>
              <a:t>12</a:t>
            </a:fld>
            <a:endParaRPr lang="en-US" altLang="zh-TW" dirty="0" smtClean="0"/>
          </a:p>
        </p:txBody>
      </p:sp>
      <p:sp>
        <p:nvSpPr>
          <p:cNvPr id="23555" name="Rectangle 2"/>
          <p:cNvSpPr>
            <a:spLocks noGrp="1" noRot="1" noChangeAspect="1" noChangeArrowheads="1" noTextEdit="1"/>
          </p:cNvSpPr>
          <p:nvPr>
            <p:ph type="sldImg"/>
          </p:nvPr>
        </p:nvSpPr>
        <p:spPr>
          <a:xfrm>
            <a:off x="-222250" y="808038"/>
            <a:ext cx="7188200" cy="4043362"/>
          </a:xfrm>
          <a:ln/>
        </p:spPr>
      </p:sp>
      <p:sp>
        <p:nvSpPr>
          <p:cNvPr id="23556" name="Rectangle 3"/>
          <p:cNvSpPr>
            <a:spLocks noGrp="1" noChangeArrowheads="1"/>
          </p:cNvSpPr>
          <p:nvPr>
            <p:ph type="body" idx="1"/>
          </p:nvPr>
        </p:nvSpPr>
        <p:spPr>
          <a:xfrm>
            <a:off x="674422" y="5120277"/>
            <a:ext cx="5389041" cy="48506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bg2"/>
              </a:buClr>
              <a:buSzPct val="75000"/>
              <a:buFont typeface="Wingdings" pitchFamily="2" charset="2"/>
              <a:buNone/>
            </a:pPr>
            <a:r>
              <a:rPr lang="en-US" altLang="zh-TW" dirty="0" smtClean="0"/>
              <a:t>The teacher designs a situation in which the student is required to enact the learning activity nominated in the ILO </a:t>
            </a:r>
          </a:p>
          <a:p>
            <a:pPr eaLnBrk="1" hangingPunct="1"/>
            <a:endParaRPr lang="en-US" altLang="zh-TW" dirty="0" smtClean="0"/>
          </a:p>
        </p:txBody>
      </p:sp>
    </p:spTree>
    <p:extLst>
      <p:ext uri="{BB962C8B-B14F-4D97-AF65-F5344CB8AC3E}">
        <p14:creationId xmlns:p14="http://schemas.microsoft.com/office/powerpoint/2010/main" val="263318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35" indent="-285744" eaLnBrk="0" hangingPunct="0">
              <a:defRPr kumimoji="1">
                <a:solidFill>
                  <a:schemeClr val="tx1"/>
                </a:solidFill>
                <a:latin typeface="Arial" charset="0"/>
                <a:ea typeface="新細明體" pitchFamily="18" charset="-120"/>
              </a:defRPr>
            </a:lvl2pPr>
            <a:lvl3pPr marL="1142977" indent="-228595" eaLnBrk="0" hangingPunct="0">
              <a:defRPr kumimoji="1">
                <a:solidFill>
                  <a:schemeClr val="tx1"/>
                </a:solidFill>
                <a:latin typeface="Arial" charset="0"/>
                <a:ea typeface="新細明體" pitchFamily="18" charset="-120"/>
              </a:defRPr>
            </a:lvl3pPr>
            <a:lvl4pPr marL="1600168" indent="-228595" eaLnBrk="0" hangingPunct="0">
              <a:defRPr kumimoji="1">
                <a:solidFill>
                  <a:schemeClr val="tx1"/>
                </a:solidFill>
                <a:latin typeface="Arial" charset="0"/>
                <a:ea typeface="新細明體" pitchFamily="18" charset="-120"/>
              </a:defRPr>
            </a:lvl4pPr>
            <a:lvl5pPr marL="2057359" indent="-228595" eaLnBrk="0" hangingPunct="0">
              <a:defRPr kumimoji="1">
                <a:solidFill>
                  <a:schemeClr val="tx1"/>
                </a:solidFill>
                <a:latin typeface="Arial" charset="0"/>
                <a:ea typeface="新細明體" pitchFamily="18" charset="-120"/>
              </a:defRPr>
            </a:lvl5pPr>
            <a:lvl6pPr marL="2514550" indent="-228595" eaLnBrk="0" fontAlgn="base" hangingPunct="0">
              <a:spcBef>
                <a:spcPct val="0"/>
              </a:spcBef>
              <a:spcAft>
                <a:spcPct val="0"/>
              </a:spcAft>
              <a:defRPr kumimoji="1">
                <a:solidFill>
                  <a:schemeClr val="tx1"/>
                </a:solidFill>
                <a:latin typeface="Arial" charset="0"/>
                <a:ea typeface="新細明體" pitchFamily="18" charset="-120"/>
              </a:defRPr>
            </a:lvl6pPr>
            <a:lvl7pPr marL="2971740" indent="-228595" eaLnBrk="0" fontAlgn="base" hangingPunct="0">
              <a:spcBef>
                <a:spcPct val="0"/>
              </a:spcBef>
              <a:spcAft>
                <a:spcPct val="0"/>
              </a:spcAft>
              <a:defRPr kumimoji="1">
                <a:solidFill>
                  <a:schemeClr val="tx1"/>
                </a:solidFill>
                <a:latin typeface="Arial" charset="0"/>
                <a:ea typeface="新細明體" pitchFamily="18" charset="-120"/>
              </a:defRPr>
            </a:lvl7pPr>
            <a:lvl8pPr marL="3428932" indent="-228595" eaLnBrk="0" fontAlgn="base" hangingPunct="0">
              <a:spcBef>
                <a:spcPct val="0"/>
              </a:spcBef>
              <a:spcAft>
                <a:spcPct val="0"/>
              </a:spcAft>
              <a:defRPr kumimoji="1">
                <a:solidFill>
                  <a:schemeClr val="tx1"/>
                </a:solidFill>
                <a:latin typeface="Arial" charset="0"/>
                <a:ea typeface="新細明體" pitchFamily="18" charset="-120"/>
              </a:defRPr>
            </a:lvl8pPr>
            <a:lvl9pPr marL="3886122" indent="-228595"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7228DC6C-C514-4107-A8FD-4C710B8082DD}" type="slidenum">
              <a:rPr lang="en-US" altLang="zh-TW" smtClean="0"/>
              <a:pPr eaLnBrk="1" hangingPunct="1"/>
              <a:t>13</a:t>
            </a:fld>
            <a:endParaRPr lang="en-US" altLang="zh-TW" dirty="0" smtClean="0"/>
          </a:p>
        </p:txBody>
      </p:sp>
      <p:sp>
        <p:nvSpPr>
          <p:cNvPr id="24579"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pPr eaLnBrk="1" hangingPunct="1">
              <a:defRPr/>
            </a:pPr>
            <a:endParaRPr lang="en-US" b="1" dirty="0" smtClean="0">
              <a:solidFill>
                <a:srgbClr val="000066"/>
              </a:solidFill>
              <a:effectLst>
                <a:outerShdw blurRad="38100" dist="38100" dir="2700000" algn="tl">
                  <a:srgbClr val="C0C0C0"/>
                </a:outerShdw>
              </a:effectLst>
            </a:endParaRPr>
          </a:p>
        </p:txBody>
      </p:sp>
    </p:spTree>
    <p:extLst>
      <p:ext uri="{BB962C8B-B14F-4D97-AF65-F5344CB8AC3E}">
        <p14:creationId xmlns:p14="http://schemas.microsoft.com/office/powerpoint/2010/main" val="380467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51107" indent="-288887" eaLnBrk="0" hangingPunct="0">
              <a:defRPr kumimoji="1">
                <a:solidFill>
                  <a:schemeClr val="tx1"/>
                </a:solidFill>
                <a:latin typeface="Arial" charset="0"/>
                <a:ea typeface="新細明體" pitchFamily="18" charset="-120"/>
              </a:defRPr>
            </a:lvl2pPr>
            <a:lvl3pPr marL="1155550" indent="-231111" eaLnBrk="0" hangingPunct="0">
              <a:defRPr kumimoji="1">
                <a:solidFill>
                  <a:schemeClr val="tx1"/>
                </a:solidFill>
                <a:latin typeface="Arial" charset="0"/>
                <a:ea typeface="新細明體" pitchFamily="18" charset="-120"/>
              </a:defRPr>
            </a:lvl3pPr>
            <a:lvl4pPr marL="1617770" indent="-231111" eaLnBrk="0" hangingPunct="0">
              <a:defRPr kumimoji="1">
                <a:solidFill>
                  <a:schemeClr val="tx1"/>
                </a:solidFill>
                <a:latin typeface="Arial" charset="0"/>
                <a:ea typeface="新細明體" pitchFamily="18" charset="-120"/>
              </a:defRPr>
            </a:lvl4pPr>
            <a:lvl5pPr marL="2079990" indent="-231111" eaLnBrk="0" hangingPunct="0">
              <a:defRPr kumimoji="1">
                <a:solidFill>
                  <a:schemeClr val="tx1"/>
                </a:solidFill>
                <a:latin typeface="Arial" charset="0"/>
                <a:ea typeface="新細明體" pitchFamily="18" charset="-120"/>
              </a:defRPr>
            </a:lvl5pPr>
            <a:lvl6pPr marL="2542210" indent="-231111" eaLnBrk="0" fontAlgn="base" hangingPunct="0">
              <a:spcBef>
                <a:spcPct val="0"/>
              </a:spcBef>
              <a:spcAft>
                <a:spcPct val="0"/>
              </a:spcAft>
              <a:defRPr kumimoji="1">
                <a:solidFill>
                  <a:schemeClr val="tx1"/>
                </a:solidFill>
                <a:latin typeface="Arial" charset="0"/>
                <a:ea typeface="新細明體" pitchFamily="18" charset="-120"/>
              </a:defRPr>
            </a:lvl6pPr>
            <a:lvl7pPr marL="3004430" indent="-231111" eaLnBrk="0" fontAlgn="base" hangingPunct="0">
              <a:spcBef>
                <a:spcPct val="0"/>
              </a:spcBef>
              <a:spcAft>
                <a:spcPct val="0"/>
              </a:spcAft>
              <a:defRPr kumimoji="1">
                <a:solidFill>
                  <a:schemeClr val="tx1"/>
                </a:solidFill>
                <a:latin typeface="Arial" charset="0"/>
                <a:ea typeface="新細明體" pitchFamily="18" charset="-120"/>
              </a:defRPr>
            </a:lvl7pPr>
            <a:lvl8pPr marL="3466650" indent="-231111" eaLnBrk="0" fontAlgn="base" hangingPunct="0">
              <a:spcBef>
                <a:spcPct val="0"/>
              </a:spcBef>
              <a:spcAft>
                <a:spcPct val="0"/>
              </a:spcAft>
              <a:defRPr kumimoji="1">
                <a:solidFill>
                  <a:schemeClr val="tx1"/>
                </a:solidFill>
                <a:latin typeface="Arial" charset="0"/>
                <a:ea typeface="新細明體" pitchFamily="18" charset="-120"/>
              </a:defRPr>
            </a:lvl8pPr>
            <a:lvl9pPr marL="3928869" indent="-231111"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DE9AA81C-FEC4-413F-AAEF-D2D08255AFCA}" type="slidenum">
              <a:rPr lang="en-US" altLang="zh-TW" smtClean="0"/>
              <a:pPr eaLnBrk="1" hangingPunct="1"/>
              <a:t>18</a:t>
            </a:fld>
            <a:endParaRPr lang="en-US" altLang="zh-TW" dirty="0" smtClean="0"/>
          </a:p>
        </p:txBody>
      </p:sp>
      <p:sp>
        <p:nvSpPr>
          <p:cNvPr id="25603" name="Rectangle 2"/>
          <p:cNvSpPr>
            <a:spLocks noGrp="1" noRot="1" noChangeAspect="1" noChangeArrowheads="1" noTextEdit="1"/>
          </p:cNvSpPr>
          <p:nvPr>
            <p:ph type="sldImg"/>
          </p:nvPr>
        </p:nvSpPr>
        <p:spPr>
          <a:xfrm>
            <a:off x="-222250" y="808038"/>
            <a:ext cx="7188200" cy="4043362"/>
          </a:xfrm>
          <a:ln/>
        </p:spPr>
      </p:sp>
      <p:sp>
        <p:nvSpPr>
          <p:cNvPr id="25604" name="Rectangle 3"/>
          <p:cNvSpPr>
            <a:spLocks noGrp="1" noChangeArrowheads="1"/>
          </p:cNvSpPr>
          <p:nvPr>
            <p:ph type="body" idx="1"/>
          </p:nvPr>
        </p:nvSpPr>
        <p:spPr>
          <a:xfrm>
            <a:off x="674422" y="5120277"/>
            <a:ext cx="5389041" cy="48506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n-US" altLang="zh-TW" dirty="0" smtClean="0"/>
              <a:t>Assessment provides evidence on how well each student has achieved the ILOs. Such evidence could be provided by project work, case studies, assignments, examinations, laboratory work and reports </a:t>
            </a:r>
          </a:p>
          <a:p>
            <a:pPr eaLnBrk="1" hangingPunct="1"/>
            <a:r>
              <a:rPr lang="en-US" altLang="zh-TW" b="1" dirty="0" smtClean="0"/>
              <a:t>The assessment task should be a means to assess the outcome. Under a holistic, qualitative scheme, a student's performance is judged against qualitative criteria.</a:t>
            </a:r>
          </a:p>
        </p:txBody>
      </p:sp>
    </p:spTree>
    <p:extLst>
      <p:ext uri="{BB962C8B-B14F-4D97-AF65-F5344CB8AC3E}">
        <p14:creationId xmlns:p14="http://schemas.microsoft.com/office/powerpoint/2010/main" val="57844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a:xfrm>
            <a:off x="5332412" y="5883275"/>
            <a:ext cx="4324044" cy="365125"/>
          </a:xfrm>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338207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E629D2-8C3C-4D33-9011-AADDA4D0EE3A}" type="datetimeFigureOut">
              <a:rPr lang="en-HK" smtClean="0"/>
              <a:t>17/9/2021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425995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102928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272239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424365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3318928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1696074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1099631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308982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609600" y="1600200"/>
            <a:ext cx="10972800" cy="2185988"/>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609600" y="3938589"/>
            <a:ext cx="10972800" cy="2187575"/>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9"/>
          <p:cNvSpPr>
            <a:spLocks noGrp="1"/>
          </p:cNvSpPr>
          <p:nvPr>
            <p:ph type="dt" sz="half" idx="10"/>
          </p:nvPr>
        </p:nvSpPr>
        <p:spPr/>
        <p:txBody>
          <a:bodyPr/>
          <a:lstStyle>
            <a:lvl1pPr>
              <a:defRPr/>
            </a:lvl1pPr>
          </a:lstStyle>
          <a:p>
            <a:pPr>
              <a:defRPr/>
            </a:pPr>
            <a:endParaRPr lang="en-US" altLang="zh-TW" dirty="0"/>
          </a:p>
        </p:txBody>
      </p:sp>
      <p:sp>
        <p:nvSpPr>
          <p:cNvPr id="6" name="Footer Placeholder 21"/>
          <p:cNvSpPr>
            <a:spLocks noGrp="1"/>
          </p:cNvSpPr>
          <p:nvPr>
            <p:ph type="ftr" sz="quarter" idx="11"/>
          </p:nvPr>
        </p:nvSpPr>
        <p:spPr/>
        <p:txBody>
          <a:bodyPr/>
          <a:lstStyle>
            <a:lvl1pPr>
              <a:defRPr/>
            </a:lvl1pPr>
          </a:lstStyle>
          <a:p>
            <a:pPr>
              <a:defRPr/>
            </a:pPr>
            <a:endParaRPr lang="en-US" altLang="zh-TW" dirty="0"/>
          </a:p>
        </p:txBody>
      </p:sp>
      <p:sp>
        <p:nvSpPr>
          <p:cNvPr id="7" name="Slide Number Placeholder 17"/>
          <p:cNvSpPr>
            <a:spLocks noGrp="1"/>
          </p:cNvSpPr>
          <p:nvPr>
            <p:ph type="sldNum" sz="quarter" idx="12"/>
          </p:nvPr>
        </p:nvSpPr>
        <p:spPr/>
        <p:txBody>
          <a:bodyPr/>
          <a:lstStyle>
            <a:lvl1pPr>
              <a:defRPr/>
            </a:lvl1pPr>
          </a:lstStyle>
          <a:p>
            <a:pPr>
              <a:defRPr/>
            </a:pPr>
            <a:fld id="{8517E080-4B8C-42B9-9DC0-4C90C32A677A}" type="slidenum">
              <a:rPr lang="en-US" altLang="zh-TW"/>
              <a:pPr>
                <a:defRPr/>
              </a:pPr>
              <a:t>‹#›</a:t>
            </a:fld>
            <a:endParaRPr lang="en-US" altLang="zh-TW" dirty="0"/>
          </a:p>
        </p:txBody>
      </p:sp>
    </p:spTree>
    <p:extLst>
      <p:ext uri="{BB962C8B-B14F-4D97-AF65-F5344CB8AC3E}">
        <p14:creationId xmlns:p14="http://schemas.microsoft.com/office/powerpoint/2010/main" val="688380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ltLang="zh-TW" smtClean="0"/>
              <a:t>Click to edit Master title style</a:t>
            </a:r>
            <a:endParaRPr lang="zh-TW" altLang="en-US"/>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zh-TW" altLang="en-US" noProof="0" smtClean="0"/>
          </a:p>
        </p:txBody>
      </p:sp>
      <p:sp>
        <p:nvSpPr>
          <p:cNvPr id="4" name="Date Placeholder 9"/>
          <p:cNvSpPr>
            <a:spLocks noGrp="1"/>
          </p:cNvSpPr>
          <p:nvPr>
            <p:ph type="dt" sz="half" idx="10"/>
          </p:nvPr>
        </p:nvSpPr>
        <p:spPr/>
        <p:txBody>
          <a:bodyPr/>
          <a:lstStyle>
            <a:lvl1pPr>
              <a:defRPr/>
            </a:lvl1pPr>
          </a:lstStyle>
          <a:p>
            <a:pPr>
              <a:defRPr/>
            </a:pPr>
            <a:endParaRPr lang="en-US" altLang="zh-TW" dirty="0"/>
          </a:p>
        </p:txBody>
      </p:sp>
      <p:sp>
        <p:nvSpPr>
          <p:cNvPr id="5" name="Footer Placeholder 21"/>
          <p:cNvSpPr>
            <a:spLocks noGrp="1"/>
          </p:cNvSpPr>
          <p:nvPr>
            <p:ph type="ftr" sz="quarter" idx="11"/>
          </p:nvPr>
        </p:nvSpPr>
        <p:spPr/>
        <p:txBody>
          <a:bodyPr/>
          <a:lstStyle>
            <a:lvl1pPr>
              <a:defRPr/>
            </a:lvl1pPr>
          </a:lstStyle>
          <a:p>
            <a:pPr>
              <a:defRPr/>
            </a:pPr>
            <a:endParaRPr lang="en-US" altLang="zh-TW" dirty="0"/>
          </a:p>
        </p:txBody>
      </p:sp>
      <p:sp>
        <p:nvSpPr>
          <p:cNvPr id="6" name="Slide Number Placeholder 17"/>
          <p:cNvSpPr>
            <a:spLocks noGrp="1"/>
          </p:cNvSpPr>
          <p:nvPr>
            <p:ph type="sldNum" sz="quarter" idx="12"/>
          </p:nvPr>
        </p:nvSpPr>
        <p:spPr/>
        <p:txBody>
          <a:bodyPr/>
          <a:lstStyle>
            <a:lvl1pPr>
              <a:defRPr/>
            </a:lvl1pPr>
          </a:lstStyle>
          <a:p>
            <a:pPr>
              <a:defRPr/>
            </a:pPr>
            <a:fld id="{4924D11C-8CE5-4A73-BBB4-03EBCA140BF1}" type="slidenum">
              <a:rPr lang="en-US" altLang="zh-TW"/>
              <a:pPr>
                <a:defRPr/>
              </a:pPr>
              <a:t>‹#›</a:t>
            </a:fld>
            <a:endParaRPr lang="en-US" altLang="zh-TW" dirty="0"/>
          </a:p>
        </p:txBody>
      </p:sp>
    </p:spTree>
    <p:extLst>
      <p:ext uri="{BB962C8B-B14F-4D97-AF65-F5344CB8AC3E}">
        <p14:creationId xmlns:p14="http://schemas.microsoft.com/office/powerpoint/2010/main" val="33518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a:xfrm>
            <a:off x="10951856" y="5867131"/>
            <a:ext cx="551167" cy="365125"/>
          </a:xfrm>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230190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629D2-8C3C-4D33-9011-AADDA4D0EE3A}" type="datetimeFigureOut">
              <a:rPr lang="en-HK" smtClean="0"/>
              <a:t>17/9/2021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350888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E629D2-8C3C-4D33-9011-AADDA4D0EE3A}" type="datetimeFigureOut">
              <a:rPr lang="en-HK" smtClean="0"/>
              <a:t>17/9/2021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343018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E629D2-8C3C-4D33-9011-AADDA4D0EE3A}" type="datetimeFigureOut">
              <a:rPr lang="en-HK" smtClean="0"/>
              <a:t>17/9/2021</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412780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E629D2-8C3C-4D33-9011-AADDA4D0EE3A}" type="datetimeFigureOut">
              <a:rPr lang="en-HK" smtClean="0"/>
              <a:t>17/9/2021</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381236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629D2-8C3C-4D33-9011-AADDA4D0EE3A}" type="datetimeFigureOut">
              <a:rPr lang="en-HK" smtClean="0"/>
              <a:t>17/9/2021</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296812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E629D2-8C3C-4D33-9011-AADDA4D0EE3A}" type="datetimeFigureOut">
              <a:rPr lang="en-HK" smtClean="0"/>
              <a:t>17/9/2021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186237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E629D2-8C3C-4D33-9011-AADDA4D0EE3A}" type="datetimeFigureOut">
              <a:rPr lang="en-HK" smtClean="0"/>
              <a:t>17/9/2021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A8E4C750-07C0-44EA-B3B0-921C4A076846}" type="slidenum">
              <a:rPr lang="en-HK" smtClean="0"/>
              <a:t>‹#›</a:t>
            </a:fld>
            <a:endParaRPr lang="en-HK"/>
          </a:p>
        </p:txBody>
      </p:sp>
    </p:spTree>
    <p:extLst>
      <p:ext uri="{BB962C8B-B14F-4D97-AF65-F5344CB8AC3E}">
        <p14:creationId xmlns:p14="http://schemas.microsoft.com/office/powerpoint/2010/main" val="24064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E629D2-8C3C-4D33-9011-AADDA4D0EE3A}" type="datetimeFigureOut">
              <a:rPr lang="en-HK" smtClean="0"/>
              <a:t>17/9/2021</a:t>
            </a:fld>
            <a:endParaRPr lang="en-HK"/>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HK"/>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E4C750-07C0-44EA-B3B0-921C4A076846}" type="slidenum">
              <a:rPr lang="en-HK" smtClean="0"/>
              <a:t>‹#›</a:t>
            </a:fld>
            <a:endParaRPr lang="en-HK"/>
          </a:p>
        </p:txBody>
      </p:sp>
    </p:spTree>
    <p:extLst>
      <p:ext uri="{BB962C8B-B14F-4D97-AF65-F5344CB8AC3E}">
        <p14:creationId xmlns:p14="http://schemas.microsoft.com/office/powerpoint/2010/main" val="15769452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ww.cityu.edu.hk/edo/obtl/obtl_student/AV/OBTLActionVerbs.ht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www.cityu.edu.hk/edo/obtl/obtl_student/AV/OBTLActionVerbs.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784" y="609600"/>
            <a:ext cx="6961816" cy="2468880"/>
          </a:xfrm>
        </p:spPr>
        <p:txBody>
          <a:bodyPr>
            <a:noAutofit/>
          </a:bodyPr>
          <a:lstStyle/>
          <a:p>
            <a:r>
              <a:rPr lang="en-US" sz="4400" dirty="0">
                <a:solidFill>
                  <a:schemeClr val="accent5">
                    <a:lumMod val="75000"/>
                  </a:schemeClr>
                </a:solidFill>
                <a:latin typeface="Andalus" pitchFamily="18" charset="-78"/>
                <a:cs typeface="Andalus" pitchFamily="18" charset="-78"/>
              </a:rPr>
              <a:t>Outcome Based </a:t>
            </a:r>
            <a:br>
              <a:rPr lang="en-US" sz="4400" dirty="0">
                <a:solidFill>
                  <a:schemeClr val="accent5">
                    <a:lumMod val="75000"/>
                  </a:schemeClr>
                </a:solidFill>
                <a:latin typeface="Andalus" pitchFamily="18" charset="-78"/>
                <a:cs typeface="Andalus" pitchFamily="18" charset="-78"/>
              </a:rPr>
            </a:br>
            <a:r>
              <a:rPr lang="en-US" sz="4400" dirty="0">
                <a:solidFill>
                  <a:schemeClr val="accent5">
                    <a:lumMod val="75000"/>
                  </a:schemeClr>
                </a:solidFill>
                <a:latin typeface="Andalus" pitchFamily="18" charset="-78"/>
                <a:cs typeface="Andalus" pitchFamily="18" charset="-78"/>
              </a:rPr>
              <a:t>Teaching and Learning</a:t>
            </a:r>
          </a:p>
        </p:txBody>
      </p:sp>
      <p:sp>
        <p:nvSpPr>
          <p:cNvPr id="3" name="Subtitle 2"/>
          <p:cNvSpPr>
            <a:spLocks noGrp="1"/>
          </p:cNvSpPr>
          <p:nvPr>
            <p:ph idx="1"/>
          </p:nvPr>
        </p:nvSpPr>
        <p:spPr>
          <a:xfrm>
            <a:off x="3886200" y="3810000"/>
            <a:ext cx="5410200" cy="1905000"/>
          </a:xfrm>
        </p:spPr>
        <p:txBody>
          <a:bodyPr>
            <a:normAutofit/>
          </a:bodyPr>
          <a:lstStyle/>
          <a:p>
            <a:pPr marL="0" indent="0">
              <a:buNone/>
            </a:pPr>
            <a:r>
              <a:rPr lang="en-US" dirty="0" smtClean="0">
                <a:solidFill>
                  <a:schemeClr val="accent2"/>
                </a:solidFill>
                <a:latin typeface="Andalus" pitchFamily="18" charset="-78"/>
                <a:cs typeface="Andalus" pitchFamily="18" charset="-78"/>
              </a:rPr>
              <a:t>SG8001</a:t>
            </a:r>
          </a:p>
          <a:p>
            <a:pPr marL="0" indent="0">
              <a:buNone/>
            </a:pPr>
            <a:r>
              <a:rPr lang="en-US" dirty="0" smtClean="0">
                <a:solidFill>
                  <a:schemeClr val="accent2"/>
                </a:solidFill>
                <a:latin typeface="Andalus" pitchFamily="18" charset="-78"/>
                <a:cs typeface="Andalus" pitchFamily="18" charset="-78"/>
              </a:rPr>
              <a:t>Semester A 2021-22</a:t>
            </a:r>
          </a:p>
          <a:p>
            <a:pPr marL="0" indent="0">
              <a:buNone/>
            </a:pPr>
            <a:r>
              <a:rPr lang="en-US" dirty="0" smtClean="0">
                <a:solidFill>
                  <a:schemeClr val="accent2"/>
                </a:solidFill>
                <a:latin typeface="Andalus" pitchFamily="18" charset="-78"/>
                <a:cs typeface="Andalus" pitchFamily="18" charset="-78"/>
              </a:rPr>
              <a:t>Dr. Paul Corrigan</a:t>
            </a:r>
            <a:endParaRPr lang="en-US" dirty="0">
              <a:solidFill>
                <a:schemeClr val="accent2"/>
              </a:solidFill>
            </a:endParaRPr>
          </a:p>
        </p:txBody>
      </p:sp>
    </p:spTree>
    <p:extLst>
      <p:ext uri="{BB962C8B-B14F-4D97-AF65-F5344CB8AC3E}">
        <p14:creationId xmlns:p14="http://schemas.microsoft.com/office/powerpoint/2010/main" val="3444295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 Can you think of ILOs? </a:t>
            </a:r>
            <a:endParaRPr lang="en-US" dirty="0"/>
          </a:p>
        </p:txBody>
      </p:sp>
      <p:sp>
        <p:nvSpPr>
          <p:cNvPr id="3" name="Content Placeholder 2"/>
          <p:cNvSpPr>
            <a:spLocks noGrp="1"/>
          </p:cNvSpPr>
          <p:nvPr>
            <p:ph sz="half" idx="1"/>
          </p:nvPr>
        </p:nvSpPr>
        <p:spPr/>
        <p:txBody>
          <a:bodyPr>
            <a:normAutofit/>
          </a:bodyPr>
          <a:lstStyle/>
          <a:p>
            <a:r>
              <a:rPr lang="en-US" dirty="0" smtClean="0"/>
              <a:t>Choose a topic of a teaching demonstration (you will do such a teaching demonstration at the end of the term)</a:t>
            </a:r>
          </a:p>
          <a:p>
            <a:r>
              <a:rPr lang="en-US" dirty="0" smtClean="0"/>
              <a:t>Write down </a:t>
            </a:r>
            <a:r>
              <a:rPr lang="en-US" dirty="0"/>
              <a:t>1</a:t>
            </a:r>
            <a:r>
              <a:rPr lang="en-US" dirty="0" smtClean="0"/>
              <a:t> ILO using the SOLO taxonomy action verbs.</a:t>
            </a:r>
          </a:p>
          <a:p>
            <a:r>
              <a:rPr lang="en-US" dirty="0" smtClean="0"/>
              <a:t>Enter with Chat</a:t>
            </a:r>
            <a:endParaRPr lang="en-US" dirty="0"/>
          </a:p>
          <a:p>
            <a:pPr marL="0" indent="0">
              <a:buNone/>
            </a:pPr>
            <a:endParaRPr lang="en-US" dirty="0" smtClean="0"/>
          </a:p>
          <a:p>
            <a:endParaRPr lang="en-US" dirty="0" smtClean="0"/>
          </a:p>
          <a:p>
            <a:endParaRPr lang="en-US" dirty="0"/>
          </a:p>
        </p:txBody>
      </p:sp>
      <p:sp>
        <p:nvSpPr>
          <p:cNvPr id="5" name="Content Placeholder 4"/>
          <p:cNvSpPr>
            <a:spLocks noGrp="1"/>
          </p:cNvSpPr>
          <p:nvPr>
            <p:ph sz="half" idx="2"/>
          </p:nvPr>
        </p:nvSpPr>
        <p:spPr/>
        <p:txBody>
          <a:bodyPr>
            <a:normAutofit/>
          </a:bodyPr>
          <a:lstStyle/>
          <a:p>
            <a:pPr marL="0" indent="0">
              <a:buNone/>
            </a:pPr>
            <a:r>
              <a:rPr lang="en-US" dirty="0" smtClean="0"/>
              <a:t>Example:</a:t>
            </a:r>
          </a:p>
          <a:p>
            <a:r>
              <a:rPr lang="en-US" dirty="0" smtClean="0"/>
              <a:t>Upon </a:t>
            </a:r>
            <a:r>
              <a:rPr lang="en-US" dirty="0"/>
              <a:t>completion of the course students will be able to:</a:t>
            </a:r>
          </a:p>
          <a:p>
            <a:pPr lvl="1"/>
            <a:r>
              <a:rPr lang="en-US" dirty="0"/>
              <a:t>Identify 10 major contemporary authors</a:t>
            </a:r>
          </a:p>
          <a:p>
            <a:pPr lvl="1"/>
            <a:r>
              <a:rPr lang="en-US" dirty="0"/>
              <a:t>Compare and contrast the literary style of each of those authors</a:t>
            </a:r>
          </a:p>
          <a:p>
            <a:pPr lvl="1"/>
            <a:r>
              <a:rPr lang="en-US" dirty="0"/>
              <a:t>Analyze the effects of the authors’ personal histories on their literary </a:t>
            </a:r>
            <a:r>
              <a:rPr lang="en-US" dirty="0" smtClean="0"/>
              <a:t>output</a:t>
            </a:r>
            <a:endParaRPr lang="en-US" dirty="0"/>
          </a:p>
        </p:txBody>
      </p:sp>
      <p:pic>
        <p:nvPicPr>
          <p:cNvPr id="4" name="Picture 4" descr="Intended Learning Outco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304" y="1710754"/>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980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Teaching and Learning Activities</a:t>
            </a:r>
            <a:endParaRPr lang="en-HK" dirty="0"/>
          </a:p>
        </p:txBody>
      </p:sp>
      <p:sp>
        <p:nvSpPr>
          <p:cNvPr id="6" name="Text Placeholder 5"/>
          <p:cNvSpPr>
            <a:spLocks noGrp="1"/>
          </p:cNvSpPr>
          <p:nvPr>
            <p:ph type="body" idx="1"/>
          </p:nvPr>
        </p:nvSpPr>
        <p:spPr/>
        <p:txBody>
          <a:bodyPr/>
          <a:lstStyle/>
          <a:p>
            <a:endParaRPr lang="en-HK" dirty="0"/>
          </a:p>
        </p:txBody>
      </p:sp>
      <p:pic>
        <p:nvPicPr>
          <p:cNvPr id="7" name="Picture 4" descr="Teaching and Learning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2719" y="4932543"/>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675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1509169" y="459757"/>
            <a:ext cx="7086600" cy="1143000"/>
          </a:xfrm>
          <a:effectLst>
            <a:outerShdw dist="35921" dir="2700000" algn="ctr" rotWithShape="0">
              <a:srgbClr val="CCCCFF"/>
            </a:outerShdw>
          </a:effectLst>
        </p:spPr>
        <p:txBody>
          <a:bodyPr>
            <a:normAutofit/>
          </a:bodyPr>
          <a:lstStyle/>
          <a:p>
            <a:pPr>
              <a:defRPr/>
            </a:pPr>
            <a:r>
              <a:rPr lang="en-US" altLang="zh-TW" sz="4000" dirty="0">
                <a:solidFill>
                  <a:srgbClr val="6600CC"/>
                </a:solidFill>
              </a:rPr>
              <a:t>Teaching and Learning Activities</a:t>
            </a:r>
          </a:p>
        </p:txBody>
      </p:sp>
      <p:sp>
        <p:nvSpPr>
          <p:cNvPr id="7171" name="Rectangle 3"/>
          <p:cNvSpPr>
            <a:spLocks noGrp="1" noChangeArrowheads="1"/>
          </p:cNvSpPr>
          <p:nvPr>
            <p:ph type="body" idx="4294967295"/>
          </p:nvPr>
        </p:nvSpPr>
        <p:spPr>
          <a:xfrm>
            <a:off x="2078219" y="1772545"/>
            <a:ext cx="7959725" cy="4525963"/>
          </a:xfrm>
        </p:spPr>
        <p:txBody>
          <a:bodyPr>
            <a:normAutofit fontScale="92500" lnSpcReduction="10000"/>
          </a:bodyPr>
          <a:lstStyle/>
          <a:p>
            <a:pPr marL="365760" indent="-256032">
              <a:buFont typeface="Wingdings 3"/>
              <a:buChar char=""/>
              <a:defRPr/>
            </a:pPr>
            <a:endParaRPr lang="en-US" altLang="zh-TW" dirty="0" smtClean="0"/>
          </a:p>
          <a:p>
            <a:pPr marL="365760" indent="-256032">
              <a:buNone/>
              <a:defRPr/>
            </a:pPr>
            <a:endParaRPr lang="en-US" altLang="zh-TW" sz="1800" dirty="0"/>
          </a:p>
          <a:p>
            <a:pPr marL="365760" indent="-256032">
              <a:buNone/>
              <a:defRPr/>
            </a:pPr>
            <a:r>
              <a:rPr lang="en-US" altLang="zh-TW" sz="2200" dirty="0"/>
              <a:t>These are simply </a:t>
            </a:r>
            <a:r>
              <a:rPr lang="en-US" altLang="zh-TW" sz="2200" dirty="0">
                <a:solidFill>
                  <a:srgbClr val="FF0000"/>
                </a:solidFill>
              </a:rPr>
              <a:t>any activity which stimulates</a:t>
            </a:r>
            <a:r>
              <a:rPr lang="en-US" altLang="zh-TW" sz="2200" dirty="0"/>
              <a:t>, </a:t>
            </a:r>
            <a:r>
              <a:rPr lang="en-US" altLang="zh-TW" sz="2200" dirty="0">
                <a:solidFill>
                  <a:srgbClr val="FF0000"/>
                </a:solidFill>
              </a:rPr>
              <a:t>encourages</a:t>
            </a:r>
            <a:r>
              <a:rPr lang="en-US" altLang="zh-TW" sz="2200" dirty="0"/>
              <a:t> or </a:t>
            </a:r>
            <a:r>
              <a:rPr lang="en-US" altLang="zh-TW" sz="2200" dirty="0">
                <a:solidFill>
                  <a:srgbClr val="FF0000"/>
                </a:solidFill>
              </a:rPr>
              <a:t>facilitates</a:t>
            </a:r>
            <a:r>
              <a:rPr lang="en-US" altLang="zh-TW" sz="2200" dirty="0"/>
              <a:t> learning of </a:t>
            </a:r>
            <a:r>
              <a:rPr lang="en-US" altLang="zh-TW" sz="2200" b="1" dirty="0">
                <a:solidFill>
                  <a:schemeClr val="folHlink"/>
                </a:solidFill>
              </a:rPr>
              <a:t>one or more</a:t>
            </a:r>
            <a:r>
              <a:rPr lang="en-US" altLang="zh-TW" sz="2200" dirty="0"/>
              <a:t> Intended Learning Outcomes</a:t>
            </a:r>
            <a:r>
              <a:rPr lang="en-US" altLang="zh-TW" sz="1800" dirty="0"/>
              <a:t> </a:t>
            </a:r>
          </a:p>
          <a:p>
            <a:pPr marL="365760" indent="-256032">
              <a:buNone/>
              <a:defRPr/>
            </a:pPr>
            <a:endParaRPr lang="en-US" altLang="zh-TW" sz="1800" dirty="0"/>
          </a:p>
          <a:p>
            <a:pPr marL="365760" indent="-256032">
              <a:spcBef>
                <a:spcPct val="90000"/>
              </a:spcBef>
              <a:buClr>
                <a:schemeClr val="tx1"/>
              </a:buClr>
              <a:buFont typeface="Wingdings" pitchFamily="2" charset="2"/>
              <a:buChar char="v"/>
              <a:defRPr/>
            </a:pPr>
            <a:r>
              <a:rPr lang="en-US" altLang="zh-TW" sz="2000" dirty="0"/>
              <a:t>It is important to ensure that the </a:t>
            </a:r>
            <a:r>
              <a:rPr lang="en-US" altLang="zh-TW" sz="2000" b="1" dirty="0">
                <a:solidFill>
                  <a:srgbClr val="6600CC"/>
                </a:solidFill>
              </a:rPr>
              <a:t>TLA is appropriate </a:t>
            </a:r>
            <a:r>
              <a:rPr lang="en-US" altLang="zh-TW" sz="2000" dirty="0"/>
              <a:t>for the </a:t>
            </a:r>
            <a:r>
              <a:rPr lang="en-US" altLang="zh-TW" sz="2000" dirty="0">
                <a:solidFill>
                  <a:srgbClr val="0066FF"/>
                </a:solidFill>
              </a:rPr>
              <a:t>ILO</a:t>
            </a:r>
            <a:r>
              <a:rPr lang="en-US" altLang="zh-TW" sz="2000" dirty="0"/>
              <a:t> and any subsequent </a:t>
            </a:r>
            <a:r>
              <a:rPr lang="en-US" altLang="zh-TW" sz="2000" dirty="0">
                <a:solidFill>
                  <a:srgbClr val="0066FF"/>
                </a:solidFill>
              </a:rPr>
              <a:t>Assessment Tasks</a:t>
            </a:r>
            <a:r>
              <a:rPr lang="en-US" altLang="zh-TW" sz="2000" dirty="0"/>
              <a:t>.</a:t>
            </a:r>
          </a:p>
          <a:p>
            <a:pPr marL="365760" indent="-256032">
              <a:spcBef>
                <a:spcPct val="90000"/>
              </a:spcBef>
              <a:buClr>
                <a:schemeClr val="tx1"/>
              </a:buClr>
              <a:buFont typeface="Wingdings" pitchFamily="2" charset="2"/>
              <a:buChar char="v"/>
              <a:defRPr/>
            </a:pPr>
            <a:r>
              <a:rPr lang="en-US" altLang="zh-TW" sz="2000" dirty="0"/>
              <a:t>They can be as </a:t>
            </a:r>
            <a:r>
              <a:rPr lang="en-US" altLang="zh-TW" sz="2000" b="1" dirty="0">
                <a:solidFill>
                  <a:srgbClr val="6600CC"/>
                </a:solidFill>
              </a:rPr>
              <a:t>diverse</a:t>
            </a:r>
            <a:r>
              <a:rPr lang="en-US" altLang="zh-TW" sz="2000" dirty="0"/>
              <a:t> as lectures, role play, internships, exchanges, discussions …</a:t>
            </a:r>
          </a:p>
          <a:p>
            <a:pPr marL="365760" indent="-256032">
              <a:spcBef>
                <a:spcPct val="90000"/>
              </a:spcBef>
              <a:buClr>
                <a:schemeClr val="tx1"/>
              </a:buClr>
              <a:buFont typeface="Wingdings" pitchFamily="2" charset="2"/>
              <a:buChar char="v"/>
              <a:defRPr/>
            </a:pPr>
            <a:r>
              <a:rPr lang="en-US" altLang="zh-TW" sz="2000" dirty="0"/>
              <a:t>Can use a particular learning theory to guide the development of the activity – operant learning, social-cognitive, constructivist, etc.</a:t>
            </a:r>
          </a:p>
        </p:txBody>
      </p:sp>
      <p:pic>
        <p:nvPicPr>
          <p:cNvPr id="11268" name="Picture 4" descr="Teaching and Learning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858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447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200400" y="274081"/>
            <a:ext cx="4648200" cy="993775"/>
          </a:xfrm>
        </p:spPr>
        <p:txBody>
          <a:bodyPr/>
          <a:lstStyle/>
          <a:p>
            <a:pPr>
              <a:defRPr/>
            </a:pPr>
            <a:r>
              <a:rPr lang="en-US" dirty="0" smtClean="0">
                <a:solidFill>
                  <a:srgbClr val="6600CC"/>
                </a:solidFill>
                <a:effectLst>
                  <a:outerShdw blurRad="38100" dist="38100" dir="2700000" algn="tl">
                    <a:srgbClr val="C0C0C0"/>
                  </a:outerShdw>
                </a:effectLst>
              </a:rPr>
              <a:t>Examples of TLA’s</a:t>
            </a:r>
          </a:p>
        </p:txBody>
      </p:sp>
      <p:sp>
        <p:nvSpPr>
          <p:cNvPr id="166916" name="Rectangle 4"/>
          <p:cNvSpPr>
            <a:spLocks noGrp="1" noChangeArrowheads="1"/>
          </p:cNvSpPr>
          <p:nvPr>
            <p:ph sz="half" idx="1"/>
          </p:nvPr>
        </p:nvSpPr>
        <p:spPr>
          <a:xfrm>
            <a:off x="2196543" y="1628775"/>
            <a:ext cx="3744912" cy="4114800"/>
          </a:xfrm>
        </p:spPr>
        <p:txBody>
          <a:bodyPr>
            <a:normAutofit/>
          </a:bodyPr>
          <a:lstStyle/>
          <a:p>
            <a:pPr marL="365760" indent="-256032">
              <a:buFont typeface="Wingdings 3"/>
              <a:buChar char=""/>
              <a:defRPr/>
            </a:pPr>
            <a:r>
              <a:rPr lang="en-US" sz="2600" dirty="0">
                <a:effectLst>
                  <a:outerShdw blurRad="38100" dist="38100" dir="2700000" algn="tl">
                    <a:srgbClr val="000000">
                      <a:alpha val="43137"/>
                    </a:srgbClr>
                  </a:outerShdw>
                </a:effectLst>
              </a:rPr>
              <a:t>Free writing</a:t>
            </a:r>
          </a:p>
          <a:p>
            <a:pPr marL="365760" indent="-256032">
              <a:buFont typeface="Wingdings 3"/>
              <a:buChar char=""/>
              <a:defRPr/>
            </a:pPr>
            <a:r>
              <a:rPr lang="en-US" sz="2600" dirty="0">
                <a:effectLst>
                  <a:outerShdw blurRad="38100" dist="38100" dir="2700000" algn="tl">
                    <a:srgbClr val="000000">
                      <a:alpha val="43137"/>
                    </a:srgbClr>
                  </a:outerShdw>
                </a:effectLst>
              </a:rPr>
              <a:t>Concept Map</a:t>
            </a:r>
          </a:p>
          <a:p>
            <a:pPr marL="365760" indent="-256032">
              <a:buFont typeface="Wingdings 3"/>
              <a:buChar char=""/>
              <a:defRPr/>
            </a:pPr>
            <a:r>
              <a:rPr lang="en-US" sz="2600" dirty="0">
                <a:effectLst>
                  <a:outerShdw blurRad="38100" dist="38100" dir="2700000" algn="tl">
                    <a:srgbClr val="000000">
                      <a:alpha val="43137"/>
                    </a:srgbClr>
                  </a:outerShdw>
                </a:effectLst>
              </a:rPr>
              <a:t>Create ‘product’</a:t>
            </a:r>
          </a:p>
          <a:p>
            <a:pPr marL="365760" indent="-256032">
              <a:buFont typeface="Wingdings 3"/>
              <a:buChar char=""/>
              <a:defRPr/>
            </a:pPr>
            <a:r>
              <a:rPr lang="en-US" sz="2600" dirty="0">
                <a:effectLst>
                  <a:outerShdw blurRad="38100" dist="38100" dir="2700000" algn="tl">
                    <a:srgbClr val="000000">
                      <a:alpha val="43137"/>
                    </a:srgbClr>
                  </a:outerShdw>
                </a:effectLst>
              </a:rPr>
              <a:t>Experiment</a:t>
            </a:r>
          </a:p>
          <a:p>
            <a:pPr marL="365760" indent="-256032">
              <a:buFont typeface="Wingdings 3"/>
              <a:buChar char=""/>
              <a:defRPr/>
            </a:pPr>
            <a:r>
              <a:rPr lang="en-US" sz="2600" dirty="0">
                <a:effectLst>
                  <a:outerShdw blurRad="38100" dist="38100" dir="2700000" algn="tl">
                    <a:srgbClr val="000000">
                      <a:alpha val="43137"/>
                    </a:srgbClr>
                  </a:outerShdw>
                </a:effectLst>
              </a:rPr>
              <a:t>Field trips</a:t>
            </a:r>
          </a:p>
          <a:p>
            <a:pPr marL="365760" indent="-256032">
              <a:buFont typeface="Wingdings 3"/>
              <a:buChar char=""/>
              <a:defRPr/>
            </a:pPr>
            <a:r>
              <a:rPr lang="en-US" sz="2600" dirty="0">
                <a:effectLst>
                  <a:outerShdw blurRad="38100" dist="38100" dir="2700000" algn="tl">
                    <a:srgbClr val="000000">
                      <a:alpha val="43137"/>
                    </a:srgbClr>
                  </a:outerShdw>
                </a:effectLst>
              </a:rPr>
              <a:t>Group discussion</a:t>
            </a:r>
          </a:p>
        </p:txBody>
      </p:sp>
      <p:sp>
        <p:nvSpPr>
          <p:cNvPr id="166918" name="Rectangle 6"/>
          <p:cNvSpPr>
            <a:spLocks noChangeArrowheads="1"/>
          </p:cNvSpPr>
          <p:nvPr/>
        </p:nvSpPr>
        <p:spPr bwMode="auto">
          <a:xfrm>
            <a:off x="6311900" y="1628776"/>
            <a:ext cx="3816350" cy="4824413"/>
          </a:xfrm>
          <a:prstGeom prst="rect">
            <a:avLst/>
          </a:prstGeom>
          <a:noFill/>
          <a:ln w="9525">
            <a:noFill/>
            <a:miter lim="800000"/>
            <a:headEnd/>
            <a:tailEnd/>
          </a:ln>
          <a:effectLst/>
        </p:spPr>
        <p:txBody>
          <a:bodyPr/>
          <a:lstStyle/>
          <a:p>
            <a:pPr marL="342900" indent="-342900">
              <a:lnSpc>
                <a:spcPct val="90000"/>
              </a:lnSpc>
              <a:spcBef>
                <a:spcPct val="20000"/>
              </a:spcBef>
              <a:buFontTx/>
              <a:buChar char="•"/>
              <a:defRPr/>
            </a:pPr>
            <a:endParaRPr lang="en-US" sz="2800" dirty="0">
              <a:solidFill>
                <a:srgbClr val="FF6600"/>
              </a:solidFill>
              <a:effectLst>
                <a:outerShdw blurRad="38100" dist="38100" dir="2700000" algn="tl">
                  <a:srgbClr val="C0C0C0"/>
                </a:outerShdw>
              </a:effectLst>
            </a:endParaRPr>
          </a:p>
          <a:p>
            <a:pPr marL="342900" indent="-342900">
              <a:lnSpc>
                <a:spcPct val="90000"/>
              </a:lnSpc>
              <a:spcBef>
                <a:spcPct val="20000"/>
              </a:spcBef>
              <a:buFontTx/>
              <a:buChar char="•"/>
              <a:defRPr/>
            </a:pPr>
            <a:endParaRPr lang="en-US" sz="2800" dirty="0">
              <a:solidFill>
                <a:srgbClr val="008000"/>
              </a:solidFill>
              <a:effectLst>
                <a:outerShdw blurRad="38100" dist="38100" dir="2700000" algn="tl">
                  <a:srgbClr val="C0C0C0"/>
                </a:outerShdw>
              </a:effectLst>
            </a:endParaRPr>
          </a:p>
        </p:txBody>
      </p:sp>
      <p:sp>
        <p:nvSpPr>
          <p:cNvPr id="166919" name="Rectangle 7"/>
          <p:cNvSpPr>
            <a:spLocks noChangeArrowheads="1"/>
          </p:cNvSpPr>
          <p:nvPr/>
        </p:nvSpPr>
        <p:spPr bwMode="auto">
          <a:xfrm>
            <a:off x="5761038" y="2132442"/>
            <a:ext cx="3744912" cy="4259220"/>
          </a:xfrm>
          <a:prstGeom prst="rect">
            <a:avLst/>
          </a:prstGeom>
          <a:noFill/>
          <a:ln w="9525">
            <a:noFill/>
            <a:miter lim="800000"/>
            <a:headEnd/>
            <a:tailEnd/>
          </a:ln>
          <a:effectLst/>
        </p:spPr>
        <p:txBody>
          <a:bodyPr/>
          <a:lstStyle/>
          <a:p>
            <a:pPr marL="342900" indent="-342900">
              <a:lnSpc>
                <a:spcPct val="90000"/>
              </a:lnSpc>
              <a:spcBef>
                <a:spcPct val="20000"/>
              </a:spcBef>
              <a:buFontTx/>
              <a:buChar char="•"/>
              <a:defRPr/>
            </a:pPr>
            <a:r>
              <a:rPr lang="en-US" sz="2600" dirty="0">
                <a:effectLst>
                  <a:outerShdw blurRad="38100" dist="38100" dir="2700000" algn="tl">
                    <a:srgbClr val="000000">
                      <a:alpha val="43137"/>
                    </a:srgbClr>
                  </a:outerShdw>
                </a:effectLst>
              </a:rPr>
              <a:t>Group project</a:t>
            </a:r>
          </a:p>
          <a:p>
            <a:pPr marL="342900" indent="-342900">
              <a:lnSpc>
                <a:spcPct val="90000"/>
              </a:lnSpc>
              <a:spcBef>
                <a:spcPct val="20000"/>
              </a:spcBef>
              <a:buFontTx/>
              <a:buChar char="•"/>
              <a:defRPr/>
            </a:pPr>
            <a:r>
              <a:rPr lang="en-US" sz="2600" dirty="0">
                <a:effectLst>
                  <a:outerShdw blurRad="38100" dist="38100" dir="2700000" algn="tl">
                    <a:srgbClr val="C0C0C0"/>
                  </a:outerShdw>
                </a:effectLst>
              </a:rPr>
              <a:t>Reflective diary</a:t>
            </a:r>
          </a:p>
          <a:p>
            <a:pPr marL="342900" indent="-342900">
              <a:lnSpc>
                <a:spcPct val="90000"/>
              </a:lnSpc>
              <a:spcBef>
                <a:spcPct val="20000"/>
              </a:spcBef>
              <a:buFontTx/>
              <a:buChar char="•"/>
              <a:defRPr/>
            </a:pPr>
            <a:r>
              <a:rPr lang="en-US" sz="2600" dirty="0">
                <a:effectLst>
                  <a:outerShdw blurRad="38100" dist="38100" dir="2700000" algn="tl">
                    <a:srgbClr val="C0C0C0"/>
                  </a:outerShdw>
                </a:effectLst>
              </a:rPr>
              <a:t>Role Play</a:t>
            </a:r>
          </a:p>
          <a:p>
            <a:pPr marL="342900" indent="-342900">
              <a:lnSpc>
                <a:spcPct val="90000"/>
              </a:lnSpc>
              <a:spcBef>
                <a:spcPct val="20000"/>
              </a:spcBef>
              <a:buFontTx/>
              <a:buChar char="•"/>
              <a:defRPr/>
            </a:pPr>
            <a:r>
              <a:rPr lang="en-US" sz="2600" dirty="0">
                <a:effectLst>
                  <a:outerShdw blurRad="38100" dist="38100" dir="2700000" algn="tl">
                    <a:srgbClr val="C0C0C0"/>
                  </a:outerShdw>
                </a:effectLst>
              </a:rPr>
              <a:t>Site visits</a:t>
            </a:r>
          </a:p>
          <a:p>
            <a:pPr marL="342900" indent="-342900">
              <a:lnSpc>
                <a:spcPct val="90000"/>
              </a:lnSpc>
              <a:spcBef>
                <a:spcPct val="20000"/>
              </a:spcBef>
              <a:buFontTx/>
              <a:buChar char="•"/>
              <a:defRPr/>
            </a:pPr>
            <a:r>
              <a:rPr lang="en-US" sz="2600" dirty="0">
                <a:effectLst>
                  <a:outerShdw blurRad="38100" dist="38100" dir="2700000" algn="tl">
                    <a:srgbClr val="C0C0C0"/>
                  </a:outerShdw>
                </a:effectLst>
              </a:rPr>
              <a:t>Think-Pair-Share</a:t>
            </a:r>
          </a:p>
          <a:p>
            <a:pPr marL="342900" indent="-342900">
              <a:lnSpc>
                <a:spcPct val="90000"/>
              </a:lnSpc>
              <a:spcBef>
                <a:spcPct val="20000"/>
              </a:spcBef>
              <a:buFontTx/>
              <a:buChar char="•"/>
              <a:defRPr/>
            </a:pPr>
            <a:r>
              <a:rPr lang="en-US" sz="2600" dirty="0">
                <a:effectLst>
                  <a:outerShdw blurRad="38100" dist="38100" dir="2700000" algn="tl">
                    <a:srgbClr val="C0C0C0"/>
                  </a:outerShdw>
                </a:effectLst>
              </a:rPr>
              <a:t>Video</a:t>
            </a:r>
          </a:p>
          <a:p>
            <a:pPr marL="342900" indent="-342900">
              <a:lnSpc>
                <a:spcPct val="90000"/>
              </a:lnSpc>
              <a:spcBef>
                <a:spcPct val="20000"/>
              </a:spcBef>
              <a:buFontTx/>
              <a:buChar char="•"/>
              <a:defRPr/>
            </a:pPr>
            <a:r>
              <a:rPr lang="en-US" sz="2600" dirty="0">
                <a:effectLst>
                  <a:outerShdw blurRad="38100" dist="38100" dir="2700000" algn="tl">
                    <a:srgbClr val="000000">
                      <a:alpha val="43137"/>
                    </a:srgbClr>
                  </a:outerShdw>
                </a:effectLst>
              </a:rPr>
              <a:t>Lecture</a:t>
            </a:r>
          </a:p>
          <a:p>
            <a:pPr marL="342900" indent="-342900">
              <a:lnSpc>
                <a:spcPct val="90000"/>
              </a:lnSpc>
              <a:spcBef>
                <a:spcPct val="20000"/>
              </a:spcBef>
              <a:buFontTx/>
              <a:buChar char="•"/>
              <a:defRPr/>
            </a:pPr>
            <a:endParaRPr lang="en-US" sz="2600" dirty="0">
              <a:effectLst>
                <a:outerShdw blurRad="38100" dist="38100" dir="2700000" algn="tl">
                  <a:srgbClr val="C0C0C0"/>
                </a:outerShdw>
              </a:effectLst>
            </a:endParaRPr>
          </a:p>
        </p:txBody>
      </p:sp>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638800"/>
            <a:ext cx="6775450" cy="114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descr="Teaching and Learning Activ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858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71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CHAT: Can you think of others TLAs?</a:t>
            </a:r>
            <a:endParaRPr lang="en-US" dirty="0"/>
          </a:p>
        </p:txBody>
      </p:sp>
      <p:pic>
        <p:nvPicPr>
          <p:cNvPr id="5" name="Picture 4" descr="Teaching and Learning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0" y="31242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9405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84883"/>
            <a:ext cx="6589200" cy="1280890"/>
          </a:xfrm>
        </p:spPr>
        <p:txBody>
          <a:bodyPr>
            <a:normAutofit fontScale="90000"/>
          </a:bodyPr>
          <a:lstStyle/>
          <a:p>
            <a:r>
              <a:rPr lang="en-US" dirty="0" smtClean="0"/>
              <a:t>CHAT: Aligning </a:t>
            </a:r>
            <a:r>
              <a:rPr lang="en-US" dirty="0"/>
              <a:t>TLAs with ILOS </a:t>
            </a:r>
            <a:r>
              <a:rPr lang="en-US" dirty="0" smtClean="0"/>
              <a:t> </a:t>
            </a:r>
            <a:endParaRPr lang="en-US" dirty="0"/>
          </a:p>
        </p:txBody>
      </p:sp>
      <p:sp>
        <p:nvSpPr>
          <p:cNvPr id="6" name="Content Placeholder 5"/>
          <p:cNvSpPr>
            <a:spLocks noGrp="1"/>
          </p:cNvSpPr>
          <p:nvPr>
            <p:ph sz="half" idx="1"/>
          </p:nvPr>
        </p:nvSpPr>
        <p:spPr>
          <a:xfrm>
            <a:off x="3048001" y="1417424"/>
            <a:ext cx="3197531" cy="4721293"/>
          </a:xfrm>
        </p:spPr>
        <p:txBody>
          <a:bodyPr>
            <a:noAutofit/>
          </a:bodyPr>
          <a:lstStyle/>
          <a:p>
            <a:r>
              <a:rPr lang="en-US" sz="2400" dirty="0"/>
              <a:t>Look at the ILO you wrote down earlier in CHAT.</a:t>
            </a:r>
          </a:p>
          <a:p>
            <a:r>
              <a:rPr lang="en-US" sz="2400" dirty="0"/>
              <a:t>Write down a </a:t>
            </a:r>
            <a:r>
              <a:rPr lang="en-US" sz="2400" dirty="0" smtClean="0"/>
              <a:t>TLA(s) </a:t>
            </a:r>
            <a:r>
              <a:rPr lang="en-US" sz="2400" dirty="0"/>
              <a:t>which will help students to achieve the ILOs.</a:t>
            </a:r>
          </a:p>
          <a:p>
            <a:r>
              <a:rPr lang="en-US" sz="2400" dirty="0"/>
              <a:t>Type your ILO and you TLA together in CHAT</a:t>
            </a:r>
          </a:p>
        </p:txBody>
      </p:sp>
      <p:sp>
        <p:nvSpPr>
          <p:cNvPr id="7" name="Rectangle 4"/>
          <p:cNvSpPr>
            <a:spLocks noGrp="1" noChangeArrowheads="1"/>
          </p:cNvSpPr>
          <p:nvPr>
            <p:ph sz="half" idx="2"/>
          </p:nvPr>
        </p:nvSpPr>
        <p:spPr>
          <a:xfrm>
            <a:off x="6400801" y="1295400"/>
            <a:ext cx="3197093" cy="5562600"/>
          </a:xfrm>
        </p:spPr>
        <p:txBody>
          <a:bodyPr>
            <a:noAutofit/>
          </a:bodyPr>
          <a:lstStyle/>
          <a:p>
            <a:pPr marL="109728" indent="0">
              <a:buNone/>
              <a:defRPr/>
            </a:pPr>
            <a:r>
              <a:rPr lang="en-US" i="1" dirty="0" smtClean="0">
                <a:effectLst>
                  <a:outerShdw blurRad="38100" dist="38100" dir="2700000" algn="tl">
                    <a:srgbClr val="000000">
                      <a:alpha val="43137"/>
                    </a:srgbClr>
                  </a:outerShdw>
                </a:effectLst>
              </a:rPr>
              <a:t>Free writing</a:t>
            </a:r>
          </a:p>
          <a:p>
            <a:pPr marL="109728" indent="0">
              <a:buNone/>
              <a:defRPr/>
            </a:pPr>
            <a:r>
              <a:rPr lang="en-US" i="1" dirty="0" smtClean="0">
                <a:effectLst>
                  <a:outerShdw blurRad="38100" dist="38100" dir="2700000" algn="tl">
                    <a:srgbClr val="000000">
                      <a:alpha val="43137"/>
                    </a:srgbClr>
                  </a:outerShdw>
                </a:effectLst>
              </a:rPr>
              <a:t>Concept Map</a:t>
            </a:r>
          </a:p>
          <a:p>
            <a:pPr marL="109728" indent="0">
              <a:buNone/>
              <a:defRPr/>
            </a:pPr>
            <a:r>
              <a:rPr lang="en-US" i="1" dirty="0" smtClean="0">
                <a:effectLst>
                  <a:outerShdw blurRad="38100" dist="38100" dir="2700000" algn="tl">
                    <a:srgbClr val="000000">
                      <a:alpha val="43137"/>
                    </a:srgbClr>
                  </a:outerShdw>
                </a:effectLst>
              </a:rPr>
              <a:t>Create ‘product’</a:t>
            </a:r>
          </a:p>
          <a:p>
            <a:pPr marL="109728" indent="0">
              <a:buNone/>
              <a:defRPr/>
            </a:pPr>
            <a:r>
              <a:rPr lang="en-US" i="1" dirty="0" smtClean="0">
                <a:effectLst>
                  <a:outerShdw blurRad="38100" dist="38100" dir="2700000" algn="tl">
                    <a:srgbClr val="000000">
                      <a:alpha val="43137"/>
                    </a:srgbClr>
                  </a:outerShdw>
                </a:effectLst>
              </a:rPr>
              <a:t>Experiment</a:t>
            </a:r>
          </a:p>
          <a:p>
            <a:pPr marL="109728" indent="0">
              <a:buNone/>
              <a:defRPr/>
            </a:pPr>
            <a:r>
              <a:rPr lang="en-US" i="1" dirty="0" smtClean="0">
                <a:effectLst>
                  <a:outerShdw blurRad="38100" dist="38100" dir="2700000" algn="tl">
                    <a:srgbClr val="000000">
                      <a:alpha val="43137"/>
                    </a:srgbClr>
                  </a:outerShdw>
                </a:effectLst>
              </a:rPr>
              <a:t>Field trips</a:t>
            </a:r>
          </a:p>
          <a:p>
            <a:pPr marL="109728" indent="0">
              <a:buNone/>
              <a:defRPr/>
            </a:pPr>
            <a:r>
              <a:rPr lang="en-US" i="1" dirty="0" smtClean="0">
                <a:effectLst>
                  <a:outerShdw blurRad="38100" dist="38100" dir="2700000" algn="tl">
                    <a:srgbClr val="000000">
                      <a:alpha val="43137"/>
                    </a:srgbClr>
                  </a:outerShdw>
                </a:effectLst>
              </a:rPr>
              <a:t>Group discussion</a:t>
            </a:r>
          </a:p>
          <a:p>
            <a:pPr marL="109728" indent="0">
              <a:buNone/>
              <a:defRPr/>
            </a:pPr>
            <a:r>
              <a:rPr lang="en-US" i="1" dirty="0" smtClean="0">
                <a:effectLst>
                  <a:outerShdw blurRad="38100" dist="38100" dir="2700000" algn="tl">
                    <a:srgbClr val="000000">
                      <a:alpha val="43137"/>
                    </a:srgbClr>
                  </a:outerShdw>
                </a:effectLst>
              </a:rPr>
              <a:t>Group project</a:t>
            </a:r>
          </a:p>
          <a:p>
            <a:pPr marL="0" indent="0">
              <a:buNone/>
              <a:defRPr/>
            </a:pPr>
            <a:r>
              <a:rPr lang="en-US" i="1" dirty="0" smtClean="0">
                <a:effectLst>
                  <a:outerShdw blurRad="38100" dist="38100" dir="2700000" algn="tl">
                    <a:srgbClr val="000000">
                      <a:alpha val="43137"/>
                    </a:srgbClr>
                  </a:outerShdw>
                </a:effectLst>
              </a:rPr>
              <a:t>  </a:t>
            </a:r>
            <a:r>
              <a:rPr lang="en-US" i="1" dirty="0" smtClean="0">
                <a:effectLst>
                  <a:outerShdw blurRad="38100" dist="38100" dir="2700000" algn="tl">
                    <a:srgbClr val="C0C0C0"/>
                  </a:outerShdw>
                </a:effectLst>
              </a:rPr>
              <a:t>Reflective </a:t>
            </a:r>
            <a:r>
              <a:rPr lang="en-US" i="1" dirty="0">
                <a:effectLst>
                  <a:outerShdw blurRad="38100" dist="38100" dir="2700000" algn="tl">
                    <a:srgbClr val="C0C0C0"/>
                  </a:outerShdw>
                </a:effectLst>
              </a:rPr>
              <a:t>diary</a:t>
            </a:r>
          </a:p>
          <a:p>
            <a:pPr marL="0" indent="0">
              <a:buNone/>
              <a:defRPr/>
            </a:pPr>
            <a:r>
              <a:rPr lang="en-US" i="1" dirty="0" smtClean="0">
                <a:effectLst>
                  <a:outerShdw blurRad="38100" dist="38100" dir="2700000" algn="tl">
                    <a:srgbClr val="C0C0C0"/>
                  </a:outerShdw>
                </a:effectLst>
              </a:rPr>
              <a:t>  Role </a:t>
            </a:r>
            <a:r>
              <a:rPr lang="en-US" i="1" dirty="0">
                <a:effectLst>
                  <a:outerShdw blurRad="38100" dist="38100" dir="2700000" algn="tl">
                    <a:srgbClr val="C0C0C0"/>
                  </a:outerShdw>
                </a:effectLst>
              </a:rPr>
              <a:t>Play</a:t>
            </a:r>
          </a:p>
          <a:p>
            <a:pPr marL="0" indent="0">
              <a:buNone/>
              <a:defRPr/>
            </a:pPr>
            <a:r>
              <a:rPr lang="en-US" i="1" dirty="0" smtClean="0">
                <a:effectLst>
                  <a:outerShdw blurRad="38100" dist="38100" dir="2700000" algn="tl">
                    <a:srgbClr val="C0C0C0"/>
                  </a:outerShdw>
                </a:effectLst>
              </a:rPr>
              <a:t>   Site </a:t>
            </a:r>
            <a:r>
              <a:rPr lang="en-US" i="1" dirty="0">
                <a:effectLst>
                  <a:outerShdw blurRad="38100" dist="38100" dir="2700000" algn="tl">
                    <a:srgbClr val="C0C0C0"/>
                  </a:outerShdw>
                </a:effectLst>
              </a:rPr>
              <a:t>visits</a:t>
            </a:r>
          </a:p>
          <a:p>
            <a:pPr marL="0" indent="0">
              <a:buNone/>
              <a:defRPr/>
            </a:pPr>
            <a:r>
              <a:rPr lang="en-US" i="1" dirty="0" smtClean="0">
                <a:effectLst>
                  <a:outerShdw blurRad="38100" dist="38100" dir="2700000" algn="tl">
                    <a:srgbClr val="C0C0C0"/>
                  </a:outerShdw>
                </a:effectLst>
              </a:rPr>
              <a:t>  Think-Pair-Share</a:t>
            </a:r>
            <a:endParaRPr lang="en-US" i="1" dirty="0">
              <a:effectLst>
                <a:outerShdw blurRad="38100" dist="38100" dir="2700000" algn="tl">
                  <a:srgbClr val="C0C0C0"/>
                </a:outerShdw>
              </a:effectLst>
            </a:endParaRPr>
          </a:p>
          <a:p>
            <a:pPr marL="0" indent="0">
              <a:buNone/>
              <a:defRPr/>
            </a:pPr>
            <a:r>
              <a:rPr lang="en-US" i="1" dirty="0" smtClean="0">
                <a:effectLst>
                  <a:outerShdw blurRad="38100" dist="38100" dir="2700000" algn="tl">
                    <a:srgbClr val="C0C0C0"/>
                  </a:outerShdw>
                </a:effectLst>
              </a:rPr>
              <a:t>  Video</a:t>
            </a:r>
            <a:endParaRPr lang="en-US" i="1" dirty="0">
              <a:effectLst>
                <a:outerShdw blurRad="38100" dist="38100" dir="2700000" algn="tl">
                  <a:srgbClr val="C0C0C0"/>
                </a:outerShdw>
              </a:effectLst>
            </a:endParaRPr>
          </a:p>
          <a:p>
            <a:pPr marL="0" indent="0">
              <a:buNone/>
              <a:defRPr/>
            </a:pPr>
            <a:r>
              <a:rPr lang="en-US" i="1" dirty="0" smtClean="0">
                <a:effectLst>
                  <a:outerShdw blurRad="38100" dist="38100" dir="2700000" algn="tl">
                    <a:srgbClr val="C0C0C0"/>
                  </a:outerShdw>
                </a:effectLst>
              </a:rPr>
              <a:t>  Written </a:t>
            </a:r>
            <a:r>
              <a:rPr lang="en-US" i="1" dirty="0">
                <a:effectLst>
                  <a:outerShdw blurRad="38100" dist="38100" dir="2700000" algn="tl">
                    <a:srgbClr val="C0C0C0"/>
                  </a:outerShdw>
                </a:effectLst>
              </a:rPr>
              <a:t>essay</a:t>
            </a:r>
          </a:p>
          <a:p>
            <a:pPr marL="0" indent="0">
              <a:buNone/>
              <a:defRPr/>
            </a:pPr>
            <a:r>
              <a:rPr lang="en-US" i="1" dirty="0" smtClean="0">
                <a:effectLst>
                  <a:outerShdw blurRad="38100" dist="38100" dir="2700000" algn="tl">
                    <a:srgbClr val="000000">
                      <a:alpha val="43137"/>
                    </a:srgbClr>
                  </a:outerShdw>
                </a:effectLst>
              </a:rPr>
              <a:t>  Lecture</a:t>
            </a:r>
            <a:endParaRPr lang="en-US" i="1" dirty="0">
              <a:effectLst>
                <a:outerShdw blurRad="38100" dist="38100" dir="2700000" algn="tl">
                  <a:srgbClr val="000000">
                    <a:alpha val="43137"/>
                  </a:srgbClr>
                </a:outerShdw>
              </a:effectLst>
            </a:endParaRPr>
          </a:p>
        </p:txBody>
      </p:sp>
      <p:pic>
        <p:nvPicPr>
          <p:cNvPr id="5" name="Picture 4" descr="Teaching and Learning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7200" y="894966"/>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015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772" y="2065582"/>
            <a:ext cx="8930747" cy="2110382"/>
          </a:xfrm>
        </p:spPr>
        <p:txBody>
          <a:bodyPr/>
          <a:lstStyle/>
          <a:p>
            <a:r>
              <a:rPr lang="en-US" dirty="0" smtClean="0"/>
              <a:t>Assessment Tasks</a:t>
            </a:r>
            <a:endParaRPr lang="en-HK" dirty="0"/>
          </a:p>
        </p:txBody>
      </p:sp>
      <p:sp>
        <p:nvSpPr>
          <p:cNvPr id="5" name="Text Placeholder 4"/>
          <p:cNvSpPr>
            <a:spLocks noGrp="1"/>
          </p:cNvSpPr>
          <p:nvPr>
            <p:ph type="body" idx="1"/>
          </p:nvPr>
        </p:nvSpPr>
        <p:spPr/>
        <p:txBody>
          <a:bodyPr/>
          <a:lstStyle/>
          <a:p>
            <a:endParaRPr lang="en-HK" dirty="0"/>
          </a:p>
        </p:txBody>
      </p:sp>
      <p:pic>
        <p:nvPicPr>
          <p:cNvPr id="6" name="Picture 4" descr="Assessment Ta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9526" y="4175964"/>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95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2552700" y="304800"/>
            <a:ext cx="7924800" cy="1143000"/>
          </a:xfrm>
        </p:spPr>
        <p:txBody>
          <a:bodyPr/>
          <a:lstStyle/>
          <a:p>
            <a:pPr>
              <a:defRPr/>
            </a:pPr>
            <a:r>
              <a:rPr lang="en-GB" altLang="zh-TW" sz="3200" dirty="0">
                <a:solidFill>
                  <a:srgbClr val="6600CC"/>
                </a:solidFill>
                <a:effectLst>
                  <a:outerShdw blurRad="38100" dist="38100" dir="2700000" algn="tl">
                    <a:srgbClr val="C0C0C0"/>
                  </a:outerShdw>
                </a:effectLst>
              </a:rPr>
              <a:t>Formative and Summative Assessment</a:t>
            </a:r>
            <a:endParaRPr lang="en-US" altLang="zh-TW" sz="3200" dirty="0">
              <a:solidFill>
                <a:srgbClr val="6600CC"/>
              </a:solidFill>
              <a:effectLst>
                <a:outerShdw blurRad="38100" dist="38100" dir="2700000" algn="tl">
                  <a:srgbClr val="C0C0C0"/>
                </a:outerShdw>
              </a:effectLst>
            </a:endParaRPr>
          </a:p>
        </p:txBody>
      </p:sp>
      <p:graphicFrame>
        <p:nvGraphicFramePr>
          <p:cNvPr id="184349" name="Group 29"/>
          <p:cNvGraphicFramePr>
            <a:graphicFrameLocks noGrp="1"/>
          </p:cNvGraphicFramePr>
          <p:nvPr>
            <p:ph type="tbl" idx="1"/>
            <p:extLst/>
          </p:nvPr>
        </p:nvGraphicFramePr>
        <p:xfrm>
          <a:off x="2628900" y="1219200"/>
          <a:ext cx="7848601" cy="4116386"/>
        </p:xfrm>
        <a:graphic>
          <a:graphicData uri="http://schemas.openxmlformats.org/drawingml/2006/table">
            <a:tbl>
              <a:tblPr/>
              <a:tblGrid>
                <a:gridCol w="1295400">
                  <a:extLst>
                    <a:ext uri="{9D8B030D-6E8A-4147-A177-3AD203B41FA5}">
                      <a16:colId xmlns:a16="http://schemas.microsoft.com/office/drawing/2014/main" val="20000"/>
                    </a:ext>
                  </a:extLst>
                </a:gridCol>
                <a:gridCol w="2768189">
                  <a:extLst>
                    <a:ext uri="{9D8B030D-6E8A-4147-A177-3AD203B41FA5}">
                      <a16:colId xmlns:a16="http://schemas.microsoft.com/office/drawing/2014/main" val="20001"/>
                    </a:ext>
                  </a:extLst>
                </a:gridCol>
                <a:gridCol w="3785012">
                  <a:extLst>
                    <a:ext uri="{9D8B030D-6E8A-4147-A177-3AD203B41FA5}">
                      <a16:colId xmlns:a16="http://schemas.microsoft.com/office/drawing/2014/main" val="20002"/>
                    </a:ext>
                  </a:extLst>
                </a:gridCol>
              </a:tblGrid>
              <a:tr h="4228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dirty="0" smtClean="0">
                        <a:ln>
                          <a:noFill/>
                        </a:ln>
                        <a:solidFill>
                          <a:schemeClr val="tx1"/>
                        </a:solidFill>
                        <a:effectLst/>
                        <a:latin typeface="Arial" charset="0"/>
                        <a:ea typeface="新細明體" pitchFamily="18" charset="-12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sz="2000" b="1" i="0" u="none" strike="noStrike" cap="none" normalizeH="0" baseline="0" dirty="0" smtClean="0">
                          <a:ln>
                            <a:noFill/>
                          </a:ln>
                          <a:solidFill>
                            <a:schemeClr val="tx1"/>
                          </a:solidFill>
                          <a:effectLst/>
                          <a:latin typeface="Arial" charset="0"/>
                          <a:ea typeface="新細明體" pitchFamily="18" charset="-120"/>
                          <a:cs typeface="Times New Roman" pitchFamily="18" charset="0"/>
                        </a:rPr>
                        <a:t>Formative</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sz="2000" b="1" i="0" u="none" strike="noStrike" cap="none" normalizeH="0" baseline="0" dirty="0" smtClean="0">
                          <a:ln>
                            <a:noFill/>
                          </a:ln>
                          <a:solidFill>
                            <a:schemeClr val="tx1"/>
                          </a:solidFill>
                          <a:effectLst/>
                          <a:latin typeface="Arial" charset="0"/>
                          <a:ea typeface="新細明體" pitchFamily="18" charset="-120"/>
                          <a:cs typeface="Times New Roman" pitchFamily="18" charset="0"/>
                        </a:rPr>
                        <a:t>Summative</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1" i="0" u="none" strike="noStrike" cap="none" normalizeH="0" baseline="0" dirty="0" smtClean="0">
                          <a:ln>
                            <a:noFill/>
                          </a:ln>
                          <a:solidFill>
                            <a:schemeClr val="tx1"/>
                          </a:solidFill>
                          <a:effectLst/>
                          <a:latin typeface="Arial" charset="0"/>
                          <a:ea typeface="新細明體" pitchFamily="18" charset="-120"/>
                          <a:cs typeface="Times New Roman" pitchFamily="18" charset="0"/>
                        </a:rPr>
                        <a:t>Time</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During a learning activity/unit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At the conclusion of a learning activity/unit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1"/>
                  </a:ext>
                </a:extLst>
              </a:tr>
              <a:tr h="4228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1" i="0" u="none" strike="noStrike" cap="none" normalizeH="0" baseline="0" dirty="0" smtClean="0">
                          <a:ln>
                            <a:noFill/>
                          </a:ln>
                          <a:solidFill>
                            <a:schemeClr val="tx1"/>
                          </a:solidFill>
                          <a:effectLst/>
                          <a:latin typeface="Arial" charset="0"/>
                          <a:ea typeface="新細明體" pitchFamily="18" charset="-120"/>
                          <a:cs typeface="Times New Roman" pitchFamily="18" charset="0"/>
                        </a:rPr>
                        <a:t>Goal</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To improve learning</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To make a decision</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2"/>
                  </a:ext>
                </a:extLst>
              </a:tr>
              <a:tr h="64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1" i="0" u="none" strike="noStrike" cap="none" normalizeH="0" baseline="0" dirty="0" smtClean="0">
                          <a:ln>
                            <a:noFill/>
                          </a:ln>
                          <a:solidFill>
                            <a:schemeClr val="tx1"/>
                          </a:solidFill>
                          <a:effectLst/>
                          <a:latin typeface="Arial" charset="0"/>
                          <a:ea typeface="新細明體" pitchFamily="18" charset="-120"/>
                          <a:cs typeface="Times New Roman" pitchFamily="18" charset="0"/>
                        </a:rPr>
                        <a:t>Feedback</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Return to material/ learning issues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Final judgement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3"/>
                  </a:ext>
                </a:extLst>
              </a:tr>
              <a:tr h="19904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1" i="0" u="none" strike="noStrike" cap="none" normalizeH="0" baseline="0" dirty="0" smtClean="0">
                          <a:ln>
                            <a:noFill/>
                          </a:ln>
                          <a:solidFill>
                            <a:schemeClr val="tx1"/>
                          </a:solidFill>
                          <a:effectLst/>
                          <a:latin typeface="Arial" charset="0"/>
                          <a:ea typeface="新細明體" pitchFamily="18" charset="-120"/>
                          <a:cs typeface="Times New Roman" pitchFamily="18" charset="0"/>
                        </a:rPr>
                        <a:t>Frame of reference</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Always criterion (evaluating all students according to the same criteria)</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5000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Sometimes normative (comparing each student against the others)</a:t>
                      </a:r>
                    </a:p>
                    <a:p>
                      <a:pPr marL="0" marR="0" lvl="0" indent="0" algn="l" defTabSz="914400" rtl="0" eaLnBrk="0" fontAlgn="base" latinLnBrk="0" hangingPunct="0">
                        <a:lnSpc>
                          <a:spcPct val="100000"/>
                        </a:lnSpc>
                        <a:spcBef>
                          <a:spcPct val="0"/>
                        </a:spcBef>
                        <a:spcAft>
                          <a:spcPct val="0"/>
                        </a:spcAft>
                        <a:buClrTx/>
                        <a:buSzTx/>
                        <a:buFontTx/>
                        <a:buNone/>
                        <a:tabLst/>
                      </a:pPr>
                      <a:r>
                        <a:rPr kumimoji="1" lang="en-GB" sz="1800" b="0" i="0" u="none" strike="noStrike" cap="none" normalizeH="0" baseline="0" dirty="0" smtClean="0">
                          <a:ln>
                            <a:noFill/>
                          </a:ln>
                          <a:solidFill>
                            <a:schemeClr val="tx1"/>
                          </a:solidFill>
                          <a:effectLst/>
                          <a:latin typeface="Arial" charset="0"/>
                          <a:ea typeface="新細明體" pitchFamily="18" charset="-120"/>
                          <a:cs typeface="Times New Roman" pitchFamily="18" charset="0"/>
                        </a:rPr>
                        <a:t>Sometimes criterion (evaluating each student according to the same criteria)</a:t>
                      </a:r>
                      <a:endParaRPr kumimoji="1" lang="en-GB" sz="1800" b="0" i="0" u="none" strike="noStrike" cap="none" normalizeH="0" baseline="0" dirty="0" smtClean="0">
                        <a:ln>
                          <a:noFill/>
                        </a:ln>
                        <a:solidFill>
                          <a:schemeClr val="tx1"/>
                        </a:solidFill>
                        <a:effectLst/>
                        <a:latin typeface="Arial" charset="0"/>
                        <a:ea typeface="新細明體" pitchFamily="18" charset="-12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4"/>
                  </a:ext>
                </a:extLst>
              </a:tr>
            </a:tbl>
          </a:graphicData>
        </a:graphic>
      </p:graphicFrame>
      <p:pic>
        <p:nvPicPr>
          <p:cNvPr id="4" name="Picture 4" descr="Assessment Ta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4864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119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892215" y="981075"/>
            <a:ext cx="7010400" cy="1143000"/>
          </a:xfrm>
          <a:effectLst>
            <a:outerShdw dist="35921" dir="2700000" algn="ctr" rotWithShape="0">
              <a:schemeClr val="bg2"/>
            </a:outerShdw>
          </a:effectLst>
        </p:spPr>
        <p:txBody>
          <a:bodyPr>
            <a:normAutofit/>
          </a:bodyPr>
          <a:lstStyle/>
          <a:p>
            <a:pPr>
              <a:defRPr/>
            </a:pPr>
            <a:r>
              <a:rPr lang="en-US" altLang="zh-TW" sz="4200" dirty="0">
                <a:solidFill>
                  <a:srgbClr val="6600CC"/>
                </a:solidFill>
              </a:rPr>
              <a:t>Summative Assessment Tasks</a:t>
            </a:r>
          </a:p>
        </p:txBody>
      </p:sp>
      <p:pic>
        <p:nvPicPr>
          <p:cNvPr id="13315" name="Picture 4" descr="Assessment Tas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9700" y="150495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6"/>
          <p:cNvSpPr txBox="1">
            <a:spLocks noChangeArrowheads="1"/>
          </p:cNvSpPr>
          <p:nvPr/>
        </p:nvSpPr>
        <p:spPr bwMode="auto">
          <a:xfrm>
            <a:off x="2514600" y="2743201"/>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kumimoji="0" lang="en-US" altLang="zh-TW" sz="2000" dirty="0">
                <a:cs typeface="Arial" charset="0"/>
              </a:rPr>
              <a:t>Before designing any Assessment Tasks, an important first step is to decide </a:t>
            </a:r>
            <a:r>
              <a:rPr kumimoji="0" lang="en-US" altLang="zh-TW" sz="2000" b="1" dirty="0">
                <a:solidFill>
                  <a:srgbClr val="FF0000"/>
                </a:solidFill>
                <a:cs typeface="Arial" charset="0"/>
              </a:rPr>
              <a:t>what performances</a:t>
            </a:r>
            <a:r>
              <a:rPr kumimoji="0" lang="en-US" altLang="zh-TW" sz="2000" dirty="0">
                <a:cs typeface="Arial" charset="0"/>
              </a:rPr>
              <a:t> would represent </a:t>
            </a:r>
            <a:r>
              <a:rPr kumimoji="0" lang="en-US" altLang="zh-TW" sz="2000" b="1" i="1" dirty="0">
                <a:solidFill>
                  <a:srgbClr val="FF0000"/>
                </a:solidFill>
                <a:cs typeface="Arial" charset="0"/>
              </a:rPr>
              <a:t>evidence </a:t>
            </a:r>
            <a:r>
              <a:rPr kumimoji="0" lang="en-US" altLang="zh-TW" sz="2000" b="1" i="1" dirty="0">
                <a:solidFill>
                  <a:schemeClr val="folHlink"/>
                </a:solidFill>
                <a:cs typeface="Arial" charset="0"/>
              </a:rPr>
              <a:t>that a particular learning outcome has been achieved</a:t>
            </a:r>
            <a:r>
              <a:rPr kumimoji="0" lang="en-US" altLang="zh-TW" sz="2000" dirty="0">
                <a:solidFill>
                  <a:schemeClr val="folHlink"/>
                </a:solidFill>
                <a:cs typeface="Arial" charset="0"/>
              </a:rPr>
              <a:t>. </a:t>
            </a:r>
          </a:p>
          <a:p>
            <a:pPr eaLnBrk="1" hangingPunct="1">
              <a:spcBef>
                <a:spcPct val="50000"/>
              </a:spcBef>
            </a:pPr>
            <a:endParaRPr kumimoji="0" lang="en-US" altLang="zh-TW" sz="2000" dirty="0">
              <a:solidFill>
                <a:schemeClr val="folHlink"/>
              </a:solidFill>
              <a:cs typeface="Arial" charset="0"/>
            </a:endParaRPr>
          </a:p>
          <a:p>
            <a:pPr eaLnBrk="1" hangingPunct="1"/>
            <a:r>
              <a:rPr kumimoji="0" lang="en-US" altLang="zh-TW" sz="2000" dirty="0">
                <a:cs typeface="Arial" charset="0"/>
              </a:rPr>
              <a:t>A second step is to </a:t>
            </a:r>
            <a:r>
              <a:rPr kumimoji="0" lang="en-US" altLang="zh-TW" sz="2000" b="1" i="1" dirty="0">
                <a:solidFill>
                  <a:schemeClr val="folHlink"/>
                </a:solidFill>
                <a:cs typeface="Arial" charset="0"/>
              </a:rPr>
              <a:t>ensure </a:t>
            </a:r>
            <a:r>
              <a:rPr kumimoji="0" lang="en-US" altLang="zh-TW" sz="2000" dirty="0">
                <a:cs typeface="Arial" charset="0"/>
              </a:rPr>
              <a:t>that there is an</a:t>
            </a:r>
            <a:r>
              <a:rPr kumimoji="0" lang="en-US" altLang="zh-TW" sz="2000" b="1" i="1" dirty="0">
                <a:solidFill>
                  <a:schemeClr val="folHlink"/>
                </a:solidFill>
                <a:cs typeface="Arial" charset="0"/>
              </a:rPr>
              <a:t> </a:t>
            </a:r>
            <a:r>
              <a:rPr kumimoji="0" lang="en-US" altLang="zh-TW" sz="2000" b="1" i="1" dirty="0">
                <a:solidFill>
                  <a:srgbClr val="0066FF"/>
                </a:solidFill>
                <a:cs typeface="Arial" charset="0"/>
              </a:rPr>
              <a:t>alignment</a:t>
            </a:r>
            <a:r>
              <a:rPr kumimoji="0" lang="en-US" altLang="zh-TW" sz="2000" b="1" i="1" dirty="0">
                <a:solidFill>
                  <a:schemeClr val="folHlink"/>
                </a:solidFill>
                <a:cs typeface="Arial" charset="0"/>
              </a:rPr>
              <a:t> between the </a:t>
            </a:r>
            <a:r>
              <a:rPr kumimoji="0" lang="en-US" altLang="zh-TW" sz="2000" b="1" i="1" dirty="0">
                <a:solidFill>
                  <a:srgbClr val="0066FF"/>
                </a:solidFill>
                <a:cs typeface="Arial" charset="0"/>
              </a:rPr>
              <a:t>learning outcome</a:t>
            </a:r>
            <a:r>
              <a:rPr kumimoji="0" lang="en-US" altLang="zh-TW" sz="2000" b="1" i="1" dirty="0">
                <a:solidFill>
                  <a:schemeClr val="folHlink"/>
                </a:solidFill>
                <a:cs typeface="Arial" charset="0"/>
              </a:rPr>
              <a:t> and the evidence</a:t>
            </a:r>
            <a:r>
              <a:rPr kumimoji="0" lang="en-US" altLang="zh-TW" sz="2000" dirty="0">
                <a:cs typeface="Arial" charset="0"/>
              </a:rPr>
              <a:t>.</a:t>
            </a:r>
          </a:p>
          <a:p>
            <a:pPr eaLnBrk="1" hangingPunct="1"/>
            <a:endParaRPr kumimoji="0" lang="en-US" altLang="zh-TW" sz="2000" dirty="0">
              <a:cs typeface="Arial" charset="0"/>
            </a:endParaRPr>
          </a:p>
          <a:p>
            <a:pPr eaLnBrk="1" hangingPunct="1"/>
            <a:r>
              <a:rPr kumimoji="0" lang="en-US" altLang="zh-TW" sz="2000" b="1" dirty="0">
                <a:solidFill>
                  <a:srgbClr val="FF0000"/>
                </a:solidFill>
                <a:cs typeface="Arial" charset="0"/>
              </a:rPr>
              <a:t>[</a:t>
            </a:r>
            <a:r>
              <a:rPr kumimoji="0" lang="en-US" altLang="zh-TW" sz="2000" dirty="0">
                <a:solidFill>
                  <a:srgbClr val="FF0000"/>
                </a:solidFill>
                <a:cs typeface="Arial" charset="0"/>
              </a:rPr>
              <a:t>The key to achieving </a:t>
            </a:r>
            <a:r>
              <a:rPr kumimoji="0" lang="en-US" altLang="zh-TW" sz="2000" b="1" dirty="0">
                <a:solidFill>
                  <a:srgbClr val="FF0000"/>
                </a:solidFill>
                <a:cs typeface="Arial" charset="0"/>
              </a:rPr>
              <a:t>alignment</a:t>
            </a:r>
            <a:r>
              <a:rPr kumimoji="0" lang="en-US" altLang="zh-TW" sz="2000" dirty="0">
                <a:cs typeface="Arial" charset="0"/>
              </a:rPr>
              <a:t> mainly rests with the </a:t>
            </a:r>
            <a:r>
              <a:rPr kumimoji="0" lang="en-US" altLang="zh-TW" sz="2000" b="1" dirty="0">
                <a:solidFill>
                  <a:srgbClr val="FF0066"/>
                </a:solidFill>
                <a:cs typeface="Arial" charset="0"/>
                <a:hlinkClick r:id="rId4"/>
              </a:rPr>
              <a:t>action verbs</a:t>
            </a:r>
            <a:r>
              <a:rPr kumimoji="0" lang="en-US" altLang="zh-TW" sz="2000" dirty="0">
                <a:cs typeface="Arial" charset="0"/>
                <a:hlinkClick r:id="rId4"/>
              </a:rPr>
              <a:t> </a:t>
            </a:r>
            <a:r>
              <a:rPr kumimoji="0" lang="en-US" altLang="zh-TW" sz="2000" dirty="0">
                <a:cs typeface="Arial" charset="0"/>
              </a:rPr>
              <a:t>that we choose which identify what it is a learner can do after successfully completing the </a:t>
            </a:r>
            <a:r>
              <a:rPr kumimoji="0" lang="en-US" altLang="zh-TW" sz="2000" b="1" dirty="0">
                <a:solidFill>
                  <a:srgbClr val="0066FF"/>
                </a:solidFill>
                <a:cs typeface="Arial" charset="0"/>
              </a:rPr>
              <a:t>Teaching and Learning Activity]</a:t>
            </a:r>
          </a:p>
        </p:txBody>
      </p:sp>
    </p:spTree>
    <p:extLst>
      <p:ext uri="{BB962C8B-B14F-4D97-AF65-F5344CB8AC3E}">
        <p14:creationId xmlns:p14="http://schemas.microsoft.com/office/powerpoint/2010/main" val="3051626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iterate type="lt">
                                    <p:tmPct val="10000"/>
                                  </p:iterate>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800" fill="hold">
                                          <p:stCondLst>
                                            <p:cond delay="0"/>
                                          </p:stCondLst>
                                        </p:cTn>
                                        <p:tgtEl>
                                          <p:spTgt spid="8194"/>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81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5" name="Picture 4" descr="Assessment Tas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89535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6"/>
          <p:cNvSpPr txBox="1">
            <a:spLocks noChangeArrowheads="1"/>
          </p:cNvSpPr>
          <p:nvPr/>
        </p:nvSpPr>
        <p:spPr bwMode="auto">
          <a:xfrm>
            <a:off x="2667000" y="2133601"/>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kumimoji="0" lang="en-US" altLang="zh-TW" sz="2000" dirty="0">
                <a:cs typeface="Arial" charset="0"/>
              </a:rPr>
              <a:t>Before designing any Assessment Tasks, an important first step is to decide </a:t>
            </a:r>
            <a:r>
              <a:rPr kumimoji="0" lang="en-US" altLang="zh-TW" sz="2000" b="1" dirty="0">
                <a:solidFill>
                  <a:srgbClr val="FF0000"/>
                </a:solidFill>
                <a:cs typeface="Arial" charset="0"/>
              </a:rPr>
              <a:t>what performances</a:t>
            </a:r>
            <a:r>
              <a:rPr kumimoji="0" lang="en-US" altLang="zh-TW" sz="2000" dirty="0">
                <a:cs typeface="Arial" charset="0"/>
              </a:rPr>
              <a:t> would represent </a:t>
            </a:r>
            <a:r>
              <a:rPr kumimoji="0" lang="en-US" altLang="zh-TW" sz="2000" b="1" i="1" dirty="0">
                <a:solidFill>
                  <a:srgbClr val="FF0000"/>
                </a:solidFill>
                <a:cs typeface="Arial" charset="0"/>
              </a:rPr>
              <a:t>evidence </a:t>
            </a:r>
            <a:r>
              <a:rPr kumimoji="0" lang="en-US" altLang="zh-TW" sz="2000" b="1" i="1" dirty="0">
                <a:solidFill>
                  <a:schemeClr val="folHlink"/>
                </a:solidFill>
                <a:cs typeface="Arial" charset="0"/>
              </a:rPr>
              <a:t>that a particular learning outcome has been achieved</a:t>
            </a:r>
            <a:r>
              <a:rPr kumimoji="0" lang="en-US" altLang="zh-TW" sz="2000" dirty="0">
                <a:solidFill>
                  <a:schemeClr val="folHlink"/>
                </a:solidFill>
                <a:cs typeface="Arial" charset="0"/>
              </a:rPr>
              <a:t>. </a:t>
            </a:r>
          </a:p>
          <a:p>
            <a:pPr eaLnBrk="1" hangingPunct="1">
              <a:spcBef>
                <a:spcPct val="50000"/>
              </a:spcBef>
            </a:pPr>
            <a:endParaRPr kumimoji="0" lang="en-US" altLang="zh-TW" sz="2000" dirty="0">
              <a:solidFill>
                <a:schemeClr val="folHlink"/>
              </a:solidFill>
              <a:cs typeface="Arial" charset="0"/>
            </a:endParaRPr>
          </a:p>
          <a:p>
            <a:pPr eaLnBrk="1" hangingPunct="1"/>
            <a:r>
              <a:rPr kumimoji="0" lang="en-US" altLang="zh-TW" sz="2000" dirty="0">
                <a:cs typeface="Arial" charset="0"/>
              </a:rPr>
              <a:t>A second step is to </a:t>
            </a:r>
            <a:r>
              <a:rPr kumimoji="0" lang="en-US" altLang="zh-TW" sz="2000" b="1" i="1" dirty="0">
                <a:solidFill>
                  <a:schemeClr val="folHlink"/>
                </a:solidFill>
                <a:cs typeface="Arial" charset="0"/>
              </a:rPr>
              <a:t>ensure </a:t>
            </a:r>
            <a:r>
              <a:rPr kumimoji="0" lang="en-US" altLang="zh-TW" sz="2000" dirty="0">
                <a:cs typeface="Arial" charset="0"/>
              </a:rPr>
              <a:t>that there is an</a:t>
            </a:r>
            <a:r>
              <a:rPr kumimoji="0" lang="en-US" altLang="zh-TW" sz="2000" b="1" i="1" dirty="0">
                <a:solidFill>
                  <a:schemeClr val="folHlink"/>
                </a:solidFill>
                <a:cs typeface="Arial" charset="0"/>
              </a:rPr>
              <a:t> </a:t>
            </a:r>
            <a:r>
              <a:rPr kumimoji="0" lang="en-US" altLang="zh-TW" sz="2000" b="1" i="1" dirty="0">
                <a:solidFill>
                  <a:srgbClr val="0066FF"/>
                </a:solidFill>
                <a:cs typeface="Arial" charset="0"/>
              </a:rPr>
              <a:t>alignment</a:t>
            </a:r>
            <a:r>
              <a:rPr kumimoji="0" lang="en-US" altLang="zh-TW" sz="2000" b="1" i="1" dirty="0">
                <a:solidFill>
                  <a:schemeClr val="folHlink"/>
                </a:solidFill>
                <a:cs typeface="Arial" charset="0"/>
              </a:rPr>
              <a:t> between the </a:t>
            </a:r>
            <a:r>
              <a:rPr kumimoji="0" lang="en-US" altLang="zh-TW" sz="2000" b="1" i="1" dirty="0">
                <a:solidFill>
                  <a:srgbClr val="0066FF"/>
                </a:solidFill>
                <a:cs typeface="Arial" charset="0"/>
              </a:rPr>
              <a:t>learning outcome</a:t>
            </a:r>
            <a:r>
              <a:rPr kumimoji="0" lang="en-US" altLang="zh-TW" sz="2000" b="1" i="1" dirty="0">
                <a:solidFill>
                  <a:schemeClr val="folHlink"/>
                </a:solidFill>
                <a:cs typeface="Arial" charset="0"/>
              </a:rPr>
              <a:t> and the evidence</a:t>
            </a:r>
            <a:r>
              <a:rPr kumimoji="0" lang="en-US" altLang="zh-TW" sz="2000" dirty="0">
                <a:cs typeface="Arial" charset="0"/>
              </a:rPr>
              <a:t>.</a:t>
            </a:r>
          </a:p>
          <a:p>
            <a:pPr eaLnBrk="1" hangingPunct="1"/>
            <a:endParaRPr kumimoji="0" lang="en-US" altLang="zh-TW" sz="2000" dirty="0">
              <a:cs typeface="Arial" charset="0"/>
            </a:endParaRPr>
          </a:p>
          <a:p>
            <a:pPr eaLnBrk="1" hangingPunct="1"/>
            <a:r>
              <a:rPr kumimoji="0" lang="en-US" altLang="zh-TW" sz="2000" b="1" dirty="0">
                <a:solidFill>
                  <a:srgbClr val="FF0000"/>
                </a:solidFill>
                <a:cs typeface="Arial" charset="0"/>
              </a:rPr>
              <a:t>[</a:t>
            </a:r>
            <a:r>
              <a:rPr kumimoji="0" lang="en-US" altLang="zh-TW" sz="2000" dirty="0">
                <a:solidFill>
                  <a:srgbClr val="FF0000"/>
                </a:solidFill>
                <a:cs typeface="Arial" charset="0"/>
              </a:rPr>
              <a:t>The key to achieving </a:t>
            </a:r>
            <a:r>
              <a:rPr kumimoji="0" lang="en-US" altLang="zh-TW" sz="2000" b="1" dirty="0">
                <a:solidFill>
                  <a:srgbClr val="FF0000"/>
                </a:solidFill>
                <a:cs typeface="Arial" charset="0"/>
              </a:rPr>
              <a:t>alignment</a:t>
            </a:r>
            <a:r>
              <a:rPr kumimoji="0" lang="en-US" altLang="zh-TW" sz="2000" dirty="0">
                <a:cs typeface="Arial" charset="0"/>
              </a:rPr>
              <a:t> mainly rests with the </a:t>
            </a:r>
            <a:r>
              <a:rPr kumimoji="0" lang="en-US" altLang="zh-TW" sz="2000" b="1" dirty="0">
                <a:solidFill>
                  <a:srgbClr val="FF0066"/>
                </a:solidFill>
                <a:cs typeface="Arial" charset="0"/>
                <a:hlinkClick r:id="rId4"/>
              </a:rPr>
              <a:t>action verbs</a:t>
            </a:r>
            <a:r>
              <a:rPr kumimoji="0" lang="en-US" altLang="zh-TW" sz="2000" dirty="0">
                <a:cs typeface="Arial" charset="0"/>
                <a:hlinkClick r:id="rId4"/>
              </a:rPr>
              <a:t> </a:t>
            </a:r>
            <a:r>
              <a:rPr kumimoji="0" lang="en-US" altLang="zh-TW" sz="2000" dirty="0">
                <a:cs typeface="Arial" charset="0"/>
              </a:rPr>
              <a:t>that we choose which identify what it is a learner can do after successfully completing the </a:t>
            </a:r>
            <a:r>
              <a:rPr kumimoji="0" lang="en-US" altLang="zh-TW" sz="2000" b="1" dirty="0">
                <a:solidFill>
                  <a:srgbClr val="0066FF"/>
                </a:solidFill>
                <a:cs typeface="Arial" charset="0"/>
              </a:rPr>
              <a:t>Teaching and Learning Activity]</a:t>
            </a:r>
          </a:p>
        </p:txBody>
      </p:sp>
      <p:sp>
        <p:nvSpPr>
          <p:cNvPr id="5" name="Rectangle 2"/>
          <p:cNvSpPr txBox="1">
            <a:spLocks noChangeArrowheads="1"/>
          </p:cNvSpPr>
          <p:nvPr/>
        </p:nvSpPr>
        <p:spPr>
          <a:xfrm>
            <a:off x="2895600" y="581025"/>
            <a:ext cx="7010400" cy="1143000"/>
          </a:xfrm>
          <a:prstGeom prst="rect">
            <a:avLst/>
          </a:prstGeom>
          <a:effectLst>
            <a:outerShdw dist="35921" dir="2700000" algn="ctr" rotWithShape="0">
              <a:schemeClr val="bg2"/>
            </a:outerShdw>
          </a:effectLst>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TW" sz="4200" dirty="0">
                <a:solidFill>
                  <a:srgbClr val="6600CC"/>
                </a:solidFill>
              </a:rPr>
              <a:t>Summative Assessment Tasks</a:t>
            </a:r>
          </a:p>
        </p:txBody>
      </p:sp>
    </p:spTree>
    <p:extLst>
      <p:ext uri="{BB962C8B-B14F-4D97-AF65-F5344CB8AC3E}">
        <p14:creationId xmlns:p14="http://schemas.microsoft.com/office/powerpoint/2010/main" val="2308982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fill="hold">
                                          <p:stCondLst>
                                            <p:cond delay="0"/>
                                          </p:stCondLst>
                                        </p:cTn>
                                        <p:tgtEl>
                                          <p:spTgt spid="5"/>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Abbreviations</a:t>
            </a:r>
            <a:endParaRPr lang="en-US" dirty="0"/>
          </a:p>
        </p:txBody>
      </p:sp>
      <p:sp>
        <p:nvSpPr>
          <p:cNvPr id="3" name="Content Placeholder 2"/>
          <p:cNvSpPr>
            <a:spLocks noGrp="1"/>
          </p:cNvSpPr>
          <p:nvPr>
            <p:ph idx="1"/>
          </p:nvPr>
        </p:nvSpPr>
        <p:spPr/>
        <p:txBody>
          <a:bodyPr/>
          <a:lstStyle/>
          <a:p>
            <a:r>
              <a:rPr lang="en-US" dirty="0" smtClean="0"/>
              <a:t>Outcome </a:t>
            </a:r>
            <a:r>
              <a:rPr lang="en-US" dirty="0"/>
              <a:t>Based Teaching </a:t>
            </a:r>
            <a:r>
              <a:rPr lang="en-US" dirty="0" smtClean="0"/>
              <a:t>And </a:t>
            </a:r>
            <a:r>
              <a:rPr lang="en-US" dirty="0"/>
              <a:t>learning (</a:t>
            </a:r>
            <a:r>
              <a:rPr lang="en-US" dirty="0" smtClean="0"/>
              <a:t>OBTL)</a:t>
            </a:r>
          </a:p>
          <a:p>
            <a:r>
              <a:rPr lang="en-US" dirty="0" smtClean="0"/>
              <a:t>Intended Learning Outcomes (ILOs)</a:t>
            </a:r>
          </a:p>
          <a:p>
            <a:r>
              <a:rPr lang="en-US" dirty="0" smtClean="0"/>
              <a:t>Teaching and Learning Activities (TLAs)</a:t>
            </a:r>
          </a:p>
          <a:p>
            <a:r>
              <a:rPr lang="en-US" dirty="0" smtClean="0"/>
              <a:t>Assessment Tasks (ATs)</a:t>
            </a:r>
          </a:p>
        </p:txBody>
      </p:sp>
    </p:spTree>
    <p:extLst>
      <p:ext uri="{BB962C8B-B14F-4D97-AF65-F5344CB8AC3E}">
        <p14:creationId xmlns:p14="http://schemas.microsoft.com/office/powerpoint/2010/main" val="2904715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idx="1"/>
          </p:nvPr>
        </p:nvSpPr>
        <p:spPr>
          <a:xfrm>
            <a:off x="7239000" y="2545405"/>
            <a:ext cx="2736850" cy="4103687"/>
          </a:xfrm>
        </p:spPr>
        <p:txBody>
          <a:bodyPr vert="horz" lIns="0" tIns="0" rIns="0" bIns="0" rtlCol="0">
            <a:normAutofit fontScale="85000" lnSpcReduction="20000"/>
          </a:bodyPr>
          <a:lstStyle/>
          <a:p>
            <a:pPr marL="180975" lvl="1" indent="-1588" defTabSz="457200">
              <a:lnSpc>
                <a:spcPct val="120000"/>
              </a:lnSpc>
              <a:spcBef>
                <a:spcPct val="65000"/>
              </a:spcBef>
              <a:buNone/>
              <a:tabLst>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pPr>
            <a:r>
              <a:rPr lang="en-GB" sz="2800" dirty="0">
                <a:solidFill>
                  <a:srgbClr val="000099"/>
                </a:solidFill>
              </a:rPr>
              <a:t>Student performance in assessment tasks should be </a:t>
            </a:r>
            <a:r>
              <a:rPr lang="en-GB" sz="2800" b="1" dirty="0">
                <a:solidFill>
                  <a:srgbClr val="FF0000"/>
                </a:solidFill>
                <a:effectLst>
                  <a:outerShdw blurRad="38100" dist="38100" dir="2700000" algn="tl">
                    <a:srgbClr val="C0C0C0"/>
                  </a:outerShdw>
                </a:effectLst>
              </a:rPr>
              <a:t>judged</a:t>
            </a:r>
            <a:r>
              <a:rPr lang="en-GB" sz="2800" dirty="0">
                <a:solidFill>
                  <a:srgbClr val="000099"/>
                </a:solidFill>
              </a:rPr>
              <a:t> against a set of </a:t>
            </a:r>
            <a:r>
              <a:rPr lang="en-GB" sz="2800" b="1" dirty="0">
                <a:solidFill>
                  <a:srgbClr val="008000"/>
                </a:solidFill>
                <a:effectLst>
                  <a:outerShdw blurRad="38100" dist="38100" dir="2700000" algn="tl">
                    <a:srgbClr val="C0C0C0"/>
                  </a:outerShdw>
                </a:effectLst>
              </a:rPr>
              <a:t>clear assessment criteria</a:t>
            </a:r>
            <a:r>
              <a:rPr lang="en-GB" sz="2800" dirty="0">
                <a:solidFill>
                  <a:srgbClr val="000099"/>
                </a:solidFill>
              </a:rPr>
              <a:t> defining the </a:t>
            </a:r>
            <a:r>
              <a:rPr lang="en-GB" sz="2800" b="1" dirty="0">
                <a:solidFill>
                  <a:srgbClr val="FF6600"/>
                </a:solidFill>
                <a:effectLst>
                  <a:outerShdw blurRad="38100" dist="38100" dir="2700000" algn="tl">
                    <a:srgbClr val="C0C0C0"/>
                  </a:outerShdw>
                </a:effectLst>
              </a:rPr>
              <a:t>quality of performance</a:t>
            </a:r>
            <a:r>
              <a:rPr lang="en-GB" sz="2800" dirty="0">
                <a:solidFill>
                  <a:srgbClr val="000099"/>
                </a:solidFill>
              </a:rPr>
              <a:t> expected of each of the grades.</a:t>
            </a:r>
          </a:p>
        </p:txBody>
      </p:sp>
      <p:sp>
        <p:nvSpPr>
          <p:cNvPr id="15363" name="Rectangle 4"/>
          <p:cNvSpPr>
            <a:spLocks noChangeArrowheads="1"/>
          </p:cNvSpPr>
          <p:nvPr/>
        </p:nvSpPr>
        <p:spPr bwMode="auto">
          <a:xfrm>
            <a:off x="1905000" y="914400"/>
            <a:ext cx="8686800" cy="1143000"/>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400" b="1" dirty="0">
                <a:solidFill>
                  <a:srgbClr val="6600CC"/>
                </a:solidFill>
              </a:rPr>
              <a:t>Summative Assessment Criteria</a:t>
            </a:r>
          </a:p>
        </p:txBody>
      </p:sp>
      <p:pic>
        <p:nvPicPr>
          <p:cNvPr id="2051" name="Picture 3" descr="C:\Users\lspaul\AppData\Local\Microsoft\Windows\Temporary Internet Files\Content.IE5\YH863U90\Performance-review-200x25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45404"/>
            <a:ext cx="2861206" cy="3676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ssessment Tas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1203" y="49530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177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95601" y="624110"/>
            <a:ext cx="7467599" cy="1280890"/>
          </a:xfrm>
          <a:effectLst>
            <a:outerShdw dist="35921" dir="2700000" algn="ctr" rotWithShape="0">
              <a:schemeClr val="bg2"/>
            </a:outerShdw>
          </a:effectLst>
        </p:spPr>
        <p:txBody>
          <a:bodyPr>
            <a:normAutofit fontScale="90000"/>
          </a:bodyPr>
          <a:lstStyle/>
          <a:p>
            <a:pPr algn="ctr">
              <a:defRPr/>
            </a:pPr>
            <a:r>
              <a:rPr lang="en-US" altLang="zh-TW" sz="4200" dirty="0">
                <a:solidFill>
                  <a:srgbClr val="6600CC"/>
                </a:solidFill>
              </a:rPr>
              <a:t>Summative Assessment Criteria: [</a:t>
            </a:r>
            <a:r>
              <a:rPr lang="en-US" altLang="zh-TW" sz="4200" i="1" dirty="0">
                <a:solidFill>
                  <a:srgbClr val="6600CC"/>
                </a:solidFill>
              </a:rPr>
              <a:t>Example</a:t>
            </a:r>
            <a:r>
              <a:rPr lang="en-US" altLang="zh-TW" sz="4200" dirty="0">
                <a:solidFill>
                  <a:srgbClr val="6600CC"/>
                </a:solidFill>
              </a:rPr>
              <a:t>]</a:t>
            </a:r>
            <a:r>
              <a:rPr lang="en-US" altLang="zh-TW" sz="4200" i="1" dirty="0">
                <a:solidFill>
                  <a:srgbClr val="6600CC"/>
                </a:solidFill>
              </a:rPr>
              <a:t> </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0243" y="2667000"/>
            <a:ext cx="6846852" cy="3124200"/>
          </a:xfrm>
        </p:spPr>
      </p:pic>
      <p:pic>
        <p:nvPicPr>
          <p:cNvPr id="13315" name="Picture 4" descr="Assessment Tas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3279" y="1264555"/>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54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iterate type="lt">
                                    <p:tmPct val="10000"/>
                                  </p:iterate>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800" fill="hold">
                                          <p:stCondLst>
                                            <p:cond delay="0"/>
                                          </p:stCondLst>
                                        </p:cTn>
                                        <p:tgtEl>
                                          <p:spTgt spid="8194"/>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81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effectLst>
            <a:outerShdw dist="35921" dir="2700000" algn="ctr" rotWithShape="0">
              <a:schemeClr val="bg2"/>
            </a:outerShdw>
          </a:effectLst>
        </p:spPr>
        <p:txBody>
          <a:bodyPr/>
          <a:lstStyle/>
          <a:p>
            <a:pPr>
              <a:defRPr/>
            </a:pPr>
            <a:r>
              <a:rPr lang="en-US" altLang="zh-TW" sz="4200" dirty="0">
                <a:solidFill>
                  <a:srgbClr val="6600CC"/>
                </a:solidFill>
              </a:rPr>
              <a:t>Assessment Tasks</a:t>
            </a:r>
          </a:p>
        </p:txBody>
      </p:sp>
      <p:sp>
        <p:nvSpPr>
          <p:cNvPr id="2" name="Content Placeholder 1"/>
          <p:cNvSpPr>
            <a:spLocks noGrp="1"/>
          </p:cNvSpPr>
          <p:nvPr>
            <p:ph idx="1"/>
          </p:nvPr>
        </p:nvSpPr>
        <p:spPr/>
        <p:txBody>
          <a:bodyPr/>
          <a:lstStyle/>
          <a:p>
            <a:r>
              <a:rPr lang="en-US" dirty="0" smtClean="0"/>
              <a:t>Look at your ILOs again.</a:t>
            </a:r>
          </a:p>
          <a:p>
            <a:r>
              <a:rPr lang="en-US" dirty="0" smtClean="0"/>
              <a:t>Write down a 1-2 summative assessment tasks that will help you determine if the students have achieved the ILOs.</a:t>
            </a:r>
          </a:p>
          <a:p>
            <a:r>
              <a:rPr lang="en-US" dirty="0" smtClean="0"/>
              <a:t>Be ready to share your answers with the class. </a:t>
            </a:r>
            <a:endParaRPr lang="en-US" dirty="0"/>
          </a:p>
        </p:txBody>
      </p:sp>
      <p:pic>
        <p:nvPicPr>
          <p:cNvPr id="13315" name="Picture 4" descr="Assessment Tas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5334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850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iterate type="lt">
                                    <p:tmPct val="10000"/>
                                  </p:iterate>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800" fill="hold">
                                          <p:stCondLst>
                                            <p:cond delay="0"/>
                                          </p:stCondLst>
                                        </p:cTn>
                                        <p:tgtEl>
                                          <p:spTgt spid="8194"/>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81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429000" y="188640"/>
            <a:ext cx="6720136" cy="1143000"/>
          </a:xfrm>
          <a:effectLst>
            <a:outerShdw dist="35921" dir="2700000" algn="ctr" rotWithShape="0">
              <a:srgbClr val="C0C0C0"/>
            </a:outerShdw>
          </a:effectLst>
        </p:spPr>
        <p:txBody>
          <a:bodyPr/>
          <a:lstStyle/>
          <a:p>
            <a:pPr>
              <a:defRPr/>
            </a:pPr>
            <a:r>
              <a:rPr lang="en-US" altLang="zh-TW" dirty="0" smtClean="0">
                <a:solidFill>
                  <a:srgbClr val="6600CC"/>
                </a:solidFill>
              </a:rPr>
              <a:t>Constructive Alignment</a:t>
            </a:r>
          </a:p>
        </p:txBody>
      </p:sp>
      <p:sp>
        <p:nvSpPr>
          <p:cNvPr id="19458" name="Rectangle 3"/>
          <p:cNvSpPr>
            <a:spLocks noGrp="1" noChangeArrowheads="1"/>
          </p:cNvSpPr>
          <p:nvPr>
            <p:ph idx="1"/>
          </p:nvPr>
        </p:nvSpPr>
        <p:spPr>
          <a:xfrm>
            <a:off x="2819400" y="1447801"/>
            <a:ext cx="7543800" cy="4537075"/>
          </a:xfrm>
          <a:ln>
            <a:solidFill>
              <a:srgbClr val="FF0000"/>
            </a:solidFill>
            <a:miter lim="800000"/>
            <a:headEnd/>
            <a:tailEnd/>
          </a:ln>
        </p:spPr>
        <p:txBody>
          <a:bodyPr>
            <a:normAutofit fontScale="92500"/>
          </a:bodyPr>
          <a:lstStyle/>
          <a:p>
            <a:pPr eaLnBrk="1" hangingPunct="1">
              <a:buFontTx/>
              <a:buNone/>
            </a:pPr>
            <a:r>
              <a:rPr lang="en-US" altLang="zh-TW" sz="3000" dirty="0"/>
              <a:t>An alignment of:</a:t>
            </a:r>
          </a:p>
          <a:p>
            <a:pPr eaLnBrk="1" hangingPunct="1"/>
            <a:r>
              <a:rPr lang="en-US" altLang="zh-TW" sz="3000" dirty="0"/>
              <a:t>Intended Learning Outcomes</a:t>
            </a:r>
          </a:p>
          <a:p>
            <a:pPr lvl="1" eaLnBrk="1" hangingPunct="1"/>
            <a:r>
              <a:rPr lang="en-US" altLang="zh-TW" sz="2700" dirty="0">
                <a:solidFill>
                  <a:srgbClr val="FF3300"/>
                </a:solidFill>
              </a:rPr>
              <a:t>Where you are going?</a:t>
            </a:r>
          </a:p>
          <a:p>
            <a:pPr eaLnBrk="1" hangingPunct="1"/>
            <a:r>
              <a:rPr lang="en-US" altLang="zh-TW" sz="3000" dirty="0"/>
              <a:t>Teaching and Learning Activities</a:t>
            </a:r>
          </a:p>
          <a:p>
            <a:pPr lvl="1" eaLnBrk="1" hangingPunct="1"/>
            <a:r>
              <a:rPr lang="en-US" altLang="zh-TW" sz="2700" dirty="0">
                <a:solidFill>
                  <a:srgbClr val="FF3300"/>
                </a:solidFill>
              </a:rPr>
              <a:t>How are you going to get there?</a:t>
            </a:r>
          </a:p>
          <a:p>
            <a:pPr eaLnBrk="1" hangingPunct="1"/>
            <a:r>
              <a:rPr lang="en-US" altLang="zh-TW" sz="3000" dirty="0"/>
              <a:t>Assessment Tasks (both as a motivation for learning and a measure of learning effectiveness)</a:t>
            </a:r>
          </a:p>
          <a:p>
            <a:pPr lvl="1" eaLnBrk="1" hangingPunct="1"/>
            <a:r>
              <a:rPr lang="en-US" altLang="zh-TW" sz="2700" dirty="0">
                <a:solidFill>
                  <a:srgbClr val="FF3300"/>
                </a:solidFill>
              </a:rPr>
              <a:t>How do you know you are there?</a:t>
            </a:r>
          </a:p>
        </p:txBody>
      </p:sp>
    </p:spTree>
    <p:extLst>
      <p:ext uri="{BB962C8B-B14F-4D97-AF65-F5344CB8AC3E}">
        <p14:creationId xmlns:p14="http://schemas.microsoft.com/office/powerpoint/2010/main" val="3154795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9200" y="624110"/>
            <a:ext cx="6589200" cy="747490"/>
          </a:xfrm>
        </p:spPr>
        <p:txBody>
          <a:bodyPr>
            <a:normAutofit/>
          </a:bodyPr>
          <a:lstStyle/>
          <a:p>
            <a:r>
              <a:rPr lang="en-US" smtClean="0">
                <a:solidFill>
                  <a:schemeClr val="accent4">
                    <a:lumMod val="75000"/>
                  </a:schemeClr>
                </a:solidFill>
              </a:rPr>
              <a:t>Final Activity</a:t>
            </a:r>
            <a:endParaRPr lang="en-US" dirty="0">
              <a:solidFill>
                <a:schemeClr val="accent4">
                  <a:lumMod val="75000"/>
                </a:schemeClr>
              </a:solidFill>
            </a:endParaRPr>
          </a:p>
        </p:txBody>
      </p:sp>
      <p:sp>
        <p:nvSpPr>
          <p:cNvPr id="3" name="Content Placeholder 2"/>
          <p:cNvSpPr>
            <a:spLocks noGrp="1"/>
          </p:cNvSpPr>
          <p:nvPr>
            <p:ph sz="half" idx="1"/>
          </p:nvPr>
        </p:nvSpPr>
        <p:spPr/>
        <p:txBody>
          <a:bodyPr>
            <a:normAutofit/>
          </a:bodyPr>
          <a:lstStyle/>
          <a:p>
            <a:r>
              <a:rPr lang="en-US" dirty="0" smtClean="0">
                <a:solidFill>
                  <a:schemeClr val="tx2">
                    <a:lumMod val="60000"/>
                    <a:lumOff val="40000"/>
                  </a:schemeClr>
                </a:solidFill>
              </a:rPr>
              <a:t>Review the Slides</a:t>
            </a:r>
            <a:r>
              <a:rPr lang="en-US" dirty="0" smtClean="0"/>
              <a:t>:</a:t>
            </a:r>
          </a:p>
          <a:p>
            <a:pPr lvl="1"/>
            <a:r>
              <a:rPr lang="en-US" dirty="0" smtClean="0"/>
              <a:t>Write ILOs for this SG8001 session</a:t>
            </a:r>
          </a:p>
          <a:p>
            <a:pPr lvl="1"/>
            <a:r>
              <a:rPr lang="en-US" dirty="0" smtClean="0"/>
              <a:t>Align it with the TLAs used</a:t>
            </a:r>
          </a:p>
          <a:p>
            <a:pPr lvl="1"/>
            <a:r>
              <a:rPr lang="en-US" dirty="0" smtClean="0"/>
              <a:t>Identify the AT used</a:t>
            </a:r>
          </a:p>
        </p:txBody>
      </p:sp>
      <p:pic>
        <p:nvPicPr>
          <p:cNvPr id="3074" name="Picture 2" descr="C:\Users\lspaul\AppData\Local\Microsoft\Windows\Temporary Internet Files\Content.IE5\F9KFEPHN\speakers-414560_64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1" y="3352800"/>
            <a:ext cx="2481557"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100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421924" y="263337"/>
            <a:ext cx="8229600" cy="1554162"/>
          </a:xfrm>
          <a:prstGeom prst="rect">
            <a:avLst/>
          </a:prstGeom>
          <a:noFill/>
          <a:ln>
            <a:noFill/>
          </a:ln>
          <a:effectLst>
            <a:outerShdw dist="35921" dir="2700000" algn="ctr" rotWithShape="0">
              <a:srgbClr val="CC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b="1" dirty="0">
                <a:solidFill>
                  <a:srgbClr val="0000CC"/>
                </a:solidFill>
              </a:rPr>
              <a:t>What is Outcomes Based</a:t>
            </a:r>
            <a:br>
              <a:rPr lang="en-US" altLang="zh-TW" sz="4000" b="1" dirty="0">
                <a:solidFill>
                  <a:srgbClr val="0000CC"/>
                </a:solidFill>
              </a:rPr>
            </a:br>
            <a:r>
              <a:rPr lang="en-US" altLang="zh-TW" sz="4000" b="1" dirty="0">
                <a:solidFill>
                  <a:srgbClr val="0000CC"/>
                </a:solidFill>
              </a:rPr>
              <a:t>Teaching and Learning (OBTL)?</a:t>
            </a:r>
          </a:p>
        </p:txBody>
      </p:sp>
      <p:sp>
        <p:nvSpPr>
          <p:cNvPr id="31747" name="Oval 5"/>
          <p:cNvSpPr>
            <a:spLocks noChangeArrowheads="1"/>
          </p:cNvSpPr>
          <p:nvPr/>
        </p:nvSpPr>
        <p:spPr bwMode="auto">
          <a:xfrm>
            <a:off x="4572001" y="1659156"/>
            <a:ext cx="3457575" cy="1944688"/>
          </a:xfrm>
          <a:prstGeom prst="ellipse">
            <a:avLst/>
          </a:prstGeom>
          <a:solidFill>
            <a:srgbClr val="FFCCFF">
              <a:alpha val="50195"/>
            </a:srgbClr>
          </a:solidFill>
          <a:ln w="38100">
            <a:solidFill>
              <a:srgbClr val="6600FF"/>
            </a:solidFill>
            <a:round/>
            <a:headEnd/>
            <a:tailEnd/>
          </a:ln>
        </p:spPr>
        <p:txBody>
          <a:bodyPr wrap="none" anchor="ctr"/>
          <a:lstStyle/>
          <a:p>
            <a:pPr algn="ctr"/>
            <a:endParaRPr lang="en-US" altLang="zh-TW" dirty="0"/>
          </a:p>
        </p:txBody>
      </p:sp>
      <p:sp>
        <p:nvSpPr>
          <p:cNvPr id="31748" name="Rectangle 6"/>
          <p:cNvSpPr>
            <a:spLocks noChangeArrowheads="1"/>
          </p:cNvSpPr>
          <p:nvPr/>
        </p:nvSpPr>
        <p:spPr bwMode="auto">
          <a:xfrm>
            <a:off x="4844256" y="1983955"/>
            <a:ext cx="2913063"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TW" sz="3000" b="1" dirty="0">
                <a:solidFill>
                  <a:srgbClr val="0000FF"/>
                </a:solidFill>
              </a:rPr>
              <a:t>ILO’s</a:t>
            </a:r>
          </a:p>
          <a:p>
            <a:pPr algn="ctr">
              <a:spcBef>
                <a:spcPct val="50000"/>
              </a:spcBef>
            </a:pPr>
            <a:r>
              <a:rPr lang="en-US" altLang="zh-TW" sz="2200" dirty="0"/>
              <a:t>What the students have to learn.</a:t>
            </a:r>
          </a:p>
        </p:txBody>
      </p:sp>
      <p:sp>
        <p:nvSpPr>
          <p:cNvPr id="31749" name="Oval 9"/>
          <p:cNvSpPr>
            <a:spLocks noChangeArrowheads="1"/>
          </p:cNvSpPr>
          <p:nvPr/>
        </p:nvSpPr>
        <p:spPr bwMode="auto">
          <a:xfrm>
            <a:off x="2640807" y="4674321"/>
            <a:ext cx="3457575" cy="1944688"/>
          </a:xfrm>
          <a:prstGeom prst="ellipse">
            <a:avLst/>
          </a:prstGeom>
          <a:solidFill>
            <a:srgbClr val="FFCCFF">
              <a:alpha val="50195"/>
            </a:srgbClr>
          </a:solidFill>
          <a:ln w="38100">
            <a:solidFill>
              <a:srgbClr val="6600FF"/>
            </a:solidFill>
            <a:round/>
            <a:headEnd/>
            <a:tailEnd/>
          </a:ln>
        </p:spPr>
        <p:txBody>
          <a:bodyPr wrap="none" anchor="ctr"/>
          <a:lstStyle/>
          <a:p>
            <a:pPr algn="ctr"/>
            <a:endParaRPr lang="en-US" altLang="zh-TW" dirty="0"/>
          </a:p>
        </p:txBody>
      </p:sp>
      <p:sp>
        <p:nvSpPr>
          <p:cNvPr id="31750" name="Rectangle 10"/>
          <p:cNvSpPr>
            <a:spLocks noChangeArrowheads="1"/>
          </p:cNvSpPr>
          <p:nvPr/>
        </p:nvSpPr>
        <p:spPr bwMode="auto">
          <a:xfrm>
            <a:off x="2913062" y="4619261"/>
            <a:ext cx="2913063"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TW" sz="3000" b="1" dirty="0">
                <a:solidFill>
                  <a:srgbClr val="0000FF"/>
                </a:solidFill>
              </a:rPr>
              <a:t>TLA’s</a:t>
            </a:r>
          </a:p>
          <a:p>
            <a:pPr algn="ctr">
              <a:spcBef>
                <a:spcPct val="50000"/>
              </a:spcBef>
            </a:pPr>
            <a:r>
              <a:rPr lang="en-US" altLang="zh-TW" sz="2200" dirty="0"/>
              <a:t>Engaging students in activities to achieve the stated ILO’s.</a:t>
            </a:r>
          </a:p>
        </p:txBody>
      </p:sp>
      <p:sp>
        <p:nvSpPr>
          <p:cNvPr id="31751" name="Oval 11"/>
          <p:cNvSpPr>
            <a:spLocks noChangeArrowheads="1"/>
          </p:cNvSpPr>
          <p:nvPr/>
        </p:nvSpPr>
        <p:spPr bwMode="auto">
          <a:xfrm>
            <a:off x="7298724" y="4619260"/>
            <a:ext cx="3352800" cy="1766888"/>
          </a:xfrm>
          <a:prstGeom prst="ellipse">
            <a:avLst/>
          </a:prstGeom>
          <a:solidFill>
            <a:srgbClr val="FFCCFF">
              <a:alpha val="50195"/>
            </a:srgbClr>
          </a:solidFill>
          <a:ln w="38100">
            <a:solidFill>
              <a:srgbClr val="6600FF"/>
            </a:solidFill>
            <a:round/>
            <a:headEnd/>
            <a:tailEnd/>
          </a:ln>
        </p:spPr>
        <p:txBody>
          <a:bodyPr wrap="none" anchor="ctr"/>
          <a:lstStyle/>
          <a:p>
            <a:pPr algn="ctr"/>
            <a:endParaRPr lang="en-US" altLang="zh-TW" dirty="0"/>
          </a:p>
        </p:txBody>
      </p:sp>
      <p:sp>
        <p:nvSpPr>
          <p:cNvPr id="31752" name="Rectangle 12"/>
          <p:cNvSpPr>
            <a:spLocks noChangeArrowheads="1"/>
          </p:cNvSpPr>
          <p:nvPr/>
        </p:nvSpPr>
        <p:spPr bwMode="auto">
          <a:xfrm>
            <a:off x="7325556" y="4558571"/>
            <a:ext cx="298291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TW" sz="3000" b="1" dirty="0">
                <a:solidFill>
                  <a:srgbClr val="0000FF"/>
                </a:solidFill>
              </a:rPr>
              <a:t>AT’s</a:t>
            </a:r>
          </a:p>
          <a:p>
            <a:pPr algn="ctr">
              <a:spcBef>
                <a:spcPct val="50000"/>
              </a:spcBef>
            </a:pPr>
            <a:r>
              <a:rPr lang="en-US" altLang="zh-TW" sz="2200" dirty="0"/>
              <a:t>How well have the students met the ILO’s.</a:t>
            </a:r>
          </a:p>
        </p:txBody>
      </p:sp>
      <p:sp>
        <p:nvSpPr>
          <p:cNvPr id="31753" name="AutoShape 14"/>
          <p:cNvSpPr>
            <a:spLocks noChangeArrowheads="1"/>
          </p:cNvSpPr>
          <p:nvPr/>
        </p:nvSpPr>
        <p:spPr bwMode="auto">
          <a:xfrm>
            <a:off x="6125213" y="5268271"/>
            <a:ext cx="1098105" cy="299965"/>
          </a:xfrm>
          <a:prstGeom prst="leftRightArrow">
            <a:avLst>
              <a:gd name="adj1" fmla="val 50000"/>
              <a:gd name="adj2" fmla="val 60000"/>
            </a:avLst>
          </a:prstGeom>
          <a:gradFill rotWithShape="1">
            <a:gsLst>
              <a:gs pos="0">
                <a:srgbClr val="760076"/>
              </a:gs>
              <a:gs pos="50000">
                <a:srgbClr val="FF00FF"/>
              </a:gs>
              <a:gs pos="100000">
                <a:srgbClr val="760076"/>
              </a:gs>
            </a:gsLst>
            <a:lin ang="2700000" scaled="1"/>
          </a:gradFill>
          <a:ln w="25400">
            <a:solidFill>
              <a:schemeClr val="tx1"/>
            </a:solidFill>
            <a:miter lim="800000"/>
            <a:headEnd/>
            <a:tailEnd/>
          </a:ln>
        </p:spPr>
        <p:txBody>
          <a:bodyPr wrap="none" anchor="ctr"/>
          <a:lstStyle/>
          <a:p>
            <a:endParaRPr lang="zh-TW" altLang="en-US"/>
          </a:p>
        </p:txBody>
      </p:sp>
      <p:sp>
        <p:nvSpPr>
          <p:cNvPr id="31754" name="AutoShape 15"/>
          <p:cNvSpPr>
            <a:spLocks noChangeArrowheads="1"/>
          </p:cNvSpPr>
          <p:nvPr/>
        </p:nvSpPr>
        <p:spPr bwMode="auto">
          <a:xfrm rot="-2682188">
            <a:off x="4186602" y="3843594"/>
            <a:ext cx="1120902" cy="231738"/>
          </a:xfrm>
          <a:prstGeom prst="leftRightArrow">
            <a:avLst>
              <a:gd name="adj1" fmla="val 50000"/>
              <a:gd name="adj2" fmla="val 60000"/>
            </a:avLst>
          </a:prstGeom>
          <a:gradFill rotWithShape="1">
            <a:gsLst>
              <a:gs pos="0">
                <a:srgbClr val="760076"/>
              </a:gs>
              <a:gs pos="50000">
                <a:srgbClr val="FF00FF"/>
              </a:gs>
              <a:gs pos="100000">
                <a:srgbClr val="760076"/>
              </a:gs>
            </a:gsLst>
            <a:lin ang="2700000" scaled="1"/>
          </a:gradFill>
          <a:ln w="25400">
            <a:solidFill>
              <a:schemeClr val="tx1"/>
            </a:solidFill>
            <a:miter lim="800000"/>
            <a:headEnd/>
            <a:tailEnd/>
          </a:ln>
        </p:spPr>
        <p:txBody>
          <a:bodyPr wrap="none" anchor="ctr"/>
          <a:lstStyle/>
          <a:p>
            <a:endParaRPr lang="zh-TW" altLang="en-US"/>
          </a:p>
        </p:txBody>
      </p:sp>
      <p:sp>
        <p:nvSpPr>
          <p:cNvPr id="31755" name="AutoShape 16"/>
          <p:cNvSpPr>
            <a:spLocks noChangeArrowheads="1"/>
          </p:cNvSpPr>
          <p:nvPr/>
        </p:nvSpPr>
        <p:spPr bwMode="auto">
          <a:xfrm rot="2682188" flipH="1">
            <a:off x="7270045" y="3930257"/>
            <a:ext cx="1131772" cy="273612"/>
          </a:xfrm>
          <a:prstGeom prst="leftRightArrow">
            <a:avLst>
              <a:gd name="adj1" fmla="val 50000"/>
              <a:gd name="adj2" fmla="val 60000"/>
            </a:avLst>
          </a:prstGeom>
          <a:gradFill rotWithShape="1">
            <a:gsLst>
              <a:gs pos="0">
                <a:srgbClr val="760076"/>
              </a:gs>
              <a:gs pos="50000">
                <a:srgbClr val="FF00FF"/>
              </a:gs>
              <a:gs pos="100000">
                <a:srgbClr val="760076"/>
              </a:gs>
            </a:gsLst>
            <a:lin ang="2700000" scaled="1"/>
          </a:gradFill>
          <a:ln w="25400">
            <a:solidFill>
              <a:schemeClr val="tx1"/>
            </a:solidFill>
            <a:miter lim="800000"/>
            <a:headEnd/>
            <a:tailEnd/>
          </a:ln>
        </p:spPr>
        <p:txBody>
          <a:bodyPr wrap="none" anchor="ctr"/>
          <a:lstStyle/>
          <a:p>
            <a:endParaRPr lang="zh-TW" altLang="en-US"/>
          </a:p>
        </p:txBody>
      </p:sp>
    </p:spTree>
    <p:extLst>
      <p:ext uri="{BB962C8B-B14F-4D97-AF65-F5344CB8AC3E}">
        <p14:creationId xmlns:p14="http://schemas.microsoft.com/office/powerpoint/2010/main" val="2099846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1638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Learning Outcomes</a:t>
            </a:r>
            <a:endParaRPr lang="en-HK" dirty="0"/>
          </a:p>
        </p:txBody>
      </p:sp>
      <p:sp>
        <p:nvSpPr>
          <p:cNvPr id="3" name="Text Placeholder 2"/>
          <p:cNvSpPr>
            <a:spLocks noGrp="1"/>
          </p:cNvSpPr>
          <p:nvPr>
            <p:ph type="body" idx="1"/>
          </p:nvPr>
        </p:nvSpPr>
        <p:spPr/>
        <p:txBody>
          <a:bodyPr/>
          <a:lstStyle/>
          <a:p>
            <a:endParaRPr lang="en-HK" dirty="0"/>
          </a:p>
        </p:txBody>
      </p:sp>
      <p:pic>
        <p:nvPicPr>
          <p:cNvPr id="4" name="Picture 4" descr="Intended Learning Outco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1216" y="5018656"/>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9451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2743200" y="4724401"/>
            <a:ext cx="7692831" cy="1705927"/>
          </a:xfrm>
        </p:spPr>
        <p:txBody>
          <a:bodyPr>
            <a:normAutofit lnSpcReduction="10000"/>
          </a:bodyPr>
          <a:lstStyle/>
          <a:p>
            <a:pPr marL="0" indent="0">
              <a:buNone/>
            </a:pPr>
            <a:r>
              <a:rPr lang="en-US" altLang="zh-TW" sz="3600" dirty="0">
                <a:solidFill>
                  <a:srgbClr val="FF0000"/>
                </a:solidFill>
              </a:rPr>
              <a:t>What the </a:t>
            </a:r>
            <a:r>
              <a:rPr lang="en-US" altLang="zh-TW" sz="3600" b="1" dirty="0">
                <a:solidFill>
                  <a:srgbClr val="FF0000"/>
                </a:solidFill>
              </a:rPr>
              <a:t>learners</a:t>
            </a:r>
            <a:r>
              <a:rPr lang="en-US" altLang="zh-TW" sz="3600" dirty="0">
                <a:solidFill>
                  <a:srgbClr val="FF0000"/>
                </a:solidFill>
              </a:rPr>
              <a:t> </a:t>
            </a:r>
            <a:r>
              <a:rPr lang="en-US" altLang="zh-TW" sz="3600" dirty="0">
                <a:solidFill>
                  <a:srgbClr val="0000FF"/>
                </a:solidFill>
              </a:rPr>
              <a:t>will be able to do</a:t>
            </a:r>
            <a:r>
              <a:rPr lang="en-US" altLang="zh-TW" sz="3600" dirty="0">
                <a:solidFill>
                  <a:srgbClr val="FF0000"/>
                </a:solidFill>
              </a:rPr>
              <a:t> when they have completed their course or programme</a:t>
            </a:r>
            <a:r>
              <a:rPr lang="en-US" altLang="zh-TW" dirty="0" smtClean="0"/>
              <a:t>. </a:t>
            </a:r>
          </a:p>
        </p:txBody>
      </p:sp>
      <p:sp>
        <p:nvSpPr>
          <p:cNvPr id="34820" name="Text Box 5"/>
          <p:cNvSpPr txBox="1">
            <a:spLocks noChangeArrowheads="1"/>
          </p:cNvSpPr>
          <p:nvPr/>
        </p:nvSpPr>
        <p:spPr bwMode="auto">
          <a:xfrm>
            <a:off x="1745257" y="1295400"/>
            <a:ext cx="92333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kumimoji="0" lang="en-US" altLang="zh-TW" sz="4800" b="1" dirty="0">
                <a:cs typeface="Arial" charset="0"/>
              </a:rPr>
              <a:t>Outcomes</a:t>
            </a:r>
          </a:p>
        </p:txBody>
      </p:sp>
      <p:pic>
        <p:nvPicPr>
          <p:cNvPr id="1026" name="Picture 2" descr="C:\Users\lspaul\AppData\Local\Microsoft\Windows\Temporary Internet Files\Content.IE5\I0T6XH55\Graduation-300x3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2860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spaul\AppData\Local\Microsoft\Windows\Temporary Internet Files\Content.IE5\I0T6XH55\Graduation-300x3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
            <a:ext cx="42672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tended Learning Outco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568462"/>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67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2971800" y="553481"/>
            <a:ext cx="6553200" cy="1249363"/>
          </a:xfrm>
          <a:effectLst>
            <a:outerShdw dist="35921" dir="2700000" algn="ctr" rotWithShape="0">
              <a:srgbClr val="CCCCFF"/>
            </a:outerShdw>
          </a:effectLst>
        </p:spPr>
        <p:txBody>
          <a:bodyPr>
            <a:normAutofit fontScale="90000"/>
          </a:bodyPr>
          <a:lstStyle/>
          <a:p>
            <a:pPr>
              <a:defRPr/>
            </a:pPr>
            <a:r>
              <a:rPr lang="en-US" altLang="zh-TW" sz="3800" dirty="0">
                <a:solidFill>
                  <a:srgbClr val="6600CC"/>
                </a:solidFill>
              </a:rPr>
              <a:t>What are Intended Learning Outcomes?</a:t>
            </a:r>
          </a:p>
        </p:txBody>
      </p:sp>
      <p:sp>
        <p:nvSpPr>
          <p:cNvPr id="209923" name="Rectangle 3"/>
          <p:cNvSpPr>
            <a:spLocks noGrp="1" noChangeArrowheads="1"/>
          </p:cNvSpPr>
          <p:nvPr>
            <p:ph idx="1"/>
          </p:nvPr>
        </p:nvSpPr>
        <p:spPr>
          <a:xfrm>
            <a:off x="2362200" y="1676400"/>
            <a:ext cx="7848600" cy="3886200"/>
          </a:xfrm>
        </p:spPr>
        <p:txBody>
          <a:bodyPr>
            <a:normAutofit/>
          </a:bodyPr>
          <a:lstStyle/>
          <a:p>
            <a:pPr eaLnBrk="1" hangingPunct="1">
              <a:lnSpc>
                <a:spcPct val="80000"/>
              </a:lnSpc>
              <a:buFontTx/>
              <a:buNone/>
            </a:pPr>
            <a:endParaRPr lang="en-US" altLang="zh-TW" b="1" dirty="0">
              <a:solidFill>
                <a:srgbClr val="000066"/>
              </a:solidFill>
            </a:endParaRPr>
          </a:p>
          <a:p>
            <a:pPr eaLnBrk="1" hangingPunct="1"/>
            <a:r>
              <a:rPr lang="en-US" altLang="zh-TW" sz="1800" b="1" dirty="0"/>
              <a:t>Statements of </a:t>
            </a:r>
            <a:r>
              <a:rPr lang="en-US" altLang="zh-TW" sz="1800" b="1" dirty="0">
                <a:solidFill>
                  <a:srgbClr val="FF0066"/>
                </a:solidFill>
              </a:rPr>
              <a:t>what students are expected to be able to do</a:t>
            </a:r>
            <a:r>
              <a:rPr lang="en-US" altLang="zh-TW" sz="1800" b="1" dirty="0"/>
              <a:t> as a result of engaging in the learning process (studying a lecture/course/programme). </a:t>
            </a:r>
          </a:p>
          <a:p>
            <a:pPr eaLnBrk="1" hangingPunct="1">
              <a:lnSpc>
                <a:spcPct val="80000"/>
              </a:lnSpc>
            </a:pPr>
            <a:endParaRPr lang="en-US" altLang="zh-TW" sz="1800" b="1" dirty="0"/>
          </a:p>
          <a:p>
            <a:pPr eaLnBrk="1" hangingPunct="1">
              <a:lnSpc>
                <a:spcPct val="80000"/>
              </a:lnSpc>
              <a:buFontTx/>
              <a:buNone/>
            </a:pPr>
            <a:r>
              <a:rPr lang="en-US" altLang="zh-TW" sz="1800" b="1" dirty="0"/>
              <a:t>They are:</a:t>
            </a:r>
          </a:p>
          <a:p>
            <a:pPr eaLnBrk="1" hangingPunct="1">
              <a:lnSpc>
                <a:spcPct val="80000"/>
              </a:lnSpc>
            </a:pPr>
            <a:r>
              <a:rPr lang="en-US" altLang="zh-TW" sz="1800" b="1" dirty="0">
                <a:solidFill>
                  <a:schemeClr val="hlink"/>
                </a:solidFill>
              </a:rPr>
              <a:t>Expressed from the students' perspective</a:t>
            </a:r>
            <a:r>
              <a:rPr lang="en-US" altLang="zh-TW" sz="1800" b="1" dirty="0"/>
              <a:t>. </a:t>
            </a:r>
          </a:p>
          <a:p>
            <a:pPr eaLnBrk="1" hangingPunct="1">
              <a:lnSpc>
                <a:spcPct val="80000"/>
              </a:lnSpc>
            </a:pPr>
            <a:r>
              <a:rPr lang="en-US" altLang="zh-TW" sz="1800" b="1" dirty="0">
                <a:solidFill>
                  <a:schemeClr val="hlink"/>
                </a:solidFill>
              </a:rPr>
              <a:t>Expressed in the form of </a:t>
            </a:r>
            <a:r>
              <a:rPr lang="en-US" altLang="zh-TW" sz="1800" b="1" dirty="0">
                <a:solidFill>
                  <a:srgbClr val="FF0066"/>
                </a:solidFill>
              </a:rPr>
              <a:t>action verbs</a:t>
            </a:r>
            <a:r>
              <a:rPr lang="en-US" altLang="zh-TW" sz="1800" b="1" dirty="0"/>
              <a:t> leading to observable and assessable behavior. </a:t>
            </a:r>
          </a:p>
          <a:p>
            <a:pPr eaLnBrk="1" hangingPunct="1">
              <a:lnSpc>
                <a:spcPct val="80000"/>
              </a:lnSpc>
            </a:pPr>
            <a:r>
              <a:rPr lang="en-US" altLang="zh-TW" sz="1800" b="1" dirty="0">
                <a:solidFill>
                  <a:schemeClr val="hlink"/>
                </a:solidFill>
              </a:rPr>
              <a:t>Related to criteria</a:t>
            </a:r>
            <a:r>
              <a:rPr lang="en-US" altLang="zh-TW" sz="1800" b="1" dirty="0"/>
              <a:t> for assessing student performance.</a:t>
            </a:r>
            <a:r>
              <a:rPr lang="en-US" altLang="zh-TW" sz="1800" dirty="0"/>
              <a:t> </a:t>
            </a:r>
            <a:endParaRPr lang="en-US" altLang="zh-TW" sz="1800" b="1" dirty="0">
              <a:solidFill>
                <a:srgbClr val="000066"/>
              </a:solidFill>
            </a:endParaRPr>
          </a:p>
          <a:p>
            <a:pPr eaLnBrk="1" hangingPunct="1">
              <a:lnSpc>
                <a:spcPct val="80000"/>
              </a:lnSpc>
            </a:pPr>
            <a:endParaRPr lang="en-US" altLang="zh-TW" sz="1800" b="1" dirty="0">
              <a:solidFill>
                <a:srgbClr val="FF0000"/>
              </a:solidFill>
            </a:endParaRPr>
          </a:p>
          <a:p>
            <a:pPr eaLnBrk="1" hangingPunct="1">
              <a:lnSpc>
                <a:spcPct val="80000"/>
              </a:lnSpc>
              <a:buFontTx/>
              <a:buNone/>
            </a:pPr>
            <a:r>
              <a:rPr lang="en-US" altLang="zh-TW" sz="2000" b="1" dirty="0">
                <a:solidFill>
                  <a:srgbClr val="FF0000"/>
                </a:solidFill>
              </a:rPr>
              <a:t>	 [Ideally no more than </a:t>
            </a:r>
            <a:r>
              <a:rPr lang="en-US" altLang="zh-TW" sz="2000" b="1" dirty="0">
                <a:solidFill>
                  <a:srgbClr val="9900FF"/>
                </a:solidFill>
              </a:rPr>
              <a:t>THREE/FIVE</a:t>
            </a:r>
            <a:r>
              <a:rPr lang="en-US" altLang="zh-TW" sz="2000" b="1" dirty="0">
                <a:solidFill>
                  <a:srgbClr val="FF0000"/>
                </a:solidFill>
              </a:rPr>
              <a:t> outcomes per session/course ] </a:t>
            </a:r>
          </a:p>
          <a:p>
            <a:pPr eaLnBrk="1" hangingPunct="1">
              <a:lnSpc>
                <a:spcPct val="80000"/>
              </a:lnSpc>
              <a:buFontTx/>
              <a:buNone/>
            </a:pPr>
            <a:endParaRPr lang="en-US" altLang="zh-TW" b="1" dirty="0" smtClean="0"/>
          </a:p>
        </p:txBody>
      </p:sp>
      <p:pic>
        <p:nvPicPr>
          <p:cNvPr id="35844" name="Picture 4" descr="Intended Learning Outco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4102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5" name="Text Box 5"/>
          <p:cNvSpPr txBox="1">
            <a:spLocks noChangeArrowheads="1"/>
          </p:cNvSpPr>
          <p:nvPr/>
        </p:nvSpPr>
        <p:spPr bwMode="auto">
          <a:xfrm>
            <a:off x="2667000" y="5737861"/>
            <a:ext cx="5638800" cy="366713"/>
          </a:xfrm>
          <a:prstGeom prst="rect">
            <a:avLst/>
          </a:prstGeom>
          <a:solidFill>
            <a:srgbClr val="FFFF00"/>
          </a:solidFill>
          <a:ln>
            <a:noFill/>
          </a:ln>
          <a:effectLst>
            <a:prstShdw prst="shdw17" dist="17961" dir="13500000">
              <a:srgbClr val="9999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kumimoji="0" lang="en-US" altLang="zh-TW" b="1" dirty="0">
                <a:cs typeface="Arial" charset="0"/>
              </a:rPr>
              <a:t>Outcomes should be achievable and assessable</a:t>
            </a:r>
          </a:p>
        </p:txBody>
      </p:sp>
    </p:spTree>
    <p:extLst>
      <p:ext uri="{BB962C8B-B14F-4D97-AF65-F5344CB8AC3E}">
        <p14:creationId xmlns:p14="http://schemas.microsoft.com/office/powerpoint/2010/main" val="4217651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nodeType="with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fade">
                                      <p:cBhvr>
                                        <p:cTn id="7" dur="800" decel="100000"/>
                                        <p:tgtEl>
                                          <p:spTgt spid="209922"/>
                                        </p:tgtEl>
                                      </p:cBhvr>
                                    </p:animEffect>
                                    <p:anim calcmode="lin" valueType="num">
                                      <p:cBhvr>
                                        <p:cTn id="8" dur="800" decel="100000" fill="hold"/>
                                        <p:tgtEl>
                                          <p:spTgt spid="209922"/>
                                        </p:tgtEl>
                                        <p:attrNameLst>
                                          <p:attrName>style.rotation</p:attrName>
                                        </p:attrNameLst>
                                      </p:cBhvr>
                                      <p:tavLst>
                                        <p:tav tm="0">
                                          <p:val>
                                            <p:fltVal val="-90"/>
                                          </p:val>
                                        </p:tav>
                                        <p:tav tm="100000">
                                          <p:val>
                                            <p:fltVal val="0"/>
                                          </p:val>
                                        </p:tav>
                                      </p:tavLst>
                                    </p:anim>
                                    <p:anim calcmode="lin" valueType="num">
                                      <p:cBhvr>
                                        <p:cTn id="9" dur="800" decel="100000" fill="hold"/>
                                        <p:tgtEl>
                                          <p:spTgt spid="209922"/>
                                        </p:tgtEl>
                                        <p:attrNameLst>
                                          <p:attrName>ppt_x</p:attrName>
                                        </p:attrNameLst>
                                      </p:cBhvr>
                                      <p:tavLst>
                                        <p:tav tm="0">
                                          <p:val>
                                            <p:strVal val="#ppt_x+0.4"/>
                                          </p:val>
                                        </p:tav>
                                        <p:tav tm="100000">
                                          <p:val>
                                            <p:strVal val="#ppt_x-0.05"/>
                                          </p:val>
                                        </p:tav>
                                      </p:tavLst>
                                    </p:anim>
                                    <p:anim calcmode="lin" valueType="num">
                                      <p:cBhvr>
                                        <p:cTn id="10" dur="800" decel="100000" fill="hold"/>
                                        <p:tgtEl>
                                          <p:spTgt spid="2099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099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09922"/>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09923">
                                            <p:txEl>
                                              <p:pRg st="1" end="1"/>
                                            </p:txEl>
                                          </p:spTgt>
                                        </p:tgtEl>
                                        <p:attrNameLst>
                                          <p:attrName>style.visibility</p:attrName>
                                        </p:attrNameLst>
                                      </p:cBhvr>
                                      <p:to>
                                        <p:strVal val="visible"/>
                                      </p:to>
                                    </p:set>
                                    <p:animEffect transition="in" filter="fade">
                                      <p:cBhvr>
                                        <p:cTn id="17" dur="1000"/>
                                        <p:tgtEl>
                                          <p:spTgt spid="209923">
                                            <p:txEl>
                                              <p:pRg st="1" end="1"/>
                                            </p:txEl>
                                          </p:spTgt>
                                        </p:tgtEl>
                                      </p:cBhvr>
                                    </p:animEffect>
                                    <p:anim calcmode="lin" valueType="num">
                                      <p:cBhvr>
                                        <p:cTn id="18" dur="1000" fill="hold"/>
                                        <p:tgtEl>
                                          <p:spTgt spid="20992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099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09923">
                                            <p:txEl>
                                              <p:pRg st="3" end="3"/>
                                            </p:txEl>
                                          </p:spTgt>
                                        </p:tgtEl>
                                        <p:attrNameLst>
                                          <p:attrName>style.visibility</p:attrName>
                                        </p:attrNameLst>
                                      </p:cBhvr>
                                      <p:to>
                                        <p:strVal val="visible"/>
                                      </p:to>
                                    </p:set>
                                    <p:animEffect transition="in" filter="fade">
                                      <p:cBhvr>
                                        <p:cTn id="24" dur="1000"/>
                                        <p:tgtEl>
                                          <p:spTgt spid="209923">
                                            <p:txEl>
                                              <p:pRg st="3" end="3"/>
                                            </p:txEl>
                                          </p:spTgt>
                                        </p:tgtEl>
                                      </p:cBhvr>
                                    </p:animEffect>
                                    <p:anim calcmode="lin" valueType="num">
                                      <p:cBhvr>
                                        <p:cTn id="25" dur="1000" fill="hold"/>
                                        <p:tgtEl>
                                          <p:spTgt spid="20992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099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209923">
                                            <p:txEl>
                                              <p:pRg st="4" end="4"/>
                                            </p:txEl>
                                          </p:spTgt>
                                        </p:tgtEl>
                                        <p:attrNameLst>
                                          <p:attrName>style.visibility</p:attrName>
                                        </p:attrNameLst>
                                      </p:cBhvr>
                                      <p:to>
                                        <p:strVal val="visible"/>
                                      </p:to>
                                    </p:set>
                                    <p:animEffect transition="in" filter="fade">
                                      <p:cBhvr>
                                        <p:cTn id="31" dur="1000"/>
                                        <p:tgtEl>
                                          <p:spTgt spid="209923">
                                            <p:txEl>
                                              <p:pRg st="4" end="4"/>
                                            </p:txEl>
                                          </p:spTgt>
                                        </p:tgtEl>
                                      </p:cBhvr>
                                    </p:animEffect>
                                    <p:anim calcmode="lin" valueType="num">
                                      <p:cBhvr>
                                        <p:cTn id="32" dur="1000" fill="hold"/>
                                        <p:tgtEl>
                                          <p:spTgt spid="20992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099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209923">
                                            <p:txEl>
                                              <p:pRg st="5" end="5"/>
                                            </p:txEl>
                                          </p:spTgt>
                                        </p:tgtEl>
                                        <p:attrNameLst>
                                          <p:attrName>style.visibility</p:attrName>
                                        </p:attrNameLst>
                                      </p:cBhvr>
                                      <p:to>
                                        <p:strVal val="visible"/>
                                      </p:to>
                                    </p:set>
                                    <p:animEffect transition="in" filter="fade">
                                      <p:cBhvr>
                                        <p:cTn id="38" dur="1000"/>
                                        <p:tgtEl>
                                          <p:spTgt spid="209923">
                                            <p:txEl>
                                              <p:pRg st="5" end="5"/>
                                            </p:txEl>
                                          </p:spTgt>
                                        </p:tgtEl>
                                      </p:cBhvr>
                                    </p:animEffect>
                                    <p:anim calcmode="lin" valueType="num">
                                      <p:cBhvr>
                                        <p:cTn id="39" dur="1000" fill="hold"/>
                                        <p:tgtEl>
                                          <p:spTgt spid="20992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099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209923">
                                            <p:txEl>
                                              <p:pRg st="6" end="6"/>
                                            </p:txEl>
                                          </p:spTgt>
                                        </p:tgtEl>
                                        <p:attrNameLst>
                                          <p:attrName>style.visibility</p:attrName>
                                        </p:attrNameLst>
                                      </p:cBhvr>
                                      <p:to>
                                        <p:strVal val="visible"/>
                                      </p:to>
                                    </p:set>
                                    <p:animEffect transition="in" filter="fade">
                                      <p:cBhvr>
                                        <p:cTn id="45" dur="1000"/>
                                        <p:tgtEl>
                                          <p:spTgt spid="209923">
                                            <p:txEl>
                                              <p:pRg st="6" end="6"/>
                                            </p:txEl>
                                          </p:spTgt>
                                        </p:tgtEl>
                                      </p:cBhvr>
                                    </p:animEffect>
                                    <p:anim calcmode="lin" valueType="num">
                                      <p:cBhvr>
                                        <p:cTn id="46" dur="1000" fill="hold"/>
                                        <p:tgtEl>
                                          <p:spTgt spid="20992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099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209923">
                                            <p:txEl>
                                              <p:pRg st="8" end="8"/>
                                            </p:txEl>
                                          </p:spTgt>
                                        </p:tgtEl>
                                        <p:attrNameLst>
                                          <p:attrName>style.visibility</p:attrName>
                                        </p:attrNameLst>
                                      </p:cBhvr>
                                      <p:to>
                                        <p:strVal val="visible"/>
                                      </p:to>
                                    </p:set>
                                    <p:animEffect transition="in" filter="fade">
                                      <p:cBhvr>
                                        <p:cTn id="52" dur="1000"/>
                                        <p:tgtEl>
                                          <p:spTgt spid="209923">
                                            <p:txEl>
                                              <p:pRg st="8" end="8"/>
                                            </p:txEl>
                                          </p:spTgt>
                                        </p:tgtEl>
                                      </p:cBhvr>
                                    </p:animEffect>
                                    <p:anim calcmode="lin" valueType="num">
                                      <p:cBhvr>
                                        <p:cTn id="53" dur="1000" fill="hold"/>
                                        <p:tgtEl>
                                          <p:spTgt spid="20992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20992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209925"/>
                                        </p:tgtEl>
                                        <p:attrNameLst>
                                          <p:attrName>style.visibility</p:attrName>
                                        </p:attrNameLst>
                                      </p:cBhvr>
                                      <p:to>
                                        <p:strVal val="visible"/>
                                      </p:to>
                                    </p:set>
                                    <p:animEffect transition="in" filter="checkerboard(across)">
                                      <p:cBhvr>
                                        <p:cTn id="59" dur="500"/>
                                        <p:tgtEl>
                                          <p:spTgt spid="20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P spid="2099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521" y="304800"/>
            <a:ext cx="6589199" cy="1280890"/>
          </a:xfrm>
        </p:spPr>
        <p:txBody>
          <a:bodyPr>
            <a:normAutofit fontScale="90000"/>
          </a:bodyPr>
          <a:lstStyle/>
          <a:p>
            <a:r>
              <a:rPr lang="en-US" i="1" dirty="0" smtClean="0"/>
              <a:t>Modern and Contemporary Fiction</a:t>
            </a:r>
            <a:endParaRPr lang="en-US" dirty="0"/>
          </a:p>
        </p:txBody>
      </p:sp>
      <p:sp>
        <p:nvSpPr>
          <p:cNvPr id="3" name="Content Placeholder 2"/>
          <p:cNvSpPr>
            <a:spLocks noGrp="1"/>
          </p:cNvSpPr>
          <p:nvPr>
            <p:ph idx="1"/>
          </p:nvPr>
        </p:nvSpPr>
        <p:spPr>
          <a:xfrm>
            <a:off x="3275916" y="1768789"/>
            <a:ext cx="6591985" cy="3777622"/>
          </a:xfrm>
        </p:spPr>
        <p:txBody>
          <a:bodyPr>
            <a:normAutofit fontScale="85000" lnSpcReduction="10000"/>
          </a:bodyPr>
          <a:lstStyle/>
          <a:p>
            <a:pPr fontAlgn="t"/>
            <a:r>
              <a:rPr lang="en-US" dirty="0" smtClean="0"/>
              <a:t>Upon completion of this course, students will be able to: </a:t>
            </a:r>
          </a:p>
          <a:p>
            <a:pPr fontAlgn="t"/>
            <a:endParaRPr lang="en-US" dirty="0" smtClean="0"/>
          </a:p>
          <a:p>
            <a:pPr lvl="2" fontAlgn="t"/>
            <a:r>
              <a:rPr lang="en-US" dirty="0" smtClean="0"/>
              <a:t>Identify </a:t>
            </a:r>
            <a:r>
              <a:rPr lang="en-US" dirty="0"/>
              <a:t>key characteristics of modern and contemporary fiction in English as well as important writers and texts. </a:t>
            </a:r>
            <a:endParaRPr lang="en-US" dirty="0" smtClean="0"/>
          </a:p>
          <a:p>
            <a:pPr lvl="2" fontAlgn="t"/>
            <a:endParaRPr lang="en-US" dirty="0"/>
          </a:p>
          <a:p>
            <a:pPr lvl="2" fontAlgn="t"/>
            <a:r>
              <a:rPr lang="en-US" dirty="0"/>
              <a:t>Analyze the aesthetic and creative aspects of fiction by actively engaging themes and styles of writing in representative literary works, exploring the effects of contemporary literature on present day consciousness. </a:t>
            </a:r>
            <a:endParaRPr lang="en-US" dirty="0" smtClean="0"/>
          </a:p>
          <a:p>
            <a:pPr lvl="2" fontAlgn="t"/>
            <a:endParaRPr lang="en-US" dirty="0"/>
          </a:p>
          <a:p>
            <a:pPr lvl="2" fontAlgn="t"/>
            <a:r>
              <a:rPr lang="en-US" dirty="0" smtClean="0"/>
              <a:t>Generate </a:t>
            </a:r>
            <a:r>
              <a:rPr lang="en-US" dirty="0"/>
              <a:t>critical and creative reflections on short  fictions and novels in English.</a:t>
            </a:r>
          </a:p>
          <a:p>
            <a:pPr marL="0" indent="0">
              <a:buNone/>
            </a:pPr>
            <a:endParaRPr lang="en-US" dirty="0" smtClean="0"/>
          </a:p>
        </p:txBody>
      </p:sp>
      <p:pic>
        <p:nvPicPr>
          <p:cNvPr id="4" name="Picture 4" descr="Intended Learning Outco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451" y="53340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825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04" y="381000"/>
            <a:ext cx="11326695" cy="2057400"/>
          </a:xfrm>
        </p:spPr>
        <p:txBody>
          <a:bodyPr>
            <a:normAutofit/>
          </a:bodyPr>
          <a:lstStyle/>
          <a:p>
            <a:r>
              <a:rPr lang="en-US" b="1" dirty="0" smtClean="0"/>
              <a:t>POLL: ILO Verbs:</a:t>
            </a:r>
            <a:r>
              <a:rPr lang="en-US" dirty="0" smtClean="0"/>
              <a:t/>
            </a:r>
            <a:br>
              <a:rPr lang="en-US" dirty="0" smtClean="0"/>
            </a:br>
            <a:r>
              <a:rPr lang="en-US" dirty="0" smtClean="0"/>
              <a:t>Which of the following verbs are acceptable for ILOs? </a:t>
            </a:r>
            <a:endParaRPr lang="en-US" sz="2200" dirty="0"/>
          </a:p>
        </p:txBody>
      </p:sp>
      <p:sp>
        <p:nvSpPr>
          <p:cNvPr id="3" name="Content Placeholder 2"/>
          <p:cNvSpPr>
            <a:spLocks noGrp="1"/>
          </p:cNvSpPr>
          <p:nvPr>
            <p:ph idx="1"/>
          </p:nvPr>
        </p:nvSpPr>
        <p:spPr>
          <a:xfrm>
            <a:off x="2057400" y="2133601"/>
            <a:ext cx="8229600" cy="3916363"/>
          </a:xfrm>
        </p:spPr>
        <p:txBody>
          <a:bodyPr/>
          <a:lstStyle/>
          <a:p>
            <a:pPr algn="ctr" eaLnBrk="0" hangingPunct="0">
              <a:lnSpc>
                <a:spcPct val="95000"/>
              </a:lnSpc>
              <a:buClr>
                <a:srgbClr val="FFFFFF"/>
              </a:buClr>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dirty="0" smtClean="0">
              <a:effectLst>
                <a:outerShdw blurRad="38100" dist="38100" dir="2700000" algn="tl">
                  <a:srgbClr val="C0C0C0"/>
                </a:outerShdw>
              </a:effectLst>
              <a:latin typeface="Times New Roman" pitchFamily="18" charset="0"/>
            </a:endParaRPr>
          </a:p>
          <a:p>
            <a:pPr algn="ctr" eaLnBrk="0" hangingPunct="0">
              <a:lnSpc>
                <a:spcPct val="95000"/>
              </a:lnSpc>
              <a:buClr>
                <a:srgbClr val="FFFFFF"/>
              </a:buClr>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effectLst>
                  <a:outerShdw blurRad="38100" dist="38100" dir="2700000" algn="tl">
                    <a:srgbClr val="C0C0C0"/>
                  </a:outerShdw>
                </a:effectLst>
                <a:latin typeface="Times New Roman" pitchFamily="18" charset="0"/>
              </a:rPr>
              <a:t>Appreciate</a:t>
            </a:r>
            <a:endParaRPr lang="en-GB" dirty="0">
              <a:effectLst>
                <a:outerShdw blurRad="38100" dist="38100" dir="2700000" algn="tl">
                  <a:srgbClr val="C0C0C0"/>
                </a:outerShdw>
              </a:effectLst>
              <a:latin typeface="Times New Roman" pitchFamily="18" charset="0"/>
            </a:endParaRPr>
          </a:p>
          <a:p>
            <a:pPr algn="ctr" eaLnBrk="0" hangingPunct="0">
              <a:lnSpc>
                <a:spcPct val="95000"/>
              </a:lnSpc>
              <a:buClr>
                <a:srgbClr val="FFFFFF"/>
              </a:buClr>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effectLst>
                  <a:outerShdw blurRad="38100" dist="38100" dir="2700000" algn="tl">
                    <a:srgbClr val="C0C0C0"/>
                  </a:outerShdw>
                </a:effectLst>
                <a:latin typeface="Times New Roman" pitchFamily="18" charset="0"/>
              </a:rPr>
              <a:t>Become aware of </a:t>
            </a:r>
          </a:p>
          <a:p>
            <a:pPr algn="ctr" eaLnBrk="0" hangingPunct="0">
              <a:lnSpc>
                <a:spcPct val="95000"/>
              </a:lnSpc>
              <a:buClr>
                <a:srgbClr val="FFFFFF"/>
              </a:buClr>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effectLst>
                  <a:outerShdw blurRad="38100" dist="38100" dir="2700000" algn="tl">
                    <a:srgbClr val="C0C0C0"/>
                  </a:outerShdw>
                </a:effectLst>
                <a:latin typeface="Times New Roman" pitchFamily="18" charset="0"/>
              </a:rPr>
              <a:t>Familiarise with</a:t>
            </a:r>
          </a:p>
          <a:p>
            <a:pPr algn="ctr" eaLnBrk="0" hangingPunct="0">
              <a:lnSpc>
                <a:spcPct val="95000"/>
              </a:lnSpc>
              <a:buClr>
                <a:srgbClr val="FFFFFF"/>
              </a:buClr>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effectLst>
                  <a:outerShdw blurRad="38100" dist="38100" dir="2700000" algn="tl">
                    <a:srgbClr val="C0C0C0"/>
                  </a:outerShdw>
                </a:effectLst>
                <a:latin typeface="Times New Roman" pitchFamily="18" charset="0"/>
              </a:rPr>
              <a:t>Know</a:t>
            </a:r>
          </a:p>
          <a:p>
            <a:pPr algn="ctr" eaLnBrk="0" hangingPunct="0">
              <a:lnSpc>
                <a:spcPct val="95000"/>
              </a:lnSpc>
              <a:buClr>
                <a:srgbClr val="FFFFFF"/>
              </a:buClr>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effectLst>
                  <a:outerShdw blurRad="38100" dist="38100" dir="2700000" algn="tl">
                    <a:srgbClr val="C0C0C0"/>
                  </a:outerShdw>
                </a:effectLst>
                <a:latin typeface="Times New Roman" pitchFamily="18" charset="0"/>
              </a:rPr>
              <a:t>Learn about</a:t>
            </a:r>
          </a:p>
          <a:p>
            <a:pPr algn="ctr" eaLnBrk="0" hangingPunct="0">
              <a:lnSpc>
                <a:spcPct val="95000"/>
              </a:lnSpc>
              <a:buClr>
                <a:srgbClr val="FFFFFF"/>
              </a:buClr>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effectLst>
                  <a:outerShdw blurRad="38100" dist="38100" dir="2700000" algn="tl">
                    <a:srgbClr val="C0C0C0"/>
                  </a:outerShdw>
                </a:effectLst>
                <a:latin typeface="Times New Roman" pitchFamily="18" charset="0"/>
              </a:rPr>
              <a:t>Understand</a:t>
            </a:r>
          </a:p>
          <a:p>
            <a:endParaRPr lang="en-US" dirty="0"/>
          </a:p>
        </p:txBody>
      </p:sp>
      <p:pic>
        <p:nvPicPr>
          <p:cNvPr id="4" name="Picture 4" descr="Intended Learning Outco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5410200"/>
            <a:ext cx="1333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6221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sz="half" idx="2"/>
          </p:nvPr>
        </p:nvSpPr>
        <p:spPr>
          <a:xfrm>
            <a:off x="1539240" y="228601"/>
            <a:ext cx="8229600" cy="642937"/>
          </a:xfrm>
        </p:spPr>
        <p:txBody>
          <a:bodyPr/>
          <a:lstStyle/>
          <a:p>
            <a:pPr algn="ctr" eaLnBrk="1" hangingPunct="1">
              <a:buFontTx/>
              <a:buNone/>
            </a:pPr>
            <a:r>
              <a:rPr lang="en-US" altLang="zh-TW" sz="3600" b="1" dirty="0">
                <a:solidFill>
                  <a:srgbClr val="000066"/>
                </a:solidFill>
              </a:rPr>
              <a:t>The </a:t>
            </a:r>
            <a:r>
              <a:rPr lang="en-US" altLang="zh-TW" sz="3600" b="1" dirty="0" smtClean="0">
                <a:solidFill>
                  <a:srgbClr val="FF00FF"/>
                </a:solidFill>
              </a:rPr>
              <a:t>SOLO*</a:t>
            </a:r>
            <a:r>
              <a:rPr lang="en-US" altLang="zh-TW" sz="3600" b="1" dirty="0" smtClean="0">
                <a:solidFill>
                  <a:srgbClr val="000066"/>
                </a:solidFill>
              </a:rPr>
              <a:t> </a:t>
            </a:r>
            <a:r>
              <a:rPr lang="en-US" altLang="zh-TW" sz="3600" b="1" dirty="0">
                <a:solidFill>
                  <a:srgbClr val="000066"/>
                </a:solidFill>
              </a:rPr>
              <a:t>Taxonomy: Action verbs</a:t>
            </a:r>
          </a:p>
        </p:txBody>
      </p:sp>
      <p:pic>
        <p:nvPicPr>
          <p:cNvPr id="37891" name="Picture 4"/>
          <p:cNvPicPr>
            <a:picLocks noChangeAspect="1" noChangeArrowheads="1"/>
          </p:cNvPicPr>
          <p:nvPr/>
        </p:nvPicPr>
        <p:blipFill>
          <a:blip r:embed="rId3">
            <a:extLst>
              <a:ext uri="{28A0092B-C50C-407E-A947-70E740481C1C}">
                <a14:useLocalDpi xmlns:a14="http://schemas.microsoft.com/office/drawing/2010/main" val="0"/>
              </a:ext>
            </a:extLst>
          </a:blip>
          <a:srcRect t="4724" b="7578"/>
          <a:stretch>
            <a:fillRect/>
          </a:stretch>
        </p:blipFill>
        <p:spPr bwMode="auto">
          <a:xfrm>
            <a:off x="2325902" y="1065214"/>
            <a:ext cx="7561263"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2749551" y="1466851"/>
            <a:ext cx="1439863" cy="3979863"/>
            <a:chOff x="772" y="878"/>
            <a:chExt cx="907" cy="2507"/>
          </a:xfrm>
        </p:grpSpPr>
        <p:sp>
          <p:nvSpPr>
            <p:cNvPr id="37906" name="Rectangle 6"/>
            <p:cNvSpPr>
              <a:spLocks noChangeArrowheads="1"/>
            </p:cNvSpPr>
            <p:nvPr/>
          </p:nvSpPr>
          <p:spPr bwMode="auto">
            <a:xfrm>
              <a:off x="772" y="878"/>
              <a:ext cx="907" cy="2507"/>
            </a:xfrm>
            <a:prstGeom prst="rect">
              <a:avLst/>
            </a:prstGeom>
            <a:solidFill>
              <a:srgbClr val="FFCC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ltLang="zh-TW" dirty="0"/>
            </a:p>
          </p:txBody>
        </p:sp>
        <p:sp>
          <p:nvSpPr>
            <p:cNvPr id="37907" name="Text Box 7"/>
            <p:cNvSpPr txBox="1">
              <a:spLocks noChangeArrowheads="1"/>
            </p:cNvSpPr>
            <p:nvPr/>
          </p:nvSpPr>
          <p:spPr bwMode="auto">
            <a:xfrm>
              <a:off x="828" y="2750"/>
              <a:ext cx="80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1300" b="1" dirty="0"/>
                <a:t>Fail</a:t>
              </a:r>
            </a:p>
            <a:p>
              <a:pPr eaLnBrk="1" hangingPunct="1"/>
              <a:r>
                <a:rPr lang="en-US" altLang="zh-TW" sz="1300" b="1" dirty="0"/>
                <a:t>Incompetent</a:t>
              </a:r>
            </a:p>
            <a:p>
              <a:pPr eaLnBrk="1" hangingPunct="1"/>
              <a:r>
                <a:rPr lang="en-US" altLang="zh-TW" sz="1300" b="1" dirty="0"/>
                <a:t>Misses points</a:t>
              </a:r>
            </a:p>
          </p:txBody>
        </p:sp>
      </p:grpSp>
      <p:grpSp>
        <p:nvGrpSpPr>
          <p:cNvPr id="3" name="Group 8"/>
          <p:cNvGrpSpPr>
            <a:grpSpLocks/>
          </p:cNvGrpSpPr>
          <p:nvPr/>
        </p:nvGrpSpPr>
        <p:grpSpPr bwMode="auto">
          <a:xfrm>
            <a:off x="4189413" y="1466851"/>
            <a:ext cx="1401762" cy="3979863"/>
            <a:chOff x="1679" y="878"/>
            <a:chExt cx="883" cy="2507"/>
          </a:xfrm>
        </p:grpSpPr>
        <p:sp>
          <p:nvSpPr>
            <p:cNvPr id="37904" name="Rectangle 9"/>
            <p:cNvSpPr>
              <a:spLocks noChangeArrowheads="1"/>
            </p:cNvSpPr>
            <p:nvPr/>
          </p:nvSpPr>
          <p:spPr bwMode="auto">
            <a:xfrm>
              <a:off x="1679" y="878"/>
              <a:ext cx="883" cy="2507"/>
            </a:xfrm>
            <a:prstGeom prst="rect">
              <a:avLst/>
            </a:prstGeom>
            <a:solidFill>
              <a:srgbClr val="FFCC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37905" name="Text Box 10"/>
            <p:cNvSpPr txBox="1">
              <a:spLocks noChangeArrowheads="1"/>
            </p:cNvSpPr>
            <p:nvPr/>
          </p:nvSpPr>
          <p:spPr bwMode="auto">
            <a:xfrm>
              <a:off x="1686" y="1942"/>
              <a:ext cx="85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sz="1300" b="1" dirty="0"/>
                <a:t>Do </a:t>
              </a:r>
              <a:r>
                <a:rPr lang="en-US" altLang="zh-TW" sz="1300" dirty="0"/>
                <a:t>simple procedures</a:t>
              </a:r>
            </a:p>
            <a:p>
              <a:pPr eaLnBrk="1" hangingPunct="1">
                <a:buFontTx/>
                <a:buChar char="•"/>
              </a:pPr>
              <a:r>
                <a:rPr lang="en-US" altLang="zh-TW" sz="1300" b="1" dirty="0"/>
                <a:t>Define</a:t>
              </a:r>
            </a:p>
            <a:p>
              <a:pPr eaLnBrk="1" hangingPunct="1">
                <a:buFontTx/>
                <a:buChar char="•"/>
              </a:pPr>
              <a:r>
                <a:rPr lang="en-US" altLang="zh-TW" sz="1300" b="1" dirty="0"/>
                <a:t>Identify</a:t>
              </a:r>
            </a:p>
            <a:p>
              <a:pPr eaLnBrk="1" hangingPunct="1">
                <a:buFontTx/>
                <a:buChar char="•"/>
              </a:pPr>
              <a:r>
                <a:rPr lang="en-US" altLang="zh-TW" sz="1300" b="1" dirty="0"/>
                <a:t>Name</a:t>
              </a:r>
            </a:p>
            <a:p>
              <a:pPr eaLnBrk="1" hangingPunct="1">
                <a:buFontTx/>
                <a:buChar char="•"/>
              </a:pPr>
              <a:r>
                <a:rPr lang="en-US" altLang="zh-TW" sz="1300" b="1" dirty="0"/>
                <a:t>Recite</a:t>
              </a:r>
            </a:p>
          </p:txBody>
        </p:sp>
      </p:grpSp>
      <p:grpSp>
        <p:nvGrpSpPr>
          <p:cNvPr id="4" name="Group 11"/>
          <p:cNvGrpSpPr>
            <a:grpSpLocks/>
          </p:cNvGrpSpPr>
          <p:nvPr/>
        </p:nvGrpSpPr>
        <p:grpSpPr bwMode="auto">
          <a:xfrm>
            <a:off x="5532439" y="1466851"/>
            <a:ext cx="1481137" cy="3979863"/>
            <a:chOff x="2525" y="878"/>
            <a:chExt cx="933" cy="2507"/>
          </a:xfrm>
        </p:grpSpPr>
        <p:sp>
          <p:nvSpPr>
            <p:cNvPr id="37902" name="Rectangle 12"/>
            <p:cNvSpPr>
              <a:spLocks noChangeArrowheads="1"/>
            </p:cNvSpPr>
            <p:nvPr/>
          </p:nvSpPr>
          <p:spPr bwMode="auto">
            <a:xfrm>
              <a:off x="2562" y="878"/>
              <a:ext cx="883" cy="2507"/>
            </a:xfrm>
            <a:prstGeom prst="rect">
              <a:avLst/>
            </a:prstGeom>
            <a:solidFill>
              <a:srgbClr val="FFCC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37903" name="Text Box 13"/>
            <p:cNvSpPr txBox="1">
              <a:spLocks noChangeArrowheads="1"/>
            </p:cNvSpPr>
            <p:nvPr/>
          </p:nvSpPr>
          <p:spPr bwMode="auto">
            <a:xfrm>
              <a:off x="2525" y="1855"/>
              <a:ext cx="933"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sz="1300" b="1" dirty="0"/>
                <a:t>Classify</a:t>
              </a:r>
            </a:p>
            <a:p>
              <a:pPr eaLnBrk="1" hangingPunct="1">
                <a:buFontTx/>
                <a:buChar char="•"/>
              </a:pPr>
              <a:r>
                <a:rPr lang="en-US" altLang="zh-TW" sz="1300" b="1" dirty="0"/>
                <a:t>Combine</a:t>
              </a:r>
            </a:p>
            <a:p>
              <a:pPr eaLnBrk="1" hangingPunct="1">
                <a:buFontTx/>
                <a:buChar char="•"/>
              </a:pPr>
              <a:r>
                <a:rPr lang="en-US" altLang="zh-TW" sz="1300" b="1" dirty="0"/>
                <a:t>Describe</a:t>
              </a:r>
            </a:p>
            <a:p>
              <a:pPr eaLnBrk="1" hangingPunct="1">
                <a:buFontTx/>
                <a:buChar char="•"/>
              </a:pPr>
              <a:r>
                <a:rPr lang="en-US" altLang="zh-TW" sz="1300" b="1" dirty="0"/>
                <a:t>Do </a:t>
              </a:r>
              <a:r>
                <a:rPr lang="en-US" altLang="zh-TW" sz="1300" dirty="0"/>
                <a:t>algorithms</a:t>
              </a:r>
            </a:p>
            <a:p>
              <a:pPr eaLnBrk="1" hangingPunct="1">
                <a:buFontTx/>
                <a:buChar char="•"/>
              </a:pPr>
              <a:r>
                <a:rPr lang="en-US" altLang="zh-TW" sz="1300" b="1" dirty="0"/>
                <a:t>List</a:t>
              </a:r>
            </a:p>
          </p:txBody>
        </p:sp>
      </p:grpSp>
      <p:grpSp>
        <p:nvGrpSpPr>
          <p:cNvPr id="5" name="Group 14"/>
          <p:cNvGrpSpPr>
            <a:grpSpLocks/>
          </p:cNvGrpSpPr>
          <p:nvPr/>
        </p:nvGrpSpPr>
        <p:grpSpPr bwMode="auto">
          <a:xfrm>
            <a:off x="6900864" y="1457326"/>
            <a:ext cx="1533525" cy="3979863"/>
            <a:chOff x="3387" y="872"/>
            <a:chExt cx="966" cy="2507"/>
          </a:xfrm>
        </p:grpSpPr>
        <p:sp>
          <p:nvSpPr>
            <p:cNvPr id="37900" name="Rectangle 15"/>
            <p:cNvSpPr>
              <a:spLocks noChangeArrowheads="1"/>
            </p:cNvSpPr>
            <p:nvPr/>
          </p:nvSpPr>
          <p:spPr bwMode="auto">
            <a:xfrm>
              <a:off x="3443" y="872"/>
              <a:ext cx="868" cy="2507"/>
            </a:xfrm>
            <a:prstGeom prst="rect">
              <a:avLst/>
            </a:prstGeom>
            <a:solidFill>
              <a:srgbClr val="FFCC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37901" name="Text Box 16"/>
            <p:cNvSpPr txBox="1">
              <a:spLocks noChangeArrowheads="1"/>
            </p:cNvSpPr>
            <p:nvPr/>
          </p:nvSpPr>
          <p:spPr bwMode="auto">
            <a:xfrm>
              <a:off x="3387" y="1113"/>
              <a:ext cx="966" cy="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sz="1300" b="1" dirty="0"/>
                <a:t>Analyze</a:t>
              </a:r>
            </a:p>
            <a:p>
              <a:pPr eaLnBrk="1" hangingPunct="1">
                <a:buFontTx/>
                <a:buChar char="•"/>
              </a:pPr>
              <a:r>
                <a:rPr lang="en-US" altLang="zh-TW" sz="1300" b="1" dirty="0"/>
                <a:t>Apply</a:t>
              </a:r>
            </a:p>
            <a:p>
              <a:pPr eaLnBrk="1" hangingPunct="1">
                <a:buFontTx/>
                <a:buChar char="•"/>
              </a:pPr>
              <a:r>
                <a:rPr lang="en-US" altLang="zh-TW" sz="1300" b="1" dirty="0"/>
                <a:t>Argue</a:t>
              </a:r>
            </a:p>
            <a:p>
              <a:pPr eaLnBrk="1" hangingPunct="1">
                <a:buFontTx/>
                <a:buChar char="•"/>
              </a:pPr>
              <a:r>
                <a:rPr lang="en-US" altLang="zh-TW" sz="1300" b="1" dirty="0"/>
                <a:t>Compare / Contrast</a:t>
              </a:r>
            </a:p>
            <a:p>
              <a:pPr eaLnBrk="1" hangingPunct="1">
                <a:buFontTx/>
                <a:buChar char="•"/>
              </a:pPr>
              <a:r>
                <a:rPr lang="en-US" altLang="zh-TW" sz="1300" b="1" dirty="0"/>
                <a:t>Criticize</a:t>
              </a:r>
            </a:p>
            <a:p>
              <a:pPr eaLnBrk="1" hangingPunct="1">
                <a:buFontTx/>
                <a:buChar char="•"/>
              </a:pPr>
              <a:r>
                <a:rPr lang="en-US" altLang="zh-TW" sz="1300" b="1" dirty="0"/>
                <a:t>Explain </a:t>
              </a:r>
              <a:r>
                <a:rPr lang="en-US" altLang="zh-TW" sz="1300" dirty="0"/>
                <a:t>causes</a:t>
              </a:r>
            </a:p>
            <a:p>
              <a:pPr eaLnBrk="1" hangingPunct="1">
                <a:buFontTx/>
                <a:buChar char="•"/>
              </a:pPr>
              <a:r>
                <a:rPr lang="en-US" altLang="zh-TW" sz="1300" b="1" dirty="0"/>
                <a:t>Relate</a:t>
              </a:r>
            </a:p>
            <a:p>
              <a:pPr eaLnBrk="1" hangingPunct="1">
                <a:buFontTx/>
                <a:buChar char="•"/>
              </a:pPr>
              <a:r>
                <a:rPr lang="en-US" altLang="zh-TW" sz="1300" b="1" dirty="0"/>
                <a:t>Justify</a:t>
              </a:r>
            </a:p>
          </p:txBody>
        </p:sp>
      </p:grpSp>
      <p:grpSp>
        <p:nvGrpSpPr>
          <p:cNvPr id="6" name="Group 17"/>
          <p:cNvGrpSpPr>
            <a:grpSpLocks/>
          </p:cNvGrpSpPr>
          <p:nvPr/>
        </p:nvGrpSpPr>
        <p:grpSpPr bwMode="auto">
          <a:xfrm>
            <a:off x="8332789" y="1466850"/>
            <a:ext cx="1411288" cy="3979863"/>
            <a:chOff x="4292" y="872"/>
            <a:chExt cx="889" cy="2507"/>
          </a:xfrm>
        </p:grpSpPr>
        <p:sp>
          <p:nvSpPr>
            <p:cNvPr id="37898" name="Rectangle 18"/>
            <p:cNvSpPr>
              <a:spLocks noChangeArrowheads="1"/>
            </p:cNvSpPr>
            <p:nvPr/>
          </p:nvSpPr>
          <p:spPr bwMode="auto">
            <a:xfrm>
              <a:off x="4313" y="872"/>
              <a:ext cx="868" cy="2507"/>
            </a:xfrm>
            <a:prstGeom prst="rect">
              <a:avLst/>
            </a:prstGeom>
            <a:solidFill>
              <a:srgbClr val="FFCC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37899" name="Text Box 19"/>
            <p:cNvSpPr txBox="1">
              <a:spLocks noChangeArrowheads="1"/>
            </p:cNvSpPr>
            <p:nvPr/>
          </p:nvSpPr>
          <p:spPr bwMode="auto">
            <a:xfrm>
              <a:off x="4292" y="890"/>
              <a:ext cx="85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sz="1300" b="1" dirty="0"/>
                <a:t>Create</a:t>
              </a:r>
            </a:p>
            <a:p>
              <a:pPr eaLnBrk="1" hangingPunct="1">
                <a:buFontTx/>
                <a:buChar char="•"/>
              </a:pPr>
              <a:r>
                <a:rPr lang="en-US" altLang="zh-TW" sz="1300" b="1" dirty="0"/>
                <a:t>Formulate</a:t>
              </a:r>
            </a:p>
            <a:p>
              <a:pPr eaLnBrk="1" hangingPunct="1">
                <a:buFontTx/>
                <a:buChar char="•"/>
              </a:pPr>
              <a:r>
                <a:rPr lang="en-US" altLang="zh-TW" sz="1300" b="1" dirty="0"/>
                <a:t>Generate</a:t>
              </a:r>
            </a:p>
            <a:p>
              <a:pPr eaLnBrk="1" hangingPunct="1">
                <a:buFontTx/>
                <a:buChar char="•"/>
              </a:pPr>
              <a:r>
                <a:rPr lang="en-US" altLang="zh-TW" sz="1300" b="1" dirty="0"/>
                <a:t>Hypothesize</a:t>
              </a:r>
            </a:p>
            <a:p>
              <a:pPr eaLnBrk="1" hangingPunct="1">
                <a:buFontTx/>
                <a:buChar char="•"/>
              </a:pPr>
              <a:r>
                <a:rPr lang="en-US" altLang="zh-TW" sz="1300" b="1" dirty="0"/>
                <a:t>Reflect</a:t>
              </a:r>
            </a:p>
            <a:p>
              <a:pPr eaLnBrk="1" hangingPunct="1">
                <a:buFontTx/>
                <a:buChar char="•"/>
              </a:pPr>
              <a:r>
                <a:rPr lang="en-US" altLang="zh-TW" sz="1300" b="1" dirty="0"/>
                <a:t>Theorize</a:t>
              </a:r>
            </a:p>
          </p:txBody>
        </p:sp>
      </p:grpSp>
      <p:sp>
        <p:nvSpPr>
          <p:cNvPr id="37897" name="Rectangle 3"/>
          <p:cNvSpPr txBox="1">
            <a:spLocks noChangeArrowheads="1"/>
          </p:cNvSpPr>
          <p:nvPr/>
        </p:nvSpPr>
        <p:spPr bwMode="auto">
          <a:xfrm>
            <a:off x="2107007" y="6340478"/>
            <a:ext cx="8229600" cy="500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spcBef>
                <a:spcPct val="20000"/>
              </a:spcBef>
            </a:pPr>
            <a:r>
              <a:rPr lang="en-US" altLang="zh-TW" sz="2200" b="1" dirty="0" smtClean="0">
                <a:solidFill>
                  <a:srgbClr val="FF00FF"/>
                </a:solidFill>
              </a:rPr>
              <a:t>*SOLO</a:t>
            </a:r>
            <a:r>
              <a:rPr lang="en-US" altLang="zh-TW" sz="2200" b="1" dirty="0">
                <a:solidFill>
                  <a:srgbClr val="FF00FF"/>
                </a:solidFill>
              </a:rPr>
              <a:t>: </a:t>
            </a:r>
            <a:r>
              <a:rPr lang="en-US" altLang="zh-TW" sz="2200" b="1" dirty="0">
                <a:solidFill>
                  <a:srgbClr val="000099"/>
                </a:solidFill>
              </a:rPr>
              <a:t>Structure of Observed Learning Outcomes</a:t>
            </a:r>
          </a:p>
        </p:txBody>
      </p:sp>
      <p:pic>
        <p:nvPicPr>
          <p:cNvPr id="20" name="Picture 4" descr="Intended Learning Outcom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0" y="713581"/>
            <a:ext cx="340214"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885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1777</Words>
  <Application>Microsoft Office PowerPoint</Application>
  <PresentationFormat>Widescreen</PresentationFormat>
  <Paragraphs>220</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Andalus</vt:lpstr>
      <vt:lpstr>新細明體</vt:lpstr>
      <vt:lpstr>Arial</vt:lpstr>
      <vt:lpstr>Calibri</vt:lpstr>
      <vt:lpstr>Corbel</vt:lpstr>
      <vt:lpstr>Times New Roman</vt:lpstr>
      <vt:lpstr>Wingdings</vt:lpstr>
      <vt:lpstr>Wingdings 3</vt:lpstr>
      <vt:lpstr>Parallax</vt:lpstr>
      <vt:lpstr>Outcome Based  Teaching and Learning</vt:lpstr>
      <vt:lpstr>Abbreviations</vt:lpstr>
      <vt:lpstr>PowerPoint Presentation</vt:lpstr>
      <vt:lpstr>Intended Learning Outcomes</vt:lpstr>
      <vt:lpstr>PowerPoint Presentation</vt:lpstr>
      <vt:lpstr>What are Intended Learning Outcomes?</vt:lpstr>
      <vt:lpstr>Modern and Contemporary Fiction</vt:lpstr>
      <vt:lpstr>POLL: ILO Verbs: Which of the following verbs are acceptable for ILOs? </vt:lpstr>
      <vt:lpstr>PowerPoint Presentation</vt:lpstr>
      <vt:lpstr>CHAT: Can you think of ILOs? </vt:lpstr>
      <vt:lpstr>Teaching and Learning Activities</vt:lpstr>
      <vt:lpstr>Teaching and Learning Activities</vt:lpstr>
      <vt:lpstr>Examples of TLA’s</vt:lpstr>
      <vt:lpstr>CHAT: Can you think of others TLAs?</vt:lpstr>
      <vt:lpstr>CHAT: Aligning TLAs with ILOS  </vt:lpstr>
      <vt:lpstr>Assessment Tasks</vt:lpstr>
      <vt:lpstr>Formative and Summative Assessment</vt:lpstr>
      <vt:lpstr>Summative Assessment Tasks</vt:lpstr>
      <vt:lpstr>PowerPoint Presentation</vt:lpstr>
      <vt:lpstr>PowerPoint Presentation</vt:lpstr>
      <vt:lpstr>Summative Assessment Criteria: [Example] </vt:lpstr>
      <vt:lpstr>Assessment Tasks</vt:lpstr>
      <vt:lpstr>Constructive Alignment</vt:lpstr>
      <vt:lpstr>Final Activity</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Paul Clinton CORRIGAN</dc:creator>
  <cp:lastModifiedBy>Dr. Paul Clinton CORRIGAN</cp:lastModifiedBy>
  <cp:revision>9</cp:revision>
  <dcterms:created xsi:type="dcterms:W3CDTF">2021-09-17T07:11:50Z</dcterms:created>
  <dcterms:modified xsi:type="dcterms:W3CDTF">2021-09-17T07:37:11Z</dcterms:modified>
</cp:coreProperties>
</file>