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3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0255-B62A-471E-B695-256E61CB4A79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4E7ED-D992-4DA1-810F-BEC1A40649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971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4B12-156D-4AF7-88D8-0B2A9198C7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C6542-820B-4A1B-900E-9D2D812F64A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C6542-820B-4A1B-900E-9D2D812F64A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6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C6542-820B-4A1B-900E-9D2D812F64A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0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33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86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266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9989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80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25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989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172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31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50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24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41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936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57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1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97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92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C8E203-E95C-4628-BE28-C9D85864BBBD}" type="datetimeFigureOut">
              <a:rPr lang="en-HK" smtClean="0"/>
              <a:t>3/11/2021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F5FA99-6D58-434D-9377-112FB6EFF5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668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6.cityu.edu.hk/arro/content.asp?cid=2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begins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3:00 </a:t>
            </a:r>
            <a:r>
              <a:rPr lang="en-US" dirty="0"/>
              <a:t>Hong Kong Time</a:t>
            </a:r>
            <a:r>
              <a:rPr lang="en-HK" dirty="0"/>
              <a:t/>
            </a:r>
            <a:br>
              <a:rPr lang="en-HK" dirty="0"/>
            </a:br>
            <a:endParaRPr lang="en-H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6283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teach in English  </a:t>
            </a:r>
          </a:p>
          <a:p>
            <a:pPr lvl="1"/>
            <a:r>
              <a:rPr lang="en-US" dirty="0" smtClean="0"/>
              <a:t>often in English as a Second Language (ESL)</a:t>
            </a:r>
          </a:p>
          <a:p>
            <a:r>
              <a:rPr lang="en-US" dirty="0" smtClean="0"/>
              <a:t>Our students learn in English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in English as a Second Language (ESL)</a:t>
            </a:r>
          </a:p>
          <a:p>
            <a:endParaRPr lang="en-US" dirty="0" smtClean="0"/>
          </a:p>
          <a:p>
            <a:r>
              <a:rPr lang="en-US" dirty="0" smtClean="0"/>
              <a:t>SO…what do we need to know to help our students learn </a:t>
            </a:r>
            <a:r>
              <a:rPr lang="en-US" i="1" dirty="0" smtClean="0"/>
              <a:t>in</a:t>
            </a:r>
            <a:r>
              <a:rPr lang="en-US" dirty="0" smtClean="0"/>
              <a:t> English?</a:t>
            </a:r>
          </a:p>
          <a:p>
            <a:pPr lvl="1"/>
            <a:r>
              <a:rPr lang="en-US" b="1" dirty="0" smtClean="0"/>
              <a:t>Context</a:t>
            </a:r>
            <a:r>
              <a:rPr lang="en-US" dirty="0" smtClean="0"/>
              <a:t>: Fluency/Accuracy  &amp;  Learner Language</a:t>
            </a:r>
          </a:p>
          <a:p>
            <a:pPr lvl="1"/>
            <a:r>
              <a:rPr lang="en-US" b="1" dirty="0" smtClean="0"/>
              <a:t>Challenges</a:t>
            </a:r>
            <a:r>
              <a:rPr lang="en-US" dirty="0" smtClean="0"/>
              <a:t> faced by university students in Hong </a:t>
            </a:r>
            <a:r>
              <a:rPr lang="en-US" dirty="0"/>
              <a:t>K</a:t>
            </a:r>
            <a:r>
              <a:rPr lang="en-US" dirty="0" smtClean="0"/>
              <a:t>ong</a:t>
            </a:r>
          </a:p>
          <a:p>
            <a:pPr lvl="1"/>
            <a:r>
              <a:rPr lang="en-US" b="1" dirty="0" smtClean="0"/>
              <a:t>Measures</a:t>
            </a:r>
            <a:r>
              <a:rPr lang="en-US" dirty="0" smtClean="0"/>
              <a:t> we can take to help address those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4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our students </a:t>
            </a:r>
            <a:r>
              <a:rPr lang="en-US" i="1" dirty="0"/>
              <a:t>learn English </a:t>
            </a:r>
            <a:r>
              <a:rPr lang="en-US" dirty="0"/>
              <a:t>and </a:t>
            </a:r>
            <a:r>
              <a:rPr lang="en-US" i="1" dirty="0"/>
              <a:t>learn in English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483" y="1752600"/>
            <a:ext cx="7772400" cy="4953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Fluency / Accuracy</a:t>
            </a:r>
          </a:p>
          <a:p>
            <a:pPr lvl="2"/>
            <a:r>
              <a:rPr lang="en-US" dirty="0" smtClean="0"/>
              <a:t>Fluency</a:t>
            </a:r>
          </a:p>
          <a:p>
            <a:pPr lvl="3"/>
            <a:r>
              <a:rPr lang="en-US" dirty="0" smtClean="0"/>
              <a:t>Speaking or writing without interruption</a:t>
            </a:r>
          </a:p>
          <a:p>
            <a:pPr lvl="3"/>
            <a:r>
              <a:rPr lang="en-US" dirty="0" smtClean="0"/>
              <a:t>Not focusing on grammar</a:t>
            </a:r>
          </a:p>
          <a:p>
            <a:pPr lvl="3"/>
            <a:r>
              <a:rPr lang="en-US" dirty="0" smtClean="0"/>
              <a:t>Brainstorming, conversing informally, etc.</a:t>
            </a:r>
          </a:p>
          <a:p>
            <a:pPr lvl="3"/>
            <a:r>
              <a:rPr lang="en-US" dirty="0" smtClean="0"/>
              <a:t>More fluency may mean less accuracy in some ELLs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Accuracy</a:t>
            </a:r>
          </a:p>
          <a:p>
            <a:pPr lvl="3"/>
            <a:r>
              <a:rPr lang="en-US" dirty="0" smtClean="0"/>
              <a:t>Attention to organization and grammar</a:t>
            </a:r>
          </a:p>
          <a:p>
            <a:pPr lvl="3"/>
            <a:r>
              <a:rPr lang="en-US" dirty="0" smtClean="0"/>
              <a:t>Less attention to spontaneous speech or writing</a:t>
            </a:r>
          </a:p>
          <a:p>
            <a:pPr lvl="3"/>
            <a:r>
              <a:rPr lang="en-US" dirty="0"/>
              <a:t>More accuracy </a:t>
            </a:r>
            <a:r>
              <a:rPr lang="en-US" dirty="0" smtClean="0"/>
              <a:t>may </a:t>
            </a:r>
            <a:r>
              <a:rPr lang="en-US" dirty="0"/>
              <a:t>mean less fluency </a:t>
            </a:r>
            <a:r>
              <a:rPr lang="en-US" dirty="0" smtClean="0"/>
              <a:t>in </a:t>
            </a:r>
            <a:r>
              <a:rPr lang="en-US" dirty="0"/>
              <a:t>some ELLs</a:t>
            </a:r>
          </a:p>
          <a:p>
            <a:pPr marL="1371600" lvl="3" indent="0" algn="ctr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Accuracy		</a:t>
            </a:r>
            <a:r>
              <a:rPr lang="en-US" dirty="0"/>
              <a:t> </a:t>
            </a:r>
            <a:r>
              <a:rPr lang="en-US" dirty="0" smtClean="0"/>
              <a:t>                 						      	Fluency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6172200"/>
            <a:ext cx="632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66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our students </a:t>
            </a:r>
            <a:r>
              <a:rPr lang="en-US" i="1" dirty="0"/>
              <a:t>learn English </a:t>
            </a:r>
            <a:r>
              <a:rPr lang="en-US" dirty="0"/>
              <a:t>and </a:t>
            </a:r>
            <a:r>
              <a:rPr lang="en-US" i="1" dirty="0"/>
              <a:t>learn in English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2133600"/>
            <a:ext cx="8077199" cy="377762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Learner Language (also called ‘Interlanguage’)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‘Inter’ means ‘between’; 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tudents go through stages of learning English</a:t>
            </a:r>
          </a:p>
          <a:p>
            <a:pPr marL="868680" lvl="3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Stages have different levels of development for vocabulary, pronunciation, grammar, etc. 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example, many first-year HK undergraduates have a word power of less than 3,000 word families. It is said that to function adequately as a university student, a minimum of 5,000 word families is needed (McNeil, 2007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Beginner	         	  Learner Language	              </a:t>
            </a:r>
            <a:r>
              <a:rPr lang="en-US" dirty="0"/>
              <a:t>First </a:t>
            </a:r>
            <a:r>
              <a:rPr lang="en-US" dirty="0" smtClean="0"/>
              <a:t>Language </a:t>
            </a:r>
            <a:r>
              <a:rPr lang="en-US" dirty="0"/>
              <a:t>Proficiency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					            </a:t>
            </a:r>
            <a:r>
              <a:rPr lang="en-US" dirty="0"/>
              <a:t>	</a:t>
            </a:r>
            <a:r>
              <a:rPr lang="en-US" dirty="0" smtClean="0"/>
              <a:t>				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5410200"/>
            <a:ext cx="617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6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3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2843" y="180833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Problems Faced by University Students in Hong Kong*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057400" y="1752600"/>
            <a:ext cx="4040188" cy="5032706"/>
          </a:xfrm>
        </p:spPr>
        <p:txBody>
          <a:bodyPr>
            <a:normAutofit lnSpcReduction="10000"/>
          </a:bodyPr>
          <a:lstStyle/>
          <a:p>
            <a:pPr marL="109728" indent="0" algn="ctr" fontAlgn="ctr">
              <a:buNone/>
            </a:pPr>
            <a:r>
              <a:rPr lang="en-US" b="1" u="sng" dirty="0" smtClean="0"/>
              <a:t>WRITING</a:t>
            </a:r>
            <a:endParaRPr lang="en-US" u="sng" dirty="0"/>
          </a:p>
          <a:p>
            <a:pPr fontAlgn="ctr"/>
            <a:r>
              <a:rPr lang="en-US" b="1" dirty="0" smtClean="0"/>
              <a:t>Summarizing/paraphrasing</a:t>
            </a:r>
            <a:endParaRPr lang="en-US" dirty="0"/>
          </a:p>
          <a:p>
            <a:pPr fontAlgn="ctr"/>
            <a:r>
              <a:rPr lang="en-US" b="1" dirty="0" smtClean="0"/>
              <a:t>Writing </a:t>
            </a:r>
            <a:r>
              <a:rPr lang="en-US" b="1" dirty="0"/>
              <a:t>coherent paragraphs</a:t>
            </a:r>
            <a:endParaRPr lang="en-US" dirty="0"/>
          </a:p>
          <a:p>
            <a:pPr fontAlgn="ctr"/>
            <a:r>
              <a:rPr lang="en-US" b="1" dirty="0"/>
              <a:t>Proof-reading written assignments</a:t>
            </a:r>
            <a:endParaRPr lang="en-US" dirty="0"/>
          </a:p>
          <a:p>
            <a:pPr fontAlgn="ctr"/>
            <a:r>
              <a:rPr lang="en-US" b="1" dirty="0"/>
              <a:t>Linking sentences smoothly</a:t>
            </a:r>
            <a:endParaRPr lang="en-US" dirty="0"/>
          </a:p>
          <a:p>
            <a:pPr fontAlgn="ctr"/>
            <a:r>
              <a:rPr lang="en-US" b="1" dirty="0"/>
              <a:t>Expressing ideas in correct English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r>
              <a:rPr lang="en-US" sz="1200" dirty="0"/>
              <a:t>*Source:</a:t>
            </a:r>
          </a:p>
          <a:p>
            <a:pPr lvl="2"/>
            <a:r>
              <a:rPr lang="en-US" sz="1200" dirty="0"/>
              <a:t>Evans, S. and Green, C. (2007). What EAP is Necessary: A Survey of Hong Kong Tertiary Students. </a:t>
            </a:r>
            <a:r>
              <a:rPr lang="en-US" sz="1200" i="1" dirty="0"/>
              <a:t>Journal of English for Academic Purposes</a:t>
            </a:r>
            <a:r>
              <a:rPr lang="en-US" sz="1200" dirty="0"/>
              <a:t> 6 (2007) 3 -17. </a:t>
            </a:r>
          </a:p>
          <a:p>
            <a:pPr lvl="2"/>
            <a:r>
              <a:rPr lang="en-US" sz="1200" dirty="0"/>
              <a:t>Hyland, K. (1997). Is EAP Necessary? A Survey of Hong Kong Undergraduates. Asian Journal of English Language Teaching, 7, 77-99.)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2600"/>
            <a:ext cx="3733800" cy="3886200"/>
          </a:xfrm>
        </p:spPr>
        <p:txBody>
          <a:bodyPr>
            <a:normAutofit/>
          </a:bodyPr>
          <a:lstStyle/>
          <a:p>
            <a:pPr marL="109728" indent="0" algn="ctr" fontAlgn="ctr">
              <a:buNone/>
            </a:pPr>
            <a:r>
              <a:rPr lang="en-US" sz="2000" b="1" u="sng" dirty="0"/>
              <a:t>SPEAKING</a:t>
            </a:r>
          </a:p>
          <a:p>
            <a:pPr fontAlgn="ctr"/>
            <a:r>
              <a:rPr lang="en-US" b="1" dirty="0" smtClean="0"/>
              <a:t>Participating </a:t>
            </a:r>
            <a:r>
              <a:rPr lang="en-US" b="1" dirty="0"/>
              <a:t>actively in discussions</a:t>
            </a:r>
            <a:endParaRPr lang="en-US" dirty="0"/>
          </a:p>
          <a:p>
            <a:pPr fontAlgn="ctr"/>
            <a:r>
              <a:rPr lang="en-US" b="1" dirty="0" smtClean="0"/>
              <a:t>Communicating </a:t>
            </a:r>
            <a:r>
              <a:rPr lang="en-US" b="1" dirty="0"/>
              <a:t>ideas confidently</a:t>
            </a:r>
            <a:endParaRPr lang="en-US" dirty="0"/>
          </a:p>
          <a:p>
            <a:pPr fontAlgn="ctr"/>
            <a:r>
              <a:rPr lang="en-US" b="1" dirty="0"/>
              <a:t>Speaking clearly (pronunciation)</a:t>
            </a:r>
            <a:endParaRPr lang="en-US" dirty="0"/>
          </a:p>
          <a:p>
            <a:pPr fontAlgn="ctr"/>
            <a:r>
              <a:rPr lang="en-US" b="1" dirty="0"/>
              <a:t>Communicating ideas fluently</a:t>
            </a:r>
            <a:endParaRPr lang="en-US" dirty="0"/>
          </a:p>
          <a:p>
            <a:pPr fontAlgn="ctr"/>
            <a:r>
              <a:rPr lang="en-US" b="1" dirty="0"/>
              <a:t>Speaking accurately (grammar)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7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2293" y="16718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Problems Faced by University Students in Hong Kong*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251462" y="1824250"/>
            <a:ext cx="4040188" cy="5032706"/>
          </a:xfrm>
        </p:spPr>
        <p:txBody>
          <a:bodyPr>
            <a:normAutofit fontScale="92500" lnSpcReduction="20000"/>
          </a:bodyPr>
          <a:lstStyle/>
          <a:p>
            <a:pPr marL="109728" indent="0" algn="ctr" fontAlgn="ctr">
              <a:buNone/>
            </a:pPr>
            <a:r>
              <a:rPr lang="en-US" sz="2900" b="1" u="sng" dirty="0"/>
              <a:t>READING</a:t>
            </a:r>
            <a:endParaRPr lang="en-US" sz="2900" u="sng" dirty="0"/>
          </a:p>
          <a:p>
            <a:pPr fontAlgn="ctr"/>
            <a:r>
              <a:rPr lang="en-US" b="1" dirty="0" smtClean="0"/>
              <a:t>Identifying </a:t>
            </a:r>
            <a:r>
              <a:rPr lang="en-US" b="1" dirty="0"/>
              <a:t>supporting ideas/examples</a:t>
            </a:r>
            <a:endParaRPr lang="en-US" dirty="0"/>
          </a:p>
          <a:p>
            <a:pPr fontAlgn="ctr"/>
            <a:r>
              <a:rPr lang="en-US" b="1" dirty="0"/>
              <a:t>Reading carefully to understand a text</a:t>
            </a:r>
            <a:endParaRPr lang="en-US" dirty="0"/>
          </a:p>
          <a:p>
            <a:pPr fontAlgn="ctr"/>
            <a:r>
              <a:rPr lang="en-US" b="1" dirty="0"/>
              <a:t>Identifying key ideas</a:t>
            </a:r>
            <a:endParaRPr lang="en-US" dirty="0"/>
          </a:p>
          <a:p>
            <a:pPr fontAlgn="ctr"/>
            <a:r>
              <a:rPr lang="en-US" b="1" dirty="0" smtClean="0"/>
              <a:t>Taking </a:t>
            </a:r>
            <a:r>
              <a:rPr lang="en-US" b="1" dirty="0"/>
              <a:t>brief, relevant notes</a:t>
            </a:r>
            <a:endParaRPr lang="en-US" dirty="0"/>
          </a:p>
          <a:p>
            <a:pPr fontAlgn="ctr"/>
            <a:r>
              <a:rPr lang="en-US" b="1" dirty="0"/>
              <a:t>Reading quickly to get overall meaning</a:t>
            </a:r>
            <a:endParaRPr lang="en-US" dirty="0"/>
          </a:p>
          <a:p>
            <a:pPr fontAlgn="ctr"/>
            <a:r>
              <a:rPr lang="en-US" b="1" dirty="0"/>
              <a:t>Reading quickly to find information</a:t>
            </a:r>
            <a:endParaRPr lang="en-US" dirty="0"/>
          </a:p>
          <a:p>
            <a:pPr fontAlgn="ctr"/>
            <a:r>
              <a:rPr lang="en-US" b="1" dirty="0"/>
              <a:t>Understanding specialist vocabulary</a:t>
            </a:r>
            <a:endParaRPr lang="en-US" dirty="0"/>
          </a:p>
          <a:p>
            <a:endParaRPr lang="en-US" dirty="0" smtClean="0"/>
          </a:p>
          <a:p>
            <a:pPr lvl="2"/>
            <a:r>
              <a:rPr lang="en-US" sz="1200" dirty="0"/>
              <a:t>*Source:</a:t>
            </a:r>
          </a:p>
          <a:p>
            <a:pPr lvl="2"/>
            <a:r>
              <a:rPr lang="en-US" sz="1200" dirty="0"/>
              <a:t>Evans, S. and Green, C. (2007). What EAP is Necessary: A Survey of Hong Kong Tertiary Students. </a:t>
            </a:r>
            <a:r>
              <a:rPr lang="en-US" sz="1200" i="1" dirty="0"/>
              <a:t>Journal of English for Academic Purposes</a:t>
            </a:r>
            <a:r>
              <a:rPr lang="en-US" sz="1200" dirty="0"/>
              <a:t> 6 (2007) 3 -17. </a:t>
            </a:r>
          </a:p>
          <a:p>
            <a:pPr lvl="2"/>
            <a:r>
              <a:rPr lang="en-US" sz="1200" dirty="0"/>
              <a:t>Hyland, K. (1997). Is EAP Necessary? A Survey of Hong Kong Undergraduates. Asian Journal of English Language Teaching, 7, 77-99.)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295768" y="1824250"/>
            <a:ext cx="3733800" cy="3886200"/>
          </a:xfrm>
        </p:spPr>
        <p:txBody>
          <a:bodyPr>
            <a:normAutofit/>
          </a:bodyPr>
          <a:lstStyle/>
          <a:p>
            <a:pPr marL="109728" indent="0" algn="ctr" fontAlgn="ctr">
              <a:buNone/>
            </a:pPr>
            <a:r>
              <a:rPr lang="en-US" sz="2200" b="1" u="sng" dirty="0"/>
              <a:t>LISTENING</a:t>
            </a:r>
            <a:endParaRPr lang="en-US" sz="2200" u="sng" dirty="0"/>
          </a:p>
          <a:p>
            <a:pPr fontAlgn="ctr"/>
            <a:r>
              <a:rPr lang="en-US" b="1" dirty="0" smtClean="0"/>
              <a:t>Understanding </a:t>
            </a:r>
            <a:r>
              <a:rPr lang="en-US" b="1" dirty="0"/>
              <a:t>the main ideas of lectures</a:t>
            </a:r>
            <a:endParaRPr lang="en-US" dirty="0"/>
          </a:p>
          <a:p>
            <a:pPr fontAlgn="ctr"/>
            <a:r>
              <a:rPr lang="en-US" b="1" dirty="0"/>
              <a:t>Understanding the organization of lectures</a:t>
            </a:r>
            <a:endParaRPr lang="en-US" dirty="0"/>
          </a:p>
          <a:p>
            <a:pPr fontAlgn="ctr"/>
            <a:r>
              <a:rPr lang="en-US" b="1" dirty="0"/>
              <a:t>Taking brief, clear notes</a:t>
            </a:r>
            <a:endParaRPr lang="en-US" dirty="0"/>
          </a:p>
          <a:p>
            <a:pPr fontAlgn="ctr"/>
            <a:r>
              <a:rPr lang="en-US" b="1" dirty="0" smtClean="0"/>
              <a:t>Recognizing supporting ideas/examples</a:t>
            </a:r>
            <a:endParaRPr lang="en-US" dirty="0" smtClean="0"/>
          </a:p>
          <a:p>
            <a:pPr fontAlgn="ctr"/>
            <a:r>
              <a:rPr lang="en-US" b="1" dirty="0" smtClean="0"/>
              <a:t>Understanding </a:t>
            </a:r>
            <a:r>
              <a:rPr lang="en-US" b="1" dirty="0"/>
              <a:t>key vocabulary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and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6416" y="2136707"/>
            <a:ext cx="3848784" cy="136849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Chose a language area.  (e.g., ‘Writing’)</a:t>
            </a:r>
          </a:p>
          <a:p>
            <a:r>
              <a:rPr lang="en-US" dirty="0" smtClean="0"/>
              <a:t>Decide: </a:t>
            </a:r>
            <a:r>
              <a:rPr lang="en-US" dirty="0"/>
              <a:t>W</a:t>
            </a:r>
            <a:r>
              <a:rPr lang="en-US" dirty="0" smtClean="0"/>
              <a:t>hich is the top problem in that language area? (e.g. ‘summarizing’)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your </a:t>
            </a:r>
            <a:r>
              <a:rPr lang="en-US" dirty="0" smtClean="0"/>
              <a:t>answer (e.g. ‘Writing – summarizing’) into Chat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1"/>
            <a:ext cx="2628900" cy="1743075"/>
          </a:xfrm>
        </p:spPr>
      </p:pic>
    </p:spTree>
    <p:extLst>
      <p:ext uri="{BB962C8B-B14F-4D97-AF65-F5344CB8AC3E}">
        <p14:creationId xmlns:p14="http://schemas.microsoft.com/office/powerpoint/2010/main" val="371313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Problems Faced by University Students in Hong Kong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438400" y="1852680"/>
            <a:ext cx="4040188" cy="5032706"/>
          </a:xfrm>
        </p:spPr>
        <p:txBody>
          <a:bodyPr>
            <a:normAutofit fontScale="70000" lnSpcReduction="20000"/>
          </a:bodyPr>
          <a:lstStyle/>
          <a:p>
            <a:pPr marL="109728" indent="0" algn="ctr" fontAlgn="ctr">
              <a:buNone/>
            </a:pPr>
            <a:r>
              <a:rPr lang="en-US" b="1" u="sng" dirty="0" smtClean="0"/>
              <a:t>WRITING</a:t>
            </a:r>
            <a:endParaRPr lang="en-US" u="sng" dirty="0"/>
          </a:p>
          <a:p>
            <a:pPr fontAlgn="ctr"/>
            <a:r>
              <a:rPr lang="en-US" b="1" dirty="0" smtClean="0"/>
              <a:t>Summarizing/paraphrasing</a:t>
            </a:r>
            <a:endParaRPr lang="en-US" dirty="0"/>
          </a:p>
          <a:p>
            <a:pPr fontAlgn="ctr"/>
            <a:r>
              <a:rPr lang="en-US" b="1" dirty="0" smtClean="0"/>
              <a:t>Writing </a:t>
            </a:r>
            <a:r>
              <a:rPr lang="en-US" b="1" dirty="0"/>
              <a:t>coherent paragraphs</a:t>
            </a:r>
            <a:endParaRPr lang="en-US" dirty="0"/>
          </a:p>
          <a:p>
            <a:pPr fontAlgn="ctr"/>
            <a:r>
              <a:rPr lang="en-US" b="1" dirty="0"/>
              <a:t>Proof-reading written assignments</a:t>
            </a:r>
            <a:endParaRPr lang="en-US" dirty="0"/>
          </a:p>
          <a:p>
            <a:pPr fontAlgn="ctr"/>
            <a:r>
              <a:rPr lang="en-US" b="1" dirty="0"/>
              <a:t>Linking sentences smoothly</a:t>
            </a:r>
            <a:endParaRPr lang="en-US" dirty="0"/>
          </a:p>
          <a:p>
            <a:pPr fontAlgn="ctr"/>
            <a:r>
              <a:rPr lang="en-US" b="1" dirty="0"/>
              <a:t>Expressing ideas in correct </a:t>
            </a:r>
            <a:r>
              <a:rPr lang="en-US" b="1" dirty="0" smtClean="0"/>
              <a:t>English</a:t>
            </a:r>
          </a:p>
          <a:p>
            <a:pPr marL="109728" indent="0" algn="ctr" fontAlgn="ctr">
              <a:buNone/>
            </a:pPr>
            <a:endParaRPr lang="en-US" sz="2900" b="1" u="sng" dirty="0"/>
          </a:p>
          <a:p>
            <a:pPr marL="109728" indent="0" algn="ctr" fontAlgn="ctr">
              <a:buNone/>
            </a:pPr>
            <a:endParaRPr lang="en-US" sz="2900" b="1" u="sng" dirty="0"/>
          </a:p>
          <a:p>
            <a:pPr marL="109728" indent="0" algn="ctr" fontAlgn="ctr">
              <a:buNone/>
            </a:pPr>
            <a:r>
              <a:rPr lang="en-US" sz="2900" b="1" u="sng" dirty="0"/>
              <a:t>READING</a:t>
            </a:r>
            <a:endParaRPr lang="en-US" sz="2900" u="sng" dirty="0"/>
          </a:p>
          <a:p>
            <a:pPr fontAlgn="ctr"/>
            <a:r>
              <a:rPr lang="en-US" b="1" dirty="0"/>
              <a:t>Identifying supporting ideas/examples</a:t>
            </a:r>
            <a:endParaRPr lang="en-US" dirty="0"/>
          </a:p>
          <a:p>
            <a:pPr fontAlgn="ctr"/>
            <a:r>
              <a:rPr lang="en-US" b="1" dirty="0"/>
              <a:t>Reading carefully to understand a text</a:t>
            </a:r>
            <a:endParaRPr lang="en-US" dirty="0"/>
          </a:p>
          <a:p>
            <a:pPr fontAlgn="ctr"/>
            <a:r>
              <a:rPr lang="en-US" b="1" dirty="0"/>
              <a:t>Identifying key ideas</a:t>
            </a:r>
            <a:endParaRPr lang="en-US" dirty="0"/>
          </a:p>
          <a:p>
            <a:pPr fontAlgn="ctr"/>
            <a:r>
              <a:rPr lang="en-US" b="1" dirty="0"/>
              <a:t>Taking brief, relevant notes</a:t>
            </a:r>
            <a:endParaRPr lang="en-US" dirty="0"/>
          </a:p>
          <a:p>
            <a:pPr fontAlgn="ctr"/>
            <a:r>
              <a:rPr lang="en-US" b="1" dirty="0"/>
              <a:t>Reading quickly to get overall meaning</a:t>
            </a:r>
            <a:endParaRPr lang="en-US" dirty="0"/>
          </a:p>
          <a:p>
            <a:pPr fontAlgn="ctr"/>
            <a:r>
              <a:rPr lang="en-US" b="1" dirty="0"/>
              <a:t>Reading quickly to find information</a:t>
            </a:r>
            <a:endParaRPr lang="en-US" dirty="0"/>
          </a:p>
          <a:p>
            <a:pPr fontAlgn="ctr"/>
            <a:r>
              <a:rPr lang="en-US" b="1" dirty="0"/>
              <a:t>Understanding specialist vocabulary</a:t>
            </a:r>
            <a:endParaRPr lang="en-US" dirty="0"/>
          </a:p>
          <a:p>
            <a:pPr font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9" y="1852680"/>
            <a:ext cx="4041775" cy="4804106"/>
          </a:xfrm>
        </p:spPr>
        <p:txBody>
          <a:bodyPr>
            <a:normAutofit fontScale="77500" lnSpcReduction="20000"/>
          </a:bodyPr>
          <a:lstStyle/>
          <a:p>
            <a:pPr marL="109728" indent="0" algn="ctr" fontAlgn="ctr">
              <a:buNone/>
            </a:pPr>
            <a:r>
              <a:rPr lang="en-US" sz="2000" b="1" u="sng" dirty="0"/>
              <a:t>SPEAKING</a:t>
            </a:r>
          </a:p>
          <a:p>
            <a:pPr fontAlgn="ctr"/>
            <a:r>
              <a:rPr lang="en-US" b="1" dirty="0" smtClean="0"/>
              <a:t>Participating </a:t>
            </a:r>
            <a:r>
              <a:rPr lang="en-US" b="1" dirty="0"/>
              <a:t>actively in discussions</a:t>
            </a:r>
            <a:endParaRPr lang="en-US" dirty="0"/>
          </a:p>
          <a:p>
            <a:pPr fontAlgn="ctr"/>
            <a:r>
              <a:rPr lang="en-US" b="1" dirty="0" smtClean="0"/>
              <a:t>Communicating </a:t>
            </a:r>
            <a:r>
              <a:rPr lang="en-US" b="1" dirty="0"/>
              <a:t>ideas confidently</a:t>
            </a:r>
            <a:endParaRPr lang="en-US" dirty="0"/>
          </a:p>
          <a:p>
            <a:pPr fontAlgn="ctr"/>
            <a:r>
              <a:rPr lang="en-US" b="1" dirty="0"/>
              <a:t>Speaking clearly (pronunciation)</a:t>
            </a:r>
            <a:endParaRPr lang="en-US" dirty="0"/>
          </a:p>
          <a:p>
            <a:pPr fontAlgn="ctr"/>
            <a:r>
              <a:rPr lang="en-US" b="1" dirty="0"/>
              <a:t>Communicating ideas fluently</a:t>
            </a:r>
            <a:endParaRPr lang="en-US" dirty="0"/>
          </a:p>
          <a:p>
            <a:pPr marL="109728" indent="0" algn="ctr" fontAlgn="ctr">
              <a:buNone/>
            </a:pPr>
            <a:r>
              <a:rPr lang="en-US" b="1" dirty="0"/>
              <a:t>Speaking accurately (grammar</a:t>
            </a:r>
            <a:r>
              <a:rPr lang="en-US" b="1" dirty="0" smtClean="0"/>
              <a:t>)</a:t>
            </a:r>
            <a:r>
              <a:rPr lang="en-US" sz="2200" b="1" u="sng" dirty="0"/>
              <a:t> </a:t>
            </a:r>
          </a:p>
          <a:p>
            <a:pPr marL="109728" indent="0" algn="ctr" fontAlgn="ctr">
              <a:buNone/>
            </a:pPr>
            <a:endParaRPr lang="en-US" sz="2200" b="1" u="sng" dirty="0"/>
          </a:p>
          <a:p>
            <a:pPr marL="109728" indent="0" algn="ctr" fontAlgn="ctr">
              <a:buNone/>
            </a:pPr>
            <a:endParaRPr lang="en-US" sz="2200" b="1" u="sng" dirty="0"/>
          </a:p>
          <a:p>
            <a:pPr marL="109728" indent="0" algn="ctr" fontAlgn="ctr">
              <a:buNone/>
            </a:pPr>
            <a:endParaRPr lang="en-US" sz="2200" b="1" u="sng" dirty="0"/>
          </a:p>
          <a:p>
            <a:pPr marL="109728" indent="0" algn="ctr" fontAlgn="ctr">
              <a:buNone/>
            </a:pPr>
            <a:r>
              <a:rPr lang="en-US" sz="2200" b="1" u="sng" dirty="0"/>
              <a:t>LISTENING</a:t>
            </a:r>
            <a:endParaRPr lang="en-US" sz="2200" u="sng" dirty="0"/>
          </a:p>
          <a:p>
            <a:pPr fontAlgn="ctr"/>
            <a:r>
              <a:rPr lang="en-US" b="1" dirty="0"/>
              <a:t>Understanding the main ideas of lectures</a:t>
            </a:r>
            <a:endParaRPr lang="en-US" dirty="0"/>
          </a:p>
          <a:p>
            <a:pPr fontAlgn="ctr"/>
            <a:r>
              <a:rPr lang="en-US" b="1" dirty="0"/>
              <a:t>Understanding the organization of lectures</a:t>
            </a:r>
            <a:endParaRPr lang="en-US" dirty="0"/>
          </a:p>
          <a:p>
            <a:pPr fontAlgn="ctr"/>
            <a:r>
              <a:rPr lang="en-US" b="1" dirty="0"/>
              <a:t>Taking brief, clear notes</a:t>
            </a:r>
            <a:endParaRPr lang="en-US" dirty="0"/>
          </a:p>
          <a:p>
            <a:pPr fontAlgn="ctr"/>
            <a:r>
              <a:rPr lang="en-US" b="1" dirty="0"/>
              <a:t>Recognizing supporting ideas/examples</a:t>
            </a:r>
            <a:endParaRPr lang="en-US" dirty="0"/>
          </a:p>
          <a:p>
            <a:pPr fontAlgn="ctr"/>
            <a:r>
              <a:rPr lang="en-US" b="1" dirty="0"/>
              <a:t>Understanding key vocabulary</a:t>
            </a:r>
            <a:endParaRPr lang="en-US" dirty="0"/>
          </a:p>
          <a:p>
            <a:pPr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4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</a:t>
            </a:r>
            <a:br>
              <a:rPr lang="en-US" dirty="0" smtClean="0"/>
            </a:br>
            <a:r>
              <a:rPr lang="en-US" dirty="0" smtClean="0"/>
              <a:t>to address challenges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1447800"/>
            <a:ext cx="7543800" cy="167640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Teaching and Learning Activities for Undergraduate Students</a:t>
            </a:r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3124200" y="3810000"/>
            <a:ext cx="61722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SG8001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Semester A 2021-22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Dr. Paul Corriga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1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Teaching and Learning Activities  </a:t>
            </a:r>
            <a:br>
              <a:rPr lang="en-US" sz="2800" dirty="0"/>
            </a:br>
            <a:r>
              <a:rPr lang="en-US" sz="2800" dirty="0"/>
              <a:t>for Helping Students Learn in 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Reading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Listening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Writing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Speaking</a:t>
            </a:r>
          </a:p>
          <a:p>
            <a:pPr lvl="1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819401"/>
            <a:ext cx="2079987" cy="1384137"/>
          </a:xfrm>
        </p:spPr>
      </p:pic>
    </p:spTree>
    <p:extLst>
      <p:ext uri="{BB962C8B-B14F-4D97-AF65-F5344CB8AC3E}">
        <p14:creationId xmlns:p14="http://schemas.microsoft.com/office/powerpoint/2010/main" val="1479062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TLAs for Helping Students </a:t>
            </a:r>
            <a:br>
              <a:rPr lang="en-US" dirty="0" smtClean="0"/>
            </a:br>
            <a:r>
              <a:rPr lang="en-US" dirty="0" smtClean="0"/>
              <a:t>Learn in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Teach students to use SQ3R</a:t>
            </a:r>
          </a:p>
          <a:p>
            <a:pPr lvl="2"/>
            <a:r>
              <a:rPr lang="en-US" dirty="0" smtClean="0"/>
              <a:t>Survey/Question/Read/Review/Recite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Teach students the structure of the reading text and ask them to summarize</a:t>
            </a:r>
          </a:p>
          <a:p>
            <a:pPr lvl="2"/>
            <a:r>
              <a:rPr lang="en-US" dirty="0" smtClean="0"/>
              <a:t>Show the overall structure of the chapter, article, etc.:</a:t>
            </a:r>
          </a:p>
          <a:p>
            <a:pPr lvl="3"/>
            <a:r>
              <a:rPr lang="en-US" dirty="0" smtClean="0"/>
              <a:t>Introduction</a:t>
            </a:r>
          </a:p>
          <a:p>
            <a:pPr lvl="3"/>
            <a:r>
              <a:rPr lang="en-US" dirty="0" smtClean="0"/>
              <a:t>Conclusion</a:t>
            </a:r>
          </a:p>
          <a:p>
            <a:pPr lvl="3"/>
            <a:r>
              <a:rPr lang="en-US" dirty="0" smtClean="0"/>
              <a:t>Body</a:t>
            </a:r>
          </a:p>
          <a:p>
            <a:pPr marL="868680" lvl="3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Pre-teach vocabulary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344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TLAs for Helping Students </a:t>
            </a:r>
            <a:br>
              <a:rPr lang="en-US" dirty="0"/>
            </a:br>
            <a:r>
              <a:rPr lang="en-US" dirty="0"/>
              <a:t>Learn in 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Prompts / Visual support for lectures</a:t>
            </a:r>
          </a:p>
          <a:p>
            <a:pPr lvl="2"/>
            <a:r>
              <a:rPr lang="en-US" dirty="0" smtClean="0"/>
              <a:t>PowerPoint / Handouts / Outlines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Listening for details</a:t>
            </a:r>
          </a:p>
          <a:p>
            <a:pPr lvl="2"/>
            <a:r>
              <a:rPr lang="en-US" dirty="0" smtClean="0"/>
              <a:t>Students fill in details inside the outline</a:t>
            </a:r>
          </a:p>
        </p:txBody>
      </p:sp>
    </p:spTree>
    <p:extLst>
      <p:ext uri="{BB962C8B-B14F-4D97-AF65-F5344CB8AC3E}">
        <p14:creationId xmlns:p14="http://schemas.microsoft.com/office/powerpoint/2010/main" val="797300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TLAs for Helping Students </a:t>
            </a:r>
            <a:br>
              <a:rPr lang="en-US" dirty="0"/>
            </a:br>
            <a:r>
              <a:rPr lang="en-US" dirty="0"/>
              <a:t>Learn in 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Freewriting on topics throughout the semester – in class</a:t>
            </a:r>
          </a:p>
          <a:p>
            <a:pPr lvl="2"/>
            <a:r>
              <a:rPr lang="en-US" dirty="0" smtClean="0"/>
              <a:t>Students write for 4-5 minutes on a topic without stopping</a:t>
            </a:r>
          </a:p>
          <a:p>
            <a:pPr lvl="2"/>
            <a:r>
              <a:rPr lang="en-US" dirty="0" smtClean="0"/>
              <a:t>Builds fluency in writing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Discuss essay ideas in class before writing</a:t>
            </a:r>
          </a:p>
          <a:p>
            <a:pPr lvl="2"/>
            <a:r>
              <a:rPr lang="en-US" dirty="0" smtClean="0"/>
              <a:t>Students discuss their ideas in groups in English</a:t>
            </a:r>
          </a:p>
          <a:p>
            <a:pPr lvl="2"/>
            <a:r>
              <a:rPr lang="en-US" dirty="0" smtClean="0"/>
              <a:t>Generates content ideas, vocabulary, grammatical structures, etc.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Peer Review of writing</a:t>
            </a:r>
          </a:p>
        </p:txBody>
      </p:sp>
    </p:spTree>
    <p:extLst>
      <p:ext uri="{BB962C8B-B14F-4D97-AF65-F5344CB8AC3E}">
        <p14:creationId xmlns:p14="http://schemas.microsoft.com/office/powerpoint/2010/main" val="1439032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798658"/>
            <a:ext cx="69671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TLAs for Helping Students </a:t>
            </a:r>
            <a:br>
              <a:rPr lang="en-US" dirty="0"/>
            </a:br>
            <a:r>
              <a:rPr lang="en-US" dirty="0"/>
              <a:t>Learn in 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Speaking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Give chances for students to speak, with enough “wait time”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Try having students discuss in pairs in English first </a:t>
            </a:r>
            <a:r>
              <a:rPr lang="en-US" dirty="0"/>
              <a:t>to get peer-help </a:t>
            </a:r>
            <a:r>
              <a:rPr lang="en-US" dirty="0" smtClean="0"/>
              <a:t>to increase confidence, vocabulary,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Try discussion activities where stronger help weaker and the groups report back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3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304800"/>
            <a:ext cx="7086600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TLAs for Helping Students </a:t>
            </a:r>
            <a:br>
              <a:rPr lang="en-US" dirty="0"/>
            </a:br>
            <a:r>
              <a:rPr lang="en-US" dirty="0"/>
              <a:t>Learn in EMI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57400" y="1752600"/>
            <a:ext cx="352044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Reading</a:t>
            </a:r>
          </a:p>
          <a:p>
            <a:pPr lvl="1"/>
            <a:r>
              <a:rPr lang="en-US" dirty="0" smtClean="0"/>
              <a:t>Teach </a:t>
            </a:r>
            <a:r>
              <a:rPr lang="en-US" dirty="0"/>
              <a:t>students to use SQ3R</a:t>
            </a:r>
          </a:p>
          <a:p>
            <a:pPr lvl="2"/>
            <a:r>
              <a:rPr lang="en-US" dirty="0"/>
              <a:t>Survey/Question/Read/Review/Recite</a:t>
            </a:r>
          </a:p>
          <a:p>
            <a:pPr lvl="1"/>
            <a:r>
              <a:rPr lang="en-US" dirty="0" smtClean="0"/>
              <a:t>Teach </a:t>
            </a:r>
            <a:r>
              <a:rPr lang="en-US" dirty="0"/>
              <a:t>students the structure of the reading text and ask them to summarize</a:t>
            </a:r>
          </a:p>
          <a:p>
            <a:pPr lvl="2"/>
            <a:r>
              <a:rPr lang="en-US" dirty="0"/>
              <a:t>Show the overall structure of the chapter, article, etc.:</a:t>
            </a:r>
          </a:p>
          <a:p>
            <a:pPr lvl="3"/>
            <a:r>
              <a:rPr lang="en-US" dirty="0"/>
              <a:t>Introduction</a:t>
            </a:r>
          </a:p>
          <a:p>
            <a:pPr lvl="3"/>
            <a:r>
              <a:rPr lang="en-US" dirty="0"/>
              <a:t>Conclusion</a:t>
            </a:r>
          </a:p>
          <a:p>
            <a:pPr lvl="3"/>
            <a:r>
              <a:rPr lang="en-US" dirty="0"/>
              <a:t>Body</a:t>
            </a:r>
          </a:p>
          <a:p>
            <a:pPr lvl="1"/>
            <a:r>
              <a:rPr lang="en-US" dirty="0" smtClean="0"/>
              <a:t>Pre-teach </a:t>
            </a:r>
            <a:r>
              <a:rPr lang="en-US" dirty="0"/>
              <a:t>vocabulary</a:t>
            </a:r>
          </a:p>
          <a:p>
            <a:r>
              <a:rPr lang="en-US" dirty="0"/>
              <a:t>Listening</a:t>
            </a:r>
          </a:p>
          <a:p>
            <a:pPr lvl="1"/>
            <a:r>
              <a:rPr lang="en-US" dirty="0" smtClean="0"/>
              <a:t>Listening </a:t>
            </a:r>
            <a:r>
              <a:rPr lang="en-US" dirty="0"/>
              <a:t>for details</a:t>
            </a:r>
          </a:p>
          <a:p>
            <a:pPr lvl="2"/>
            <a:r>
              <a:rPr lang="en-US" dirty="0"/>
              <a:t>Students fill in details inside the outline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students paraphrase to each other what was just said</a:t>
            </a:r>
          </a:p>
          <a:p>
            <a:pPr lvl="1"/>
            <a:r>
              <a:rPr lang="en-US" dirty="0" smtClean="0"/>
              <a:t>Prompts </a:t>
            </a:r>
            <a:r>
              <a:rPr lang="en-US" dirty="0"/>
              <a:t>/ Visual support for lectures</a:t>
            </a:r>
          </a:p>
          <a:p>
            <a:pPr lvl="2"/>
            <a:r>
              <a:rPr lang="en-US" dirty="0"/>
              <a:t>PowerPoint / Handouts / Outlines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52044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Writing</a:t>
            </a:r>
          </a:p>
          <a:p>
            <a:pPr lvl="1"/>
            <a:r>
              <a:rPr lang="en-US" dirty="0"/>
              <a:t>Freewriting on topics throughout the semester – in class</a:t>
            </a:r>
          </a:p>
          <a:p>
            <a:pPr lvl="2"/>
            <a:r>
              <a:rPr lang="en-US" dirty="0"/>
              <a:t>Students write for 4-5 minutes on a topic without stopping</a:t>
            </a:r>
          </a:p>
          <a:p>
            <a:pPr lvl="2"/>
            <a:r>
              <a:rPr lang="en-US" dirty="0"/>
              <a:t>Builds fluency in writing</a:t>
            </a:r>
          </a:p>
          <a:p>
            <a:pPr lvl="1"/>
            <a:r>
              <a:rPr lang="en-US" dirty="0" smtClean="0"/>
              <a:t>Discuss </a:t>
            </a:r>
            <a:r>
              <a:rPr lang="en-US" dirty="0"/>
              <a:t>essay ideas in class before writing</a:t>
            </a:r>
          </a:p>
          <a:p>
            <a:pPr lvl="2"/>
            <a:r>
              <a:rPr lang="en-US" dirty="0"/>
              <a:t>Students discuss their ideas in groups in English</a:t>
            </a:r>
          </a:p>
          <a:p>
            <a:pPr lvl="2"/>
            <a:r>
              <a:rPr lang="en-US" dirty="0"/>
              <a:t>Generates content ideas, vocabulary, grammatical structures, etc. </a:t>
            </a:r>
          </a:p>
          <a:p>
            <a:pPr lvl="1"/>
            <a:r>
              <a:rPr lang="en-US" dirty="0" smtClean="0"/>
              <a:t>Peer </a:t>
            </a:r>
            <a:r>
              <a:rPr lang="en-US" dirty="0"/>
              <a:t>Review of writing</a:t>
            </a:r>
          </a:p>
          <a:p>
            <a:r>
              <a:rPr lang="en-US" dirty="0"/>
              <a:t>Speaking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chances for students to speak, with enough “wait time”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having students discuss in pairs in English first to get peer-help to increase confidence, vocabulary, etc.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discussion activities where stronger help weaker and the groups report 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88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smtClean="0"/>
              <a:t>and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0" y="1905001"/>
            <a:ext cx="3520440" cy="4525963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of the TLAs would be useful for addressing the problem in the language area which you identified </a:t>
            </a:r>
            <a:r>
              <a:rPr lang="en-US" dirty="0" smtClean="0"/>
              <a:t>earlier?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enter your answers into Chat like this:</a:t>
            </a:r>
          </a:p>
          <a:p>
            <a:pPr marL="457200" lvl="1" indent="0">
              <a:buNone/>
            </a:pPr>
            <a:r>
              <a:rPr lang="en-US" b="1" dirty="0" smtClean="0"/>
              <a:t>    Problem / TLA Solution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3601"/>
            <a:ext cx="3348376" cy="2220119"/>
          </a:xfrm>
        </p:spPr>
      </p:pic>
    </p:spTree>
    <p:extLst>
      <p:ext uri="{BB962C8B-B14F-4D97-AF65-F5344CB8AC3E}">
        <p14:creationId xmlns:p14="http://schemas.microsoft.com/office/powerpoint/2010/main" val="171761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Additional Materials:</a:t>
            </a:r>
            <a:br>
              <a:rPr lang="en-US" dirty="0" smtClean="0"/>
            </a:br>
            <a:r>
              <a:rPr lang="en-US" dirty="0" smtClean="0"/>
              <a:t>Academic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CityU Working </a:t>
            </a:r>
            <a:r>
              <a:rPr lang="en-US" b="1" dirty="0" smtClean="0"/>
              <a:t>Group </a:t>
            </a:r>
            <a:r>
              <a:rPr lang="en-US" b="1" dirty="0"/>
              <a:t>on </a:t>
            </a:r>
            <a:r>
              <a:rPr lang="en-US" b="1" dirty="0" smtClean="0"/>
              <a:t>Academic Literacy</a:t>
            </a:r>
            <a:endParaRPr lang="en-US" b="1" dirty="0"/>
          </a:p>
        </p:txBody>
      </p:sp>
      <p:pic>
        <p:nvPicPr>
          <p:cNvPr id="2051" name="Picture 3" descr="C:\Users\lspaul\AppData\Local\Microsoft\Windows\Temporary Internet Files\Content.IE5\AONZVNDB\board_meet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2819401"/>
            <a:ext cx="3519487" cy="26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22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+mn-lt"/>
              </a:rPr>
              <a:t>EMI and academic literacy (1)</a:t>
            </a:r>
            <a:br>
              <a:rPr lang="en-US" i="1" dirty="0" smtClean="0">
                <a:latin typeface="+mn-lt"/>
              </a:rPr>
            </a:br>
            <a:endParaRPr lang="en-US" sz="2200" i="1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99270" y="1219201"/>
          <a:ext cx="7924800" cy="5249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Technique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Where/ How it is done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Rationale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905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Pair </a:t>
                      </a:r>
                      <a:r>
                        <a:rPr lang="en-US" sz="1400" dirty="0">
                          <a:effectLst/>
                        </a:rPr>
                        <a:t>/ </a:t>
                      </a:r>
                      <a:r>
                        <a:rPr lang="en-US" sz="1400" dirty="0" smtClean="0">
                          <a:effectLst/>
                        </a:rPr>
                        <a:t>Share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 (5 minutes)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Students are given a question or a few questions to discuss with a </a:t>
                      </a:r>
                      <a:r>
                        <a:rPr lang="en-US" sz="1400" dirty="0" smtClean="0">
                          <a:effectLst/>
                        </a:rPr>
                        <a:t>partner</a:t>
                      </a:r>
                      <a:r>
                        <a:rPr lang="en-US" sz="1400" baseline="0" dirty="0" smtClean="0">
                          <a:effectLst/>
                        </a:rPr>
                        <a:t> about a text assigned for homework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After </a:t>
                      </a:r>
                      <a:r>
                        <a:rPr lang="en-US" sz="1400" dirty="0">
                          <a:effectLst/>
                        </a:rPr>
                        <a:t>1 – 3 minutes, a few pairs are asked to report to the whole class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Students </a:t>
                      </a:r>
                      <a:r>
                        <a:rPr lang="en-US" sz="1400" dirty="0">
                          <a:effectLst/>
                        </a:rPr>
                        <a:t>rehearse academic talk; they get vocabulary and grammatical structures they need from each other and surrounding students.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Students </a:t>
                      </a:r>
                      <a:r>
                        <a:rPr lang="en-US" sz="1400" dirty="0">
                          <a:effectLst/>
                        </a:rPr>
                        <a:t>check and review their own understanding of content; ideas and language generated can be used by students in writing tasks.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Students </a:t>
                      </a:r>
                      <a:r>
                        <a:rPr lang="en-US" sz="1400" dirty="0">
                          <a:effectLst/>
                        </a:rPr>
                        <a:t>can improve fluency, accuracy, and confidence in spoken English.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Free / Spontaneous </a:t>
                      </a:r>
                      <a:r>
                        <a:rPr lang="en-US" sz="1400" dirty="0" smtClean="0">
                          <a:effectLst/>
                        </a:rPr>
                        <a:t>Writing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(4-8 minutes)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In </a:t>
                      </a:r>
                      <a:r>
                        <a:rPr lang="en-US" sz="1400" dirty="0">
                          <a:effectLst/>
                        </a:rPr>
                        <a:t>class / Out of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Students </a:t>
                      </a:r>
                      <a:r>
                        <a:rPr lang="en-US" sz="1400" dirty="0">
                          <a:effectLst/>
                        </a:rPr>
                        <a:t>are given a prompt (question, image, etc.) and must write for 4 – 8 minutes.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 they cannot write on the prompt, they must still write, even if it is “I cannot think of anything about X</a:t>
                      </a:r>
                      <a:r>
                        <a:rPr lang="en-US" sz="1400" dirty="0" smtClean="0">
                          <a:effectLst/>
                        </a:rPr>
                        <a:t>”.</a:t>
                      </a:r>
                      <a:endParaRPr lang="en-US" sz="1400" dirty="0">
                        <a:effectLst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Spontaneous </a:t>
                      </a:r>
                      <a:r>
                        <a:rPr lang="en-US" sz="1400" dirty="0">
                          <a:effectLst/>
                        </a:rPr>
                        <a:t>writing on a topic without attention to grammar or organization can help students express their ideas fluently.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Helps </a:t>
                      </a:r>
                      <a:r>
                        <a:rPr lang="en-US" sz="1400" dirty="0">
                          <a:effectLst/>
                        </a:rPr>
                        <a:t>to automatize their skill in thinking in English.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Can </a:t>
                      </a:r>
                      <a:r>
                        <a:rPr lang="en-US" sz="1400" dirty="0">
                          <a:effectLst/>
                        </a:rPr>
                        <a:t>also generate ideas for assessed written tasks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7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81000"/>
            <a:ext cx="7242048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EMI </a:t>
            </a:r>
            <a:r>
              <a:rPr lang="en-US" i="1" dirty="0"/>
              <a:t>and academic </a:t>
            </a:r>
            <a:r>
              <a:rPr lang="en-US" i="1" dirty="0" smtClean="0"/>
              <a:t>literacy (2)</a:t>
            </a:r>
            <a:endParaRPr lang="en-US" i="1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33600" y="1371600"/>
          <a:ext cx="8001000" cy="520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Technique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Where/ How it is done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Rationale</a:t>
                      </a:r>
                      <a:endParaRPr lang="en-US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3. Concise paraphrasing  of assigned readings  / outlines of </a:t>
                      </a:r>
                      <a:r>
                        <a:rPr lang="en-US" sz="1400" dirty="0" smtClean="0">
                          <a:effectLst/>
                        </a:rPr>
                        <a:t>readings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(homework; length varies)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Out </a:t>
                      </a:r>
                      <a:r>
                        <a:rPr lang="en-US" sz="1400" dirty="0">
                          <a:effectLst/>
                        </a:rPr>
                        <a:t>of class; can also be done in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Students </a:t>
                      </a:r>
                      <a:r>
                        <a:rPr lang="en-US" sz="1400" dirty="0">
                          <a:effectLst/>
                        </a:rPr>
                        <a:t>read a page, a chapter, or an article and paraphrase the main points in 1 – 3 paragraphs.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    </a:t>
                      </a:r>
                      <a:r>
                        <a:rPr lang="en-US" sz="1400" dirty="0" smtClean="0">
                          <a:effectLst/>
                        </a:rPr>
                        <a:t>Students </a:t>
                      </a:r>
                      <a:r>
                        <a:rPr lang="en-US" sz="1400" dirty="0">
                          <a:effectLst/>
                        </a:rPr>
                        <a:t>are told that they must use their own words – only 1 or 2 short quotations are allowed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By </a:t>
                      </a:r>
                      <a:r>
                        <a:rPr lang="en-US" sz="1400" dirty="0">
                          <a:effectLst/>
                        </a:rPr>
                        <a:t>summarizing in their own words, students must 1) master the content 2) express it in their own voice with appropriate vocabulary and grammatical structures.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 To </a:t>
                      </a:r>
                      <a:r>
                        <a:rPr lang="en-US" sz="1400" dirty="0">
                          <a:effectLst/>
                        </a:rPr>
                        <a:t>decide what are the most important points, students develop higher order skills like evaluation.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   Paragraphs </a:t>
                      </a:r>
                      <a:r>
                        <a:rPr lang="en-US" sz="1400" dirty="0">
                          <a:effectLst/>
                        </a:rPr>
                        <a:t>can also be used for discussion activities.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    </a:t>
                      </a:r>
                      <a:r>
                        <a:rPr lang="en-US" sz="1400" dirty="0" smtClean="0">
                          <a:effectLst/>
                        </a:rPr>
                        <a:t>Outlining </a:t>
                      </a:r>
                      <a:r>
                        <a:rPr lang="en-US" sz="1400" dirty="0">
                          <a:effectLst/>
                        </a:rPr>
                        <a:t>readings well in advance in preparing presentations is especially effective for developing students’ literacy. 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22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Discussion questions on assigned readings / outlines of </a:t>
                      </a:r>
                      <a:r>
                        <a:rPr lang="en-US" sz="1400" dirty="0" smtClean="0">
                          <a:effectLst/>
                        </a:rPr>
                        <a:t>readings</a:t>
                      </a:r>
                      <a:endParaRPr lang="en-US" sz="1400" dirty="0">
                        <a:effectLst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Out </a:t>
                      </a:r>
                      <a:r>
                        <a:rPr lang="en-US" sz="1400" dirty="0">
                          <a:effectLst/>
                        </a:rPr>
                        <a:t>of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    </a:t>
                      </a:r>
                      <a:r>
                        <a:rPr lang="en-US" sz="1400" dirty="0" smtClean="0">
                          <a:effectLst/>
                        </a:rPr>
                        <a:t>Students </a:t>
                      </a:r>
                      <a:r>
                        <a:rPr lang="en-US" sz="1400" dirty="0">
                          <a:effectLst/>
                        </a:rPr>
                        <a:t>prepare answers to questions on reading / </a:t>
                      </a:r>
                      <a:r>
                        <a:rPr lang="en-US" sz="1400" dirty="0" smtClean="0">
                          <a:effectLst/>
                        </a:rPr>
                        <a:t>prepares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outlines </a:t>
                      </a:r>
                      <a:r>
                        <a:rPr lang="en-US" sz="1400" dirty="0">
                          <a:effectLst/>
                        </a:rPr>
                        <a:t>of readings they have done for presentations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Requires </a:t>
                      </a:r>
                      <a:r>
                        <a:rPr lang="en-US" sz="1400" dirty="0">
                          <a:effectLst/>
                        </a:rPr>
                        <a:t>students to try to understand material; provides opportunity for formative assessment by teacher on both content and language</a:t>
                      </a:r>
                      <a:endParaRPr lang="en-US" sz="1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1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Upon completion of this session, you will be able to: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List ways to facilitate large group teaching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Describe teaching and learning activities for EMI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ideas for teaching activities for undergraduates</a:t>
            </a:r>
          </a:p>
        </p:txBody>
      </p:sp>
    </p:spTree>
    <p:extLst>
      <p:ext uri="{BB962C8B-B14F-4D97-AF65-F5344CB8AC3E}">
        <p14:creationId xmlns:p14="http://schemas.microsoft.com/office/powerpoint/2010/main" val="367045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EMI </a:t>
            </a:r>
            <a:r>
              <a:rPr lang="en-US" i="1" dirty="0"/>
              <a:t>and academic </a:t>
            </a:r>
            <a:r>
              <a:rPr lang="en-US" i="1" dirty="0" smtClean="0"/>
              <a:t>literacy</a:t>
            </a:r>
            <a:r>
              <a:rPr lang="en-US" i="1" dirty="0"/>
              <a:t> </a:t>
            </a:r>
            <a:r>
              <a:rPr lang="en-US" i="1" dirty="0" smtClean="0"/>
              <a:t>(3)</a:t>
            </a:r>
            <a:endParaRPr lang="en-US" i="1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800" y="2133600"/>
          <a:ext cx="7315200" cy="1247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Technique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Where/ How it is done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Rationale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9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5. Mini-glossaries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Include mini-glossaries on PowerPoint slides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“Just-in-time” learning of new vocabulary</a:t>
                      </a:r>
                      <a:endParaRPr lang="en-US" sz="14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31758" marR="317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24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7620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Check Your Learning: </a:t>
            </a:r>
            <a:br>
              <a:rPr lang="en-US" b="1" dirty="0" smtClean="0"/>
            </a:br>
            <a:r>
              <a:rPr lang="en-US" sz="3600" b="1" dirty="0"/>
              <a:t>Can you do these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438400"/>
            <a:ext cx="7772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Upon completion of this session, you will be able to: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ways to facilitate large group teaching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 teaching and learning activities for EMI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Generate ides for teaching activities for undergraduates</a:t>
            </a:r>
          </a:p>
        </p:txBody>
      </p:sp>
    </p:spTree>
    <p:extLst>
      <p:ext uri="{BB962C8B-B14F-4D97-AF65-F5344CB8AC3E}">
        <p14:creationId xmlns:p14="http://schemas.microsoft.com/office/powerpoint/2010/main" val="3883759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TLAs</a:t>
            </a:r>
            <a:br>
              <a:rPr lang="en-US" dirty="0" smtClean="0"/>
            </a:br>
            <a:r>
              <a:rPr lang="en-US" sz="3600" dirty="0"/>
              <a:t>Teaching and learning activities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Topics:</a:t>
            </a:r>
          </a:p>
          <a:p>
            <a:endParaRPr lang="en-US" dirty="0"/>
          </a:p>
          <a:p>
            <a:pPr lvl="1"/>
            <a:r>
              <a:rPr lang="en-US" dirty="0" smtClean="0"/>
              <a:t>Large Classes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Teaching and Learning Activities for EMI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Academic Literacy for EMI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6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classes</a:t>
            </a:r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06" y="3367087"/>
            <a:ext cx="2657475" cy="1724025"/>
          </a:xfrm>
        </p:spPr>
      </p:pic>
    </p:spTree>
    <p:extLst>
      <p:ext uri="{BB962C8B-B14F-4D97-AF65-F5344CB8AC3E}">
        <p14:creationId xmlns:p14="http://schemas.microsoft.com/office/powerpoint/2010/main" val="3488226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classes at CityU will be large classes</a:t>
            </a:r>
          </a:p>
          <a:p>
            <a:endParaRPr lang="en-US" dirty="0"/>
          </a:p>
          <a:p>
            <a:r>
              <a:rPr lang="en-US" dirty="0" smtClean="0"/>
              <a:t>These may range from 40 or 50 students to more than 100</a:t>
            </a:r>
          </a:p>
          <a:p>
            <a:endParaRPr lang="en-US" dirty="0"/>
          </a:p>
          <a:p>
            <a:r>
              <a:rPr lang="en-US" dirty="0" smtClean="0"/>
              <a:t>With that number of students, teachers need to use activities to reach the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br>
              <a:rPr lang="en-US" dirty="0" smtClean="0"/>
            </a:b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Decide what content to cover and set broad goals well in advance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Organize </a:t>
            </a:r>
            <a:r>
              <a:rPr lang="en-US" b="1" dirty="0"/>
              <a:t>the topics in a sequence that makes sense.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Prepare </a:t>
            </a:r>
            <a:r>
              <a:rPr lang="en-US" b="1" dirty="0"/>
              <a:t>different types of lectures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Create </a:t>
            </a:r>
            <a:r>
              <a:rPr lang="en-US" b="1" dirty="0"/>
              <a:t>a clear syllabus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Facilitate </a:t>
            </a:r>
            <a:r>
              <a:rPr lang="en-US" b="1" dirty="0"/>
              <a:t>c</a:t>
            </a:r>
            <a:r>
              <a:rPr lang="en-US" b="1" dirty="0" smtClean="0"/>
              <a:t>lass discussion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Guide </a:t>
            </a:r>
            <a:r>
              <a:rPr lang="en-US" b="1" dirty="0"/>
              <a:t>l</a:t>
            </a:r>
            <a:r>
              <a:rPr lang="en-US" b="1" dirty="0" smtClean="0"/>
              <a:t>ectures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Encourage peer instruction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Collect data </a:t>
            </a:r>
            <a:r>
              <a:rPr lang="en-US" b="1" dirty="0"/>
              <a:t>and </a:t>
            </a:r>
            <a:r>
              <a:rPr lang="en-US" b="1" dirty="0" smtClean="0"/>
              <a:t>perform formative assessment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Take attendance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list on the left </a:t>
            </a:r>
            <a:r>
              <a:rPr lang="en-US" dirty="0"/>
              <a:t>is compiled from suggestions by the center for teaching at Ohio State </a:t>
            </a:r>
            <a:r>
              <a:rPr lang="en-US" dirty="0" smtClean="0"/>
              <a:t>University </a:t>
            </a:r>
            <a:r>
              <a:rPr lang="en-US" dirty="0"/>
              <a:t>and </a:t>
            </a:r>
            <a:r>
              <a:rPr lang="en-US" dirty="0" smtClean="0"/>
              <a:t>UCal </a:t>
            </a:r>
            <a:r>
              <a:rPr lang="en-US" dirty="0"/>
              <a:t>Berkeley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Which are the 2 most important </a:t>
            </a:r>
            <a:r>
              <a:rPr lang="en-US" i="1" dirty="0" smtClean="0"/>
              <a:t>for large classes?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Please enter your two choices (by number) into Zoom Chat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82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/>
          </p:nvPr>
        </p:nvSpPr>
        <p:spPr>
          <a:xfrm>
            <a:off x="3810000" y="2895601"/>
            <a:ext cx="6255488" cy="1597763"/>
          </a:xfrm>
        </p:spPr>
        <p:txBody>
          <a:bodyPr>
            <a:normAutofit fontScale="90000"/>
          </a:bodyPr>
          <a:lstStyle/>
          <a:p>
            <a:r>
              <a:rPr lang="en-US" dirty="0"/>
              <a:t>Teaching </a:t>
            </a:r>
            <a:r>
              <a:rPr lang="en-US" dirty="0" smtClean="0"/>
              <a:t> and Learning Activities </a:t>
            </a:r>
            <a:r>
              <a:rPr lang="en-US" dirty="0"/>
              <a:t>for </a:t>
            </a:r>
            <a:r>
              <a:rPr lang="en-US" dirty="0" smtClean="0"/>
              <a:t>EMI*</a:t>
            </a:r>
            <a:br>
              <a:rPr lang="en-US" dirty="0" smtClean="0"/>
            </a:br>
            <a:r>
              <a:rPr lang="en-US" sz="2000" dirty="0"/>
              <a:t>*English for the Medium of Instruction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667001" y="5105400"/>
            <a:ext cx="6591985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42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EMI?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Academic Regulations for Undergraduate Degrees</a:t>
            </a:r>
          </a:p>
          <a:p>
            <a:pPr lvl="1"/>
            <a:r>
              <a:rPr lang="en-US" dirty="0" smtClean="0"/>
              <a:t>Language of Instruction and Assessment </a:t>
            </a:r>
          </a:p>
          <a:p>
            <a:pPr lvl="2"/>
            <a:r>
              <a:rPr lang="en-US" dirty="0" smtClean="0"/>
              <a:t>“Unless otherwise determined by Senate for a specific course or programme, the medium of instruction and assessment at the University is English.”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pPr marL="0" indent="0">
              <a:buNone/>
            </a:pPr>
            <a:r>
              <a:rPr lang="en-US" sz="1100" dirty="0"/>
              <a:t>Source:</a:t>
            </a:r>
          </a:p>
          <a:p>
            <a:pPr marL="0" indent="0">
              <a:buNone/>
            </a:pPr>
            <a:r>
              <a:rPr lang="en-US" sz="1100" dirty="0"/>
              <a:t>Academic Regulations for Undergraduate Degrees, Academic Regulations and Records Office</a:t>
            </a:r>
          </a:p>
          <a:p>
            <a:pPr marL="0" indent="0">
              <a:buNone/>
            </a:pPr>
            <a:r>
              <a:rPr lang="en-US" sz="1100" dirty="0"/>
              <a:t>Available at </a:t>
            </a:r>
            <a:r>
              <a:rPr lang="en-US" sz="1100" dirty="0">
                <a:hlinkClick r:id="rId2"/>
              </a:rPr>
              <a:t>http://www6.cityu.edu.hk/arro/content.asp?cid=222</a:t>
            </a:r>
            <a:endParaRPr lang="en-US" sz="1100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4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1921</Words>
  <Application>Microsoft Office PowerPoint</Application>
  <PresentationFormat>Widescreen</PresentationFormat>
  <Paragraphs>316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Andalus</vt:lpstr>
      <vt:lpstr>SimSun</vt:lpstr>
      <vt:lpstr>Arial</vt:lpstr>
      <vt:lpstr>Calibri</vt:lpstr>
      <vt:lpstr>Corbel</vt:lpstr>
      <vt:lpstr>Times New Roman</vt:lpstr>
      <vt:lpstr>Parallax</vt:lpstr>
      <vt:lpstr>Lecture begins at  3:00 Hong Kong Time </vt:lpstr>
      <vt:lpstr>Teaching and Learning Activities for Undergraduate Students</vt:lpstr>
      <vt:lpstr>Intended Learning Outcomes</vt:lpstr>
      <vt:lpstr>TLAs Teaching and learning activities</vt:lpstr>
      <vt:lpstr>Large classes</vt:lpstr>
      <vt:lpstr>Large classes</vt:lpstr>
      <vt:lpstr>Discussion </vt:lpstr>
      <vt:lpstr>Teaching  and Learning Activities for EMI* *English for the Medium of Instruction</vt:lpstr>
      <vt:lpstr>Why EMI?</vt:lpstr>
      <vt:lpstr>EMI</vt:lpstr>
      <vt:lpstr>Context</vt:lpstr>
      <vt:lpstr>How do our students learn English and learn in English?</vt:lpstr>
      <vt:lpstr>How do our students learn English and learn in English?</vt:lpstr>
      <vt:lpstr>Challenges</vt:lpstr>
      <vt:lpstr>Problems Faced by University Students in Hong Kong*</vt:lpstr>
      <vt:lpstr>Problems Faced by University Students in Hong Kong*</vt:lpstr>
      <vt:lpstr>Think and Share</vt:lpstr>
      <vt:lpstr>Problems Faced by University Students in Hong Kong</vt:lpstr>
      <vt:lpstr>Measures  to address challenges</vt:lpstr>
      <vt:lpstr>Teaching and Learning Activities   for Helping Students Learn in EMI</vt:lpstr>
      <vt:lpstr>TLAs for Helping Students  Learn in EMI</vt:lpstr>
      <vt:lpstr>TLAs for Helping Students  Learn in EMI</vt:lpstr>
      <vt:lpstr>TLAs for Helping Students  Learn in EMI</vt:lpstr>
      <vt:lpstr>TLAs for Helping Students  Learn in EMI</vt:lpstr>
      <vt:lpstr>TLAs for Helping Students  Learn in EMI</vt:lpstr>
      <vt:lpstr>Think and Share</vt:lpstr>
      <vt:lpstr> Additional Materials: Academic Literacy</vt:lpstr>
      <vt:lpstr>EMI and academic literacy (1) </vt:lpstr>
      <vt:lpstr>EMI and academic literacy (2)</vt:lpstr>
      <vt:lpstr>EMI and academic literacy (3)</vt:lpstr>
      <vt:lpstr>Check Your Learning:  Can you do these things?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Paul Clinton CORRIGAN</dc:creator>
  <cp:lastModifiedBy>Dr. Paul Clinton CORRIGAN</cp:lastModifiedBy>
  <cp:revision>11</cp:revision>
  <dcterms:created xsi:type="dcterms:W3CDTF">2021-09-23T03:18:55Z</dcterms:created>
  <dcterms:modified xsi:type="dcterms:W3CDTF">2021-11-03T03:51:19Z</dcterms:modified>
</cp:coreProperties>
</file>