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21" name="文本框 8"/>
          <p:cNvSpPr txBox="1"/>
          <p:nvPr/>
        </p:nvSpPr>
        <p:spPr>
          <a:xfrm>
            <a:off x="8894762" y="6462712"/>
            <a:ext cx="289873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349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872066" marR="0" indent="-414866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410758" marR="0" indent="-49635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9247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3819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8391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2963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7535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2107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2" y="84137"/>
            <a:ext cx="3932238" cy="280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4700" y="3571875"/>
            <a:ext cx="3932238" cy="280193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机器学习基础"/>
          <p:cNvSpPr txBox="1"/>
          <p:nvPr/>
        </p:nvSpPr>
        <p:spPr>
          <a:xfrm>
            <a:off x="506412" y="395605"/>
            <a:ext cx="2625091" cy="681991"/>
          </a:xfrm>
          <a:prstGeom prst="rect">
            <a:avLst/>
          </a:prstGeom>
          <a:gradFill>
            <a:gsLst>
              <a:gs pos="0">
                <a:srgbClr val="2F61BA"/>
              </a:gs>
              <a:gs pos="50000">
                <a:srgbClr val="3E70CA"/>
              </a:gs>
              <a:gs pos="100000">
                <a:srgbClr val="5F82CB"/>
              </a:gs>
            </a:gsLst>
            <a:lin ang="16200000"/>
          </a:gradFill>
          <a:ln w="6350">
            <a:solidFill>
              <a:srgbClr val="4472C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300">
                <a:solidFill>
                  <a:srgbClr val="FFFFFF"/>
                </a:solidFill>
              </a:defRPr>
            </a:lvl1pPr>
          </a:lstStyle>
          <a:p>
            <a:pPr/>
            <a:r>
              <a:t>机器学习基础</a:t>
            </a:r>
          </a:p>
        </p:txBody>
      </p:sp>
      <p:sp>
        <p:nvSpPr>
          <p:cNvPr id="36" name="逻辑回归与梯度下降"/>
          <p:cNvSpPr txBox="1"/>
          <p:nvPr/>
        </p:nvSpPr>
        <p:spPr>
          <a:xfrm>
            <a:off x="2938779" y="1505188"/>
            <a:ext cx="21710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逻辑回归与梯度下降</a:t>
            </a:r>
          </a:p>
        </p:txBody>
      </p:sp>
      <p:sp>
        <p:nvSpPr>
          <p:cNvPr id="37" name="神经网络"/>
          <p:cNvSpPr txBox="1"/>
          <p:nvPr/>
        </p:nvSpPr>
        <p:spPr>
          <a:xfrm>
            <a:off x="2989897" y="2352833"/>
            <a:ext cx="10280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神经网络</a:t>
            </a:r>
          </a:p>
        </p:txBody>
      </p:sp>
      <p:sp>
        <p:nvSpPr>
          <p:cNvPr id="38" name="正则化"/>
          <p:cNvSpPr txBox="1"/>
          <p:nvPr/>
        </p:nvSpPr>
        <p:spPr>
          <a:xfrm>
            <a:off x="3002597" y="3405822"/>
            <a:ext cx="7994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正则化</a:t>
            </a:r>
          </a:p>
        </p:txBody>
      </p:sp>
      <p:sp>
        <p:nvSpPr>
          <p:cNvPr id="39" name="常用的优化算法"/>
          <p:cNvSpPr txBox="1"/>
          <p:nvPr/>
        </p:nvSpPr>
        <p:spPr>
          <a:xfrm>
            <a:off x="2989579" y="4458811"/>
            <a:ext cx="17138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常用的优化算法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uble-click to edit"/>
          <p:cNvSpPr txBox="1"/>
          <p:nvPr>
            <p:ph type="title"/>
          </p:nvPr>
        </p:nvSpPr>
        <p:spPr>
          <a:xfrm>
            <a:off x="609600" y="274637"/>
            <a:ext cx="10972800" cy="6462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0" name="LR梯度下降推导"/>
          <p:cNvSpPr txBox="1"/>
          <p:nvPr>
            <p:ph type="body" idx="1"/>
          </p:nvPr>
        </p:nvSpPr>
        <p:spPr>
          <a:xfrm>
            <a:off x="609600" y="1123334"/>
            <a:ext cx="10972800" cy="5002829"/>
          </a:xfrm>
          <a:prstGeom prst="rect">
            <a:avLst/>
          </a:prstGeom>
        </p:spPr>
        <p:txBody>
          <a:bodyPr/>
          <a:lstStyle/>
          <a:p>
            <a:pPr/>
            <a:r>
              <a:t>LR梯度下降推导</a:t>
            </a:r>
          </a:p>
        </p:txBody>
      </p:sp>
      <p:sp>
        <p:nvSpPr>
          <p:cNvPr id="101" name="逻辑回归与梯度下降"/>
          <p:cNvSpPr txBox="1"/>
          <p:nvPr/>
        </p:nvSpPr>
        <p:spPr>
          <a:xfrm>
            <a:off x="640080" y="377844"/>
            <a:ext cx="21710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逻辑回归与梯度下降</a:t>
            </a:r>
          </a:p>
        </p:txBody>
      </p:sp>
      <p:pic>
        <p:nvPicPr>
          <p:cNvPr id="1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128" y="1683832"/>
            <a:ext cx="9417744" cy="4648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Double-click to edit"/>
          <p:cNvSpPr txBox="1"/>
          <p:nvPr>
            <p:ph type="title"/>
          </p:nvPr>
        </p:nvSpPr>
        <p:spPr>
          <a:xfrm>
            <a:off x="609600" y="274637"/>
            <a:ext cx="10972800" cy="624881"/>
          </a:xfrm>
          <a:prstGeom prst="rect">
            <a:avLst/>
          </a:prstGeom>
        </p:spPr>
        <p:txBody>
          <a:bodyPr/>
          <a:lstStyle/>
          <a:p>
            <a:pPr defTabSz="740663">
              <a:defRPr sz="3564"/>
            </a:pPr>
          </a:p>
        </p:txBody>
      </p:sp>
      <p:sp>
        <p:nvSpPr>
          <p:cNvPr id="105" name="LR参数更新：…"/>
          <p:cNvSpPr txBox="1"/>
          <p:nvPr>
            <p:ph type="body" idx="1"/>
          </p:nvPr>
        </p:nvSpPr>
        <p:spPr>
          <a:xfrm>
            <a:off x="609600" y="1123334"/>
            <a:ext cx="10972800" cy="5115561"/>
          </a:xfrm>
          <a:prstGeom prst="rect">
            <a:avLst/>
          </a:prstGeom>
        </p:spPr>
        <p:txBody>
          <a:bodyPr/>
          <a:lstStyle/>
          <a:p>
            <a:pPr/>
            <a:r>
              <a:t>LR参数更新：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LR使用场景与特征类别：最好离散化</a:t>
            </a:r>
          </a:p>
          <a:p>
            <a:pPr/>
            <a:r>
              <a:t>文本分类、ctr预估等</a:t>
            </a:r>
          </a:p>
          <a:p>
            <a:pPr/>
            <a:r>
              <a:t>特征类别：高维稀疏类别特征，故而天然适用于ctr场景</a:t>
            </a:r>
          </a:p>
          <a:p>
            <a:pPr/>
            <a:r>
              <a:t>离散化原因：鲁棒性、引入非线性</a:t>
            </a:r>
          </a:p>
        </p:txBody>
      </p:sp>
      <p:sp>
        <p:nvSpPr>
          <p:cNvPr id="106" name="逻辑回归与梯度下降"/>
          <p:cNvSpPr txBox="1"/>
          <p:nvPr/>
        </p:nvSpPr>
        <p:spPr>
          <a:xfrm>
            <a:off x="678180" y="377844"/>
            <a:ext cx="2730957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逻辑回归与梯度下降</a:t>
            </a: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8013" y="2228899"/>
            <a:ext cx="6433374" cy="1154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ouble-click to edit"/>
          <p:cNvSpPr txBox="1"/>
          <p:nvPr>
            <p:ph type="title"/>
          </p:nvPr>
        </p:nvSpPr>
        <p:spPr>
          <a:xfrm>
            <a:off x="609600" y="274637"/>
            <a:ext cx="10972800" cy="499518"/>
          </a:xfrm>
          <a:prstGeom prst="rect">
            <a:avLst/>
          </a:prstGeom>
        </p:spPr>
        <p:txBody>
          <a:bodyPr/>
          <a:lstStyle/>
          <a:p>
            <a:pPr defTabSz="576072">
              <a:defRPr sz="2772"/>
            </a:pPr>
          </a:p>
        </p:txBody>
      </p:sp>
      <p:sp>
        <p:nvSpPr>
          <p:cNvPr id="110" name="神经网络图示"/>
          <p:cNvSpPr txBox="1"/>
          <p:nvPr>
            <p:ph type="body" idx="1"/>
          </p:nvPr>
        </p:nvSpPr>
        <p:spPr>
          <a:xfrm>
            <a:off x="609600" y="1096416"/>
            <a:ext cx="10972800" cy="5029747"/>
          </a:xfrm>
          <a:prstGeom prst="rect">
            <a:avLst/>
          </a:prstGeom>
        </p:spPr>
        <p:txBody>
          <a:bodyPr/>
          <a:lstStyle/>
          <a:p>
            <a:pPr/>
            <a:r>
              <a:t>神经网络图示</a:t>
            </a:r>
          </a:p>
        </p:txBody>
      </p:sp>
      <p:sp>
        <p:nvSpPr>
          <p:cNvPr id="111" name="神经网络"/>
          <p:cNvSpPr txBox="1"/>
          <p:nvPr/>
        </p:nvSpPr>
        <p:spPr>
          <a:xfrm>
            <a:off x="652780" y="260439"/>
            <a:ext cx="2743806" cy="5708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600"/>
            </a:lvl1pPr>
          </a:lstStyle>
          <a:p>
            <a:pPr/>
            <a:r>
              <a:t>神经网络</a:t>
            </a:r>
          </a:p>
        </p:txBody>
      </p:sp>
      <p:pic>
        <p:nvPicPr>
          <p:cNvPr id="112" name="bg2017071201.jpg" descr="bg20170712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2350" y="1586733"/>
            <a:ext cx="5712453" cy="3684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ouble-click to edit"/>
          <p:cNvSpPr txBox="1"/>
          <p:nvPr>
            <p:ph type="title"/>
          </p:nvPr>
        </p:nvSpPr>
        <p:spPr>
          <a:xfrm>
            <a:off x="609600" y="274637"/>
            <a:ext cx="10972800" cy="639763"/>
          </a:xfrm>
          <a:prstGeom prst="rect">
            <a:avLst/>
          </a:prstGeom>
        </p:spPr>
        <p:txBody>
          <a:bodyPr/>
          <a:lstStyle/>
          <a:p>
            <a:pPr defTabSz="758951">
              <a:defRPr sz="3652"/>
            </a:pPr>
          </a:p>
        </p:txBody>
      </p:sp>
      <p:sp>
        <p:nvSpPr>
          <p:cNvPr id="115" name="神经网络中：每个隐层节点相当于一个逻辑回归"/>
          <p:cNvSpPr txBox="1"/>
          <p:nvPr>
            <p:ph type="body" idx="1"/>
          </p:nvPr>
        </p:nvSpPr>
        <p:spPr>
          <a:xfrm>
            <a:off x="609600" y="1088851"/>
            <a:ext cx="10972800" cy="5106790"/>
          </a:xfrm>
          <a:prstGeom prst="rect">
            <a:avLst/>
          </a:prstGeom>
        </p:spPr>
        <p:txBody>
          <a:bodyPr/>
          <a:lstStyle/>
          <a:p>
            <a:pPr/>
            <a:r>
              <a:t>神经网络中：每个隐层节点相当于一个逻辑回归</a:t>
            </a:r>
          </a:p>
        </p:txBody>
      </p:sp>
      <p:sp>
        <p:nvSpPr>
          <p:cNvPr id="116" name="神经网络"/>
          <p:cNvSpPr txBox="1"/>
          <p:nvPr/>
        </p:nvSpPr>
        <p:spPr>
          <a:xfrm>
            <a:off x="652780" y="260439"/>
            <a:ext cx="2743806" cy="5708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600"/>
            </a:lvl1pPr>
          </a:lstStyle>
          <a:p>
            <a:pPr/>
            <a:r>
              <a:t>神经网络</a:t>
            </a:r>
          </a:p>
        </p:txBody>
      </p:sp>
      <p:pic>
        <p:nvPicPr>
          <p:cNvPr id="117" name="屏幕快照 2020-07-31 上午12.47.25.png" descr="屏幕快照 2020-07-31 上午12.47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5400" y="1757326"/>
            <a:ext cx="4997547" cy="334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4788" y="3927971"/>
            <a:ext cx="1848024" cy="100801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Line"/>
          <p:cNvSpPr/>
          <p:nvPr/>
        </p:nvSpPr>
        <p:spPr>
          <a:xfrm>
            <a:off x="6683135" y="3452095"/>
            <a:ext cx="1843777" cy="61112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>
            <a:off x="7727950" y="3340099"/>
            <a:ext cx="784920" cy="12599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1" name="f()为激活函数"/>
          <p:cNvSpPr txBox="1"/>
          <p:nvPr/>
        </p:nvSpPr>
        <p:spPr>
          <a:xfrm>
            <a:off x="8694280" y="5302319"/>
            <a:ext cx="1509041" cy="418466"/>
          </a:xfrm>
          <a:prstGeom prst="rect">
            <a:avLst/>
          </a:prstGeom>
          <a:gradFill>
            <a:gsLst>
              <a:gs pos="0">
                <a:srgbClr val="39B7D8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f()为激活函数</a:t>
            </a:r>
          </a:p>
        </p:txBody>
      </p:sp>
      <p:sp>
        <p:nvSpPr>
          <p:cNvPr id="122" name="Line"/>
          <p:cNvSpPr/>
          <p:nvPr/>
        </p:nvSpPr>
        <p:spPr>
          <a:xfrm>
            <a:off x="9213850" y="4864099"/>
            <a:ext cx="1" cy="3708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3" name="f():可以是sigmoid、tanh、relu等"/>
          <p:cNvSpPr txBox="1"/>
          <p:nvPr/>
        </p:nvSpPr>
        <p:spPr>
          <a:xfrm>
            <a:off x="3709382" y="5336976"/>
            <a:ext cx="3547292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f():可以是</a:t>
            </a:r>
            <a:r>
              <a:rPr b="1">
                <a:solidFill>
                  <a:srgbClr val="FF2600"/>
                </a:solidFill>
              </a:rPr>
              <a:t>sigmoid、tanh、relu</a:t>
            </a:r>
            <a:r>
              <a:t>等</a:t>
            </a:r>
          </a:p>
        </p:txBody>
      </p:sp>
      <p:sp>
        <p:nvSpPr>
          <p:cNvPr id="124" name="Line"/>
          <p:cNvSpPr/>
          <p:nvPr/>
        </p:nvSpPr>
        <p:spPr>
          <a:xfrm flipH="1">
            <a:off x="7232192" y="5547796"/>
            <a:ext cx="140946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uble-click to edit"/>
          <p:cNvSpPr txBox="1"/>
          <p:nvPr>
            <p:ph type="title"/>
          </p:nvPr>
        </p:nvSpPr>
        <p:spPr>
          <a:xfrm>
            <a:off x="609600" y="274637"/>
            <a:ext cx="10972800" cy="580391"/>
          </a:xfrm>
          <a:prstGeom prst="rect">
            <a:avLst/>
          </a:prstGeom>
        </p:spPr>
        <p:txBody>
          <a:bodyPr/>
          <a:lstStyle/>
          <a:p>
            <a:pPr defTabSz="676655">
              <a:defRPr sz="3256"/>
            </a:pPr>
          </a:p>
        </p:txBody>
      </p:sp>
      <p:sp>
        <p:nvSpPr>
          <p:cNvPr id="127" name="反向传播算法(BP)…"/>
          <p:cNvSpPr txBox="1"/>
          <p:nvPr>
            <p:ph type="body" idx="1"/>
          </p:nvPr>
        </p:nvSpPr>
        <p:spPr>
          <a:xfrm>
            <a:off x="609600" y="1166018"/>
            <a:ext cx="10972800" cy="4971416"/>
          </a:xfrm>
          <a:prstGeom prst="rect">
            <a:avLst/>
          </a:prstGeom>
        </p:spPr>
        <p:txBody>
          <a:bodyPr/>
          <a:lstStyle/>
          <a:p>
            <a:pPr/>
            <a:r>
              <a:t>反向传播算法(BP)</a:t>
            </a:r>
          </a:p>
          <a:p>
            <a:pPr/>
          </a:p>
          <a:p>
            <a:pPr/>
            <a:r>
              <a:t>BP算法的缺陷</a:t>
            </a:r>
          </a:p>
          <a:p>
            <a:pPr/>
          </a:p>
          <a:p>
            <a:pPr/>
            <a:r>
              <a:t>这部分下周讲</a:t>
            </a:r>
          </a:p>
        </p:txBody>
      </p:sp>
      <p:sp>
        <p:nvSpPr>
          <p:cNvPr id="128" name="神经网络"/>
          <p:cNvSpPr txBox="1"/>
          <p:nvPr/>
        </p:nvSpPr>
        <p:spPr>
          <a:xfrm>
            <a:off x="652780" y="260439"/>
            <a:ext cx="2743806" cy="5708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600"/>
            </a:lvl1pPr>
          </a:lstStyle>
          <a:p>
            <a:pPr/>
            <a:r>
              <a:t>神经网络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ouble-click to edit"/>
          <p:cNvSpPr txBox="1"/>
          <p:nvPr>
            <p:ph type="title"/>
          </p:nvPr>
        </p:nvSpPr>
        <p:spPr>
          <a:xfrm>
            <a:off x="609600" y="274637"/>
            <a:ext cx="10972800" cy="580391"/>
          </a:xfrm>
          <a:prstGeom prst="rect">
            <a:avLst/>
          </a:prstGeom>
        </p:spPr>
        <p:txBody>
          <a:bodyPr/>
          <a:lstStyle/>
          <a:p>
            <a:pPr defTabSz="676655">
              <a:defRPr sz="3256"/>
            </a:pPr>
          </a:p>
        </p:txBody>
      </p:sp>
      <p:sp>
        <p:nvSpPr>
          <p:cNvPr id="131" name="正则化的目的：减小模型参数大小或者参数数量，缓解过拟合。…"/>
          <p:cNvSpPr txBox="1"/>
          <p:nvPr>
            <p:ph type="body" idx="1"/>
          </p:nvPr>
        </p:nvSpPr>
        <p:spPr>
          <a:xfrm>
            <a:off x="609600" y="1097012"/>
            <a:ext cx="10972800" cy="5090468"/>
          </a:xfrm>
          <a:prstGeom prst="rect">
            <a:avLst/>
          </a:prstGeom>
        </p:spPr>
        <p:txBody>
          <a:bodyPr/>
          <a:lstStyle/>
          <a:p>
            <a:pPr/>
            <a:r>
              <a:t>正则化的目的：减小模型参数大小或者参数数量，缓解过拟合。</a:t>
            </a:r>
          </a:p>
          <a:p>
            <a:pPr/>
            <a:r>
              <a:t>正则化通用形式：</a:t>
            </a:r>
          </a:p>
        </p:txBody>
      </p:sp>
      <p:sp>
        <p:nvSpPr>
          <p:cNvPr id="132" name="正则化"/>
          <p:cNvSpPr txBox="1"/>
          <p:nvPr/>
        </p:nvSpPr>
        <p:spPr>
          <a:xfrm>
            <a:off x="652780" y="260439"/>
            <a:ext cx="2743806" cy="5708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600"/>
            </a:lvl1pPr>
          </a:lstStyle>
          <a:p>
            <a:pPr/>
            <a:r>
              <a:t>正则化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148" y="2460327"/>
            <a:ext cx="6863904" cy="47337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Line"/>
          <p:cNvSpPr/>
          <p:nvPr/>
        </p:nvSpPr>
        <p:spPr>
          <a:xfrm flipV="1">
            <a:off x="8444657" y="2882900"/>
            <a:ext cx="464394" cy="46439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5" name="超参数：正则化系数"/>
          <p:cNvSpPr txBox="1"/>
          <p:nvPr/>
        </p:nvSpPr>
        <p:spPr>
          <a:xfrm>
            <a:off x="7320280" y="3425075"/>
            <a:ext cx="2186941" cy="43434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超参数：正则化系数</a:t>
            </a:r>
          </a:p>
        </p:txBody>
      </p:sp>
      <p:sp>
        <p:nvSpPr>
          <p:cNvPr id="136" name="正则化说明：1、正则化项恒为非负…"/>
          <p:cNvSpPr txBox="1"/>
          <p:nvPr/>
        </p:nvSpPr>
        <p:spPr>
          <a:xfrm>
            <a:off x="1376680" y="4361328"/>
            <a:ext cx="7597190" cy="108204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正则化说明：1、正则化项恒为非负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                  2、正则化项又称惩罚项：惩罚的是模型的参数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                  3、正则化系数调节惩罚的力度，越大则惩罚力度越大，反之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ouble-click to edit"/>
          <p:cNvSpPr txBox="1"/>
          <p:nvPr>
            <p:ph type="title"/>
          </p:nvPr>
        </p:nvSpPr>
        <p:spPr>
          <a:xfrm>
            <a:off x="609600" y="274637"/>
            <a:ext cx="10972800" cy="580391"/>
          </a:xfrm>
          <a:prstGeom prst="rect">
            <a:avLst/>
          </a:prstGeom>
        </p:spPr>
        <p:txBody>
          <a:bodyPr/>
          <a:lstStyle/>
          <a:p>
            <a:pPr defTabSz="676655">
              <a:defRPr sz="3256"/>
            </a:pPr>
          </a:p>
        </p:txBody>
      </p:sp>
      <p:sp>
        <p:nvSpPr>
          <p:cNvPr id="139" name="经典的正则化方法：L1、L2正则法…"/>
          <p:cNvSpPr txBox="1"/>
          <p:nvPr>
            <p:ph type="body" idx="1"/>
          </p:nvPr>
        </p:nvSpPr>
        <p:spPr>
          <a:xfrm>
            <a:off x="609600" y="1016000"/>
            <a:ext cx="10972800" cy="5003800"/>
          </a:xfrm>
          <a:prstGeom prst="rect">
            <a:avLst/>
          </a:prstGeom>
        </p:spPr>
        <p:txBody>
          <a:bodyPr/>
          <a:lstStyle/>
          <a:p>
            <a:pPr/>
            <a:r>
              <a:t>经典的正则化方法：L1、L2正则法</a:t>
            </a:r>
          </a:p>
          <a:p>
            <a:pPr/>
            <a:r>
              <a:t>L2正则化法：对参数进行二次约束</a:t>
            </a:r>
          </a:p>
          <a:p>
            <a:pPr/>
          </a:p>
          <a:p>
            <a:pPr/>
          </a:p>
          <a:p>
            <a:pPr>
              <a:defRPr b="1"/>
            </a:pPr>
          </a:p>
          <a:p>
            <a:pPr/>
            <a:r>
              <a:t>L2正则化的特性：参数W变小、但不为零，</a:t>
            </a:r>
            <a:r>
              <a:rPr b="1">
                <a:solidFill>
                  <a:srgbClr val="FF2600"/>
                </a:solidFill>
              </a:rPr>
              <a:t>不会形成稀疏解</a:t>
            </a:r>
          </a:p>
        </p:txBody>
      </p:sp>
      <p:sp>
        <p:nvSpPr>
          <p:cNvPr id="140" name="正则化"/>
          <p:cNvSpPr txBox="1"/>
          <p:nvPr/>
        </p:nvSpPr>
        <p:spPr>
          <a:xfrm>
            <a:off x="652780" y="260439"/>
            <a:ext cx="2743806" cy="5708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600"/>
            </a:lvl1pPr>
          </a:lstStyle>
          <a:p>
            <a:pPr/>
            <a:r>
              <a:t>正则化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669" y="2347515"/>
            <a:ext cx="8441262" cy="7282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0099" y="4372371"/>
            <a:ext cx="4031802" cy="1666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uble-click to edit"/>
          <p:cNvSpPr txBox="1"/>
          <p:nvPr>
            <p:ph type="title"/>
          </p:nvPr>
        </p:nvSpPr>
        <p:spPr>
          <a:xfrm>
            <a:off x="609600" y="274637"/>
            <a:ext cx="10972800" cy="580391"/>
          </a:xfrm>
          <a:prstGeom prst="rect">
            <a:avLst/>
          </a:prstGeom>
        </p:spPr>
        <p:txBody>
          <a:bodyPr/>
          <a:lstStyle/>
          <a:p>
            <a:pPr defTabSz="676655">
              <a:defRPr sz="3256"/>
            </a:pPr>
          </a:p>
        </p:txBody>
      </p:sp>
      <p:sp>
        <p:nvSpPr>
          <p:cNvPr id="145" name="经典的正则化方法：L1、L2正则法"/>
          <p:cNvSpPr txBox="1"/>
          <p:nvPr>
            <p:ph type="body" idx="1"/>
          </p:nvPr>
        </p:nvSpPr>
        <p:spPr>
          <a:xfrm>
            <a:off x="609600" y="988516"/>
            <a:ext cx="10972800" cy="5099547"/>
          </a:xfrm>
          <a:prstGeom prst="rect">
            <a:avLst/>
          </a:prstGeom>
        </p:spPr>
        <p:txBody>
          <a:bodyPr/>
          <a:lstStyle/>
          <a:p>
            <a:pPr/>
            <a:r>
              <a:t>经典的正则化方法：L1、L2正则法</a:t>
            </a:r>
          </a:p>
        </p:txBody>
      </p:sp>
      <p:sp>
        <p:nvSpPr>
          <p:cNvPr id="146" name="正则化"/>
          <p:cNvSpPr txBox="1"/>
          <p:nvPr/>
        </p:nvSpPr>
        <p:spPr>
          <a:xfrm>
            <a:off x="652780" y="260439"/>
            <a:ext cx="2743806" cy="5708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600"/>
            </a:lvl1pPr>
          </a:lstStyle>
          <a:p>
            <a:pPr/>
            <a:r>
              <a:t>正则化</a:t>
            </a:r>
          </a:p>
        </p:txBody>
      </p:sp>
      <p:sp>
        <p:nvSpPr>
          <p:cNvPr id="147" name="L1正则化法：对参数进行一次约束, 会形成稀疏解"/>
          <p:cNvSpPr txBox="1"/>
          <p:nvPr/>
        </p:nvSpPr>
        <p:spPr>
          <a:xfrm>
            <a:off x="577460" y="1625669"/>
            <a:ext cx="804898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L1正则化法：对参数进行一次约束, </a:t>
            </a:r>
            <a:r>
              <a:rPr b="1">
                <a:solidFill>
                  <a:srgbClr val="FF2600"/>
                </a:solidFill>
              </a:rPr>
              <a:t>会形成稀疏解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680" y="2298987"/>
            <a:ext cx="8736240" cy="64184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注意一点：无论L1、L2正则化方法, 本质上都是乘法参数W使其…"/>
          <p:cNvSpPr txBox="1"/>
          <p:nvPr/>
        </p:nvSpPr>
        <p:spPr>
          <a:xfrm>
            <a:off x="622518" y="3014712"/>
            <a:ext cx="10398582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800">
                <a:solidFill>
                  <a:srgbClr val="FF2600"/>
                </a:solidFill>
              </a:defRPr>
            </a:pPr>
            <a:r>
              <a:t>注意一点：无论L1、L2正则化方法, 本质上都是乘法参数W使其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800">
                <a:solidFill>
                  <a:srgbClr val="FF2600"/>
                </a:solidFill>
              </a:defRPr>
            </a:pPr>
            <a:r>
              <a:t>                 等于或者趋向于0；但有没有可能有一种正则化方法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800">
                <a:solidFill>
                  <a:srgbClr val="FF2600"/>
                </a:solidFill>
              </a:defRPr>
            </a:pPr>
            <a:r>
              <a:t>                 会使参数W趋向于非零值呢？答案是：可以这样做，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800">
                <a:solidFill>
                  <a:srgbClr val="FF2600"/>
                </a:solidFill>
              </a:defRPr>
            </a:pPr>
            <a:r>
              <a:t>                 如：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968" y="5216425"/>
            <a:ext cx="9933683" cy="791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ouble-click to edit"/>
          <p:cNvSpPr txBox="1"/>
          <p:nvPr>
            <p:ph type="title"/>
          </p:nvPr>
        </p:nvSpPr>
        <p:spPr>
          <a:xfrm>
            <a:off x="609600" y="274637"/>
            <a:ext cx="10972800" cy="659558"/>
          </a:xfrm>
          <a:prstGeom prst="rect">
            <a:avLst/>
          </a:prstGeom>
        </p:spPr>
        <p:txBody>
          <a:bodyPr/>
          <a:lstStyle/>
          <a:p>
            <a:pPr defTabSz="768095">
              <a:defRPr sz="3696"/>
            </a:pPr>
          </a:p>
        </p:txBody>
      </p:sp>
      <p:sp>
        <p:nvSpPr>
          <p:cNvPr id="153" name="L1、L2形成分别形成稀疏和非稀疏解的原因解释：三种解释角度…"/>
          <p:cNvSpPr txBox="1"/>
          <p:nvPr>
            <p:ph type="body" idx="1"/>
          </p:nvPr>
        </p:nvSpPr>
        <p:spPr>
          <a:xfrm>
            <a:off x="609600" y="1118492"/>
            <a:ext cx="10972800" cy="5007671"/>
          </a:xfrm>
          <a:prstGeom prst="rect">
            <a:avLst/>
          </a:prstGeom>
        </p:spPr>
        <p:txBody>
          <a:bodyPr/>
          <a:lstStyle/>
          <a:p>
            <a:pPr/>
            <a:r>
              <a:t>L1、L2形成分别形成稀疏和非稀疏解的原因解释：三种解释角度</a:t>
            </a:r>
          </a:p>
          <a:p>
            <a:pPr/>
            <a:r>
              <a:t>今天给出两种: 1、</a:t>
            </a:r>
          </a:p>
        </p:txBody>
      </p:sp>
      <p:sp>
        <p:nvSpPr>
          <p:cNvPr id="154" name="正则化"/>
          <p:cNvSpPr txBox="1"/>
          <p:nvPr/>
        </p:nvSpPr>
        <p:spPr>
          <a:xfrm>
            <a:off x="640080" y="318983"/>
            <a:ext cx="2889209" cy="5708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600"/>
            </a:lvl1pPr>
          </a:lstStyle>
          <a:p>
            <a:pPr/>
            <a:r>
              <a:t>正则化</a:t>
            </a:r>
          </a:p>
        </p:txBody>
      </p:sp>
      <p:pic>
        <p:nvPicPr>
          <p:cNvPr id="155" name="v2-82ec609d0958df7ae138c1e08cbe05d6_1440w.png" descr="v2-82ec609d0958df7ae138c1e08cbe05d6_1440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800" y="1592205"/>
            <a:ext cx="4529857" cy="297027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直观感受(几何):黄色区域表示正则项限制，蓝色区域表示优化项的等高线，要满足…"/>
          <p:cNvSpPr txBox="1"/>
          <p:nvPr/>
        </p:nvSpPr>
        <p:spPr>
          <a:xfrm>
            <a:off x="1357630" y="4819967"/>
            <a:ext cx="8693421" cy="13709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直观感受(几何):黄色区域表示正则项限制，蓝色区域表示优化项的等高线，要满足</a:t>
            </a:r>
          </a:p>
          <a:p>
            <a:pPr/>
            <a:r>
              <a:t>                        在二者交点上的点才符合最优解w*，故：当w的等高线逐步向正则</a:t>
            </a:r>
          </a:p>
          <a:p>
            <a:pPr/>
            <a:r>
              <a:t>                        限制条件区域扩散时，前者交点大多在非坐标轴上，后者在坐标轴上</a:t>
            </a:r>
          </a:p>
          <a:p>
            <a:pPr/>
            <a:r>
              <a:t>                        ，哪个形成稀疏解显而易见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常用的优化算法"/>
          <p:cNvSpPr txBox="1"/>
          <p:nvPr>
            <p:ph type="title"/>
          </p:nvPr>
        </p:nvSpPr>
        <p:spPr>
          <a:xfrm>
            <a:off x="609600" y="274637"/>
            <a:ext cx="10972800" cy="572493"/>
          </a:xfrm>
          <a:prstGeom prst="rect">
            <a:avLst/>
          </a:prstGeom>
        </p:spPr>
        <p:txBody>
          <a:bodyPr/>
          <a:lstStyle>
            <a:lvl1pPr defTabSz="576072">
              <a:defRPr sz="2772"/>
            </a:lvl1pPr>
          </a:lstStyle>
          <a:p>
            <a:pPr/>
            <a:r>
              <a:t>常用的优化算法</a:t>
            </a:r>
          </a:p>
        </p:txBody>
      </p:sp>
      <p:sp>
        <p:nvSpPr>
          <p:cNvPr id="159" name="介绍两种：梯度法、牛顿法…"/>
          <p:cNvSpPr txBox="1"/>
          <p:nvPr>
            <p:ph type="body" idx="1"/>
          </p:nvPr>
        </p:nvSpPr>
        <p:spPr>
          <a:xfrm>
            <a:off x="609600" y="1032172"/>
            <a:ext cx="10972800" cy="50939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/>
            </a:pPr>
            <a:r>
              <a:t>介绍两种：梯度法、牛顿法</a:t>
            </a: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/>
            </a:pPr>
            <a:r>
              <a:t>一、梯度法：不必赘述</a:t>
            </a: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/>
            </a:pPr>
            <a:r>
              <a:rPr b="1">
                <a:solidFill>
                  <a:srgbClr val="FF2600"/>
                </a:solidFill>
              </a:rPr>
              <a:t>思考</a:t>
            </a:r>
            <a:r>
              <a:t>：为何沿着梯度方向就是最速下降，即函数的下降的速度最快</a:t>
            </a: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27432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960">
                <a:solidFill>
                  <a:srgbClr val="19191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 defTabSz="27432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960">
                <a:solidFill>
                  <a:srgbClr val="19191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080"/>
            </a:pP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2052" y="2522587"/>
            <a:ext cx="2523296" cy="1347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8168" y="1456258"/>
            <a:ext cx="3815664" cy="91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逻辑回归与梯度下降"/>
          <p:cNvSpPr txBox="1"/>
          <p:nvPr/>
        </p:nvSpPr>
        <p:spPr>
          <a:xfrm>
            <a:off x="462280" y="489267"/>
            <a:ext cx="21710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逻辑回归与梯度下降</a:t>
            </a:r>
          </a:p>
        </p:txBody>
      </p:sp>
      <p:sp>
        <p:nvSpPr>
          <p:cNvPr id="42" name="逻辑回归模型 — 分类…"/>
          <p:cNvSpPr txBox="1"/>
          <p:nvPr/>
        </p:nvSpPr>
        <p:spPr>
          <a:xfrm>
            <a:off x="767080" y="1535430"/>
            <a:ext cx="3422673" cy="7645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逻辑回归模型 — 分类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输出目标：（0， 1）之间的数值</a:t>
            </a:r>
          </a:p>
        </p:txBody>
      </p:sp>
      <p:sp>
        <p:nvSpPr>
          <p:cNvPr id="43" name="模型：直观上看：线性模型加入sigmoid函数  即： y_pred = sigmoid  (W0 + W1*X1 + W2*X2 + … + Wn*Xn)"/>
          <p:cNvSpPr txBox="1"/>
          <p:nvPr/>
        </p:nvSpPr>
        <p:spPr>
          <a:xfrm>
            <a:off x="820007" y="3205480"/>
            <a:ext cx="11088028" cy="4470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模型：直观上看：线性模型加入sigmoid函数  即： </a:t>
            </a:r>
            <a:r>
              <a:rPr b="1">
                <a:solidFill>
                  <a:srgbClr val="000000"/>
                </a:solidFill>
              </a:rPr>
              <a:t>y_pred = sigmoid  </a:t>
            </a:r>
            <a:r>
              <a:rPr b="1">
                <a:solidFill>
                  <a:srgbClr val="FF2600"/>
                </a:solidFill>
              </a:rPr>
              <a:t>(W0 + W1*X1 + W2*X2 + … + Wn*Xn)</a:t>
            </a:r>
          </a:p>
        </p:txBody>
      </p:sp>
      <p:sp>
        <p:nvSpPr>
          <p:cNvPr id="44" name="Line"/>
          <p:cNvSpPr/>
          <p:nvPr/>
        </p:nvSpPr>
        <p:spPr>
          <a:xfrm>
            <a:off x="8312943" y="2341766"/>
            <a:ext cx="546027" cy="7958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" name="线性模型"/>
          <p:cNvSpPr txBox="1"/>
          <p:nvPr/>
        </p:nvSpPr>
        <p:spPr>
          <a:xfrm>
            <a:off x="7663180" y="1864131"/>
            <a:ext cx="1043941" cy="43434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线性模型</a:t>
            </a:r>
          </a:p>
        </p:txBody>
      </p:sp>
      <p:sp>
        <p:nvSpPr>
          <p:cNvPr id="46" name="sigmoid函数：output = 1 / 1 + exp(-input)"/>
          <p:cNvSpPr txBox="1"/>
          <p:nvPr/>
        </p:nvSpPr>
        <p:spPr>
          <a:xfrm>
            <a:off x="1021080" y="4310380"/>
            <a:ext cx="4562213" cy="4470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sigmoid函数：</a:t>
            </a:r>
            <a:r>
              <a:rPr b="1">
                <a:solidFill>
                  <a:srgbClr val="FF2600"/>
                </a:solidFill>
              </a:rPr>
              <a:t>output = 1 / 1 + exp(-input)</a:t>
            </a:r>
          </a:p>
        </p:txBody>
      </p:sp>
      <p:sp>
        <p:nvSpPr>
          <p:cNvPr id="47" name="X"/>
          <p:cNvSpPr txBox="1"/>
          <p:nvPr/>
        </p:nvSpPr>
        <p:spPr>
          <a:xfrm>
            <a:off x="4538979" y="5561329"/>
            <a:ext cx="2313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48" name="Y"/>
          <p:cNvSpPr txBox="1"/>
          <p:nvPr/>
        </p:nvSpPr>
        <p:spPr>
          <a:xfrm>
            <a:off x="2361159" y="5561329"/>
            <a:ext cx="2345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49" name="Line"/>
          <p:cNvSpPr/>
          <p:nvPr/>
        </p:nvSpPr>
        <p:spPr>
          <a:xfrm flipV="1">
            <a:off x="2571750" y="4701230"/>
            <a:ext cx="322660" cy="8486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" name="Line"/>
          <p:cNvSpPr/>
          <p:nvPr/>
        </p:nvSpPr>
        <p:spPr>
          <a:xfrm flipV="1">
            <a:off x="4679950" y="4726592"/>
            <a:ext cx="313185" cy="7979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1375" y="4849091"/>
            <a:ext cx="3742950" cy="55746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划重点"/>
          <p:cNvSpPr txBox="1"/>
          <p:nvPr/>
        </p:nvSpPr>
        <p:spPr>
          <a:xfrm>
            <a:off x="7078980" y="4049511"/>
            <a:ext cx="802641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划重点</a:t>
            </a:r>
          </a:p>
        </p:txBody>
      </p:sp>
      <p:sp>
        <p:nvSpPr>
          <p:cNvPr id="53" name="Line"/>
          <p:cNvSpPr/>
          <p:nvPr/>
        </p:nvSpPr>
        <p:spPr>
          <a:xfrm>
            <a:off x="7696326" y="4566201"/>
            <a:ext cx="361859" cy="3618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常用的优化算法"/>
          <p:cNvSpPr txBox="1"/>
          <p:nvPr>
            <p:ph type="title"/>
          </p:nvPr>
        </p:nvSpPr>
        <p:spPr>
          <a:xfrm>
            <a:off x="609600" y="312737"/>
            <a:ext cx="10972800" cy="600076"/>
          </a:xfrm>
          <a:prstGeom prst="rect">
            <a:avLst/>
          </a:prstGeom>
        </p:spPr>
        <p:txBody>
          <a:bodyPr/>
          <a:lstStyle>
            <a:lvl1pPr defTabSz="594359">
              <a:defRPr sz="2859"/>
            </a:lvl1pPr>
          </a:lstStyle>
          <a:p>
            <a:pPr/>
            <a:r>
              <a:t>常用的优化算法</a:t>
            </a:r>
          </a:p>
        </p:txBody>
      </p:sp>
      <p:sp>
        <p:nvSpPr>
          <p:cNvPr id="164" name="当我们在某个要优化的函数，这里设为f(x) ,我们在x点处，然后沿方向 v进行移动，到达f(x+v)，…"/>
          <p:cNvSpPr txBox="1"/>
          <p:nvPr>
            <p:ph type="body" idx="1"/>
          </p:nvPr>
        </p:nvSpPr>
        <p:spPr>
          <a:xfrm>
            <a:off x="609600" y="1073249"/>
            <a:ext cx="10972800" cy="505291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当我们在某个要优化的函数，这里设为f(x) ,我们在x点处，然后沿方向 v进行移动，到达f(x+v)，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图示表示了移动过程：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2800"/>
              </a:spcBef>
              <a:buSzTx/>
              <a:buFontTx/>
              <a:buNone/>
              <a:defRPr sz="1600">
                <a:solidFill>
                  <a:srgbClr val="19191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此图显示了从A点,移动到B点的过程。那么 v方向是什么的时候，</a:t>
            </a:r>
          </a:p>
          <a:p>
            <a:pPr marL="0" indent="0" defTabSz="457200">
              <a:lnSpc>
                <a:spcPts val="4100"/>
              </a:lnSpc>
              <a:spcBef>
                <a:spcPts val="2800"/>
              </a:spcBef>
              <a:buSzTx/>
              <a:buFontTx/>
              <a:buNone/>
              <a:defRPr sz="1600">
                <a:solidFill>
                  <a:srgbClr val="19191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局部下降的最快呢？换成数学语言来说就是， </a:t>
            </a:r>
          </a:p>
          <a:p>
            <a:pPr marL="0" indent="0" defTabSz="457200">
              <a:lnSpc>
                <a:spcPts val="4100"/>
              </a:lnSpc>
              <a:spcBef>
                <a:spcPts val="2800"/>
              </a:spcBef>
              <a:buSzTx/>
              <a:buFontTx/>
              <a:buNone/>
              <a:defRPr sz="1600">
                <a:solidFill>
                  <a:srgbClr val="19191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f(x+v)-f(x)的值在 v是什么的时候，达到最大！</a:t>
            </a:r>
          </a:p>
          <a:p>
            <a:pPr marL="0" indent="0" defTabSz="457200">
              <a:lnSpc>
                <a:spcPts val="4100"/>
              </a:lnSpc>
              <a:spcBef>
                <a:spcPts val="2800"/>
              </a:spcBef>
              <a:buSzTx/>
              <a:buFontTx/>
              <a:buNone/>
              <a:defRPr sz="16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下面进行讲解：</a:t>
            </a:r>
            <a:endParaRPr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pic>
        <p:nvPicPr>
          <p:cNvPr id="165" name="c8b047a48332480e9073975b844ce46c.jpg" descr="c8b047a48332480e9073975b844ce46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3391" y="1607977"/>
            <a:ext cx="5252449" cy="4591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常用的优化算法"/>
          <p:cNvSpPr txBox="1"/>
          <p:nvPr>
            <p:ph type="title"/>
          </p:nvPr>
        </p:nvSpPr>
        <p:spPr>
          <a:xfrm>
            <a:off x="609600" y="261937"/>
            <a:ext cx="10972800" cy="631628"/>
          </a:xfrm>
          <a:prstGeom prst="rect">
            <a:avLst/>
          </a:prstGeom>
        </p:spPr>
        <p:txBody>
          <a:bodyPr/>
          <a:lstStyle>
            <a:lvl1pPr defTabSz="640079">
              <a:defRPr sz="3080"/>
            </a:lvl1pPr>
          </a:lstStyle>
          <a:p>
            <a:pPr/>
            <a:r>
              <a:t>常用的优化算法</a:t>
            </a:r>
          </a:p>
        </p:txBody>
      </p:sp>
      <p:sp>
        <p:nvSpPr>
          <p:cNvPr id="168" name="知识点：泰勒展开：下面以二阶为例"/>
          <p:cNvSpPr txBox="1"/>
          <p:nvPr>
            <p:ph type="body" idx="1"/>
          </p:nvPr>
        </p:nvSpPr>
        <p:spPr>
          <a:xfrm>
            <a:off x="609600" y="1096019"/>
            <a:ext cx="10972800" cy="5030144"/>
          </a:xfrm>
          <a:prstGeom prst="rect">
            <a:avLst/>
          </a:prstGeom>
        </p:spPr>
        <p:txBody>
          <a:bodyPr/>
          <a:lstStyle/>
          <a:p>
            <a:pPr/>
            <a:r>
              <a:t>知识点：泰勒展开：下面以二阶为例</a:t>
            </a:r>
          </a:p>
        </p:txBody>
      </p:sp>
      <p:pic>
        <p:nvPicPr>
          <p:cNvPr id="169" name="a0a367bf3d4f469e8e14f17fdd77d310.jpg" descr="a0a367bf3d4f469e8e14f17fdd77d3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3700" y="3117144"/>
            <a:ext cx="7158219" cy="214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7900" y="1700554"/>
            <a:ext cx="7005600" cy="92809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则 f(x+v)-f(x)=d f(x)v ,则我们可以得出： d f(x)v 为函数值的变化量，注意的是 d f(x) 和 v 均为向量， d f(x)v 也就是两个向量进行点积，而向量进行点积的最大值，也就是两者共线的时候，也就是说 v 的方向和 d f(x) 方向相同的时候，点积值最大，这个点积值也代表了从A点到B点的上升量。…"/>
          <p:cNvSpPr txBox="1"/>
          <p:nvPr/>
        </p:nvSpPr>
        <p:spPr>
          <a:xfrm>
            <a:off x="516280" y="2581121"/>
            <a:ext cx="4879141" cy="373634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则 f(x+v)-f(x)=d f(x)v ,则我们可以得出： d f(x)v 为函数值的变化量，注意的是 d f(x) 和 v 均为向量， d f(x)v 也就是两个向量进行点积，而向量进行点积的最大值，也就是两者共线的时候，也就是说 v 的方向和 d f(x) 方向相同的时候，点积值最大，这个点积值也代表了从A点到B点的上升量。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defTabSz="457200">
              <a:lnSpc>
                <a:spcPts val="4100"/>
              </a:lnSpc>
              <a:defRPr sz="1600">
                <a:solidFill>
                  <a:srgbClr val="FF26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而 df(x)正是代表函数值在x处的梯度。前面又说明了v的方向和df(x)方向相同的时候，点积值（变化值）最大，所以说明了梯度方向是函数局部上升最快的方向。也就证明了梯度的负方向是局部下降最快的方向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常用的优化算法"/>
          <p:cNvSpPr txBox="1"/>
          <p:nvPr>
            <p:ph type="title"/>
          </p:nvPr>
        </p:nvSpPr>
        <p:spPr>
          <a:xfrm>
            <a:off x="609600" y="274637"/>
            <a:ext cx="10972800" cy="552451"/>
          </a:xfrm>
          <a:prstGeom prst="rect">
            <a:avLst/>
          </a:prstGeom>
        </p:spPr>
        <p:txBody>
          <a:bodyPr/>
          <a:lstStyle>
            <a:lvl1pPr defTabSz="557784">
              <a:defRPr sz="2684"/>
            </a:lvl1pPr>
          </a:lstStyle>
          <a:p>
            <a:pPr/>
            <a:r>
              <a:t>常用的优化算法</a:t>
            </a:r>
          </a:p>
        </p:txBody>
      </p:sp>
      <p:sp>
        <p:nvSpPr>
          <p:cNvPr id="174" name="牛顿法：先摆结论，再给出证明！…"/>
          <p:cNvSpPr txBox="1"/>
          <p:nvPr>
            <p:ph type="body" idx="1"/>
          </p:nvPr>
        </p:nvSpPr>
        <p:spPr>
          <a:xfrm>
            <a:off x="609600" y="796205"/>
            <a:ext cx="10972800" cy="526559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牛顿法：先摆结论，再给出证明！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结论：（也可以加入步长）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证明：再一次划重点，</a:t>
            </a:r>
            <a:r>
              <a:rPr b="1">
                <a:solidFill>
                  <a:srgbClr val="FF2600"/>
                </a:solidFill>
              </a:rPr>
              <a:t>泰勒级数！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两边同时对x(变量)求梯度得：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100" y="3618210"/>
            <a:ext cx="7005600" cy="928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8690" y="1704578"/>
            <a:ext cx="2905021" cy="1175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9340" y="4391372"/>
            <a:ext cx="7839320" cy="910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常用的优化算法"/>
          <p:cNvSpPr txBox="1"/>
          <p:nvPr>
            <p:ph type="title"/>
          </p:nvPr>
        </p:nvSpPr>
        <p:spPr>
          <a:xfrm>
            <a:off x="609600" y="274637"/>
            <a:ext cx="10972800" cy="698303"/>
          </a:xfrm>
          <a:prstGeom prst="rect">
            <a:avLst/>
          </a:prstGeom>
        </p:spPr>
        <p:txBody>
          <a:bodyPr/>
          <a:lstStyle>
            <a:lvl1pPr defTabSz="713231">
              <a:defRPr sz="3432"/>
            </a:lvl1pPr>
          </a:lstStyle>
          <a:p>
            <a:pPr/>
            <a:r>
              <a:t>常用的优化算法</a:t>
            </a:r>
          </a:p>
        </p:txBody>
      </p:sp>
      <p:sp>
        <p:nvSpPr>
          <p:cNvPr id="180" name="两边同时求梯度：…"/>
          <p:cNvSpPr txBox="1"/>
          <p:nvPr>
            <p:ph type="body" idx="1"/>
          </p:nvPr>
        </p:nvSpPr>
        <p:spPr>
          <a:xfrm>
            <a:off x="495300" y="1164505"/>
            <a:ext cx="10972800" cy="5092354"/>
          </a:xfrm>
          <a:prstGeom prst="rect">
            <a:avLst/>
          </a:prstGeom>
        </p:spPr>
        <p:txBody>
          <a:bodyPr/>
          <a:lstStyle/>
          <a:p>
            <a:pPr/>
            <a:r>
              <a:t>两边同时求梯度：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令f’(x)=0得：可得结论：</a:t>
            </a:r>
          </a:p>
          <a:p>
            <a:pPr/>
          </a:p>
          <a:p>
            <a:pPr/>
            <a:r>
              <a:rPr>
                <a:solidFill>
                  <a:srgbClr val="FF2600"/>
                </a:solidFill>
              </a:rPr>
              <a:t>思考</a:t>
            </a:r>
            <a:r>
              <a:t>：为什么要令f’(x)=0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040" y="1495772"/>
            <a:ext cx="7839320" cy="910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5426" y="2533650"/>
            <a:ext cx="5671348" cy="617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3490" y="3736578"/>
            <a:ext cx="2905021" cy="1175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谢 谢"/>
          <p:cNvSpPr txBox="1"/>
          <p:nvPr/>
        </p:nvSpPr>
        <p:spPr>
          <a:xfrm>
            <a:off x="5249862" y="2792412"/>
            <a:ext cx="1425667" cy="897891"/>
          </a:xfrm>
          <a:prstGeom prst="rect">
            <a:avLst/>
          </a:prstGeom>
          <a:gradFill>
            <a:gsLst>
              <a:gs pos="0">
                <a:srgbClr val="2F61BA"/>
              </a:gs>
              <a:gs pos="50000">
                <a:srgbClr val="3E70CA"/>
              </a:gs>
              <a:gs pos="100000">
                <a:srgbClr val="5F82CB"/>
              </a:gs>
            </a:gsLst>
            <a:lin ang="16200000"/>
          </a:gradFill>
          <a:ln w="6350">
            <a:solidFill>
              <a:srgbClr val="4472C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500">
                <a:solidFill>
                  <a:srgbClr val="FFFFFF"/>
                </a:solidFill>
              </a:defRPr>
            </a:lvl1pPr>
          </a:lstStyle>
          <a:p>
            <a:pPr/>
            <a:r>
              <a:t>谢 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749300"/>
            <a:ext cx="762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igmoid函数性质"/>
          <p:cNvSpPr txBox="1"/>
          <p:nvPr/>
        </p:nvSpPr>
        <p:spPr>
          <a:xfrm>
            <a:off x="386079" y="298767"/>
            <a:ext cx="1805507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sigmoid函数性质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igmoid函数性质"/>
          <p:cNvSpPr txBox="1"/>
          <p:nvPr/>
        </p:nvSpPr>
        <p:spPr>
          <a:xfrm>
            <a:off x="386079" y="298767"/>
            <a:ext cx="1805507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sigmoid函数性质</a:t>
            </a:r>
          </a:p>
        </p:txBody>
      </p:sp>
      <p:sp>
        <p:nvSpPr>
          <p:cNvPr id="59" name="1、将任意input压缩到(0, 1) 之间…"/>
          <p:cNvSpPr txBox="1"/>
          <p:nvPr/>
        </p:nvSpPr>
        <p:spPr>
          <a:xfrm>
            <a:off x="3243579" y="1465580"/>
            <a:ext cx="6730057" cy="372364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000">
                <a:solidFill>
                  <a:srgbClr val="FF2600"/>
                </a:solidFill>
              </a:defRPr>
            </a:pPr>
            <a:r>
              <a:t>1、将任意input压缩到(0, 1) 之间</a:t>
            </a:r>
          </a:p>
          <a:p>
            <a:pPr>
              <a:defRPr b="1" sz="2000">
                <a:solidFill>
                  <a:srgbClr val="FF2600"/>
                </a:solidFill>
              </a:defRPr>
            </a:pPr>
          </a:p>
          <a:p>
            <a:pPr>
              <a:defRPr b="1" sz="2000">
                <a:solidFill>
                  <a:srgbClr val="FF2600"/>
                </a:solidFill>
              </a:defRPr>
            </a:pPr>
            <a:r>
              <a:t>2、1/2处导数最大</a:t>
            </a:r>
          </a:p>
          <a:p>
            <a:pPr>
              <a:defRPr b="1" sz="2000">
                <a:solidFill>
                  <a:srgbClr val="FF2600"/>
                </a:solidFill>
              </a:defRPr>
            </a:pPr>
          </a:p>
          <a:p>
            <a:pPr>
              <a:defRPr b="1" sz="2000">
                <a:solidFill>
                  <a:srgbClr val="FF2600"/>
                </a:solidFill>
              </a:defRPr>
            </a:pPr>
            <a:r>
              <a:t>3、设f(x) = sigmoid(x) , f(x)导函数为：f(x)(1 - f(x))</a:t>
            </a:r>
          </a:p>
          <a:p>
            <a:pPr>
              <a:defRPr b="1" sz="2000">
                <a:solidFill>
                  <a:srgbClr val="FF2600"/>
                </a:solidFill>
              </a:defRPr>
            </a:pPr>
          </a:p>
          <a:p>
            <a:pPr>
              <a:defRPr b="1" sz="2000">
                <a:solidFill>
                  <a:srgbClr val="FF2600"/>
                </a:solidFill>
              </a:defRPr>
            </a:pPr>
            <a:r>
              <a:t>4、两边梯度趋于饱和(作为激活函数在神经网络中的弊端)</a:t>
            </a:r>
          </a:p>
          <a:p>
            <a:pPr>
              <a:defRPr b="1" sz="2000">
                <a:solidFill>
                  <a:srgbClr val="FF2600"/>
                </a:solidFill>
              </a:defRPr>
            </a:pPr>
          </a:p>
          <a:p>
            <a:pPr>
              <a:defRPr b="1" sz="2000">
                <a:solidFill>
                  <a:srgbClr val="FF2600"/>
                </a:solidFill>
              </a:defRPr>
            </a:pPr>
            <a:r>
              <a:t>5、不以原点为中心(作为激活函数在神经网络中的弊端)</a:t>
            </a:r>
          </a:p>
          <a:p>
            <a:pPr>
              <a:defRPr b="1" sz="2000">
                <a:solidFill>
                  <a:srgbClr val="FF2600"/>
                </a:solidFill>
              </a:defRPr>
            </a:pPr>
          </a:p>
          <a:p>
            <a:pPr>
              <a:defRPr b="1" sz="2000">
                <a:solidFill>
                  <a:srgbClr val="FF2600"/>
                </a:solidFill>
              </a:defRPr>
            </a:pPr>
            <a:r>
              <a:t>6、单调性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逻辑回归的损失函数以及由来"/>
          <p:cNvSpPr txBox="1"/>
          <p:nvPr/>
        </p:nvSpPr>
        <p:spPr>
          <a:xfrm>
            <a:off x="386079" y="298767"/>
            <a:ext cx="30854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逻辑回归的损失函数以及由来</a:t>
            </a:r>
          </a:p>
        </p:txBody>
      </p:sp>
      <p:sp>
        <p:nvSpPr>
          <p:cNvPr id="62" name="1、结论：交叉熵损失  —&gt;"/>
          <p:cNvSpPr txBox="1"/>
          <p:nvPr/>
        </p:nvSpPr>
        <p:spPr>
          <a:xfrm>
            <a:off x="1021079" y="1236980"/>
            <a:ext cx="2813892" cy="4470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1、结论：交叉熵损失  —&gt; </a:t>
            </a:r>
          </a:p>
        </p:txBody>
      </p:sp>
      <p:sp>
        <p:nvSpPr>
          <p:cNvPr id="63" name="2、损失函数的由来推导 -&gt;"/>
          <p:cNvSpPr txBox="1"/>
          <p:nvPr/>
        </p:nvSpPr>
        <p:spPr>
          <a:xfrm>
            <a:off x="997708" y="3361689"/>
            <a:ext cx="2860634" cy="44704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2、损失函数的由来推导 -&gt;</a:t>
            </a:r>
          </a:p>
        </p:txBody>
      </p:sp>
      <p:sp>
        <p:nvSpPr>
          <p:cNvPr id="64" name="假设样本服从的是伯努利分布(0-1)分布，有："/>
          <p:cNvSpPr txBox="1"/>
          <p:nvPr/>
        </p:nvSpPr>
        <p:spPr>
          <a:xfrm>
            <a:off x="1046480" y="4184370"/>
            <a:ext cx="471052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假设样本服从的是伯努利分布(0-1)分布，有：</a:t>
            </a:r>
          </a:p>
        </p:txBody>
      </p:sp>
      <p:pic>
        <p:nvPicPr>
          <p:cNvPr id="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173" y="1982201"/>
            <a:ext cx="9492373" cy="78172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Line"/>
          <p:cNvSpPr/>
          <p:nvPr/>
        </p:nvSpPr>
        <p:spPr>
          <a:xfrm>
            <a:off x="5206313" y="2576810"/>
            <a:ext cx="476161" cy="4761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2375" y="2954089"/>
            <a:ext cx="3742950" cy="557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6737" y="4647793"/>
            <a:ext cx="5167244" cy="1274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逻辑回归的损失函数以及由来"/>
          <p:cNvSpPr txBox="1"/>
          <p:nvPr/>
        </p:nvSpPr>
        <p:spPr>
          <a:xfrm>
            <a:off x="386079" y="298767"/>
            <a:ext cx="30854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逻辑回归的损失函数以及由来</a:t>
            </a:r>
          </a:p>
        </p:txBody>
      </p:sp>
      <p:sp>
        <p:nvSpPr>
          <p:cNvPr id="71" name="合并成一个形式："/>
          <p:cNvSpPr txBox="1"/>
          <p:nvPr/>
        </p:nvSpPr>
        <p:spPr>
          <a:xfrm>
            <a:off x="962342" y="1173480"/>
            <a:ext cx="1971041" cy="4470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合并成一个形式：</a:t>
            </a:r>
          </a:p>
        </p:txBody>
      </p:sp>
      <p:pic>
        <p:nvPicPr>
          <p:cNvPr id="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7261" y="1842343"/>
            <a:ext cx="6344378" cy="951657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这里的y、以及y_pred是指对单个样本的，那么拓展到整个样本集呢？"/>
          <p:cNvSpPr txBox="1"/>
          <p:nvPr/>
        </p:nvSpPr>
        <p:spPr>
          <a:xfrm>
            <a:off x="2659379" y="3628598"/>
            <a:ext cx="7102648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这里的y、以及y_pred是指对单个样本的，那么拓展到整个样本集呢？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4982801" y="2730500"/>
            <a:ext cx="776650" cy="77664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>
            <a:off x="6363103" y="4162707"/>
            <a:ext cx="1" cy="6164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6381" y="4884836"/>
            <a:ext cx="5533444" cy="1030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uble-click to edit"/>
          <p:cNvSpPr txBox="1"/>
          <p:nvPr>
            <p:ph type="body" idx="1"/>
          </p:nvPr>
        </p:nvSpPr>
        <p:spPr>
          <a:xfrm>
            <a:off x="609600" y="246211"/>
            <a:ext cx="10972800" cy="587995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逻辑回归的损失函数以及由来"/>
          <p:cNvSpPr txBox="1"/>
          <p:nvPr/>
        </p:nvSpPr>
        <p:spPr>
          <a:xfrm>
            <a:off x="855980" y="336867"/>
            <a:ext cx="30854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逻辑回归的损失函数以及由来</a:t>
            </a:r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614" y="1813627"/>
            <a:ext cx="4716672" cy="76257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arget"/>
          <p:cNvSpPr txBox="1"/>
          <p:nvPr/>
        </p:nvSpPr>
        <p:spPr>
          <a:xfrm>
            <a:off x="1465580" y="944880"/>
            <a:ext cx="836412" cy="3708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82" name="Line"/>
          <p:cNvSpPr/>
          <p:nvPr/>
        </p:nvSpPr>
        <p:spPr>
          <a:xfrm>
            <a:off x="2193697" y="1368811"/>
            <a:ext cx="419011" cy="4190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" name="取log并加上负号，方便优化得："/>
          <p:cNvSpPr txBox="1"/>
          <p:nvPr/>
        </p:nvSpPr>
        <p:spPr>
          <a:xfrm>
            <a:off x="1833879" y="2682831"/>
            <a:ext cx="3390304" cy="418466"/>
          </a:xfrm>
          <a:prstGeom prst="rect">
            <a:avLst/>
          </a:prstGeom>
          <a:gradFill>
            <a:gsLst>
              <a:gs pos="0">
                <a:srgbClr val="39B7D8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取log并加上负号，方便优化得：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8024" y="3207925"/>
            <a:ext cx="6921332" cy="56999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Line"/>
          <p:cNvSpPr/>
          <p:nvPr/>
        </p:nvSpPr>
        <p:spPr>
          <a:xfrm>
            <a:off x="5173390" y="3629734"/>
            <a:ext cx="1" cy="54371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6" name="求解参数，使loss最小化："/>
          <p:cNvSpPr txBox="1"/>
          <p:nvPr/>
        </p:nvSpPr>
        <p:spPr>
          <a:xfrm>
            <a:off x="3876738" y="4303081"/>
            <a:ext cx="2774824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求解参数，使loss最小化：</a:t>
            </a:r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3036" y="4995615"/>
            <a:ext cx="8588728" cy="630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527965" y="3389472"/>
            <a:ext cx="6921331" cy="569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ouble-click to edit"/>
          <p:cNvSpPr txBox="1"/>
          <p:nvPr>
            <p:ph type="title"/>
          </p:nvPr>
        </p:nvSpPr>
        <p:spPr>
          <a:xfrm>
            <a:off x="609600" y="274637"/>
            <a:ext cx="10972800" cy="545010"/>
          </a:xfrm>
          <a:prstGeom prst="rect">
            <a:avLst/>
          </a:prstGeom>
        </p:spPr>
        <p:txBody>
          <a:bodyPr/>
          <a:lstStyle/>
          <a:p>
            <a:pPr defTabSz="630936">
              <a:defRPr sz="3036"/>
            </a:pPr>
          </a:p>
        </p:txBody>
      </p:sp>
      <p:sp>
        <p:nvSpPr>
          <p:cNvPr id="91" name="总结：1）样本服从什么分布：伯努利(0-1)…"/>
          <p:cNvSpPr txBox="1"/>
          <p:nvPr>
            <p:ph type="body" idx="1"/>
          </p:nvPr>
        </p:nvSpPr>
        <p:spPr>
          <a:xfrm>
            <a:off x="609600" y="1156196"/>
            <a:ext cx="10972800" cy="4969967"/>
          </a:xfrm>
          <a:prstGeom prst="rect">
            <a:avLst/>
          </a:prstGeom>
        </p:spPr>
        <p:txBody>
          <a:bodyPr/>
          <a:lstStyle/>
          <a:p>
            <a:pPr/>
            <a:r>
              <a:t>总结：1）样本服从什么分布：伯努利(0-1)</a:t>
            </a:r>
          </a:p>
          <a:p>
            <a:pPr/>
            <a:r>
              <a:t>          2）损失函数的由来：伯努利分布的极大似然估计</a:t>
            </a:r>
          </a:p>
          <a:p>
            <a:pPr/>
          </a:p>
          <a:p>
            <a:pPr/>
            <a:r>
              <a:t>另一话题：逻辑回归(LR)与梯度下降</a:t>
            </a:r>
          </a:p>
          <a:p>
            <a:pPr/>
            <a:r>
              <a:t>明确两个概念：1）梯度下降属于优化算法(牛顿法)  </a:t>
            </a:r>
          </a:p>
          <a:p>
            <a:pPr/>
            <a:r>
              <a:t>                       2）LR中，梯度下降求解是参数W</a:t>
            </a:r>
          </a:p>
          <a:p>
            <a:pPr/>
            <a:r>
              <a:t>                       3）梯度下降中的“梯度”针对的是损失函数loss</a:t>
            </a:r>
          </a:p>
        </p:txBody>
      </p:sp>
      <p:sp>
        <p:nvSpPr>
          <p:cNvPr id="92" name="逻辑回归与梯度下降"/>
          <p:cNvSpPr txBox="1"/>
          <p:nvPr/>
        </p:nvSpPr>
        <p:spPr>
          <a:xfrm>
            <a:off x="716280" y="337909"/>
            <a:ext cx="21710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逻辑回归与梯度下降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Double-click to edit"/>
          <p:cNvSpPr txBox="1"/>
          <p:nvPr>
            <p:ph type="title"/>
          </p:nvPr>
        </p:nvSpPr>
        <p:spPr>
          <a:xfrm>
            <a:off x="609600" y="300037"/>
            <a:ext cx="10972800" cy="5740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5" name="梯度法：…"/>
          <p:cNvSpPr txBox="1"/>
          <p:nvPr>
            <p:ph type="body" idx="1"/>
          </p:nvPr>
        </p:nvSpPr>
        <p:spPr>
          <a:xfrm>
            <a:off x="609600" y="964108"/>
            <a:ext cx="10972800" cy="4929784"/>
          </a:xfrm>
          <a:prstGeom prst="rect">
            <a:avLst/>
          </a:prstGeom>
        </p:spPr>
        <p:txBody>
          <a:bodyPr/>
          <a:lstStyle/>
          <a:p>
            <a:pPr/>
            <a:r>
              <a:t>梯度法：</a:t>
            </a:r>
          </a:p>
          <a:p>
            <a:pPr/>
            <a:r>
              <a:t>1、梯度的定义：关于参数w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2、LR中的梯度法推导：</a:t>
            </a:r>
          </a:p>
        </p:txBody>
      </p:sp>
      <p:sp>
        <p:nvSpPr>
          <p:cNvPr id="96" name="逻辑回归与梯度下降"/>
          <p:cNvSpPr txBox="1"/>
          <p:nvPr/>
        </p:nvSpPr>
        <p:spPr>
          <a:xfrm>
            <a:off x="640080" y="377844"/>
            <a:ext cx="2171066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7667" t="146495" r="52332" b="-46495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逻辑回归与梯度下降</a:t>
            </a:r>
          </a:p>
        </p:txBody>
      </p:sp>
      <p:pic>
        <p:nvPicPr>
          <p:cNvPr id="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161" y="2409031"/>
            <a:ext cx="3752478" cy="1403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