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handoutMasterIdLst>
    <p:handoutMasterId r:id="rId50"/>
  </p:handoutMasterIdLst>
  <p:sldIdLst>
    <p:sldId id="256" r:id="rId2"/>
    <p:sldId id="324" r:id="rId3"/>
    <p:sldId id="272" r:id="rId4"/>
    <p:sldId id="288" r:id="rId5"/>
    <p:sldId id="311" r:id="rId6"/>
    <p:sldId id="312" r:id="rId7"/>
    <p:sldId id="322" r:id="rId8"/>
    <p:sldId id="291" r:id="rId9"/>
    <p:sldId id="369" r:id="rId10"/>
    <p:sldId id="298" r:id="rId11"/>
    <p:sldId id="299" r:id="rId12"/>
    <p:sldId id="357" r:id="rId13"/>
    <p:sldId id="337" r:id="rId14"/>
    <p:sldId id="340" r:id="rId15"/>
    <p:sldId id="341" r:id="rId16"/>
    <p:sldId id="370" r:id="rId17"/>
    <p:sldId id="344" r:id="rId18"/>
    <p:sldId id="371" r:id="rId19"/>
    <p:sldId id="346" r:id="rId20"/>
    <p:sldId id="360" r:id="rId21"/>
    <p:sldId id="338" r:id="rId22"/>
    <p:sldId id="361" r:id="rId23"/>
    <p:sldId id="339" r:id="rId24"/>
    <p:sldId id="347" r:id="rId25"/>
    <p:sldId id="348" r:id="rId26"/>
    <p:sldId id="349" r:id="rId27"/>
    <p:sldId id="351" r:id="rId28"/>
    <p:sldId id="362" r:id="rId29"/>
    <p:sldId id="363" r:id="rId30"/>
    <p:sldId id="364" r:id="rId31"/>
    <p:sldId id="355" r:id="rId32"/>
    <p:sldId id="328" r:id="rId33"/>
    <p:sldId id="354" r:id="rId34"/>
    <p:sldId id="329" r:id="rId35"/>
    <p:sldId id="356" r:id="rId36"/>
    <p:sldId id="335" r:id="rId37"/>
    <p:sldId id="313" r:id="rId38"/>
    <p:sldId id="317" r:id="rId39"/>
    <p:sldId id="365" r:id="rId40"/>
    <p:sldId id="366" r:id="rId41"/>
    <p:sldId id="332" r:id="rId42"/>
    <p:sldId id="323" r:id="rId43"/>
    <p:sldId id="333" r:id="rId44"/>
    <p:sldId id="334" r:id="rId45"/>
    <p:sldId id="321" r:id="rId46"/>
    <p:sldId id="367" r:id="rId47"/>
    <p:sldId id="368" r:id="rId4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37" autoAdjust="0"/>
  </p:normalViewPr>
  <p:slideViewPr>
    <p:cSldViewPr>
      <p:cViewPr varScale="1">
        <p:scale>
          <a:sx n="81" d="100"/>
          <a:sy n="81" d="100"/>
        </p:scale>
        <p:origin x="1301"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2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40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fld id="{03FBF4D2-C781-481D-9C32-BE7C2E21D7C2}" type="datetimeFigureOut">
              <a:rPr lang="en-US" smtClean="0"/>
              <a:t>8/18/2021</a:t>
            </a:fld>
            <a:endParaRPr lang="en-US" dirty="0"/>
          </a:p>
        </p:txBody>
      </p:sp>
      <p:sp>
        <p:nvSpPr>
          <p:cNvPr id="4" name="Footer Placeholder 3"/>
          <p:cNvSpPr>
            <a:spLocks noGrp="1"/>
          </p:cNvSpPr>
          <p:nvPr>
            <p:ph type="ftr" sz="quarter" idx="2"/>
          </p:nvPr>
        </p:nvSpPr>
        <p:spPr>
          <a:xfrm>
            <a:off x="1" y="9378514"/>
            <a:ext cx="2946443" cy="4940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fld id="{8F83BF57-A4FE-44AA-896A-BCD900507E92}" type="slidenum">
              <a:rPr lang="en-US" smtClean="0"/>
              <a:t>‹#›</a:t>
            </a:fld>
            <a:endParaRPr lang="en-US" dirty="0"/>
          </a:p>
        </p:txBody>
      </p:sp>
    </p:spTree>
    <p:extLst>
      <p:ext uri="{BB962C8B-B14F-4D97-AF65-F5344CB8AC3E}">
        <p14:creationId xmlns:p14="http://schemas.microsoft.com/office/powerpoint/2010/main" val="4221366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443" cy="495736"/>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49664" y="0"/>
            <a:ext cx="2946443" cy="495736"/>
          </a:xfrm>
          <a:prstGeom prst="rect">
            <a:avLst/>
          </a:prstGeom>
        </p:spPr>
        <p:txBody>
          <a:bodyPr vert="horz" lIns="91440" tIns="45720" rIns="91440" bIns="45720" rtlCol="0"/>
          <a:lstStyle>
            <a:lvl1pPr algn="r">
              <a:defRPr sz="1200"/>
            </a:lvl1pPr>
          </a:lstStyle>
          <a:p>
            <a:fld id="{8039FB1D-47F9-4831-B40A-94F51A29DB90}" type="datetimeFigureOut">
              <a:rPr lang="en-CA" smtClean="0"/>
              <a:t>2021-08-18</a:t>
            </a:fld>
            <a:endParaRPr lang="en-CA"/>
          </a:p>
        </p:txBody>
      </p:sp>
      <p:sp>
        <p:nvSpPr>
          <p:cNvPr id="4" name="Slide Image Placeholder 3"/>
          <p:cNvSpPr>
            <a:spLocks noGrp="1" noRot="1" noChangeAspect="1"/>
          </p:cNvSpPr>
          <p:nvPr>
            <p:ph type="sldImg" idx="2"/>
          </p:nvPr>
        </p:nvSpPr>
        <p:spPr>
          <a:xfrm>
            <a:off x="1179513" y="1233488"/>
            <a:ext cx="4440237" cy="3332162"/>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0551" y="4751646"/>
            <a:ext cx="5438140" cy="388832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1" y="9378515"/>
            <a:ext cx="2946443" cy="495736"/>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49664" y="9378515"/>
            <a:ext cx="2946443" cy="495736"/>
          </a:xfrm>
          <a:prstGeom prst="rect">
            <a:avLst/>
          </a:prstGeom>
        </p:spPr>
        <p:txBody>
          <a:bodyPr vert="horz" lIns="91440" tIns="45720" rIns="91440" bIns="45720" rtlCol="0" anchor="b"/>
          <a:lstStyle>
            <a:lvl1pPr algn="r">
              <a:defRPr sz="1200"/>
            </a:lvl1pPr>
          </a:lstStyle>
          <a:p>
            <a:fld id="{863BACF2-C6E6-4C5E-8BA9-1FDC3E147649}" type="slidenum">
              <a:rPr lang="en-CA" smtClean="0"/>
              <a:t>‹#›</a:t>
            </a:fld>
            <a:endParaRPr lang="en-CA"/>
          </a:p>
        </p:txBody>
      </p:sp>
    </p:spTree>
    <p:extLst>
      <p:ext uri="{BB962C8B-B14F-4D97-AF65-F5344CB8AC3E}">
        <p14:creationId xmlns:p14="http://schemas.microsoft.com/office/powerpoint/2010/main" val="2625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63BACF2-C6E6-4C5E-8BA9-1FDC3E147649}" type="slidenum">
              <a:rPr lang="en-CA" smtClean="0"/>
              <a:t>25</a:t>
            </a:fld>
            <a:endParaRPr lang="en-CA"/>
          </a:p>
        </p:txBody>
      </p:sp>
    </p:spTree>
    <p:extLst>
      <p:ext uri="{BB962C8B-B14F-4D97-AF65-F5344CB8AC3E}">
        <p14:creationId xmlns:p14="http://schemas.microsoft.com/office/powerpoint/2010/main" val="409699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8B74B-5157-46AF-BDF8-09A1EEFCCB29}" type="slidenum">
              <a:rPr lang="en-US" smtClean="0"/>
              <a:t>41</a:t>
            </a:fld>
            <a:endParaRPr lang="en-US"/>
          </a:p>
        </p:txBody>
      </p:sp>
    </p:spTree>
    <p:extLst>
      <p:ext uri="{BB962C8B-B14F-4D97-AF65-F5344CB8AC3E}">
        <p14:creationId xmlns:p14="http://schemas.microsoft.com/office/powerpoint/2010/main" val="1170332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D221CB7-EDB5-44CC-BE84-23260F3D0E10}" type="datetimeFigureOut">
              <a:rPr lang="en-US" smtClean="0"/>
              <a:t>8/18/2021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AAB914E-C7C8-4786-A3D9-D90039CB57C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BD221CB7-EDB5-44CC-BE84-23260F3D0E10}" type="datetimeFigureOut">
              <a:rPr lang="en-US" smtClean="0"/>
              <a:t>8/18/2021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AAB914E-C7C8-4786-A3D9-D90039CB57C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D221CB7-EDB5-44CC-BE84-23260F3D0E10}" type="datetimeFigureOut">
              <a:rPr lang="en-US" smtClean="0"/>
              <a:t>8/18/2021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BAAB914E-C7C8-4786-A3D9-D90039CB57C6}"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D221CB7-EDB5-44CC-BE84-23260F3D0E10}" type="datetimeFigureOut">
              <a:rPr lang="en-US" smtClean="0"/>
              <a:t>8/18/2021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B914E-C7C8-4786-A3D9-D90039CB57C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BD221CB7-EDB5-44CC-BE84-23260F3D0E10}" type="datetimeFigureOut">
              <a:rPr lang="en-US" smtClean="0"/>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AB914E-C7C8-4786-A3D9-D90039CB57C6}" type="slidenum">
              <a:rPr lang="en-US" smtClean="0"/>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D221CB7-EDB5-44CC-BE84-23260F3D0E10}" type="datetimeFigureOut">
              <a:rPr lang="en-US" smtClean="0"/>
              <a:t>8/18/2021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AAB914E-C7C8-4786-A3D9-D90039CB57C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www.macmillandictionary.com/dictionary/british/pronunciation" TargetMode="External"/><Relationship Id="rId2" Type="http://schemas.openxmlformats.org/officeDocument/2006/relationships/image" Target="../media/image34.jpg"/><Relationship Id="rId1" Type="http://schemas.openxmlformats.org/officeDocument/2006/relationships/slideLayout" Target="../slideLayouts/slideLayout4.xml"/><Relationship Id="rId4" Type="http://schemas.openxmlformats.org/officeDocument/2006/relationships/hyperlink" Target="http://dictionary.cambridge.org/"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macmillandictionary.com/dictionary/british/pronunciation" TargetMode="External"/><Relationship Id="rId2" Type="http://schemas.openxmlformats.org/officeDocument/2006/relationships/image" Target="../media/image34.jpg"/><Relationship Id="rId1" Type="http://schemas.openxmlformats.org/officeDocument/2006/relationships/slideLayout" Target="../slideLayouts/slideLayout4.xml"/><Relationship Id="rId4" Type="http://schemas.openxmlformats.org/officeDocument/2006/relationships/hyperlink" Target="http://dictionary.cambridge.or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play.google.com/store/apps/developer?id=KEPHAM&amp;hl=en" TargetMode="External"/><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www.bbc.co.uk/learningenglish/english/features/pronunciation"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dictionary.cambridge.org/dictionary/english/lex" TargetMode="External"/><Relationship Id="rId2" Type="http://schemas.openxmlformats.org/officeDocument/2006/relationships/hyperlink" Target="https://www.enotes.com/homework-help/what-register-linguistics-786574"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play.google.com/store/apps/developer?id=KEPHAM&amp;hl=en" TargetMode="External"/><Relationship Id="rId2" Type="http://schemas.openxmlformats.org/officeDocument/2006/relationships/hyperlink" Target="https://learnenglish.britishcouncil.org/en/apps/learnenglish-sounds-right"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optimus.hku.hk/home/" TargetMode="External"/><Relationship Id="rId4" Type="http://schemas.openxmlformats.org/officeDocument/2006/relationships/hyperlink" Target="http://www.bbc.co.uk/learningenglish/english/features/pronunciation"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3800" y="1828800"/>
            <a:ext cx="5105400" cy="2438400"/>
          </a:xfrm>
        </p:spPr>
        <p:txBody>
          <a:bodyPr>
            <a:normAutofit fontScale="90000"/>
          </a:bodyPr>
          <a:lstStyle/>
          <a:p>
            <a:br>
              <a:rPr lang="en-US" dirty="0">
                <a:solidFill>
                  <a:schemeClr val="accent5">
                    <a:lumMod val="40000"/>
                    <a:lumOff val="60000"/>
                  </a:schemeClr>
                </a:solidFill>
              </a:rPr>
            </a:br>
            <a:br>
              <a:rPr lang="en-US" dirty="0">
                <a:solidFill>
                  <a:schemeClr val="accent5">
                    <a:lumMod val="40000"/>
                    <a:lumOff val="60000"/>
                  </a:schemeClr>
                </a:solidFill>
              </a:rPr>
            </a:br>
            <a:br>
              <a:rPr lang="en-US" dirty="0">
                <a:solidFill>
                  <a:schemeClr val="accent5">
                    <a:lumMod val="40000"/>
                    <a:lumOff val="60000"/>
                  </a:schemeClr>
                </a:solidFill>
              </a:rPr>
            </a:br>
            <a:br>
              <a:rPr lang="en-US" dirty="0">
                <a:solidFill>
                  <a:schemeClr val="accent5">
                    <a:lumMod val="40000"/>
                    <a:lumOff val="60000"/>
                  </a:schemeClr>
                </a:solidFill>
              </a:rPr>
            </a:br>
            <a:br>
              <a:rPr lang="en-US" dirty="0">
                <a:solidFill>
                  <a:schemeClr val="accent5">
                    <a:lumMod val="40000"/>
                    <a:lumOff val="60000"/>
                  </a:schemeClr>
                </a:solidFill>
              </a:rPr>
            </a:br>
            <a:r>
              <a:rPr lang="en-US" sz="4700" dirty="0">
                <a:solidFill>
                  <a:schemeClr val="accent5">
                    <a:lumMod val="40000"/>
                    <a:lumOff val="60000"/>
                  </a:schemeClr>
                </a:solidFill>
              </a:rPr>
              <a:t>SG8002</a:t>
            </a:r>
            <a:br>
              <a:rPr lang="en-US" sz="4700" dirty="0"/>
            </a:br>
            <a:r>
              <a:rPr lang="en-US" sz="4700" dirty="0">
                <a:solidFill>
                  <a:srgbClr val="FF0000"/>
                </a:solidFill>
              </a:rPr>
              <a:t>Lesson</a:t>
            </a:r>
            <a:r>
              <a:rPr lang="en-US" sz="4700" dirty="0"/>
              <a:t> </a:t>
            </a:r>
            <a:r>
              <a:rPr lang="en-US" sz="4700" dirty="0">
                <a:solidFill>
                  <a:srgbClr val="FF0000"/>
                </a:solidFill>
              </a:rPr>
              <a:t>1</a:t>
            </a:r>
            <a:br>
              <a:rPr lang="en-CA" sz="4700" dirty="0">
                <a:solidFill>
                  <a:srgbClr val="FF0000"/>
                </a:solidFill>
              </a:rPr>
            </a:br>
            <a:endParaRPr lang="en-US" sz="4700" dirty="0">
              <a:solidFill>
                <a:srgbClr val="00B0F0"/>
              </a:solidFill>
            </a:endParaRPr>
          </a:p>
        </p:txBody>
      </p:sp>
      <p:sp>
        <p:nvSpPr>
          <p:cNvPr id="3" name="Subtitle 2"/>
          <p:cNvSpPr>
            <a:spLocks noGrp="1"/>
          </p:cNvSpPr>
          <p:nvPr>
            <p:ph type="subTitle" idx="1"/>
          </p:nvPr>
        </p:nvSpPr>
        <p:spPr>
          <a:xfrm>
            <a:off x="3352800" y="4800600"/>
            <a:ext cx="5114778" cy="1101248"/>
          </a:xfrm>
        </p:spPr>
        <p:txBody>
          <a:bodyPr>
            <a:normAutofit/>
          </a:bodyPr>
          <a:lstStyle/>
          <a:p>
            <a:pPr algn="r"/>
            <a:r>
              <a:rPr lang="en-US" dirty="0"/>
              <a:t>Semester A 2021-2022</a:t>
            </a:r>
          </a:p>
        </p:txBody>
      </p:sp>
    </p:spTree>
    <p:extLst>
      <p:ext uri="{BB962C8B-B14F-4D97-AF65-F5344CB8AC3E}">
        <p14:creationId xmlns:p14="http://schemas.microsoft.com/office/powerpoint/2010/main" val="14683925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54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9936" y="304800"/>
            <a:ext cx="7242048" cy="685800"/>
          </a:xfrm>
        </p:spPr>
        <p:txBody>
          <a:bodyPr>
            <a:normAutofit/>
          </a:bodyPr>
          <a:lstStyle/>
          <a:p>
            <a:r>
              <a:rPr lang="en-US" sz="3600" dirty="0">
                <a:solidFill>
                  <a:srgbClr val="FF0000"/>
                </a:solidFill>
              </a:rPr>
              <a:t>The importance of listening</a:t>
            </a:r>
          </a:p>
        </p:txBody>
      </p:sp>
      <p:sp>
        <p:nvSpPr>
          <p:cNvPr id="3" name="Content Placeholder 2"/>
          <p:cNvSpPr>
            <a:spLocks noGrp="1"/>
          </p:cNvSpPr>
          <p:nvPr>
            <p:ph sz="half" idx="1"/>
          </p:nvPr>
        </p:nvSpPr>
        <p:spPr>
          <a:xfrm>
            <a:off x="245582" y="1447800"/>
            <a:ext cx="7696200" cy="4861560"/>
          </a:xfrm>
        </p:spPr>
        <p:txBody>
          <a:bodyPr>
            <a:normAutofit/>
          </a:bodyPr>
          <a:lstStyle/>
          <a:p>
            <a:pPr algn="just">
              <a:buFont typeface="Arial" panose="020B0604020202020204" pitchFamily="34" charset="0"/>
              <a:buChar char="•"/>
            </a:pPr>
            <a:r>
              <a:rPr lang="en-US" dirty="0"/>
              <a:t>Speaking is closely connected to listening. (One cannot be done without the other.)</a:t>
            </a:r>
          </a:p>
          <a:p>
            <a:pPr algn="just">
              <a:buFont typeface="Arial" panose="020B0604020202020204" pitchFamily="34" charset="0"/>
              <a:buChar char="•"/>
            </a:pPr>
            <a:r>
              <a:rPr lang="en-US" dirty="0"/>
              <a:t>To become an accurate speaker, you need to listen carefully to accurate speaking.</a:t>
            </a:r>
          </a:p>
          <a:p>
            <a:pPr algn="just">
              <a:buFont typeface="Arial" panose="020B0604020202020204" pitchFamily="34" charset="0"/>
              <a:buChar char="•"/>
            </a:pPr>
            <a:r>
              <a:rPr lang="en-US" dirty="0"/>
              <a:t>Speaking with clear pronunciation (proper voicing of consonants and vowels, correct intonation, etc.) requires good listening comprehension and listening to high quality input.</a:t>
            </a:r>
          </a:p>
          <a:p>
            <a:pPr marL="0" indent="0">
              <a:buNone/>
            </a:pPr>
            <a:endParaRPr lang="en-US" dirty="0"/>
          </a:p>
        </p:txBody>
      </p:sp>
    </p:spTree>
    <p:extLst>
      <p:ext uri="{BB962C8B-B14F-4D97-AF65-F5344CB8AC3E}">
        <p14:creationId xmlns:p14="http://schemas.microsoft.com/office/powerpoint/2010/main" val="3059998495"/>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18000" r="-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848600" cy="441960"/>
          </a:xfrm>
        </p:spPr>
        <p:txBody>
          <a:bodyPr>
            <a:normAutofit/>
          </a:bodyPr>
          <a:lstStyle/>
          <a:p>
            <a:r>
              <a:rPr lang="en-US" sz="2400" dirty="0">
                <a:solidFill>
                  <a:srgbClr val="FF0000"/>
                </a:solidFill>
              </a:rPr>
              <a:t>Speaking </a:t>
            </a:r>
            <a:r>
              <a:rPr lang="en-US" sz="2400" dirty="0" err="1">
                <a:solidFill>
                  <a:srgbClr val="FF0000"/>
                </a:solidFill>
              </a:rPr>
              <a:t>Clearly:Three</a:t>
            </a:r>
            <a:r>
              <a:rPr lang="en-US" sz="2400" dirty="0">
                <a:solidFill>
                  <a:srgbClr val="FF0000"/>
                </a:solidFill>
              </a:rPr>
              <a:t> points to remember</a:t>
            </a:r>
          </a:p>
        </p:txBody>
      </p:sp>
      <p:sp>
        <p:nvSpPr>
          <p:cNvPr id="3" name="Content Placeholder 2"/>
          <p:cNvSpPr>
            <a:spLocks noGrp="1"/>
          </p:cNvSpPr>
          <p:nvPr>
            <p:ph idx="1"/>
          </p:nvPr>
        </p:nvSpPr>
        <p:spPr>
          <a:xfrm>
            <a:off x="304800" y="1295400"/>
            <a:ext cx="7239000" cy="4846320"/>
          </a:xfrm>
        </p:spPr>
        <p:txBody>
          <a:bodyPr>
            <a:normAutofit fontScale="92500" lnSpcReduction="20000"/>
          </a:bodyPr>
          <a:lstStyle/>
          <a:p>
            <a:pPr>
              <a:buFont typeface="Arial" panose="020B0604020202020204" pitchFamily="34" charset="0"/>
              <a:buChar char="•"/>
            </a:pPr>
            <a:r>
              <a:rPr lang="en-US" dirty="0"/>
              <a:t>Speaking clearly and accurately can be divided into three main areas:</a:t>
            </a:r>
          </a:p>
          <a:p>
            <a:pPr>
              <a:buFont typeface="Arial" panose="020B0604020202020204" pitchFamily="34" charset="0"/>
              <a:buChar char="•"/>
            </a:pPr>
            <a:endParaRPr lang="en-US" dirty="0"/>
          </a:p>
          <a:p>
            <a:pPr lvl="1">
              <a:buFont typeface="Arial" panose="020B0604020202020204" pitchFamily="34" charset="0"/>
              <a:buChar char="•"/>
            </a:pPr>
            <a:r>
              <a:rPr lang="en-US" dirty="0">
                <a:solidFill>
                  <a:schemeClr val="tx1"/>
                </a:solidFill>
              </a:rPr>
              <a:t>Pronunciation of </a:t>
            </a:r>
            <a:r>
              <a:rPr lang="en-US" u="sng" dirty="0">
                <a:solidFill>
                  <a:srgbClr val="FF0000"/>
                </a:solidFill>
              </a:rPr>
              <a:t>sounds</a:t>
            </a:r>
            <a:r>
              <a:rPr lang="en-US" dirty="0">
                <a:solidFill>
                  <a:schemeClr val="tx1"/>
                </a:solidFill>
              </a:rPr>
              <a:t>, with proper voicing of consonants and vowels</a:t>
            </a: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r>
              <a:rPr lang="en-US" dirty="0">
                <a:solidFill>
                  <a:schemeClr val="tx1"/>
                </a:solidFill>
              </a:rPr>
              <a:t>Pronunciation of individual </a:t>
            </a:r>
            <a:r>
              <a:rPr lang="en-US" u="sng" dirty="0">
                <a:solidFill>
                  <a:srgbClr val="FF0000"/>
                </a:solidFill>
              </a:rPr>
              <a:t>words</a:t>
            </a:r>
            <a:r>
              <a:rPr lang="en-US" dirty="0">
                <a:solidFill>
                  <a:schemeClr val="tx1"/>
                </a:solidFill>
              </a:rPr>
              <a:t>, including stress</a:t>
            </a: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r>
              <a:rPr lang="en-US" dirty="0">
                <a:solidFill>
                  <a:schemeClr val="tx1"/>
                </a:solidFill>
              </a:rPr>
              <a:t>Proper rhythm (sentence stress) and intonation of sentences or </a:t>
            </a:r>
            <a:r>
              <a:rPr lang="en-US" u="sng" dirty="0">
                <a:solidFill>
                  <a:srgbClr val="FF0000"/>
                </a:solidFill>
              </a:rPr>
              <a:t>word</a:t>
            </a:r>
            <a:r>
              <a:rPr lang="en-US" dirty="0">
                <a:solidFill>
                  <a:srgbClr val="FF0000"/>
                </a:solidFill>
              </a:rPr>
              <a:t> </a:t>
            </a:r>
            <a:r>
              <a:rPr lang="en-US" u="sng" dirty="0">
                <a:solidFill>
                  <a:srgbClr val="FF0000"/>
                </a:solidFill>
              </a:rPr>
              <a:t>groups</a:t>
            </a:r>
          </a:p>
          <a:p>
            <a:pPr lvl="1">
              <a:buFont typeface="Arial" panose="020B0604020202020204" pitchFamily="34" charset="0"/>
              <a:buChar char="•"/>
            </a:pPr>
            <a:endParaRPr lang="en-US" dirty="0"/>
          </a:p>
          <a:p>
            <a:pPr algn="just">
              <a:buFont typeface="Arial" panose="020B0604020202020204" pitchFamily="34" charset="0"/>
              <a:buChar char="•"/>
            </a:pPr>
            <a:r>
              <a:rPr lang="en-US" dirty="0"/>
              <a:t>Therefore, learning effective oral production of            1) sounds, 2) words, and 3) word groups is important for communicating well when teaching in English.</a:t>
            </a:r>
          </a:p>
          <a:p>
            <a:endParaRPr lang="en-US" dirty="0"/>
          </a:p>
          <a:p>
            <a:endParaRPr lang="en-US" dirty="0"/>
          </a:p>
          <a:p>
            <a:endParaRPr lang="en-US" dirty="0"/>
          </a:p>
        </p:txBody>
      </p:sp>
    </p:spTree>
    <p:extLst>
      <p:ext uri="{BB962C8B-B14F-4D97-AF65-F5344CB8AC3E}">
        <p14:creationId xmlns:p14="http://schemas.microsoft.com/office/powerpoint/2010/main" val="333310167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1000" t="35000" b="1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314" y="1143000"/>
            <a:ext cx="8153400" cy="5663642"/>
          </a:xfrm>
          <a:prstGeom prst="rect">
            <a:avLst/>
          </a:prstGeom>
        </p:spPr>
      </p:pic>
      <p:sp>
        <p:nvSpPr>
          <p:cNvPr id="7" name="Title 1"/>
          <p:cNvSpPr>
            <a:spLocks noGrp="1"/>
          </p:cNvSpPr>
          <p:nvPr>
            <p:ph type="title"/>
          </p:nvPr>
        </p:nvSpPr>
        <p:spPr>
          <a:xfrm>
            <a:off x="65314" y="152400"/>
            <a:ext cx="7242048" cy="762000"/>
          </a:xfrm>
        </p:spPr>
        <p:txBody>
          <a:bodyPr>
            <a:normAutofit/>
          </a:bodyPr>
          <a:lstStyle/>
          <a:p>
            <a:r>
              <a:rPr lang="en-US" sz="2200" dirty="0">
                <a:solidFill>
                  <a:srgbClr val="FF0000"/>
                </a:solidFill>
              </a:rPr>
              <a:t>The international Phonetic alphabet (IPA) - </a:t>
            </a:r>
            <a:br>
              <a:rPr lang="en-US" sz="2200" dirty="0">
                <a:solidFill>
                  <a:srgbClr val="FF0000"/>
                </a:solidFill>
              </a:rPr>
            </a:br>
            <a:r>
              <a:rPr lang="en-US" sz="2200" dirty="0">
                <a:solidFill>
                  <a:srgbClr val="FF0000"/>
                </a:solidFill>
              </a:rPr>
              <a:t>Pronunciation of sounds</a:t>
            </a:r>
            <a:endParaRPr lang="en-US" sz="2200" dirty="0"/>
          </a:p>
        </p:txBody>
      </p:sp>
    </p:spTree>
    <p:extLst>
      <p:ext uri="{BB962C8B-B14F-4D97-AF65-F5344CB8AC3E}">
        <p14:creationId xmlns:p14="http://schemas.microsoft.com/office/powerpoint/2010/main" val="369505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242048" cy="685800"/>
          </a:xfrm>
        </p:spPr>
        <p:txBody>
          <a:bodyPr>
            <a:normAutofit/>
          </a:bodyPr>
          <a:lstStyle/>
          <a:p>
            <a:r>
              <a:rPr lang="en-US" sz="2200" dirty="0">
                <a:solidFill>
                  <a:srgbClr val="FF0000"/>
                </a:solidFill>
              </a:rPr>
              <a:t>Individual Vowel Sounds (Monophthongs) </a:t>
            </a:r>
            <a:br>
              <a:rPr lang="en-US" sz="2200" dirty="0"/>
            </a:br>
            <a:r>
              <a:rPr lang="en-US" sz="2200" dirty="0"/>
              <a:t>listen and repeat after the teacher</a:t>
            </a:r>
          </a:p>
        </p:txBody>
      </p:sp>
      <p:pic>
        <p:nvPicPr>
          <p:cNvPr id="7" name="Picture 6"/>
          <p:cNvPicPr>
            <a:picLocks noChangeAspect="1"/>
          </p:cNvPicPr>
          <p:nvPr/>
        </p:nvPicPr>
        <p:blipFill>
          <a:blip r:embed="rId2"/>
          <a:stretch>
            <a:fillRect/>
          </a:stretch>
        </p:blipFill>
        <p:spPr>
          <a:xfrm>
            <a:off x="1" y="1066801"/>
            <a:ext cx="8153399" cy="5791200"/>
          </a:xfrm>
          <a:prstGeom prst="rect">
            <a:avLst/>
          </a:prstGeom>
        </p:spPr>
      </p:pic>
    </p:spTree>
    <p:extLst>
      <p:ext uri="{BB962C8B-B14F-4D97-AF65-F5344CB8AC3E}">
        <p14:creationId xmlns:p14="http://schemas.microsoft.com/office/powerpoint/2010/main" val="1458418645"/>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242048" cy="694386"/>
          </a:xfrm>
        </p:spPr>
        <p:txBody>
          <a:bodyPr>
            <a:normAutofit fontScale="90000"/>
          </a:bodyPr>
          <a:lstStyle/>
          <a:p>
            <a:r>
              <a:rPr lang="en-US" sz="2200" dirty="0">
                <a:solidFill>
                  <a:srgbClr val="FF0000"/>
                </a:solidFill>
              </a:rPr>
              <a:t>Individual Vowel Sounds (Monophthongs)</a:t>
            </a:r>
            <a:br>
              <a:rPr lang="en-US" sz="2200" dirty="0"/>
            </a:br>
            <a:r>
              <a:rPr lang="en-US" sz="2000" dirty="0"/>
              <a:t>Write the words below under the correct IPA symbol</a:t>
            </a:r>
          </a:p>
        </p:txBody>
      </p:sp>
      <p:pic>
        <p:nvPicPr>
          <p:cNvPr id="5" name="Picture 4"/>
          <p:cNvPicPr>
            <a:picLocks noChangeAspect="1"/>
          </p:cNvPicPr>
          <p:nvPr/>
        </p:nvPicPr>
        <p:blipFill>
          <a:blip r:embed="rId2"/>
          <a:stretch>
            <a:fillRect/>
          </a:stretch>
        </p:blipFill>
        <p:spPr>
          <a:xfrm>
            <a:off x="304800" y="5470086"/>
            <a:ext cx="7543800" cy="1387914"/>
          </a:xfrm>
          <a:prstGeom prst="rect">
            <a:avLst/>
          </a:prstGeom>
        </p:spPr>
      </p:pic>
      <p:pic>
        <p:nvPicPr>
          <p:cNvPr id="6" name="Picture 5"/>
          <p:cNvPicPr>
            <a:picLocks noChangeAspect="1"/>
          </p:cNvPicPr>
          <p:nvPr/>
        </p:nvPicPr>
        <p:blipFill>
          <a:blip r:embed="rId3"/>
          <a:stretch>
            <a:fillRect/>
          </a:stretch>
        </p:blipFill>
        <p:spPr>
          <a:xfrm>
            <a:off x="304800" y="1132211"/>
            <a:ext cx="7543800" cy="4179449"/>
          </a:xfrm>
          <a:prstGeom prst="rect">
            <a:avLst/>
          </a:prstGeom>
        </p:spPr>
      </p:pic>
    </p:spTree>
    <p:extLst>
      <p:ext uri="{BB962C8B-B14F-4D97-AF65-F5344CB8AC3E}">
        <p14:creationId xmlns:p14="http://schemas.microsoft.com/office/powerpoint/2010/main" val="33854778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4000" t="10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 name="Picture 2"/>
          <p:cNvPicPr>
            <a:picLocks noChangeAspect="1"/>
          </p:cNvPicPr>
          <p:nvPr/>
        </p:nvPicPr>
        <p:blipFill>
          <a:blip r:embed="rId3"/>
          <a:stretch>
            <a:fillRect/>
          </a:stretch>
        </p:blipFill>
        <p:spPr>
          <a:xfrm>
            <a:off x="381000" y="3962400"/>
            <a:ext cx="7391400" cy="2133600"/>
          </a:xfrm>
          <a:prstGeom prst="rect">
            <a:avLst/>
          </a:prstGeom>
        </p:spPr>
      </p:pic>
      <p:pic>
        <p:nvPicPr>
          <p:cNvPr id="3074" name="Picture 2" descr="Image result for tip!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219560079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4000" t="10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074"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pic>
        <p:nvPicPr>
          <p:cNvPr id="6" name="Picture 5"/>
          <p:cNvPicPr>
            <a:picLocks noChangeAspect="1"/>
          </p:cNvPicPr>
          <p:nvPr/>
        </p:nvPicPr>
        <p:blipFill>
          <a:blip r:embed="rId4"/>
          <a:stretch>
            <a:fillRect/>
          </a:stretch>
        </p:blipFill>
        <p:spPr>
          <a:xfrm>
            <a:off x="609600" y="3810001"/>
            <a:ext cx="6858000" cy="2285999"/>
          </a:xfrm>
          <a:prstGeom prst="rect">
            <a:avLst/>
          </a:prstGeom>
        </p:spPr>
      </p:pic>
    </p:spTree>
    <p:extLst>
      <p:ext uri="{BB962C8B-B14F-4D97-AF65-F5344CB8AC3E}">
        <p14:creationId xmlns:p14="http://schemas.microsoft.com/office/powerpoint/2010/main" val="371655548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736" y="1219200"/>
            <a:ext cx="7800975" cy="4876800"/>
          </a:xfrm>
          <a:prstGeom prst="rect">
            <a:avLst/>
          </a:prstGeom>
        </p:spPr>
      </p:pic>
      <p:sp>
        <p:nvSpPr>
          <p:cNvPr id="5" name="Title 1"/>
          <p:cNvSpPr>
            <a:spLocks noGrp="1"/>
          </p:cNvSpPr>
          <p:nvPr>
            <p:ph type="title"/>
          </p:nvPr>
        </p:nvSpPr>
        <p:spPr>
          <a:xfrm>
            <a:off x="203862" y="304800"/>
            <a:ext cx="7242048" cy="694386"/>
          </a:xfrm>
        </p:spPr>
        <p:txBody>
          <a:bodyPr>
            <a:normAutofit fontScale="90000"/>
          </a:bodyPr>
          <a:lstStyle/>
          <a:p>
            <a:r>
              <a:rPr lang="en-US" sz="2200" dirty="0">
                <a:solidFill>
                  <a:srgbClr val="FF0000"/>
                </a:solidFill>
              </a:rPr>
              <a:t>Individual Vowel Sounds (Monophthongs)</a:t>
            </a:r>
            <a:br>
              <a:rPr lang="en-US" sz="2200" dirty="0"/>
            </a:br>
            <a:r>
              <a:rPr lang="en-US" sz="2000" dirty="0"/>
              <a:t>Write the words below under the correct IPA symbol</a:t>
            </a:r>
          </a:p>
        </p:txBody>
      </p:sp>
    </p:spTree>
    <p:extLst>
      <p:ext uri="{BB962C8B-B14F-4D97-AF65-F5344CB8AC3E}">
        <p14:creationId xmlns:p14="http://schemas.microsoft.com/office/powerpoint/2010/main" val="2262654852"/>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l="-4000" t="10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242048" cy="777240"/>
          </a:xfrm>
        </p:spPr>
        <p:txBody>
          <a:bodyPr>
            <a:normAutofit fontScale="90000"/>
          </a:bodyPr>
          <a:lstStyle/>
          <a:p>
            <a:br>
              <a:rPr lang="en-US" dirty="0"/>
            </a:br>
            <a:r>
              <a:rPr lang="en-US" sz="2200" dirty="0">
                <a:solidFill>
                  <a:srgbClr val="FF0000"/>
                </a:solidFill>
              </a:rPr>
              <a:t>Individual Vowel Sounds (Monophthongs)</a:t>
            </a:r>
            <a:br>
              <a:rPr lang="en-US" sz="2200" dirty="0">
                <a:solidFill>
                  <a:srgbClr val="FF0000"/>
                </a:solidFill>
              </a:rPr>
            </a:br>
            <a:r>
              <a:rPr lang="en-US" sz="2000" dirty="0"/>
              <a:t>Practise saying the sounds accurately</a:t>
            </a:r>
          </a:p>
        </p:txBody>
      </p:sp>
      <p:pic>
        <p:nvPicPr>
          <p:cNvPr id="3074"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pic>
        <p:nvPicPr>
          <p:cNvPr id="7" name="Picture 6"/>
          <p:cNvPicPr>
            <a:picLocks noChangeAspect="1"/>
          </p:cNvPicPr>
          <p:nvPr/>
        </p:nvPicPr>
        <p:blipFill>
          <a:blip r:embed="rId4"/>
          <a:stretch>
            <a:fillRect/>
          </a:stretch>
        </p:blipFill>
        <p:spPr>
          <a:xfrm>
            <a:off x="185057" y="3775166"/>
            <a:ext cx="7594663" cy="2320834"/>
          </a:xfrm>
          <a:prstGeom prst="rect">
            <a:avLst/>
          </a:prstGeom>
        </p:spPr>
      </p:pic>
    </p:spTree>
    <p:extLst>
      <p:ext uri="{BB962C8B-B14F-4D97-AF65-F5344CB8AC3E}">
        <p14:creationId xmlns:p14="http://schemas.microsoft.com/office/powerpoint/2010/main" val="513349182"/>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715250" cy="685800"/>
          </a:xfrm>
        </p:spPr>
        <p:txBody>
          <a:bodyPr>
            <a:normAutofit fontScale="90000"/>
          </a:bodyPr>
          <a:lstStyle/>
          <a:p>
            <a:br>
              <a:rPr lang="en-US" dirty="0"/>
            </a:br>
            <a:r>
              <a:rPr lang="en-US" sz="2200" dirty="0">
                <a:solidFill>
                  <a:srgbClr val="FF0000"/>
                </a:solidFill>
              </a:rPr>
              <a:t>Individual</a:t>
            </a:r>
            <a:r>
              <a:rPr lang="en-US" dirty="0">
                <a:solidFill>
                  <a:srgbClr val="FF0000"/>
                </a:solidFill>
              </a:rPr>
              <a:t> </a:t>
            </a:r>
            <a:r>
              <a:rPr lang="en-US" sz="2200" dirty="0">
                <a:solidFill>
                  <a:srgbClr val="FF0000"/>
                </a:solidFill>
              </a:rPr>
              <a:t>Sounds: Vowels (Monophthongs)</a:t>
            </a:r>
            <a:br>
              <a:rPr lang="en-US" sz="2200" dirty="0"/>
            </a:br>
            <a:r>
              <a:rPr lang="en-US" sz="2200" dirty="0"/>
              <a:t>Circle the sound your teacher says</a:t>
            </a:r>
          </a:p>
        </p:txBody>
      </p:sp>
      <p:pic>
        <p:nvPicPr>
          <p:cNvPr id="5" name="Picture 4"/>
          <p:cNvPicPr>
            <a:picLocks noChangeAspect="1"/>
          </p:cNvPicPr>
          <p:nvPr/>
        </p:nvPicPr>
        <p:blipFill>
          <a:blip r:embed="rId2"/>
          <a:stretch>
            <a:fillRect/>
          </a:stretch>
        </p:blipFill>
        <p:spPr>
          <a:xfrm>
            <a:off x="457200" y="1524000"/>
            <a:ext cx="7486650" cy="4848225"/>
          </a:xfrm>
          <a:prstGeom prst="rect">
            <a:avLst/>
          </a:prstGeom>
        </p:spPr>
      </p:pic>
    </p:spTree>
    <p:extLst>
      <p:ext uri="{BB962C8B-B14F-4D97-AF65-F5344CB8AC3E}">
        <p14:creationId xmlns:p14="http://schemas.microsoft.com/office/powerpoint/2010/main" val="4047299384"/>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421640"/>
            <a:ext cx="7242048" cy="1143000"/>
          </a:xfrm>
        </p:spPr>
        <p:txBody>
          <a:bodyPr/>
          <a:lstStyle/>
          <a:p>
            <a:r>
              <a:rPr lang="en-US" dirty="0">
                <a:solidFill>
                  <a:srgbClr val="FF0000"/>
                </a:solidFill>
              </a:rPr>
              <a:t>Introductions</a:t>
            </a:r>
            <a:endParaRPr lang="en-CA" dirty="0">
              <a:solidFill>
                <a:srgbClr val="FF0000"/>
              </a:solidFill>
            </a:endParaRPr>
          </a:p>
        </p:txBody>
      </p:sp>
      <p:sp>
        <p:nvSpPr>
          <p:cNvPr id="3" name="Content Placeholder 2"/>
          <p:cNvSpPr>
            <a:spLocks noGrp="1"/>
          </p:cNvSpPr>
          <p:nvPr>
            <p:ph sz="half" idx="1"/>
          </p:nvPr>
        </p:nvSpPr>
        <p:spPr>
          <a:xfrm>
            <a:off x="533400" y="1600200"/>
            <a:ext cx="5181600" cy="4525963"/>
          </a:xfrm>
        </p:spPr>
        <p:txBody>
          <a:bodyPr>
            <a:normAutofit/>
          </a:bodyPr>
          <a:lstStyle/>
          <a:p>
            <a:pPr marL="0" indent="0">
              <a:buNone/>
            </a:pPr>
            <a:r>
              <a:rPr lang="en-US" b="1" dirty="0"/>
              <a:t>Instructor</a:t>
            </a:r>
          </a:p>
          <a:p>
            <a:pPr marL="0" indent="0">
              <a:buNone/>
            </a:pPr>
            <a:endParaRPr lang="en-US" b="1"/>
          </a:p>
          <a:p>
            <a:pPr marL="0" indent="0">
              <a:buNone/>
            </a:pPr>
            <a:r>
              <a:rPr lang="en-US" b="1" dirty="0"/>
              <a:t>Students</a:t>
            </a:r>
          </a:p>
          <a:p>
            <a:pPr marL="292608" lvl="1" indent="0">
              <a:buNone/>
            </a:pPr>
            <a:r>
              <a:rPr lang="en-US" dirty="0">
                <a:solidFill>
                  <a:schemeClr val="tx1"/>
                </a:solidFill>
              </a:rPr>
              <a:t>-Your name?</a:t>
            </a:r>
          </a:p>
          <a:p>
            <a:pPr marL="292608" lvl="1" indent="0">
              <a:buNone/>
            </a:pPr>
            <a:r>
              <a:rPr lang="en-CA" dirty="0">
                <a:solidFill>
                  <a:schemeClr val="tx1"/>
                </a:solidFill>
              </a:rPr>
              <a:t>-Country?</a:t>
            </a:r>
            <a:endParaRPr lang="en-US" dirty="0">
              <a:solidFill>
                <a:schemeClr val="tx1"/>
              </a:solidFill>
            </a:endParaRPr>
          </a:p>
          <a:p>
            <a:pPr marL="292608" lvl="1" indent="0">
              <a:buNone/>
            </a:pPr>
            <a:r>
              <a:rPr lang="en-US" dirty="0">
                <a:solidFill>
                  <a:schemeClr val="tx1"/>
                </a:solidFill>
              </a:rPr>
              <a:t>-Department and Research Area?</a:t>
            </a:r>
            <a:endParaRPr lang="en-CA" dirty="0">
              <a:solidFill>
                <a:schemeClr val="tx1"/>
              </a:solidFill>
            </a:endParaRPr>
          </a:p>
          <a:p>
            <a:pPr marL="292608" lvl="1" indent="0">
              <a:buNone/>
            </a:pPr>
            <a:r>
              <a:rPr lang="en-CA" dirty="0">
                <a:solidFill>
                  <a:schemeClr val="tx1"/>
                </a:solidFill>
              </a:rPr>
              <a:t>-Non-academic interests?</a:t>
            </a:r>
            <a:endParaRPr lang="en-US" dirty="0">
              <a:solidFill>
                <a:schemeClr val="tx1"/>
              </a:solidFill>
            </a:endParaRPr>
          </a:p>
          <a:p>
            <a:pPr marL="292608" lvl="1" indent="0">
              <a:buNone/>
            </a:pPr>
            <a:r>
              <a:rPr lang="en-US" dirty="0">
                <a:solidFill>
                  <a:schemeClr val="tx1"/>
                </a:solidFill>
              </a:rPr>
              <a:t>-Your ‘passion(s)’ in life?</a:t>
            </a:r>
            <a:endParaRPr lang="en-CA" dirty="0">
              <a:solidFill>
                <a:schemeClr val="tx1"/>
              </a:solidFill>
            </a:endParaRPr>
          </a:p>
        </p:txBody>
      </p:sp>
    </p:spTree>
    <p:extLst>
      <p:ext uri="{BB962C8B-B14F-4D97-AF65-F5344CB8AC3E}">
        <p14:creationId xmlns:p14="http://schemas.microsoft.com/office/powerpoint/2010/main" val="382889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715250" cy="685800"/>
          </a:xfrm>
        </p:spPr>
        <p:txBody>
          <a:bodyPr>
            <a:normAutofit fontScale="90000"/>
          </a:bodyPr>
          <a:lstStyle/>
          <a:p>
            <a:br>
              <a:rPr lang="en-US" dirty="0"/>
            </a:br>
            <a:r>
              <a:rPr lang="en-US" sz="2200" dirty="0">
                <a:solidFill>
                  <a:srgbClr val="FF0000"/>
                </a:solidFill>
              </a:rPr>
              <a:t>Individual</a:t>
            </a:r>
            <a:r>
              <a:rPr lang="en-US" dirty="0">
                <a:solidFill>
                  <a:srgbClr val="FF0000"/>
                </a:solidFill>
              </a:rPr>
              <a:t> </a:t>
            </a:r>
            <a:r>
              <a:rPr lang="en-US" sz="2200" dirty="0">
                <a:solidFill>
                  <a:srgbClr val="FF0000"/>
                </a:solidFill>
              </a:rPr>
              <a:t>Sounds: Vowels (Monophthongs)</a:t>
            </a:r>
            <a:br>
              <a:rPr lang="en-US" sz="2200" dirty="0"/>
            </a:br>
            <a:r>
              <a:rPr lang="en-US" sz="2200" dirty="0"/>
              <a:t>Circle the sound your partner says. Switch roles after.</a:t>
            </a:r>
          </a:p>
        </p:txBody>
      </p:sp>
      <p:pic>
        <p:nvPicPr>
          <p:cNvPr id="5" name="Picture 4"/>
          <p:cNvPicPr>
            <a:picLocks noChangeAspect="1"/>
          </p:cNvPicPr>
          <p:nvPr/>
        </p:nvPicPr>
        <p:blipFill>
          <a:blip r:embed="rId2"/>
          <a:stretch>
            <a:fillRect/>
          </a:stretch>
        </p:blipFill>
        <p:spPr>
          <a:xfrm>
            <a:off x="457200" y="1524000"/>
            <a:ext cx="7486650" cy="4848225"/>
          </a:xfrm>
          <a:prstGeom prst="rect">
            <a:avLst/>
          </a:prstGeom>
        </p:spPr>
      </p:pic>
    </p:spTree>
    <p:extLst>
      <p:ext uri="{BB962C8B-B14F-4D97-AF65-F5344CB8AC3E}">
        <p14:creationId xmlns:p14="http://schemas.microsoft.com/office/powerpoint/2010/main" val="125029128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242048" cy="701040"/>
          </a:xfrm>
        </p:spPr>
        <p:txBody>
          <a:bodyPr>
            <a:normAutofit/>
          </a:bodyPr>
          <a:lstStyle/>
          <a:p>
            <a:r>
              <a:rPr lang="en-US" sz="2000" dirty="0">
                <a:solidFill>
                  <a:srgbClr val="FF0000"/>
                </a:solidFill>
              </a:rPr>
              <a:t>Diphthongs: Two combined vowel Sounds</a:t>
            </a:r>
            <a:br>
              <a:rPr lang="en-US" sz="2000" dirty="0">
                <a:solidFill>
                  <a:srgbClr val="FF0000"/>
                </a:solidFill>
              </a:rPr>
            </a:br>
            <a:r>
              <a:rPr lang="en-US" sz="2000" dirty="0"/>
              <a:t>Practise saying the sounds accurately</a:t>
            </a:r>
            <a:r>
              <a:rPr lang="en-US" sz="2000" dirty="0">
                <a:solidFill>
                  <a:srgbClr val="FF0000"/>
                </a:solidFill>
              </a:rPr>
              <a:t> </a:t>
            </a:r>
            <a:endParaRPr lang="en-US" sz="2000" dirty="0"/>
          </a:p>
        </p:txBody>
      </p:sp>
      <p:pic>
        <p:nvPicPr>
          <p:cNvPr id="5" name="Picture 4"/>
          <p:cNvPicPr>
            <a:picLocks noChangeAspect="1"/>
          </p:cNvPicPr>
          <p:nvPr/>
        </p:nvPicPr>
        <p:blipFill>
          <a:blip r:embed="rId2"/>
          <a:stretch>
            <a:fillRect/>
          </a:stretch>
        </p:blipFill>
        <p:spPr>
          <a:xfrm>
            <a:off x="381000" y="1295400"/>
            <a:ext cx="7505700" cy="4800600"/>
          </a:xfrm>
          <a:prstGeom prst="rect">
            <a:avLst/>
          </a:prstGeom>
        </p:spPr>
      </p:pic>
    </p:spTree>
    <p:extLst>
      <p:ext uri="{BB962C8B-B14F-4D97-AF65-F5344CB8AC3E}">
        <p14:creationId xmlns:p14="http://schemas.microsoft.com/office/powerpoint/2010/main" val="5899240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7924800" cy="701040"/>
          </a:xfrm>
        </p:spPr>
        <p:txBody>
          <a:bodyPr>
            <a:normAutofit/>
          </a:bodyPr>
          <a:lstStyle/>
          <a:p>
            <a:r>
              <a:rPr lang="en-US" sz="2200" dirty="0">
                <a:solidFill>
                  <a:srgbClr val="FF0000"/>
                </a:solidFill>
              </a:rPr>
              <a:t>Two combined vowel Sounds: Diphthongs</a:t>
            </a:r>
            <a:br>
              <a:rPr lang="en-US" sz="2200" dirty="0">
                <a:solidFill>
                  <a:srgbClr val="FF0000"/>
                </a:solidFill>
              </a:rPr>
            </a:br>
            <a:r>
              <a:rPr lang="en-US" sz="2000" dirty="0"/>
              <a:t>Write the words below under the correct IPA symbol</a:t>
            </a:r>
            <a:r>
              <a:rPr lang="en-US" sz="2000" dirty="0">
                <a:solidFill>
                  <a:srgbClr val="FF0000"/>
                </a:solidFill>
              </a:rPr>
              <a:t> </a:t>
            </a:r>
            <a:endParaRPr lang="en-US" sz="2000" dirty="0"/>
          </a:p>
        </p:txBody>
      </p:sp>
      <p:pic>
        <p:nvPicPr>
          <p:cNvPr id="4" name="Picture 3"/>
          <p:cNvPicPr>
            <a:picLocks noChangeAspect="1"/>
          </p:cNvPicPr>
          <p:nvPr/>
        </p:nvPicPr>
        <p:blipFill>
          <a:blip r:embed="rId2"/>
          <a:stretch>
            <a:fillRect/>
          </a:stretch>
        </p:blipFill>
        <p:spPr>
          <a:xfrm>
            <a:off x="228600" y="5334000"/>
            <a:ext cx="7546848" cy="1219200"/>
          </a:xfrm>
          <a:prstGeom prst="rect">
            <a:avLst/>
          </a:prstGeom>
        </p:spPr>
      </p:pic>
      <p:pic>
        <p:nvPicPr>
          <p:cNvPr id="5" name="Picture 4"/>
          <p:cNvPicPr>
            <a:picLocks noChangeAspect="1"/>
          </p:cNvPicPr>
          <p:nvPr/>
        </p:nvPicPr>
        <p:blipFill>
          <a:blip r:embed="rId3"/>
          <a:stretch>
            <a:fillRect/>
          </a:stretch>
        </p:blipFill>
        <p:spPr>
          <a:xfrm>
            <a:off x="269748" y="1371600"/>
            <a:ext cx="7505700" cy="3733800"/>
          </a:xfrm>
          <a:prstGeom prst="rect">
            <a:avLst/>
          </a:prstGeom>
        </p:spPr>
      </p:pic>
    </p:spTree>
    <p:extLst>
      <p:ext uri="{BB962C8B-B14F-4D97-AF65-F5344CB8AC3E}">
        <p14:creationId xmlns:p14="http://schemas.microsoft.com/office/powerpoint/2010/main" val="2571838844"/>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9" y="76200"/>
            <a:ext cx="7546848" cy="701040"/>
          </a:xfrm>
        </p:spPr>
        <p:txBody>
          <a:bodyPr>
            <a:normAutofit fontScale="90000"/>
          </a:bodyPr>
          <a:lstStyle/>
          <a:p>
            <a:br>
              <a:rPr lang="en-US" dirty="0">
                <a:solidFill>
                  <a:srgbClr val="FF0000"/>
                </a:solidFill>
              </a:rPr>
            </a:br>
            <a:r>
              <a:rPr lang="en-US" sz="2200" dirty="0">
                <a:solidFill>
                  <a:srgbClr val="FF0000"/>
                </a:solidFill>
              </a:rPr>
              <a:t>Individual sounds: Consonants</a:t>
            </a:r>
            <a:br>
              <a:rPr lang="en-US" sz="2200" dirty="0">
                <a:solidFill>
                  <a:srgbClr val="FF0000"/>
                </a:solidFill>
              </a:rPr>
            </a:br>
            <a:r>
              <a:rPr lang="en-US" sz="2200" dirty="0"/>
              <a:t>Practise saying the sounds accurately</a:t>
            </a:r>
            <a:endParaRPr lang="en-US" sz="2200" dirty="0">
              <a:solidFill>
                <a:srgbClr val="FF0000"/>
              </a:solidFill>
            </a:endParaRPr>
          </a:p>
        </p:txBody>
      </p:sp>
      <p:pic>
        <p:nvPicPr>
          <p:cNvPr id="4" name="Picture 3"/>
          <p:cNvPicPr>
            <a:picLocks noChangeAspect="1"/>
          </p:cNvPicPr>
          <p:nvPr/>
        </p:nvPicPr>
        <p:blipFill>
          <a:blip r:embed="rId2"/>
          <a:stretch>
            <a:fillRect/>
          </a:stretch>
        </p:blipFill>
        <p:spPr>
          <a:xfrm>
            <a:off x="8709" y="990600"/>
            <a:ext cx="8114763" cy="5873931"/>
          </a:xfrm>
          <a:prstGeom prst="rect">
            <a:avLst/>
          </a:prstGeom>
        </p:spPr>
      </p:pic>
    </p:spTree>
    <p:extLst>
      <p:ext uri="{BB962C8B-B14F-4D97-AF65-F5344CB8AC3E}">
        <p14:creationId xmlns:p14="http://schemas.microsoft.com/office/powerpoint/2010/main" val="2667697575"/>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143000"/>
            <a:ext cx="8001000" cy="5715000"/>
          </a:xfrm>
          <a:prstGeom prst="rect">
            <a:avLst/>
          </a:prstGeom>
        </p:spPr>
      </p:pic>
      <p:sp>
        <p:nvSpPr>
          <p:cNvPr id="5" name="Title 1"/>
          <p:cNvSpPr txBox="1">
            <a:spLocks/>
          </p:cNvSpPr>
          <p:nvPr/>
        </p:nvSpPr>
        <p:spPr>
          <a:xfrm>
            <a:off x="23949"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Tree>
    <p:extLst>
      <p:ext uri="{BB962C8B-B14F-4D97-AF65-F5344CB8AC3E}">
        <p14:creationId xmlns:p14="http://schemas.microsoft.com/office/powerpoint/2010/main" val="496348463"/>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04800" y="1026188"/>
            <a:ext cx="7239000" cy="812138"/>
          </a:xfrm>
          <a:prstGeom prst="rect">
            <a:avLst/>
          </a:prstGeom>
        </p:spPr>
      </p:pic>
      <p:pic>
        <p:nvPicPr>
          <p:cNvPr id="8" name="Picture 7"/>
          <p:cNvPicPr>
            <a:picLocks noChangeAspect="1"/>
          </p:cNvPicPr>
          <p:nvPr/>
        </p:nvPicPr>
        <p:blipFill>
          <a:blip r:embed="rId4"/>
          <a:stretch>
            <a:fillRect/>
          </a:stretch>
        </p:blipFill>
        <p:spPr>
          <a:xfrm>
            <a:off x="337457" y="1981200"/>
            <a:ext cx="6979920" cy="2124075"/>
          </a:xfrm>
          <a:prstGeom prst="rect">
            <a:avLst/>
          </a:prstGeom>
        </p:spPr>
      </p:pic>
      <p:sp>
        <p:nvSpPr>
          <p:cNvPr id="9" name="Title 1"/>
          <p:cNvSpPr txBox="1">
            <a:spLocks/>
          </p:cNvSpPr>
          <p:nvPr/>
        </p:nvSpPr>
        <p:spPr>
          <a:xfrm>
            <a:off x="150876"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Rectangle 9"/>
          <p:cNvSpPr/>
          <p:nvPr/>
        </p:nvSpPr>
        <p:spPr>
          <a:xfrm>
            <a:off x="762000" y="4750462"/>
            <a:ext cx="6553200" cy="1186607"/>
          </a:xfrm>
          <a:prstGeom prst="rect">
            <a:avLst/>
          </a:prstGeom>
        </p:spPr>
        <p:txBody>
          <a:bodyPr wrap="square">
            <a:spAutoFit/>
          </a:bodyPr>
          <a:lstStyle/>
          <a:p>
            <a:pPr lvl="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1. Groves of vine veered west along the villain’s veranda.</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GB" dirty="0">
                <a:latin typeface="Calibri" panose="020F0502020204030204" pitchFamily="34" charset="0"/>
                <a:ea typeface="PMingLiU" panose="02020500000000000000" pitchFamily="18" charset="-120"/>
                <a:cs typeface="Times New Roman" panose="02020603050405020304" pitchFamily="18" charset="0"/>
              </a:rPr>
              <a:t>2. Woollen vests for wailing wolves are worn in the vast woodlands.</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1" name="Title 1"/>
          <p:cNvSpPr txBox="1">
            <a:spLocks/>
          </p:cNvSpPr>
          <p:nvPr/>
        </p:nvSpPr>
        <p:spPr>
          <a:xfrm>
            <a:off x="150876" y="4105275"/>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2" name="Picture 2" descr="Image result for tip!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775872566"/>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949"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pic>
        <p:nvPicPr>
          <p:cNvPr id="3" name="Picture 2"/>
          <p:cNvPicPr>
            <a:picLocks noChangeAspect="1"/>
          </p:cNvPicPr>
          <p:nvPr/>
        </p:nvPicPr>
        <p:blipFill>
          <a:blip r:embed="rId2"/>
          <a:stretch>
            <a:fillRect/>
          </a:stretch>
        </p:blipFill>
        <p:spPr>
          <a:xfrm>
            <a:off x="304800" y="1295400"/>
            <a:ext cx="7467600" cy="2133600"/>
          </a:xfrm>
          <a:prstGeom prst="rect">
            <a:avLst/>
          </a:prstGeom>
        </p:spPr>
      </p:pic>
      <p:sp>
        <p:nvSpPr>
          <p:cNvPr id="6" name="Rectangle 5"/>
          <p:cNvSpPr/>
          <p:nvPr/>
        </p:nvSpPr>
        <p:spPr>
          <a:xfrm>
            <a:off x="609600" y="4572000"/>
            <a:ext cx="6629400" cy="1186607"/>
          </a:xfrm>
          <a:prstGeom prst="rect">
            <a:avLst/>
          </a:prstGeom>
        </p:spPr>
        <p:txBody>
          <a:bodyPr wrap="square">
            <a:spAutoFit/>
          </a:bodyPr>
          <a:lstStyle/>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1. Vivacious Vivian vacuumed Vincent’s very vivid vase.</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2. Victoria vowed vengeance vociferously and vehemently. </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7"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0"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59775" y="63685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17100101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1000" y="1143000"/>
            <a:ext cx="7010400" cy="2438400"/>
          </a:xfrm>
          <a:prstGeom prst="rect">
            <a:avLst/>
          </a:prstGeom>
        </p:spPr>
      </p:pic>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9" name="Rectangle 8"/>
          <p:cNvSpPr/>
          <p:nvPr/>
        </p:nvSpPr>
        <p:spPr>
          <a:xfrm>
            <a:off x="495300" y="4572000"/>
            <a:ext cx="6858000" cy="1186607"/>
          </a:xfrm>
          <a:prstGeom prst="rect">
            <a:avLst/>
          </a:prstGeom>
        </p:spPr>
        <p:txBody>
          <a:bodyPr wrap="square">
            <a:spAutoFit/>
          </a:bodyPr>
          <a:lstStyle/>
          <a:p>
            <a:pPr lvl="0">
              <a:lnSpc>
                <a:spcPct val="107000"/>
              </a:lnSpc>
              <a:spcAft>
                <a:spcPts val="800"/>
              </a:spcAft>
            </a:pPr>
            <a:r>
              <a:rPr lang="en-US" dirty="0">
                <a:latin typeface="Calibri" panose="020F0502020204030204" pitchFamily="34" charset="0"/>
                <a:ea typeface="PMingLiU" panose="02020500000000000000" pitchFamily="18" charset="-120"/>
                <a:cs typeface="Times New Roman" panose="02020603050405020304" pitchFamily="18" charset="0"/>
              </a:rPr>
              <a:t>1. Ca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ual clothes are provi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ional for lei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urely trips across 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ia.</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latin typeface="Calibri" panose="020F0502020204030204" pitchFamily="34" charset="0"/>
                <a:ea typeface="PMingLiU" panose="02020500000000000000" pitchFamily="18" charset="-120"/>
                <a:cs typeface="Times New Roman" panose="02020603050405020304" pitchFamily="18" charset="0"/>
              </a:rPr>
              <a:t>2. His trea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 was mea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ured in non-vi</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ual plea</a:t>
            </a:r>
            <a:r>
              <a:rPr lang="en-US" b="1" u="sng" dirty="0">
                <a:latin typeface="Calibri" panose="020F0502020204030204" pitchFamily="34" charset="0"/>
                <a:ea typeface="PMingLiU" panose="02020500000000000000" pitchFamily="18" charset="-120"/>
                <a:cs typeface="Times New Roman" panose="02020603050405020304" pitchFamily="18" charset="0"/>
              </a:rPr>
              <a:t>s</a:t>
            </a:r>
            <a:r>
              <a:rPr lang="en-US" dirty="0">
                <a:latin typeface="Calibri" panose="020F0502020204030204" pitchFamily="34" charset="0"/>
                <a:ea typeface="PMingLiU" panose="02020500000000000000" pitchFamily="18" charset="-120"/>
                <a:cs typeface="Times New Roman" panose="02020603050405020304" pitchFamily="18" charset="0"/>
              </a:rPr>
              <a:t>ure.</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11"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3211696652"/>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95794" y="399288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2" name="Picture 1"/>
          <p:cNvPicPr>
            <a:picLocks noChangeAspect="1"/>
          </p:cNvPicPr>
          <p:nvPr/>
        </p:nvPicPr>
        <p:blipFill>
          <a:blip r:embed="rId2"/>
          <a:stretch>
            <a:fillRect/>
          </a:stretch>
        </p:blipFill>
        <p:spPr>
          <a:xfrm>
            <a:off x="515983" y="1234440"/>
            <a:ext cx="7408817" cy="2346960"/>
          </a:xfrm>
          <a:prstGeom prst="rect">
            <a:avLst/>
          </a:prstGeom>
        </p:spPr>
      </p:pic>
      <p:sp>
        <p:nvSpPr>
          <p:cNvPr id="3" name="Rectangle 2"/>
          <p:cNvSpPr/>
          <p:nvPr/>
        </p:nvSpPr>
        <p:spPr>
          <a:xfrm>
            <a:off x="762000" y="4800600"/>
            <a:ext cx="5943600" cy="923330"/>
          </a:xfrm>
          <a:prstGeom prst="rect">
            <a:avLst/>
          </a:prstGeom>
        </p:spPr>
        <p:txBody>
          <a:bodyPr wrap="square">
            <a:spAutoFit/>
          </a:bodyPr>
          <a:lstStyle/>
          <a:p>
            <a:pPr lvl="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 Tom threw thirty three thousand thorny thistles.</a:t>
            </a:r>
            <a:endParaRPr lang="en-CA" dirty="0">
              <a:latin typeface="Arial" panose="020B0604020202020204" pitchFamily="34" charset="0"/>
              <a:ea typeface="PMingLiU" panose="02020500000000000000" pitchFamily="18" charset="-120"/>
              <a:cs typeface="Times New Roman" panose="02020603050405020304" pitchFamily="18" charset="0"/>
            </a:endParaRPr>
          </a:p>
          <a:p>
            <a:pPr marL="45720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fontAlgn="base"/>
            <a:r>
              <a:rPr lang="en-CA"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2. Through three cheese trees three free fleas flew.</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11"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1498466754"/>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4" name="Picture 3"/>
          <p:cNvPicPr>
            <a:picLocks noChangeAspect="1"/>
          </p:cNvPicPr>
          <p:nvPr/>
        </p:nvPicPr>
        <p:blipFill>
          <a:blip r:embed="rId2"/>
          <a:stretch>
            <a:fillRect/>
          </a:stretch>
        </p:blipFill>
        <p:spPr>
          <a:xfrm>
            <a:off x="587311" y="1143001"/>
            <a:ext cx="7110413" cy="2514600"/>
          </a:xfrm>
          <a:prstGeom prst="rect">
            <a:avLst/>
          </a:prstGeom>
        </p:spPr>
      </p:pic>
      <p:sp>
        <p:nvSpPr>
          <p:cNvPr id="5" name="Rectangle 4"/>
          <p:cNvSpPr/>
          <p:nvPr/>
        </p:nvSpPr>
        <p:spPr>
          <a:xfrm>
            <a:off x="990600" y="4724400"/>
            <a:ext cx="6096000" cy="1186607"/>
          </a:xfrm>
          <a:prstGeom prst="rect">
            <a:avLst/>
          </a:prstGeom>
        </p:spPr>
        <p:txBody>
          <a:bodyPr wrap="square">
            <a:spAutoFit/>
          </a:bodyPr>
          <a:lstStyle/>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1. Thelma sells thick thistles near the theatre.</a:t>
            </a: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lnSpc>
                <a:spcPct val="107000"/>
              </a:lnSpc>
              <a:spcAft>
                <a:spcPts val="800"/>
              </a:spcAft>
            </a:pPr>
            <a:endPar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endParaRPr>
          </a:p>
          <a:p>
            <a:pPr lvl="0">
              <a:lnSpc>
                <a:spcPct val="107000"/>
              </a:lnSpc>
              <a:spcAft>
                <a:spcPts val="800"/>
              </a:spcAft>
            </a:pPr>
            <a:r>
              <a:rPr lang="en-US" dirty="0">
                <a:solidFill>
                  <a:srgbClr val="000000"/>
                </a:solidFill>
                <a:latin typeface="Calibri" panose="020F0502020204030204" pitchFamily="34" charset="0"/>
                <a:ea typeface="PMingLiU" panose="02020500000000000000" pitchFamily="18" charset="-120"/>
                <a:cs typeface="Times New Roman" panose="02020603050405020304" pitchFamily="18" charset="0"/>
              </a:rPr>
              <a:t>2. Cassie threw Cathy some thick math books.</a:t>
            </a:r>
            <a:endParaRPr lang="en-CA" dirty="0">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9"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2361754963"/>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242048" cy="746760"/>
          </a:xfrm>
        </p:spPr>
        <p:txBody>
          <a:bodyPr>
            <a:normAutofit fontScale="90000"/>
          </a:bodyPr>
          <a:lstStyle/>
          <a:p>
            <a:r>
              <a:rPr lang="en-US" dirty="0">
                <a:solidFill>
                  <a:srgbClr val="FF0000"/>
                </a:solidFill>
              </a:rPr>
              <a:t>SG8002 – Course Information</a:t>
            </a:r>
          </a:p>
        </p:txBody>
      </p:sp>
      <p:sp>
        <p:nvSpPr>
          <p:cNvPr id="3" name="Content Placeholder 2"/>
          <p:cNvSpPr>
            <a:spLocks noGrp="1"/>
          </p:cNvSpPr>
          <p:nvPr>
            <p:ph sz="half" idx="1"/>
          </p:nvPr>
        </p:nvSpPr>
        <p:spPr>
          <a:xfrm>
            <a:off x="228600" y="1143000"/>
            <a:ext cx="7391400" cy="4937760"/>
          </a:xfrm>
        </p:spPr>
        <p:txBody>
          <a:bodyPr>
            <a:normAutofit fontScale="92500" lnSpcReduction="20000"/>
          </a:bodyPr>
          <a:lstStyle/>
          <a:p>
            <a:pPr algn="just">
              <a:buFont typeface="Arial" panose="020B0604020202020204" pitchFamily="34" charset="0"/>
              <a:buChar char="•"/>
            </a:pPr>
            <a:r>
              <a:rPr lang="en-US" dirty="0"/>
              <a:t>The course is designed to help you improve your English for the Medium of Instruction, including listening, </a:t>
            </a:r>
            <a:r>
              <a:rPr lang="en-US" dirty="0">
                <a:solidFill>
                  <a:srgbClr val="FF0000"/>
                </a:solidFill>
              </a:rPr>
              <a:t>pronunciation, stress, intonation, </a:t>
            </a:r>
            <a:r>
              <a:rPr lang="en-US" dirty="0"/>
              <a:t>vocabulary and explanation strategies…</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…but you will need to continually practice them over the long term in order to be able to teach some day in English</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buFont typeface="Arial" panose="020B0604020202020204" pitchFamily="34" charset="0"/>
              <a:buChar char="•"/>
            </a:pPr>
            <a:r>
              <a:rPr lang="en-US" dirty="0"/>
              <a:t>Successful outcomes depend on your commitment, persistence and continued hard work</a:t>
            </a:r>
          </a:p>
          <a:p>
            <a:endParaRPr lang="en-US" dirty="0"/>
          </a:p>
          <a:p>
            <a:endParaRPr lang="en-US" dirty="0"/>
          </a:p>
        </p:txBody>
      </p:sp>
    </p:spTree>
    <p:extLst>
      <p:ext uri="{BB962C8B-B14F-4D97-AF65-F5344CB8AC3E}">
        <p14:creationId xmlns:p14="http://schemas.microsoft.com/office/powerpoint/2010/main" val="514426061"/>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6200" y="38100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Individual sounds: Consonants</a:t>
            </a:r>
          </a:p>
        </p:txBody>
      </p:sp>
      <p:sp>
        <p:nvSpPr>
          <p:cNvPr id="10" name="Title 1"/>
          <p:cNvSpPr txBox="1">
            <a:spLocks/>
          </p:cNvSpPr>
          <p:nvPr/>
        </p:nvSpPr>
        <p:spPr>
          <a:xfrm>
            <a:off x="150876" y="3947160"/>
            <a:ext cx="7546848" cy="396240"/>
          </a:xfrm>
          <a:prstGeom prst="rect">
            <a:avLst/>
          </a:prstGeom>
        </p:spPr>
        <p:txBody>
          <a:bodyPr vert="horz" lIns="45720" tIns="0" rIns="45720" bIns="0" anchor="b" anchorCtr="0">
            <a:noAutofit/>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br>
              <a:rPr lang="en-US" sz="2000" dirty="0">
                <a:solidFill>
                  <a:srgbClr val="FF0000"/>
                </a:solidFill>
              </a:rPr>
            </a:br>
            <a:r>
              <a:rPr lang="en-US" sz="2000" dirty="0">
                <a:solidFill>
                  <a:srgbClr val="FF0000"/>
                </a:solidFill>
              </a:rPr>
              <a:t>Practise:</a:t>
            </a:r>
          </a:p>
        </p:txBody>
      </p:sp>
      <p:pic>
        <p:nvPicPr>
          <p:cNvPr id="2" name="Picture 1"/>
          <p:cNvPicPr>
            <a:picLocks noChangeAspect="1"/>
          </p:cNvPicPr>
          <p:nvPr/>
        </p:nvPicPr>
        <p:blipFill>
          <a:blip r:embed="rId2"/>
          <a:stretch>
            <a:fillRect/>
          </a:stretch>
        </p:blipFill>
        <p:spPr>
          <a:xfrm>
            <a:off x="619124" y="990600"/>
            <a:ext cx="7078599" cy="2438399"/>
          </a:xfrm>
          <a:prstGeom prst="rect">
            <a:avLst/>
          </a:prstGeom>
        </p:spPr>
      </p:pic>
      <p:sp>
        <p:nvSpPr>
          <p:cNvPr id="3" name="Rectangle 2"/>
          <p:cNvSpPr/>
          <p:nvPr/>
        </p:nvSpPr>
        <p:spPr>
          <a:xfrm>
            <a:off x="685800" y="4572000"/>
            <a:ext cx="6629400" cy="1167243"/>
          </a:xfrm>
          <a:prstGeom prst="rect">
            <a:avLst/>
          </a:prstGeom>
        </p:spPr>
        <p:txBody>
          <a:bodyPr wrap="square">
            <a:spAutoFit/>
          </a:bodyPr>
          <a:lstStyle/>
          <a:p>
            <a:pPr lvl="0">
              <a:lnSpc>
                <a:spcPct val="107000"/>
              </a:lnSpc>
              <a:spcAft>
                <a:spcPts val="800"/>
              </a:spcAft>
              <a:buClr>
                <a:srgbClr val="000000"/>
              </a:buClr>
            </a:pPr>
            <a:r>
              <a:rPr lang="en-GB" dirty="0">
                <a:latin typeface="Calibri" panose="020F0502020204030204" pitchFamily="34" charset="0"/>
                <a:ea typeface="PMingLiU" panose="02020500000000000000" pitchFamily="18" charset="-120"/>
                <a:cs typeface="Times New Roman" panose="02020603050405020304" pitchFamily="18" charset="0"/>
              </a:rPr>
              <a:t>1. Zero leather, weathered leather. Zero leather, weathered leather.</a:t>
            </a:r>
          </a:p>
          <a:p>
            <a:pPr lvl="0">
              <a:lnSpc>
                <a:spcPct val="107000"/>
              </a:lnSpc>
              <a:spcAft>
                <a:spcPts val="800"/>
              </a:spcAft>
              <a:buClr>
                <a:srgbClr val="000000"/>
              </a:buClr>
            </a:pPr>
            <a:endParaRPr lang="en-CA" dirty="0">
              <a:latin typeface="Arial" panose="020B0604020202020204" pitchFamily="34" charset="0"/>
              <a:ea typeface="PMingLiU" panose="02020500000000000000" pitchFamily="18" charset="-120"/>
              <a:cs typeface="Times New Roman" panose="02020603050405020304" pitchFamily="18" charset="0"/>
            </a:endParaRPr>
          </a:p>
          <a:p>
            <a:pPr lvl="0">
              <a:spcAft>
                <a:spcPts val="120"/>
              </a:spcAft>
              <a:buClr>
                <a:srgbClr val="000000"/>
              </a:buClr>
            </a:pPr>
            <a:r>
              <a:rPr lang="en-CA" dirty="0">
                <a:solidFill>
                  <a:srgbClr val="252525"/>
                </a:solidFill>
                <a:latin typeface="Calibri" panose="020F0502020204030204" pitchFamily="34" charset="0"/>
                <a:ea typeface="Times New Roman" panose="02020603050405020304" pitchFamily="18" charset="0"/>
                <a:cs typeface="Arial" panose="020B0604020202020204" pitchFamily="34" charset="0"/>
              </a:rPr>
              <a:t>2. Mr. Dithers goes hither and thither to lather his withering plants.</a:t>
            </a:r>
            <a:endParaRPr lang="en-CA" dirty="0">
              <a:solidFill>
                <a:srgbClr val="252525"/>
              </a:solidFill>
              <a:effectLst/>
              <a:latin typeface="Arial" panose="020B0604020202020204" pitchFamily="34" charset="0"/>
              <a:ea typeface="PMingLiU" panose="02020500000000000000" pitchFamily="18" charset="-120"/>
              <a:cs typeface="Times New Roman" panose="02020603050405020304" pitchFamily="18" charset="0"/>
            </a:endParaRPr>
          </a:p>
        </p:txBody>
      </p:sp>
      <p:pic>
        <p:nvPicPr>
          <p:cNvPr id="9" name="Picture 2" descr="Image result for tip!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096000"/>
            <a:ext cx="1524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47800" y="6292334"/>
            <a:ext cx="6553200" cy="369332"/>
          </a:xfrm>
          <a:prstGeom prst="rect">
            <a:avLst/>
          </a:prstGeom>
          <a:noFill/>
        </p:spPr>
        <p:txBody>
          <a:bodyPr wrap="square" rtlCol="0">
            <a:spAutoFit/>
          </a:bodyPr>
          <a:lstStyle/>
          <a:p>
            <a:r>
              <a:rPr lang="en-CA" dirty="0"/>
              <a:t>Record yourself on your phone and listen for accuracy. </a:t>
            </a:r>
          </a:p>
        </p:txBody>
      </p:sp>
    </p:spTree>
    <p:extLst>
      <p:ext uri="{BB962C8B-B14F-4D97-AF65-F5344CB8AC3E}">
        <p14:creationId xmlns:p14="http://schemas.microsoft.com/office/powerpoint/2010/main" val="77845172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153400" cy="594360"/>
          </a:xfrm>
        </p:spPr>
        <p:txBody>
          <a:bodyPr>
            <a:noAutofit/>
          </a:bodyPr>
          <a:lstStyle/>
          <a:p>
            <a:r>
              <a:rPr lang="en-US" sz="2800" dirty="0">
                <a:solidFill>
                  <a:srgbClr val="FF0000"/>
                </a:solidFill>
              </a:rPr>
              <a:t>Download and Use the ‘Sounds Right’ App</a:t>
            </a:r>
          </a:p>
        </p:txBody>
      </p:sp>
      <p:pic>
        <p:nvPicPr>
          <p:cNvPr id="5" name="Content Placeholder 4"/>
          <p:cNvPicPr>
            <a:picLocks noGrp="1" noChangeAspect="1"/>
          </p:cNvPicPr>
          <p:nvPr>
            <p:ph sz="half" idx="1"/>
          </p:nvPr>
        </p:nvPicPr>
        <p:blipFill>
          <a:blip r:embed="rId2"/>
          <a:stretch>
            <a:fillRect/>
          </a:stretch>
        </p:blipFill>
        <p:spPr>
          <a:xfrm>
            <a:off x="2819400" y="1295400"/>
            <a:ext cx="2667000" cy="2758655"/>
          </a:xfrm>
          <a:prstGeom prst="rect">
            <a:avLst/>
          </a:prstGeom>
        </p:spPr>
      </p:pic>
      <p:pic>
        <p:nvPicPr>
          <p:cNvPr id="6" name="Picture 5"/>
          <p:cNvPicPr>
            <a:picLocks noChangeAspect="1"/>
          </p:cNvPicPr>
          <p:nvPr/>
        </p:nvPicPr>
        <p:blipFill>
          <a:blip r:embed="rId3"/>
          <a:stretch>
            <a:fillRect/>
          </a:stretch>
        </p:blipFill>
        <p:spPr>
          <a:xfrm>
            <a:off x="457200" y="4343400"/>
            <a:ext cx="7391400" cy="2209800"/>
          </a:xfrm>
          <a:prstGeom prst="rect">
            <a:avLst/>
          </a:prstGeom>
        </p:spPr>
      </p:pic>
    </p:spTree>
    <p:extLst>
      <p:ext uri="{BB962C8B-B14F-4D97-AF65-F5344CB8AC3E}">
        <p14:creationId xmlns:p14="http://schemas.microsoft.com/office/powerpoint/2010/main" val="3839607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l="-9000" t="2000" r="11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Autofit/>
          </a:bodyPr>
          <a:lstStyle/>
          <a:p>
            <a:r>
              <a:rPr lang="en-US" sz="2200" dirty="0">
                <a:solidFill>
                  <a:srgbClr val="FF0000"/>
                </a:solidFill>
              </a:rPr>
              <a:t>Using Online Dictionaries to help you Speak Clearly</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sz="half" idx="1"/>
          </p:nvPr>
        </p:nvSpPr>
        <p:spPr>
          <a:xfrm>
            <a:off x="342900" y="1600200"/>
            <a:ext cx="7543800" cy="4724400"/>
          </a:xfrm>
        </p:spPr>
        <p:txBody>
          <a:bodyPr>
            <a:normAutofit fontScale="92500"/>
          </a:bodyPr>
          <a:lstStyle/>
          <a:p>
            <a:pPr algn="just">
              <a:buFont typeface="Arial" panose="020B0604020202020204" pitchFamily="34" charset="0"/>
              <a:buChar char="•"/>
            </a:pPr>
            <a:r>
              <a:rPr lang="en-US" dirty="0"/>
              <a:t>There are many online dictionaries, but not all are the same high quality. (Choose carefully as some may not offer accurate pronunciation.)</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Look at the features of one which does offer accurate pronunciation, like this one:</a:t>
            </a:r>
          </a:p>
          <a:p>
            <a:pPr marL="662940" lvl="2" indent="-342900">
              <a:spcBef>
                <a:spcPts val="600"/>
              </a:spcBef>
              <a:buClr>
                <a:schemeClr val="accent1"/>
              </a:buClr>
              <a:buFont typeface="Arial" panose="020B0604020202020204" pitchFamily="34" charset="0"/>
              <a:buChar char="•"/>
            </a:pPr>
            <a:r>
              <a:rPr lang="en-US" b="1" dirty="0">
                <a:solidFill>
                  <a:srgbClr val="FF0000"/>
                </a:solidFill>
              </a:rPr>
              <a:t>American: (Macmillan)</a:t>
            </a:r>
          </a:p>
          <a:p>
            <a:pPr marL="320040" lvl="2" indent="0">
              <a:spcBef>
                <a:spcPts val="600"/>
              </a:spcBef>
              <a:buClr>
                <a:schemeClr val="accent1"/>
              </a:buClr>
              <a:buNone/>
            </a:pPr>
            <a:r>
              <a:rPr lang="en-US" sz="1500" dirty="0">
                <a:hlinkClick r:id="rId3"/>
              </a:rPr>
              <a:t>www.macmillandictionary.com/dictionary/british/pronunciation</a:t>
            </a:r>
            <a:endParaRPr lang="en-US" sz="1500" dirty="0"/>
          </a:p>
          <a:p>
            <a:pPr marL="662940" lvl="2" indent="-342900">
              <a:spcBef>
                <a:spcPts val="600"/>
              </a:spcBef>
              <a:buClr>
                <a:schemeClr val="accent1"/>
              </a:buClr>
              <a:buFont typeface="Arial" panose="020B0604020202020204" pitchFamily="34" charset="0"/>
              <a:buChar char="•"/>
            </a:pPr>
            <a:r>
              <a:rPr lang="en-US" b="1" dirty="0">
                <a:solidFill>
                  <a:srgbClr val="FF0000"/>
                </a:solidFill>
              </a:rPr>
              <a:t>British (Cambridge)</a:t>
            </a:r>
          </a:p>
          <a:p>
            <a:pPr marL="320040" lvl="2" indent="0">
              <a:spcBef>
                <a:spcPts val="600"/>
              </a:spcBef>
              <a:buClr>
                <a:schemeClr val="accent1"/>
              </a:buClr>
              <a:buNone/>
            </a:pPr>
            <a:r>
              <a:rPr lang="en-US" sz="1500" dirty="0">
                <a:hlinkClick r:id="rId4"/>
              </a:rPr>
              <a:t>http://dictionary.cambridge.org/</a:t>
            </a:r>
            <a:endParaRPr lang="en-US" sz="1500" dirty="0"/>
          </a:p>
          <a:p>
            <a:pPr marL="662940" lvl="2" indent="-342900">
              <a:spcBef>
                <a:spcPts val="600"/>
              </a:spcBef>
              <a:buClr>
                <a:schemeClr val="accent1"/>
              </a:buClr>
              <a:buFont typeface="Arial" panose="020B0604020202020204" pitchFamily="34" charset="0"/>
              <a:buChar char="•"/>
            </a:pPr>
            <a:endParaRPr lang="en-US" dirty="0"/>
          </a:p>
          <a:p>
            <a:pPr marL="320040" lvl="2" indent="0">
              <a:spcBef>
                <a:spcPts val="600"/>
              </a:spcBef>
              <a:buClr>
                <a:schemeClr val="accent1"/>
              </a:buClr>
              <a:buNone/>
            </a:pPr>
            <a:r>
              <a:rPr lang="en-US" b="1" dirty="0"/>
              <a:t>Use these dictionaries regularly.</a:t>
            </a:r>
          </a:p>
          <a:p>
            <a:pPr marL="320040" lvl="2" indent="0">
              <a:spcBef>
                <a:spcPts val="600"/>
              </a:spcBef>
              <a:buClr>
                <a:schemeClr val="accent1"/>
              </a:buClr>
              <a:buNone/>
            </a:pPr>
            <a:endParaRPr lang="en-US" dirty="0"/>
          </a:p>
          <a:p>
            <a:pPr marL="320040" lvl="2" indent="0">
              <a:spcBef>
                <a:spcPts val="600"/>
              </a:spcBef>
              <a:buClr>
                <a:schemeClr val="accent1"/>
              </a:buClr>
              <a:buNone/>
            </a:pPr>
            <a:endParaRPr lang="en-US" dirty="0"/>
          </a:p>
          <a:p>
            <a:pPr marL="320040" lvl="2" indent="0">
              <a:spcBef>
                <a:spcPts val="600"/>
              </a:spcBef>
              <a:buClr>
                <a:schemeClr val="accent1"/>
              </a:buClr>
              <a:buNone/>
            </a:pP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0267054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3000" r="10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1447800"/>
            <a:ext cx="7772400" cy="5257800"/>
          </a:xfrm>
        </p:spPr>
        <p:txBody>
          <a:bodyPr>
            <a:normAutofit/>
          </a:bodyPr>
          <a:lstStyle/>
          <a:p>
            <a:pPr marL="320040" lvl="2" indent="0">
              <a:spcBef>
                <a:spcPts val="600"/>
              </a:spcBef>
              <a:buClr>
                <a:schemeClr val="accent1"/>
              </a:buClr>
              <a:buNone/>
            </a:pPr>
            <a:endParaRPr lang="en-US" dirty="0"/>
          </a:p>
          <a:p>
            <a:pPr marL="320040" lvl="2" indent="0">
              <a:spcBef>
                <a:spcPts val="600"/>
              </a:spcBef>
              <a:buClr>
                <a:schemeClr val="accent1"/>
              </a:buClr>
              <a:buNone/>
            </a:pPr>
            <a:r>
              <a:rPr lang="en-US" dirty="0"/>
              <a:t>Please go to then use one of the following dictionaries…</a:t>
            </a:r>
          </a:p>
          <a:p>
            <a:pPr marL="320040" lvl="2" indent="0">
              <a:spcBef>
                <a:spcPts val="600"/>
              </a:spcBef>
              <a:buClr>
                <a:schemeClr val="accent1"/>
              </a:buClr>
              <a:buNone/>
            </a:pPr>
            <a:endParaRPr lang="en-US" dirty="0"/>
          </a:p>
          <a:p>
            <a:pPr marL="320040" lvl="2" indent="0">
              <a:spcBef>
                <a:spcPts val="600"/>
              </a:spcBef>
              <a:buClr>
                <a:schemeClr val="accent1"/>
              </a:buClr>
              <a:buNone/>
            </a:pPr>
            <a:r>
              <a:rPr lang="en-US" b="1" dirty="0">
                <a:solidFill>
                  <a:srgbClr val="FF0000"/>
                </a:solidFill>
              </a:rPr>
              <a:t>American: (Macmillan)</a:t>
            </a:r>
          </a:p>
          <a:p>
            <a:pPr marL="320040" lvl="2" indent="0">
              <a:spcBef>
                <a:spcPts val="600"/>
              </a:spcBef>
              <a:buClr>
                <a:schemeClr val="accent1"/>
              </a:buClr>
              <a:buNone/>
            </a:pPr>
            <a:r>
              <a:rPr lang="en-US" sz="1800" dirty="0">
                <a:hlinkClick r:id="rId3"/>
              </a:rPr>
              <a:t>www.macmillandictionary.com/dictionary/british/pronunciation</a:t>
            </a:r>
            <a:endParaRPr lang="en-US" sz="1800" dirty="0"/>
          </a:p>
          <a:p>
            <a:pPr marL="320040" lvl="2" indent="0">
              <a:spcBef>
                <a:spcPts val="600"/>
              </a:spcBef>
              <a:buClr>
                <a:schemeClr val="accent1"/>
              </a:buClr>
              <a:buNone/>
            </a:pPr>
            <a:endParaRPr lang="en-US" sz="1800" dirty="0"/>
          </a:p>
          <a:p>
            <a:pPr marL="320040" lvl="2" indent="0">
              <a:spcBef>
                <a:spcPts val="600"/>
              </a:spcBef>
              <a:buClr>
                <a:schemeClr val="accent1"/>
              </a:buClr>
              <a:buNone/>
            </a:pPr>
            <a:r>
              <a:rPr lang="en-US" b="1" dirty="0">
                <a:solidFill>
                  <a:srgbClr val="FF0000"/>
                </a:solidFill>
              </a:rPr>
              <a:t>British (Cambridge)</a:t>
            </a:r>
          </a:p>
          <a:p>
            <a:pPr marL="320040" lvl="2" indent="0">
              <a:spcBef>
                <a:spcPts val="600"/>
              </a:spcBef>
              <a:buClr>
                <a:schemeClr val="accent1"/>
              </a:buClr>
              <a:buNone/>
            </a:pPr>
            <a:r>
              <a:rPr lang="en-US" dirty="0">
                <a:hlinkClick r:id="rId4"/>
              </a:rPr>
              <a:t>http://dictionary.cambridge.org/</a:t>
            </a:r>
            <a:endParaRPr lang="en-US" dirty="0"/>
          </a:p>
          <a:p>
            <a:pPr marL="320040" lvl="2" indent="0">
              <a:spcBef>
                <a:spcPts val="600"/>
              </a:spcBef>
              <a:buClr>
                <a:schemeClr val="accent1"/>
              </a:buClr>
              <a:buNone/>
            </a:pPr>
            <a:r>
              <a:rPr lang="en-US" dirty="0"/>
              <a:t> </a:t>
            </a:r>
          </a:p>
          <a:p>
            <a:pPr marL="320040" lvl="2" indent="0">
              <a:spcBef>
                <a:spcPts val="600"/>
              </a:spcBef>
              <a:buClr>
                <a:schemeClr val="accent1"/>
              </a:buClr>
              <a:buNone/>
            </a:pPr>
            <a:endParaRPr lang="en-US" dirty="0"/>
          </a:p>
          <a:p>
            <a:pPr marL="320040" lvl="2" indent="0">
              <a:spcBef>
                <a:spcPts val="600"/>
              </a:spcBef>
              <a:buClr>
                <a:schemeClr val="accent1"/>
              </a:buClr>
              <a:buNone/>
            </a:pPr>
            <a:endParaRPr lang="en-US" dirty="0"/>
          </a:p>
          <a:p>
            <a:pPr marL="320040" lvl="2" indent="0">
              <a:spcBef>
                <a:spcPts val="600"/>
              </a:spcBef>
              <a:buClr>
                <a:schemeClr val="accent1"/>
              </a:buClr>
              <a:buNone/>
            </a:pPr>
            <a:r>
              <a:rPr lang="en-US" dirty="0"/>
              <a:t>…to look up the words on the following page. Practise saying them with a partner.</a:t>
            </a:r>
          </a:p>
          <a:p>
            <a:pPr marL="320040" lvl="2" indent="0">
              <a:spcBef>
                <a:spcPts val="600"/>
              </a:spcBef>
              <a:buClr>
                <a:schemeClr val="accent1"/>
              </a:buClr>
              <a:buNone/>
            </a:pPr>
            <a:endParaRPr lang="en-US" dirty="0"/>
          </a:p>
          <a:p>
            <a:pPr lvl="1"/>
            <a:endParaRPr lang="en-US" dirty="0"/>
          </a:p>
          <a:p>
            <a:endParaRPr lang="en-US" dirty="0"/>
          </a:p>
          <a:p>
            <a:endParaRPr lang="en-US" dirty="0"/>
          </a:p>
        </p:txBody>
      </p:sp>
      <p:sp>
        <p:nvSpPr>
          <p:cNvPr id="4" name="Title 1"/>
          <p:cNvSpPr>
            <a:spLocks noGrp="1"/>
          </p:cNvSpPr>
          <p:nvPr>
            <p:ph type="title"/>
          </p:nvPr>
        </p:nvSpPr>
        <p:spPr>
          <a:xfrm>
            <a:off x="0" y="152400"/>
            <a:ext cx="8153400" cy="1066800"/>
          </a:xfrm>
        </p:spPr>
        <p:txBody>
          <a:bodyPr>
            <a:noAutofit/>
          </a:bodyPr>
          <a:lstStyle/>
          <a:p>
            <a:r>
              <a:rPr lang="en-US" sz="2200" dirty="0">
                <a:solidFill>
                  <a:srgbClr val="FF0000"/>
                </a:solidFill>
              </a:rPr>
              <a:t>Using Online Dictionaries to help you Speak Clearly</a:t>
            </a:r>
            <a:br>
              <a:rPr lang="en-US" sz="2400" dirty="0">
                <a:solidFill>
                  <a:srgbClr val="FF0000"/>
                </a:solidFill>
              </a:rPr>
            </a:br>
            <a:endParaRPr lang="en-US" sz="2400" dirty="0">
              <a:solidFill>
                <a:srgbClr val="FF0000"/>
              </a:solidFill>
            </a:endParaRPr>
          </a:p>
        </p:txBody>
      </p:sp>
    </p:spTree>
    <p:extLst>
      <p:ext uri="{BB962C8B-B14F-4D97-AF65-F5344CB8AC3E}">
        <p14:creationId xmlns:p14="http://schemas.microsoft.com/office/powerpoint/2010/main" val="282490910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9000" t="-3000" r="5000" b="-5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16" y="228600"/>
            <a:ext cx="7699248" cy="1143000"/>
          </a:xfrm>
        </p:spPr>
        <p:txBody>
          <a:bodyPr>
            <a:normAutofit fontScale="90000"/>
          </a:bodyPr>
          <a:lstStyle/>
          <a:p>
            <a:pPr algn="just"/>
            <a:r>
              <a:rPr lang="en-CA" sz="2800" dirty="0">
                <a:solidFill>
                  <a:srgbClr val="FF0000"/>
                </a:solidFill>
              </a:rPr>
              <a:t>look up the following words in one of the online dictionaries or in the Pronounce it right app. How are they pronounced?</a:t>
            </a:r>
          </a:p>
        </p:txBody>
      </p:sp>
      <p:sp>
        <p:nvSpPr>
          <p:cNvPr id="3" name="Content Placeholder 2"/>
          <p:cNvSpPr>
            <a:spLocks noGrp="1"/>
          </p:cNvSpPr>
          <p:nvPr>
            <p:ph sz="half" idx="1"/>
          </p:nvPr>
        </p:nvSpPr>
        <p:spPr>
          <a:xfrm>
            <a:off x="381000" y="1828800"/>
            <a:ext cx="3520440" cy="4525963"/>
          </a:xfrm>
        </p:spPr>
        <p:txBody>
          <a:bodyPr>
            <a:normAutofit fontScale="92500" lnSpcReduction="10000"/>
          </a:bodyPr>
          <a:lstStyle/>
          <a:p>
            <a:r>
              <a:rPr lang="en-CA" dirty="0"/>
              <a:t>inelasticity</a:t>
            </a:r>
          </a:p>
          <a:p>
            <a:r>
              <a:rPr lang="en-CA" dirty="0"/>
              <a:t>norepinephrine</a:t>
            </a:r>
          </a:p>
          <a:p>
            <a:r>
              <a:rPr lang="en-CA" dirty="0"/>
              <a:t>colonel</a:t>
            </a:r>
          </a:p>
          <a:p>
            <a:r>
              <a:rPr lang="en-CA" dirty="0"/>
              <a:t>isthmus</a:t>
            </a:r>
          </a:p>
          <a:p>
            <a:r>
              <a:rPr lang="en-CA" dirty="0"/>
              <a:t>anemone</a:t>
            </a:r>
          </a:p>
          <a:p>
            <a:r>
              <a:rPr lang="en-CA" dirty="0"/>
              <a:t>quinoa</a:t>
            </a:r>
          </a:p>
          <a:p>
            <a:r>
              <a:rPr lang="en-CA" dirty="0"/>
              <a:t>onomatopoeia</a:t>
            </a:r>
          </a:p>
          <a:p>
            <a:r>
              <a:rPr lang="en-CA" dirty="0"/>
              <a:t>catastrophic</a:t>
            </a:r>
          </a:p>
          <a:p>
            <a:r>
              <a:rPr lang="en-CA" dirty="0"/>
              <a:t>literature</a:t>
            </a:r>
          </a:p>
          <a:p>
            <a:r>
              <a:rPr lang="en-CA" dirty="0"/>
              <a:t>wool</a:t>
            </a:r>
          </a:p>
          <a:p>
            <a:endParaRPr lang="en-CA" sz="2000" b="1" dirty="0"/>
          </a:p>
          <a:p>
            <a:endParaRPr lang="en-CA" sz="2000" b="1" dirty="0"/>
          </a:p>
          <a:p>
            <a:endParaRPr lang="en-CA" sz="2000" dirty="0"/>
          </a:p>
          <a:p>
            <a:endParaRPr lang="en-CA" sz="2000" dirty="0"/>
          </a:p>
        </p:txBody>
      </p:sp>
    </p:spTree>
    <p:extLst>
      <p:ext uri="{BB962C8B-B14F-4D97-AF65-F5344CB8AC3E}">
        <p14:creationId xmlns:p14="http://schemas.microsoft.com/office/powerpoint/2010/main" val="4169154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153400" cy="822960"/>
          </a:xfrm>
        </p:spPr>
        <p:txBody>
          <a:bodyPr>
            <a:normAutofit fontScale="90000"/>
          </a:bodyPr>
          <a:lstStyle/>
          <a:p>
            <a:r>
              <a:rPr lang="en-US" sz="3200" dirty="0">
                <a:solidFill>
                  <a:srgbClr val="FF0000"/>
                </a:solidFill>
              </a:rPr>
              <a:t>Download and Use the ‘KEPHAM English Pronunciation’ App</a:t>
            </a:r>
          </a:p>
        </p:txBody>
      </p:sp>
      <p:pic>
        <p:nvPicPr>
          <p:cNvPr id="6" name="Picture 5"/>
          <p:cNvPicPr>
            <a:picLocks noChangeAspect="1"/>
          </p:cNvPicPr>
          <p:nvPr/>
        </p:nvPicPr>
        <p:blipFill>
          <a:blip r:embed="rId2"/>
          <a:stretch>
            <a:fillRect/>
          </a:stretch>
        </p:blipFill>
        <p:spPr>
          <a:xfrm>
            <a:off x="304800" y="1623985"/>
            <a:ext cx="7315200" cy="4095750"/>
          </a:xfrm>
          <a:prstGeom prst="rect">
            <a:avLst/>
          </a:prstGeom>
        </p:spPr>
      </p:pic>
      <p:sp>
        <p:nvSpPr>
          <p:cNvPr id="7" name="Rectangle 6"/>
          <p:cNvSpPr/>
          <p:nvPr/>
        </p:nvSpPr>
        <p:spPr>
          <a:xfrm>
            <a:off x="152400" y="6140835"/>
            <a:ext cx="7772400" cy="646331"/>
          </a:xfrm>
          <a:prstGeom prst="rect">
            <a:avLst/>
          </a:prstGeom>
        </p:spPr>
        <p:txBody>
          <a:bodyPr wrap="square">
            <a:spAutoFit/>
          </a:bodyPr>
          <a:lstStyle/>
          <a:p>
            <a:r>
              <a:rPr lang="en-US" dirty="0">
                <a:hlinkClick r:id="rId3"/>
              </a:rPr>
              <a:t>https://play.google.com/store/apps/developer?id=KEPHAM&amp;hl=en</a:t>
            </a:r>
            <a:endParaRPr lang="en-US" dirty="0"/>
          </a:p>
          <a:p>
            <a:endParaRPr lang="en-US" dirty="0"/>
          </a:p>
        </p:txBody>
      </p:sp>
    </p:spTree>
    <p:extLst>
      <p:ext uri="{BB962C8B-B14F-4D97-AF65-F5344CB8AC3E}">
        <p14:creationId xmlns:p14="http://schemas.microsoft.com/office/powerpoint/2010/main" val="3610252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69624" cy="533400"/>
          </a:xfrm>
        </p:spPr>
        <p:txBody>
          <a:bodyPr>
            <a:normAutofit/>
          </a:bodyPr>
          <a:lstStyle/>
          <a:p>
            <a:r>
              <a:rPr lang="en-US" sz="2400" dirty="0">
                <a:solidFill>
                  <a:srgbClr val="FF0000"/>
                </a:solidFill>
              </a:rPr>
              <a:t>Use the BBC Pronunciation Website:</a:t>
            </a:r>
          </a:p>
        </p:txBody>
      </p:sp>
      <p:sp>
        <p:nvSpPr>
          <p:cNvPr id="3" name="Content Placeholder 2"/>
          <p:cNvSpPr>
            <a:spLocks noGrp="1"/>
          </p:cNvSpPr>
          <p:nvPr>
            <p:ph sz="half" idx="1"/>
          </p:nvPr>
        </p:nvSpPr>
        <p:spPr>
          <a:xfrm>
            <a:off x="76200" y="840376"/>
            <a:ext cx="8001000" cy="6019801"/>
          </a:xfrm>
        </p:spPr>
        <p:txBody>
          <a:bodyPr>
            <a:normAutofit lnSpcReduction="10000"/>
          </a:bodyPr>
          <a:lstStyle/>
          <a:p>
            <a:pPr marL="0" indent="0">
              <a:buNone/>
            </a:pPr>
            <a:r>
              <a:rPr lang="en-US" dirty="0"/>
              <a:t>Google: </a:t>
            </a:r>
          </a:p>
          <a:p>
            <a:pPr marL="0" indent="0">
              <a:buNone/>
            </a:pPr>
            <a:r>
              <a:rPr lang="en-US" dirty="0"/>
              <a:t>‘BBC Pronunciation’ - you will find ‘</a:t>
            </a:r>
            <a:r>
              <a:rPr lang="en-US" b="1" dirty="0">
                <a:solidFill>
                  <a:srgbClr val="FF0000"/>
                </a:solidFill>
              </a:rPr>
              <a:t>Tim's Pronunciation Workshop</a:t>
            </a:r>
            <a:r>
              <a:rPr lang="en-US" b="1" dirty="0"/>
              <a:t>’</a:t>
            </a:r>
            <a:r>
              <a:rPr lang="en-US" dirty="0"/>
              <a:t>:</a:t>
            </a:r>
          </a:p>
          <a:p>
            <a:pPr marL="0" indent="0">
              <a:buNone/>
            </a:pPr>
            <a:r>
              <a:rPr lang="en-US" dirty="0">
                <a:hlinkClick r:id="rId2"/>
              </a:rPr>
              <a:t>http://www.bbc.co.uk/learningenglish/english/features/pronunciation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Use it often to improve your pronunciation skills!</a:t>
            </a:r>
          </a:p>
          <a:p>
            <a:pPr marL="0" indent="0">
              <a:buNone/>
            </a:pPr>
            <a:endParaRPr lang="en-US" dirty="0"/>
          </a:p>
        </p:txBody>
      </p:sp>
      <p:pic>
        <p:nvPicPr>
          <p:cNvPr id="4" name="Picture 3"/>
          <p:cNvPicPr>
            <a:picLocks noChangeAspect="1"/>
          </p:cNvPicPr>
          <p:nvPr/>
        </p:nvPicPr>
        <p:blipFill>
          <a:blip r:embed="rId3"/>
          <a:stretch>
            <a:fillRect/>
          </a:stretch>
        </p:blipFill>
        <p:spPr>
          <a:xfrm>
            <a:off x="0" y="3124200"/>
            <a:ext cx="8153400" cy="2452687"/>
          </a:xfrm>
          <a:prstGeom prst="rect">
            <a:avLst/>
          </a:prstGeom>
        </p:spPr>
      </p:pic>
    </p:spTree>
    <p:extLst>
      <p:ext uri="{BB962C8B-B14F-4D97-AF65-F5344CB8AC3E}">
        <p14:creationId xmlns:p14="http://schemas.microsoft.com/office/powerpoint/2010/main" val="88216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8000" t="-1000" r="7000" b="-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04800" y="228600"/>
            <a:ext cx="7239000" cy="685800"/>
          </a:xfrm>
        </p:spPr>
        <p:txBody>
          <a:bodyPr/>
          <a:lstStyle/>
          <a:p>
            <a:r>
              <a:rPr lang="en-US" dirty="0">
                <a:solidFill>
                  <a:srgbClr val="FF0000"/>
                </a:solidFill>
              </a:rPr>
              <a:t>Explanation Strategies</a:t>
            </a:r>
          </a:p>
        </p:txBody>
      </p:sp>
      <p:sp>
        <p:nvSpPr>
          <p:cNvPr id="6" name="Content Placeholder 5"/>
          <p:cNvSpPr>
            <a:spLocks noGrp="1"/>
          </p:cNvSpPr>
          <p:nvPr>
            <p:ph idx="1"/>
          </p:nvPr>
        </p:nvSpPr>
        <p:spPr/>
        <p:txBody>
          <a:bodyPr>
            <a:normAutofit fontScale="92500" lnSpcReduction="10000"/>
          </a:bodyPr>
          <a:lstStyle/>
          <a:p>
            <a:pPr>
              <a:buFont typeface="Arial" panose="020B0604020202020204" pitchFamily="34" charset="0"/>
              <a:buChar char="•"/>
            </a:pPr>
            <a:r>
              <a:rPr lang="en-US" dirty="0"/>
              <a:t>Explanation strategies are ways to explain something such as an object, idea, etc. to someone who does not know what it is.  </a:t>
            </a:r>
          </a:p>
          <a:p>
            <a:pPr>
              <a:buFont typeface="Arial" panose="020B0604020202020204" pitchFamily="34" charset="0"/>
              <a:buChar char="•"/>
            </a:pPr>
            <a:endParaRPr lang="en-US" dirty="0"/>
          </a:p>
          <a:p>
            <a:pPr>
              <a:buFont typeface="Arial" panose="020B0604020202020204" pitchFamily="34" charset="0"/>
              <a:buChar char="•"/>
            </a:pPr>
            <a:r>
              <a:rPr lang="en-US" dirty="0"/>
              <a:t>Some things may require several explanation strategies. </a:t>
            </a:r>
          </a:p>
          <a:p>
            <a:pPr>
              <a:buFont typeface="Arial" panose="020B0604020202020204" pitchFamily="34" charset="0"/>
              <a:buChar char="•"/>
            </a:pPr>
            <a:endParaRPr lang="en-US" dirty="0"/>
          </a:p>
          <a:p>
            <a:pPr>
              <a:buFont typeface="Arial" panose="020B0604020202020204" pitchFamily="34" charset="0"/>
              <a:buChar char="•"/>
            </a:pPr>
            <a:r>
              <a:rPr lang="en-US" dirty="0"/>
              <a:t>Effective teachers can use any number of explanation strategies.</a:t>
            </a:r>
          </a:p>
          <a:p>
            <a:pPr>
              <a:buFont typeface="Arial" panose="020B0604020202020204" pitchFamily="34" charset="0"/>
              <a:buChar char="•"/>
            </a:pPr>
            <a:endParaRPr lang="en-US" dirty="0"/>
          </a:p>
          <a:p>
            <a:pPr>
              <a:buFont typeface="Arial" panose="020B0604020202020204" pitchFamily="34" charset="0"/>
              <a:buChar char="•"/>
            </a:pPr>
            <a:r>
              <a:rPr lang="en-US" dirty="0"/>
              <a:t>The list below contains explanation strategies and language that you can use when explaining things.</a:t>
            </a:r>
          </a:p>
          <a:p>
            <a:endParaRPr lang="en-US" dirty="0"/>
          </a:p>
        </p:txBody>
      </p:sp>
    </p:spTree>
    <p:extLst>
      <p:ext uri="{BB962C8B-B14F-4D97-AF65-F5344CB8AC3E}">
        <p14:creationId xmlns:p14="http://schemas.microsoft.com/office/powerpoint/2010/main" val="3240974718"/>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924800" cy="533400"/>
          </a:xfrm>
        </p:spPr>
        <p:txBody>
          <a:bodyPr>
            <a:normAutofit/>
          </a:bodyPr>
          <a:lstStyle/>
          <a:p>
            <a:r>
              <a:rPr lang="en-US" sz="2400" dirty="0">
                <a:solidFill>
                  <a:srgbClr val="FF0000"/>
                </a:solidFill>
              </a:rPr>
              <a:t>Explanation Strategies - Type and Language (1)</a:t>
            </a:r>
          </a:p>
        </p:txBody>
      </p:sp>
      <p:sp>
        <p:nvSpPr>
          <p:cNvPr id="5" name="Text Placeholder 4"/>
          <p:cNvSpPr>
            <a:spLocks noGrp="1"/>
          </p:cNvSpPr>
          <p:nvPr>
            <p:ph type="body" idx="1"/>
          </p:nvPr>
        </p:nvSpPr>
        <p:spPr>
          <a:xfrm>
            <a:off x="0" y="1199606"/>
            <a:ext cx="3520440" cy="457200"/>
          </a:xfrm>
        </p:spPr>
        <p:txBody>
          <a:bodyPr/>
          <a:lstStyle/>
          <a:p>
            <a:r>
              <a:rPr lang="en-US" dirty="0"/>
              <a:t>Type</a:t>
            </a:r>
          </a:p>
        </p:txBody>
      </p:sp>
      <p:sp>
        <p:nvSpPr>
          <p:cNvPr id="6" name="Text Placeholder 5"/>
          <p:cNvSpPr>
            <a:spLocks noGrp="1"/>
          </p:cNvSpPr>
          <p:nvPr>
            <p:ph type="body" sz="half" idx="3"/>
          </p:nvPr>
        </p:nvSpPr>
        <p:spPr>
          <a:xfrm>
            <a:off x="3877491" y="1219200"/>
            <a:ext cx="3520440" cy="457200"/>
          </a:xfrm>
        </p:spPr>
        <p:txBody>
          <a:bodyPr/>
          <a:lstStyle/>
          <a:p>
            <a:r>
              <a:rPr lang="en-US" dirty="0"/>
              <a:t>Useful Language</a:t>
            </a:r>
          </a:p>
        </p:txBody>
      </p:sp>
      <p:sp>
        <p:nvSpPr>
          <p:cNvPr id="3" name="Content Placeholder 2"/>
          <p:cNvSpPr>
            <a:spLocks noGrp="1"/>
          </p:cNvSpPr>
          <p:nvPr>
            <p:ph sz="quarter" idx="2"/>
          </p:nvPr>
        </p:nvSpPr>
        <p:spPr>
          <a:xfrm>
            <a:off x="228600" y="1676400"/>
            <a:ext cx="3657600" cy="4038600"/>
          </a:xfrm>
        </p:spPr>
        <p:txBody>
          <a:bodyPr>
            <a:normAutofit/>
          </a:bodyPr>
          <a:lstStyle/>
          <a:p>
            <a:pPr marL="514350" indent="-514350">
              <a:buFont typeface="+mj-lt"/>
              <a:buAutoNum type="arabicPeriod"/>
            </a:pPr>
            <a:r>
              <a:rPr lang="en-US" dirty="0"/>
              <a:t>name</a:t>
            </a:r>
          </a:p>
          <a:p>
            <a:pPr marL="514350" lvl="0" indent="-514350">
              <a:buFont typeface="+mj-lt"/>
              <a:buAutoNum type="arabicPeriod"/>
            </a:pPr>
            <a:r>
              <a:rPr lang="en-US" dirty="0"/>
              <a:t>function</a:t>
            </a:r>
          </a:p>
          <a:p>
            <a:pPr marL="514350" lvl="0" indent="-514350">
              <a:buFont typeface="+mj-lt"/>
              <a:buAutoNum type="arabicPeriod"/>
            </a:pPr>
            <a:r>
              <a:rPr lang="en-US" dirty="0"/>
              <a:t>process of using</a:t>
            </a:r>
          </a:p>
          <a:p>
            <a:pPr marL="514350" lvl="0" indent="-514350">
              <a:buFont typeface="+mj-lt"/>
              <a:buAutoNum type="arabicPeriod"/>
            </a:pPr>
            <a:r>
              <a:rPr lang="en-US" dirty="0"/>
              <a:t>category / classification</a:t>
            </a:r>
          </a:p>
          <a:p>
            <a:pPr marL="514350" lvl="0" indent="-514350">
              <a:buFont typeface="+mj-lt"/>
              <a:buAutoNum type="arabicPeriod"/>
            </a:pPr>
            <a:r>
              <a:rPr lang="en-US" dirty="0"/>
              <a:t>color</a:t>
            </a:r>
          </a:p>
          <a:p>
            <a:pPr marL="514350" lvl="0" indent="-514350">
              <a:buFont typeface="+mj-lt"/>
              <a:buAutoNum type="arabicPeriod"/>
            </a:pPr>
            <a:r>
              <a:rPr lang="en-US" dirty="0"/>
              <a:t>composition / material</a:t>
            </a:r>
          </a:p>
          <a:p>
            <a:pPr marL="514350" lvl="0" indent="-514350">
              <a:buFont typeface="+mj-lt"/>
              <a:buAutoNum type="arabicPeriod"/>
            </a:pPr>
            <a:r>
              <a:rPr lang="en-US" dirty="0"/>
              <a:t>structure</a:t>
            </a:r>
          </a:p>
          <a:p>
            <a:endParaRPr lang="en-US" dirty="0"/>
          </a:p>
          <a:p>
            <a:endParaRPr lang="en-US" dirty="0"/>
          </a:p>
          <a:p>
            <a:endParaRPr lang="en-US" dirty="0"/>
          </a:p>
          <a:p>
            <a:endParaRPr lang="en-US" dirty="0"/>
          </a:p>
        </p:txBody>
      </p:sp>
      <p:sp>
        <p:nvSpPr>
          <p:cNvPr id="7" name="Content Placeholder 6"/>
          <p:cNvSpPr>
            <a:spLocks noGrp="1"/>
          </p:cNvSpPr>
          <p:nvPr>
            <p:ph sz="quarter" idx="4"/>
          </p:nvPr>
        </p:nvSpPr>
        <p:spPr>
          <a:xfrm>
            <a:off x="3657600" y="1752600"/>
            <a:ext cx="4495800" cy="4114800"/>
          </a:xfrm>
        </p:spPr>
        <p:txBody>
          <a:bodyPr>
            <a:normAutofit/>
          </a:bodyPr>
          <a:lstStyle/>
          <a:p>
            <a:pPr marL="514350" indent="-514350">
              <a:buFont typeface="+mj-lt"/>
              <a:buAutoNum type="arabicPeriod"/>
            </a:pPr>
            <a:r>
              <a:rPr lang="en-US" dirty="0"/>
              <a:t>Its called a ____</a:t>
            </a:r>
          </a:p>
          <a:p>
            <a:pPr marL="514350" indent="-514350">
              <a:buFont typeface="+mj-lt"/>
              <a:buAutoNum type="arabicPeriod"/>
            </a:pPr>
            <a:r>
              <a:rPr lang="en-US" dirty="0"/>
              <a:t>It’ used to _____</a:t>
            </a:r>
          </a:p>
          <a:p>
            <a:pPr marL="514350" indent="-514350">
              <a:buFont typeface="+mj-lt"/>
              <a:buAutoNum type="arabicPeriod"/>
            </a:pPr>
            <a:r>
              <a:rPr lang="en-US" dirty="0"/>
              <a:t>To use it, first you ___, then ___</a:t>
            </a:r>
          </a:p>
          <a:p>
            <a:pPr marL="514350" indent="-514350">
              <a:buFont typeface="+mj-lt"/>
              <a:buAutoNum type="arabicPeriod"/>
            </a:pPr>
            <a:r>
              <a:rPr lang="en-US" dirty="0"/>
              <a:t>It is a kind of________</a:t>
            </a:r>
          </a:p>
          <a:p>
            <a:pPr marL="514350" indent="-514350">
              <a:buFont typeface="+mj-lt"/>
              <a:buAutoNum type="arabicPeriod"/>
            </a:pPr>
            <a:r>
              <a:rPr lang="en-US" dirty="0"/>
              <a:t>The color is __ or ____ .</a:t>
            </a:r>
          </a:p>
          <a:p>
            <a:pPr marL="514350" indent="-514350">
              <a:buFont typeface="+mj-lt"/>
              <a:buAutoNum type="arabicPeriod"/>
            </a:pPr>
            <a:r>
              <a:rPr lang="en-US" dirty="0"/>
              <a:t>It is made of ________</a:t>
            </a:r>
          </a:p>
          <a:p>
            <a:pPr marL="514350" indent="-514350">
              <a:buFont typeface="+mj-lt"/>
              <a:buAutoNum type="arabicPeriod"/>
            </a:pPr>
            <a:r>
              <a:rPr lang="en-US" dirty="0"/>
              <a:t>It is square/ round/ flat/ cylindrical/etc.</a:t>
            </a:r>
          </a:p>
        </p:txBody>
      </p:sp>
    </p:spTree>
    <p:extLst>
      <p:ext uri="{BB962C8B-B14F-4D97-AF65-F5344CB8AC3E}">
        <p14:creationId xmlns:p14="http://schemas.microsoft.com/office/powerpoint/2010/main" val="3943809808"/>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924800" cy="533400"/>
          </a:xfrm>
        </p:spPr>
        <p:txBody>
          <a:bodyPr>
            <a:normAutofit/>
          </a:bodyPr>
          <a:lstStyle/>
          <a:p>
            <a:r>
              <a:rPr lang="en-US" sz="2400" dirty="0">
                <a:solidFill>
                  <a:srgbClr val="FF0000"/>
                </a:solidFill>
              </a:rPr>
              <a:t>Explanation Strategies - Type and Language (2)</a:t>
            </a:r>
          </a:p>
        </p:txBody>
      </p:sp>
      <p:sp>
        <p:nvSpPr>
          <p:cNvPr id="5" name="Text Placeholder 4"/>
          <p:cNvSpPr>
            <a:spLocks noGrp="1"/>
          </p:cNvSpPr>
          <p:nvPr>
            <p:ph type="body" idx="1"/>
          </p:nvPr>
        </p:nvSpPr>
        <p:spPr>
          <a:xfrm>
            <a:off x="152400" y="1227909"/>
            <a:ext cx="3520440" cy="457200"/>
          </a:xfrm>
        </p:spPr>
        <p:txBody>
          <a:bodyPr/>
          <a:lstStyle/>
          <a:p>
            <a:r>
              <a:rPr lang="en-US" dirty="0"/>
              <a:t>Type</a:t>
            </a:r>
          </a:p>
        </p:txBody>
      </p:sp>
      <p:sp>
        <p:nvSpPr>
          <p:cNvPr id="6" name="Text Placeholder 5"/>
          <p:cNvSpPr>
            <a:spLocks noGrp="1"/>
          </p:cNvSpPr>
          <p:nvPr>
            <p:ph type="body" sz="half" idx="3"/>
          </p:nvPr>
        </p:nvSpPr>
        <p:spPr>
          <a:xfrm>
            <a:off x="3877491" y="1219200"/>
            <a:ext cx="3520440" cy="457200"/>
          </a:xfrm>
        </p:spPr>
        <p:txBody>
          <a:bodyPr/>
          <a:lstStyle/>
          <a:p>
            <a:r>
              <a:rPr lang="en-US" dirty="0"/>
              <a:t>Useful Language</a:t>
            </a:r>
          </a:p>
        </p:txBody>
      </p:sp>
      <p:sp>
        <p:nvSpPr>
          <p:cNvPr id="10" name="Content Placeholder 2"/>
          <p:cNvSpPr>
            <a:spLocks noGrp="1"/>
          </p:cNvSpPr>
          <p:nvPr>
            <p:ph sz="quarter" idx="2"/>
          </p:nvPr>
        </p:nvSpPr>
        <p:spPr>
          <a:xfrm>
            <a:off x="189411" y="1970314"/>
            <a:ext cx="3544389" cy="4038600"/>
          </a:xfrm>
        </p:spPr>
        <p:txBody>
          <a:bodyPr>
            <a:normAutofit lnSpcReduction="10000"/>
          </a:bodyPr>
          <a:lstStyle/>
          <a:p>
            <a:pPr marL="514350" lvl="0" indent="-514350">
              <a:buFont typeface="+mj-lt"/>
              <a:buAutoNum type="arabicPeriod"/>
            </a:pPr>
            <a:r>
              <a:rPr lang="en-US" dirty="0"/>
              <a:t>dimensions: weight, size, etc.</a:t>
            </a:r>
          </a:p>
          <a:p>
            <a:pPr marL="514350" lvl="0" indent="-514350">
              <a:buFont typeface="+mj-lt"/>
              <a:buAutoNum type="arabicPeriod"/>
            </a:pPr>
            <a:r>
              <a:rPr lang="en-US" dirty="0"/>
              <a:t>examples</a:t>
            </a:r>
          </a:p>
          <a:p>
            <a:pPr marL="514350" lvl="0" indent="-514350">
              <a:buFont typeface="+mj-lt"/>
              <a:buAutoNum type="arabicPeriod"/>
            </a:pPr>
            <a:r>
              <a:rPr lang="en-US" dirty="0"/>
              <a:t>texture</a:t>
            </a:r>
          </a:p>
          <a:p>
            <a:pPr marL="514350" lvl="0" indent="-514350">
              <a:buFont typeface="+mj-lt"/>
              <a:buAutoNum type="arabicPeriod"/>
            </a:pPr>
            <a:r>
              <a:rPr lang="en-US" dirty="0"/>
              <a:t>origin / place of manufacture or production</a:t>
            </a:r>
          </a:p>
          <a:p>
            <a:pPr marL="514350" lvl="0" indent="-514350">
              <a:buFont typeface="+mj-lt"/>
              <a:buAutoNum type="arabicPeriod"/>
            </a:pPr>
            <a:r>
              <a:rPr lang="en-US" dirty="0"/>
              <a:t>method of producing it</a:t>
            </a:r>
          </a:p>
          <a:p>
            <a:pPr marL="514350" lvl="0" indent="-514350">
              <a:buFont typeface="+mj-lt"/>
              <a:buAutoNum type="arabicPeriod"/>
            </a:pPr>
            <a:r>
              <a:rPr lang="en-US" dirty="0"/>
              <a:t>odor / scent</a:t>
            </a:r>
          </a:p>
          <a:p>
            <a:endParaRPr lang="en-US" dirty="0"/>
          </a:p>
          <a:p>
            <a:pPr marL="0" indent="0">
              <a:buNone/>
            </a:pPr>
            <a:endParaRPr lang="en-US" dirty="0"/>
          </a:p>
          <a:p>
            <a:endParaRPr lang="en-US" b="1" dirty="0"/>
          </a:p>
          <a:p>
            <a:endParaRPr lang="en-US" dirty="0"/>
          </a:p>
        </p:txBody>
      </p:sp>
      <p:sp>
        <p:nvSpPr>
          <p:cNvPr id="11" name="Content Placeholder 6"/>
          <p:cNvSpPr>
            <a:spLocks noGrp="1"/>
          </p:cNvSpPr>
          <p:nvPr>
            <p:ph sz="quarter" idx="4"/>
          </p:nvPr>
        </p:nvSpPr>
        <p:spPr>
          <a:xfrm>
            <a:off x="3888377" y="1981200"/>
            <a:ext cx="3520440" cy="4114800"/>
          </a:xfrm>
        </p:spPr>
        <p:txBody>
          <a:bodyPr>
            <a:normAutofit fontScale="92500" lnSpcReduction="20000"/>
          </a:bodyPr>
          <a:lstStyle/>
          <a:p>
            <a:pPr marL="514350" indent="-514350">
              <a:buFont typeface="+mj-lt"/>
              <a:buAutoNum type="arabicPeriod"/>
            </a:pPr>
            <a:r>
              <a:rPr lang="en-US" dirty="0"/>
              <a:t>It’s usually XX grams and XX cm</a:t>
            </a:r>
          </a:p>
          <a:p>
            <a:pPr marL="514350" indent="-514350">
              <a:buFont typeface="+mj-lt"/>
              <a:buAutoNum type="arabicPeriod"/>
            </a:pPr>
            <a:r>
              <a:rPr lang="en-US" dirty="0"/>
              <a:t>An example is…</a:t>
            </a:r>
          </a:p>
          <a:p>
            <a:pPr marL="514350" indent="-514350">
              <a:buFont typeface="+mj-lt"/>
              <a:buAutoNum type="arabicPeriod"/>
            </a:pPr>
            <a:r>
              <a:rPr lang="en-US" dirty="0"/>
              <a:t>The texture is smooth/ coarse/soft/etc.</a:t>
            </a:r>
          </a:p>
          <a:p>
            <a:pPr marL="514350" indent="-514350">
              <a:buFont typeface="+mj-lt"/>
              <a:buAutoNum type="arabicPeriod"/>
            </a:pPr>
            <a:r>
              <a:rPr lang="en-US" dirty="0"/>
              <a:t>It comes from ___</a:t>
            </a:r>
          </a:p>
          <a:p>
            <a:pPr marL="514350" indent="-514350">
              <a:buFont typeface="+mj-lt"/>
              <a:buAutoNum type="arabicPeriod"/>
            </a:pPr>
            <a:endParaRPr lang="en-US" dirty="0"/>
          </a:p>
          <a:p>
            <a:pPr marL="514350" indent="-514350">
              <a:buFont typeface="+mj-lt"/>
              <a:buAutoNum type="arabicPeriod"/>
            </a:pPr>
            <a:r>
              <a:rPr lang="en-US" dirty="0"/>
              <a:t>It is made under these conditions: ______</a:t>
            </a:r>
          </a:p>
          <a:p>
            <a:pPr marL="514350" indent="-514350">
              <a:buFont typeface="+mj-lt"/>
              <a:buAutoNum type="arabicPeriod"/>
            </a:pPr>
            <a:r>
              <a:rPr lang="en-US" dirty="0"/>
              <a:t>It has a scent like ____</a:t>
            </a:r>
          </a:p>
          <a:p>
            <a:pPr marL="514350" indent="-514350">
              <a:buFont typeface="+mj-lt"/>
              <a:buAutoNum type="arabicPeriod"/>
            </a:pPr>
            <a:endParaRPr lang="en-US" dirty="0"/>
          </a:p>
        </p:txBody>
      </p:sp>
    </p:spTree>
    <p:extLst>
      <p:ext uri="{BB962C8B-B14F-4D97-AF65-F5344CB8AC3E}">
        <p14:creationId xmlns:p14="http://schemas.microsoft.com/office/powerpoint/2010/main" val="3718846564"/>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52400"/>
            <a:ext cx="7239000" cy="441960"/>
          </a:xfrm>
        </p:spPr>
        <p:txBody>
          <a:bodyPr>
            <a:normAutofit/>
          </a:bodyPr>
          <a:lstStyle/>
          <a:p>
            <a:r>
              <a:rPr lang="en-US" sz="2400" dirty="0">
                <a:solidFill>
                  <a:srgbClr val="FF0000"/>
                </a:solidFill>
              </a:rPr>
              <a:t>Course Intended Learning Outcomes (CILOs)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77190459"/>
              </p:ext>
            </p:extLst>
          </p:nvPr>
        </p:nvGraphicFramePr>
        <p:xfrm>
          <a:off x="0" y="762000"/>
          <a:ext cx="8153400" cy="6096000"/>
        </p:xfrm>
        <a:graphic>
          <a:graphicData uri="http://schemas.openxmlformats.org/drawingml/2006/table">
            <a:tbl>
              <a:tblPr>
                <a:tableStyleId>{5C22544A-7EE6-4342-B048-85BDC9FD1C3A}</a:tableStyleId>
              </a:tblPr>
              <a:tblGrid>
                <a:gridCol w="868043">
                  <a:extLst>
                    <a:ext uri="{9D8B030D-6E8A-4147-A177-3AD203B41FA5}">
                      <a16:colId xmlns:a16="http://schemas.microsoft.com/office/drawing/2014/main" val="20000"/>
                    </a:ext>
                  </a:extLst>
                </a:gridCol>
                <a:gridCol w="7285357">
                  <a:extLst>
                    <a:ext uri="{9D8B030D-6E8A-4147-A177-3AD203B41FA5}">
                      <a16:colId xmlns:a16="http://schemas.microsoft.com/office/drawing/2014/main" val="20001"/>
                    </a:ext>
                  </a:extLst>
                </a:gridCol>
              </a:tblGrid>
              <a:tr h="1092350">
                <a:tc>
                  <a:txBody>
                    <a:bodyPr/>
                    <a:lstStyle/>
                    <a:p>
                      <a:pPr marL="0" marR="0">
                        <a:lnSpc>
                          <a:spcPct val="115000"/>
                        </a:lnSpc>
                        <a:spcBef>
                          <a:spcPts val="0"/>
                        </a:spcBef>
                        <a:spcAft>
                          <a:spcPts val="0"/>
                        </a:spcAft>
                      </a:pPr>
                      <a:r>
                        <a:rPr lang="en-US" sz="2000" b="1" dirty="0">
                          <a:solidFill>
                            <a:srgbClr val="0070C0"/>
                          </a:solidFill>
                          <a:effectLst/>
                        </a:rPr>
                        <a:t>CILOs</a:t>
                      </a:r>
                      <a:r>
                        <a:rPr lang="en-US" sz="2000" dirty="0">
                          <a:solidFill>
                            <a:srgbClr val="0070C0"/>
                          </a:solidFill>
                          <a:effectLst/>
                        </a:rPr>
                        <a:t> </a:t>
                      </a:r>
                    </a:p>
                    <a:p>
                      <a:pPr marL="0" marR="0">
                        <a:lnSpc>
                          <a:spcPct val="115000"/>
                        </a:lnSpc>
                        <a:spcBef>
                          <a:spcPts val="0"/>
                        </a:spcBef>
                        <a:spcAft>
                          <a:spcPts val="0"/>
                        </a:spcAft>
                      </a:pPr>
                      <a:r>
                        <a:rPr lang="en-US" sz="2000" dirty="0">
                          <a:solidFill>
                            <a:srgbClr val="0070C0"/>
                          </a:solidFill>
                          <a:effectLst/>
                        </a:rPr>
                        <a:t> </a:t>
                      </a:r>
                      <a:endParaRPr lang="en-US" sz="2000" dirty="0">
                        <a:solidFill>
                          <a:srgbClr val="0070C0"/>
                        </a:solidFill>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b="1" dirty="0">
                          <a:solidFill>
                            <a:srgbClr val="0070C0"/>
                          </a:solidFill>
                          <a:effectLst/>
                        </a:rPr>
                        <a:t>Upon successful completion of this course, students will be able to provide </a:t>
                      </a:r>
                      <a:r>
                        <a:rPr lang="en-US" sz="2000" b="1" u="sng" dirty="0">
                          <a:solidFill>
                            <a:srgbClr val="0070C0"/>
                          </a:solidFill>
                          <a:effectLst/>
                        </a:rPr>
                        <a:t>various</a:t>
                      </a:r>
                      <a:r>
                        <a:rPr lang="en-US" sz="2000" b="1" dirty="0">
                          <a:solidFill>
                            <a:srgbClr val="0070C0"/>
                          </a:solidFill>
                          <a:effectLst/>
                        </a:rPr>
                        <a:t> types of </a:t>
                      </a:r>
                      <a:r>
                        <a:rPr lang="en-US" sz="2000" b="1" u="sng" dirty="0">
                          <a:solidFill>
                            <a:srgbClr val="0070C0"/>
                          </a:solidFill>
                          <a:effectLst/>
                        </a:rPr>
                        <a:t>comprehensible</a:t>
                      </a:r>
                      <a:r>
                        <a:rPr lang="en-US" sz="2000" b="1" dirty="0">
                          <a:solidFill>
                            <a:srgbClr val="0070C0"/>
                          </a:solidFill>
                          <a:effectLst/>
                        </a:rPr>
                        <a:t> oral instruction: </a:t>
                      </a:r>
                      <a:r>
                        <a:rPr lang="en-US" sz="1000" b="1" dirty="0">
                          <a:solidFill>
                            <a:srgbClr val="0070C0"/>
                          </a:solidFill>
                          <a:effectLst/>
                        </a:rPr>
                        <a:t>(underlined words = difficult.)</a:t>
                      </a:r>
                      <a:endParaRPr lang="en-US" sz="1000" b="1" dirty="0">
                        <a:solidFill>
                          <a:srgbClr val="0070C0"/>
                        </a:solidFill>
                        <a:effectLst/>
                        <a:latin typeface="Calibri"/>
                        <a:ea typeface="SimSun"/>
                        <a:cs typeface="Times New Roman"/>
                      </a:endParaRPr>
                    </a:p>
                  </a:txBody>
                  <a:tcPr marL="68580" marR="68580" marT="0" marB="0"/>
                </a:tc>
                <a:extLst>
                  <a:ext uri="{0D108BD9-81ED-4DB2-BD59-A6C34878D82A}">
                    <a16:rowId xmlns:a16="http://schemas.microsoft.com/office/drawing/2014/main" val="10000"/>
                  </a:ext>
                </a:extLst>
              </a:tr>
              <a:tr h="561426">
                <a:tc>
                  <a:txBody>
                    <a:bodyPr/>
                    <a:lstStyle/>
                    <a:p>
                      <a:pPr marL="0" marR="0">
                        <a:lnSpc>
                          <a:spcPct val="115000"/>
                        </a:lnSpc>
                        <a:spcBef>
                          <a:spcPts val="0"/>
                        </a:spcBef>
                        <a:spcAft>
                          <a:spcPts val="0"/>
                        </a:spcAft>
                      </a:pPr>
                      <a:r>
                        <a:rPr lang="en-US" sz="2000">
                          <a:effectLst/>
                        </a:rPr>
                        <a:t>1 </a:t>
                      </a:r>
                      <a:endParaRPr lang="en-US" sz="20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with </a:t>
                      </a:r>
                      <a:r>
                        <a:rPr lang="en-US" sz="2000" u="sng" dirty="0">
                          <a:effectLst/>
                        </a:rPr>
                        <a:t>adequate</a:t>
                      </a:r>
                      <a:r>
                        <a:rPr lang="en-US" sz="2000" dirty="0">
                          <a:effectLst/>
                        </a:rPr>
                        <a:t> </a:t>
                      </a:r>
                      <a:r>
                        <a:rPr lang="en-US" sz="2000" u="sng" dirty="0">
                          <a:effectLst/>
                        </a:rPr>
                        <a:t>fluency</a:t>
                      </a:r>
                      <a:r>
                        <a:rPr lang="en-US" sz="2000" dirty="0">
                          <a:effectLst/>
                        </a:rPr>
                        <a:t> in English;</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1"/>
                  </a:ext>
                </a:extLst>
              </a:tr>
              <a:tr h="1092350">
                <a:tc>
                  <a:txBody>
                    <a:bodyPr/>
                    <a:lstStyle/>
                    <a:p>
                      <a:pPr marL="0" marR="0">
                        <a:lnSpc>
                          <a:spcPct val="115000"/>
                        </a:lnSpc>
                        <a:spcBef>
                          <a:spcPts val="0"/>
                        </a:spcBef>
                        <a:spcAft>
                          <a:spcPts val="0"/>
                        </a:spcAft>
                      </a:pPr>
                      <a:r>
                        <a:rPr lang="en-US" sz="2000">
                          <a:effectLst/>
                        </a:rPr>
                        <a:t>2 </a:t>
                      </a:r>
                      <a:endParaRPr lang="en-US" sz="20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with </a:t>
                      </a:r>
                      <a:r>
                        <a:rPr lang="en-US" sz="2000" u="sng" dirty="0">
                          <a:effectLst/>
                        </a:rPr>
                        <a:t>adequate</a:t>
                      </a:r>
                      <a:r>
                        <a:rPr lang="en-US" sz="2000" dirty="0">
                          <a:effectLst/>
                        </a:rPr>
                        <a:t> grammatical </a:t>
                      </a:r>
                      <a:r>
                        <a:rPr lang="en-US" sz="2000" u="sng" dirty="0">
                          <a:effectLst/>
                        </a:rPr>
                        <a:t>precision</a:t>
                      </a:r>
                      <a:r>
                        <a:rPr lang="en-US" sz="2000" dirty="0">
                          <a:effectLst/>
                        </a:rPr>
                        <a:t> and </a:t>
                      </a:r>
                      <a:r>
                        <a:rPr lang="en-US" sz="2000" dirty="0">
                          <a:solidFill>
                            <a:srgbClr val="FF0000"/>
                          </a:solidFill>
                          <a:effectLst/>
                        </a:rPr>
                        <a:t>register</a:t>
                      </a:r>
                      <a:r>
                        <a:rPr lang="en-US" sz="2000" dirty="0">
                          <a:effectLst/>
                        </a:rPr>
                        <a:t> </a:t>
                      </a:r>
                      <a:r>
                        <a:rPr lang="en-US" sz="2000" u="sng" dirty="0">
                          <a:effectLst/>
                        </a:rPr>
                        <a:t>appropriateness</a:t>
                      </a:r>
                      <a:r>
                        <a:rPr lang="en-US" sz="2000" dirty="0">
                          <a:effectLst/>
                        </a:rPr>
                        <a:t>; </a:t>
                      </a:r>
                      <a:r>
                        <a:rPr lang="en-US" sz="1200" dirty="0">
                          <a:effectLst/>
                          <a:hlinkClick r:id="rId2"/>
                        </a:rPr>
                        <a:t>https://www.enotes.com/homework-help/what-register-linguistics-786574</a:t>
                      </a:r>
                      <a:endParaRPr lang="en-US" sz="1200" dirty="0">
                        <a:effectLst/>
                      </a:endParaRPr>
                    </a:p>
                    <a:p>
                      <a:pPr marL="0" marR="0">
                        <a:lnSpc>
                          <a:spcPct val="115000"/>
                        </a:lnSpc>
                        <a:spcBef>
                          <a:spcPts val="0"/>
                        </a:spcBef>
                        <a:spcAft>
                          <a:spcPts val="0"/>
                        </a:spcAft>
                      </a:pP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2"/>
                  </a:ext>
                </a:extLst>
              </a:tr>
              <a:tr h="801057">
                <a:tc>
                  <a:txBody>
                    <a:bodyPr/>
                    <a:lstStyle/>
                    <a:p>
                      <a:pPr marL="0" marR="0">
                        <a:lnSpc>
                          <a:spcPct val="115000"/>
                        </a:lnSpc>
                        <a:spcBef>
                          <a:spcPts val="0"/>
                        </a:spcBef>
                        <a:spcAft>
                          <a:spcPts val="0"/>
                        </a:spcAft>
                      </a:pPr>
                      <a:r>
                        <a:rPr lang="en-US" sz="2000">
                          <a:effectLst/>
                        </a:rPr>
                        <a:t>3 </a:t>
                      </a:r>
                      <a:endParaRPr lang="en-US" sz="20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with </a:t>
                      </a:r>
                      <a:r>
                        <a:rPr lang="en-US" sz="2000" u="sng" dirty="0">
                          <a:effectLst/>
                        </a:rPr>
                        <a:t>adequate</a:t>
                      </a:r>
                      <a:r>
                        <a:rPr lang="en-US" sz="2000" dirty="0">
                          <a:effectLst/>
                        </a:rPr>
                        <a:t> command of </a:t>
                      </a:r>
                      <a:r>
                        <a:rPr lang="en-US" sz="2000" dirty="0">
                          <a:solidFill>
                            <a:srgbClr val="FF0000"/>
                          </a:solidFill>
                          <a:effectLst/>
                        </a:rPr>
                        <a:t>prosodic</a:t>
                      </a:r>
                      <a:r>
                        <a:rPr lang="en-US" sz="2000" dirty="0">
                          <a:effectLst/>
                        </a:rPr>
                        <a:t> features of English; </a:t>
                      </a:r>
                      <a:endParaRPr lang="en-US" sz="1200" dirty="0">
                        <a:effectLst/>
                      </a:endParaRPr>
                    </a:p>
                  </a:txBody>
                  <a:tcPr marL="68580" marR="68580" marT="0" marB="0"/>
                </a:tc>
                <a:extLst>
                  <a:ext uri="{0D108BD9-81ED-4DB2-BD59-A6C34878D82A}">
                    <a16:rowId xmlns:a16="http://schemas.microsoft.com/office/drawing/2014/main" val="10003"/>
                  </a:ext>
                </a:extLst>
              </a:tr>
              <a:tr h="1456467">
                <a:tc>
                  <a:txBody>
                    <a:bodyPr/>
                    <a:lstStyle/>
                    <a:p>
                      <a:pPr marL="0" marR="0">
                        <a:lnSpc>
                          <a:spcPct val="115000"/>
                        </a:lnSpc>
                        <a:spcBef>
                          <a:spcPts val="0"/>
                        </a:spcBef>
                        <a:spcAft>
                          <a:spcPts val="0"/>
                        </a:spcAft>
                      </a:pPr>
                      <a:r>
                        <a:rPr lang="en-US" sz="2000">
                          <a:effectLst/>
                        </a:rPr>
                        <a:t>4</a:t>
                      </a:r>
                      <a:endParaRPr lang="en-US" sz="20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with appropriate command of </a:t>
                      </a:r>
                      <a:r>
                        <a:rPr lang="en-US" sz="2000" dirty="0">
                          <a:solidFill>
                            <a:srgbClr val="FF0000"/>
                          </a:solidFill>
                          <a:effectLst/>
                        </a:rPr>
                        <a:t>lexis</a:t>
                      </a:r>
                      <a:r>
                        <a:rPr lang="en-US" sz="2000" dirty="0">
                          <a:effectLst/>
                        </a:rPr>
                        <a:t> and </a:t>
                      </a:r>
                      <a:r>
                        <a:rPr lang="en-US" sz="2000" u="sng" dirty="0">
                          <a:effectLst/>
                        </a:rPr>
                        <a:t>communicative</a:t>
                      </a:r>
                      <a:r>
                        <a:rPr lang="en-US" sz="2000" dirty="0">
                          <a:effectLst/>
                        </a:rPr>
                        <a:t> functions necessary for teaching in their general </a:t>
                      </a:r>
                      <a:r>
                        <a:rPr lang="en-US" sz="2000" u="sng" dirty="0">
                          <a:effectLst/>
                        </a:rPr>
                        <a:t>discipline</a:t>
                      </a:r>
                      <a:r>
                        <a:rPr lang="en-US" sz="2000" dirty="0">
                          <a:effectLst/>
                        </a:rPr>
                        <a:t> area. </a:t>
                      </a:r>
                      <a:r>
                        <a:rPr lang="en-US" sz="1200" dirty="0">
                          <a:effectLst/>
                          <a:hlinkClick r:id="rId3"/>
                        </a:rPr>
                        <a:t>http://dictionary.cambridge.org/dictionary/english/lex</a:t>
                      </a:r>
                      <a:endParaRPr lang="en-US" sz="1200" dirty="0">
                        <a:effectLst/>
                      </a:endParaRPr>
                    </a:p>
                    <a:p>
                      <a:pPr marL="0" marR="0">
                        <a:lnSpc>
                          <a:spcPct val="115000"/>
                        </a:lnSpc>
                        <a:spcBef>
                          <a:spcPts val="0"/>
                        </a:spcBef>
                        <a:spcAft>
                          <a:spcPts val="0"/>
                        </a:spcAft>
                      </a:pP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4"/>
                  </a:ext>
                </a:extLst>
              </a:tr>
              <a:tr h="1092350">
                <a:tc>
                  <a:txBody>
                    <a:bodyPr/>
                    <a:lstStyle/>
                    <a:p>
                      <a:pPr marL="0" marR="0">
                        <a:lnSpc>
                          <a:spcPct val="115000"/>
                        </a:lnSpc>
                        <a:spcBef>
                          <a:spcPts val="0"/>
                        </a:spcBef>
                        <a:spcAft>
                          <a:spcPts val="0"/>
                        </a:spcAft>
                      </a:pPr>
                      <a:r>
                        <a:rPr lang="en-US" sz="2000">
                          <a:effectLst/>
                        </a:rPr>
                        <a:t>5 </a:t>
                      </a:r>
                      <a:endParaRPr lang="en-US" sz="2000">
                        <a:effectLst/>
                        <a:latin typeface="Calibri"/>
                        <a:ea typeface="SimSun"/>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Students will also be able to hold </a:t>
                      </a:r>
                      <a:r>
                        <a:rPr lang="en-US" sz="2000" u="sng" dirty="0">
                          <a:effectLst/>
                        </a:rPr>
                        <a:t>coherent</a:t>
                      </a:r>
                      <a:r>
                        <a:rPr lang="en-US" sz="2000" dirty="0">
                          <a:effectLst/>
                        </a:rPr>
                        <a:t>, </a:t>
                      </a:r>
                      <a:r>
                        <a:rPr lang="en-US" sz="2000" u="sng" dirty="0">
                          <a:effectLst/>
                        </a:rPr>
                        <a:t>sustained</a:t>
                      </a:r>
                      <a:r>
                        <a:rPr lang="en-US" sz="2000" dirty="0">
                          <a:effectLst/>
                        </a:rPr>
                        <a:t> academic discussion with their students on matters within their general </a:t>
                      </a:r>
                      <a:r>
                        <a:rPr lang="en-US" sz="2000" u="sng" dirty="0">
                          <a:effectLst/>
                        </a:rPr>
                        <a:t>discipline</a:t>
                      </a:r>
                      <a:r>
                        <a:rPr lang="en-US" sz="2000" dirty="0">
                          <a:effectLst/>
                        </a:rPr>
                        <a:t> area.</a:t>
                      </a:r>
                      <a:endParaRPr lang="en-US" sz="2000" dirty="0">
                        <a:effectLst/>
                        <a:latin typeface="Calibri"/>
                        <a:ea typeface="SimSu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3359074"/>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924800" cy="542109"/>
          </a:xfrm>
        </p:spPr>
        <p:txBody>
          <a:bodyPr>
            <a:normAutofit/>
          </a:bodyPr>
          <a:lstStyle/>
          <a:p>
            <a:r>
              <a:rPr lang="en-US" sz="2400" dirty="0">
                <a:solidFill>
                  <a:srgbClr val="FF0000"/>
                </a:solidFill>
              </a:rPr>
              <a:t>Explanation Strategies - Type and Language (3)</a:t>
            </a:r>
          </a:p>
        </p:txBody>
      </p:sp>
      <p:sp>
        <p:nvSpPr>
          <p:cNvPr id="5" name="Text Placeholder 4"/>
          <p:cNvSpPr>
            <a:spLocks noGrp="1"/>
          </p:cNvSpPr>
          <p:nvPr>
            <p:ph type="body" idx="1"/>
          </p:nvPr>
        </p:nvSpPr>
        <p:spPr>
          <a:xfrm>
            <a:off x="152400" y="1227909"/>
            <a:ext cx="3520440" cy="457200"/>
          </a:xfrm>
        </p:spPr>
        <p:txBody>
          <a:bodyPr/>
          <a:lstStyle/>
          <a:p>
            <a:r>
              <a:rPr lang="en-US" dirty="0"/>
              <a:t>Type</a:t>
            </a:r>
          </a:p>
        </p:txBody>
      </p:sp>
      <p:sp>
        <p:nvSpPr>
          <p:cNvPr id="6" name="Text Placeholder 5"/>
          <p:cNvSpPr>
            <a:spLocks noGrp="1"/>
          </p:cNvSpPr>
          <p:nvPr>
            <p:ph type="body" sz="half" idx="3"/>
          </p:nvPr>
        </p:nvSpPr>
        <p:spPr>
          <a:xfrm>
            <a:off x="3877491" y="1219200"/>
            <a:ext cx="3520440" cy="457200"/>
          </a:xfrm>
        </p:spPr>
        <p:txBody>
          <a:bodyPr/>
          <a:lstStyle/>
          <a:p>
            <a:r>
              <a:rPr lang="en-US" dirty="0"/>
              <a:t>Useful Language</a:t>
            </a:r>
          </a:p>
        </p:txBody>
      </p:sp>
      <p:sp>
        <p:nvSpPr>
          <p:cNvPr id="9" name="Content Placeholder 2"/>
          <p:cNvSpPr>
            <a:spLocks noGrp="1"/>
          </p:cNvSpPr>
          <p:nvPr>
            <p:ph sz="quarter" idx="2"/>
          </p:nvPr>
        </p:nvSpPr>
        <p:spPr>
          <a:xfrm>
            <a:off x="182880" y="2133600"/>
            <a:ext cx="3489960" cy="4114800"/>
          </a:xfrm>
        </p:spPr>
        <p:txBody>
          <a:bodyPr>
            <a:normAutofit lnSpcReduction="10000"/>
          </a:bodyPr>
          <a:lstStyle/>
          <a:p>
            <a:pPr marL="514350" lvl="0" indent="-514350">
              <a:buFont typeface="+mj-lt"/>
              <a:buAutoNum type="arabicPeriod"/>
            </a:pPr>
            <a:r>
              <a:rPr lang="en-US" dirty="0"/>
              <a:t>sound </a:t>
            </a:r>
          </a:p>
          <a:p>
            <a:pPr marL="514350" lvl="0" indent="-514350">
              <a:buFont typeface="+mj-lt"/>
              <a:buAutoNum type="arabicPeriod"/>
            </a:pPr>
            <a:r>
              <a:rPr lang="en-US" dirty="0"/>
              <a:t>taste</a:t>
            </a:r>
          </a:p>
          <a:p>
            <a:pPr marL="514350" lvl="0" indent="-514350">
              <a:buFont typeface="+mj-lt"/>
              <a:buAutoNum type="arabicPeriod"/>
            </a:pPr>
            <a:r>
              <a:rPr lang="en-US" dirty="0"/>
              <a:t>appearance</a:t>
            </a:r>
          </a:p>
          <a:p>
            <a:pPr marL="514350" lvl="0" indent="-514350">
              <a:buFont typeface="+mj-lt"/>
              <a:buAutoNum type="arabicPeriod"/>
            </a:pPr>
            <a:r>
              <a:rPr lang="en-US" dirty="0"/>
              <a:t>historical information</a:t>
            </a:r>
          </a:p>
          <a:p>
            <a:pPr marL="514350" lvl="0" indent="-514350">
              <a:buFont typeface="+mj-lt"/>
              <a:buAutoNum type="arabicPeriod"/>
            </a:pPr>
            <a:r>
              <a:rPr lang="en-US" dirty="0"/>
              <a:t>who uses it</a:t>
            </a:r>
          </a:p>
          <a:p>
            <a:pPr marL="514350" lvl="0" indent="-514350">
              <a:buFont typeface="+mj-lt"/>
              <a:buAutoNum type="arabicPeriod"/>
            </a:pPr>
            <a:endParaRPr lang="en-US" dirty="0"/>
          </a:p>
          <a:p>
            <a:pPr marL="514350" lvl="0" indent="-514350">
              <a:buFont typeface="+mj-lt"/>
              <a:buAutoNum type="arabicPeriod"/>
            </a:pPr>
            <a:r>
              <a:rPr lang="en-US" dirty="0"/>
              <a:t>effect produced</a:t>
            </a:r>
          </a:p>
          <a:p>
            <a:pPr marL="514350" lvl="0" indent="-514350">
              <a:buFont typeface="+mj-lt"/>
              <a:buAutoNum type="arabicPeriod"/>
            </a:pPr>
            <a:r>
              <a:rPr lang="en-US" dirty="0"/>
              <a:t>comparison / contrast</a:t>
            </a:r>
          </a:p>
          <a:p>
            <a:endParaRPr lang="en-US" dirty="0"/>
          </a:p>
          <a:p>
            <a:endParaRPr lang="en-US" dirty="0"/>
          </a:p>
          <a:p>
            <a:endParaRPr lang="en-US" dirty="0"/>
          </a:p>
          <a:p>
            <a:endParaRPr lang="en-US" dirty="0"/>
          </a:p>
        </p:txBody>
      </p:sp>
      <p:sp>
        <p:nvSpPr>
          <p:cNvPr id="12" name="Content Placeholder 6"/>
          <p:cNvSpPr>
            <a:spLocks noGrp="1"/>
          </p:cNvSpPr>
          <p:nvPr>
            <p:ph sz="quarter" idx="4"/>
          </p:nvPr>
        </p:nvSpPr>
        <p:spPr>
          <a:xfrm>
            <a:off x="3810000" y="2103120"/>
            <a:ext cx="3886200" cy="4145280"/>
          </a:xfrm>
        </p:spPr>
        <p:txBody>
          <a:bodyPr>
            <a:normAutofit fontScale="92500" lnSpcReduction="10000"/>
          </a:bodyPr>
          <a:lstStyle/>
          <a:p>
            <a:pPr marL="514350" indent="-514350">
              <a:buFont typeface="+mj-lt"/>
              <a:buAutoNum type="arabicPeriod"/>
            </a:pPr>
            <a:r>
              <a:rPr lang="en-US" dirty="0"/>
              <a:t>It makes a sound like ___</a:t>
            </a:r>
          </a:p>
          <a:p>
            <a:pPr marL="514350" indent="-514350">
              <a:buFont typeface="+mj-lt"/>
              <a:buAutoNum type="arabicPeriod"/>
            </a:pPr>
            <a:r>
              <a:rPr lang="en-US" dirty="0"/>
              <a:t>It tastes like ___</a:t>
            </a:r>
          </a:p>
          <a:p>
            <a:pPr marL="514350" indent="-514350">
              <a:buFont typeface="+mj-lt"/>
              <a:buAutoNum type="arabicPeriod"/>
            </a:pPr>
            <a:r>
              <a:rPr lang="en-US" dirty="0"/>
              <a:t>It looks like ____</a:t>
            </a:r>
          </a:p>
          <a:p>
            <a:pPr marL="514350" indent="-514350">
              <a:buFont typeface="+mj-lt"/>
              <a:buAutoNum type="arabicPeriod"/>
            </a:pPr>
            <a:r>
              <a:rPr lang="en-US" dirty="0"/>
              <a:t>It was invented by ____</a:t>
            </a:r>
          </a:p>
          <a:p>
            <a:pPr marL="514350" indent="-514350">
              <a:buFont typeface="+mj-lt"/>
              <a:buAutoNum type="arabicPeriod"/>
            </a:pPr>
            <a:r>
              <a:rPr lang="en-US" dirty="0"/>
              <a:t>Biologist/Engineers/Office worker /Students /Parents/ etc.  use it</a:t>
            </a:r>
          </a:p>
          <a:p>
            <a:pPr marL="514350" indent="-514350">
              <a:buFont typeface="+mj-lt"/>
              <a:buAutoNum type="arabicPeriod"/>
            </a:pPr>
            <a:r>
              <a:rPr lang="en-US" dirty="0"/>
              <a:t>The effect produced is ___</a:t>
            </a:r>
          </a:p>
          <a:p>
            <a:pPr marL="514350" indent="-514350">
              <a:buFont typeface="+mj-lt"/>
              <a:buAutoNum type="arabicPeriod"/>
            </a:pPr>
            <a:r>
              <a:rPr lang="en-US" dirty="0"/>
              <a:t>It is similar to X but different then Y</a:t>
            </a:r>
          </a:p>
        </p:txBody>
      </p:sp>
    </p:spTree>
    <p:extLst>
      <p:ext uri="{BB962C8B-B14F-4D97-AF65-F5344CB8AC3E}">
        <p14:creationId xmlns:p14="http://schemas.microsoft.com/office/powerpoint/2010/main" val="52026473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53400" cy="396240"/>
          </a:xfrm>
        </p:spPr>
        <p:txBody>
          <a:bodyPr>
            <a:normAutofit fontScale="90000"/>
          </a:bodyPr>
          <a:lstStyle/>
          <a:p>
            <a:r>
              <a:rPr lang="en-US" sz="3200" dirty="0">
                <a:solidFill>
                  <a:srgbClr val="FF0000"/>
                </a:solidFill>
              </a:rPr>
              <a:t>Explanation Strategies – Practice (1)</a:t>
            </a:r>
          </a:p>
        </p:txBody>
      </p:sp>
      <p:sp>
        <p:nvSpPr>
          <p:cNvPr id="3" name="Content Placeholder 2"/>
          <p:cNvSpPr>
            <a:spLocks noGrp="1"/>
          </p:cNvSpPr>
          <p:nvPr>
            <p:ph sz="quarter" idx="2"/>
          </p:nvPr>
        </p:nvSpPr>
        <p:spPr>
          <a:xfrm>
            <a:off x="-20370" y="762000"/>
            <a:ext cx="8153400" cy="878960"/>
          </a:xfrm>
        </p:spPr>
        <p:txBody>
          <a:bodyPr>
            <a:normAutofit fontScale="62500" lnSpcReduction="20000"/>
          </a:bodyPr>
          <a:lstStyle/>
          <a:p>
            <a:pPr marL="0" indent="0" algn="just">
              <a:buNone/>
            </a:pPr>
            <a:r>
              <a:rPr lang="en-US" dirty="0"/>
              <a:t>Your partner is an alien who has just arrived on planet earth. Your alien partner is very curious and wants to know what different things are and what their function is. Use explanation strategies to explain the appearance, function, abilities (etc.) of several items below. Help your alien partner feel more at home here on planet earth!</a:t>
            </a:r>
          </a:p>
          <a:p>
            <a:endParaRPr lang="en-US" dirty="0"/>
          </a:p>
        </p:txBody>
      </p:sp>
      <p:pic>
        <p:nvPicPr>
          <p:cNvPr id="1028" name="Picture 4" descr="https://en.islcollective.com/wuploads/preview_new/big_62085_household_items_picture_dictionary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0960"/>
            <a:ext cx="4572000" cy="5445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brigada.org/wp-content/uploads/2011/01/household-item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630" y="1776003"/>
            <a:ext cx="3581400" cy="52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4634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239000" cy="381000"/>
          </a:xfrm>
        </p:spPr>
        <p:txBody>
          <a:bodyPr>
            <a:normAutofit/>
          </a:bodyPr>
          <a:lstStyle/>
          <a:p>
            <a:r>
              <a:rPr lang="en-US" sz="2400" dirty="0">
                <a:solidFill>
                  <a:srgbClr val="FF0000"/>
                </a:solidFill>
              </a:rPr>
              <a:t>Language Used for Explanation</a:t>
            </a:r>
          </a:p>
        </p:txBody>
      </p:sp>
      <p:sp>
        <p:nvSpPr>
          <p:cNvPr id="3" name="Content Placeholder 2"/>
          <p:cNvSpPr>
            <a:spLocks noGrp="1"/>
          </p:cNvSpPr>
          <p:nvPr>
            <p:ph idx="1"/>
          </p:nvPr>
        </p:nvSpPr>
        <p:spPr>
          <a:xfrm>
            <a:off x="457200" y="1219200"/>
            <a:ext cx="7239000" cy="5410200"/>
          </a:xfrm>
        </p:spPr>
        <p:txBody>
          <a:bodyPr>
            <a:normAutofit fontScale="62500" lnSpcReduction="20000"/>
          </a:bodyPr>
          <a:lstStyle/>
          <a:p>
            <a:pPr marL="514350" indent="-514350">
              <a:buFont typeface="+mj-lt"/>
              <a:buAutoNum type="arabicPeriod"/>
            </a:pPr>
            <a:r>
              <a:rPr lang="en-US" dirty="0"/>
              <a:t>It’ used to _____</a:t>
            </a:r>
          </a:p>
          <a:p>
            <a:pPr marL="514350" indent="-514350">
              <a:buFont typeface="+mj-lt"/>
              <a:buAutoNum type="arabicPeriod"/>
            </a:pPr>
            <a:r>
              <a:rPr lang="en-US" dirty="0"/>
              <a:t>To use it, first you ___, then ___</a:t>
            </a:r>
          </a:p>
          <a:p>
            <a:pPr marL="514350" indent="-514350">
              <a:buFont typeface="+mj-lt"/>
              <a:buAutoNum type="arabicPeriod"/>
            </a:pPr>
            <a:r>
              <a:rPr lang="en-US" dirty="0"/>
              <a:t>It is a kind of________</a:t>
            </a:r>
          </a:p>
          <a:p>
            <a:pPr marL="514350" indent="-514350">
              <a:buFont typeface="+mj-lt"/>
              <a:buAutoNum type="arabicPeriod"/>
            </a:pPr>
            <a:r>
              <a:rPr lang="en-US" dirty="0"/>
              <a:t>The color is __ or ____ .</a:t>
            </a:r>
          </a:p>
          <a:p>
            <a:pPr marL="514350" indent="-514350">
              <a:buFont typeface="+mj-lt"/>
              <a:buAutoNum type="arabicPeriod"/>
            </a:pPr>
            <a:r>
              <a:rPr lang="en-US" dirty="0"/>
              <a:t>It is made of ________</a:t>
            </a:r>
          </a:p>
          <a:p>
            <a:pPr marL="514350" indent="-514350">
              <a:buFont typeface="+mj-lt"/>
              <a:buAutoNum type="arabicPeriod"/>
            </a:pPr>
            <a:r>
              <a:rPr lang="en-US" dirty="0"/>
              <a:t>It is square/ round/ flat/ cylindrical/etc.</a:t>
            </a:r>
          </a:p>
          <a:p>
            <a:pPr marL="514350" indent="-514350">
              <a:buFont typeface="+mj-lt"/>
              <a:buAutoNum type="arabicPeriod"/>
            </a:pPr>
            <a:r>
              <a:rPr lang="en-US" dirty="0"/>
              <a:t>It’s usually XX grams and XX cm</a:t>
            </a:r>
          </a:p>
          <a:p>
            <a:pPr marL="514350" indent="-514350">
              <a:buFont typeface="+mj-lt"/>
              <a:buAutoNum type="arabicPeriod"/>
            </a:pPr>
            <a:r>
              <a:rPr lang="en-US" dirty="0"/>
              <a:t>An example is…</a:t>
            </a:r>
          </a:p>
          <a:p>
            <a:pPr marL="514350" indent="-514350">
              <a:buFont typeface="+mj-lt"/>
              <a:buAutoNum type="arabicPeriod"/>
            </a:pPr>
            <a:r>
              <a:rPr lang="en-US" dirty="0"/>
              <a:t>The texture is smooth/ coarse/soft/etc.</a:t>
            </a:r>
          </a:p>
          <a:p>
            <a:pPr marL="514350" indent="-514350">
              <a:buFont typeface="+mj-lt"/>
              <a:buAutoNum type="arabicPeriod"/>
            </a:pPr>
            <a:r>
              <a:rPr lang="en-US" dirty="0"/>
              <a:t>It comes from ___</a:t>
            </a:r>
          </a:p>
          <a:p>
            <a:pPr marL="514350" indent="-514350">
              <a:buFont typeface="+mj-lt"/>
              <a:buAutoNum type="arabicPeriod"/>
            </a:pPr>
            <a:r>
              <a:rPr lang="en-US" dirty="0"/>
              <a:t>It is made under these conditions: ______</a:t>
            </a:r>
          </a:p>
          <a:p>
            <a:pPr marL="514350" indent="-514350">
              <a:buFont typeface="+mj-lt"/>
              <a:buAutoNum type="arabicPeriod"/>
            </a:pPr>
            <a:r>
              <a:rPr lang="en-US" dirty="0"/>
              <a:t>It has a scent like ____</a:t>
            </a:r>
          </a:p>
          <a:p>
            <a:pPr marL="514350" indent="-514350">
              <a:buFont typeface="+mj-lt"/>
              <a:buAutoNum type="arabicPeriod"/>
            </a:pPr>
            <a:r>
              <a:rPr lang="en-US" dirty="0"/>
              <a:t>It makes a sound like ___</a:t>
            </a:r>
          </a:p>
          <a:p>
            <a:pPr marL="514350" indent="-514350">
              <a:buFont typeface="+mj-lt"/>
              <a:buAutoNum type="arabicPeriod"/>
            </a:pPr>
            <a:r>
              <a:rPr lang="en-US" dirty="0"/>
              <a:t>It tastes like ___</a:t>
            </a:r>
          </a:p>
          <a:p>
            <a:pPr marL="514350" indent="-514350">
              <a:buFont typeface="+mj-lt"/>
              <a:buAutoNum type="arabicPeriod"/>
            </a:pPr>
            <a:r>
              <a:rPr lang="en-US" dirty="0"/>
              <a:t>It looks like ____</a:t>
            </a:r>
          </a:p>
          <a:p>
            <a:pPr marL="514350" indent="-514350">
              <a:buFont typeface="+mj-lt"/>
              <a:buAutoNum type="arabicPeriod"/>
            </a:pPr>
            <a:r>
              <a:rPr lang="en-US" dirty="0"/>
              <a:t>It was invented by ____</a:t>
            </a:r>
          </a:p>
          <a:p>
            <a:pPr marL="514350" indent="-514350">
              <a:buFont typeface="+mj-lt"/>
              <a:buAutoNum type="arabicPeriod"/>
            </a:pPr>
            <a:r>
              <a:rPr lang="en-US" dirty="0"/>
              <a:t>Biologist/Engineers/Office worker /Students /Parents/ etc.  use it</a:t>
            </a:r>
          </a:p>
          <a:p>
            <a:pPr marL="514350" indent="-514350">
              <a:buFont typeface="+mj-lt"/>
              <a:buAutoNum type="arabicPeriod"/>
            </a:pPr>
            <a:r>
              <a:rPr lang="en-US" dirty="0"/>
              <a:t>The effect produced is ___</a:t>
            </a:r>
          </a:p>
          <a:p>
            <a:pPr marL="514350" indent="-514350">
              <a:buFont typeface="+mj-lt"/>
              <a:buAutoNum type="arabicPeriod"/>
            </a:pPr>
            <a:r>
              <a:rPr lang="en-US" dirty="0"/>
              <a:t>It is similar to X but different then Y</a:t>
            </a: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17053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t="-17000" b="-17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304800" y="1981200"/>
            <a:ext cx="3520440" cy="4724400"/>
          </a:xfrm>
        </p:spPr>
        <p:txBody>
          <a:bodyPr>
            <a:normAutofit fontScale="92500" lnSpcReduction="20000"/>
          </a:bodyPr>
          <a:lstStyle/>
          <a:p>
            <a:pPr marL="0" indent="0">
              <a:buNone/>
            </a:pPr>
            <a:r>
              <a:rPr lang="en-US" b="1" u="sng" dirty="0"/>
              <a:t>Objects</a:t>
            </a:r>
          </a:p>
          <a:p>
            <a:pPr marL="0" indent="0">
              <a:buNone/>
            </a:pPr>
            <a:endParaRPr lang="en-US" b="1" u="sng" dirty="0"/>
          </a:p>
          <a:p>
            <a:pPr marL="0" indent="0">
              <a:buNone/>
            </a:pPr>
            <a:r>
              <a:rPr lang="en-US" dirty="0"/>
              <a:t>-Classroom projector</a:t>
            </a:r>
          </a:p>
          <a:p>
            <a:pPr marL="0" indent="0">
              <a:buNone/>
            </a:pPr>
            <a:r>
              <a:rPr lang="en-US" dirty="0"/>
              <a:t>-Classroom visualizer</a:t>
            </a:r>
          </a:p>
          <a:p>
            <a:pPr marL="0" indent="0">
              <a:buNone/>
            </a:pPr>
            <a:r>
              <a:rPr lang="en-US" dirty="0"/>
              <a:t>-Bunsen burner</a:t>
            </a:r>
          </a:p>
          <a:p>
            <a:pPr marL="0" indent="0">
              <a:buNone/>
            </a:pPr>
            <a:r>
              <a:rPr lang="en-US" dirty="0"/>
              <a:t>-Driverless cars</a:t>
            </a:r>
          </a:p>
          <a:p>
            <a:pPr marL="0" indent="0">
              <a:buNone/>
            </a:pPr>
            <a:r>
              <a:rPr lang="en-US" dirty="0"/>
              <a:t>-TV remote control</a:t>
            </a:r>
          </a:p>
          <a:p>
            <a:pPr marL="0" indent="0">
              <a:buNone/>
            </a:pPr>
            <a:r>
              <a:rPr lang="en-US" dirty="0"/>
              <a:t>-I-pad</a:t>
            </a:r>
          </a:p>
          <a:p>
            <a:pPr marL="0" indent="0">
              <a:buNone/>
            </a:pPr>
            <a:r>
              <a:rPr lang="en-US" dirty="0"/>
              <a:t>-Electric kettle</a:t>
            </a:r>
          </a:p>
          <a:p>
            <a:pPr marL="0" indent="0">
              <a:buNone/>
            </a:pPr>
            <a:r>
              <a:rPr lang="en-US" dirty="0"/>
              <a:t>-Drone</a:t>
            </a:r>
            <a:br>
              <a:rPr lang="en-US" dirty="0"/>
            </a:br>
            <a:r>
              <a:rPr lang="en-US" dirty="0"/>
              <a:t>-USB stick</a:t>
            </a:r>
          </a:p>
          <a:p>
            <a:pPr marL="0" indent="0">
              <a:buNone/>
            </a:pPr>
            <a:r>
              <a:rPr lang="en-US" dirty="0"/>
              <a:t>-External hard drive</a:t>
            </a:r>
          </a:p>
          <a:p>
            <a:pPr marL="0" indent="0">
              <a:buNone/>
            </a:pPr>
            <a:r>
              <a:rPr lang="en-US" dirty="0"/>
              <a:t>-Electric guitar</a:t>
            </a:r>
          </a:p>
          <a:p>
            <a:pPr marL="0" indent="0">
              <a:buNone/>
            </a:pPr>
            <a:endParaRPr lang="en-US" dirty="0"/>
          </a:p>
          <a:p>
            <a:pPr marL="0" indent="0">
              <a:buNone/>
            </a:pPr>
            <a:endParaRPr lang="en-US" dirty="0"/>
          </a:p>
        </p:txBody>
      </p:sp>
      <p:sp>
        <p:nvSpPr>
          <p:cNvPr id="9" name="TextBox 8"/>
          <p:cNvSpPr txBox="1"/>
          <p:nvPr/>
        </p:nvSpPr>
        <p:spPr>
          <a:xfrm>
            <a:off x="15240" y="1004277"/>
            <a:ext cx="7848600" cy="646331"/>
          </a:xfrm>
          <a:prstGeom prst="rect">
            <a:avLst/>
          </a:prstGeom>
          <a:noFill/>
        </p:spPr>
        <p:txBody>
          <a:bodyPr wrap="square" rtlCol="0">
            <a:spAutoFit/>
          </a:bodyPr>
          <a:lstStyle/>
          <a:p>
            <a:r>
              <a:rPr lang="en-US" dirty="0"/>
              <a:t>Imagine your partner is a first time visitor to Planet Earth. Choose several of the following and teach what they are to your alien partner. </a:t>
            </a:r>
          </a:p>
        </p:txBody>
      </p:sp>
      <p:sp>
        <p:nvSpPr>
          <p:cNvPr id="6" name="Title 1"/>
          <p:cNvSpPr>
            <a:spLocks noGrp="1"/>
          </p:cNvSpPr>
          <p:nvPr>
            <p:ph type="title"/>
          </p:nvPr>
        </p:nvSpPr>
        <p:spPr>
          <a:xfrm>
            <a:off x="0" y="334052"/>
            <a:ext cx="8153400" cy="396240"/>
          </a:xfrm>
        </p:spPr>
        <p:txBody>
          <a:bodyPr>
            <a:normAutofit fontScale="90000"/>
          </a:bodyPr>
          <a:lstStyle/>
          <a:p>
            <a:r>
              <a:rPr lang="en-US" sz="3200" dirty="0">
                <a:solidFill>
                  <a:srgbClr val="FF0000"/>
                </a:solidFill>
              </a:rPr>
              <a:t>Explanation Strategies – Practice (2)</a:t>
            </a:r>
          </a:p>
        </p:txBody>
      </p:sp>
    </p:spTree>
    <p:extLst>
      <p:ext uri="{BB962C8B-B14F-4D97-AF65-F5344CB8AC3E}">
        <p14:creationId xmlns:p14="http://schemas.microsoft.com/office/powerpoint/2010/main" val="278324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7000" b="-17000"/>
          </a:stretch>
        </a:blipFill>
        <a:effectLst/>
      </p:bgPr>
    </p:bg>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304800" y="1981200"/>
            <a:ext cx="3695700" cy="4724400"/>
          </a:xfrm>
        </p:spPr>
        <p:txBody>
          <a:bodyPr>
            <a:normAutofit/>
          </a:bodyPr>
          <a:lstStyle/>
          <a:p>
            <a:pPr marL="0" indent="0">
              <a:buNone/>
            </a:pPr>
            <a:endParaRPr lang="en-US" dirty="0"/>
          </a:p>
          <a:p>
            <a:pPr marL="0" indent="0">
              <a:buNone/>
            </a:pPr>
            <a:r>
              <a:rPr lang="en-US" dirty="0"/>
              <a:t>-Evil</a:t>
            </a:r>
          </a:p>
          <a:p>
            <a:pPr marL="0" indent="0">
              <a:buNone/>
            </a:pPr>
            <a:r>
              <a:rPr lang="en-US" dirty="0"/>
              <a:t>-Religion</a:t>
            </a:r>
          </a:p>
          <a:p>
            <a:pPr marL="0" indent="0">
              <a:buNone/>
            </a:pPr>
            <a:r>
              <a:rPr lang="en-US" dirty="0"/>
              <a:t>-Time travel</a:t>
            </a:r>
          </a:p>
          <a:p>
            <a:pPr marL="0" indent="0">
              <a:buNone/>
            </a:pPr>
            <a:r>
              <a:rPr lang="en-US" dirty="0"/>
              <a:t>-Beauty</a:t>
            </a:r>
          </a:p>
          <a:p>
            <a:pPr marL="0" indent="0">
              <a:buNone/>
            </a:pPr>
            <a:r>
              <a:rPr lang="en-US" dirty="0"/>
              <a:t>-Time</a:t>
            </a:r>
          </a:p>
          <a:p>
            <a:pPr marL="0" indent="0">
              <a:buNone/>
            </a:pPr>
            <a:r>
              <a:rPr lang="en-US" dirty="0"/>
              <a:t>-Freedom</a:t>
            </a:r>
          </a:p>
          <a:p>
            <a:pPr marL="0" indent="0">
              <a:buNone/>
            </a:pPr>
            <a:r>
              <a:rPr lang="en-US" dirty="0"/>
              <a:t>-Hope</a:t>
            </a:r>
          </a:p>
          <a:p>
            <a:pPr marL="0" indent="0">
              <a:buNone/>
            </a:pPr>
            <a:r>
              <a:rPr lang="en-US" dirty="0"/>
              <a:t>-Trust</a:t>
            </a:r>
          </a:p>
          <a:p>
            <a:pPr marL="0" indent="0">
              <a:buNone/>
            </a:pPr>
            <a:endParaRPr lang="en-US" dirty="0"/>
          </a:p>
          <a:p>
            <a:pPr marL="0" indent="0">
              <a:buNone/>
            </a:pPr>
            <a:endParaRPr lang="en-US" dirty="0"/>
          </a:p>
          <a:p>
            <a:pPr marL="0" indent="0">
              <a:buNone/>
            </a:pPr>
            <a:endParaRPr lang="en-US" dirty="0"/>
          </a:p>
        </p:txBody>
      </p:sp>
      <p:sp>
        <p:nvSpPr>
          <p:cNvPr id="5" name="TextBox 4"/>
          <p:cNvSpPr txBox="1"/>
          <p:nvPr/>
        </p:nvSpPr>
        <p:spPr>
          <a:xfrm>
            <a:off x="293077" y="838200"/>
            <a:ext cx="7848600" cy="1200329"/>
          </a:xfrm>
          <a:prstGeom prst="rect">
            <a:avLst/>
          </a:prstGeom>
          <a:noFill/>
        </p:spPr>
        <p:txBody>
          <a:bodyPr wrap="square" rtlCol="0">
            <a:spAutoFit/>
          </a:bodyPr>
          <a:lstStyle/>
          <a:p>
            <a:r>
              <a:rPr lang="en-US" b="1" u="sng" dirty="0"/>
              <a:t>Explaining Abstract Concepts</a:t>
            </a:r>
          </a:p>
          <a:p>
            <a:endParaRPr lang="en-US" dirty="0"/>
          </a:p>
          <a:p>
            <a:r>
              <a:rPr lang="en-US" dirty="0"/>
              <a:t>Imagine your partner is a first time visitor to Planet Earth. Choose several of the following and teach what they are to your alien partner. </a:t>
            </a:r>
          </a:p>
        </p:txBody>
      </p:sp>
      <p:sp>
        <p:nvSpPr>
          <p:cNvPr id="7" name="Title 1"/>
          <p:cNvSpPr>
            <a:spLocks noGrp="1"/>
          </p:cNvSpPr>
          <p:nvPr>
            <p:ph type="title"/>
          </p:nvPr>
        </p:nvSpPr>
        <p:spPr>
          <a:xfrm>
            <a:off x="0" y="334052"/>
            <a:ext cx="8153400" cy="396240"/>
          </a:xfrm>
        </p:spPr>
        <p:txBody>
          <a:bodyPr>
            <a:normAutofit fontScale="90000"/>
          </a:bodyPr>
          <a:lstStyle/>
          <a:p>
            <a:r>
              <a:rPr lang="en-US" sz="3200" dirty="0">
                <a:solidFill>
                  <a:srgbClr val="FF0000"/>
                </a:solidFill>
              </a:rPr>
              <a:t>Explanation Strategies – Practice (3)</a:t>
            </a:r>
          </a:p>
        </p:txBody>
      </p:sp>
    </p:spTree>
    <p:extLst>
      <p:ext uri="{BB962C8B-B14F-4D97-AF65-F5344CB8AC3E}">
        <p14:creationId xmlns:p14="http://schemas.microsoft.com/office/powerpoint/2010/main" val="3086926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76200"/>
            <a:ext cx="7239000" cy="762000"/>
          </a:xfrm>
        </p:spPr>
        <p:txBody>
          <a:bodyPr/>
          <a:lstStyle/>
          <a:p>
            <a:r>
              <a:rPr lang="en-US" dirty="0">
                <a:solidFill>
                  <a:srgbClr val="FF0000"/>
                </a:solidFill>
              </a:rPr>
              <a:t>Homework</a:t>
            </a:r>
          </a:p>
        </p:txBody>
      </p:sp>
      <p:sp>
        <p:nvSpPr>
          <p:cNvPr id="8" name="Content Placeholder 7"/>
          <p:cNvSpPr>
            <a:spLocks noGrp="1"/>
          </p:cNvSpPr>
          <p:nvPr>
            <p:ph idx="1"/>
          </p:nvPr>
        </p:nvSpPr>
        <p:spPr>
          <a:xfrm>
            <a:off x="0" y="990600"/>
            <a:ext cx="8153400" cy="5867400"/>
          </a:xfrm>
        </p:spPr>
        <p:txBody>
          <a:bodyPr>
            <a:normAutofit fontScale="70000" lnSpcReduction="20000"/>
          </a:bodyPr>
          <a:lstStyle/>
          <a:p>
            <a:pPr marL="0" lvl="0" indent="0">
              <a:buNone/>
            </a:pPr>
            <a:r>
              <a:rPr lang="en-US" dirty="0"/>
              <a:t>1. Go through the following apps and websites from today’s lesson and practise sounds that are difficult for you: </a:t>
            </a:r>
          </a:p>
          <a:p>
            <a:pPr marL="0" lvl="0" indent="0">
              <a:buNone/>
            </a:pPr>
            <a:endParaRPr lang="en-US" b="1" dirty="0">
              <a:hlinkClick r:id="rId2"/>
            </a:endParaRPr>
          </a:p>
          <a:p>
            <a:pPr lvl="0">
              <a:buFont typeface="Arial" panose="020B0604020202020204" pitchFamily="34" charset="0"/>
              <a:buChar char="•"/>
            </a:pPr>
            <a:r>
              <a:rPr lang="en-US" dirty="0">
                <a:hlinkClick r:id="rId2"/>
              </a:rPr>
              <a:t>Sounds Right (British Council)</a:t>
            </a:r>
          </a:p>
          <a:p>
            <a:pPr lvl="0">
              <a:buFont typeface="Arial" panose="020B0604020202020204" pitchFamily="34" charset="0"/>
              <a:buChar char="•"/>
            </a:pPr>
            <a:r>
              <a:rPr lang="en-US" sz="1300" dirty="0">
                <a:hlinkClick r:id="rId2"/>
              </a:rPr>
              <a:t>https://learnenglish.britishcouncil.org/en/apps/learnenglish-sounds-right</a:t>
            </a:r>
            <a:endParaRPr lang="en-US" sz="1300" dirty="0"/>
          </a:p>
          <a:p>
            <a:pPr>
              <a:buFont typeface="Arial" panose="020B0604020202020204" pitchFamily="34" charset="0"/>
              <a:buChar char="•"/>
            </a:pPr>
            <a:endParaRPr lang="en-US" dirty="0">
              <a:hlinkClick r:id="rId3"/>
            </a:endParaRPr>
          </a:p>
          <a:p>
            <a:pPr>
              <a:buFont typeface="Arial" panose="020B0604020202020204" pitchFamily="34" charset="0"/>
              <a:buChar char="•"/>
            </a:pPr>
            <a:r>
              <a:rPr lang="en-US" dirty="0">
                <a:hlinkClick r:id="rId3"/>
              </a:rPr>
              <a:t>https://play.google.com/store/apps/developer?id=KEPHAM&amp;hl=en</a:t>
            </a:r>
            <a:endParaRPr lang="en-US" dirty="0"/>
          </a:p>
          <a:p>
            <a:pPr lvl="0">
              <a:buFont typeface="Arial" panose="020B0604020202020204" pitchFamily="34" charset="0"/>
              <a:buChar char="•"/>
            </a:pPr>
            <a:endParaRPr lang="en-US" dirty="0"/>
          </a:p>
          <a:p>
            <a:pPr lvl="0">
              <a:buFont typeface="Arial" panose="020B0604020202020204" pitchFamily="34" charset="0"/>
              <a:buChar char="•"/>
            </a:pPr>
            <a:r>
              <a:rPr lang="en-US" dirty="0">
                <a:hlinkClick r:id="rId4"/>
              </a:rPr>
              <a:t>http://www.</a:t>
            </a:r>
            <a:r>
              <a:rPr lang="en-US" dirty="0">
                <a:solidFill>
                  <a:srgbClr val="FF0000"/>
                </a:solidFill>
                <a:hlinkClick r:id="rId4"/>
              </a:rPr>
              <a:t>bbc</a:t>
            </a:r>
            <a:r>
              <a:rPr lang="en-US" dirty="0">
                <a:hlinkClick r:id="rId4"/>
              </a:rPr>
              <a:t>.co.uk/learningenglish/english/features/pronunciation</a:t>
            </a:r>
            <a:endParaRPr lang="en-US" dirty="0"/>
          </a:p>
          <a:p>
            <a:pPr lvl="0">
              <a:buFont typeface="Arial" panose="020B0604020202020204" pitchFamily="34" charset="0"/>
              <a:buChar char="•"/>
            </a:pPr>
            <a:endParaRPr lang="en-US" dirty="0"/>
          </a:p>
          <a:p>
            <a:pPr>
              <a:buFont typeface="Arial" panose="020B0604020202020204" pitchFamily="34" charset="0"/>
              <a:buChar char="•"/>
            </a:pPr>
            <a:r>
              <a:rPr lang="en-US" b="1" dirty="0">
                <a:solidFill>
                  <a:srgbClr val="FF0000"/>
                </a:solidFill>
              </a:rPr>
              <a:t>Macmillan, Webster (American) or Oxford or</a:t>
            </a:r>
            <a:r>
              <a:rPr lang="en-US" dirty="0"/>
              <a:t> </a:t>
            </a:r>
            <a:r>
              <a:rPr lang="en-US" b="1" dirty="0">
                <a:solidFill>
                  <a:srgbClr val="FF0000"/>
                </a:solidFill>
              </a:rPr>
              <a:t>Cambridge (British)</a:t>
            </a:r>
            <a:r>
              <a:rPr lang="en-US" dirty="0"/>
              <a:t> online dictionaries to pronounce new or difficult words accurately. Practise often! </a:t>
            </a:r>
          </a:p>
          <a:p>
            <a:pPr marL="0" lvl="0" indent="0">
              <a:buNone/>
            </a:pPr>
            <a:endParaRPr lang="en-US" dirty="0"/>
          </a:p>
          <a:p>
            <a:pPr marL="0" indent="0">
              <a:buNone/>
            </a:pPr>
            <a:r>
              <a:rPr lang="en-US" dirty="0"/>
              <a:t>2. Register for a free </a:t>
            </a:r>
            <a:r>
              <a:rPr lang="en-US" sz="2100" b="1" dirty="0">
                <a:solidFill>
                  <a:srgbClr val="FF0000"/>
                </a:solidFill>
              </a:rPr>
              <a:t>OPTIMUS</a:t>
            </a:r>
            <a:r>
              <a:rPr lang="en-US" dirty="0">
                <a:solidFill>
                  <a:srgbClr val="FF0000"/>
                </a:solidFill>
              </a:rPr>
              <a:t> </a:t>
            </a:r>
            <a:r>
              <a:rPr lang="en-US" sz="1300" dirty="0"/>
              <a:t>(</a:t>
            </a:r>
            <a:r>
              <a:rPr lang="en-CA" sz="1300" b="1" cap="all" dirty="0">
                <a:solidFill>
                  <a:srgbClr val="FF0000"/>
                </a:solidFill>
              </a:rPr>
              <a:t>O</a:t>
            </a:r>
            <a:r>
              <a:rPr lang="en-CA" sz="1300" b="1" cap="all" dirty="0"/>
              <a:t>NLINE </a:t>
            </a:r>
            <a:r>
              <a:rPr lang="en-CA" sz="1300" b="1" cap="all" dirty="0">
                <a:solidFill>
                  <a:srgbClr val="FF0000"/>
                </a:solidFill>
              </a:rPr>
              <a:t>P</a:t>
            </a:r>
            <a:r>
              <a:rPr lang="en-CA" sz="1300" b="1" cap="all" dirty="0"/>
              <a:t>ROJECT FOR </a:t>
            </a:r>
            <a:r>
              <a:rPr lang="en-CA" sz="1300" b="1" cap="all" dirty="0">
                <a:solidFill>
                  <a:srgbClr val="FF0000"/>
                </a:solidFill>
              </a:rPr>
              <a:t>T</a:t>
            </a:r>
            <a:r>
              <a:rPr lang="en-CA" sz="1300" b="1" cap="all" dirty="0"/>
              <a:t>HE</a:t>
            </a:r>
            <a:r>
              <a:rPr lang="en-CA" sz="1300" b="1" cap="all" dirty="0">
                <a:solidFill>
                  <a:srgbClr val="FF0000"/>
                </a:solidFill>
              </a:rPr>
              <a:t> IM</a:t>
            </a:r>
            <a:r>
              <a:rPr lang="en-CA" sz="1300" b="1" cap="all" dirty="0"/>
              <a:t>PROVEMENT OF </a:t>
            </a:r>
            <a:r>
              <a:rPr lang="en-CA" sz="1300" b="1" cap="all" dirty="0">
                <a:solidFill>
                  <a:srgbClr val="FF0000"/>
                </a:solidFill>
              </a:rPr>
              <a:t>U</a:t>
            </a:r>
            <a:r>
              <a:rPr lang="en-CA" sz="1300" b="1" cap="all" dirty="0"/>
              <a:t>NIVERSITY </a:t>
            </a:r>
            <a:r>
              <a:rPr lang="en-CA" sz="1300" b="1" cap="all" dirty="0">
                <a:solidFill>
                  <a:srgbClr val="FF0000"/>
                </a:solidFill>
              </a:rPr>
              <a:t>S</a:t>
            </a:r>
            <a:r>
              <a:rPr lang="en-CA" sz="1300" b="1" cap="all" dirty="0"/>
              <a:t>PEAKING) </a:t>
            </a:r>
            <a:r>
              <a:rPr lang="en-US" dirty="0"/>
              <a:t>account: </a:t>
            </a:r>
          </a:p>
          <a:p>
            <a:pPr marL="0" indent="0">
              <a:buNone/>
            </a:pPr>
            <a:r>
              <a:rPr lang="en-US" dirty="0"/>
              <a:t>    </a:t>
            </a:r>
            <a:r>
              <a:rPr lang="en-US" b="1" dirty="0">
                <a:solidFill>
                  <a:srgbClr val="FF0000"/>
                </a:solidFill>
              </a:rPr>
              <a:t>OPTIMUS</a:t>
            </a:r>
            <a:r>
              <a:rPr lang="en-US" dirty="0">
                <a:solidFill>
                  <a:srgbClr val="FF0000"/>
                </a:solidFill>
              </a:rPr>
              <a:t> </a:t>
            </a:r>
            <a:r>
              <a:rPr lang="en-US" dirty="0"/>
              <a:t>website: </a:t>
            </a:r>
          </a:p>
          <a:p>
            <a:pPr marL="0" indent="0">
              <a:buNone/>
            </a:pPr>
            <a:endParaRPr lang="en-US" dirty="0"/>
          </a:p>
          <a:p>
            <a:pPr marL="0" indent="0">
              <a:buNone/>
            </a:pPr>
            <a:r>
              <a:rPr lang="en-CA" dirty="0">
                <a:hlinkClick r:id="rId5"/>
              </a:rPr>
              <a:t>http://optimus.hku.hk/home/</a:t>
            </a:r>
            <a:endParaRPr lang="en-US" dirty="0"/>
          </a:p>
          <a:p>
            <a:pPr marL="0" lvl="0" indent="0">
              <a:buNone/>
            </a:pPr>
            <a:endParaRPr lang="en-US" dirty="0"/>
          </a:p>
          <a:p>
            <a:pPr marL="0" lvl="0" indent="0">
              <a:buNone/>
            </a:pPr>
            <a:r>
              <a:rPr lang="en-US" dirty="0"/>
              <a:t>…select videos to watch and pay attention to each lecturers</a:t>
            </a:r>
            <a:r>
              <a:rPr lang="en-CA" dirty="0"/>
              <a:t>’</a:t>
            </a:r>
            <a:r>
              <a:rPr lang="en-US" dirty="0"/>
              <a:t> good habits.</a:t>
            </a:r>
          </a:p>
        </p:txBody>
      </p:sp>
      <p:pic>
        <p:nvPicPr>
          <p:cNvPr id="4" name="Content Placeholder 4"/>
          <p:cNvPicPr>
            <a:picLocks noChangeAspect="1"/>
          </p:cNvPicPr>
          <p:nvPr/>
        </p:nvPicPr>
        <p:blipFill>
          <a:blip r:embed="rId6"/>
          <a:stretch>
            <a:fillRect/>
          </a:stretch>
        </p:blipFill>
        <p:spPr>
          <a:xfrm>
            <a:off x="4953000" y="1905000"/>
            <a:ext cx="2667000" cy="609601"/>
          </a:xfrm>
          <a:prstGeom prst="rect">
            <a:avLst/>
          </a:prstGeom>
        </p:spPr>
      </p:pic>
    </p:spTree>
    <p:extLst>
      <p:ext uri="{BB962C8B-B14F-4D97-AF65-F5344CB8AC3E}">
        <p14:creationId xmlns:p14="http://schemas.microsoft.com/office/powerpoint/2010/main" val="419839620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fade">
                                      <p:cBhvr>
                                        <p:cTn id="33" dur="1000"/>
                                        <p:tgtEl>
                                          <p:spTgt spid="8">
                                            <p:txEl>
                                              <p:pRg st="5" end="5"/>
                                            </p:txEl>
                                          </p:spTgt>
                                        </p:tgtEl>
                                      </p:cBhvr>
                                    </p:animEffect>
                                    <p:anim calcmode="lin" valueType="num">
                                      <p:cBhvr>
                                        <p:cTn id="34"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fade">
                                      <p:cBhvr>
                                        <p:cTn id="40" dur="1000"/>
                                        <p:tgtEl>
                                          <p:spTgt spid="8">
                                            <p:txEl>
                                              <p:pRg st="7" end="7"/>
                                            </p:txEl>
                                          </p:spTgt>
                                        </p:tgtEl>
                                      </p:cBhvr>
                                    </p:animEffect>
                                    <p:anim calcmode="lin" valueType="num">
                                      <p:cBhvr>
                                        <p:cTn id="41"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fade">
                                      <p:cBhvr>
                                        <p:cTn id="47" dur="1000"/>
                                        <p:tgtEl>
                                          <p:spTgt spid="8">
                                            <p:txEl>
                                              <p:pRg st="9" end="9"/>
                                            </p:txEl>
                                          </p:spTgt>
                                        </p:tgtEl>
                                      </p:cBhvr>
                                    </p:animEffect>
                                    <p:anim calcmode="lin" valueType="num">
                                      <p:cBhvr>
                                        <p:cTn id="48"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
                                            <p:txEl>
                                              <p:pRg st="11" end="11"/>
                                            </p:txEl>
                                          </p:spTgt>
                                        </p:tgtEl>
                                        <p:attrNameLst>
                                          <p:attrName>style.visibility</p:attrName>
                                        </p:attrNameLst>
                                      </p:cBhvr>
                                      <p:to>
                                        <p:strVal val="visible"/>
                                      </p:to>
                                    </p:set>
                                    <p:animEffect transition="in" filter="fade">
                                      <p:cBhvr>
                                        <p:cTn id="54" dur="1000"/>
                                        <p:tgtEl>
                                          <p:spTgt spid="8">
                                            <p:txEl>
                                              <p:pRg st="11" end="11"/>
                                            </p:txEl>
                                          </p:spTgt>
                                        </p:tgtEl>
                                      </p:cBhvr>
                                    </p:animEffect>
                                    <p:anim calcmode="lin" valueType="num">
                                      <p:cBhvr>
                                        <p:cTn id="55"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8">
                                            <p:txEl>
                                              <p:pRg st="12" end="12"/>
                                            </p:txEl>
                                          </p:spTgt>
                                        </p:tgtEl>
                                        <p:attrNameLst>
                                          <p:attrName>style.visibility</p:attrName>
                                        </p:attrNameLst>
                                      </p:cBhvr>
                                      <p:to>
                                        <p:strVal val="visible"/>
                                      </p:to>
                                    </p:set>
                                    <p:animEffect transition="in" filter="fade">
                                      <p:cBhvr>
                                        <p:cTn id="59" dur="1000"/>
                                        <p:tgtEl>
                                          <p:spTgt spid="8">
                                            <p:txEl>
                                              <p:pRg st="12" end="12"/>
                                            </p:txEl>
                                          </p:spTgt>
                                        </p:tgtEl>
                                      </p:cBhvr>
                                    </p:animEffect>
                                    <p:anim calcmode="lin" valueType="num">
                                      <p:cBhvr>
                                        <p:cTn id="60"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12" end="12"/>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8">
                                            <p:txEl>
                                              <p:pRg st="14" end="14"/>
                                            </p:txEl>
                                          </p:spTgt>
                                        </p:tgtEl>
                                        <p:attrNameLst>
                                          <p:attrName>style.visibility</p:attrName>
                                        </p:attrNameLst>
                                      </p:cBhvr>
                                      <p:to>
                                        <p:strVal val="visible"/>
                                      </p:to>
                                    </p:set>
                                    <p:animEffect transition="in" filter="fade">
                                      <p:cBhvr>
                                        <p:cTn id="64" dur="1000"/>
                                        <p:tgtEl>
                                          <p:spTgt spid="8">
                                            <p:txEl>
                                              <p:pRg st="14" end="14"/>
                                            </p:txEl>
                                          </p:spTgt>
                                        </p:tgtEl>
                                      </p:cBhvr>
                                    </p:animEffect>
                                    <p:anim calcmode="lin" valueType="num">
                                      <p:cBhvr>
                                        <p:cTn id="65"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66"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8">
                                            <p:txEl>
                                              <p:pRg st="16" end="16"/>
                                            </p:txEl>
                                          </p:spTgt>
                                        </p:tgtEl>
                                        <p:attrNameLst>
                                          <p:attrName>style.visibility</p:attrName>
                                        </p:attrNameLst>
                                      </p:cBhvr>
                                      <p:to>
                                        <p:strVal val="visible"/>
                                      </p:to>
                                    </p:set>
                                    <p:animEffect transition="in" filter="fade">
                                      <p:cBhvr>
                                        <p:cTn id="71" dur="1000"/>
                                        <p:tgtEl>
                                          <p:spTgt spid="8">
                                            <p:txEl>
                                              <p:pRg st="16" end="16"/>
                                            </p:txEl>
                                          </p:spTgt>
                                        </p:tgtEl>
                                      </p:cBhvr>
                                    </p:animEffect>
                                    <p:anim calcmode="lin" valueType="num">
                                      <p:cBhvr>
                                        <p:cTn id="72"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73"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595" y="0"/>
            <a:ext cx="9107010" cy="6858000"/>
          </a:xfrm>
          <a:prstGeom prst="rect">
            <a:avLst/>
          </a:prstGeom>
        </p:spPr>
      </p:pic>
      <p:sp>
        <p:nvSpPr>
          <p:cNvPr id="6" name="Up Arrow 5"/>
          <p:cNvSpPr/>
          <p:nvPr/>
        </p:nvSpPr>
        <p:spPr>
          <a:xfrm>
            <a:off x="4343400" y="4876800"/>
            <a:ext cx="685800" cy="7620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6927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
        <p:nvSpPr>
          <p:cNvPr id="5" name="Up Arrow 4"/>
          <p:cNvSpPr/>
          <p:nvPr/>
        </p:nvSpPr>
        <p:spPr>
          <a:xfrm>
            <a:off x="7620000" y="304800"/>
            <a:ext cx="685800" cy="7620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1053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92437729"/>
              </p:ext>
            </p:extLst>
          </p:nvPr>
        </p:nvGraphicFramePr>
        <p:xfrm>
          <a:off x="0" y="0"/>
          <a:ext cx="9144000" cy="7041213"/>
        </p:xfrm>
        <a:graphic>
          <a:graphicData uri="http://schemas.openxmlformats.org/drawingml/2006/table">
            <a:tbl>
              <a:tblPr firstRow="1" firstCol="1" bandRow="1">
                <a:tableStyleId>{5C22544A-7EE6-4342-B048-85BDC9FD1C3A}</a:tableStyleId>
              </a:tblPr>
              <a:tblGrid>
                <a:gridCol w="2612571">
                  <a:extLst>
                    <a:ext uri="{9D8B030D-6E8A-4147-A177-3AD203B41FA5}">
                      <a16:colId xmlns:a16="http://schemas.microsoft.com/office/drawing/2014/main" val="20000"/>
                    </a:ext>
                  </a:extLst>
                </a:gridCol>
                <a:gridCol w="6531429">
                  <a:extLst>
                    <a:ext uri="{9D8B030D-6E8A-4147-A177-3AD203B41FA5}">
                      <a16:colId xmlns:a16="http://schemas.microsoft.com/office/drawing/2014/main" val="20001"/>
                    </a:ext>
                  </a:extLst>
                </a:gridCol>
              </a:tblGrid>
              <a:tr h="173890">
                <a:tc>
                  <a:txBody>
                    <a:bodyPr/>
                    <a:lstStyle/>
                    <a:p>
                      <a:pPr marL="0" marR="0">
                        <a:lnSpc>
                          <a:spcPct val="115000"/>
                        </a:lnSpc>
                        <a:spcBef>
                          <a:spcPts val="0"/>
                        </a:spcBef>
                        <a:spcAft>
                          <a:spcPts val="0"/>
                        </a:spcAft>
                      </a:pPr>
                      <a:r>
                        <a:rPr lang="en-US" sz="1000" dirty="0">
                          <a:effectLst/>
                        </a:rPr>
                        <a:t>Session / Topic</a:t>
                      </a:r>
                      <a:endParaRPr lang="en-US" sz="900" dirty="0">
                        <a:effectLst/>
                        <a:latin typeface="Calibri"/>
                        <a:ea typeface="SimSun"/>
                        <a:cs typeface="Times New Roman"/>
                      </a:endParaRPr>
                    </a:p>
                  </a:txBody>
                  <a:tcPr marL="56110" marR="56110" marT="0" marB="0"/>
                </a:tc>
                <a:tc>
                  <a:txBody>
                    <a:bodyPr/>
                    <a:lstStyle/>
                    <a:p>
                      <a:pPr marL="0" marR="0">
                        <a:lnSpc>
                          <a:spcPct val="115000"/>
                        </a:lnSpc>
                        <a:spcBef>
                          <a:spcPts val="0"/>
                        </a:spcBef>
                        <a:spcAft>
                          <a:spcPts val="0"/>
                        </a:spcAft>
                      </a:pPr>
                      <a:r>
                        <a:rPr lang="en-US" sz="1000" dirty="0">
                          <a:effectLst/>
                        </a:rPr>
                        <a:t>Activities</a:t>
                      </a:r>
                      <a:endParaRPr lang="en-US" sz="900" dirty="0">
                        <a:effectLst/>
                        <a:latin typeface="Calibri"/>
                        <a:ea typeface="SimSun"/>
                        <a:cs typeface="Times New Roman"/>
                      </a:endParaRPr>
                    </a:p>
                  </a:txBody>
                  <a:tcPr marL="56110" marR="56110" marT="0" marB="0"/>
                </a:tc>
                <a:extLst>
                  <a:ext uri="{0D108BD9-81ED-4DB2-BD59-A6C34878D82A}">
                    <a16:rowId xmlns:a16="http://schemas.microsoft.com/office/drawing/2014/main" val="10000"/>
                  </a:ext>
                </a:extLst>
              </a:tr>
              <a:tr h="1085771">
                <a:tc>
                  <a:txBody>
                    <a:bodyPr/>
                    <a:lstStyle/>
                    <a:p>
                      <a:pPr marL="0" marR="0">
                        <a:lnSpc>
                          <a:spcPct val="115000"/>
                        </a:lnSpc>
                        <a:spcBef>
                          <a:spcPts val="0"/>
                        </a:spcBef>
                        <a:spcAft>
                          <a:spcPts val="0"/>
                        </a:spcAft>
                      </a:pPr>
                      <a:r>
                        <a:rPr lang="en-US" sz="1100" baseline="0" dirty="0">
                          <a:solidFill>
                            <a:schemeClr val="tx1"/>
                          </a:solidFill>
                          <a:effectLst/>
                        </a:rPr>
                        <a:t>Lesson 1: </a:t>
                      </a:r>
                      <a:endParaRPr lang="en-US" sz="1100" dirty="0">
                        <a:solidFill>
                          <a:schemeClr val="tx1"/>
                        </a:solidFill>
                        <a:effectLst/>
                      </a:endParaRPr>
                    </a:p>
                    <a:p>
                      <a:pPr marL="0" marR="0">
                        <a:lnSpc>
                          <a:spcPct val="115000"/>
                        </a:lnSpc>
                        <a:spcBef>
                          <a:spcPts val="0"/>
                        </a:spcBef>
                        <a:spcAft>
                          <a:spcPts val="0"/>
                        </a:spcAft>
                      </a:pPr>
                      <a:r>
                        <a:rPr kumimoji="0" lang="en-US" sz="1100" b="1" kern="1200" dirty="0">
                          <a:solidFill>
                            <a:schemeClr val="tx1"/>
                          </a:solidFill>
                          <a:effectLst/>
                          <a:latin typeface="+mn-lt"/>
                          <a:ea typeface="+mn-ea"/>
                          <a:cs typeface="+mn-cs"/>
                        </a:rPr>
                        <a:t>Course Introduction / IPA / Suggested-</a:t>
                      </a:r>
                      <a:r>
                        <a:rPr kumimoji="0" lang="en-US" sz="1100" b="1" kern="1200" dirty="0" err="1">
                          <a:solidFill>
                            <a:schemeClr val="tx1"/>
                          </a:solidFill>
                          <a:effectLst/>
                          <a:latin typeface="+mn-lt"/>
                          <a:ea typeface="+mn-ea"/>
                          <a:cs typeface="+mn-cs"/>
                        </a:rPr>
                        <a:t>ed</a:t>
                      </a:r>
                      <a:r>
                        <a:rPr kumimoji="0" lang="en-US" sz="1100" b="1" kern="1200" dirty="0">
                          <a:solidFill>
                            <a:schemeClr val="tx1"/>
                          </a:solidFill>
                          <a:effectLst/>
                          <a:latin typeface="+mn-lt"/>
                          <a:ea typeface="+mn-ea"/>
                          <a:cs typeface="+mn-cs"/>
                        </a:rPr>
                        <a:t> /Online Resources/ Simple Explanation Strategies </a:t>
                      </a:r>
                      <a:endParaRPr lang="en-US" sz="1100" dirty="0">
                        <a:solidFill>
                          <a:schemeClr val="tx1"/>
                        </a:solidFill>
                        <a:effectLst/>
                      </a:endParaRP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Course and assessment introduction and information</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Understanding the CILOs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Recognising and pronouncing </a:t>
                      </a:r>
                      <a:r>
                        <a:rPr kumimoji="0" lang="en-US" sz="900" b="1" kern="1200" dirty="0">
                          <a:solidFill>
                            <a:schemeClr val="dk1"/>
                          </a:solidFill>
                          <a:effectLst/>
                          <a:latin typeface="+mn-lt"/>
                          <a:ea typeface="+mn-ea"/>
                          <a:cs typeface="+mn-cs"/>
                        </a:rPr>
                        <a:t>International Phonetic Alphabet (IPA)</a:t>
                      </a:r>
                      <a:r>
                        <a:rPr kumimoji="0" lang="en-US" sz="900" kern="1200" dirty="0">
                          <a:solidFill>
                            <a:schemeClr val="dk1"/>
                          </a:solidFill>
                          <a:effectLst/>
                          <a:latin typeface="+mn-lt"/>
                          <a:ea typeface="+mn-ea"/>
                          <a:cs typeface="+mn-cs"/>
                        </a:rPr>
                        <a:t> symbols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Teacher’s suggestions of high quality online resources</a:t>
                      </a:r>
                      <a:r>
                        <a:rPr kumimoji="0" lang="en-US" sz="900" kern="1200" baseline="0" dirty="0">
                          <a:solidFill>
                            <a:schemeClr val="dk1"/>
                          </a:solidFill>
                          <a:effectLst/>
                          <a:latin typeface="+mn-lt"/>
                          <a:ea typeface="+mn-ea"/>
                          <a:cs typeface="+mn-cs"/>
                        </a:rPr>
                        <a:t> &amp; </a:t>
                      </a:r>
                      <a:r>
                        <a:rPr kumimoji="0" lang="en-US" sz="900" kern="1200" dirty="0">
                          <a:solidFill>
                            <a:schemeClr val="dk1"/>
                          </a:solidFill>
                          <a:effectLst/>
                          <a:latin typeface="+mn-lt"/>
                          <a:ea typeface="+mn-ea"/>
                          <a:cs typeface="+mn-cs"/>
                        </a:rPr>
                        <a:t>other tools for improving speaking and listening</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Teaching Strategy 1: </a:t>
                      </a:r>
                      <a:r>
                        <a:rPr kumimoji="0" lang="en-US" sz="900" b="1" kern="1200" dirty="0">
                          <a:solidFill>
                            <a:schemeClr val="dk1"/>
                          </a:solidFill>
                          <a:effectLst/>
                          <a:latin typeface="+mn-lt"/>
                          <a:ea typeface="+mn-ea"/>
                          <a:cs typeface="+mn-cs"/>
                        </a:rPr>
                        <a:t>Simple</a:t>
                      </a:r>
                      <a:r>
                        <a:rPr kumimoji="0" lang="en-US" sz="900" kern="1200" dirty="0">
                          <a:solidFill>
                            <a:schemeClr val="dk1"/>
                          </a:solidFill>
                          <a:effectLst/>
                          <a:latin typeface="+mn-lt"/>
                          <a:ea typeface="+mn-ea"/>
                          <a:cs typeface="+mn-cs"/>
                        </a:rPr>
                        <a:t> </a:t>
                      </a:r>
                      <a:r>
                        <a:rPr kumimoji="0" lang="en-US" sz="900" b="1" kern="1200" dirty="0">
                          <a:solidFill>
                            <a:schemeClr val="dk1"/>
                          </a:solidFill>
                          <a:effectLst/>
                          <a:latin typeface="+mn-lt"/>
                          <a:ea typeface="+mn-ea"/>
                          <a:cs typeface="+mn-cs"/>
                        </a:rPr>
                        <a:t>Explanation Strategies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(2-3 min each) Teaching demonstrations in pairs using </a:t>
                      </a:r>
                      <a:r>
                        <a:rPr kumimoji="0" lang="en-US" sz="900" b="1" kern="1200" dirty="0">
                          <a:solidFill>
                            <a:schemeClr val="dk1"/>
                          </a:solidFill>
                          <a:effectLst/>
                          <a:latin typeface="+mn-lt"/>
                          <a:ea typeface="+mn-ea"/>
                          <a:cs typeface="+mn-cs"/>
                        </a:rPr>
                        <a:t>Explanation Strategies</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kern="1200" dirty="0">
                          <a:solidFill>
                            <a:schemeClr val="dk1"/>
                          </a:solidFill>
                          <a:effectLst/>
                          <a:latin typeface="+mn-lt"/>
                          <a:ea typeface="+mn-ea"/>
                          <a:cs typeface="+mn-cs"/>
                        </a:rPr>
                        <a:t>Homework – Become familiar with suggested online resources &amp; tools</a:t>
                      </a:r>
                    </a:p>
                    <a:p>
                      <a:pPr marL="228600" indent="-228600">
                        <a:buFont typeface="+mj-lt"/>
                        <a:buAutoNum type="arabicPeriod"/>
                      </a:pPr>
                      <a:r>
                        <a:rPr kumimoji="0" lang="en-US" sz="900" b="0" kern="1200" dirty="0">
                          <a:solidFill>
                            <a:schemeClr val="dk1"/>
                          </a:solidFill>
                          <a:effectLst/>
                          <a:latin typeface="+mn-lt"/>
                          <a:ea typeface="+mn-ea"/>
                          <a:cs typeface="+mn-cs"/>
                        </a:rPr>
                        <a:t>Register</a:t>
                      </a:r>
                      <a:r>
                        <a:rPr kumimoji="0" lang="en-US" sz="900" b="0" kern="1200" baseline="0" dirty="0">
                          <a:solidFill>
                            <a:schemeClr val="dk1"/>
                          </a:solidFill>
                          <a:effectLst/>
                          <a:latin typeface="+mn-lt"/>
                          <a:ea typeface="+mn-ea"/>
                          <a:cs typeface="+mn-cs"/>
                        </a:rPr>
                        <a:t> for </a:t>
                      </a:r>
                      <a:r>
                        <a:rPr kumimoji="0" lang="en-US" sz="900" b="1" kern="1200" dirty="0">
                          <a:solidFill>
                            <a:schemeClr val="dk1"/>
                          </a:solidFill>
                          <a:effectLst/>
                          <a:latin typeface="+mn-lt"/>
                          <a:ea typeface="+mn-ea"/>
                          <a:cs typeface="+mn-cs"/>
                        </a:rPr>
                        <a:t>OPTIMUS</a:t>
                      </a:r>
                    </a:p>
                    <a:p>
                      <a:pPr marL="0" indent="0">
                        <a:buFont typeface="+mj-lt"/>
                        <a:buNone/>
                      </a:pPr>
                      <a:endParaRPr lang="en-US" sz="900" dirty="0">
                        <a:effectLst/>
                      </a:endParaRPr>
                    </a:p>
                  </a:txBody>
                  <a:tcPr marL="56110" marR="56110" marT="0" marB="0"/>
                </a:tc>
                <a:extLst>
                  <a:ext uri="{0D108BD9-81ED-4DB2-BD59-A6C34878D82A}">
                    <a16:rowId xmlns:a16="http://schemas.microsoft.com/office/drawing/2014/main" val="10001"/>
                  </a:ext>
                </a:extLst>
              </a:tr>
              <a:tr h="1417118">
                <a:tc>
                  <a:txBody>
                    <a:bodyPr/>
                    <a:lstStyle/>
                    <a:p>
                      <a:pPr marL="0" marR="0">
                        <a:lnSpc>
                          <a:spcPct val="115000"/>
                        </a:lnSpc>
                        <a:spcBef>
                          <a:spcPts val="0"/>
                        </a:spcBef>
                        <a:spcAft>
                          <a:spcPts val="0"/>
                        </a:spcAft>
                      </a:pPr>
                      <a:r>
                        <a:rPr lang="en-US" sz="1100" dirty="0">
                          <a:solidFill>
                            <a:schemeClr val="tx1"/>
                          </a:solidFill>
                          <a:effectLst/>
                        </a:rPr>
                        <a:t>Lesson 2: </a:t>
                      </a:r>
                    </a:p>
                    <a:p>
                      <a:pPr marL="0" marR="0">
                        <a:lnSpc>
                          <a:spcPct val="115000"/>
                        </a:lnSpc>
                        <a:spcBef>
                          <a:spcPts val="0"/>
                        </a:spcBef>
                        <a:spcAft>
                          <a:spcPts val="0"/>
                        </a:spcAft>
                      </a:pPr>
                      <a:r>
                        <a:rPr kumimoji="0" lang="en-US" sz="1100" b="1" kern="1200" dirty="0">
                          <a:solidFill>
                            <a:schemeClr val="tx1"/>
                          </a:solidFill>
                          <a:effectLst/>
                          <a:latin typeface="+mn-lt"/>
                          <a:ea typeface="+mn-ea"/>
                          <a:cs typeface="+mn-cs"/>
                        </a:rPr>
                        <a:t>Revision of Lesson 1 / Word Stress/ Definition and Classification/ Week 2 Presentation Skills / Mini-teaching demonstration</a:t>
                      </a:r>
                      <a:r>
                        <a:rPr lang="en-US" sz="1100" dirty="0">
                          <a:solidFill>
                            <a:schemeClr val="tx1"/>
                          </a:solidFill>
                          <a:effectLst/>
                        </a:rPr>
                        <a:t> </a:t>
                      </a:r>
                      <a:endParaRPr lang="en-US" sz="1100" dirty="0">
                        <a:solidFill>
                          <a:schemeClr val="tx1"/>
                        </a:solidFill>
                        <a:effectLst/>
                        <a:latin typeface="Calibri"/>
                        <a:ea typeface="SimSun"/>
                        <a:cs typeface="Times New Roman"/>
                      </a:endParaRP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Brief revision of Lesson 1 (IPA; online tools; simple explanation strategies)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The importance of </a:t>
                      </a:r>
                      <a:r>
                        <a:rPr kumimoji="0" lang="en-US" sz="900" b="1" kern="1200" dirty="0">
                          <a:solidFill>
                            <a:schemeClr val="dk1"/>
                          </a:solidFill>
                          <a:effectLst/>
                          <a:latin typeface="+mn-lt"/>
                          <a:ea typeface="+mn-ea"/>
                          <a:cs typeface="+mn-cs"/>
                        </a:rPr>
                        <a:t>Word Stress </a:t>
                      </a:r>
                      <a:r>
                        <a:rPr kumimoji="0" lang="en-US" sz="900" b="0" kern="1200" dirty="0">
                          <a:solidFill>
                            <a:schemeClr val="dk1"/>
                          </a:solidFill>
                          <a:effectLst/>
                          <a:latin typeface="+mn-lt"/>
                          <a:ea typeface="+mn-ea"/>
                          <a:cs typeface="+mn-cs"/>
                        </a:rPr>
                        <a:t>(and related activities)</a:t>
                      </a:r>
                      <a:endParaRPr kumimoji="0" lang="en-CA" sz="900" b="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Teaching Strategy 2: </a:t>
                      </a:r>
                      <a:r>
                        <a:rPr kumimoji="0" lang="en-US" sz="900" b="1" kern="1200" dirty="0">
                          <a:solidFill>
                            <a:schemeClr val="dk1"/>
                          </a:solidFill>
                          <a:effectLst/>
                          <a:latin typeface="+mn-lt"/>
                          <a:ea typeface="+mn-ea"/>
                          <a:cs typeface="+mn-cs"/>
                        </a:rPr>
                        <a:t>Definition and Classification</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Week 2 presentation skills: smiling, speaking clearly, using hand gestures and signposting (as in You tube video: ‘</a:t>
                      </a:r>
                      <a:r>
                        <a:rPr kumimoji="0" lang="en-US" sz="900" i="1" kern="1200" dirty="0">
                          <a:solidFill>
                            <a:schemeClr val="dk1"/>
                          </a:solidFill>
                          <a:effectLst/>
                          <a:latin typeface="+mn-lt"/>
                          <a:ea typeface="+mn-ea"/>
                          <a:cs typeface="+mn-cs"/>
                        </a:rPr>
                        <a:t>Learn biology: biodiversity definition’)</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CA" sz="900" kern="1200" dirty="0">
                          <a:solidFill>
                            <a:schemeClr val="dk1"/>
                          </a:solidFill>
                          <a:effectLst/>
                          <a:latin typeface="+mn-lt"/>
                          <a:ea typeface="+mn-ea"/>
                          <a:cs typeface="+mn-cs"/>
                        </a:rPr>
                        <a:t>(2-3 min each) Teaching demonstration using </a:t>
                      </a:r>
                      <a:r>
                        <a:rPr kumimoji="0" lang="en-US" sz="900" b="1" kern="1200" dirty="0">
                          <a:solidFill>
                            <a:schemeClr val="dk1"/>
                          </a:solidFill>
                          <a:effectLst/>
                          <a:latin typeface="+mn-lt"/>
                          <a:ea typeface="+mn-ea"/>
                          <a:cs typeface="+mn-cs"/>
                        </a:rPr>
                        <a:t>Definition and Classification</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Introduction to </a:t>
                      </a:r>
                      <a:r>
                        <a:rPr kumimoji="0" lang="en-US" sz="900" b="1" i="0" kern="1200" dirty="0">
                          <a:solidFill>
                            <a:schemeClr val="dk1"/>
                          </a:solidFill>
                          <a:effectLst/>
                          <a:latin typeface="+mn-lt"/>
                          <a:ea typeface="+mn-ea"/>
                          <a:cs typeface="+mn-cs"/>
                        </a:rPr>
                        <a:t>OPTIMUS</a:t>
                      </a:r>
                      <a:r>
                        <a:rPr kumimoji="0" lang="en-US" sz="900" b="1" i="1" kern="1200" dirty="0">
                          <a:solidFill>
                            <a:schemeClr val="dk1"/>
                          </a:solidFill>
                          <a:effectLst/>
                          <a:latin typeface="+mn-lt"/>
                          <a:ea typeface="+mn-ea"/>
                          <a:cs typeface="+mn-cs"/>
                        </a:rPr>
                        <a:t> </a:t>
                      </a:r>
                      <a:r>
                        <a:rPr kumimoji="0" lang="en-US" sz="900" kern="1200" dirty="0">
                          <a:solidFill>
                            <a:schemeClr val="dk1"/>
                          </a:solidFill>
                          <a:effectLst/>
                          <a:latin typeface="+mn-lt"/>
                          <a:ea typeface="+mn-ea"/>
                          <a:cs typeface="+mn-cs"/>
                        </a:rPr>
                        <a:t>website</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kern="1200" dirty="0">
                          <a:solidFill>
                            <a:schemeClr val="dk1"/>
                          </a:solidFill>
                          <a:effectLst/>
                          <a:latin typeface="+mn-lt"/>
                          <a:ea typeface="+mn-ea"/>
                          <a:cs typeface="+mn-cs"/>
                        </a:rPr>
                        <a:t>Homework - complete homework form and reflection on </a:t>
                      </a:r>
                      <a:r>
                        <a:rPr kumimoji="0" lang="en-US" sz="900" b="1" kern="1200" dirty="0">
                          <a:solidFill>
                            <a:schemeClr val="dk1"/>
                          </a:solidFill>
                          <a:effectLst/>
                          <a:latin typeface="+mn-lt"/>
                          <a:ea typeface="+mn-ea"/>
                          <a:cs typeface="+mn-cs"/>
                        </a:rPr>
                        <a:t>OPTIMUS</a:t>
                      </a:r>
                      <a:r>
                        <a:rPr kumimoji="0" lang="en-US" sz="900" kern="1200" dirty="0">
                          <a:solidFill>
                            <a:schemeClr val="dk1"/>
                          </a:solidFill>
                          <a:effectLst/>
                          <a:latin typeface="+mn-lt"/>
                          <a:ea typeface="+mn-ea"/>
                          <a:cs typeface="+mn-cs"/>
                        </a:rPr>
                        <a:t> focusing on this week’s (and other) presentation features</a:t>
                      </a:r>
                      <a:endParaRPr lang="en-US" sz="900" dirty="0">
                        <a:effectLst/>
                        <a:latin typeface="Calibri"/>
                        <a:ea typeface="SimSun"/>
                        <a:cs typeface="Times New Roman"/>
                      </a:endParaRPr>
                    </a:p>
                  </a:txBody>
                  <a:tcPr marL="56110" marR="56110" marT="0" marB="0"/>
                </a:tc>
                <a:extLst>
                  <a:ext uri="{0D108BD9-81ED-4DB2-BD59-A6C34878D82A}">
                    <a16:rowId xmlns:a16="http://schemas.microsoft.com/office/drawing/2014/main" val="10002"/>
                  </a:ext>
                </a:extLst>
              </a:tr>
              <a:tr h="1283950">
                <a:tc>
                  <a:txBody>
                    <a:bodyPr/>
                    <a:lstStyle/>
                    <a:p>
                      <a:pPr marL="0" marR="0">
                        <a:lnSpc>
                          <a:spcPct val="115000"/>
                        </a:lnSpc>
                        <a:spcBef>
                          <a:spcPts val="0"/>
                        </a:spcBef>
                        <a:spcAft>
                          <a:spcPts val="0"/>
                        </a:spcAft>
                      </a:pPr>
                      <a:r>
                        <a:rPr lang="en-US" sz="1100" dirty="0">
                          <a:solidFill>
                            <a:schemeClr val="tx1"/>
                          </a:solidFill>
                          <a:effectLst/>
                        </a:rPr>
                        <a:t>Lesson</a:t>
                      </a:r>
                      <a:r>
                        <a:rPr lang="en-US" sz="1100" baseline="0" dirty="0">
                          <a:solidFill>
                            <a:schemeClr val="tx1"/>
                          </a:solidFill>
                          <a:effectLst/>
                        </a:rPr>
                        <a:t> 3: </a:t>
                      </a:r>
                      <a:endParaRPr lang="en-US" sz="1100" dirty="0">
                        <a:solidFill>
                          <a:schemeClr val="tx1"/>
                        </a:solidFill>
                        <a:effectLst/>
                      </a:endParaRPr>
                    </a:p>
                    <a:p>
                      <a:r>
                        <a:rPr kumimoji="0" lang="en-US" sz="1100" b="1" kern="1200" dirty="0">
                          <a:solidFill>
                            <a:schemeClr val="tx1"/>
                          </a:solidFill>
                          <a:effectLst/>
                          <a:latin typeface="+mn-lt"/>
                          <a:ea typeface="+mn-ea"/>
                          <a:cs typeface="+mn-cs"/>
                        </a:rPr>
                        <a:t>Revision of Lesson </a:t>
                      </a:r>
                      <a:endParaRPr kumimoji="0" lang="en-CA" sz="1100" b="1" kern="1200" dirty="0">
                        <a:solidFill>
                          <a:schemeClr val="tx1"/>
                        </a:solidFill>
                        <a:effectLst/>
                        <a:latin typeface="+mn-lt"/>
                        <a:ea typeface="+mn-ea"/>
                        <a:cs typeface="+mn-cs"/>
                      </a:endParaRPr>
                    </a:p>
                    <a:p>
                      <a:r>
                        <a:rPr kumimoji="0" lang="en-US" sz="1100" b="1" kern="1200" dirty="0">
                          <a:solidFill>
                            <a:schemeClr val="tx1"/>
                          </a:solidFill>
                          <a:effectLst/>
                          <a:latin typeface="+mn-lt"/>
                          <a:ea typeface="+mn-ea"/>
                          <a:cs typeface="+mn-cs"/>
                        </a:rPr>
                        <a:t>Two / Sentence Stress, Rhythm &amp; Intonation /</a:t>
                      </a:r>
                      <a:r>
                        <a:rPr kumimoji="0" lang="en-CA" sz="1100" b="1" kern="1200" baseline="0" dirty="0">
                          <a:solidFill>
                            <a:schemeClr val="tx1"/>
                          </a:solidFill>
                          <a:effectLst/>
                          <a:latin typeface="+mn-lt"/>
                          <a:ea typeface="+mn-ea"/>
                          <a:cs typeface="+mn-cs"/>
                        </a:rPr>
                        <a:t> </a:t>
                      </a:r>
                      <a:r>
                        <a:rPr kumimoji="0" lang="en-US" sz="1100" b="1" kern="1200" dirty="0">
                          <a:solidFill>
                            <a:schemeClr val="tx1"/>
                          </a:solidFill>
                          <a:effectLst/>
                          <a:latin typeface="+mn-lt"/>
                          <a:ea typeface="+mn-ea"/>
                          <a:cs typeface="+mn-cs"/>
                        </a:rPr>
                        <a:t>Comparison and Contrast / Week 3 Presentation Skills / Mini-teaching demonstration</a:t>
                      </a:r>
                      <a:r>
                        <a:rPr lang="en-US" sz="1100" dirty="0">
                          <a:solidFill>
                            <a:schemeClr val="tx1"/>
                          </a:solidFill>
                          <a:effectLst/>
                        </a:rPr>
                        <a:t> </a:t>
                      </a: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Brief revision of Lesson 2</a:t>
                      </a:r>
                      <a:r>
                        <a:rPr kumimoji="0" lang="en-US" sz="900" kern="1200" baseline="0" dirty="0">
                          <a:solidFill>
                            <a:schemeClr val="dk1"/>
                          </a:solidFill>
                          <a:effectLst/>
                          <a:latin typeface="+mn-lt"/>
                          <a:ea typeface="+mn-ea"/>
                          <a:cs typeface="+mn-cs"/>
                        </a:rPr>
                        <a:t> </a:t>
                      </a:r>
                      <a:r>
                        <a:rPr kumimoji="0" lang="en-US" sz="900" kern="1200" dirty="0">
                          <a:solidFill>
                            <a:schemeClr val="dk1"/>
                          </a:solidFill>
                          <a:effectLst/>
                          <a:latin typeface="+mn-lt"/>
                          <a:ea typeface="+mn-ea"/>
                          <a:cs typeface="+mn-cs"/>
                        </a:rPr>
                        <a:t>– (</a:t>
                      </a:r>
                      <a:r>
                        <a:rPr kumimoji="0" lang="en-US" sz="900" b="0" kern="1200" dirty="0">
                          <a:solidFill>
                            <a:schemeClr val="dk1"/>
                          </a:solidFill>
                          <a:effectLst/>
                          <a:latin typeface="+mn-lt"/>
                          <a:ea typeface="+mn-ea"/>
                          <a:cs typeface="+mn-cs"/>
                        </a:rPr>
                        <a:t>Word Stress</a:t>
                      </a:r>
                      <a:r>
                        <a:rPr kumimoji="0" lang="en-US" sz="900" b="0" kern="1200" baseline="0" dirty="0">
                          <a:solidFill>
                            <a:schemeClr val="dk1"/>
                          </a:solidFill>
                          <a:effectLst/>
                          <a:latin typeface="+mn-lt"/>
                          <a:ea typeface="+mn-ea"/>
                          <a:cs typeface="+mn-cs"/>
                        </a:rPr>
                        <a:t>, </a:t>
                      </a:r>
                      <a:r>
                        <a:rPr kumimoji="0" lang="en-US" sz="900" b="0" kern="1200" dirty="0">
                          <a:solidFill>
                            <a:schemeClr val="dk1"/>
                          </a:solidFill>
                          <a:effectLst/>
                          <a:latin typeface="+mn-lt"/>
                          <a:ea typeface="+mn-ea"/>
                          <a:cs typeface="+mn-cs"/>
                        </a:rPr>
                        <a:t>Definition and Classification; smiling, speaking clearly, hand gestures,</a:t>
                      </a:r>
                      <a:r>
                        <a:rPr kumimoji="0" lang="en-US" sz="900" b="0" kern="1200" baseline="0" dirty="0">
                          <a:solidFill>
                            <a:schemeClr val="dk1"/>
                          </a:solidFill>
                          <a:effectLst/>
                          <a:latin typeface="+mn-lt"/>
                          <a:ea typeface="+mn-ea"/>
                          <a:cs typeface="+mn-cs"/>
                        </a:rPr>
                        <a:t> </a:t>
                      </a:r>
                      <a:r>
                        <a:rPr kumimoji="0" lang="en-US" sz="900" b="0" kern="1200" dirty="0">
                          <a:solidFill>
                            <a:schemeClr val="dk1"/>
                          </a:solidFill>
                          <a:effectLst/>
                          <a:latin typeface="+mn-lt"/>
                          <a:ea typeface="+mn-ea"/>
                          <a:cs typeface="+mn-cs"/>
                        </a:rPr>
                        <a:t>signposting)</a:t>
                      </a:r>
                      <a:endParaRPr kumimoji="0" lang="en-CA" sz="900" b="0" kern="1200" dirty="0">
                        <a:solidFill>
                          <a:schemeClr val="dk1"/>
                        </a:solidFill>
                        <a:effectLst/>
                        <a:latin typeface="+mn-lt"/>
                        <a:ea typeface="+mn-ea"/>
                        <a:cs typeface="+mn-cs"/>
                      </a:endParaRPr>
                    </a:p>
                    <a:p>
                      <a:pPr marL="228600" lvl="0" indent="-228600">
                        <a:buFont typeface="+mj-lt"/>
                        <a:buAutoNum type="arabicPeriod"/>
                      </a:pPr>
                      <a:r>
                        <a:rPr kumimoji="0" lang="en-US" sz="900" b="1" kern="1200" dirty="0">
                          <a:solidFill>
                            <a:schemeClr val="dk1"/>
                          </a:solidFill>
                          <a:effectLst/>
                          <a:latin typeface="+mn-lt"/>
                          <a:ea typeface="+mn-ea"/>
                          <a:cs typeface="+mn-cs"/>
                        </a:rPr>
                        <a:t>Sentence Stress, Rhythm &amp; Intonation</a:t>
                      </a:r>
                      <a:r>
                        <a:rPr kumimoji="0" lang="en-US" sz="900" kern="1200" dirty="0">
                          <a:solidFill>
                            <a:schemeClr val="dk1"/>
                          </a:solidFill>
                          <a:effectLst/>
                          <a:latin typeface="+mn-lt"/>
                          <a:ea typeface="+mn-ea"/>
                          <a:cs typeface="+mn-cs"/>
                        </a:rPr>
                        <a:t> (</a:t>
                      </a:r>
                      <a:r>
                        <a:rPr kumimoji="0" lang="en-US" sz="900" b="1" kern="1200" dirty="0">
                          <a:solidFill>
                            <a:schemeClr val="dk1"/>
                          </a:solidFill>
                          <a:effectLst/>
                          <a:latin typeface="+mn-lt"/>
                          <a:ea typeface="+mn-ea"/>
                          <a:cs typeface="+mn-cs"/>
                        </a:rPr>
                        <a:t>and related activities)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Teaching Strategy 3: </a:t>
                      </a:r>
                      <a:r>
                        <a:rPr kumimoji="0" lang="en-US" sz="900" b="1" kern="1200" dirty="0">
                          <a:solidFill>
                            <a:schemeClr val="dk1"/>
                          </a:solidFill>
                          <a:effectLst/>
                          <a:latin typeface="+mn-lt"/>
                          <a:ea typeface="+mn-ea"/>
                          <a:cs typeface="+mn-cs"/>
                        </a:rPr>
                        <a:t>Comparison and Contrast</a:t>
                      </a:r>
                      <a:r>
                        <a:rPr kumimoji="0" lang="en-US" sz="900" kern="1200" dirty="0">
                          <a:solidFill>
                            <a:schemeClr val="dk1"/>
                          </a:solidFill>
                          <a:effectLst/>
                          <a:latin typeface="+mn-lt"/>
                          <a:ea typeface="+mn-ea"/>
                          <a:cs typeface="+mn-cs"/>
                        </a:rPr>
                        <a:t> </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Week 3 presentation skills: </a:t>
                      </a:r>
                      <a:r>
                        <a:rPr kumimoji="0" lang="en-US" sz="900" b="1" kern="1200" dirty="0">
                          <a:solidFill>
                            <a:schemeClr val="dk1"/>
                          </a:solidFill>
                          <a:effectLst/>
                          <a:latin typeface="+mn-lt"/>
                          <a:ea typeface="+mn-ea"/>
                          <a:cs typeface="+mn-cs"/>
                        </a:rPr>
                        <a:t>Word </a:t>
                      </a:r>
                      <a:r>
                        <a:rPr kumimoji="0" lang="en-US" sz="900" kern="1200" dirty="0">
                          <a:solidFill>
                            <a:schemeClr val="dk1"/>
                          </a:solidFill>
                          <a:effectLst/>
                          <a:latin typeface="+mn-lt"/>
                          <a:ea typeface="+mn-ea"/>
                          <a:cs typeface="+mn-cs"/>
                        </a:rPr>
                        <a:t>and</a:t>
                      </a:r>
                      <a:r>
                        <a:rPr kumimoji="0" lang="en-US" sz="900" b="1" kern="1200" dirty="0">
                          <a:solidFill>
                            <a:schemeClr val="dk1"/>
                          </a:solidFill>
                          <a:effectLst/>
                          <a:latin typeface="+mn-lt"/>
                          <a:ea typeface="+mn-ea"/>
                          <a:cs typeface="+mn-cs"/>
                        </a:rPr>
                        <a:t> sentence</a:t>
                      </a:r>
                      <a:r>
                        <a:rPr kumimoji="0" lang="en-US" sz="900" kern="1200" dirty="0">
                          <a:solidFill>
                            <a:schemeClr val="dk1"/>
                          </a:solidFill>
                          <a:effectLst/>
                          <a:latin typeface="+mn-lt"/>
                          <a:ea typeface="+mn-ea"/>
                          <a:cs typeface="+mn-cs"/>
                        </a:rPr>
                        <a:t> </a:t>
                      </a:r>
                      <a:r>
                        <a:rPr kumimoji="0" lang="en-US" sz="900" b="1" kern="1200" dirty="0">
                          <a:solidFill>
                            <a:schemeClr val="dk1"/>
                          </a:solidFill>
                          <a:effectLst/>
                          <a:latin typeface="+mn-lt"/>
                          <a:ea typeface="+mn-ea"/>
                          <a:cs typeface="+mn-cs"/>
                        </a:rPr>
                        <a:t>stress</a:t>
                      </a:r>
                      <a:r>
                        <a:rPr kumimoji="0" lang="en-US" sz="900" kern="1200" dirty="0">
                          <a:solidFill>
                            <a:schemeClr val="dk1"/>
                          </a:solidFill>
                          <a:effectLst/>
                          <a:latin typeface="+mn-lt"/>
                          <a:ea typeface="+mn-ea"/>
                          <a:cs typeface="+mn-cs"/>
                        </a:rPr>
                        <a:t>; </a:t>
                      </a:r>
                      <a:r>
                        <a:rPr kumimoji="0" lang="en-US" sz="900" b="1" kern="1200" dirty="0">
                          <a:solidFill>
                            <a:schemeClr val="dk1"/>
                          </a:solidFill>
                          <a:effectLst/>
                          <a:latin typeface="+mn-lt"/>
                          <a:ea typeface="+mn-ea"/>
                          <a:cs typeface="+mn-cs"/>
                        </a:rPr>
                        <a:t>Chunking</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CA" sz="900" b="1" kern="1200" dirty="0">
                          <a:solidFill>
                            <a:schemeClr val="dk1"/>
                          </a:solidFill>
                          <a:effectLst/>
                          <a:latin typeface="+mn-lt"/>
                          <a:ea typeface="+mn-ea"/>
                          <a:cs typeface="+mn-cs"/>
                        </a:rPr>
                        <a:t>(3-4 min each) Teaching demonstration using </a:t>
                      </a:r>
                      <a:r>
                        <a:rPr kumimoji="0" lang="en-US" sz="900" b="1" kern="1200" dirty="0">
                          <a:solidFill>
                            <a:schemeClr val="dk1"/>
                          </a:solidFill>
                          <a:effectLst/>
                          <a:latin typeface="+mn-lt"/>
                          <a:ea typeface="+mn-ea"/>
                          <a:cs typeface="+mn-cs"/>
                        </a:rPr>
                        <a:t>Comparison and Contrast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1" kern="1200" dirty="0">
                          <a:solidFill>
                            <a:schemeClr val="dk1"/>
                          </a:solidFill>
                          <a:effectLst/>
                          <a:latin typeface="+mn-lt"/>
                          <a:ea typeface="+mn-ea"/>
                          <a:cs typeface="+mn-cs"/>
                        </a:rPr>
                        <a:t>Submit Week 2 OPTIMUS homework form to teacher</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kern="1200" dirty="0">
                          <a:solidFill>
                            <a:schemeClr val="dk1"/>
                          </a:solidFill>
                          <a:effectLst/>
                          <a:latin typeface="+mn-lt"/>
                          <a:ea typeface="+mn-ea"/>
                          <a:cs typeface="+mn-cs"/>
                        </a:rPr>
                        <a:t>Homework – complete homework form and reflection on </a:t>
                      </a:r>
                      <a:r>
                        <a:rPr kumimoji="0" lang="en-US" sz="900" b="1" kern="1200" dirty="0">
                          <a:solidFill>
                            <a:schemeClr val="dk1"/>
                          </a:solidFill>
                          <a:effectLst/>
                          <a:latin typeface="+mn-lt"/>
                          <a:ea typeface="+mn-ea"/>
                          <a:cs typeface="+mn-cs"/>
                        </a:rPr>
                        <a:t>OPTIMUS</a:t>
                      </a:r>
                      <a:r>
                        <a:rPr kumimoji="0" lang="en-US" sz="900" kern="1200" dirty="0">
                          <a:solidFill>
                            <a:schemeClr val="dk1"/>
                          </a:solidFill>
                          <a:effectLst/>
                          <a:latin typeface="+mn-lt"/>
                          <a:ea typeface="+mn-ea"/>
                          <a:cs typeface="+mn-cs"/>
                        </a:rPr>
                        <a:t> focusing OPTIMUS videos watched focusing on this week’s (and other) presentation features</a:t>
                      </a:r>
                      <a:endParaRPr lang="en-US" sz="900" dirty="0">
                        <a:effectLst/>
                        <a:latin typeface="Calibri"/>
                        <a:ea typeface="SimSun"/>
                        <a:cs typeface="Times New Roman"/>
                      </a:endParaRPr>
                    </a:p>
                  </a:txBody>
                  <a:tcPr marL="56110" marR="56110" marT="0" marB="0"/>
                </a:tc>
                <a:extLst>
                  <a:ext uri="{0D108BD9-81ED-4DB2-BD59-A6C34878D82A}">
                    <a16:rowId xmlns:a16="http://schemas.microsoft.com/office/drawing/2014/main" val="10003"/>
                  </a:ext>
                </a:extLst>
              </a:tr>
              <a:tr h="1077896">
                <a:tc>
                  <a:txBody>
                    <a:bodyPr/>
                    <a:lstStyle/>
                    <a:p>
                      <a:pPr marL="0" marR="0">
                        <a:lnSpc>
                          <a:spcPct val="115000"/>
                        </a:lnSpc>
                        <a:spcBef>
                          <a:spcPts val="0"/>
                        </a:spcBef>
                        <a:spcAft>
                          <a:spcPts val="0"/>
                        </a:spcAft>
                      </a:pPr>
                      <a:r>
                        <a:rPr lang="en-US" sz="1100" dirty="0">
                          <a:solidFill>
                            <a:schemeClr val="tx1"/>
                          </a:solidFill>
                          <a:effectLst/>
                        </a:rPr>
                        <a:t>Lesson</a:t>
                      </a:r>
                      <a:r>
                        <a:rPr lang="en-US" sz="1100" baseline="0" dirty="0">
                          <a:solidFill>
                            <a:schemeClr val="tx1"/>
                          </a:solidFill>
                          <a:effectLst/>
                        </a:rPr>
                        <a:t> 4: </a:t>
                      </a:r>
                      <a:endParaRPr lang="en-US" sz="1100" dirty="0">
                        <a:solidFill>
                          <a:schemeClr val="tx1"/>
                        </a:solidFill>
                        <a:effectLst/>
                      </a:endParaRPr>
                    </a:p>
                    <a:p>
                      <a:r>
                        <a:rPr kumimoji="0" lang="en-US" sz="1100" b="1" kern="1200" dirty="0">
                          <a:solidFill>
                            <a:schemeClr val="tx1"/>
                          </a:solidFill>
                          <a:effectLst/>
                          <a:latin typeface="+mn-lt"/>
                          <a:ea typeface="+mn-ea"/>
                          <a:cs typeface="+mn-cs"/>
                        </a:rPr>
                        <a:t>Lesson Three</a:t>
                      </a:r>
                      <a:r>
                        <a:rPr kumimoji="0" lang="en-CA" sz="1100" b="1" kern="1200" baseline="0" dirty="0">
                          <a:solidFill>
                            <a:schemeClr val="tx1"/>
                          </a:solidFill>
                          <a:effectLst/>
                          <a:latin typeface="+mn-lt"/>
                          <a:ea typeface="+mn-ea"/>
                          <a:cs typeface="+mn-cs"/>
                        </a:rPr>
                        <a:t> </a:t>
                      </a:r>
                      <a:r>
                        <a:rPr kumimoji="0" lang="en-US" sz="1100" b="1" kern="1200" dirty="0">
                          <a:solidFill>
                            <a:schemeClr val="tx1"/>
                          </a:solidFill>
                          <a:effectLst/>
                          <a:latin typeface="+mn-lt"/>
                          <a:ea typeface="+mn-ea"/>
                          <a:cs typeface="+mn-cs"/>
                        </a:rPr>
                        <a:t>Revision / Week 4 Presentation Skills / Process / Mini-teaching demonstration / Explain Final Assessment</a:t>
                      </a:r>
                      <a:endParaRPr kumimoji="0" lang="en-US" sz="1100" b="1" kern="1200" dirty="0">
                        <a:solidFill>
                          <a:schemeClr val="tx1"/>
                        </a:solidFill>
                        <a:effectLst/>
                        <a:latin typeface="Calibri"/>
                        <a:ea typeface="SimSun"/>
                        <a:cs typeface="Times New Roman"/>
                      </a:endParaRP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Brief revision of Lesson 3 – </a:t>
                      </a:r>
                      <a:r>
                        <a:rPr kumimoji="0" lang="en-US" sz="900" b="0" kern="1200" dirty="0">
                          <a:solidFill>
                            <a:schemeClr val="dk1"/>
                          </a:solidFill>
                          <a:effectLst/>
                          <a:latin typeface="+mn-lt"/>
                          <a:ea typeface="+mn-ea"/>
                          <a:cs typeface="+mn-cs"/>
                        </a:rPr>
                        <a:t>(Sentence Stress, Rhythm &amp; Intonation, chunking)</a:t>
                      </a:r>
                      <a:endParaRPr kumimoji="0" lang="en-CA" sz="900" b="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Week 4 presentation skills: </a:t>
                      </a:r>
                      <a:r>
                        <a:rPr kumimoji="0" lang="en-US" sz="900" b="1" kern="1200" dirty="0">
                          <a:solidFill>
                            <a:schemeClr val="dk1"/>
                          </a:solidFill>
                          <a:effectLst/>
                          <a:latin typeface="+mn-lt"/>
                          <a:ea typeface="+mn-ea"/>
                          <a:cs typeface="+mn-cs"/>
                        </a:rPr>
                        <a:t>Making eye contact while using chunking</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Teaching Strategy 4: </a:t>
                      </a:r>
                      <a:r>
                        <a:rPr kumimoji="0" lang="en-US" sz="900" b="1" kern="1200" dirty="0">
                          <a:solidFill>
                            <a:schemeClr val="dk1"/>
                          </a:solidFill>
                          <a:effectLst/>
                          <a:latin typeface="+mn-lt"/>
                          <a:ea typeface="+mn-ea"/>
                          <a:cs typeface="+mn-cs"/>
                        </a:rPr>
                        <a:t>Process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CA" sz="900" kern="1200" dirty="0">
                          <a:solidFill>
                            <a:schemeClr val="dk1"/>
                          </a:solidFill>
                          <a:effectLst/>
                          <a:latin typeface="+mn-lt"/>
                          <a:ea typeface="+mn-ea"/>
                          <a:cs typeface="+mn-cs"/>
                        </a:rPr>
                        <a:t>(4-5 min each) Teaching demonstration using </a:t>
                      </a:r>
                      <a:r>
                        <a:rPr kumimoji="0" lang="en-US" sz="900" b="1" kern="1200" dirty="0">
                          <a:solidFill>
                            <a:schemeClr val="dk1"/>
                          </a:solidFill>
                          <a:effectLst/>
                          <a:latin typeface="+mn-lt"/>
                          <a:ea typeface="+mn-ea"/>
                          <a:cs typeface="+mn-cs"/>
                        </a:rPr>
                        <a:t>Process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Explanation of Final Assessment</a:t>
                      </a:r>
                      <a:r>
                        <a:rPr kumimoji="0" lang="en-US" sz="900" kern="1200" baseline="0" dirty="0">
                          <a:solidFill>
                            <a:schemeClr val="dk1"/>
                          </a:solidFill>
                          <a:effectLst/>
                          <a:latin typeface="+mn-lt"/>
                          <a:ea typeface="+mn-ea"/>
                          <a:cs typeface="+mn-cs"/>
                        </a:rPr>
                        <a:t> and</a:t>
                      </a:r>
                      <a:r>
                        <a:rPr kumimoji="0" lang="en-US" sz="900" kern="1200" dirty="0">
                          <a:solidFill>
                            <a:schemeClr val="dk1"/>
                          </a:solidFill>
                          <a:effectLst/>
                          <a:latin typeface="+mn-lt"/>
                          <a:ea typeface="+mn-ea"/>
                          <a:cs typeface="+mn-cs"/>
                        </a:rPr>
                        <a:t> distribution of assessment materials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1" kern="1200" dirty="0">
                          <a:solidFill>
                            <a:schemeClr val="dk1"/>
                          </a:solidFill>
                          <a:effectLst/>
                          <a:latin typeface="+mn-lt"/>
                          <a:ea typeface="+mn-ea"/>
                          <a:cs typeface="+mn-cs"/>
                        </a:rPr>
                        <a:t>Submit Week 3 OPTIMUS homework form to teacher</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kern="1200" dirty="0">
                          <a:solidFill>
                            <a:schemeClr val="dk1"/>
                          </a:solidFill>
                          <a:effectLst/>
                          <a:latin typeface="+mn-lt"/>
                          <a:ea typeface="+mn-ea"/>
                          <a:cs typeface="+mn-cs"/>
                        </a:rPr>
                        <a:t>Homework – complete reflection form on </a:t>
                      </a:r>
                      <a:r>
                        <a:rPr kumimoji="0" lang="en-US" sz="900" b="1" kern="1200" dirty="0">
                          <a:solidFill>
                            <a:schemeClr val="dk1"/>
                          </a:solidFill>
                          <a:effectLst/>
                          <a:latin typeface="+mn-lt"/>
                          <a:ea typeface="+mn-ea"/>
                          <a:cs typeface="+mn-cs"/>
                        </a:rPr>
                        <a:t>OPTIMUS</a:t>
                      </a:r>
                      <a:r>
                        <a:rPr kumimoji="0" lang="en-US" sz="900" kern="1200" dirty="0">
                          <a:solidFill>
                            <a:schemeClr val="dk1"/>
                          </a:solidFill>
                          <a:effectLst/>
                          <a:latin typeface="+mn-lt"/>
                          <a:ea typeface="+mn-ea"/>
                          <a:cs typeface="+mn-cs"/>
                        </a:rPr>
                        <a:t> videos watched focusing on this week’s (and other) presentation features</a:t>
                      </a:r>
                      <a:endParaRPr lang="en-US" sz="900" dirty="0">
                        <a:effectLst/>
                        <a:latin typeface="Calibri"/>
                        <a:ea typeface="SimSun"/>
                        <a:cs typeface="Times New Roman"/>
                      </a:endParaRPr>
                    </a:p>
                  </a:txBody>
                  <a:tcPr marL="56110" marR="56110" marT="0" marB="0"/>
                </a:tc>
                <a:extLst>
                  <a:ext uri="{0D108BD9-81ED-4DB2-BD59-A6C34878D82A}">
                    <a16:rowId xmlns:a16="http://schemas.microsoft.com/office/drawing/2014/main" val="10004"/>
                  </a:ext>
                </a:extLst>
              </a:tr>
              <a:tr h="1219280">
                <a:tc>
                  <a:txBody>
                    <a:bodyPr/>
                    <a:lstStyle/>
                    <a:p>
                      <a:pPr marL="0" marR="0">
                        <a:lnSpc>
                          <a:spcPct val="115000"/>
                        </a:lnSpc>
                        <a:spcBef>
                          <a:spcPts val="0"/>
                        </a:spcBef>
                        <a:spcAft>
                          <a:spcPts val="0"/>
                        </a:spcAft>
                      </a:pPr>
                      <a:r>
                        <a:rPr lang="en-US" sz="1100" dirty="0">
                          <a:solidFill>
                            <a:schemeClr val="tx1"/>
                          </a:solidFill>
                          <a:effectLst/>
                        </a:rPr>
                        <a:t>Lesson 5:</a:t>
                      </a:r>
                    </a:p>
                    <a:p>
                      <a:pPr marL="0" marR="0">
                        <a:lnSpc>
                          <a:spcPct val="115000"/>
                        </a:lnSpc>
                        <a:spcBef>
                          <a:spcPts val="0"/>
                        </a:spcBef>
                        <a:spcAft>
                          <a:spcPts val="0"/>
                        </a:spcAft>
                      </a:pPr>
                      <a:r>
                        <a:rPr kumimoji="0" lang="en-US" sz="1100" b="1" kern="1200" dirty="0">
                          <a:solidFill>
                            <a:schemeClr val="tx1"/>
                          </a:solidFill>
                          <a:effectLst/>
                          <a:latin typeface="+mn-lt"/>
                          <a:ea typeface="+mn-ea"/>
                          <a:cs typeface="+mn-cs"/>
                        </a:rPr>
                        <a:t>Lesson Four Revision / Cause and Effect / Week 5 Presentation Skills / Mini-teaching demonstration /  Assessment tips </a:t>
                      </a:r>
                      <a:endParaRPr lang="en-US" sz="1100" dirty="0">
                        <a:solidFill>
                          <a:schemeClr val="tx1"/>
                        </a:solidFill>
                        <a:effectLst/>
                      </a:endParaRP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Brief revision of Lesson 4 main points (Process)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Teaching Strategy 5: </a:t>
                      </a:r>
                      <a:r>
                        <a:rPr kumimoji="0" lang="en-US" sz="900" b="1" kern="1200" dirty="0">
                          <a:solidFill>
                            <a:schemeClr val="dk1"/>
                          </a:solidFill>
                          <a:effectLst/>
                          <a:latin typeface="+mn-lt"/>
                          <a:ea typeface="+mn-ea"/>
                          <a:cs typeface="+mn-cs"/>
                        </a:rPr>
                        <a:t>Cause and Effect</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Week 5 presentation skills: Avoiding poor presentation/teaching habits</a:t>
                      </a:r>
                      <a:r>
                        <a:rPr kumimoji="0" lang="en-US" sz="900" kern="1200" baseline="0" dirty="0">
                          <a:solidFill>
                            <a:schemeClr val="dk1"/>
                          </a:solidFill>
                          <a:effectLst/>
                          <a:latin typeface="+mn-lt"/>
                          <a:ea typeface="+mn-ea"/>
                          <a:cs typeface="+mn-cs"/>
                        </a:rPr>
                        <a:t> (</a:t>
                      </a:r>
                      <a:r>
                        <a:rPr kumimoji="0" lang="en-US" sz="900" kern="1200" dirty="0">
                          <a:solidFill>
                            <a:schemeClr val="dk1"/>
                          </a:solidFill>
                          <a:effectLst/>
                          <a:latin typeface="+mn-lt"/>
                          <a:ea typeface="+mn-ea"/>
                          <a:cs typeface="+mn-cs"/>
                        </a:rPr>
                        <a:t>videos)</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CA" sz="900" kern="1200" dirty="0">
                          <a:solidFill>
                            <a:schemeClr val="dk1"/>
                          </a:solidFill>
                          <a:effectLst/>
                          <a:latin typeface="+mn-lt"/>
                          <a:ea typeface="+mn-ea"/>
                          <a:cs typeface="+mn-cs"/>
                        </a:rPr>
                        <a:t>(5 min each) Teaching demonstration using </a:t>
                      </a:r>
                      <a:r>
                        <a:rPr kumimoji="0" lang="en-US" sz="900" b="1" kern="1200" dirty="0">
                          <a:solidFill>
                            <a:schemeClr val="dk1"/>
                          </a:solidFill>
                          <a:effectLst/>
                          <a:latin typeface="+mn-lt"/>
                          <a:ea typeface="+mn-ea"/>
                          <a:cs typeface="+mn-cs"/>
                        </a:rPr>
                        <a:t>Cause and Effect</a:t>
                      </a:r>
                      <a:endParaRPr kumimoji="0" lang="en-CA" sz="900" kern="1200" dirty="0">
                        <a:solidFill>
                          <a:schemeClr val="dk1"/>
                        </a:solidFill>
                        <a:effectLst/>
                        <a:latin typeface="+mn-lt"/>
                        <a:ea typeface="+mn-ea"/>
                        <a:cs typeface="+mn-cs"/>
                      </a:endParaRPr>
                    </a:p>
                    <a:p>
                      <a:pPr marL="228600" lvl="0" indent="-228600">
                        <a:buFont typeface="+mj-lt"/>
                        <a:buAutoNum type="arabicPeriod"/>
                      </a:pPr>
                      <a:r>
                        <a:rPr kumimoji="0" lang="en-US" sz="900" kern="1200" dirty="0">
                          <a:solidFill>
                            <a:schemeClr val="dk1"/>
                          </a:solidFill>
                          <a:effectLst/>
                          <a:latin typeface="+mn-lt"/>
                          <a:ea typeface="+mn-ea"/>
                          <a:cs typeface="+mn-cs"/>
                        </a:rPr>
                        <a:t>Further</a:t>
                      </a:r>
                      <a:r>
                        <a:rPr kumimoji="0" lang="en-US" sz="900" b="1" kern="1200" dirty="0">
                          <a:solidFill>
                            <a:schemeClr val="dk1"/>
                          </a:solidFill>
                          <a:effectLst/>
                          <a:latin typeface="+mn-lt"/>
                          <a:ea typeface="+mn-ea"/>
                          <a:cs typeface="+mn-cs"/>
                        </a:rPr>
                        <a:t> </a:t>
                      </a:r>
                      <a:r>
                        <a:rPr kumimoji="0" lang="en-US" sz="900" kern="1200" dirty="0">
                          <a:solidFill>
                            <a:schemeClr val="dk1"/>
                          </a:solidFill>
                          <a:effectLst/>
                          <a:latin typeface="+mn-lt"/>
                          <a:ea typeface="+mn-ea"/>
                          <a:cs typeface="+mn-cs"/>
                        </a:rPr>
                        <a:t>explanation of Final Assessment; reminder of schedule for final assessment; teacher tips for success; teacher answers questions about final assessment.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1" kern="1200" dirty="0">
                          <a:solidFill>
                            <a:schemeClr val="dk1"/>
                          </a:solidFill>
                          <a:effectLst/>
                          <a:latin typeface="+mn-lt"/>
                          <a:ea typeface="+mn-ea"/>
                          <a:cs typeface="+mn-cs"/>
                        </a:rPr>
                        <a:t>Submit Week 4 OPTIMUS homework form to teacher</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kern="1200" dirty="0">
                          <a:solidFill>
                            <a:schemeClr val="dk1"/>
                          </a:solidFill>
                          <a:effectLst/>
                          <a:latin typeface="+mn-lt"/>
                          <a:ea typeface="+mn-ea"/>
                          <a:cs typeface="+mn-cs"/>
                        </a:rPr>
                        <a:t>Homework – 1. Complete homework form and reflection on </a:t>
                      </a:r>
                      <a:r>
                        <a:rPr kumimoji="0" lang="en-US" sz="900" b="1" kern="1200" dirty="0">
                          <a:solidFill>
                            <a:schemeClr val="dk1"/>
                          </a:solidFill>
                          <a:effectLst/>
                          <a:latin typeface="+mn-lt"/>
                          <a:ea typeface="+mn-ea"/>
                          <a:cs typeface="+mn-cs"/>
                        </a:rPr>
                        <a:t>OPTIMUS</a:t>
                      </a:r>
                      <a:r>
                        <a:rPr kumimoji="0" lang="en-US" sz="900" kern="1200" dirty="0">
                          <a:solidFill>
                            <a:schemeClr val="dk1"/>
                          </a:solidFill>
                          <a:effectLst/>
                          <a:latin typeface="+mn-lt"/>
                          <a:ea typeface="+mn-ea"/>
                          <a:cs typeface="+mn-cs"/>
                        </a:rPr>
                        <a:t> videos watched focusing on this week’s (and other) presentation features. 2. Prepare for final assessment using all of that was taught in the course.</a:t>
                      </a:r>
                      <a:endParaRPr lang="en-US" sz="900" dirty="0">
                        <a:effectLst/>
                      </a:endParaRPr>
                    </a:p>
                  </a:txBody>
                  <a:tcPr marL="56110" marR="56110" marT="0" marB="0"/>
                </a:tc>
                <a:extLst>
                  <a:ext uri="{0D108BD9-81ED-4DB2-BD59-A6C34878D82A}">
                    <a16:rowId xmlns:a16="http://schemas.microsoft.com/office/drawing/2014/main" val="10005"/>
                  </a:ext>
                </a:extLst>
              </a:tr>
              <a:tr h="600095">
                <a:tc>
                  <a:txBody>
                    <a:bodyPr/>
                    <a:lstStyle/>
                    <a:p>
                      <a:pPr marL="0" marR="0">
                        <a:lnSpc>
                          <a:spcPct val="115000"/>
                        </a:lnSpc>
                        <a:spcBef>
                          <a:spcPts val="0"/>
                        </a:spcBef>
                        <a:spcAft>
                          <a:spcPts val="0"/>
                        </a:spcAft>
                      </a:pPr>
                      <a:r>
                        <a:rPr lang="en-US" sz="1100" dirty="0">
                          <a:solidFill>
                            <a:schemeClr val="tx1"/>
                          </a:solidFill>
                          <a:effectLst/>
                        </a:rPr>
                        <a:t>Lesson 6:  </a:t>
                      </a:r>
                    </a:p>
                    <a:p>
                      <a:pPr marL="0" marR="0">
                        <a:lnSpc>
                          <a:spcPct val="115000"/>
                        </a:lnSpc>
                        <a:spcBef>
                          <a:spcPts val="0"/>
                        </a:spcBef>
                        <a:spcAft>
                          <a:spcPts val="0"/>
                        </a:spcAft>
                      </a:pPr>
                      <a:r>
                        <a:rPr lang="en-US" sz="1100" dirty="0">
                          <a:solidFill>
                            <a:schemeClr val="tx1"/>
                          </a:solidFill>
                          <a:effectLst/>
                        </a:rPr>
                        <a:t>Final Assessment</a:t>
                      </a:r>
                    </a:p>
                    <a:p>
                      <a:pPr marL="0" marR="0">
                        <a:lnSpc>
                          <a:spcPct val="115000"/>
                        </a:lnSpc>
                        <a:spcBef>
                          <a:spcPts val="0"/>
                        </a:spcBef>
                        <a:spcAft>
                          <a:spcPts val="0"/>
                        </a:spcAft>
                      </a:pPr>
                      <a:r>
                        <a:rPr lang="en-US" sz="1100" dirty="0">
                          <a:solidFill>
                            <a:schemeClr val="tx1"/>
                          </a:solidFill>
                          <a:effectLst/>
                        </a:rPr>
                        <a:t> </a:t>
                      </a:r>
                      <a:endParaRPr lang="en-US" sz="1100" dirty="0">
                        <a:solidFill>
                          <a:schemeClr val="tx1"/>
                        </a:solidFill>
                        <a:effectLst/>
                        <a:latin typeface="Calibri"/>
                        <a:ea typeface="SimSun"/>
                        <a:cs typeface="Times New Roman"/>
                      </a:endParaRPr>
                    </a:p>
                  </a:txBody>
                  <a:tcPr marL="56110" marR="56110" marT="0" marB="0"/>
                </a:tc>
                <a:tc>
                  <a:txBody>
                    <a:bodyPr/>
                    <a:lstStyle/>
                    <a:p>
                      <a:pPr marL="228600" lvl="0" indent="-228600">
                        <a:buFont typeface="+mj-lt"/>
                        <a:buAutoNum type="arabicPeriod"/>
                      </a:pPr>
                      <a:r>
                        <a:rPr kumimoji="0" lang="en-US" sz="900" kern="1200" dirty="0">
                          <a:solidFill>
                            <a:schemeClr val="dk1"/>
                          </a:solidFill>
                          <a:effectLst/>
                          <a:latin typeface="+mn-lt"/>
                          <a:ea typeface="+mn-ea"/>
                          <a:cs typeface="+mn-cs"/>
                        </a:rPr>
                        <a:t>Submit hard copy of assessment material to teacher</a:t>
                      </a:r>
                      <a:endParaRPr kumimoji="0" lang="en-CA" sz="900" kern="1200" dirty="0">
                        <a:solidFill>
                          <a:schemeClr val="dk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1" kern="1200" dirty="0">
                          <a:solidFill>
                            <a:schemeClr val="dk1"/>
                          </a:solidFill>
                          <a:effectLst/>
                          <a:latin typeface="+mn-lt"/>
                          <a:ea typeface="+mn-ea"/>
                          <a:cs typeface="+mn-cs"/>
                        </a:rPr>
                        <a:t>Submit Week 5 OPTIMUS homework form to teacher</a:t>
                      </a:r>
                      <a:endParaRPr kumimoji="0" lang="en-CA" sz="900" kern="1200" dirty="0">
                        <a:solidFill>
                          <a:schemeClr val="dk1"/>
                        </a:solidFill>
                        <a:effectLst/>
                        <a:latin typeface="+mn-lt"/>
                        <a:ea typeface="+mn-ea"/>
                        <a:cs typeface="+mn-cs"/>
                      </a:endParaRPr>
                    </a:p>
                    <a:p>
                      <a:pPr marL="228600" indent="-228600">
                        <a:buFont typeface="+mj-lt"/>
                        <a:buAutoNum type="arabicPeriod"/>
                      </a:pPr>
                      <a:r>
                        <a:rPr kumimoji="0" lang="en-US" sz="900" b="1" kern="1200" dirty="0">
                          <a:solidFill>
                            <a:schemeClr val="dk1"/>
                          </a:solidFill>
                          <a:effectLst/>
                          <a:latin typeface="+mn-lt"/>
                          <a:ea typeface="+mn-ea"/>
                          <a:cs typeface="+mn-cs"/>
                        </a:rPr>
                        <a:t>Do a 5-min teaching English teaching demonstration (to be videoed)</a:t>
                      </a:r>
                      <a:endParaRPr lang="en-US" sz="900" b="1" dirty="0">
                        <a:solidFill>
                          <a:srgbClr val="FF0000"/>
                        </a:solidFill>
                        <a:effectLst/>
                        <a:latin typeface="Calibri"/>
                        <a:ea typeface="SimSun"/>
                        <a:cs typeface="Times New Roman"/>
                      </a:endParaRPr>
                    </a:p>
                  </a:txBody>
                  <a:tcPr marL="56110" marR="5611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6733337"/>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6538" y="76200"/>
            <a:ext cx="7242048" cy="533400"/>
          </a:xfrm>
        </p:spPr>
        <p:txBody>
          <a:bodyPr>
            <a:normAutofit/>
          </a:bodyPr>
          <a:lstStyle/>
          <a:p>
            <a:r>
              <a:rPr lang="en-US" sz="2400" dirty="0">
                <a:solidFill>
                  <a:srgbClr val="FF0000"/>
                </a:solidFill>
              </a:rPr>
              <a:t>Assessment Criteria</a:t>
            </a:r>
          </a:p>
        </p:txBody>
      </p:sp>
      <p:sp>
        <p:nvSpPr>
          <p:cNvPr id="7" name="Content Placeholder 6"/>
          <p:cNvSpPr>
            <a:spLocks noGrp="1"/>
          </p:cNvSpPr>
          <p:nvPr>
            <p:ph sz="half" idx="1"/>
          </p:nvPr>
        </p:nvSpPr>
        <p:spPr>
          <a:xfrm>
            <a:off x="169728" y="1066800"/>
            <a:ext cx="1963871" cy="5334000"/>
          </a:xfrm>
        </p:spPr>
        <p:txBody>
          <a:bodyPr>
            <a:normAutofit/>
          </a:bodyPr>
          <a:lstStyle/>
          <a:p>
            <a:pPr>
              <a:buFont typeface="Arial" panose="020B0604020202020204" pitchFamily="34" charset="0"/>
              <a:buChar char="•"/>
            </a:pPr>
            <a:r>
              <a:rPr lang="en-US" sz="1600" dirty="0"/>
              <a:t>Students will be required to do a short teaching demonstration in English for the Medium of Instruction. </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r>
              <a:rPr lang="en-US" sz="1600" dirty="0"/>
              <a:t>Each student will be given a topic related to their discipline in advance and will need to prepare a five minute teaching demonstration.</a:t>
            </a:r>
          </a:p>
        </p:txBody>
      </p:sp>
      <p:pic>
        <p:nvPicPr>
          <p:cNvPr id="5" name="Picture 4"/>
          <p:cNvPicPr>
            <a:picLocks noChangeAspect="1"/>
          </p:cNvPicPr>
          <p:nvPr/>
        </p:nvPicPr>
        <p:blipFill>
          <a:blip r:embed="rId2"/>
          <a:stretch>
            <a:fillRect/>
          </a:stretch>
        </p:blipFill>
        <p:spPr>
          <a:xfrm>
            <a:off x="2133599" y="609600"/>
            <a:ext cx="5943601" cy="6248400"/>
          </a:xfrm>
          <a:prstGeom prst="rect">
            <a:avLst/>
          </a:prstGeom>
        </p:spPr>
      </p:pic>
    </p:spTree>
    <p:extLst>
      <p:ext uri="{BB962C8B-B14F-4D97-AF65-F5344CB8AC3E}">
        <p14:creationId xmlns:p14="http://schemas.microsoft.com/office/powerpoint/2010/main" val="3456297183"/>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7239000" cy="670560"/>
          </a:xfrm>
        </p:spPr>
        <p:txBody>
          <a:bodyPr/>
          <a:lstStyle/>
          <a:p>
            <a:r>
              <a:rPr lang="en-US" dirty="0">
                <a:solidFill>
                  <a:srgbClr val="FF0000"/>
                </a:solidFill>
              </a:rPr>
              <a:t>Canvas</a:t>
            </a:r>
          </a:p>
        </p:txBody>
      </p:sp>
      <p:sp>
        <p:nvSpPr>
          <p:cNvPr id="6" name="Content Placeholder 5"/>
          <p:cNvSpPr>
            <a:spLocks noGrp="1"/>
          </p:cNvSpPr>
          <p:nvPr>
            <p:ph idx="1"/>
          </p:nvPr>
        </p:nvSpPr>
        <p:spPr>
          <a:xfrm>
            <a:off x="457200" y="2286000"/>
            <a:ext cx="7239000" cy="4169736"/>
          </a:xfrm>
        </p:spPr>
        <p:txBody>
          <a:bodyPr/>
          <a:lstStyle/>
          <a:p>
            <a:endParaRPr lang="en-US" dirty="0"/>
          </a:p>
          <a:p>
            <a:endParaRPr lang="en-US" dirty="0"/>
          </a:p>
          <a:p>
            <a:pPr marL="0" indent="0">
              <a:buNone/>
            </a:pPr>
            <a:r>
              <a:rPr lang="en-US" dirty="0"/>
              <a:t>The student booklet is available on the Canvas course site.</a:t>
            </a:r>
          </a:p>
        </p:txBody>
      </p:sp>
    </p:spTree>
    <p:extLst>
      <p:ext uri="{BB962C8B-B14F-4D97-AF65-F5344CB8AC3E}">
        <p14:creationId xmlns:p14="http://schemas.microsoft.com/office/powerpoint/2010/main" val="194359515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772400" cy="441960"/>
          </a:xfrm>
        </p:spPr>
        <p:txBody>
          <a:bodyPr>
            <a:normAutofit/>
          </a:bodyPr>
          <a:lstStyle/>
          <a:p>
            <a:r>
              <a:rPr lang="en-US" sz="2400" dirty="0">
                <a:solidFill>
                  <a:srgbClr val="FF0000"/>
                </a:solidFill>
              </a:rPr>
              <a:t>Today’s </a:t>
            </a:r>
            <a:r>
              <a:rPr lang="en-US" sz="2400" b="1" dirty="0">
                <a:solidFill>
                  <a:srgbClr val="FF0000"/>
                </a:solidFill>
              </a:rPr>
              <a:t>Intended Learning Outcomes </a:t>
            </a:r>
            <a:endParaRPr lang="en-US" sz="2400" dirty="0">
              <a:solidFill>
                <a:srgbClr val="FF0000"/>
              </a:solidFill>
            </a:endParaRPr>
          </a:p>
        </p:txBody>
      </p:sp>
      <p:sp>
        <p:nvSpPr>
          <p:cNvPr id="3" name="Content Placeholder 2"/>
          <p:cNvSpPr>
            <a:spLocks noGrp="1"/>
          </p:cNvSpPr>
          <p:nvPr>
            <p:ph idx="1"/>
          </p:nvPr>
        </p:nvSpPr>
        <p:spPr>
          <a:xfrm>
            <a:off x="304800" y="1219200"/>
            <a:ext cx="7239000" cy="4846320"/>
          </a:xfrm>
        </p:spPr>
        <p:txBody>
          <a:bodyPr>
            <a:normAutofit fontScale="92500" lnSpcReduction="10000"/>
          </a:bodyPr>
          <a:lstStyle/>
          <a:p>
            <a:pPr marL="0" indent="0">
              <a:buNone/>
            </a:pPr>
            <a:r>
              <a:rPr lang="en-US" b="1" dirty="0"/>
              <a:t>By the end of this session, you should be able to: </a:t>
            </a:r>
          </a:p>
          <a:p>
            <a:pPr marL="0" indent="0">
              <a:buNone/>
            </a:pPr>
            <a:endParaRPr lang="en-US" dirty="0"/>
          </a:p>
          <a:p>
            <a:pPr lvl="0">
              <a:buFont typeface="Arial" panose="020B0604020202020204" pitchFamily="34" charset="0"/>
              <a:buChar char="•"/>
            </a:pPr>
            <a:r>
              <a:rPr lang="en-US" dirty="0"/>
              <a:t>understand the Course Intended Learning Outcomes (CILOs)</a:t>
            </a:r>
            <a:endParaRPr lang="en-CA" dirty="0"/>
          </a:p>
          <a:p>
            <a:pPr lvl="0">
              <a:buFont typeface="Arial" panose="020B0604020202020204" pitchFamily="34" charset="0"/>
              <a:buChar char="•"/>
            </a:pPr>
            <a:r>
              <a:rPr lang="en-US" dirty="0"/>
              <a:t>understand the course assessment and assessment criteria </a:t>
            </a:r>
            <a:endParaRPr lang="en-CA" dirty="0"/>
          </a:p>
          <a:p>
            <a:pPr lvl="0">
              <a:buFont typeface="Arial" panose="020B0604020202020204" pitchFamily="34" charset="0"/>
              <a:buChar char="•"/>
            </a:pPr>
            <a:r>
              <a:rPr lang="en-US" dirty="0"/>
              <a:t>become familiar with the 44 International Phonetic Alphabet (IPA) symbols</a:t>
            </a:r>
            <a:endParaRPr lang="en-CA" dirty="0"/>
          </a:p>
          <a:p>
            <a:pPr lvl="0">
              <a:buFont typeface="Arial" panose="020B0604020202020204" pitchFamily="34" charset="0"/>
              <a:buChar char="•"/>
            </a:pPr>
            <a:r>
              <a:rPr lang="en-US" dirty="0"/>
              <a:t>locate and use high quality online resources for improvement of spoken English</a:t>
            </a:r>
            <a:endParaRPr lang="en-CA" dirty="0"/>
          </a:p>
          <a:p>
            <a:pPr lvl="0">
              <a:buFont typeface="Arial" panose="020B0604020202020204" pitchFamily="34" charset="0"/>
              <a:buChar char="•"/>
            </a:pPr>
            <a:r>
              <a:rPr lang="en-US" dirty="0"/>
              <a:t>use explanation strategies to teach simple and abstract concepts</a:t>
            </a:r>
            <a:endParaRPr lang="en-CA" dirty="0"/>
          </a:p>
          <a:p>
            <a:endParaRPr lang="en-US" dirty="0"/>
          </a:p>
        </p:txBody>
      </p:sp>
    </p:spTree>
    <p:extLst>
      <p:ext uri="{BB962C8B-B14F-4D97-AF65-F5344CB8AC3E}">
        <p14:creationId xmlns:p14="http://schemas.microsoft.com/office/powerpoint/2010/main" val="1946121309"/>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772400" cy="441960"/>
          </a:xfrm>
        </p:spPr>
        <p:txBody>
          <a:bodyPr>
            <a:normAutofit/>
          </a:bodyPr>
          <a:lstStyle/>
          <a:p>
            <a:r>
              <a:rPr lang="en-US" sz="2400" dirty="0">
                <a:solidFill>
                  <a:srgbClr val="FF0000"/>
                </a:solidFill>
              </a:rPr>
              <a:t>Today’s </a:t>
            </a:r>
            <a:r>
              <a:rPr lang="en-US" sz="2400" b="1" dirty="0">
                <a:solidFill>
                  <a:srgbClr val="FF0000"/>
                </a:solidFill>
              </a:rPr>
              <a:t>Intended Learning Outcomes </a:t>
            </a:r>
            <a:endParaRPr lang="en-US" sz="2400" dirty="0">
              <a:solidFill>
                <a:srgbClr val="FF0000"/>
              </a:solidFill>
            </a:endParaRPr>
          </a:p>
        </p:txBody>
      </p:sp>
      <p:sp>
        <p:nvSpPr>
          <p:cNvPr id="5" name="Rectangle 4"/>
          <p:cNvSpPr/>
          <p:nvPr/>
        </p:nvSpPr>
        <p:spPr>
          <a:xfrm>
            <a:off x="304800" y="4876800"/>
            <a:ext cx="7772400" cy="1754326"/>
          </a:xfrm>
          <a:prstGeom prst="rect">
            <a:avLst/>
          </a:prstGeom>
        </p:spPr>
        <p:txBody>
          <a:bodyPr wrap="square">
            <a:spAutoFit/>
          </a:bodyPr>
          <a:lstStyle/>
          <a:p>
            <a:pPr algn="just"/>
            <a:r>
              <a:rPr lang="en-US" b="1" dirty="0">
                <a:latin typeface="Calibri" panose="020F0502020204030204" pitchFamily="34" charset="0"/>
                <a:ea typeface="SimSun" panose="02010600030101010101" pitchFamily="2" charset="-122"/>
                <a:cs typeface="Times New Roman" panose="02020603050405020304" pitchFamily="18" charset="0"/>
              </a:rPr>
              <a:t>The course is designed to help students improve their English for the Medium of Instruction, by improving their pronunciation, stress, intonation, rhythm, listening, presentation skills, vocabulary and explanation strategies. Students will need to work independently and continually practise in these areas in the long term to be able to teach in English. Successful outcomes depend on students’ commitment, persistence and continued hard work! </a:t>
            </a:r>
            <a:endParaRPr lang="en-CA" b="1" dirty="0"/>
          </a:p>
        </p:txBody>
      </p:sp>
    </p:spTree>
    <p:extLst>
      <p:ext uri="{BB962C8B-B14F-4D97-AF65-F5344CB8AC3E}">
        <p14:creationId xmlns:p14="http://schemas.microsoft.com/office/powerpoint/2010/main" val="1088206152"/>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2541</TotalTime>
  <Words>2671</Words>
  <Application>Microsoft Office PowerPoint</Application>
  <PresentationFormat>On-screen Show (4:3)</PresentationFormat>
  <Paragraphs>364</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Trebuchet MS</vt:lpstr>
      <vt:lpstr>Wingdings</vt:lpstr>
      <vt:lpstr>Wingdings 2</vt:lpstr>
      <vt:lpstr>Opulent</vt:lpstr>
      <vt:lpstr>     SG8002 Lesson 1 </vt:lpstr>
      <vt:lpstr>Introductions</vt:lpstr>
      <vt:lpstr>SG8002 – Course Information</vt:lpstr>
      <vt:lpstr>Course Intended Learning Outcomes (CILOs)</vt:lpstr>
      <vt:lpstr>PowerPoint Presentation</vt:lpstr>
      <vt:lpstr>Assessment Criteria</vt:lpstr>
      <vt:lpstr>Canvas</vt:lpstr>
      <vt:lpstr>Today’s Intended Learning Outcomes </vt:lpstr>
      <vt:lpstr>Today’s Intended Learning Outcomes </vt:lpstr>
      <vt:lpstr>The importance of listening</vt:lpstr>
      <vt:lpstr>Speaking Clearly:Three points to remember</vt:lpstr>
      <vt:lpstr>The international Phonetic alphabet (IPA) -  Pronunciation of sounds</vt:lpstr>
      <vt:lpstr>Individual Vowel Sounds (Monophthongs)  listen and repeat after the teacher</vt:lpstr>
      <vt:lpstr>Individual Vowel Sounds (Monophthongs) Write the words below under the correct IPA symbol</vt:lpstr>
      <vt:lpstr> Individual Vowel Sounds (Monophthongs) Practise saying the sounds accurately</vt:lpstr>
      <vt:lpstr> Individual Vowel Sounds (Monophthongs) Practise saying the sounds accurately</vt:lpstr>
      <vt:lpstr>Individual Vowel Sounds (Monophthongs) Write the words below under the correct IPA symbol</vt:lpstr>
      <vt:lpstr> Individual Vowel Sounds (Monophthongs) Practise saying the sounds accurately</vt:lpstr>
      <vt:lpstr> Individual Sounds: Vowels (Monophthongs) Circle the sound your teacher says</vt:lpstr>
      <vt:lpstr> Individual Sounds: Vowels (Monophthongs) Circle the sound your partner says. Switch roles after.</vt:lpstr>
      <vt:lpstr>Diphthongs: Two combined vowel Sounds Practise saying the sounds accurately </vt:lpstr>
      <vt:lpstr>Two combined vowel Sounds: Diphthongs Write the words below under the correct IPA symbol </vt:lpstr>
      <vt:lpstr> Individual sounds: Consonants Practise saying the sounds accurately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Download and Use the ‘Sounds Right’ App</vt:lpstr>
      <vt:lpstr>Using Online Dictionaries to help you Speak Clearly </vt:lpstr>
      <vt:lpstr>Using Online Dictionaries to help you Speak Clearly </vt:lpstr>
      <vt:lpstr>look up the following words in one of the online dictionaries or in the Pronounce it right app. How are they pronounced?</vt:lpstr>
      <vt:lpstr>Download and Use the ‘KEPHAM English Pronunciation’ App</vt:lpstr>
      <vt:lpstr>Use the BBC Pronunciation Website:</vt:lpstr>
      <vt:lpstr>Explanation Strategies</vt:lpstr>
      <vt:lpstr>Explanation Strategies - Type and Language (1)</vt:lpstr>
      <vt:lpstr>Explanation Strategies - Type and Language (2)</vt:lpstr>
      <vt:lpstr>Explanation Strategies - Type and Language (3)</vt:lpstr>
      <vt:lpstr>Explanation Strategies – Practice (1)</vt:lpstr>
      <vt:lpstr>Language Used for Explanation</vt:lpstr>
      <vt:lpstr>Explanation Strategies – Practice (2)</vt:lpstr>
      <vt:lpstr>Explanation Strategies – Practice (3)</vt:lpstr>
      <vt:lpstr>Homework</vt:lpstr>
      <vt:lpstr>PowerPoint Presentation</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Paul Clinton CORRIGAN</dc:creator>
  <cp:lastModifiedBy>Dr. Alice CHAN</cp:lastModifiedBy>
  <cp:revision>390</cp:revision>
  <cp:lastPrinted>2017-09-08T09:39:55Z</cp:lastPrinted>
  <dcterms:created xsi:type="dcterms:W3CDTF">2013-09-11T03:13:19Z</dcterms:created>
  <dcterms:modified xsi:type="dcterms:W3CDTF">2021-08-18T13:29:25Z</dcterms:modified>
</cp:coreProperties>
</file>