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handoutMasterIdLst>
    <p:handoutMasterId r:id="rId65"/>
  </p:handoutMasterIdLst>
  <p:sldIdLst>
    <p:sldId id="257" r:id="rId2"/>
    <p:sldId id="258" r:id="rId3"/>
    <p:sldId id="352" r:id="rId4"/>
    <p:sldId id="362" r:id="rId5"/>
    <p:sldId id="363" r:id="rId6"/>
    <p:sldId id="364" r:id="rId7"/>
    <p:sldId id="365" r:id="rId8"/>
    <p:sldId id="325" r:id="rId9"/>
    <p:sldId id="367" r:id="rId10"/>
    <p:sldId id="368" r:id="rId11"/>
    <p:sldId id="369" r:id="rId12"/>
    <p:sldId id="370" r:id="rId13"/>
    <p:sldId id="371" r:id="rId14"/>
    <p:sldId id="372" r:id="rId15"/>
    <p:sldId id="324" r:id="rId16"/>
    <p:sldId id="374" r:id="rId17"/>
    <p:sldId id="375" r:id="rId18"/>
    <p:sldId id="376" r:id="rId19"/>
    <p:sldId id="377" r:id="rId20"/>
    <p:sldId id="378" r:id="rId21"/>
    <p:sldId id="355" r:id="rId22"/>
    <p:sldId id="379" r:id="rId23"/>
    <p:sldId id="380" r:id="rId24"/>
    <p:sldId id="399" r:id="rId25"/>
    <p:sldId id="341" r:id="rId26"/>
    <p:sldId id="382" r:id="rId27"/>
    <p:sldId id="383" r:id="rId28"/>
    <p:sldId id="384" r:id="rId29"/>
    <p:sldId id="385" r:id="rId30"/>
    <p:sldId id="312" r:id="rId31"/>
    <p:sldId id="386" r:id="rId32"/>
    <p:sldId id="388" r:id="rId33"/>
    <p:sldId id="389" r:id="rId34"/>
    <p:sldId id="387" r:id="rId35"/>
    <p:sldId id="315" r:id="rId36"/>
    <p:sldId id="316" r:id="rId37"/>
    <p:sldId id="397" r:id="rId38"/>
    <p:sldId id="357" r:id="rId39"/>
    <p:sldId id="358" r:id="rId40"/>
    <p:sldId id="359" r:id="rId41"/>
    <p:sldId id="390" r:id="rId42"/>
    <p:sldId id="349" r:id="rId43"/>
    <p:sldId id="400" r:id="rId44"/>
    <p:sldId id="393" r:id="rId45"/>
    <p:sldId id="391" r:id="rId46"/>
    <p:sldId id="392" r:id="rId47"/>
    <p:sldId id="351" r:id="rId48"/>
    <p:sldId id="353" r:id="rId49"/>
    <p:sldId id="345" r:id="rId50"/>
    <p:sldId id="346" r:id="rId51"/>
    <p:sldId id="338" r:id="rId52"/>
    <p:sldId id="337" r:id="rId53"/>
    <p:sldId id="334" r:id="rId54"/>
    <p:sldId id="296" r:id="rId55"/>
    <p:sldId id="335" r:id="rId56"/>
    <p:sldId id="336" r:id="rId57"/>
    <p:sldId id="394" r:id="rId58"/>
    <p:sldId id="279" r:id="rId59"/>
    <p:sldId id="280" r:id="rId60"/>
    <p:sldId id="292" r:id="rId61"/>
    <p:sldId id="270" r:id="rId62"/>
    <p:sldId id="396" r:id="rId6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8" autoAdjust="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fld id="{F75A18DE-0D9B-4638-BCB5-3EE1DA5F7D73}" type="datetimeFigureOut">
              <a:rPr lang="en-US" smtClean="0"/>
              <a:t>8/18/2021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fld id="{C9B791A9-BDFA-41ED-9637-ECA8691F79DB}" type="slidenum">
              <a:rPr lang="en-US" smtClean="0"/>
              <a:t>‹#›</a:t>
            </a:fld>
            <a:endParaRPr lang="en-US"/>
          </a:p>
        </p:txBody>
      </p:sp>
    </p:spTree>
    <p:extLst>
      <p:ext uri="{BB962C8B-B14F-4D97-AF65-F5344CB8AC3E}">
        <p14:creationId xmlns:p14="http://schemas.microsoft.com/office/powerpoint/2010/main" val="118200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0F3C3B7-F19E-4088-BB6B-C5747B41FF82}" type="datetimeFigureOut">
              <a:rPr lang="en-US" smtClean="0"/>
              <a:t>8/18/2021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0D1FA27-59A6-41BF-9556-5379443E7B34}" type="slidenum">
              <a:rPr lang="en-US" smtClean="0"/>
              <a:t>‹#›</a:t>
            </a:fld>
            <a:endParaRPr lang="en-US"/>
          </a:p>
        </p:txBody>
      </p:sp>
    </p:spTree>
    <p:extLst>
      <p:ext uri="{BB962C8B-B14F-4D97-AF65-F5344CB8AC3E}">
        <p14:creationId xmlns:p14="http://schemas.microsoft.com/office/powerpoint/2010/main" val="3862235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D2C1F-E4A2-40E2-8EC3-417736C8ADDE}" type="slidenum">
              <a:rPr lang="en-US" smtClean="0"/>
              <a:t>21</a:t>
            </a:fld>
            <a:endParaRPr lang="en-US"/>
          </a:p>
        </p:txBody>
      </p:sp>
    </p:spTree>
    <p:extLst>
      <p:ext uri="{BB962C8B-B14F-4D97-AF65-F5344CB8AC3E}">
        <p14:creationId xmlns:p14="http://schemas.microsoft.com/office/powerpoint/2010/main" val="3741343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fld id="{D62D45D5-FC31-46FF-8900-4501FF93BE7D}" type="slidenum">
              <a:rPr lang="zh-TW" altLang="en-GB" sz="1200" smtClean="0">
                <a:solidFill>
                  <a:schemeClr val="tx1"/>
                </a:solidFill>
              </a:rPr>
              <a:pPr/>
              <a:t>26</a:t>
            </a:fld>
            <a:endParaRPr lang="en-GB" altLang="zh-TW" sz="1200">
              <a:solidFill>
                <a:schemeClr val="tx1"/>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1714205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fld id="{D62D45D5-FC31-46FF-8900-4501FF93BE7D}" type="slidenum">
              <a:rPr lang="zh-TW" altLang="en-GB" sz="1200" smtClean="0">
                <a:solidFill>
                  <a:schemeClr val="tx1"/>
                </a:solidFill>
              </a:rPr>
              <a:pPr/>
              <a:t>27</a:t>
            </a:fld>
            <a:endParaRPr lang="en-GB" altLang="zh-TW" sz="1200">
              <a:solidFill>
                <a:schemeClr val="tx1"/>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2070379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fld id="{4D9A9EF7-1B4D-4048-A044-06515B03ED83}" type="slidenum">
              <a:rPr lang="zh-TW" altLang="en-GB" sz="1200" smtClean="0">
                <a:solidFill>
                  <a:schemeClr val="tx1"/>
                </a:solidFill>
              </a:rPr>
              <a:pPr/>
              <a:t>28</a:t>
            </a:fld>
            <a:endParaRPr lang="en-GB" altLang="zh-TW" sz="1200">
              <a:solidFill>
                <a:schemeClr val="tx1"/>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2142008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fld id="{4D9A9EF7-1B4D-4048-A044-06515B03ED83}" type="slidenum">
              <a:rPr lang="zh-TW" altLang="en-GB" sz="1200" smtClean="0">
                <a:solidFill>
                  <a:schemeClr val="tx1"/>
                </a:solidFill>
              </a:rPr>
              <a:pPr/>
              <a:t>29</a:t>
            </a:fld>
            <a:endParaRPr lang="en-GB" altLang="zh-TW" sz="1200">
              <a:solidFill>
                <a:schemeClr val="tx1"/>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415564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fld id="{AF42B7F2-5A23-4FB4-B083-F37E9283F013}" type="slidenum">
              <a:rPr lang="zh-TW" altLang="en-GB" sz="1200" smtClean="0">
                <a:solidFill>
                  <a:schemeClr val="tx1"/>
                </a:solidFill>
              </a:rPr>
              <a:pPr/>
              <a:t>31</a:t>
            </a:fld>
            <a:endParaRPr lang="en-GB" altLang="zh-TW" sz="1200">
              <a:solidFill>
                <a:schemeClr val="tx1"/>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2853829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0D1FA27-59A6-41BF-9556-5379443E7B34}" type="slidenum">
              <a:rPr lang="en-US" smtClean="0"/>
              <a:t>44</a:t>
            </a:fld>
            <a:endParaRPr lang="en-US"/>
          </a:p>
        </p:txBody>
      </p:sp>
    </p:spTree>
    <p:extLst>
      <p:ext uri="{BB962C8B-B14F-4D97-AF65-F5344CB8AC3E}">
        <p14:creationId xmlns:p14="http://schemas.microsoft.com/office/powerpoint/2010/main" val="1458393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774123A-E692-4049-9E65-B6BF7508108E}" type="datetimeFigureOut">
              <a:rPr lang="en-US" smtClean="0"/>
              <a:t>8/18/2021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F834CFE-15E6-4911-BC72-4705BC2A356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74123A-E692-4049-9E65-B6BF7508108E}"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2774123A-E692-4049-9E65-B6BF7508108E}" type="datetimeFigureOut">
              <a:rPr lang="en-US" smtClean="0"/>
              <a:t>8/18/2021</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F834CFE-15E6-4911-BC72-4705BC2A35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74123A-E692-4049-9E65-B6BF7508108E}"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774123A-E692-4049-9E65-B6BF7508108E}" type="datetimeFigureOut">
              <a:rPr lang="en-US" smtClean="0"/>
              <a:t>8/18/2021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0F834CFE-15E6-4911-BC72-4705BC2A356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774123A-E692-4049-9E65-B6BF7508108E}"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774123A-E692-4049-9E65-B6BF7508108E}"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774123A-E692-4049-9E65-B6BF7508108E}" type="datetimeFigureOut">
              <a:rPr lang="en-US" smtClean="0"/>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774123A-E692-4049-9E65-B6BF7508108E}" type="datetimeFigureOut">
              <a:rPr lang="en-US" smtClean="0"/>
              <a:t>8/18/2021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774123A-E692-4049-9E65-B6BF7508108E}"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2774123A-E692-4049-9E65-B6BF7508108E}"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34CFE-15E6-4911-BC72-4705BC2A3567}"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774123A-E692-4049-9E65-B6BF7508108E}" type="datetimeFigureOut">
              <a:rPr lang="en-US" smtClean="0"/>
              <a:t>8/18/2021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F834CFE-15E6-4911-BC72-4705BC2A356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5nQPm_diIzQ"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watch?v=EPfzJ9qaPcw"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watch?v=EPfzJ9qaPcw"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3rn339v_Q-w" TargetMode="External"/><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youtube.com/watch?v=3rn339v_Q-w" TargetMode="External"/><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685800"/>
            <a:ext cx="5105400" cy="4541520"/>
          </a:xfrm>
        </p:spPr>
        <p:txBody>
          <a:bodyPr>
            <a:normAutofit fontScale="90000"/>
          </a:bodyPr>
          <a:lstStyle/>
          <a:p>
            <a:r>
              <a:rPr lang="en-US" dirty="0"/>
              <a:t>SG8002 </a:t>
            </a:r>
            <a:br>
              <a:rPr lang="en-US" dirty="0"/>
            </a:br>
            <a:r>
              <a:rPr lang="en-US" b="1" dirty="0">
                <a:solidFill>
                  <a:srgbClr val="FF0000"/>
                </a:solidFill>
              </a:rPr>
              <a:t>Lesson 3: </a:t>
            </a:r>
            <a:br>
              <a:rPr lang="en-US" b="1" dirty="0"/>
            </a:br>
            <a:r>
              <a:rPr lang="en-US" b="1" dirty="0"/>
              <a:t>Sentence Stress, </a:t>
            </a:r>
            <a:r>
              <a:rPr lang="en-US" dirty="0"/>
              <a:t>Rhythm And Intonation, Chunking &amp; </a:t>
            </a:r>
            <a:r>
              <a:rPr lang="en-US" b="1" dirty="0">
                <a:solidFill>
                  <a:srgbClr val="00B0F0"/>
                </a:solidFill>
              </a:rPr>
              <a:t>Comparison and Contrast</a:t>
            </a:r>
            <a:endParaRPr lang="en-US" dirty="0">
              <a:solidFill>
                <a:srgbClr val="00B0F0"/>
              </a:solidFill>
            </a:endParaRPr>
          </a:p>
        </p:txBody>
      </p:sp>
      <p:sp>
        <p:nvSpPr>
          <p:cNvPr id="3" name="Subtitle 2"/>
          <p:cNvSpPr>
            <a:spLocks noGrp="1"/>
          </p:cNvSpPr>
          <p:nvPr>
            <p:ph type="subTitle" idx="1"/>
          </p:nvPr>
        </p:nvSpPr>
        <p:spPr>
          <a:xfrm>
            <a:off x="3429000" y="5334000"/>
            <a:ext cx="5114778" cy="796448"/>
          </a:xfrm>
        </p:spPr>
        <p:txBody>
          <a:bodyPr/>
          <a:lstStyle/>
          <a:p>
            <a:endParaRPr lang="en-US" dirty="0"/>
          </a:p>
          <a:p>
            <a:r>
              <a:rPr lang="en-US" dirty="0"/>
              <a:t>Semester </a:t>
            </a:r>
            <a:r>
              <a:rPr lang="en-US"/>
              <a:t>A 2021-2022</a:t>
            </a:r>
            <a:endParaRPr lang="en-US" dirty="0"/>
          </a:p>
          <a:p>
            <a:endParaRPr lang="en-US" dirty="0"/>
          </a:p>
        </p:txBody>
      </p:sp>
    </p:spTree>
    <p:extLst>
      <p:ext uri="{BB962C8B-B14F-4D97-AF65-F5344CB8AC3E}">
        <p14:creationId xmlns:p14="http://schemas.microsoft.com/office/powerpoint/2010/main" val="6679822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916" y="24384"/>
            <a:ext cx="8001000" cy="2871216"/>
          </a:xfrm>
          <a:prstGeom prst="rect">
            <a:avLst/>
          </a:prstGeom>
        </p:spPr>
      </p:pic>
      <p:sp>
        <p:nvSpPr>
          <p:cNvPr id="4" name="TextBox 3"/>
          <p:cNvSpPr txBox="1"/>
          <p:nvPr/>
        </p:nvSpPr>
        <p:spPr>
          <a:xfrm>
            <a:off x="74676" y="3124200"/>
            <a:ext cx="2971800" cy="369332"/>
          </a:xfrm>
          <a:prstGeom prst="rect">
            <a:avLst/>
          </a:prstGeom>
          <a:noFill/>
        </p:spPr>
        <p:txBody>
          <a:bodyPr wrap="square" rtlCol="0">
            <a:spAutoFit/>
          </a:bodyPr>
          <a:lstStyle/>
          <a:p>
            <a:r>
              <a:rPr lang="en-CA" dirty="0"/>
              <a:t>Let’s Practise!</a:t>
            </a:r>
          </a:p>
        </p:txBody>
      </p:sp>
      <p:pic>
        <p:nvPicPr>
          <p:cNvPr id="5" name="Picture 4"/>
          <p:cNvPicPr>
            <a:picLocks noChangeAspect="1"/>
          </p:cNvPicPr>
          <p:nvPr/>
        </p:nvPicPr>
        <p:blipFill>
          <a:blip r:embed="rId3"/>
          <a:stretch>
            <a:fillRect/>
          </a:stretch>
        </p:blipFill>
        <p:spPr>
          <a:xfrm>
            <a:off x="89916" y="3716036"/>
            <a:ext cx="7821168" cy="1232154"/>
          </a:xfrm>
          <a:prstGeom prst="rect">
            <a:avLst/>
          </a:prstGeom>
        </p:spPr>
      </p:pic>
      <p:pic>
        <p:nvPicPr>
          <p:cNvPr id="6" name="Picture 5"/>
          <p:cNvPicPr>
            <a:picLocks noChangeAspect="1"/>
          </p:cNvPicPr>
          <p:nvPr/>
        </p:nvPicPr>
        <p:blipFill>
          <a:blip r:embed="rId4"/>
          <a:stretch>
            <a:fillRect/>
          </a:stretch>
        </p:blipFill>
        <p:spPr>
          <a:xfrm>
            <a:off x="74676" y="4948190"/>
            <a:ext cx="7836408" cy="1681210"/>
          </a:xfrm>
          <a:prstGeom prst="rect">
            <a:avLst/>
          </a:prstGeom>
        </p:spPr>
      </p:pic>
    </p:spTree>
    <p:extLst>
      <p:ext uri="{BB962C8B-B14F-4D97-AF65-F5344CB8AC3E}">
        <p14:creationId xmlns:p14="http://schemas.microsoft.com/office/powerpoint/2010/main" val="1405902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8077200" cy="6705599"/>
          </a:xfrm>
          <a:prstGeom prst="rect">
            <a:avLst/>
          </a:prstGeom>
        </p:spPr>
      </p:pic>
    </p:spTree>
    <p:extLst>
      <p:ext uri="{BB962C8B-B14F-4D97-AF65-F5344CB8AC3E}">
        <p14:creationId xmlns:p14="http://schemas.microsoft.com/office/powerpoint/2010/main" val="35153783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228600"/>
            <a:ext cx="4724400" cy="762000"/>
          </a:xfrm>
          <a:prstGeom prst="rect">
            <a:avLst/>
          </a:prstGeom>
        </p:spPr>
      </p:pic>
      <p:pic>
        <p:nvPicPr>
          <p:cNvPr id="4" name="Picture 3"/>
          <p:cNvPicPr>
            <a:picLocks noChangeAspect="1"/>
          </p:cNvPicPr>
          <p:nvPr/>
        </p:nvPicPr>
        <p:blipFill>
          <a:blip r:embed="rId3"/>
          <a:stretch>
            <a:fillRect/>
          </a:stretch>
        </p:blipFill>
        <p:spPr>
          <a:xfrm>
            <a:off x="228600" y="1087311"/>
            <a:ext cx="7696200" cy="4213351"/>
          </a:xfrm>
          <a:prstGeom prst="rect">
            <a:avLst/>
          </a:prstGeom>
        </p:spPr>
      </p:pic>
      <p:pic>
        <p:nvPicPr>
          <p:cNvPr id="5" name="Picture 4"/>
          <p:cNvPicPr>
            <a:picLocks noChangeAspect="1"/>
          </p:cNvPicPr>
          <p:nvPr/>
        </p:nvPicPr>
        <p:blipFill>
          <a:blip r:embed="rId4"/>
          <a:stretch>
            <a:fillRect/>
          </a:stretch>
        </p:blipFill>
        <p:spPr>
          <a:xfrm>
            <a:off x="381000" y="5791200"/>
            <a:ext cx="7543800" cy="838200"/>
          </a:xfrm>
          <a:prstGeom prst="rect">
            <a:avLst/>
          </a:prstGeom>
        </p:spPr>
      </p:pic>
    </p:spTree>
    <p:extLst>
      <p:ext uri="{BB962C8B-B14F-4D97-AF65-F5344CB8AC3E}">
        <p14:creationId xmlns:p14="http://schemas.microsoft.com/office/powerpoint/2010/main" val="9670699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9852" y="196071"/>
            <a:ext cx="3419475" cy="800100"/>
          </a:xfrm>
          <a:prstGeom prst="rect">
            <a:avLst/>
          </a:prstGeom>
        </p:spPr>
      </p:pic>
      <p:sp>
        <p:nvSpPr>
          <p:cNvPr id="4" name="TextBox 3"/>
          <p:cNvSpPr txBox="1"/>
          <p:nvPr/>
        </p:nvSpPr>
        <p:spPr>
          <a:xfrm>
            <a:off x="137160" y="1129057"/>
            <a:ext cx="7620000" cy="646331"/>
          </a:xfrm>
          <a:prstGeom prst="rect">
            <a:avLst/>
          </a:prstGeom>
          <a:noFill/>
        </p:spPr>
        <p:txBody>
          <a:bodyPr wrap="square" rtlCol="0">
            <a:spAutoFit/>
          </a:bodyPr>
          <a:lstStyle/>
          <a:p>
            <a:r>
              <a:rPr lang="en-CA" b="1" dirty="0"/>
              <a:t>Activity: Practise saying each word below (from left to right). Notice how the suffix is stressed.</a:t>
            </a:r>
          </a:p>
        </p:txBody>
      </p:sp>
      <p:pic>
        <p:nvPicPr>
          <p:cNvPr id="5" name="Picture 4"/>
          <p:cNvPicPr>
            <a:picLocks noChangeAspect="1"/>
          </p:cNvPicPr>
          <p:nvPr/>
        </p:nvPicPr>
        <p:blipFill>
          <a:blip r:embed="rId3"/>
          <a:stretch>
            <a:fillRect/>
          </a:stretch>
        </p:blipFill>
        <p:spPr>
          <a:xfrm>
            <a:off x="-225552" y="1884889"/>
            <a:ext cx="8001000" cy="2009775"/>
          </a:xfrm>
          <a:prstGeom prst="rect">
            <a:avLst/>
          </a:prstGeom>
        </p:spPr>
      </p:pic>
      <p:pic>
        <p:nvPicPr>
          <p:cNvPr id="6" name="Picture 5"/>
          <p:cNvPicPr>
            <a:picLocks noChangeAspect="1"/>
          </p:cNvPicPr>
          <p:nvPr/>
        </p:nvPicPr>
        <p:blipFill>
          <a:blip r:embed="rId4"/>
          <a:stretch>
            <a:fillRect/>
          </a:stretch>
        </p:blipFill>
        <p:spPr>
          <a:xfrm>
            <a:off x="352425" y="4004165"/>
            <a:ext cx="6438900" cy="1558435"/>
          </a:xfrm>
          <a:prstGeom prst="rect">
            <a:avLst/>
          </a:prstGeom>
        </p:spPr>
      </p:pic>
      <p:pic>
        <p:nvPicPr>
          <p:cNvPr id="7" name="Picture 6"/>
          <p:cNvPicPr>
            <a:picLocks noChangeAspect="1"/>
          </p:cNvPicPr>
          <p:nvPr/>
        </p:nvPicPr>
        <p:blipFill>
          <a:blip r:embed="rId5"/>
          <a:stretch>
            <a:fillRect/>
          </a:stretch>
        </p:blipFill>
        <p:spPr>
          <a:xfrm>
            <a:off x="0" y="5672101"/>
            <a:ext cx="8001001" cy="1164563"/>
          </a:xfrm>
          <a:prstGeom prst="rect">
            <a:avLst/>
          </a:prstGeom>
        </p:spPr>
      </p:pic>
    </p:spTree>
    <p:extLst>
      <p:ext uri="{BB962C8B-B14F-4D97-AF65-F5344CB8AC3E}">
        <p14:creationId xmlns:p14="http://schemas.microsoft.com/office/powerpoint/2010/main" val="19008731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077201" cy="6858000"/>
          </a:xfrm>
          <a:prstGeom prst="rect">
            <a:avLst/>
          </a:prstGeom>
        </p:spPr>
      </p:pic>
    </p:spTree>
    <p:extLst>
      <p:ext uri="{BB962C8B-B14F-4D97-AF65-F5344CB8AC3E}">
        <p14:creationId xmlns:p14="http://schemas.microsoft.com/office/powerpoint/2010/main" val="33832565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68"/>
            <a:ext cx="8153400" cy="6857632"/>
          </a:xfrm>
          <a:prstGeom prst="rect">
            <a:avLst/>
          </a:prstGeom>
        </p:spPr>
      </p:pic>
    </p:spTree>
    <p:extLst>
      <p:ext uri="{BB962C8B-B14F-4D97-AF65-F5344CB8AC3E}">
        <p14:creationId xmlns:p14="http://schemas.microsoft.com/office/powerpoint/2010/main" val="31005697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2819400"/>
            <a:ext cx="7010400" cy="1323439"/>
          </a:xfrm>
          <a:prstGeom prst="rect">
            <a:avLst/>
          </a:prstGeom>
        </p:spPr>
        <p:txBody>
          <a:bodyPr wrap="square">
            <a:spAutoFit/>
          </a:bodyPr>
          <a:lstStyle/>
          <a:p>
            <a:r>
              <a:rPr lang="en-US" sz="4000" b="1" dirty="0"/>
              <a:t>Teaching Strategy 2:</a:t>
            </a:r>
          </a:p>
          <a:p>
            <a:r>
              <a:rPr lang="en-US" sz="4000" b="1" dirty="0">
                <a:solidFill>
                  <a:srgbClr val="FF0000"/>
                </a:solidFill>
              </a:rPr>
              <a:t>Definition and Classification</a:t>
            </a:r>
            <a:endParaRPr lang="en-US" sz="4000" dirty="0">
              <a:solidFill>
                <a:srgbClr val="FF0000"/>
              </a:solidFill>
            </a:endParaRPr>
          </a:p>
        </p:txBody>
      </p:sp>
      <p:sp>
        <p:nvSpPr>
          <p:cNvPr id="2" name="AutoShape 2" descr="Image result for definition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0" name="Picture 6" descr="Image result for definition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ass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5114924"/>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016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8077200" cy="6858000"/>
          </a:xfrm>
          <a:prstGeom prst="rect">
            <a:avLst/>
          </a:prstGeom>
        </p:spPr>
      </p:pic>
    </p:spTree>
    <p:extLst>
      <p:ext uri="{BB962C8B-B14F-4D97-AF65-F5344CB8AC3E}">
        <p14:creationId xmlns:p14="http://schemas.microsoft.com/office/powerpoint/2010/main" val="64107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8261" y="736108"/>
            <a:ext cx="2137998" cy="2362578"/>
          </a:xfrm>
          <a:prstGeom prst="rect">
            <a:avLst/>
          </a:prstGeom>
        </p:spPr>
      </p:pic>
      <p:sp>
        <p:nvSpPr>
          <p:cNvPr id="6" name="TextBox 5"/>
          <p:cNvSpPr txBox="1"/>
          <p:nvPr/>
        </p:nvSpPr>
        <p:spPr>
          <a:xfrm>
            <a:off x="158261" y="232822"/>
            <a:ext cx="2137998" cy="369332"/>
          </a:xfrm>
          <a:prstGeom prst="rect">
            <a:avLst/>
          </a:prstGeom>
          <a:noFill/>
        </p:spPr>
        <p:txBody>
          <a:bodyPr wrap="square" rtlCol="0">
            <a:spAutoFit/>
          </a:bodyPr>
          <a:lstStyle/>
          <a:p>
            <a:r>
              <a:rPr lang="en-CA" b="1" dirty="0">
                <a:solidFill>
                  <a:srgbClr val="0070C0"/>
                </a:solidFill>
              </a:rPr>
              <a:t>Signposting</a:t>
            </a:r>
          </a:p>
        </p:txBody>
      </p:sp>
      <p:sp>
        <p:nvSpPr>
          <p:cNvPr id="8" name="TextBox 7"/>
          <p:cNvSpPr txBox="1"/>
          <p:nvPr/>
        </p:nvSpPr>
        <p:spPr>
          <a:xfrm>
            <a:off x="2438400" y="155555"/>
            <a:ext cx="5410200" cy="3416320"/>
          </a:xfrm>
          <a:prstGeom prst="rect">
            <a:avLst/>
          </a:prstGeom>
          <a:noFill/>
        </p:spPr>
        <p:txBody>
          <a:bodyPr wrap="square" rtlCol="0">
            <a:spAutoFit/>
          </a:bodyPr>
          <a:lstStyle/>
          <a:p>
            <a:pPr algn="just"/>
            <a:r>
              <a:rPr lang="en-US" dirty="0"/>
              <a:t>One strategy good presenters use to make their talks easy to follow is </a:t>
            </a:r>
            <a:r>
              <a:rPr lang="en-US" b="1" dirty="0">
                <a:solidFill>
                  <a:srgbClr val="0070C0"/>
                </a:solidFill>
              </a:rPr>
              <a:t>signposting</a:t>
            </a:r>
            <a:r>
              <a:rPr lang="en-US" dirty="0"/>
              <a:t>. In presentations, lecturing and teaching, signposts have the same function as they do on the street – they provide </a:t>
            </a:r>
            <a:r>
              <a:rPr lang="en-US" b="1" dirty="0">
                <a:solidFill>
                  <a:srgbClr val="FF0000"/>
                </a:solidFill>
              </a:rPr>
              <a:t>direction</a:t>
            </a:r>
            <a:r>
              <a:rPr lang="en-US" dirty="0"/>
              <a:t>. In a presentation, signpost words and phrases tell the audience the direction the presentation will take and the sequence of the content that will be discussed. In short, signposting guides the audience through the presentation. As you can see below, signpost phrases have different functions.</a:t>
            </a:r>
            <a:endParaRPr lang="en-CA" dirty="0"/>
          </a:p>
          <a:p>
            <a:endParaRPr lang="en-CA" dirty="0"/>
          </a:p>
        </p:txBody>
      </p:sp>
      <p:sp>
        <p:nvSpPr>
          <p:cNvPr id="9" name="Oval Callout 8"/>
          <p:cNvSpPr/>
          <p:nvPr/>
        </p:nvSpPr>
        <p:spPr>
          <a:xfrm>
            <a:off x="130420" y="3571875"/>
            <a:ext cx="2590800" cy="1384280"/>
          </a:xfrm>
          <a:prstGeom prst="wedgeEllipseCallou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a:p>
            <a:pPr algn="ctr"/>
            <a:r>
              <a:rPr lang="en-US" i="1" dirty="0"/>
              <a:t>‘Today I’d like to talk to you about…’</a:t>
            </a:r>
            <a:endParaRPr lang="en-CA" i="1" dirty="0"/>
          </a:p>
          <a:p>
            <a:pPr algn="ctr"/>
            <a:endParaRPr lang="en-CA" dirty="0"/>
          </a:p>
        </p:txBody>
      </p:sp>
      <p:sp>
        <p:nvSpPr>
          <p:cNvPr id="10" name="Oval Callout 9"/>
          <p:cNvSpPr/>
          <p:nvPr/>
        </p:nvSpPr>
        <p:spPr>
          <a:xfrm>
            <a:off x="1742345" y="5171684"/>
            <a:ext cx="2590800" cy="1384280"/>
          </a:xfrm>
          <a:prstGeom prst="wedgeEllipseCallou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a:p>
            <a:pPr algn="ctr"/>
            <a:r>
              <a:rPr lang="en-US" i="1" dirty="0"/>
              <a:t>‘This talk will be divided into three sections, first…’</a:t>
            </a:r>
            <a:endParaRPr lang="en-CA" i="1" dirty="0"/>
          </a:p>
          <a:p>
            <a:pPr algn="ctr"/>
            <a:endParaRPr lang="en-CA" dirty="0">
              <a:solidFill>
                <a:srgbClr val="00B0F0"/>
              </a:solidFill>
            </a:endParaRPr>
          </a:p>
        </p:txBody>
      </p:sp>
      <p:sp>
        <p:nvSpPr>
          <p:cNvPr id="11" name="Oval Callout 10"/>
          <p:cNvSpPr/>
          <p:nvPr/>
        </p:nvSpPr>
        <p:spPr>
          <a:xfrm>
            <a:off x="5486400" y="4444804"/>
            <a:ext cx="2590800" cy="2083827"/>
          </a:xfrm>
          <a:prstGeom prst="wedgeEllipseCallou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i="1" dirty="0"/>
              <a:t>‘Now, let’s summarise the main points of what we discussed today. First,…’</a:t>
            </a:r>
            <a:endParaRPr lang="en-CA" i="1" dirty="0"/>
          </a:p>
        </p:txBody>
      </p:sp>
      <p:sp>
        <p:nvSpPr>
          <p:cNvPr id="12" name="Oval Callout 11"/>
          <p:cNvSpPr/>
          <p:nvPr/>
        </p:nvSpPr>
        <p:spPr>
          <a:xfrm>
            <a:off x="3352800" y="3482427"/>
            <a:ext cx="2590800" cy="1384280"/>
          </a:xfrm>
          <a:prstGeom prst="wedgeEllipseCallou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a:p>
            <a:pPr algn="ctr"/>
            <a:r>
              <a:rPr lang="en-US" i="1" dirty="0"/>
              <a:t>‘The second point I’d like to discuss today is…’</a:t>
            </a:r>
            <a:endParaRPr lang="en-CA" i="1" dirty="0"/>
          </a:p>
          <a:p>
            <a:pPr algn="ctr"/>
            <a:endParaRPr lang="en-CA" dirty="0"/>
          </a:p>
        </p:txBody>
      </p:sp>
    </p:spTree>
    <p:extLst>
      <p:ext uri="{BB962C8B-B14F-4D97-AF65-F5344CB8AC3E}">
        <p14:creationId xmlns:p14="http://schemas.microsoft.com/office/powerpoint/2010/main" val="14714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000275" cy="324535"/>
          </a:xfrm>
        </p:spPr>
        <p:txBody>
          <a:bodyPr>
            <a:noAutofit/>
          </a:bodyPr>
          <a:lstStyle/>
          <a:p>
            <a:r>
              <a:rPr lang="en-US" sz="1800" dirty="0">
                <a:solidFill>
                  <a:srgbClr val="C00000"/>
                </a:solidFill>
              </a:rPr>
              <a:t>Video 1 - Definition and Classification: Consumer Price Index (CPI)</a:t>
            </a:r>
          </a:p>
        </p:txBody>
      </p:sp>
      <p:sp>
        <p:nvSpPr>
          <p:cNvPr id="3" name="Content Placeholder 2"/>
          <p:cNvSpPr>
            <a:spLocks noGrp="1"/>
          </p:cNvSpPr>
          <p:nvPr>
            <p:ph idx="1"/>
          </p:nvPr>
        </p:nvSpPr>
        <p:spPr>
          <a:xfrm>
            <a:off x="-46543" y="1999565"/>
            <a:ext cx="6452480" cy="4267200"/>
          </a:xfrm>
        </p:spPr>
        <p:txBody>
          <a:bodyPr>
            <a:noAutofit/>
          </a:bodyPr>
          <a:lstStyle/>
          <a:p>
            <a:pPr marL="0" indent="0" algn="just">
              <a:buNone/>
            </a:pPr>
            <a:endParaRPr lang="en-US" sz="1400" dirty="0"/>
          </a:p>
          <a:p>
            <a:pPr marL="0" indent="0" algn="just">
              <a:buNone/>
            </a:pPr>
            <a:r>
              <a:rPr lang="en-US" sz="1400" dirty="0">
                <a:solidFill>
                  <a:srgbClr val="FF0000"/>
                </a:solidFill>
              </a:rPr>
              <a:t>CPI is defined by the Bureau of Labor Statistics as a measure of the average change over time in the prices paid by urban consumers for a market basket of consumer goods and services. </a:t>
            </a:r>
            <a:r>
              <a:rPr lang="en-US" sz="1400" dirty="0">
                <a:solidFill>
                  <a:srgbClr val="00B0F0"/>
                </a:solidFill>
              </a:rPr>
              <a:t>Now, what does that mean? That means,</a:t>
            </a:r>
            <a:r>
              <a:rPr lang="en-US" sz="1400" dirty="0">
                <a:solidFill>
                  <a:srgbClr val="FF0000"/>
                </a:solidFill>
              </a:rPr>
              <a:t> that it measures how much, more or less, you pay for things you buy as an urban consumer. </a:t>
            </a:r>
            <a:r>
              <a:rPr lang="en-US" sz="1400" dirty="0">
                <a:solidFill>
                  <a:srgbClr val="00B0F0"/>
                </a:solidFill>
              </a:rPr>
              <a:t>Now why should you care? </a:t>
            </a:r>
            <a:r>
              <a:rPr lang="en-US" sz="1400" dirty="0">
                <a:solidFill>
                  <a:schemeClr val="accent1"/>
                </a:solidFill>
              </a:rPr>
              <a:t>CPI is usually used as an inflation measurement. This figure is often used to adjust social security payments or adjust income levels for eligibility for government assistance. CPI is also used to adjust our nation’s tax brackets to hopefully prevent increases in tax rates due to inflation. </a:t>
            </a:r>
            <a:r>
              <a:rPr lang="en-US" sz="1400" dirty="0">
                <a:solidFill>
                  <a:schemeClr val="accent3">
                    <a:lumMod val="75000"/>
                  </a:schemeClr>
                </a:solidFill>
              </a:rPr>
              <a:t>CPI is not a cost-of-living index, however, as it is often mistaken for. The cost of living index would need to go far beyond the scope of the information provided in the CPI data. </a:t>
            </a:r>
            <a:r>
              <a:rPr lang="en-US" sz="1400" dirty="0">
                <a:solidFill>
                  <a:srgbClr val="00B050"/>
                </a:solidFill>
              </a:rPr>
              <a:t>There are eight major groups that CPI covers: food and beverages; housing; apparel; transportation; medical care; recreation; education and communication; and other goods and services, such as tobacco products, haircuts, etc. CPI is used by many industry analysts and professionals in a wide variety of ways. But for many consumers, it is viewed as a measurement of how our economy is doing. As well as seeing or not seeing a change in their social security income, military income, civil service, retirement income, or many other income adjustments. </a:t>
            </a:r>
          </a:p>
          <a:p>
            <a:pPr marL="0" indent="0" algn="just">
              <a:buNone/>
            </a:pPr>
            <a:r>
              <a:rPr lang="en-US" sz="1400" dirty="0">
                <a:solidFill>
                  <a:srgbClr val="00B0F0"/>
                </a:solidFill>
              </a:rPr>
              <a:t>For more video educational material, news, information, or resources,</a:t>
            </a:r>
            <a:r>
              <a:rPr lang="en-US" sz="1400" dirty="0"/>
              <a:t> please visit our website at www.millionairecorner.com. </a:t>
            </a:r>
            <a:r>
              <a:rPr lang="en-US" sz="1400" dirty="0">
                <a:solidFill>
                  <a:srgbClr val="00B0F0"/>
                </a:solidFill>
              </a:rPr>
              <a:t>Thanks for watching</a:t>
            </a:r>
            <a:r>
              <a:rPr lang="en-US" sz="1400" dirty="0"/>
              <a:t>. </a:t>
            </a:r>
          </a:p>
        </p:txBody>
      </p:sp>
      <p:pic>
        <p:nvPicPr>
          <p:cNvPr id="4" name="Picture 3"/>
          <p:cNvPicPr>
            <a:picLocks noChangeAspect="1"/>
          </p:cNvPicPr>
          <p:nvPr/>
        </p:nvPicPr>
        <p:blipFill>
          <a:blip r:embed="rId2"/>
          <a:stretch>
            <a:fillRect/>
          </a:stretch>
        </p:blipFill>
        <p:spPr>
          <a:xfrm>
            <a:off x="0" y="1065431"/>
            <a:ext cx="2435789" cy="763369"/>
          </a:xfrm>
          <a:prstGeom prst="rect">
            <a:avLst/>
          </a:prstGeom>
        </p:spPr>
      </p:pic>
      <p:sp>
        <p:nvSpPr>
          <p:cNvPr id="6" name="TextBox 5"/>
          <p:cNvSpPr txBox="1"/>
          <p:nvPr/>
        </p:nvSpPr>
        <p:spPr>
          <a:xfrm>
            <a:off x="2566687" y="1600200"/>
            <a:ext cx="5433588" cy="646331"/>
          </a:xfrm>
          <a:prstGeom prst="rect">
            <a:avLst/>
          </a:prstGeom>
          <a:noFill/>
        </p:spPr>
        <p:txBody>
          <a:bodyPr wrap="square" rtlCol="0">
            <a:spAutoFit/>
          </a:bodyPr>
          <a:lstStyle/>
          <a:p>
            <a:r>
              <a:rPr lang="en-US" dirty="0">
                <a:hlinkClick r:id="rId3"/>
              </a:rPr>
              <a:t>https://www.youtube.com/watch?v=5nQPm_diIzQ</a:t>
            </a:r>
            <a:endParaRPr lang="en-US" dirty="0"/>
          </a:p>
          <a:p>
            <a:endParaRPr lang="en-US" dirty="0"/>
          </a:p>
        </p:txBody>
      </p:sp>
      <p:sp>
        <p:nvSpPr>
          <p:cNvPr id="5" name="TextBox 4"/>
          <p:cNvSpPr txBox="1"/>
          <p:nvPr/>
        </p:nvSpPr>
        <p:spPr>
          <a:xfrm>
            <a:off x="6559062" y="1999565"/>
            <a:ext cx="1600200" cy="4832092"/>
          </a:xfrm>
          <a:prstGeom prst="rect">
            <a:avLst/>
          </a:prstGeom>
          <a:noFill/>
        </p:spPr>
        <p:txBody>
          <a:bodyPr wrap="square" rtlCol="0">
            <a:spAutoFit/>
          </a:bodyPr>
          <a:lstStyle/>
          <a:p>
            <a:endParaRPr lang="en-US" sz="1400" dirty="0">
              <a:solidFill>
                <a:srgbClr val="FF0000"/>
              </a:solidFill>
            </a:endParaRPr>
          </a:p>
          <a:p>
            <a:r>
              <a:rPr lang="en-US" sz="1400" dirty="0">
                <a:solidFill>
                  <a:srgbClr val="FF0000"/>
                </a:solidFill>
              </a:rPr>
              <a:t>Definition </a:t>
            </a:r>
          </a:p>
          <a:p>
            <a:endParaRPr lang="en-US" sz="1400" dirty="0">
              <a:solidFill>
                <a:srgbClr val="00B0F0"/>
              </a:solidFill>
            </a:endParaRPr>
          </a:p>
          <a:p>
            <a:r>
              <a:rPr lang="en-US" sz="1400" dirty="0">
                <a:solidFill>
                  <a:srgbClr val="00B0F0"/>
                </a:solidFill>
              </a:rPr>
              <a:t>Signposting</a:t>
            </a:r>
          </a:p>
          <a:p>
            <a:endParaRPr lang="en-US" sz="1400" dirty="0">
              <a:solidFill>
                <a:srgbClr val="7030A0"/>
              </a:solidFill>
            </a:endParaRPr>
          </a:p>
          <a:p>
            <a:endParaRPr lang="en-US" sz="1400" dirty="0">
              <a:solidFill>
                <a:srgbClr val="7030A0"/>
              </a:solidFill>
            </a:endParaRPr>
          </a:p>
          <a:p>
            <a:r>
              <a:rPr lang="en-US" sz="1400" dirty="0">
                <a:solidFill>
                  <a:srgbClr val="7030A0"/>
                </a:solidFill>
              </a:rPr>
              <a:t>Uses</a:t>
            </a:r>
          </a:p>
          <a:p>
            <a:endParaRPr lang="en-US" sz="1400" dirty="0"/>
          </a:p>
          <a:p>
            <a:endParaRPr lang="en-US" sz="1400" dirty="0">
              <a:solidFill>
                <a:schemeClr val="accent3">
                  <a:lumMod val="75000"/>
                </a:schemeClr>
              </a:solidFill>
            </a:endParaRPr>
          </a:p>
          <a:p>
            <a:endParaRPr lang="en-US" sz="1400" dirty="0">
              <a:solidFill>
                <a:schemeClr val="accent3">
                  <a:lumMod val="75000"/>
                </a:schemeClr>
              </a:solidFill>
            </a:endParaRPr>
          </a:p>
          <a:p>
            <a:r>
              <a:rPr lang="en-US" sz="1400" dirty="0">
                <a:solidFill>
                  <a:schemeClr val="accent3">
                    <a:lumMod val="75000"/>
                  </a:schemeClr>
                </a:solidFill>
              </a:rPr>
              <a:t>Limitations</a:t>
            </a:r>
          </a:p>
          <a:p>
            <a:endParaRPr lang="en-US" sz="1400" dirty="0"/>
          </a:p>
          <a:p>
            <a:endParaRPr lang="en-US" sz="1400" dirty="0">
              <a:solidFill>
                <a:srgbClr val="00B050"/>
              </a:solidFill>
            </a:endParaRPr>
          </a:p>
          <a:p>
            <a:r>
              <a:rPr lang="en-US" sz="1400" dirty="0">
                <a:solidFill>
                  <a:srgbClr val="00B050"/>
                </a:solidFill>
              </a:rPr>
              <a:t>Classification / categories</a:t>
            </a:r>
          </a:p>
          <a:p>
            <a:endParaRPr lang="en-US" sz="1400" dirty="0"/>
          </a:p>
          <a:p>
            <a:endParaRPr lang="en-US" sz="1400" dirty="0"/>
          </a:p>
          <a:p>
            <a:endParaRPr lang="en-US" sz="1400" dirty="0"/>
          </a:p>
          <a:p>
            <a:endParaRPr lang="en-US" sz="1400" dirty="0">
              <a:solidFill>
                <a:srgbClr val="00B0F0"/>
              </a:solidFill>
            </a:endParaRPr>
          </a:p>
          <a:p>
            <a:endParaRPr lang="en-US" sz="1400" dirty="0">
              <a:solidFill>
                <a:srgbClr val="00B0F0"/>
              </a:solidFill>
            </a:endParaRPr>
          </a:p>
          <a:p>
            <a:endParaRPr lang="en-US" sz="1400" dirty="0">
              <a:solidFill>
                <a:srgbClr val="00B0F0"/>
              </a:solidFill>
            </a:endParaRPr>
          </a:p>
          <a:p>
            <a:r>
              <a:rPr lang="en-US" sz="1400" dirty="0">
                <a:solidFill>
                  <a:srgbClr val="00B0F0"/>
                </a:solidFill>
              </a:rPr>
              <a:t>Signposting</a:t>
            </a:r>
            <a:endParaRPr lang="en-US" sz="1400" dirty="0"/>
          </a:p>
        </p:txBody>
      </p:sp>
    </p:spTree>
    <p:extLst>
      <p:ext uri="{BB962C8B-B14F-4D97-AF65-F5344CB8AC3E}">
        <p14:creationId xmlns:p14="http://schemas.microsoft.com/office/powerpoint/2010/main" val="260259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48056" y="457200"/>
            <a:ext cx="3520440" cy="457200"/>
          </a:xfrm>
        </p:spPr>
        <p:txBody>
          <a:bodyPr/>
          <a:lstStyle/>
          <a:p>
            <a:pPr algn="ctr"/>
            <a:r>
              <a:rPr lang="en-US" dirty="0"/>
              <a:t>Last lesson</a:t>
            </a:r>
          </a:p>
        </p:txBody>
      </p:sp>
      <p:sp>
        <p:nvSpPr>
          <p:cNvPr id="7" name="Text Placeholder 6"/>
          <p:cNvSpPr>
            <a:spLocks noGrp="1"/>
          </p:cNvSpPr>
          <p:nvPr>
            <p:ph type="body" sz="half" idx="3"/>
          </p:nvPr>
        </p:nvSpPr>
        <p:spPr>
          <a:xfrm>
            <a:off x="4178808" y="457200"/>
            <a:ext cx="3520440" cy="457200"/>
          </a:xfrm>
        </p:spPr>
        <p:txBody>
          <a:bodyPr/>
          <a:lstStyle/>
          <a:p>
            <a:pPr algn="ctr"/>
            <a:r>
              <a:rPr lang="en-US" dirty="0"/>
              <a:t>This lesson</a:t>
            </a:r>
          </a:p>
        </p:txBody>
      </p:sp>
      <p:sp>
        <p:nvSpPr>
          <p:cNvPr id="6" name="Content Placeholder 5"/>
          <p:cNvSpPr>
            <a:spLocks noGrp="1"/>
          </p:cNvSpPr>
          <p:nvPr>
            <p:ph sz="quarter" idx="2"/>
          </p:nvPr>
        </p:nvSpPr>
        <p:spPr>
          <a:xfrm>
            <a:off x="457200" y="1219200"/>
            <a:ext cx="3520440" cy="5105400"/>
          </a:xfrm>
        </p:spPr>
        <p:txBody>
          <a:bodyPr>
            <a:normAutofit fontScale="85000" lnSpcReduction="20000"/>
          </a:bodyPr>
          <a:lstStyle/>
          <a:p>
            <a:pPr>
              <a:buFont typeface="Arial" panose="020B0604020202020204" pitchFamily="34" charset="0"/>
              <a:buChar char="•"/>
            </a:pPr>
            <a:r>
              <a:rPr lang="en-US" dirty="0"/>
              <a:t>Review of IPA (Vowels and Consonants) </a:t>
            </a:r>
          </a:p>
          <a:p>
            <a:pPr>
              <a:buFont typeface="Arial" panose="020B0604020202020204" pitchFamily="34" charset="0"/>
              <a:buChar char="•"/>
            </a:pPr>
            <a:r>
              <a:rPr lang="en-US" dirty="0"/>
              <a:t>The importance of accurate </a:t>
            </a:r>
            <a:r>
              <a:rPr lang="en-US" b="1" dirty="0"/>
              <a:t>Word Stress</a:t>
            </a:r>
          </a:p>
          <a:p>
            <a:pPr>
              <a:buFont typeface="Arial" panose="020B0604020202020204" pitchFamily="34" charset="0"/>
              <a:buChar char="•"/>
            </a:pPr>
            <a:r>
              <a:rPr lang="en-US" b="1" dirty="0">
                <a:solidFill>
                  <a:srgbClr val="0070C0"/>
                </a:solidFill>
              </a:rPr>
              <a:t>Teaching Strategy 1: </a:t>
            </a:r>
            <a:r>
              <a:rPr lang="en-US" dirty="0">
                <a:solidFill>
                  <a:srgbClr val="FF0000"/>
                </a:solidFill>
              </a:rPr>
              <a:t>Definition</a:t>
            </a:r>
            <a:r>
              <a:rPr lang="en-US" dirty="0">
                <a:solidFill>
                  <a:srgbClr val="00B050"/>
                </a:solidFill>
              </a:rPr>
              <a:t> </a:t>
            </a:r>
            <a:r>
              <a:rPr lang="en-US" dirty="0"/>
              <a:t>and</a:t>
            </a:r>
            <a:r>
              <a:rPr lang="en-US" dirty="0">
                <a:solidFill>
                  <a:srgbClr val="00B050"/>
                </a:solidFill>
              </a:rPr>
              <a:t> </a:t>
            </a:r>
            <a:r>
              <a:rPr lang="en-US" dirty="0">
                <a:solidFill>
                  <a:srgbClr val="FF0000"/>
                </a:solidFill>
              </a:rPr>
              <a:t>classification</a:t>
            </a:r>
          </a:p>
          <a:p>
            <a:pPr>
              <a:buFont typeface="Arial" panose="020B0604020202020204" pitchFamily="34" charset="0"/>
              <a:buChar char="•"/>
            </a:pPr>
            <a:r>
              <a:rPr lang="en-US" dirty="0"/>
              <a:t>Presentation Skills: Smiling, Stress, Hand Gestures and Signposting</a:t>
            </a:r>
          </a:p>
          <a:p>
            <a:pPr>
              <a:buFont typeface="Arial" panose="020B0604020202020204" pitchFamily="34" charset="0"/>
              <a:buChar char="•"/>
            </a:pPr>
            <a:r>
              <a:rPr lang="en-US" dirty="0"/>
              <a:t>Mini-teaching Demonstration (1) using </a:t>
            </a:r>
            <a:r>
              <a:rPr lang="en-US" dirty="0">
                <a:solidFill>
                  <a:srgbClr val="FF0000"/>
                </a:solidFill>
              </a:rPr>
              <a:t>Definition and Classification</a:t>
            </a:r>
          </a:p>
          <a:p>
            <a:pPr>
              <a:buFont typeface="Arial" panose="020B0604020202020204" pitchFamily="34" charset="0"/>
              <a:buChar char="•"/>
            </a:pPr>
            <a:r>
              <a:rPr lang="en-US" dirty="0"/>
              <a:t>Introduction to </a:t>
            </a:r>
            <a:r>
              <a:rPr lang="en-US" dirty="0">
                <a:solidFill>
                  <a:srgbClr val="FF0000"/>
                </a:solidFill>
              </a:rPr>
              <a:t>OPTIMUS</a:t>
            </a:r>
            <a:r>
              <a:rPr lang="en-US" dirty="0"/>
              <a:t> website</a:t>
            </a:r>
          </a:p>
          <a:p>
            <a:pPr>
              <a:buFont typeface="Arial" panose="020B0604020202020204" pitchFamily="34" charset="0"/>
              <a:buChar char="•"/>
            </a:pPr>
            <a:r>
              <a:rPr lang="en-US" dirty="0"/>
              <a:t>Any questions/comments?</a:t>
            </a:r>
          </a:p>
        </p:txBody>
      </p:sp>
      <p:sp>
        <p:nvSpPr>
          <p:cNvPr id="8" name="Content Placeholder 7"/>
          <p:cNvSpPr>
            <a:spLocks noGrp="1"/>
          </p:cNvSpPr>
          <p:nvPr>
            <p:ph sz="quarter" idx="4"/>
          </p:nvPr>
        </p:nvSpPr>
        <p:spPr>
          <a:xfrm>
            <a:off x="4193051" y="1219200"/>
            <a:ext cx="3520440" cy="4917560"/>
          </a:xfrm>
        </p:spPr>
        <p:txBody>
          <a:bodyPr>
            <a:normAutofit fontScale="77500" lnSpcReduction="20000"/>
          </a:bodyPr>
          <a:lstStyle/>
          <a:p>
            <a:pPr>
              <a:buFont typeface="Arial" panose="020B0604020202020204" pitchFamily="34" charset="0"/>
              <a:buChar char="•"/>
            </a:pPr>
            <a:r>
              <a:rPr lang="en-US" dirty="0"/>
              <a:t>Quick revision of word stress</a:t>
            </a:r>
          </a:p>
          <a:p>
            <a:pPr>
              <a:buFont typeface="Arial" panose="020B0604020202020204" pitchFamily="34" charset="0"/>
              <a:buChar char="•"/>
            </a:pPr>
            <a:r>
              <a:rPr lang="en-US" dirty="0"/>
              <a:t>Revision of </a:t>
            </a:r>
            <a:r>
              <a:rPr lang="en-US" b="1" dirty="0">
                <a:solidFill>
                  <a:srgbClr val="0070C0"/>
                </a:solidFill>
              </a:rPr>
              <a:t>Teaching Strategy 1: </a:t>
            </a:r>
            <a:r>
              <a:rPr lang="en-US" dirty="0">
                <a:solidFill>
                  <a:srgbClr val="FF0000"/>
                </a:solidFill>
              </a:rPr>
              <a:t>Definition and Classification</a:t>
            </a:r>
          </a:p>
          <a:p>
            <a:pPr>
              <a:buFont typeface="Arial" panose="020B0604020202020204" pitchFamily="34" charset="0"/>
              <a:buChar char="•"/>
            </a:pPr>
            <a:r>
              <a:rPr lang="en-US" dirty="0"/>
              <a:t>Revision of Presentation Skills: Smiling, Stress, Hand Gestures and Signposting</a:t>
            </a:r>
          </a:p>
          <a:p>
            <a:pPr>
              <a:buFont typeface="Arial" panose="020B0604020202020204" pitchFamily="34" charset="0"/>
              <a:buChar char="•"/>
            </a:pPr>
            <a:r>
              <a:rPr lang="en-US" dirty="0"/>
              <a:t>Introduction to </a:t>
            </a:r>
            <a:r>
              <a:rPr lang="en-US" b="1" dirty="0"/>
              <a:t>Sentence Stress</a:t>
            </a:r>
            <a:r>
              <a:rPr lang="en-US" dirty="0"/>
              <a:t>, </a:t>
            </a:r>
            <a:r>
              <a:rPr lang="en-US" b="1" dirty="0"/>
              <a:t>Rhythm</a:t>
            </a:r>
            <a:r>
              <a:rPr lang="en-US" dirty="0"/>
              <a:t> and </a:t>
            </a:r>
            <a:r>
              <a:rPr lang="en-US" b="1" dirty="0"/>
              <a:t>Intonation</a:t>
            </a:r>
          </a:p>
          <a:p>
            <a:pPr>
              <a:buFont typeface="Arial" panose="020B0604020202020204" pitchFamily="34" charset="0"/>
              <a:buChar char="•"/>
            </a:pPr>
            <a:r>
              <a:rPr lang="en-US" dirty="0"/>
              <a:t>Introduction to </a:t>
            </a:r>
            <a:r>
              <a:rPr lang="en-US" b="1" dirty="0"/>
              <a:t>Chunking</a:t>
            </a:r>
          </a:p>
          <a:p>
            <a:pPr>
              <a:buFont typeface="Arial" panose="020B0604020202020204" pitchFamily="34" charset="0"/>
              <a:buChar char="•"/>
            </a:pPr>
            <a:r>
              <a:rPr lang="en-US" b="1" dirty="0">
                <a:solidFill>
                  <a:srgbClr val="0070C0"/>
                </a:solidFill>
              </a:rPr>
              <a:t>Teaching Strategy 2: </a:t>
            </a:r>
            <a:r>
              <a:rPr lang="en-US" dirty="0">
                <a:solidFill>
                  <a:srgbClr val="FF0000"/>
                </a:solidFill>
              </a:rPr>
              <a:t>Comparison</a:t>
            </a:r>
            <a:r>
              <a:rPr lang="en-US" dirty="0">
                <a:solidFill>
                  <a:srgbClr val="00B050"/>
                </a:solidFill>
              </a:rPr>
              <a:t> </a:t>
            </a:r>
            <a:r>
              <a:rPr lang="en-US" dirty="0"/>
              <a:t>and</a:t>
            </a:r>
            <a:r>
              <a:rPr lang="en-US" dirty="0">
                <a:solidFill>
                  <a:srgbClr val="00B050"/>
                </a:solidFill>
              </a:rPr>
              <a:t> </a:t>
            </a:r>
            <a:r>
              <a:rPr lang="en-US" dirty="0">
                <a:solidFill>
                  <a:srgbClr val="FF0000"/>
                </a:solidFill>
              </a:rPr>
              <a:t>Contrast</a:t>
            </a:r>
          </a:p>
          <a:p>
            <a:pPr>
              <a:buFont typeface="Arial" panose="020B0604020202020204" pitchFamily="34" charset="0"/>
              <a:buChar char="•"/>
            </a:pPr>
            <a:r>
              <a:rPr lang="en-US" dirty="0"/>
              <a:t>Teach a 3-minute </a:t>
            </a:r>
            <a:r>
              <a:rPr lang="en-US" dirty="0">
                <a:solidFill>
                  <a:srgbClr val="FF0000"/>
                </a:solidFill>
              </a:rPr>
              <a:t>Compare</a:t>
            </a:r>
            <a:r>
              <a:rPr lang="en-US" dirty="0"/>
              <a:t> and </a:t>
            </a:r>
            <a:r>
              <a:rPr lang="en-US" dirty="0">
                <a:solidFill>
                  <a:srgbClr val="FF0000"/>
                </a:solidFill>
              </a:rPr>
              <a:t>Contrast</a:t>
            </a:r>
            <a:r>
              <a:rPr lang="en-US" dirty="0"/>
              <a:t> mini-lesson</a:t>
            </a:r>
          </a:p>
          <a:p>
            <a:pPr>
              <a:buFont typeface="Arial" panose="020B0604020202020204" pitchFamily="34" charset="0"/>
              <a:buChar char="•"/>
            </a:pPr>
            <a:r>
              <a:rPr lang="en-US" dirty="0"/>
              <a:t>Homework explanation</a:t>
            </a:r>
          </a:p>
          <a:p>
            <a:pPr marL="0" indent="0">
              <a:buNone/>
            </a:pPr>
            <a:endParaRPr lang="en-US" dirty="0"/>
          </a:p>
        </p:txBody>
      </p:sp>
    </p:spTree>
    <p:extLst>
      <p:ext uri="{BB962C8B-B14F-4D97-AF65-F5344CB8AC3E}">
        <p14:creationId xmlns:p14="http://schemas.microsoft.com/office/powerpoint/2010/main" val="34352666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anim calcmode="lin" valueType="num">
                                      <p:cBhvr>
                                        <p:cTn id="3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fade">
                                      <p:cBhvr>
                                        <p:cTn id="40" dur="1000"/>
                                        <p:tgtEl>
                                          <p:spTgt spid="6">
                                            <p:txEl>
                                              <p:pRg st="5" end="5"/>
                                            </p:txEl>
                                          </p:spTgt>
                                        </p:tgtEl>
                                      </p:cBhvr>
                                    </p:animEffect>
                                    <p:anim calcmode="lin" valueType="num">
                                      <p:cBhvr>
                                        <p:cTn id="4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fade">
                                      <p:cBhvr>
                                        <p:cTn id="47" dur="1000"/>
                                        <p:tgtEl>
                                          <p:spTgt spid="6">
                                            <p:txEl>
                                              <p:pRg st="6" end="6"/>
                                            </p:txEl>
                                          </p:spTgt>
                                        </p:tgtEl>
                                      </p:cBhvr>
                                    </p:animEffect>
                                    <p:anim calcmode="lin" valueType="num">
                                      <p:cBhvr>
                                        <p:cTn id="4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Effect transition="in" filter="fade">
                                      <p:cBhvr>
                                        <p:cTn id="54" dur="1000"/>
                                        <p:tgtEl>
                                          <p:spTgt spid="8">
                                            <p:txEl>
                                              <p:pRg st="0" end="0"/>
                                            </p:txEl>
                                          </p:spTgt>
                                        </p:tgtEl>
                                      </p:cBhvr>
                                    </p:animEffect>
                                    <p:anim calcmode="lin" valueType="num">
                                      <p:cBhvr>
                                        <p:cTn id="5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8">
                                            <p:txEl>
                                              <p:pRg st="1" end="1"/>
                                            </p:txEl>
                                          </p:spTgt>
                                        </p:tgtEl>
                                        <p:attrNameLst>
                                          <p:attrName>style.visibility</p:attrName>
                                        </p:attrNameLst>
                                      </p:cBhvr>
                                      <p:to>
                                        <p:strVal val="visible"/>
                                      </p:to>
                                    </p:set>
                                    <p:animEffect transition="in" filter="fade">
                                      <p:cBhvr>
                                        <p:cTn id="61" dur="1000"/>
                                        <p:tgtEl>
                                          <p:spTgt spid="8">
                                            <p:txEl>
                                              <p:pRg st="1" end="1"/>
                                            </p:txEl>
                                          </p:spTgt>
                                        </p:tgtEl>
                                      </p:cBhvr>
                                    </p:animEffect>
                                    <p:anim calcmode="lin" valueType="num">
                                      <p:cBhvr>
                                        <p:cTn id="6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8">
                                            <p:txEl>
                                              <p:pRg st="2" end="2"/>
                                            </p:txEl>
                                          </p:spTgt>
                                        </p:tgtEl>
                                        <p:attrNameLst>
                                          <p:attrName>style.visibility</p:attrName>
                                        </p:attrNameLst>
                                      </p:cBhvr>
                                      <p:to>
                                        <p:strVal val="visible"/>
                                      </p:to>
                                    </p:set>
                                    <p:animEffect transition="in" filter="fade">
                                      <p:cBhvr>
                                        <p:cTn id="68" dur="1000"/>
                                        <p:tgtEl>
                                          <p:spTgt spid="8">
                                            <p:txEl>
                                              <p:pRg st="2" end="2"/>
                                            </p:txEl>
                                          </p:spTgt>
                                        </p:tgtEl>
                                      </p:cBhvr>
                                    </p:animEffect>
                                    <p:anim calcmode="lin" valueType="num">
                                      <p:cBhvr>
                                        <p:cTn id="6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7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8">
                                            <p:txEl>
                                              <p:pRg st="3" end="3"/>
                                            </p:txEl>
                                          </p:spTgt>
                                        </p:tgtEl>
                                        <p:attrNameLst>
                                          <p:attrName>style.visibility</p:attrName>
                                        </p:attrNameLst>
                                      </p:cBhvr>
                                      <p:to>
                                        <p:strVal val="visible"/>
                                      </p:to>
                                    </p:set>
                                    <p:animEffect transition="in" filter="fade">
                                      <p:cBhvr>
                                        <p:cTn id="75" dur="1000"/>
                                        <p:tgtEl>
                                          <p:spTgt spid="8">
                                            <p:txEl>
                                              <p:pRg st="3" end="3"/>
                                            </p:txEl>
                                          </p:spTgt>
                                        </p:tgtEl>
                                      </p:cBhvr>
                                    </p:animEffect>
                                    <p:anim calcmode="lin" valueType="num">
                                      <p:cBhvr>
                                        <p:cTn id="7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7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8">
                                            <p:txEl>
                                              <p:pRg st="4" end="4"/>
                                            </p:txEl>
                                          </p:spTgt>
                                        </p:tgtEl>
                                        <p:attrNameLst>
                                          <p:attrName>style.visibility</p:attrName>
                                        </p:attrNameLst>
                                      </p:cBhvr>
                                      <p:to>
                                        <p:strVal val="visible"/>
                                      </p:to>
                                    </p:set>
                                    <p:animEffect transition="in" filter="fade">
                                      <p:cBhvr>
                                        <p:cTn id="82" dur="1000"/>
                                        <p:tgtEl>
                                          <p:spTgt spid="8">
                                            <p:txEl>
                                              <p:pRg st="4" end="4"/>
                                            </p:txEl>
                                          </p:spTgt>
                                        </p:tgtEl>
                                      </p:cBhvr>
                                    </p:animEffect>
                                    <p:anim calcmode="lin" valueType="num">
                                      <p:cBhvr>
                                        <p:cTn id="8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8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8">
                                            <p:txEl>
                                              <p:pRg st="5" end="5"/>
                                            </p:txEl>
                                          </p:spTgt>
                                        </p:tgtEl>
                                        <p:attrNameLst>
                                          <p:attrName>style.visibility</p:attrName>
                                        </p:attrNameLst>
                                      </p:cBhvr>
                                      <p:to>
                                        <p:strVal val="visible"/>
                                      </p:to>
                                    </p:set>
                                    <p:animEffect transition="in" filter="fade">
                                      <p:cBhvr>
                                        <p:cTn id="89" dur="1000"/>
                                        <p:tgtEl>
                                          <p:spTgt spid="8">
                                            <p:txEl>
                                              <p:pRg st="5" end="5"/>
                                            </p:txEl>
                                          </p:spTgt>
                                        </p:tgtEl>
                                      </p:cBhvr>
                                    </p:animEffect>
                                    <p:anim calcmode="lin" valueType="num">
                                      <p:cBhvr>
                                        <p:cTn id="9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91"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8">
                                            <p:txEl>
                                              <p:pRg st="6" end="6"/>
                                            </p:txEl>
                                          </p:spTgt>
                                        </p:tgtEl>
                                        <p:attrNameLst>
                                          <p:attrName>style.visibility</p:attrName>
                                        </p:attrNameLst>
                                      </p:cBhvr>
                                      <p:to>
                                        <p:strVal val="visible"/>
                                      </p:to>
                                    </p:set>
                                    <p:animEffect transition="in" filter="fade">
                                      <p:cBhvr>
                                        <p:cTn id="96" dur="1000"/>
                                        <p:tgtEl>
                                          <p:spTgt spid="8">
                                            <p:txEl>
                                              <p:pRg st="6" end="6"/>
                                            </p:txEl>
                                          </p:spTgt>
                                        </p:tgtEl>
                                      </p:cBhvr>
                                    </p:animEffect>
                                    <p:anim calcmode="lin" valueType="num">
                                      <p:cBhvr>
                                        <p:cTn id="97"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98"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8">
                                            <p:txEl>
                                              <p:pRg st="7" end="7"/>
                                            </p:txEl>
                                          </p:spTgt>
                                        </p:tgtEl>
                                        <p:attrNameLst>
                                          <p:attrName>style.visibility</p:attrName>
                                        </p:attrNameLst>
                                      </p:cBhvr>
                                      <p:to>
                                        <p:strVal val="visible"/>
                                      </p:to>
                                    </p:set>
                                    <p:animEffect transition="in" filter="fade">
                                      <p:cBhvr>
                                        <p:cTn id="103" dur="1000"/>
                                        <p:tgtEl>
                                          <p:spTgt spid="8">
                                            <p:txEl>
                                              <p:pRg st="7" end="7"/>
                                            </p:txEl>
                                          </p:spTgt>
                                        </p:tgtEl>
                                      </p:cBhvr>
                                    </p:animEffect>
                                    <p:anim calcmode="lin" valueType="num">
                                      <p:cBhvr>
                                        <p:cTn id="104"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105"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7" y="90024"/>
            <a:ext cx="7239000" cy="685800"/>
          </a:xfrm>
        </p:spPr>
        <p:txBody>
          <a:bodyPr>
            <a:normAutofit/>
          </a:bodyPr>
          <a:lstStyle/>
          <a:p>
            <a:r>
              <a:rPr lang="en-US" sz="2800" dirty="0">
                <a:solidFill>
                  <a:srgbClr val="C00000"/>
                </a:solidFill>
              </a:rPr>
              <a:t>Video 2: Definition and classification</a:t>
            </a:r>
          </a:p>
        </p:txBody>
      </p:sp>
      <p:sp>
        <p:nvSpPr>
          <p:cNvPr id="3" name="Content Placeholder 2"/>
          <p:cNvSpPr>
            <a:spLocks noGrp="1"/>
          </p:cNvSpPr>
          <p:nvPr>
            <p:ph idx="1"/>
          </p:nvPr>
        </p:nvSpPr>
        <p:spPr>
          <a:xfrm>
            <a:off x="0" y="1609416"/>
            <a:ext cx="8153400" cy="5248584"/>
          </a:xfrm>
        </p:spPr>
        <p:txBody>
          <a:bodyPr/>
          <a:lstStyle/>
          <a:p>
            <a:pPr marL="0" indent="0">
              <a:buNone/>
            </a:pPr>
            <a:r>
              <a:rPr lang="en-US" dirty="0"/>
              <a:t>Watch this </a:t>
            </a:r>
            <a:r>
              <a:rPr lang="en-US" dirty="0">
                <a:solidFill>
                  <a:srgbClr val="FF0000"/>
                </a:solidFill>
              </a:rPr>
              <a:t>Definition</a:t>
            </a:r>
            <a:r>
              <a:rPr lang="en-US" dirty="0"/>
              <a:t> and </a:t>
            </a:r>
            <a:r>
              <a:rPr lang="en-US" dirty="0">
                <a:solidFill>
                  <a:srgbClr val="FF0000"/>
                </a:solidFill>
              </a:rPr>
              <a:t>Classification</a:t>
            </a:r>
            <a:r>
              <a:rPr lang="en-US" dirty="0"/>
              <a:t> video…</a:t>
            </a:r>
          </a:p>
          <a:p>
            <a:pPr marL="0" indent="0">
              <a:buNone/>
            </a:pPr>
            <a:r>
              <a:rPr lang="en-US" sz="2400" dirty="0">
                <a:hlinkClick r:id="rId2"/>
              </a:rPr>
              <a:t>https://www.youtube.com/watch?v=EPfzJ9qaPcw</a:t>
            </a:r>
            <a:endParaRPr lang="en-US"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…and think about the structure and language of the talk.</a:t>
            </a:r>
          </a:p>
        </p:txBody>
      </p:sp>
      <p:pic>
        <p:nvPicPr>
          <p:cNvPr id="5" name="Picture 4"/>
          <p:cNvPicPr>
            <a:picLocks noChangeAspect="1"/>
          </p:cNvPicPr>
          <p:nvPr/>
        </p:nvPicPr>
        <p:blipFill>
          <a:blip r:embed="rId3"/>
          <a:stretch>
            <a:fillRect/>
          </a:stretch>
        </p:blipFill>
        <p:spPr>
          <a:xfrm>
            <a:off x="838200" y="2590800"/>
            <a:ext cx="6781800" cy="2133600"/>
          </a:xfrm>
          <a:prstGeom prst="rect">
            <a:avLst/>
          </a:prstGeom>
        </p:spPr>
      </p:pic>
    </p:spTree>
    <p:extLst>
      <p:ext uri="{BB962C8B-B14F-4D97-AF65-F5344CB8AC3E}">
        <p14:creationId xmlns:p14="http://schemas.microsoft.com/office/powerpoint/2010/main" val="383268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172200" cy="6858000"/>
          </a:xfrm>
        </p:spPr>
        <p:txBody>
          <a:bodyPr>
            <a:noAutofit/>
          </a:bodyPr>
          <a:lstStyle/>
          <a:p>
            <a:pPr marL="0" indent="0" algn="just">
              <a:buNone/>
            </a:pPr>
            <a:r>
              <a:rPr lang="en-US" sz="1400" dirty="0"/>
              <a:t>Hi. My name is Mary Poffenroth. I’m an adjunct professor of Biology </a:t>
            </a:r>
            <a:r>
              <a:rPr lang="en-US" sz="1400" dirty="0">
                <a:solidFill>
                  <a:srgbClr val="FF0000"/>
                </a:solidFill>
              </a:rPr>
              <a:t>and today we are going to talk about biodiversity. First let’s start by breaking up the word. Now, the first part, bio. That means life. The second part, diversity, that means differences. So think about the diversity in humans, how we’ll all very different. Now if you put those two words together you’re talking about the differences of life. </a:t>
            </a:r>
            <a:r>
              <a:rPr lang="en-US" sz="1400" dirty="0"/>
              <a:t>Now high biodiversity, or having lots of biodiversity, is always a good thing. </a:t>
            </a:r>
            <a:r>
              <a:rPr lang="en-US" sz="1400" dirty="0">
                <a:solidFill>
                  <a:srgbClr val="00B0F0"/>
                </a:solidFill>
              </a:rPr>
              <a:t>Let’s talk about the three different types of biodiversity. We’re going to go from smallest to largest. First, </a:t>
            </a:r>
            <a:r>
              <a:rPr lang="en-US" sz="1400" dirty="0">
                <a:solidFill>
                  <a:schemeClr val="accent3">
                    <a:lumMod val="75000"/>
                  </a:schemeClr>
                </a:solidFill>
              </a:rPr>
              <a:t>genetic diversity. </a:t>
            </a:r>
            <a:r>
              <a:rPr lang="en-US" sz="1400" u="sng" dirty="0">
                <a:solidFill>
                  <a:schemeClr val="accent3">
                    <a:lumMod val="75000"/>
                  </a:schemeClr>
                </a:solidFill>
              </a:rPr>
              <a:t>Genetic diversity</a:t>
            </a:r>
            <a:r>
              <a:rPr lang="en-US" sz="1400" dirty="0">
                <a:solidFill>
                  <a:schemeClr val="accent3">
                    <a:lumMod val="75000"/>
                  </a:schemeClr>
                </a:solidFill>
              </a:rPr>
              <a:t> is important within a species or a population because that’s going to give that species the greatest chance of survival. When you have high genetic diversity, you’re just going to have more genes in that gene pool available to deal with environmental changes. </a:t>
            </a:r>
            <a:r>
              <a:rPr lang="en-US" sz="1400" dirty="0">
                <a:solidFill>
                  <a:srgbClr val="00B0F0"/>
                </a:solidFill>
              </a:rPr>
              <a:t>Now let’s move to the middle one, </a:t>
            </a:r>
            <a:r>
              <a:rPr lang="en-US" sz="1400" dirty="0">
                <a:solidFill>
                  <a:srgbClr val="00B050"/>
                </a:solidFill>
              </a:rPr>
              <a:t>species diversity. Now </a:t>
            </a:r>
            <a:r>
              <a:rPr lang="en-US" sz="1400" u="sng" dirty="0">
                <a:solidFill>
                  <a:srgbClr val="00B050"/>
                </a:solidFill>
              </a:rPr>
              <a:t>species diversity </a:t>
            </a:r>
            <a:r>
              <a:rPr lang="en-US" sz="1400" dirty="0">
                <a:solidFill>
                  <a:srgbClr val="00B050"/>
                </a:solidFill>
              </a:rPr>
              <a:t>is going to be the different types of species you have in an ecosystem. However, you’re talking about, let’s say, a tropical rain forest, you're going to have huge, high species diversity.  That means that ecosystem is doing well. But, even if you talk about a desert that diversity is going to be a little bit lower but you still want high species diversity that’s relative to that desert. </a:t>
            </a:r>
            <a:r>
              <a:rPr lang="en-US" sz="1400" dirty="0">
                <a:solidFill>
                  <a:srgbClr val="00B0F0"/>
                </a:solidFill>
              </a:rPr>
              <a:t>And lastly, </a:t>
            </a:r>
            <a:r>
              <a:rPr lang="en-US" sz="1400" dirty="0">
                <a:solidFill>
                  <a:srgbClr val="7030A0"/>
                </a:solidFill>
              </a:rPr>
              <a:t>our largest type of biodiversity is </a:t>
            </a:r>
            <a:r>
              <a:rPr lang="en-US" sz="1400" u="sng" dirty="0">
                <a:solidFill>
                  <a:srgbClr val="7030A0"/>
                </a:solidFill>
              </a:rPr>
              <a:t>ecosystem diversity</a:t>
            </a:r>
            <a:r>
              <a:rPr lang="en-US" sz="1400" dirty="0">
                <a:solidFill>
                  <a:srgbClr val="7030A0"/>
                </a:solidFill>
              </a:rPr>
              <a:t>. On the planet you want lots of different types of ecosystems. You don’t want just one ecosystem, let’s say, all grasslands. That would only support grassland species. So by having lots of different types of ecosystems you can support lots of different types of organisms. On our planet we have so many different types of ecosystems. Tropical rainforests. We have deciduous forests. We have tundra. And all of those different types of ecosystems help to make sure that our planet stays nice and healthy. </a:t>
            </a:r>
            <a:r>
              <a:rPr lang="en-US" sz="1400" dirty="0">
                <a:solidFill>
                  <a:srgbClr val="00B0F0"/>
                </a:solidFill>
              </a:rPr>
              <a:t>Thanks for watching. </a:t>
            </a:r>
            <a:r>
              <a:rPr lang="en-US" sz="1400" dirty="0"/>
              <a:t>And if you want to learn more about this subject, click on the link below. Or if you want to learn more biology, feel free to click on any of the links around me. And please, raise comments and subscribe to this channel. Or maybe, if you have ideas for more videos, send us an email, a request at mahalo.com. Thanks for learning.</a:t>
            </a:r>
          </a:p>
        </p:txBody>
      </p:sp>
      <p:sp>
        <p:nvSpPr>
          <p:cNvPr id="5" name="TextBox 4"/>
          <p:cNvSpPr txBox="1"/>
          <p:nvPr/>
        </p:nvSpPr>
        <p:spPr>
          <a:xfrm>
            <a:off x="6400800" y="0"/>
            <a:ext cx="1828800" cy="6740307"/>
          </a:xfrm>
          <a:prstGeom prst="rect">
            <a:avLst/>
          </a:prstGeom>
          <a:noFill/>
        </p:spPr>
        <p:txBody>
          <a:bodyPr wrap="square" rtlCol="0">
            <a:spAutoFit/>
          </a:bodyPr>
          <a:lstStyle/>
          <a:p>
            <a:r>
              <a:rPr lang="en-US" dirty="0"/>
              <a:t>Self-introduction</a:t>
            </a:r>
          </a:p>
          <a:p>
            <a:endParaRPr lang="en-US" dirty="0"/>
          </a:p>
          <a:p>
            <a:r>
              <a:rPr lang="en-US" dirty="0">
                <a:solidFill>
                  <a:srgbClr val="FF0000"/>
                </a:solidFill>
              </a:rPr>
              <a:t>Definition</a:t>
            </a:r>
          </a:p>
          <a:p>
            <a:endParaRPr lang="en-US" dirty="0">
              <a:solidFill>
                <a:srgbClr val="FF0000"/>
              </a:solidFill>
            </a:endParaRPr>
          </a:p>
          <a:p>
            <a:r>
              <a:rPr lang="en-US" dirty="0">
                <a:solidFill>
                  <a:srgbClr val="00B0F0"/>
                </a:solidFill>
              </a:rPr>
              <a:t>Signposting</a:t>
            </a:r>
          </a:p>
          <a:p>
            <a:endParaRPr lang="en-US" dirty="0">
              <a:solidFill>
                <a:srgbClr val="FF0000"/>
              </a:solidFill>
            </a:endParaRPr>
          </a:p>
          <a:p>
            <a:r>
              <a:rPr lang="en-US" dirty="0">
                <a:solidFill>
                  <a:schemeClr val="accent3">
                    <a:lumMod val="75000"/>
                  </a:schemeClr>
                </a:solidFill>
              </a:rPr>
              <a:t>Type 1 </a:t>
            </a:r>
          </a:p>
          <a:p>
            <a:endParaRPr lang="en-US" dirty="0">
              <a:solidFill>
                <a:srgbClr val="FFC000"/>
              </a:solidFill>
            </a:endParaRPr>
          </a:p>
          <a:p>
            <a:r>
              <a:rPr lang="en-US" dirty="0">
                <a:solidFill>
                  <a:srgbClr val="00B0F0"/>
                </a:solidFill>
              </a:rPr>
              <a:t>Signposting</a:t>
            </a:r>
          </a:p>
          <a:p>
            <a:endParaRPr lang="en-US" dirty="0">
              <a:solidFill>
                <a:srgbClr val="FFC000"/>
              </a:solidFill>
            </a:endParaRPr>
          </a:p>
          <a:p>
            <a:endParaRPr lang="en-US" dirty="0">
              <a:solidFill>
                <a:srgbClr val="FFC000"/>
              </a:solidFill>
            </a:endParaRPr>
          </a:p>
          <a:p>
            <a:r>
              <a:rPr lang="en-US" dirty="0">
                <a:solidFill>
                  <a:srgbClr val="00B050"/>
                </a:solidFill>
              </a:rPr>
              <a:t>Type 2</a:t>
            </a:r>
          </a:p>
          <a:p>
            <a:endParaRPr lang="en-US" dirty="0">
              <a:solidFill>
                <a:srgbClr val="00B050"/>
              </a:solidFill>
            </a:endParaRPr>
          </a:p>
          <a:p>
            <a:r>
              <a:rPr lang="en-US" dirty="0">
                <a:solidFill>
                  <a:srgbClr val="00B0F0"/>
                </a:solidFill>
              </a:rPr>
              <a:t>Signposting</a:t>
            </a:r>
            <a:endParaRPr lang="en-US" dirty="0">
              <a:solidFill>
                <a:srgbClr val="00B050"/>
              </a:solidFill>
            </a:endParaRPr>
          </a:p>
          <a:p>
            <a:endParaRPr lang="en-US" dirty="0">
              <a:solidFill>
                <a:srgbClr val="00B050"/>
              </a:solidFill>
            </a:endParaRPr>
          </a:p>
          <a:p>
            <a:r>
              <a:rPr lang="en-US" dirty="0">
                <a:solidFill>
                  <a:srgbClr val="7030A0"/>
                </a:solidFill>
              </a:rPr>
              <a:t>Type 3</a:t>
            </a:r>
          </a:p>
          <a:p>
            <a:endParaRPr lang="en-US" dirty="0"/>
          </a:p>
          <a:p>
            <a:endParaRPr lang="en-US" dirty="0"/>
          </a:p>
          <a:p>
            <a:endParaRPr lang="en-US" dirty="0"/>
          </a:p>
          <a:p>
            <a:r>
              <a:rPr lang="en-US" dirty="0">
                <a:solidFill>
                  <a:srgbClr val="00B0F0"/>
                </a:solidFill>
              </a:rPr>
              <a:t>Signposting</a:t>
            </a:r>
            <a:endParaRPr lang="en-US" dirty="0"/>
          </a:p>
          <a:p>
            <a:endParaRPr lang="en-US" dirty="0"/>
          </a:p>
          <a:p>
            <a:r>
              <a:rPr lang="en-US" dirty="0"/>
              <a:t>Conclusion</a:t>
            </a:r>
          </a:p>
          <a:p>
            <a:endParaRPr lang="en-US" dirty="0"/>
          </a:p>
        </p:txBody>
      </p:sp>
    </p:spTree>
    <p:extLst>
      <p:ext uri="{BB962C8B-B14F-4D97-AF65-F5344CB8AC3E}">
        <p14:creationId xmlns:p14="http://schemas.microsoft.com/office/powerpoint/2010/main" val="272880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l="-22000" r="-22000"/>
          </a:stretch>
        </a:blipFill>
        <a:effectLst/>
      </p:bgPr>
    </p:bg>
    <p:spTree>
      <p:nvGrpSpPr>
        <p:cNvPr id="1" name=""/>
        <p:cNvGrpSpPr/>
        <p:nvPr/>
      </p:nvGrpSpPr>
      <p:grpSpPr>
        <a:xfrm>
          <a:off x="0" y="0"/>
          <a:ext cx="0" cy="0"/>
          <a:chOff x="0" y="0"/>
          <a:chExt cx="0" cy="0"/>
        </a:xfrm>
      </p:grpSpPr>
      <p:pic>
        <p:nvPicPr>
          <p:cNvPr id="3078" name="Picture 6" descr="Image result for word stress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953582"/>
            <a:ext cx="1934233" cy="116478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hand gestures with cap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597199"/>
            <a:ext cx="2362200" cy="10665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762500" y="1568576"/>
            <a:ext cx="990600" cy="369332"/>
          </a:xfrm>
          <a:prstGeom prst="rect">
            <a:avLst/>
          </a:prstGeom>
          <a:noFill/>
        </p:spPr>
        <p:txBody>
          <a:bodyPr wrap="square" rtlCol="0">
            <a:spAutoFit/>
          </a:bodyPr>
          <a:lstStyle/>
          <a:p>
            <a:r>
              <a:rPr lang="en-CA" dirty="0">
                <a:solidFill>
                  <a:srgbClr val="0070C0"/>
                </a:solidFill>
              </a:rPr>
              <a:t>Smile!</a:t>
            </a:r>
          </a:p>
        </p:txBody>
      </p:sp>
      <p:sp>
        <p:nvSpPr>
          <p:cNvPr id="11" name="TextBox 10"/>
          <p:cNvSpPr txBox="1"/>
          <p:nvPr/>
        </p:nvSpPr>
        <p:spPr>
          <a:xfrm>
            <a:off x="5949424" y="5740372"/>
            <a:ext cx="1600200" cy="923330"/>
          </a:xfrm>
          <a:prstGeom prst="rect">
            <a:avLst/>
          </a:prstGeom>
          <a:noFill/>
        </p:spPr>
        <p:txBody>
          <a:bodyPr wrap="square" rtlCol="0">
            <a:spAutoFit/>
          </a:bodyPr>
          <a:lstStyle/>
          <a:p>
            <a:r>
              <a:rPr lang="en-CA" dirty="0">
                <a:solidFill>
                  <a:srgbClr val="0070C0"/>
                </a:solidFill>
              </a:rPr>
              <a:t>Use natural hand gestures!</a:t>
            </a:r>
          </a:p>
        </p:txBody>
      </p:sp>
      <p:sp>
        <p:nvSpPr>
          <p:cNvPr id="12" name="TextBox 11"/>
          <p:cNvSpPr txBox="1"/>
          <p:nvPr/>
        </p:nvSpPr>
        <p:spPr>
          <a:xfrm>
            <a:off x="6280433" y="4224515"/>
            <a:ext cx="1863011" cy="646331"/>
          </a:xfrm>
          <a:prstGeom prst="rect">
            <a:avLst/>
          </a:prstGeom>
          <a:noFill/>
        </p:spPr>
        <p:txBody>
          <a:bodyPr wrap="square" rtlCol="0">
            <a:spAutoFit/>
          </a:bodyPr>
          <a:lstStyle/>
          <a:p>
            <a:r>
              <a:rPr lang="en-CA" dirty="0">
                <a:solidFill>
                  <a:srgbClr val="0070C0"/>
                </a:solidFill>
              </a:rPr>
              <a:t>Use word and sentence stress!</a:t>
            </a:r>
          </a:p>
        </p:txBody>
      </p:sp>
      <p:sp>
        <p:nvSpPr>
          <p:cNvPr id="14" name="TextBox 13"/>
          <p:cNvSpPr txBox="1"/>
          <p:nvPr/>
        </p:nvSpPr>
        <p:spPr>
          <a:xfrm>
            <a:off x="381000" y="3657600"/>
            <a:ext cx="1600200" cy="646331"/>
          </a:xfrm>
          <a:prstGeom prst="rect">
            <a:avLst/>
          </a:prstGeom>
          <a:noFill/>
        </p:spPr>
        <p:txBody>
          <a:bodyPr wrap="square" rtlCol="0">
            <a:spAutoFit/>
          </a:bodyPr>
          <a:lstStyle/>
          <a:p>
            <a:r>
              <a:rPr lang="en-CA" dirty="0">
                <a:solidFill>
                  <a:srgbClr val="0070C0"/>
                </a:solidFill>
              </a:rPr>
              <a:t>Use</a:t>
            </a:r>
          </a:p>
          <a:p>
            <a:r>
              <a:rPr lang="en-CA" dirty="0">
                <a:solidFill>
                  <a:srgbClr val="0070C0"/>
                </a:solidFill>
              </a:rPr>
              <a:t>Signposting!</a:t>
            </a:r>
          </a:p>
        </p:txBody>
      </p:sp>
      <p:pic>
        <p:nvPicPr>
          <p:cNvPr id="19" name="Picture 18" descr="Image result for signpost images"/>
          <p:cNvPicPr/>
          <p:nvPr/>
        </p:nvPicPr>
        <p:blipFill>
          <a:blip r:embed="rId5">
            <a:extLst>
              <a:ext uri="{28A0092B-C50C-407E-A947-70E740481C1C}">
                <a14:useLocalDpi xmlns:a14="http://schemas.microsoft.com/office/drawing/2010/main" val="0"/>
              </a:ext>
            </a:extLst>
          </a:blip>
          <a:srcRect/>
          <a:stretch>
            <a:fillRect/>
          </a:stretch>
        </p:blipFill>
        <p:spPr bwMode="auto">
          <a:xfrm>
            <a:off x="296008" y="2953582"/>
            <a:ext cx="1045210" cy="674609"/>
          </a:xfrm>
          <a:prstGeom prst="rect">
            <a:avLst/>
          </a:prstGeom>
          <a:noFill/>
          <a:ln>
            <a:noFill/>
          </a:ln>
        </p:spPr>
      </p:pic>
      <p:sp>
        <p:nvSpPr>
          <p:cNvPr id="10" name="Title 1"/>
          <p:cNvSpPr>
            <a:spLocks noGrp="1"/>
          </p:cNvSpPr>
          <p:nvPr>
            <p:ph type="title"/>
          </p:nvPr>
        </p:nvSpPr>
        <p:spPr>
          <a:xfrm>
            <a:off x="76200" y="152400"/>
            <a:ext cx="7877833" cy="464784"/>
          </a:xfrm>
        </p:spPr>
        <p:txBody>
          <a:bodyPr>
            <a:normAutofit/>
          </a:bodyPr>
          <a:lstStyle/>
          <a:p>
            <a:r>
              <a:rPr lang="en-CA" sz="1800" dirty="0">
                <a:solidFill>
                  <a:srgbClr val="C00000"/>
                </a:solidFill>
              </a:rPr>
              <a:t>Four Effective Presentation and Teaching Delivery Techniques</a:t>
            </a:r>
            <a:endParaRPr lang="en-US" sz="1800" dirty="0">
              <a:solidFill>
                <a:srgbClr val="C00000"/>
              </a:solidFill>
            </a:endParaRPr>
          </a:p>
        </p:txBody>
      </p:sp>
    </p:spTree>
    <p:extLst>
      <p:ext uri="{BB962C8B-B14F-4D97-AF65-F5344CB8AC3E}">
        <p14:creationId xmlns:p14="http://schemas.microsoft.com/office/powerpoint/2010/main" val="26225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8"/>
                                        </p:tgtEl>
                                        <p:attrNameLst>
                                          <p:attrName>style.visibility</p:attrName>
                                        </p:attrNameLst>
                                      </p:cBhvr>
                                      <p:to>
                                        <p:strVal val="visible"/>
                                      </p:to>
                                    </p:set>
                                    <p:animEffect transition="in" filter="fade">
                                      <p:cBhvr>
                                        <p:cTn id="14" dur="1000"/>
                                        <p:tgtEl>
                                          <p:spTgt spid="3078"/>
                                        </p:tgtEl>
                                      </p:cBhvr>
                                    </p:animEffect>
                                    <p:anim calcmode="lin" valueType="num">
                                      <p:cBhvr>
                                        <p:cTn id="15" dur="1000" fill="hold"/>
                                        <p:tgtEl>
                                          <p:spTgt spid="3078"/>
                                        </p:tgtEl>
                                        <p:attrNameLst>
                                          <p:attrName>ppt_x</p:attrName>
                                        </p:attrNameLst>
                                      </p:cBhvr>
                                      <p:tavLst>
                                        <p:tav tm="0">
                                          <p:val>
                                            <p:strVal val="#ppt_x"/>
                                          </p:val>
                                        </p:tav>
                                        <p:tav tm="100000">
                                          <p:val>
                                            <p:strVal val="#ppt_x"/>
                                          </p:val>
                                        </p:tav>
                                      </p:tavLst>
                                    </p:anim>
                                    <p:anim calcmode="lin" valueType="num">
                                      <p:cBhvr>
                                        <p:cTn id="16"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80"/>
                                        </p:tgtEl>
                                        <p:attrNameLst>
                                          <p:attrName>style.visibility</p:attrName>
                                        </p:attrNameLst>
                                      </p:cBhvr>
                                      <p:to>
                                        <p:strVal val="visible"/>
                                      </p:to>
                                    </p:set>
                                    <p:animEffect transition="in" filter="fade">
                                      <p:cBhvr>
                                        <p:cTn id="28" dur="1000"/>
                                        <p:tgtEl>
                                          <p:spTgt spid="3080"/>
                                        </p:tgtEl>
                                      </p:cBhvr>
                                    </p:animEffect>
                                    <p:anim calcmode="lin" valueType="num">
                                      <p:cBhvr>
                                        <p:cTn id="29" dur="1000" fill="hold"/>
                                        <p:tgtEl>
                                          <p:spTgt spid="3080"/>
                                        </p:tgtEl>
                                        <p:attrNameLst>
                                          <p:attrName>ppt_x</p:attrName>
                                        </p:attrNameLst>
                                      </p:cBhvr>
                                      <p:tavLst>
                                        <p:tav tm="0">
                                          <p:val>
                                            <p:strVal val="#ppt_x"/>
                                          </p:val>
                                        </p:tav>
                                        <p:tav tm="100000">
                                          <p:val>
                                            <p:strVal val="#ppt_x"/>
                                          </p:val>
                                        </p:tav>
                                      </p:tavLst>
                                    </p:anim>
                                    <p:anim calcmode="lin" valueType="num">
                                      <p:cBhvr>
                                        <p:cTn id="30" dur="1000" fill="hold"/>
                                        <p:tgtEl>
                                          <p:spTgt spid="308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7" y="90024"/>
            <a:ext cx="7239000" cy="685800"/>
          </a:xfrm>
        </p:spPr>
        <p:txBody>
          <a:bodyPr>
            <a:normAutofit/>
          </a:bodyPr>
          <a:lstStyle/>
          <a:p>
            <a:r>
              <a:rPr lang="en-US" sz="2800" dirty="0">
                <a:solidFill>
                  <a:srgbClr val="C00000"/>
                </a:solidFill>
              </a:rPr>
              <a:t>Video 2: Definition and classification</a:t>
            </a:r>
          </a:p>
        </p:txBody>
      </p:sp>
      <p:sp>
        <p:nvSpPr>
          <p:cNvPr id="3" name="Content Placeholder 2"/>
          <p:cNvSpPr>
            <a:spLocks noGrp="1"/>
          </p:cNvSpPr>
          <p:nvPr>
            <p:ph idx="1"/>
          </p:nvPr>
        </p:nvSpPr>
        <p:spPr>
          <a:xfrm>
            <a:off x="0" y="990600"/>
            <a:ext cx="8153400" cy="5867400"/>
          </a:xfrm>
        </p:spPr>
        <p:txBody>
          <a:bodyPr>
            <a:normAutofit/>
          </a:bodyPr>
          <a:lstStyle/>
          <a:p>
            <a:pPr marL="0" indent="0">
              <a:buNone/>
            </a:pPr>
            <a:r>
              <a:rPr lang="en-US" dirty="0"/>
              <a:t>Now watch video 2 again…</a:t>
            </a:r>
          </a:p>
          <a:p>
            <a:pPr marL="0" indent="0">
              <a:buNone/>
            </a:pPr>
            <a:r>
              <a:rPr lang="en-US" sz="2400" dirty="0">
                <a:hlinkClick r:id="rId2"/>
              </a:rPr>
              <a:t>https://www.youtube.com/watch?v=EPfzJ9qaPcw</a:t>
            </a:r>
            <a:endParaRPr lang="en-US"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…and notice how well Mary delivers her talk by:</a:t>
            </a:r>
          </a:p>
          <a:p>
            <a:pPr marL="0" indent="0">
              <a:buNone/>
            </a:pPr>
            <a:r>
              <a:rPr lang="en-US" sz="2000" dirty="0"/>
              <a:t>-</a:t>
            </a:r>
            <a:r>
              <a:rPr lang="en-US" sz="2000" dirty="0">
                <a:solidFill>
                  <a:srgbClr val="0070C0"/>
                </a:solidFill>
              </a:rPr>
              <a:t>smiling  </a:t>
            </a:r>
            <a:r>
              <a:rPr lang="en-US" sz="2000" dirty="0">
                <a:solidFill>
                  <a:srgbClr val="0070C0"/>
                </a:solidFill>
                <a:sym typeface="Wingdings" panose="05000000000000000000" pitchFamily="2" charset="2"/>
              </a:rPr>
              <a:t> </a:t>
            </a:r>
            <a:endParaRPr lang="en-US" sz="2000" dirty="0">
              <a:solidFill>
                <a:srgbClr val="0070C0"/>
              </a:solidFill>
            </a:endParaRPr>
          </a:p>
          <a:p>
            <a:pPr marL="0" indent="0">
              <a:buNone/>
            </a:pPr>
            <a:r>
              <a:rPr lang="en-US" sz="2000" dirty="0"/>
              <a:t>-using </a:t>
            </a:r>
            <a:r>
              <a:rPr lang="en-US" sz="2000" dirty="0">
                <a:solidFill>
                  <a:srgbClr val="0070C0"/>
                </a:solidFill>
              </a:rPr>
              <a:t>word</a:t>
            </a:r>
            <a:r>
              <a:rPr lang="en-US" sz="2000" dirty="0"/>
              <a:t> and </a:t>
            </a:r>
            <a:r>
              <a:rPr lang="en-US" sz="2000" dirty="0">
                <a:solidFill>
                  <a:srgbClr val="0070C0"/>
                </a:solidFill>
              </a:rPr>
              <a:t>sentence stress </a:t>
            </a:r>
            <a:r>
              <a:rPr lang="en-US" sz="2000" dirty="0"/>
              <a:t>(</a:t>
            </a:r>
            <a:r>
              <a:rPr lang="en-US" sz="1800" dirty="0"/>
              <a:t>stressing key words in each sentence)</a:t>
            </a:r>
            <a:endParaRPr lang="en-US" sz="1800" dirty="0">
              <a:solidFill>
                <a:srgbClr val="0070C0"/>
              </a:solidFill>
            </a:endParaRPr>
          </a:p>
          <a:p>
            <a:pPr marL="0" indent="0">
              <a:buNone/>
            </a:pPr>
            <a:r>
              <a:rPr lang="en-US" sz="2000" dirty="0"/>
              <a:t>-using </a:t>
            </a:r>
            <a:r>
              <a:rPr lang="en-US" sz="2000" dirty="0">
                <a:solidFill>
                  <a:srgbClr val="0070C0"/>
                </a:solidFill>
              </a:rPr>
              <a:t>NATURAL hand gestures</a:t>
            </a:r>
          </a:p>
          <a:p>
            <a:pPr marL="0" indent="0">
              <a:buNone/>
            </a:pPr>
            <a:r>
              <a:rPr lang="en-US" sz="2000" dirty="0"/>
              <a:t>-using </a:t>
            </a:r>
            <a:r>
              <a:rPr lang="en-US" sz="2000" dirty="0">
                <a:solidFill>
                  <a:srgbClr val="0070C0"/>
                </a:solidFill>
              </a:rPr>
              <a:t>signposting</a:t>
            </a:r>
          </a:p>
          <a:p>
            <a:pPr marL="0" indent="0">
              <a:buNone/>
            </a:pPr>
            <a:endParaRPr lang="en-US" dirty="0"/>
          </a:p>
        </p:txBody>
      </p:sp>
      <p:pic>
        <p:nvPicPr>
          <p:cNvPr id="5" name="Picture 4"/>
          <p:cNvPicPr>
            <a:picLocks noChangeAspect="1"/>
          </p:cNvPicPr>
          <p:nvPr/>
        </p:nvPicPr>
        <p:blipFill>
          <a:blip r:embed="rId3"/>
          <a:stretch>
            <a:fillRect/>
          </a:stretch>
        </p:blipFill>
        <p:spPr>
          <a:xfrm>
            <a:off x="254977" y="1981200"/>
            <a:ext cx="6781800" cy="2133600"/>
          </a:xfrm>
          <a:prstGeom prst="rect">
            <a:avLst/>
          </a:prstGeom>
        </p:spPr>
      </p:pic>
    </p:spTree>
    <p:extLst>
      <p:ext uri="{BB962C8B-B14F-4D97-AF65-F5344CB8AC3E}">
        <p14:creationId xmlns:p14="http://schemas.microsoft.com/office/powerpoint/2010/main" val="421559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1000"/>
                                        <p:tgtEl>
                                          <p:spTgt spid="3">
                                            <p:txEl>
                                              <p:pRg st="9" end="9"/>
                                            </p:txEl>
                                          </p:spTgt>
                                        </p:tgtEl>
                                      </p:cBhvr>
                                    </p:animEffect>
                                    <p:anim calcmode="lin" valueType="num">
                                      <p:cBhvr>
                                        <p:cTn id="1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1000"/>
                                        <p:tgtEl>
                                          <p:spTgt spid="3">
                                            <p:txEl>
                                              <p:pRg st="10" end="10"/>
                                            </p:txEl>
                                          </p:spTgt>
                                        </p:tgtEl>
                                      </p:cBhvr>
                                    </p:animEffect>
                                    <p:anim calcmode="lin" valueType="num">
                                      <p:cBhvr>
                                        <p:cTn id="2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1000"/>
                                        <p:tgtEl>
                                          <p:spTgt spid="3">
                                            <p:txEl>
                                              <p:pRg st="11" end="11"/>
                                            </p:txEl>
                                          </p:spTgt>
                                        </p:tgtEl>
                                      </p:cBhvr>
                                    </p:animEffect>
                                    <p:anim calcmode="lin" valueType="num">
                                      <p:cBhvr>
                                        <p:cTn id="2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l="-6000" t="8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235" y="228600"/>
            <a:ext cx="7239000" cy="548640"/>
          </a:xfrm>
        </p:spPr>
        <p:txBody>
          <a:bodyPr>
            <a:normAutofit/>
          </a:bodyPr>
          <a:lstStyle/>
          <a:p>
            <a:r>
              <a:rPr lang="en-US" sz="2800" dirty="0">
                <a:solidFill>
                  <a:srgbClr val="FF0000"/>
                </a:solidFill>
              </a:rPr>
              <a:t>Intended Learning Outcomes </a:t>
            </a:r>
          </a:p>
        </p:txBody>
      </p:sp>
      <p:sp>
        <p:nvSpPr>
          <p:cNvPr id="3" name="Content Placeholder 2"/>
          <p:cNvSpPr>
            <a:spLocks noGrp="1"/>
          </p:cNvSpPr>
          <p:nvPr>
            <p:ph idx="1"/>
          </p:nvPr>
        </p:nvSpPr>
        <p:spPr>
          <a:xfrm>
            <a:off x="25650" y="1066800"/>
            <a:ext cx="8127750" cy="5029200"/>
          </a:xfrm>
        </p:spPr>
        <p:txBody>
          <a:bodyPr>
            <a:normAutofit/>
          </a:bodyPr>
          <a:lstStyle/>
          <a:p>
            <a:pPr marL="0" indent="0">
              <a:buNone/>
            </a:pPr>
            <a:r>
              <a:rPr lang="en-US" sz="2400" b="1" dirty="0"/>
              <a:t>By the end of today’s lesson, you should be able to: </a:t>
            </a:r>
          </a:p>
          <a:p>
            <a:pPr lvl="1"/>
            <a:endParaRPr lang="en-US" dirty="0"/>
          </a:p>
          <a:p>
            <a:pPr marL="292608" lvl="1" indent="0">
              <a:buNone/>
            </a:pPr>
            <a:r>
              <a:rPr lang="en-US" sz="1900" dirty="0">
                <a:solidFill>
                  <a:schemeClr val="tx1"/>
                </a:solidFill>
              </a:rPr>
              <a:t>a. understand the importance of </a:t>
            </a:r>
            <a:r>
              <a:rPr lang="en-US" sz="1900" b="1" dirty="0">
                <a:solidFill>
                  <a:schemeClr val="tx1"/>
                </a:solidFill>
              </a:rPr>
              <a:t>sentence</a:t>
            </a:r>
            <a:r>
              <a:rPr lang="en-US" sz="1900" dirty="0">
                <a:solidFill>
                  <a:schemeClr val="tx1"/>
                </a:solidFill>
              </a:rPr>
              <a:t> </a:t>
            </a:r>
            <a:r>
              <a:rPr lang="en-US" sz="1900" b="1" dirty="0">
                <a:solidFill>
                  <a:schemeClr val="tx1"/>
                </a:solidFill>
              </a:rPr>
              <a:t>stress </a:t>
            </a:r>
            <a:r>
              <a:rPr lang="en-US" sz="1900" dirty="0">
                <a:solidFill>
                  <a:schemeClr val="tx1"/>
                </a:solidFill>
              </a:rPr>
              <a:t>and </a:t>
            </a:r>
            <a:r>
              <a:rPr lang="en-US" sz="1900" b="1" dirty="0">
                <a:solidFill>
                  <a:schemeClr val="tx1"/>
                </a:solidFill>
              </a:rPr>
              <a:t>rhythm</a:t>
            </a:r>
            <a:r>
              <a:rPr lang="en-US" sz="1900" dirty="0">
                <a:solidFill>
                  <a:schemeClr val="tx1"/>
                </a:solidFill>
              </a:rPr>
              <a:t>  </a:t>
            </a:r>
          </a:p>
          <a:p>
            <a:pPr marL="292608" lvl="1" indent="0">
              <a:buNone/>
            </a:pPr>
            <a:r>
              <a:rPr lang="en-US" sz="1900" dirty="0">
                <a:solidFill>
                  <a:schemeClr val="tx1"/>
                </a:solidFill>
              </a:rPr>
              <a:t>    in speaking and teaching</a:t>
            </a:r>
          </a:p>
          <a:p>
            <a:pPr marL="292608" lvl="1" indent="0">
              <a:buNone/>
            </a:pPr>
            <a:r>
              <a:rPr lang="en-US" sz="1900" dirty="0">
                <a:solidFill>
                  <a:schemeClr val="tx1"/>
                </a:solidFill>
              </a:rPr>
              <a:t>b. understand and apply the concept of </a:t>
            </a:r>
            <a:r>
              <a:rPr lang="en-US" sz="1900" b="1" dirty="0">
                <a:solidFill>
                  <a:schemeClr val="tx1"/>
                </a:solidFill>
              </a:rPr>
              <a:t>chunking</a:t>
            </a:r>
            <a:r>
              <a:rPr lang="en-US" sz="1900" dirty="0">
                <a:solidFill>
                  <a:schemeClr val="tx1"/>
                </a:solidFill>
              </a:rPr>
              <a:t> to teaching</a:t>
            </a:r>
          </a:p>
          <a:p>
            <a:pPr marL="292608" lvl="1" indent="0">
              <a:buNone/>
            </a:pPr>
            <a:r>
              <a:rPr lang="en-US" sz="1900" dirty="0">
                <a:solidFill>
                  <a:schemeClr val="tx1"/>
                </a:solidFill>
              </a:rPr>
              <a:t>c. explain why </a:t>
            </a:r>
            <a:r>
              <a:rPr lang="en-US" sz="1900" b="1" dirty="0">
                <a:solidFill>
                  <a:schemeClr val="tx1"/>
                </a:solidFill>
              </a:rPr>
              <a:t>Comparison</a:t>
            </a:r>
            <a:r>
              <a:rPr lang="en-US" sz="1900" dirty="0">
                <a:solidFill>
                  <a:schemeClr val="tx1"/>
                </a:solidFill>
              </a:rPr>
              <a:t> and </a:t>
            </a:r>
            <a:r>
              <a:rPr lang="en-US" sz="1900" b="1" dirty="0">
                <a:solidFill>
                  <a:schemeClr val="tx1"/>
                </a:solidFill>
              </a:rPr>
              <a:t>Contrast</a:t>
            </a:r>
            <a:r>
              <a:rPr lang="en-US" sz="1900" dirty="0">
                <a:solidFill>
                  <a:schemeClr val="tx1"/>
                </a:solidFill>
              </a:rPr>
              <a:t> are important in teaching</a:t>
            </a:r>
          </a:p>
          <a:p>
            <a:pPr marL="292608" lvl="1" indent="0">
              <a:buNone/>
            </a:pPr>
            <a:r>
              <a:rPr lang="en-US" sz="1900" dirty="0">
                <a:solidFill>
                  <a:schemeClr val="tx1"/>
                </a:solidFill>
              </a:rPr>
              <a:t>d. use a </a:t>
            </a:r>
            <a:r>
              <a:rPr lang="en-US" sz="1900" b="1" dirty="0">
                <a:solidFill>
                  <a:schemeClr val="tx1"/>
                </a:solidFill>
              </a:rPr>
              <a:t>Comparison</a:t>
            </a:r>
            <a:r>
              <a:rPr lang="en-US" sz="1900" dirty="0">
                <a:solidFill>
                  <a:schemeClr val="tx1"/>
                </a:solidFill>
              </a:rPr>
              <a:t> and </a:t>
            </a:r>
            <a:r>
              <a:rPr lang="en-US" sz="1900" b="1" dirty="0">
                <a:solidFill>
                  <a:schemeClr val="tx1"/>
                </a:solidFill>
              </a:rPr>
              <a:t>Contrast</a:t>
            </a:r>
            <a:r>
              <a:rPr lang="en-US" sz="1900" dirty="0">
                <a:solidFill>
                  <a:schemeClr val="tx1"/>
                </a:solidFill>
              </a:rPr>
              <a:t> structure in a 3-4 minute lesson </a:t>
            </a:r>
          </a:p>
          <a:p>
            <a:pPr marL="292608" lvl="1" indent="0">
              <a:buNone/>
            </a:pPr>
            <a:r>
              <a:rPr lang="en-US" sz="1900" dirty="0">
                <a:solidFill>
                  <a:schemeClr val="tx1"/>
                </a:solidFill>
              </a:rPr>
              <a:t>    with clear, correct, and appropriate spoken English</a:t>
            </a:r>
          </a:p>
          <a:p>
            <a:pPr marL="292608" lvl="1" indent="0">
              <a:buNone/>
            </a:pPr>
            <a:r>
              <a:rPr lang="en-US" sz="1900" dirty="0">
                <a:solidFill>
                  <a:schemeClr val="tx1"/>
                </a:solidFill>
              </a:rPr>
              <a:t>e. use proper </a:t>
            </a:r>
            <a:r>
              <a:rPr lang="en-US" sz="1900" b="1" dirty="0">
                <a:solidFill>
                  <a:schemeClr val="tx1"/>
                </a:solidFill>
              </a:rPr>
              <a:t>pronunciation</a:t>
            </a:r>
            <a:r>
              <a:rPr lang="en-US" sz="1900" dirty="0">
                <a:solidFill>
                  <a:schemeClr val="tx1"/>
                </a:solidFill>
              </a:rPr>
              <a:t>, </a:t>
            </a:r>
            <a:r>
              <a:rPr lang="en-US" sz="1900" b="1" dirty="0">
                <a:solidFill>
                  <a:schemeClr val="tx1"/>
                </a:solidFill>
              </a:rPr>
              <a:t>word </a:t>
            </a:r>
            <a:r>
              <a:rPr lang="en-US" sz="1900" dirty="0">
                <a:solidFill>
                  <a:schemeClr val="tx1"/>
                </a:solidFill>
              </a:rPr>
              <a:t>and</a:t>
            </a:r>
            <a:r>
              <a:rPr lang="en-US" sz="1900" b="1" dirty="0">
                <a:solidFill>
                  <a:schemeClr val="tx1"/>
                </a:solidFill>
              </a:rPr>
              <a:t> sentence stress</a:t>
            </a:r>
            <a:r>
              <a:rPr lang="en-US" sz="1900" dirty="0">
                <a:solidFill>
                  <a:schemeClr val="tx1"/>
                </a:solidFill>
              </a:rPr>
              <a:t>, </a:t>
            </a:r>
            <a:r>
              <a:rPr lang="en-US" sz="1900" b="1" dirty="0">
                <a:solidFill>
                  <a:schemeClr val="tx1"/>
                </a:solidFill>
              </a:rPr>
              <a:t>rhythm</a:t>
            </a:r>
            <a:r>
              <a:rPr lang="en-US" sz="1900" dirty="0">
                <a:solidFill>
                  <a:schemeClr val="tx1"/>
                </a:solidFill>
              </a:rPr>
              <a:t> and  </a:t>
            </a:r>
          </a:p>
          <a:p>
            <a:pPr marL="292608" lvl="1" indent="0">
              <a:buNone/>
            </a:pPr>
            <a:r>
              <a:rPr lang="en-US" sz="1900" b="1" dirty="0">
                <a:solidFill>
                  <a:schemeClr val="tx1"/>
                </a:solidFill>
              </a:rPr>
              <a:t>    intonation</a:t>
            </a:r>
            <a:r>
              <a:rPr lang="en-US" sz="1900" dirty="0">
                <a:solidFill>
                  <a:schemeClr val="tx1"/>
                </a:solidFill>
              </a:rPr>
              <a:t> in a brief lesson</a:t>
            </a:r>
          </a:p>
          <a:p>
            <a:pPr marL="292608" lvl="1" indent="0">
              <a:buNone/>
            </a:pPr>
            <a:r>
              <a:rPr lang="en-US" sz="1900" dirty="0">
                <a:solidFill>
                  <a:schemeClr val="tx1"/>
                </a:solidFill>
              </a:rPr>
              <a:t>f. use effective presentation delivery techniques, including </a:t>
            </a:r>
            <a:r>
              <a:rPr lang="en-US" sz="1900" b="1" dirty="0">
                <a:solidFill>
                  <a:schemeClr val="tx1"/>
                </a:solidFill>
              </a:rPr>
              <a:t>smiling</a:t>
            </a:r>
            <a:r>
              <a:rPr lang="en-US" sz="1900" dirty="0">
                <a:solidFill>
                  <a:schemeClr val="tx1"/>
                </a:solidFill>
              </a:rPr>
              <a:t>, </a:t>
            </a:r>
          </a:p>
          <a:p>
            <a:pPr marL="292608" lvl="1" indent="0">
              <a:buNone/>
            </a:pPr>
            <a:r>
              <a:rPr lang="en-US" sz="1900" dirty="0">
                <a:solidFill>
                  <a:schemeClr val="tx1"/>
                </a:solidFill>
              </a:rPr>
              <a:t>    </a:t>
            </a:r>
            <a:r>
              <a:rPr lang="en-US" sz="1900" b="1" dirty="0">
                <a:solidFill>
                  <a:schemeClr val="tx1"/>
                </a:solidFill>
              </a:rPr>
              <a:t>word</a:t>
            </a:r>
            <a:r>
              <a:rPr lang="en-US" sz="1900" dirty="0">
                <a:solidFill>
                  <a:schemeClr val="tx1"/>
                </a:solidFill>
              </a:rPr>
              <a:t> and </a:t>
            </a:r>
            <a:r>
              <a:rPr lang="en-US" sz="1900" b="1" dirty="0">
                <a:solidFill>
                  <a:schemeClr val="tx1"/>
                </a:solidFill>
              </a:rPr>
              <a:t>sentence stress</a:t>
            </a:r>
            <a:r>
              <a:rPr lang="en-US" sz="1900" dirty="0">
                <a:solidFill>
                  <a:schemeClr val="tx1"/>
                </a:solidFill>
              </a:rPr>
              <a:t>, </a:t>
            </a:r>
            <a:r>
              <a:rPr lang="en-US" sz="1900" b="1" dirty="0">
                <a:solidFill>
                  <a:schemeClr val="tx1"/>
                </a:solidFill>
              </a:rPr>
              <a:t>hand gestures </a:t>
            </a:r>
            <a:r>
              <a:rPr lang="en-US" sz="1900" dirty="0">
                <a:solidFill>
                  <a:schemeClr val="tx1"/>
                </a:solidFill>
              </a:rPr>
              <a:t>and </a:t>
            </a:r>
            <a:r>
              <a:rPr lang="en-US" sz="1900" b="1" dirty="0">
                <a:solidFill>
                  <a:schemeClr val="tx1"/>
                </a:solidFill>
              </a:rPr>
              <a:t>signposting</a:t>
            </a:r>
          </a:p>
          <a:p>
            <a:pPr marL="292608" lvl="1" indent="0">
              <a:buNone/>
            </a:pPr>
            <a:endParaRPr lang="en-US" sz="1900" dirty="0">
              <a:solidFill>
                <a:schemeClr val="tx1"/>
              </a:solidFill>
            </a:endParaRPr>
          </a:p>
        </p:txBody>
      </p:sp>
    </p:spTree>
    <p:extLst>
      <p:ext uri="{BB962C8B-B14F-4D97-AF65-F5344CB8AC3E}">
        <p14:creationId xmlns:p14="http://schemas.microsoft.com/office/powerpoint/2010/main" val="28509957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1000"/>
                                        <p:tgtEl>
                                          <p:spTgt spid="3">
                                            <p:txEl>
                                              <p:pRg st="10" end="10"/>
                                            </p:txEl>
                                          </p:spTgt>
                                        </p:tgtEl>
                                      </p:cBhvr>
                                    </p:animEffect>
                                    <p:anim calcmode="lin" valueType="num">
                                      <p:cBhvr>
                                        <p:cTn id="6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Effect transition="in" filter="fade">
                                      <p:cBhvr>
                                        <p:cTn id="71" dur="1000"/>
                                        <p:tgtEl>
                                          <p:spTgt spid="3">
                                            <p:txEl>
                                              <p:pRg st="11" end="11"/>
                                            </p:txEl>
                                          </p:spTgt>
                                        </p:tgtEl>
                                      </p:cBhvr>
                                    </p:animEffect>
                                    <p:anim calcmode="lin" valueType="num">
                                      <p:cBhvr>
                                        <p:cTn id="7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l="1000" t="35000" r="13000"/>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0" y="228600"/>
            <a:ext cx="7239000" cy="2209800"/>
          </a:xfrm>
        </p:spPr>
        <p:txBody>
          <a:bodyPr>
            <a:normAutofit fontScale="90000"/>
          </a:bodyPr>
          <a:lstStyle/>
          <a:p>
            <a:pPr marL="0" indent="0"/>
            <a:br>
              <a:rPr lang="en-CA" sz="2800" dirty="0">
                <a:solidFill>
                  <a:srgbClr val="C00000"/>
                </a:solidFill>
              </a:rPr>
            </a:br>
            <a:br>
              <a:rPr lang="en-CA" sz="2800" dirty="0">
                <a:solidFill>
                  <a:srgbClr val="C00000"/>
                </a:solidFill>
              </a:rPr>
            </a:br>
            <a:br>
              <a:rPr lang="en-CA" sz="2800" dirty="0">
                <a:solidFill>
                  <a:srgbClr val="C00000"/>
                </a:solidFill>
              </a:rPr>
            </a:br>
            <a:br>
              <a:rPr lang="en-CA" sz="2800" dirty="0">
                <a:solidFill>
                  <a:srgbClr val="C00000"/>
                </a:solidFill>
              </a:rPr>
            </a:br>
            <a:br>
              <a:rPr lang="en-CA" sz="2800" dirty="0">
                <a:solidFill>
                  <a:srgbClr val="C00000"/>
                </a:solidFill>
              </a:rPr>
            </a:br>
            <a:br>
              <a:rPr lang="en-CA" sz="2800" dirty="0">
                <a:solidFill>
                  <a:srgbClr val="C00000"/>
                </a:solidFill>
              </a:rPr>
            </a:br>
            <a:r>
              <a:rPr lang="en-CA" sz="2800" dirty="0">
                <a:solidFill>
                  <a:srgbClr val="C00000"/>
                </a:solidFill>
              </a:rPr>
              <a:t>Prosodic features:</a:t>
            </a:r>
            <a:br>
              <a:rPr lang="en-CA" sz="2800" dirty="0">
                <a:solidFill>
                  <a:srgbClr val="C00000"/>
                </a:solidFill>
              </a:rPr>
            </a:br>
            <a:br>
              <a:rPr lang="en-CA" sz="2800" dirty="0">
                <a:solidFill>
                  <a:srgbClr val="C00000"/>
                </a:solidFill>
              </a:rPr>
            </a:br>
            <a:r>
              <a:rPr lang="en-CA" sz="2800" dirty="0">
                <a:solidFill>
                  <a:srgbClr val="C00000"/>
                </a:solidFill>
              </a:rPr>
              <a:t>Sentence Stress, Rhythm and Intonation   </a:t>
            </a:r>
            <a:br>
              <a:rPr lang="en-CA" sz="2800" dirty="0">
                <a:solidFill>
                  <a:srgbClr val="C00000"/>
                </a:solidFill>
              </a:rPr>
            </a:br>
            <a:br>
              <a:rPr lang="en-CA" sz="3200" dirty="0">
                <a:solidFill>
                  <a:srgbClr val="FF0000"/>
                </a:solidFill>
              </a:rPr>
            </a:br>
            <a:endParaRPr lang="en-US" sz="2800" dirty="0">
              <a:solidFill>
                <a:srgbClr val="C00000"/>
              </a:solidFill>
            </a:endParaRPr>
          </a:p>
        </p:txBody>
      </p:sp>
    </p:spTree>
    <p:extLst>
      <p:ext uri="{BB962C8B-B14F-4D97-AF65-F5344CB8AC3E}">
        <p14:creationId xmlns:p14="http://schemas.microsoft.com/office/powerpoint/2010/main" val="1878890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lum/>
          </a:blip>
          <a:srcRect/>
          <a:stretch>
            <a:fillRect l="1000" t="36000" r="2000" b="-2000"/>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52400"/>
            <a:ext cx="7467600" cy="641473"/>
          </a:xfrm>
        </p:spPr>
        <p:txBody>
          <a:bodyPr/>
          <a:lstStyle/>
          <a:p>
            <a:pPr eaLnBrk="1" hangingPunct="1"/>
            <a:r>
              <a:rPr lang="en-US" altLang="en-US" dirty="0">
                <a:solidFill>
                  <a:srgbClr val="C00000"/>
                </a:solidFill>
              </a:rPr>
              <a:t>Sentence Stress &amp; Rhythm </a:t>
            </a:r>
            <a:endParaRPr lang="en-GB" altLang="zh-TW" dirty="0">
              <a:solidFill>
                <a:srgbClr val="C00000"/>
              </a:solidFill>
            </a:endParaRPr>
          </a:p>
        </p:txBody>
      </p:sp>
      <p:sp>
        <p:nvSpPr>
          <p:cNvPr id="14339" name="Rectangle 3"/>
          <p:cNvSpPr>
            <a:spLocks noGrp="1" noChangeArrowheads="1"/>
          </p:cNvSpPr>
          <p:nvPr>
            <p:ph idx="1"/>
          </p:nvPr>
        </p:nvSpPr>
        <p:spPr>
          <a:xfrm>
            <a:off x="1" y="914400"/>
            <a:ext cx="8153400" cy="5791200"/>
          </a:xfrm>
        </p:spPr>
        <p:txBody>
          <a:bodyPr>
            <a:normAutofit/>
          </a:bodyPr>
          <a:lstStyle/>
          <a:p>
            <a:pPr marL="0" indent="0" algn="just">
              <a:buNone/>
            </a:pPr>
            <a:r>
              <a:rPr lang="en-US" altLang="en-US" sz="3000" b="1" dirty="0"/>
              <a:t>Look at the following sentences. Which words should you stress? Say the sentences and snap your fingers on the stressed words with a regular beat. </a:t>
            </a:r>
          </a:p>
          <a:p>
            <a:pPr marL="0" indent="0">
              <a:buNone/>
            </a:pPr>
            <a:endParaRPr lang="en-US" altLang="en-US" sz="3200" dirty="0"/>
          </a:p>
          <a:p>
            <a:pPr>
              <a:buFont typeface="Arial" panose="020B0604020202020204" pitchFamily="34" charset="0"/>
              <a:buChar char="•"/>
            </a:pPr>
            <a:r>
              <a:rPr lang="en-US" altLang="en-US" sz="2400" dirty="0"/>
              <a:t> He’s been offered a job. </a:t>
            </a:r>
          </a:p>
          <a:p>
            <a:pPr>
              <a:buFont typeface="Arial" panose="020B0604020202020204" pitchFamily="34" charset="0"/>
              <a:buChar char="•"/>
            </a:pPr>
            <a:r>
              <a:rPr lang="en-US" altLang="en-US" sz="2400" dirty="0"/>
              <a:t> We’re sorry we’re late. We’ve been at a party.</a:t>
            </a:r>
          </a:p>
          <a:p>
            <a:pPr>
              <a:buFont typeface="Arial" panose="020B0604020202020204" pitchFamily="34" charset="0"/>
              <a:buChar char="•"/>
            </a:pPr>
            <a:r>
              <a:rPr lang="en-US" altLang="en-US" sz="2400" dirty="0"/>
              <a:t> I haven’t heard from Tom for a while.</a:t>
            </a:r>
          </a:p>
          <a:p>
            <a:pPr>
              <a:buFont typeface="Arial" panose="020B0604020202020204" pitchFamily="34" charset="0"/>
              <a:buChar char="•"/>
            </a:pPr>
            <a:r>
              <a:rPr lang="en-US" altLang="en-US" sz="2400" dirty="0"/>
              <a:t> I’m sure he could have found a better one than that.</a:t>
            </a:r>
          </a:p>
        </p:txBody>
      </p:sp>
    </p:spTree>
    <p:extLst>
      <p:ext uri="{BB962C8B-B14F-4D97-AF65-F5344CB8AC3E}">
        <p14:creationId xmlns:p14="http://schemas.microsoft.com/office/powerpoint/2010/main" val="223973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fade">
                                      <p:cBhvr>
                                        <p:cTn id="7" dur="1000"/>
                                        <p:tgtEl>
                                          <p:spTgt spid="14339">
                                            <p:txEl>
                                              <p:pRg st="2" end="2"/>
                                            </p:txEl>
                                          </p:spTgt>
                                        </p:tgtEl>
                                      </p:cBhvr>
                                    </p:animEffect>
                                    <p:anim calcmode="lin" valueType="num">
                                      <p:cBhvr>
                                        <p:cTn id="8"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39">
                                            <p:txEl>
                                              <p:pRg st="0" end="0"/>
                                            </p:txEl>
                                          </p:spTgt>
                                        </p:tgtEl>
                                        <p:attrNameLst>
                                          <p:attrName>style.visibility</p:attrName>
                                        </p:attrNameLst>
                                      </p:cBhvr>
                                      <p:to>
                                        <p:strVal val="visible"/>
                                      </p:to>
                                    </p:set>
                                    <p:animEffect transition="in" filter="fade">
                                      <p:cBhvr>
                                        <p:cTn id="14" dur="1000"/>
                                        <p:tgtEl>
                                          <p:spTgt spid="14339">
                                            <p:txEl>
                                              <p:pRg st="0" end="0"/>
                                            </p:txEl>
                                          </p:spTgt>
                                        </p:tgtEl>
                                      </p:cBhvr>
                                    </p:animEffect>
                                    <p:anim calcmode="lin" valueType="num">
                                      <p:cBhvr>
                                        <p:cTn id="15"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Effect transition="in" filter="fade">
                                      <p:cBhvr>
                                        <p:cTn id="21" dur="1000"/>
                                        <p:tgtEl>
                                          <p:spTgt spid="14339">
                                            <p:txEl>
                                              <p:pRg st="3" end="3"/>
                                            </p:txEl>
                                          </p:spTgt>
                                        </p:tgtEl>
                                      </p:cBhvr>
                                    </p:animEffect>
                                    <p:anim calcmode="lin" valueType="num">
                                      <p:cBhvr>
                                        <p:cTn id="22"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3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339">
                                            <p:txEl>
                                              <p:pRg st="4" end="4"/>
                                            </p:txEl>
                                          </p:spTgt>
                                        </p:tgtEl>
                                        <p:attrNameLst>
                                          <p:attrName>style.visibility</p:attrName>
                                        </p:attrNameLst>
                                      </p:cBhvr>
                                      <p:to>
                                        <p:strVal val="visible"/>
                                      </p:to>
                                    </p:set>
                                    <p:animEffect transition="in" filter="fade">
                                      <p:cBhvr>
                                        <p:cTn id="28" dur="1000"/>
                                        <p:tgtEl>
                                          <p:spTgt spid="14339">
                                            <p:txEl>
                                              <p:pRg st="4" end="4"/>
                                            </p:txEl>
                                          </p:spTgt>
                                        </p:tgtEl>
                                      </p:cBhvr>
                                    </p:animEffect>
                                    <p:anim calcmode="lin" valueType="num">
                                      <p:cBhvr>
                                        <p:cTn id="29"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339">
                                            <p:txEl>
                                              <p:pRg st="5" end="5"/>
                                            </p:txEl>
                                          </p:spTgt>
                                        </p:tgtEl>
                                        <p:attrNameLst>
                                          <p:attrName>style.visibility</p:attrName>
                                        </p:attrNameLst>
                                      </p:cBhvr>
                                      <p:to>
                                        <p:strVal val="visible"/>
                                      </p:to>
                                    </p:set>
                                    <p:animEffect transition="in" filter="fade">
                                      <p:cBhvr>
                                        <p:cTn id="35" dur="1000"/>
                                        <p:tgtEl>
                                          <p:spTgt spid="14339">
                                            <p:txEl>
                                              <p:pRg st="5" end="5"/>
                                            </p:txEl>
                                          </p:spTgt>
                                        </p:tgtEl>
                                      </p:cBhvr>
                                    </p:animEffect>
                                    <p:anim calcmode="lin" valueType="num">
                                      <p:cBhvr>
                                        <p:cTn id="36"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lum/>
          </a:blip>
          <a:srcRect/>
          <a:stretch>
            <a:fillRect l="1000" t="29000" r="2000" b="-2000"/>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28600"/>
            <a:ext cx="7467600" cy="457201"/>
          </a:xfrm>
        </p:spPr>
        <p:txBody>
          <a:bodyPr>
            <a:normAutofit fontScale="90000"/>
          </a:bodyPr>
          <a:lstStyle/>
          <a:p>
            <a:pPr eaLnBrk="1" hangingPunct="1"/>
            <a:r>
              <a:rPr lang="en-US" altLang="en-US" dirty="0">
                <a:solidFill>
                  <a:srgbClr val="C00000"/>
                </a:solidFill>
              </a:rPr>
              <a:t>Sentence Stress &amp; Rhythm </a:t>
            </a:r>
            <a:endParaRPr lang="en-GB" altLang="zh-TW" dirty="0">
              <a:solidFill>
                <a:srgbClr val="C00000"/>
              </a:solidFill>
            </a:endParaRPr>
          </a:p>
        </p:txBody>
      </p:sp>
      <p:sp>
        <p:nvSpPr>
          <p:cNvPr id="14339" name="Rectangle 3"/>
          <p:cNvSpPr>
            <a:spLocks noGrp="1" noChangeArrowheads="1"/>
          </p:cNvSpPr>
          <p:nvPr>
            <p:ph idx="1"/>
          </p:nvPr>
        </p:nvSpPr>
        <p:spPr>
          <a:xfrm>
            <a:off x="1" y="1219200"/>
            <a:ext cx="8229600" cy="4876800"/>
          </a:xfrm>
        </p:spPr>
        <p:txBody>
          <a:bodyPr/>
          <a:lstStyle/>
          <a:p>
            <a:pPr marL="0" indent="0" eaLnBrk="1" hangingPunct="1">
              <a:buFont typeface="Arial" panose="020B0604020202020204" pitchFamily="34" charset="0"/>
              <a:buNone/>
            </a:pPr>
            <a:r>
              <a:rPr lang="en-US" altLang="en-US" sz="2800" b="1" dirty="0"/>
              <a:t>Look at the following sentences. Which words should you stress? Say the sentences and snap your fingers on the stressed words with a regular beat. </a:t>
            </a:r>
          </a:p>
          <a:p>
            <a:pPr marL="0" indent="0" eaLnBrk="1" hangingPunct="1">
              <a:buFont typeface="Arial" panose="020B0604020202020204" pitchFamily="34" charset="0"/>
              <a:buNone/>
            </a:pPr>
            <a:endParaRPr lang="en-US" altLang="en-US" sz="2600" dirty="0"/>
          </a:p>
          <a:p>
            <a:pPr marL="0" indent="0" eaLnBrk="1" hangingPunct="1">
              <a:buFont typeface="Arial" panose="020B0604020202020204" pitchFamily="34" charset="0"/>
              <a:buAutoNum type="arabicPeriod"/>
            </a:pPr>
            <a:r>
              <a:rPr lang="en-US" altLang="en-US" sz="2500" dirty="0"/>
              <a:t> </a:t>
            </a:r>
            <a:r>
              <a:rPr lang="en-US" altLang="en-US" sz="2500" b="1" dirty="0">
                <a:solidFill>
                  <a:srgbClr val="FF0000"/>
                </a:solidFill>
              </a:rPr>
              <a:t>He’s</a:t>
            </a:r>
            <a:r>
              <a:rPr lang="en-US" altLang="en-US" sz="2500" dirty="0"/>
              <a:t> been </a:t>
            </a:r>
            <a:r>
              <a:rPr lang="en-US" altLang="en-US" sz="2500" b="1" dirty="0">
                <a:solidFill>
                  <a:srgbClr val="FF0000"/>
                </a:solidFill>
              </a:rPr>
              <a:t>off</a:t>
            </a:r>
            <a:r>
              <a:rPr lang="en-US" altLang="en-US" sz="2500" dirty="0"/>
              <a:t>ered a </a:t>
            </a:r>
            <a:r>
              <a:rPr lang="en-US" altLang="en-US" sz="2500" b="1" dirty="0">
                <a:solidFill>
                  <a:srgbClr val="FF0000"/>
                </a:solidFill>
              </a:rPr>
              <a:t>job</a:t>
            </a:r>
            <a:r>
              <a:rPr lang="en-US" altLang="en-US" sz="2500" dirty="0"/>
              <a:t>. </a:t>
            </a:r>
          </a:p>
          <a:p>
            <a:pPr marL="0" indent="0" eaLnBrk="1" hangingPunct="1">
              <a:buFont typeface="Arial" panose="020B0604020202020204" pitchFamily="34" charset="0"/>
              <a:buAutoNum type="arabicPeriod"/>
            </a:pPr>
            <a:r>
              <a:rPr lang="en-US" altLang="en-US" sz="2500" dirty="0"/>
              <a:t>We’re </a:t>
            </a:r>
            <a:r>
              <a:rPr lang="en-US" altLang="en-US" sz="2500" b="1" dirty="0">
                <a:solidFill>
                  <a:srgbClr val="FF0000"/>
                </a:solidFill>
              </a:rPr>
              <a:t>so</a:t>
            </a:r>
            <a:r>
              <a:rPr lang="en-US" altLang="en-US" sz="2500" dirty="0"/>
              <a:t>rry we’re</a:t>
            </a:r>
            <a:r>
              <a:rPr lang="en-US" altLang="en-US" sz="2500" b="1" dirty="0">
                <a:solidFill>
                  <a:srgbClr val="FF0000"/>
                </a:solidFill>
              </a:rPr>
              <a:t> la</a:t>
            </a:r>
            <a:r>
              <a:rPr lang="en-US" altLang="en-US" sz="2500" dirty="0"/>
              <a:t>te. We’ve </a:t>
            </a:r>
            <a:r>
              <a:rPr lang="en-US" altLang="en-US" sz="2500" b="1" dirty="0">
                <a:solidFill>
                  <a:srgbClr val="FF0000"/>
                </a:solidFill>
              </a:rPr>
              <a:t>been</a:t>
            </a:r>
            <a:r>
              <a:rPr lang="en-US" altLang="en-US" sz="2500" dirty="0"/>
              <a:t> at a </a:t>
            </a:r>
            <a:r>
              <a:rPr lang="en-US" altLang="en-US" sz="2500" b="1" dirty="0">
                <a:solidFill>
                  <a:srgbClr val="FF0000"/>
                </a:solidFill>
              </a:rPr>
              <a:t>par</a:t>
            </a:r>
            <a:r>
              <a:rPr lang="en-US" altLang="en-US" sz="2500" dirty="0"/>
              <a:t>ty.</a:t>
            </a:r>
          </a:p>
          <a:p>
            <a:pPr marL="0" indent="0" eaLnBrk="1" hangingPunct="1">
              <a:buFont typeface="Arial" panose="020B0604020202020204" pitchFamily="34" charset="0"/>
              <a:buAutoNum type="arabicPeriod"/>
            </a:pPr>
            <a:r>
              <a:rPr lang="en-US" altLang="en-US" sz="2500" dirty="0"/>
              <a:t> I </a:t>
            </a:r>
            <a:r>
              <a:rPr lang="en-US" altLang="en-US" sz="2500" b="1" dirty="0">
                <a:solidFill>
                  <a:srgbClr val="FF0000"/>
                </a:solidFill>
              </a:rPr>
              <a:t>have</a:t>
            </a:r>
            <a:r>
              <a:rPr lang="en-US" altLang="en-US" sz="2500" dirty="0"/>
              <a:t>n’t </a:t>
            </a:r>
            <a:r>
              <a:rPr lang="en-US" altLang="en-US" sz="2500" b="1" dirty="0">
                <a:solidFill>
                  <a:srgbClr val="FF0000"/>
                </a:solidFill>
              </a:rPr>
              <a:t>heard</a:t>
            </a:r>
            <a:r>
              <a:rPr lang="en-US" altLang="en-US" sz="2500" dirty="0">
                <a:solidFill>
                  <a:srgbClr val="FF0000"/>
                </a:solidFill>
              </a:rPr>
              <a:t> </a:t>
            </a:r>
            <a:r>
              <a:rPr lang="en-US" altLang="en-US" sz="2500" dirty="0"/>
              <a:t>from </a:t>
            </a:r>
            <a:r>
              <a:rPr lang="en-US" altLang="en-US" sz="2500" b="1" dirty="0">
                <a:solidFill>
                  <a:srgbClr val="FF0000"/>
                </a:solidFill>
              </a:rPr>
              <a:t>Tom</a:t>
            </a:r>
            <a:r>
              <a:rPr lang="en-US" altLang="en-US" sz="2500" dirty="0">
                <a:solidFill>
                  <a:srgbClr val="FF0000"/>
                </a:solidFill>
              </a:rPr>
              <a:t> </a:t>
            </a:r>
            <a:r>
              <a:rPr lang="en-US" altLang="en-US" sz="2500" dirty="0"/>
              <a:t>for a </a:t>
            </a:r>
            <a:r>
              <a:rPr lang="en-US" altLang="en-US" sz="2500" b="1" dirty="0">
                <a:solidFill>
                  <a:srgbClr val="FF0000"/>
                </a:solidFill>
              </a:rPr>
              <a:t>while</a:t>
            </a:r>
            <a:r>
              <a:rPr lang="en-US" altLang="en-US" sz="2500" dirty="0"/>
              <a:t>.</a:t>
            </a:r>
          </a:p>
          <a:p>
            <a:pPr marL="0" indent="0" eaLnBrk="1" hangingPunct="1">
              <a:buFont typeface="Arial" panose="020B0604020202020204" pitchFamily="34" charset="0"/>
              <a:buAutoNum type="arabicPeriod"/>
            </a:pPr>
            <a:r>
              <a:rPr lang="en-US" altLang="en-US" sz="2500" dirty="0"/>
              <a:t> I’m </a:t>
            </a:r>
            <a:r>
              <a:rPr lang="en-US" altLang="en-US" sz="2500" b="1" dirty="0">
                <a:solidFill>
                  <a:srgbClr val="FF0000"/>
                </a:solidFill>
              </a:rPr>
              <a:t>sure</a:t>
            </a:r>
            <a:r>
              <a:rPr lang="en-US" altLang="en-US" sz="2500" dirty="0">
                <a:solidFill>
                  <a:srgbClr val="FF0000"/>
                </a:solidFill>
              </a:rPr>
              <a:t> </a:t>
            </a:r>
            <a:r>
              <a:rPr lang="en-US" altLang="en-US" sz="2500" dirty="0"/>
              <a:t>he could have </a:t>
            </a:r>
            <a:r>
              <a:rPr lang="en-US" altLang="en-US" sz="2500" b="1" dirty="0">
                <a:solidFill>
                  <a:srgbClr val="FF0000"/>
                </a:solidFill>
              </a:rPr>
              <a:t>found</a:t>
            </a:r>
            <a:r>
              <a:rPr lang="en-US" altLang="en-US" sz="2500" dirty="0">
                <a:solidFill>
                  <a:srgbClr val="FF0000"/>
                </a:solidFill>
              </a:rPr>
              <a:t> </a:t>
            </a:r>
            <a:r>
              <a:rPr lang="en-US" altLang="en-US" sz="2500" dirty="0"/>
              <a:t>a </a:t>
            </a:r>
            <a:r>
              <a:rPr lang="en-US" altLang="en-US" sz="2500" b="1" dirty="0">
                <a:solidFill>
                  <a:srgbClr val="FF0000"/>
                </a:solidFill>
              </a:rPr>
              <a:t>bet</a:t>
            </a:r>
            <a:r>
              <a:rPr lang="en-US" altLang="en-US" sz="2500" dirty="0"/>
              <a:t>ter one than </a:t>
            </a:r>
            <a:r>
              <a:rPr lang="en-US" altLang="en-US" sz="2500" b="1" dirty="0">
                <a:solidFill>
                  <a:srgbClr val="FF0000"/>
                </a:solidFill>
              </a:rPr>
              <a:t>that</a:t>
            </a:r>
            <a:r>
              <a:rPr lang="en-US" altLang="en-US" sz="2500" dirty="0"/>
              <a:t>.</a:t>
            </a:r>
          </a:p>
        </p:txBody>
      </p:sp>
    </p:spTree>
    <p:extLst>
      <p:ext uri="{BB962C8B-B14F-4D97-AF65-F5344CB8AC3E}">
        <p14:creationId xmlns:p14="http://schemas.microsoft.com/office/powerpoint/2010/main" val="74784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39">
                                            <p:txEl>
                                              <p:pRg st="2" end="2"/>
                                            </p:txEl>
                                          </p:spTgt>
                                        </p:tgtEl>
                                        <p:attrNameLst>
                                          <p:attrName>style.visibility</p:attrName>
                                        </p:attrNameLst>
                                      </p:cBhvr>
                                      <p:to>
                                        <p:strVal val="visible"/>
                                      </p:to>
                                    </p:set>
                                    <p:animEffect transition="in" filter="fade">
                                      <p:cBhvr>
                                        <p:cTn id="14" dur="1000"/>
                                        <p:tgtEl>
                                          <p:spTgt spid="14339">
                                            <p:txEl>
                                              <p:pRg st="2" end="2"/>
                                            </p:txEl>
                                          </p:spTgt>
                                        </p:tgtEl>
                                      </p:cBhvr>
                                    </p:animEffect>
                                    <p:anim calcmode="lin" valueType="num">
                                      <p:cBhvr>
                                        <p:cTn id="15"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Effect transition="in" filter="fade">
                                      <p:cBhvr>
                                        <p:cTn id="21" dur="1000"/>
                                        <p:tgtEl>
                                          <p:spTgt spid="14339">
                                            <p:txEl>
                                              <p:pRg st="3" end="3"/>
                                            </p:txEl>
                                          </p:spTgt>
                                        </p:tgtEl>
                                      </p:cBhvr>
                                    </p:animEffect>
                                    <p:anim calcmode="lin" valueType="num">
                                      <p:cBhvr>
                                        <p:cTn id="22"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3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339">
                                            <p:txEl>
                                              <p:pRg st="4" end="4"/>
                                            </p:txEl>
                                          </p:spTgt>
                                        </p:tgtEl>
                                        <p:attrNameLst>
                                          <p:attrName>style.visibility</p:attrName>
                                        </p:attrNameLst>
                                      </p:cBhvr>
                                      <p:to>
                                        <p:strVal val="visible"/>
                                      </p:to>
                                    </p:set>
                                    <p:animEffect transition="in" filter="fade">
                                      <p:cBhvr>
                                        <p:cTn id="28" dur="1000"/>
                                        <p:tgtEl>
                                          <p:spTgt spid="14339">
                                            <p:txEl>
                                              <p:pRg st="4" end="4"/>
                                            </p:txEl>
                                          </p:spTgt>
                                        </p:tgtEl>
                                      </p:cBhvr>
                                    </p:animEffect>
                                    <p:anim calcmode="lin" valueType="num">
                                      <p:cBhvr>
                                        <p:cTn id="29"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339">
                                            <p:txEl>
                                              <p:pRg st="5" end="5"/>
                                            </p:txEl>
                                          </p:spTgt>
                                        </p:tgtEl>
                                        <p:attrNameLst>
                                          <p:attrName>style.visibility</p:attrName>
                                        </p:attrNameLst>
                                      </p:cBhvr>
                                      <p:to>
                                        <p:strVal val="visible"/>
                                      </p:to>
                                    </p:set>
                                    <p:animEffect transition="in" filter="fade">
                                      <p:cBhvr>
                                        <p:cTn id="35" dur="1000"/>
                                        <p:tgtEl>
                                          <p:spTgt spid="14339">
                                            <p:txEl>
                                              <p:pRg st="5" end="5"/>
                                            </p:txEl>
                                          </p:spTgt>
                                        </p:tgtEl>
                                      </p:cBhvr>
                                    </p:animEffect>
                                    <p:anim calcmode="lin" valueType="num">
                                      <p:cBhvr>
                                        <p:cTn id="36"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4000"/>
            <a:lum/>
          </a:blip>
          <a:srcRect/>
          <a:stretch>
            <a:fillRect l="-3000" r="9000"/>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152400"/>
            <a:ext cx="7467600" cy="623888"/>
          </a:xfrm>
        </p:spPr>
        <p:txBody>
          <a:bodyPr/>
          <a:lstStyle/>
          <a:p>
            <a:r>
              <a:rPr lang="en-US" altLang="en-US" dirty="0">
                <a:solidFill>
                  <a:srgbClr val="C00000"/>
                </a:solidFill>
              </a:rPr>
              <a:t>Sentence Stress &amp; Rhythm </a:t>
            </a:r>
            <a:endParaRPr lang="en-GB" altLang="zh-TW" dirty="0">
              <a:solidFill>
                <a:srgbClr val="C00000"/>
              </a:solidFill>
            </a:endParaRPr>
          </a:p>
        </p:txBody>
      </p:sp>
      <p:sp>
        <p:nvSpPr>
          <p:cNvPr id="16387" name="Rectangle 3"/>
          <p:cNvSpPr>
            <a:spLocks noGrp="1" noChangeArrowheads="1"/>
          </p:cNvSpPr>
          <p:nvPr>
            <p:ph idx="1"/>
          </p:nvPr>
        </p:nvSpPr>
        <p:spPr>
          <a:xfrm>
            <a:off x="-10682" y="990600"/>
            <a:ext cx="7935482" cy="1371600"/>
          </a:xfrm>
        </p:spPr>
        <p:txBody>
          <a:bodyPr>
            <a:normAutofit fontScale="92500" lnSpcReduction="10000"/>
          </a:bodyPr>
          <a:lstStyle/>
          <a:p>
            <a:pPr marL="0" indent="0" algn="just" eaLnBrk="1" hangingPunct="1">
              <a:buClr>
                <a:srgbClr val="AD0101"/>
              </a:buClr>
              <a:buFont typeface="Arial" panose="020B0604020202020204" pitchFamily="34" charset="0"/>
              <a:buNone/>
            </a:pPr>
            <a:r>
              <a:rPr lang="en-US" altLang="en-US" sz="2400" dirty="0">
                <a:solidFill>
                  <a:srgbClr val="303030"/>
                </a:solidFill>
              </a:rPr>
              <a:t>Underline the key syllable of each word in the passage below while reading it aloud. Try to make the stressed words stand out from the others. What happens to the words you didn’t stress?</a:t>
            </a:r>
          </a:p>
        </p:txBody>
      </p:sp>
      <p:sp>
        <p:nvSpPr>
          <p:cNvPr id="16388" name="TextBox 1"/>
          <p:cNvSpPr txBox="1">
            <a:spLocks noChangeArrowheads="1"/>
          </p:cNvSpPr>
          <p:nvPr/>
        </p:nvSpPr>
        <p:spPr bwMode="auto">
          <a:xfrm>
            <a:off x="228600" y="2971800"/>
            <a:ext cx="7543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pPr algn="just"/>
            <a:r>
              <a:rPr lang="en-US" altLang="en-US" sz="3200" dirty="0"/>
              <a:t>I don’t need to stress every word when I speak. I only need to pronounce the key words right to get my meaning across. What I don’t emphasize becomes much shorter, quicker, and quieter. Already, I can begin to feel I’m speaking English better.</a:t>
            </a:r>
          </a:p>
        </p:txBody>
      </p:sp>
    </p:spTree>
    <p:extLst>
      <p:ext uri="{BB962C8B-B14F-4D97-AF65-F5344CB8AC3E}">
        <p14:creationId xmlns:p14="http://schemas.microsoft.com/office/powerpoint/2010/main" val="41135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388"/>
                                        </p:tgtEl>
                                        <p:attrNameLst>
                                          <p:attrName>style.visibility</p:attrName>
                                        </p:attrNameLst>
                                      </p:cBhvr>
                                      <p:to>
                                        <p:strVal val="visible"/>
                                      </p:to>
                                    </p:set>
                                    <p:animEffect transition="in" filter="fade">
                                      <p:cBhvr>
                                        <p:cTn id="14" dur="1000"/>
                                        <p:tgtEl>
                                          <p:spTgt spid="16388"/>
                                        </p:tgtEl>
                                      </p:cBhvr>
                                    </p:animEffect>
                                    <p:anim calcmode="lin" valueType="num">
                                      <p:cBhvr>
                                        <p:cTn id="15" dur="1000" fill="hold"/>
                                        <p:tgtEl>
                                          <p:spTgt spid="16388"/>
                                        </p:tgtEl>
                                        <p:attrNameLst>
                                          <p:attrName>ppt_x</p:attrName>
                                        </p:attrNameLst>
                                      </p:cBhvr>
                                      <p:tavLst>
                                        <p:tav tm="0">
                                          <p:val>
                                            <p:strVal val="#ppt_x"/>
                                          </p:val>
                                        </p:tav>
                                        <p:tav tm="100000">
                                          <p:val>
                                            <p:strVal val="#ppt_x"/>
                                          </p:val>
                                        </p:tav>
                                      </p:tavLst>
                                    </p:anim>
                                    <p:anim calcmode="lin" valueType="num">
                                      <p:cBhvr>
                                        <p:cTn id="16"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8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4000"/>
            <a:lum/>
          </a:blip>
          <a:srcRect/>
          <a:stretch>
            <a:fillRect l="-1000" t="2000" r="10000"/>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152400"/>
            <a:ext cx="7467600" cy="623888"/>
          </a:xfrm>
        </p:spPr>
        <p:txBody>
          <a:bodyPr/>
          <a:lstStyle/>
          <a:p>
            <a:r>
              <a:rPr lang="en-US" altLang="en-US" dirty="0">
                <a:solidFill>
                  <a:srgbClr val="C00000"/>
                </a:solidFill>
              </a:rPr>
              <a:t>Sentence Stress &amp; Rhythm </a:t>
            </a:r>
            <a:endParaRPr lang="en-GB" altLang="zh-TW" dirty="0">
              <a:solidFill>
                <a:srgbClr val="C00000"/>
              </a:solidFill>
            </a:endParaRPr>
          </a:p>
        </p:txBody>
      </p:sp>
      <p:sp>
        <p:nvSpPr>
          <p:cNvPr id="16387" name="Rectangle 3"/>
          <p:cNvSpPr>
            <a:spLocks noGrp="1" noChangeArrowheads="1"/>
          </p:cNvSpPr>
          <p:nvPr>
            <p:ph idx="1"/>
          </p:nvPr>
        </p:nvSpPr>
        <p:spPr>
          <a:xfrm>
            <a:off x="-10682" y="990600"/>
            <a:ext cx="7935482" cy="990600"/>
          </a:xfrm>
        </p:spPr>
        <p:txBody>
          <a:bodyPr>
            <a:normAutofit/>
          </a:bodyPr>
          <a:lstStyle/>
          <a:p>
            <a:pPr marL="0" indent="0" algn="just" eaLnBrk="1" hangingPunct="1">
              <a:buClr>
                <a:srgbClr val="AD0101"/>
              </a:buClr>
              <a:buFont typeface="Arial" panose="020B0604020202020204" pitchFamily="34" charset="0"/>
              <a:buNone/>
            </a:pPr>
            <a:r>
              <a:rPr lang="en-US" altLang="en-US" sz="2400" b="1" dirty="0">
                <a:solidFill>
                  <a:srgbClr val="303030"/>
                </a:solidFill>
              </a:rPr>
              <a:t>Practise saying the following text with accurate sentence stress.</a:t>
            </a:r>
          </a:p>
        </p:txBody>
      </p:sp>
      <p:sp>
        <p:nvSpPr>
          <p:cNvPr id="5" name="TextBox 1"/>
          <p:cNvSpPr txBox="1">
            <a:spLocks noChangeArrowheads="1"/>
          </p:cNvSpPr>
          <p:nvPr/>
        </p:nvSpPr>
        <p:spPr bwMode="auto">
          <a:xfrm>
            <a:off x="179832" y="2438400"/>
            <a:ext cx="7848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pPr algn="just"/>
            <a:r>
              <a:rPr lang="en-US" altLang="en-US" sz="3200" dirty="0"/>
              <a:t>I </a:t>
            </a:r>
            <a:r>
              <a:rPr lang="en-US" altLang="en-US" sz="3200" b="1" u="sng" dirty="0"/>
              <a:t>don’t</a:t>
            </a:r>
            <a:r>
              <a:rPr lang="en-US" altLang="en-US" sz="3200" dirty="0"/>
              <a:t> need to stress </a:t>
            </a:r>
            <a:r>
              <a:rPr lang="en-US" altLang="en-US" sz="3600" b="1" u="sng" dirty="0"/>
              <a:t>ev</a:t>
            </a:r>
            <a:r>
              <a:rPr lang="en-US" altLang="en-US" sz="3200" dirty="0"/>
              <a:t>ery word when I </a:t>
            </a:r>
            <a:r>
              <a:rPr lang="en-US" altLang="en-US" sz="3200" b="1" u="sng" dirty="0"/>
              <a:t>speak</a:t>
            </a:r>
            <a:r>
              <a:rPr lang="en-US" altLang="en-US" sz="3200" dirty="0"/>
              <a:t>. I </a:t>
            </a:r>
            <a:r>
              <a:rPr lang="en-US" altLang="en-US" sz="3200" b="1" u="sng" dirty="0"/>
              <a:t>on</a:t>
            </a:r>
            <a:r>
              <a:rPr lang="en-US" altLang="en-US" sz="3200" dirty="0"/>
              <a:t>ly need to pron</a:t>
            </a:r>
            <a:r>
              <a:rPr lang="en-US" altLang="en-US" sz="3200" b="1" u="sng" dirty="0"/>
              <a:t>oun</a:t>
            </a:r>
            <a:r>
              <a:rPr lang="en-US" altLang="en-US" sz="3200" dirty="0"/>
              <a:t>ce the </a:t>
            </a:r>
            <a:r>
              <a:rPr lang="en-US" altLang="en-US" sz="3600" b="1" u="sng" dirty="0"/>
              <a:t>key</a:t>
            </a:r>
            <a:r>
              <a:rPr lang="en-US" altLang="en-US" sz="3200" dirty="0"/>
              <a:t> words </a:t>
            </a:r>
            <a:r>
              <a:rPr lang="en-US" altLang="en-US" sz="3200" b="1" u="sng" dirty="0"/>
              <a:t>ri</a:t>
            </a:r>
            <a:r>
              <a:rPr lang="en-US" altLang="en-US" sz="3200" dirty="0"/>
              <a:t>ght to get my </a:t>
            </a:r>
            <a:r>
              <a:rPr lang="en-US" altLang="en-US" sz="3600" b="1" u="sng" dirty="0"/>
              <a:t>mean</a:t>
            </a:r>
            <a:r>
              <a:rPr lang="en-US" altLang="en-US" sz="3200" dirty="0"/>
              <a:t>ing a</a:t>
            </a:r>
            <a:r>
              <a:rPr lang="en-US" altLang="en-US" sz="3600" b="1" u="sng" dirty="0"/>
              <a:t>cross</a:t>
            </a:r>
            <a:r>
              <a:rPr lang="en-US" altLang="en-US" sz="3200" dirty="0"/>
              <a:t>. What I </a:t>
            </a:r>
            <a:r>
              <a:rPr lang="en-US" altLang="en-US" sz="3600" b="1" u="sng" dirty="0"/>
              <a:t>don’t</a:t>
            </a:r>
            <a:r>
              <a:rPr lang="en-US" altLang="en-US" sz="3200" dirty="0"/>
              <a:t> </a:t>
            </a:r>
            <a:r>
              <a:rPr lang="en-US" altLang="en-US" sz="3600" dirty="0"/>
              <a:t>em</a:t>
            </a:r>
            <a:r>
              <a:rPr lang="en-US" altLang="en-US" sz="3200" dirty="0"/>
              <a:t>phasize becomes much </a:t>
            </a:r>
            <a:r>
              <a:rPr lang="en-US" altLang="en-US" sz="3600" b="1" u="sng" dirty="0"/>
              <a:t>short</a:t>
            </a:r>
            <a:r>
              <a:rPr lang="en-US" altLang="en-US" sz="3200" dirty="0"/>
              <a:t>er, </a:t>
            </a:r>
            <a:r>
              <a:rPr lang="en-US" altLang="en-US" sz="3600" b="1" u="sng" dirty="0"/>
              <a:t>quick</a:t>
            </a:r>
            <a:r>
              <a:rPr lang="en-US" altLang="en-US" sz="3200" dirty="0"/>
              <a:t>er, and </a:t>
            </a:r>
            <a:r>
              <a:rPr lang="en-US" altLang="en-US" sz="3600" b="1" u="sng" dirty="0"/>
              <a:t>qui</a:t>
            </a:r>
            <a:r>
              <a:rPr lang="en-US" altLang="en-US" sz="3200" dirty="0"/>
              <a:t>eter. Alr</a:t>
            </a:r>
            <a:r>
              <a:rPr lang="en-US" altLang="en-US" sz="3600" b="1" u="sng" dirty="0"/>
              <a:t>ead</a:t>
            </a:r>
            <a:r>
              <a:rPr lang="en-US" altLang="en-US" sz="3200" dirty="0"/>
              <a:t>y, I can beg</a:t>
            </a:r>
            <a:r>
              <a:rPr lang="en-US" altLang="en-US" sz="3200" b="1" u="sng" dirty="0"/>
              <a:t>in</a:t>
            </a:r>
            <a:r>
              <a:rPr lang="en-US" altLang="en-US" sz="3200" dirty="0"/>
              <a:t> to feel I’m </a:t>
            </a:r>
            <a:r>
              <a:rPr lang="en-US" altLang="en-US" sz="3600" b="1" u="sng" dirty="0"/>
              <a:t>speak</a:t>
            </a:r>
            <a:r>
              <a:rPr lang="en-US" altLang="en-US" sz="3200" dirty="0"/>
              <a:t>ing </a:t>
            </a:r>
            <a:r>
              <a:rPr lang="en-US" altLang="en-US" sz="3600" b="1" u="sng" dirty="0"/>
              <a:t>Eng</a:t>
            </a:r>
            <a:r>
              <a:rPr lang="en-US" altLang="en-US" sz="3200" dirty="0"/>
              <a:t>lish </a:t>
            </a:r>
            <a:r>
              <a:rPr lang="en-US" altLang="en-US" sz="3600" b="1" u="sng" dirty="0"/>
              <a:t>bet</a:t>
            </a:r>
            <a:r>
              <a:rPr lang="en-US" altLang="en-US" sz="3200" dirty="0"/>
              <a:t>ter.</a:t>
            </a:r>
          </a:p>
        </p:txBody>
      </p:sp>
    </p:spTree>
    <p:extLst>
      <p:ext uri="{BB962C8B-B14F-4D97-AF65-F5344CB8AC3E}">
        <p14:creationId xmlns:p14="http://schemas.microsoft.com/office/powerpoint/2010/main" val="34975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l="-6000" r="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6793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l="-6000" t="43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7924800" cy="457200"/>
          </a:xfrm>
        </p:spPr>
        <p:txBody>
          <a:bodyPr>
            <a:noAutofit/>
          </a:bodyPr>
          <a:lstStyle/>
          <a:p>
            <a:br>
              <a:rPr lang="en-US" sz="3200" dirty="0">
                <a:solidFill>
                  <a:srgbClr val="C00000"/>
                </a:solidFill>
              </a:rPr>
            </a:br>
            <a:r>
              <a:rPr lang="en-US" sz="3200" dirty="0">
                <a:solidFill>
                  <a:srgbClr val="C00000"/>
                </a:solidFill>
              </a:rPr>
              <a:t>Stress and rhythm, and intonation</a:t>
            </a:r>
          </a:p>
        </p:txBody>
      </p:sp>
      <p:sp>
        <p:nvSpPr>
          <p:cNvPr id="3" name="Content Placeholder 2"/>
          <p:cNvSpPr>
            <a:spLocks noGrp="1"/>
          </p:cNvSpPr>
          <p:nvPr>
            <p:ph sz="half" idx="1"/>
          </p:nvPr>
        </p:nvSpPr>
        <p:spPr>
          <a:xfrm>
            <a:off x="152400" y="1143000"/>
            <a:ext cx="7772400" cy="1828800"/>
          </a:xfrm>
        </p:spPr>
        <p:txBody>
          <a:bodyPr>
            <a:normAutofit/>
          </a:bodyPr>
          <a:lstStyle/>
          <a:p>
            <a:pPr marL="0" indent="0">
              <a:buNone/>
            </a:pPr>
            <a:r>
              <a:rPr lang="en-US" b="1" dirty="0"/>
              <a:t>Stress and Rhythm</a:t>
            </a:r>
          </a:p>
          <a:p>
            <a:pPr lvl="1">
              <a:buFont typeface="Arial" panose="020B0604020202020204" pitchFamily="34" charset="0"/>
              <a:buChar char="•"/>
            </a:pPr>
            <a:r>
              <a:rPr lang="en-US" dirty="0">
                <a:solidFill>
                  <a:schemeClr val="tx1"/>
                </a:solidFill>
              </a:rPr>
              <a:t>The most important words in a sentence are stressed - (nouns, verbs, adjectives, adverbs) </a:t>
            </a:r>
          </a:p>
          <a:p>
            <a:pPr lvl="1">
              <a:buFont typeface="Arial" panose="020B0604020202020204" pitchFamily="34" charset="0"/>
              <a:buChar char="•"/>
            </a:pPr>
            <a:r>
              <a:rPr lang="en-US" dirty="0">
                <a:solidFill>
                  <a:schemeClr val="tx1"/>
                </a:solidFill>
              </a:rPr>
              <a:t>Sentence stress provides the rhythm of a sentence</a:t>
            </a:r>
          </a:p>
          <a:p>
            <a:pPr lvl="1"/>
            <a:endParaRPr lang="en-US" dirty="0"/>
          </a:p>
        </p:txBody>
      </p:sp>
    </p:spTree>
    <p:extLst>
      <p:ext uri="{BB962C8B-B14F-4D97-AF65-F5344CB8AC3E}">
        <p14:creationId xmlns:p14="http://schemas.microsoft.com/office/powerpoint/2010/main" val="2023488620"/>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152400"/>
            <a:ext cx="7467600" cy="547688"/>
          </a:xfrm>
        </p:spPr>
        <p:txBody>
          <a:bodyPr>
            <a:normAutofit fontScale="90000"/>
          </a:bodyPr>
          <a:lstStyle/>
          <a:p>
            <a:pPr eaLnBrk="1" hangingPunct="1"/>
            <a:r>
              <a:rPr lang="en-US" altLang="en-US" dirty="0">
                <a:solidFill>
                  <a:srgbClr val="C00000"/>
                </a:solidFill>
              </a:rPr>
              <a:t>Contrastive Stress</a:t>
            </a:r>
            <a:endParaRPr lang="en-GB" altLang="zh-TW" dirty="0">
              <a:solidFill>
                <a:srgbClr val="C00000"/>
              </a:solidFill>
            </a:endParaRPr>
          </a:p>
        </p:txBody>
      </p:sp>
      <p:sp>
        <p:nvSpPr>
          <p:cNvPr id="20483" name="Rectangle 3"/>
          <p:cNvSpPr>
            <a:spLocks noGrp="1" noChangeArrowheads="1"/>
          </p:cNvSpPr>
          <p:nvPr>
            <p:ph idx="1"/>
          </p:nvPr>
        </p:nvSpPr>
        <p:spPr>
          <a:xfrm>
            <a:off x="-5862" y="717672"/>
            <a:ext cx="8048714" cy="1034927"/>
          </a:xfrm>
        </p:spPr>
        <p:txBody>
          <a:bodyPr>
            <a:noAutofit/>
          </a:bodyPr>
          <a:lstStyle/>
          <a:p>
            <a:pPr marL="0" indent="0" eaLnBrk="1" hangingPunct="1">
              <a:buClr>
                <a:srgbClr val="AD0101"/>
              </a:buClr>
              <a:buFont typeface="Arial" panose="020B0604020202020204" pitchFamily="34" charset="0"/>
              <a:buNone/>
            </a:pPr>
            <a:r>
              <a:rPr lang="en-US" altLang="en-US" sz="2800" dirty="0">
                <a:solidFill>
                  <a:srgbClr val="303030"/>
                </a:solidFill>
              </a:rPr>
              <a:t>Practise the following dialogues with a partner. Think about where to put the stress.</a:t>
            </a:r>
          </a:p>
        </p:txBody>
      </p:sp>
      <p:graphicFrame>
        <p:nvGraphicFramePr>
          <p:cNvPr id="5" name="Table 4"/>
          <p:cNvGraphicFramePr>
            <a:graphicFrameLocks noGrp="1"/>
          </p:cNvGraphicFramePr>
          <p:nvPr>
            <p:extLst>
              <p:ext uri="{D42A27DB-BD31-4B8C-83A1-F6EECF244321}">
                <p14:modId xmlns:p14="http://schemas.microsoft.com/office/powerpoint/2010/main" val="1687003402"/>
              </p:ext>
            </p:extLst>
          </p:nvPr>
        </p:nvGraphicFramePr>
        <p:xfrm>
          <a:off x="28486" y="1752600"/>
          <a:ext cx="8077200" cy="5105400"/>
        </p:xfrm>
        <a:graphic>
          <a:graphicData uri="http://schemas.openxmlformats.org/drawingml/2006/table">
            <a:tbl>
              <a:tblPr/>
              <a:tblGrid>
                <a:gridCol w="504825">
                  <a:extLst>
                    <a:ext uri="{9D8B030D-6E8A-4147-A177-3AD203B41FA5}">
                      <a16:colId xmlns:a16="http://schemas.microsoft.com/office/drawing/2014/main" val="20000"/>
                    </a:ext>
                  </a:extLst>
                </a:gridCol>
                <a:gridCol w="7572375">
                  <a:extLst>
                    <a:ext uri="{9D8B030D-6E8A-4147-A177-3AD203B41FA5}">
                      <a16:colId xmlns:a16="http://schemas.microsoft.com/office/drawing/2014/main" val="20001"/>
                    </a:ext>
                  </a:extLst>
                </a:gridCol>
              </a:tblGrid>
              <a:tr h="1276350">
                <a:tc>
                  <a:txBody>
                    <a:bodyPr/>
                    <a:lstStyle>
                      <a:lvl1pPr>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ea typeface="新細明體" pitchFamily="18" charset="-120"/>
                        </a:rPr>
                        <a:t>1.</a:t>
                      </a:r>
                      <a:endParaRPr kumimoji="0" lang="en-GB" altLang="en-US" sz="1800" b="0" i="0" u="none" strike="noStrike" cap="none" normalizeH="0" baseline="0" dirty="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CBCB"/>
                    </a:solidFill>
                  </a:tcPr>
                </a:tc>
                <a:tc>
                  <a:txBody>
                    <a:bodyPr/>
                    <a:lstStyle>
                      <a:lvl1pPr marL="342900" indent="-342900">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You live in Kowloon Tong, don’t you?</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No I work in Kowloon Tong.</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CBCB"/>
                    </a:solidFill>
                  </a:tcPr>
                </a:tc>
                <a:extLst>
                  <a:ext uri="{0D108BD9-81ED-4DB2-BD59-A6C34878D82A}">
                    <a16:rowId xmlns:a16="http://schemas.microsoft.com/office/drawing/2014/main" val="10000"/>
                  </a:ext>
                </a:extLst>
              </a:tr>
              <a:tr h="1276350">
                <a:tc>
                  <a:txBody>
                    <a:bodyPr/>
                    <a:lstStyle>
                      <a:lvl1pPr>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itchFamily="18" charset="0"/>
                          <a:ea typeface="新細明體" pitchFamily="18" charset="-120"/>
                        </a:rPr>
                        <a:t>2.</a:t>
                      </a:r>
                      <a:endParaRPr kumimoji="0" lang="en-GB" altLang="en-US" sz="1800" b="0" i="0" u="none" strike="noStrike" cap="none" normalizeH="0" baseline="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E7E7"/>
                    </a:solidFill>
                  </a:tcPr>
                </a:tc>
                <a:tc>
                  <a:txBody>
                    <a:bodyPr/>
                    <a:lstStyle>
                      <a:lvl1pPr marL="342900" indent="-342900">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Are you Japanese?</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No, I’m Chinese.</a:t>
                      </a:r>
                      <a:endParaRPr kumimoji="0" lang="en-GB" altLang="en-US" sz="2400" b="0" i="0" u="none" strike="noStrike" cap="none" normalizeH="0" baseline="0" dirty="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1276350">
                <a:tc>
                  <a:txBody>
                    <a:bodyPr/>
                    <a:lstStyle>
                      <a:lvl1pPr>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itchFamily="18" charset="0"/>
                          <a:ea typeface="新細明體" pitchFamily="18" charset="-120"/>
                        </a:rPr>
                        <a:t>3.</a:t>
                      </a:r>
                      <a:endParaRPr kumimoji="0" lang="en-GB" altLang="en-US" sz="1800" b="0" i="0" u="none" strike="noStrike" cap="none" normalizeH="0" baseline="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CBCB"/>
                    </a:solidFill>
                  </a:tcPr>
                </a:tc>
                <a:tc>
                  <a:txBody>
                    <a:bodyPr/>
                    <a:lstStyle>
                      <a:lvl1pPr marL="342900" indent="-342900">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Your address is Flat 2B, 36 Nathan Road, right?</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No, it’s Flat 2C, 236 Nathan Road.</a:t>
                      </a:r>
                      <a:endParaRPr kumimoji="0" lang="en-GB" altLang="en-US" sz="2400" b="0" i="0" u="none" strike="noStrike" cap="none" normalizeH="0" baseline="0" dirty="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CBCB"/>
                    </a:solidFill>
                  </a:tcPr>
                </a:tc>
                <a:extLst>
                  <a:ext uri="{0D108BD9-81ED-4DB2-BD59-A6C34878D82A}">
                    <a16:rowId xmlns:a16="http://schemas.microsoft.com/office/drawing/2014/main" val="10002"/>
                  </a:ext>
                </a:extLst>
              </a:tr>
              <a:tr h="1276350">
                <a:tc>
                  <a:txBody>
                    <a:bodyPr/>
                    <a:lstStyle>
                      <a:lvl1pPr>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itchFamily="18" charset="0"/>
                          <a:ea typeface="新細明體" pitchFamily="18" charset="-120"/>
                        </a:rPr>
                        <a:t>4. </a:t>
                      </a:r>
                      <a:endParaRPr kumimoji="0" lang="en-GB" altLang="en-US" sz="1800" b="0" i="0" u="none" strike="noStrike" cap="none" normalizeH="0" baseline="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E7E7"/>
                    </a:solidFill>
                  </a:tcPr>
                </a:tc>
                <a:tc>
                  <a:txBody>
                    <a:bodyPr/>
                    <a:lstStyle>
                      <a:lvl1pPr marL="342900" indent="-342900">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Your address is Flat 2B, 36 Nathan Road, right?</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No, it’s Flat 2B, 56 Nathan Road</a:t>
                      </a:r>
                      <a:r>
                        <a:rPr kumimoji="0" lang="en-GB" altLang="en-US" sz="2400" b="0" i="0" u="none" strike="noStrike" cap="none" normalizeH="0" baseline="0" dirty="0">
                          <a:ln>
                            <a:noFill/>
                          </a:ln>
                          <a:solidFill>
                            <a:srgbClr val="000000"/>
                          </a:solidFill>
                          <a:effectLst/>
                          <a:latin typeface="Times New Roman" pitchFamily="18" charset="0"/>
                          <a:ea typeface="新細明體" pitchFamily="18" charset="-120"/>
                        </a:rPr>
                        <a:t>.</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9379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152400"/>
            <a:ext cx="7467600" cy="547688"/>
          </a:xfrm>
        </p:spPr>
        <p:txBody>
          <a:bodyPr>
            <a:normAutofit fontScale="90000"/>
          </a:bodyPr>
          <a:lstStyle/>
          <a:p>
            <a:pPr eaLnBrk="1" hangingPunct="1"/>
            <a:r>
              <a:rPr lang="en-US" altLang="en-US" dirty="0">
                <a:solidFill>
                  <a:srgbClr val="C00000"/>
                </a:solidFill>
              </a:rPr>
              <a:t>Contrastive Stress</a:t>
            </a:r>
            <a:endParaRPr lang="en-GB" altLang="zh-TW" dirty="0">
              <a:solidFill>
                <a:srgbClr val="C00000"/>
              </a:solidFill>
            </a:endParaRPr>
          </a:p>
        </p:txBody>
      </p:sp>
      <p:sp>
        <p:nvSpPr>
          <p:cNvPr id="6" name="Rectangle 5"/>
          <p:cNvSpPr/>
          <p:nvPr/>
        </p:nvSpPr>
        <p:spPr>
          <a:xfrm>
            <a:off x="0" y="700088"/>
            <a:ext cx="8153400" cy="5834226"/>
          </a:xfrm>
          <a:prstGeom prst="rect">
            <a:avLst/>
          </a:prstGeom>
        </p:spPr>
        <p:txBody>
          <a:bodyPr wrap="square">
            <a:spAutoFit/>
          </a:bodyPr>
          <a:lstStyle/>
          <a:p>
            <a:r>
              <a:rPr lang="en-US" sz="2400" b="1" dirty="0"/>
              <a:t>Read the conversation below and decide which word(s) in each line should be stressed. (The stressed words in the first 3 lines have been done already.)</a:t>
            </a:r>
          </a:p>
          <a:p>
            <a:endParaRPr lang="en-CA" sz="1600" b="1" dirty="0"/>
          </a:p>
          <a:p>
            <a:r>
              <a:rPr lang="en-US" sz="1400" dirty="0"/>
              <a:t>     Dave: </a:t>
            </a:r>
            <a:r>
              <a:rPr lang="en-US" sz="1400" i="1" dirty="0"/>
              <a:t>I bought a really interesting </a:t>
            </a:r>
            <a:r>
              <a:rPr lang="en-US" sz="1400" b="1" i="1" u="sng" dirty="0"/>
              <a:t>book</a:t>
            </a:r>
            <a:r>
              <a:rPr lang="en-US" sz="1400" i="1" dirty="0"/>
              <a:t> last week.</a:t>
            </a:r>
            <a:endParaRPr lang="en-CA" sz="1400" dirty="0"/>
          </a:p>
          <a:p>
            <a:r>
              <a:rPr lang="en-US" sz="1400" dirty="0"/>
              <a:t>     Andy: </a:t>
            </a:r>
            <a:r>
              <a:rPr lang="en-US" sz="1400" i="1" dirty="0"/>
              <a:t>Last </a:t>
            </a:r>
            <a:r>
              <a:rPr lang="en-US" sz="1400" b="1" i="1" u="sng" dirty="0"/>
              <a:t>night</a:t>
            </a:r>
            <a:r>
              <a:rPr lang="en-US" sz="1400" i="1" dirty="0"/>
              <a:t>?</a:t>
            </a:r>
            <a:endParaRPr lang="en-CA" sz="1400" dirty="0"/>
          </a:p>
          <a:p>
            <a:r>
              <a:rPr lang="en-US" sz="1400" dirty="0"/>
              <a:t>     Dave: </a:t>
            </a:r>
            <a:r>
              <a:rPr lang="en-US" sz="1400" i="1" dirty="0"/>
              <a:t>No, last </a:t>
            </a:r>
            <a:r>
              <a:rPr lang="en-US" sz="1400" b="1" i="1" u="sng" dirty="0"/>
              <a:t>week</a:t>
            </a:r>
            <a:r>
              <a:rPr lang="en-US" sz="1400" i="1" dirty="0"/>
              <a:t>. It’s about climate change.</a:t>
            </a:r>
            <a:endParaRPr lang="en-CA" sz="1400" dirty="0"/>
          </a:p>
          <a:p>
            <a:r>
              <a:rPr lang="en-US" sz="1400" dirty="0"/>
              <a:t>     Andy: </a:t>
            </a:r>
            <a:r>
              <a:rPr lang="en-US" sz="1400" i="1" dirty="0"/>
              <a:t>Who wrote it?</a:t>
            </a:r>
            <a:endParaRPr lang="en-CA" sz="1400" dirty="0"/>
          </a:p>
          <a:p>
            <a:r>
              <a:rPr lang="en-US" sz="1400" dirty="0"/>
              <a:t>     Dave: </a:t>
            </a:r>
            <a:r>
              <a:rPr lang="en-US" sz="1400" i="1" dirty="0"/>
              <a:t>Al Gore.</a:t>
            </a:r>
            <a:endParaRPr lang="en-CA" sz="1400" dirty="0"/>
          </a:p>
          <a:p>
            <a:r>
              <a:rPr lang="en-US" sz="1400" dirty="0"/>
              <a:t>     Andy: </a:t>
            </a:r>
            <a:r>
              <a:rPr lang="en-US" sz="1400" i="1" dirty="0"/>
              <a:t>Oh, she’s great.</a:t>
            </a:r>
            <a:endParaRPr lang="en-CA" sz="1400" dirty="0"/>
          </a:p>
          <a:p>
            <a:r>
              <a:rPr lang="en-US" sz="1400" dirty="0"/>
              <a:t>     Dave: </a:t>
            </a:r>
            <a:r>
              <a:rPr lang="en-US" sz="1400" i="1" dirty="0"/>
              <a:t>You mean he, don’t you?</a:t>
            </a:r>
            <a:endParaRPr lang="en-CA" sz="1400" dirty="0"/>
          </a:p>
          <a:p>
            <a:r>
              <a:rPr lang="en-US" sz="1400" dirty="0"/>
              <a:t>     Andy: </a:t>
            </a:r>
            <a:r>
              <a:rPr lang="en-US" sz="1400" i="1" dirty="0"/>
              <a:t>Oh. Sorry. What does he say?</a:t>
            </a:r>
            <a:endParaRPr lang="en-CA" sz="1400" dirty="0"/>
          </a:p>
          <a:p>
            <a:r>
              <a:rPr lang="en-US" sz="1400" dirty="0"/>
              <a:t>     Dave: </a:t>
            </a:r>
            <a:r>
              <a:rPr lang="en-US" sz="1400" i="1" dirty="0"/>
              <a:t>He says climate change is your fault!</a:t>
            </a:r>
            <a:endParaRPr lang="en-CA" sz="1400" dirty="0"/>
          </a:p>
          <a:p>
            <a:r>
              <a:rPr lang="en-US" sz="1400" dirty="0"/>
              <a:t>     Andy: </a:t>
            </a:r>
            <a:r>
              <a:rPr lang="en-US" sz="1400" i="1" dirty="0"/>
              <a:t>My fault?!</a:t>
            </a:r>
            <a:endParaRPr lang="en-CA" sz="1400" dirty="0"/>
          </a:p>
          <a:p>
            <a:r>
              <a:rPr lang="en-US" sz="1400" dirty="0"/>
              <a:t>     Dave: </a:t>
            </a:r>
            <a:r>
              <a:rPr lang="en-US" sz="1400" i="1" dirty="0"/>
              <a:t>Well, you do drive a big car, don’t you?</a:t>
            </a:r>
            <a:endParaRPr lang="en-CA" sz="1400" dirty="0"/>
          </a:p>
          <a:p>
            <a:r>
              <a:rPr lang="en-US" sz="1400" dirty="0"/>
              <a:t>     Andy: </a:t>
            </a:r>
            <a:r>
              <a:rPr lang="en-US" sz="1400" i="1" dirty="0"/>
              <a:t>Don’t you?</a:t>
            </a:r>
            <a:endParaRPr lang="en-CA" sz="1400" dirty="0"/>
          </a:p>
          <a:p>
            <a:r>
              <a:rPr lang="en-US" sz="1400" dirty="0"/>
              <a:t>     Dave: </a:t>
            </a:r>
            <a:r>
              <a:rPr lang="en-US" sz="1400" i="1" dirty="0"/>
              <a:t>No, I sold mine.</a:t>
            </a:r>
            <a:r>
              <a:rPr lang="en-US" sz="1400" dirty="0"/>
              <a:t> </a:t>
            </a:r>
            <a:endParaRPr lang="en-CA" sz="1400" dirty="0"/>
          </a:p>
          <a:p>
            <a:r>
              <a:rPr lang="en-US" sz="1400" dirty="0"/>
              <a:t>     Andy: </a:t>
            </a:r>
            <a:r>
              <a:rPr lang="en-US" sz="1400" i="1" dirty="0"/>
              <a:t>Well, I’ll never sell mine. It’s too comfortable.</a:t>
            </a:r>
            <a:endParaRPr lang="en-CA" sz="1400" dirty="0"/>
          </a:p>
          <a:p>
            <a:r>
              <a:rPr lang="en-US" sz="1400" dirty="0"/>
              <a:t>     Dave: </a:t>
            </a:r>
            <a:r>
              <a:rPr lang="en-US" sz="1400" i="1" dirty="0"/>
              <a:t>Maybe you think that’s important, But I think the environment is more important.</a:t>
            </a:r>
            <a:endParaRPr lang="en-CA" sz="1400" dirty="0"/>
          </a:p>
          <a:p>
            <a:r>
              <a:rPr lang="en-US" sz="1400" dirty="0"/>
              <a:t>     Andy: </a:t>
            </a:r>
            <a:r>
              <a:rPr lang="en-US" sz="1400" i="1" dirty="0"/>
              <a:t>The environment is important. But if you ask me, comfort is the most important.</a:t>
            </a:r>
            <a:endParaRPr lang="en-CA" sz="1400" dirty="0"/>
          </a:p>
          <a:p>
            <a:r>
              <a:rPr lang="en-US" sz="1400" dirty="0"/>
              <a:t>     Dave: </a:t>
            </a:r>
            <a:r>
              <a:rPr lang="en-US" sz="1400" i="1" dirty="0"/>
              <a:t>You’re terrible!</a:t>
            </a:r>
            <a:endParaRPr lang="en-CA" sz="1400" dirty="0"/>
          </a:p>
          <a:p>
            <a:r>
              <a:rPr lang="en-US" sz="1400" dirty="0"/>
              <a:t>     Andy: </a:t>
            </a:r>
            <a:r>
              <a:rPr lang="en-US" sz="1400" i="1" dirty="0"/>
              <a:t>No, you are!</a:t>
            </a:r>
            <a:endParaRPr lang="en-CA" sz="1400" dirty="0"/>
          </a:p>
          <a:p>
            <a:r>
              <a:rPr lang="en-US" sz="1600" dirty="0"/>
              <a:t> </a:t>
            </a:r>
            <a:endParaRPr lang="en-CA" sz="1600" dirty="0"/>
          </a:p>
          <a:p>
            <a:pPr algn="just">
              <a:lnSpc>
                <a:spcPct val="107000"/>
              </a:lnSpc>
              <a:spcAft>
                <a:spcPts val="80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 </a:t>
            </a: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7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1000"/>
                                        <p:tgtEl>
                                          <p:spTgt spid="6">
                                            <p:txEl>
                                              <p:pRg st="6" end="6"/>
                                            </p:txEl>
                                          </p:spTgt>
                                        </p:tgtEl>
                                      </p:cBhvr>
                                    </p:animEffect>
                                    <p:anim calcmode="lin" valueType="num">
                                      <p:cBhvr>
                                        <p:cTn id="3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1000"/>
                                        <p:tgtEl>
                                          <p:spTgt spid="6">
                                            <p:txEl>
                                              <p:pRg st="7" end="7"/>
                                            </p:txEl>
                                          </p:spTgt>
                                        </p:tgtEl>
                                      </p:cBhvr>
                                    </p:animEffect>
                                    <p:anim calcmode="lin" valueType="num">
                                      <p:cBhvr>
                                        <p:cTn id="4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fade">
                                      <p:cBhvr>
                                        <p:cTn id="44" dur="1000"/>
                                        <p:tgtEl>
                                          <p:spTgt spid="6">
                                            <p:txEl>
                                              <p:pRg st="8" end="8"/>
                                            </p:txEl>
                                          </p:spTgt>
                                        </p:tgtEl>
                                      </p:cBhvr>
                                    </p:animEffect>
                                    <p:anim calcmode="lin" valueType="num">
                                      <p:cBhvr>
                                        <p:cTn id="4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Effect transition="in" filter="fade">
                                      <p:cBhvr>
                                        <p:cTn id="49" dur="1000"/>
                                        <p:tgtEl>
                                          <p:spTgt spid="6">
                                            <p:txEl>
                                              <p:pRg st="9" end="9"/>
                                            </p:txEl>
                                          </p:spTgt>
                                        </p:tgtEl>
                                      </p:cBhvr>
                                    </p:animEffect>
                                    <p:anim calcmode="lin" valueType="num">
                                      <p:cBhvr>
                                        <p:cTn id="50"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10" end="10"/>
                                            </p:txEl>
                                          </p:spTgt>
                                        </p:tgtEl>
                                        <p:attrNameLst>
                                          <p:attrName>style.visibility</p:attrName>
                                        </p:attrNameLst>
                                      </p:cBhvr>
                                      <p:to>
                                        <p:strVal val="visible"/>
                                      </p:to>
                                    </p:set>
                                    <p:animEffect transition="in" filter="fade">
                                      <p:cBhvr>
                                        <p:cTn id="54" dur="1000"/>
                                        <p:tgtEl>
                                          <p:spTgt spid="6">
                                            <p:txEl>
                                              <p:pRg st="10" end="10"/>
                                            </p:txEl>
                                          </p:spTgt>
                                        </p:tgtEl>
                                      </p:cBhvr>
                                    </p:animEffect>
                                    <p:anim calcmode="lin" valueType="num">
                                      <p:cBhvr>
                                        <p:cTn id="55"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Effect transition="in" filter="fade">
                                      <p:cBhvr>
                                        <p:cTn id="59" dur="1000"/>
                                        <p:tgtEl>
                                          <p:spTgt spid="6">
                                            <p:txEl>
                                              <p:pRg st="11" end="11"/>
                                            </p:txEl>
                                          </p:spTgt>
                                        </p:tgtEl>
                                      </p:cBhvr>
                                    </p:animEffect>
                                    <p:anim calcmode="lin" valueType="num">
                                      <p:cBhvr>
                                        <p:cTn id="60"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
                                            <p:txEl>
                                              <p:pRg st="12" end="12"/>
                                            </p:txEl>
                                          </p:spTgt>
                                        </p:tgtEl>
                                        <p:attrNameLst>
                                          <p:attrName>style.visibility</p:attrName>
                                        </p:attrNameLst>
                                      </p:cBhvr>
                                      <p:to>
                                        <p:strVal val="visible"/>
                                      </p:to>
                                    </p:set>
                                    <p:animEffect transition="in" filter="fade">
                                      <p:cBhvr>
                                        <p:cTn id="64" dur="1000"/>
                                        <p:tgtEl>
                                          <p:spTgt spid="6">
                                            <p:txEl>
                                              <p:pRg st="12" end="12"/>
                                            </p:txEl>
                                          </p:spTgt>
                                        </p:tgtEl>
                                      </p:cBhvr>
                                    </p:animEffect>
                                    <p:anim calcmode="lin" valueType="num">
                                      <p:cBhvr>
                                        <p:cTn id="65"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
                                            <p:txEl>
                                              <p:pRg st="13" end="13"/>
                                            </p:txEl>
                                          </p:spTgt>
                                        </p:tgtEl>
                                        <p:attrNameLst>
                                          <p:attrName>style.visibility</p:attrName>
                                        </p:attrNameLst>
                                      </p:cBhvr>
                                      <p:to>
                                        <p:strVal val="visible"/>
                                      </p:to>
                                    </p:set>
                                    <p:animEffect transition="in" filter="fade">
                                      <p:cBhvr>
                                        <p:cTn id="69" dur="1000"/>
                                        <p:tgtEl>
                                          <p:spTgt spid="6">
                                            <p:txEl>
                                              <p:pRg st="13" end="13"/>
                                            </p:txEl>
                                          </p:spTgt>
                                        </p:tgtEl>
                                      </p:cBhvr>
                                    </p:animEffect>
                                    <p:anim calcmode="lin" valueType="num">
                                      <p:cBhvr>
                                        <p:cTn id="70"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
                                            <p:txEl>
                                              <p:pRg st="14" end="14"/>
                                            </p:txEl>
                                          </p:spTgt>
                                        </p:tgtEl>
                                        <p:attrNameLst>
                                          <p:attrName>style.visibility</p:attrName>
                                        </p:attrNameLst>
                                      </p:cBhvr>
                                      <p:to>
                                        <p:strVal val="visible"/>
                                      </p:to>
                                    </p:set>
                                    <p:animEffect transition="in" filter="fade">
                                      <p:cBhvr>
                                        <p:cTn id="74" dur="1000"/>
                                        <p:tgtEl>
                                          <p:spTgt spid="6">
                                            <p:txEl>
                                              <p:pRg st="14" end="14"/>
                                            </p:txEl>
                                          </p:spTgt>
                                        </p:tgtEl>
                                      </p:cBhvr>
                                    </p:animEffect>
                                    <p:anim calcmode="lin" valueType="num">
                                      <p:cBhvr>
                                        <p:cTn id="75"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6">
                                            <p:txEl>
                                              <p:pRg st="14" end="14"/>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6">
                                            <p:txEl>
                                              <p:pRg st="15" end="15"/>
                                            </p:txEl>
                                          </p:spTgt>
                                        </p:tgtEl>
                                        <p:attrNameLst>
                                          <p:attrName>style.visibility</p:attrName>
                                        </p:attrNameLst>
                                      </p:cBhvr>
                                      <p:to>
                                        <p:strVal val="visible"/>
                                      </p:to>
                                    </p:set>
                                    <p:animEffect transition="in" filter="fade">
                                      <p:cBhvr>
                                        <p:cTn id="79" dur="1000"/>
                                        <p:tgtEl>
                                          <p:spTgt spid="6">
                                            <p:txEl>
                                              <p:pRg st="15" end="15"/>
                                            </p:txEl>
                                          </p:spTgt>
                                        </p:tgtEl>
                                      </p:cBhvr>
                                    </p:animEffect>
                                    <p:anim calcmode="lin" valueType="num">
                                      <p:cBhvr>
                                        <p:cTn id="80"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81" dur="1000" fill="hold"/>
                                        <p:tgtEl>
                                          <p:spTgt spid="6">
                                            <p:txEl>
                                              <p:pRg st="15" end="15"/>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1000"/>
                                        <p:tgtEl>
                                          <p:spTgt spid="6">
                                            <p:txEl>
                                              <p:pRg st="16" end="16"/>
                                            </p:txEl>
                                          </p:spTgt>
                                        </p:tgtEl>
                                      </p:cBhvr>
                                    </p:animEffect>
                                    <p:anim calcmode="lin" valueType="num">
                                      <p:cBhvr>
                                        <p:cTn id="85" dur="1000" fill="hold"/>
                                        <p:tgtEl>
                                          <p:spTgt spid="6">
                                            <p:txEl>
                                              <p:pRg st="16" end="16"/>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16" end="16"/>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
                                            <p:txEl>
                                              <p:pRg st="17" end="17"/>
                                            </p:txEl>
                                          </p:spTgt>
                                        </p:tgtEl>
                                        <p:attrNameLst>
                                          <p:attrName>style.visibility</p:attrName>
                                        </p:attrNameLst>
                                      </p:cBhvr>
                                      <p:to>
                                        <p:strVal val="visible"/>
                                      </p:to>
                                    </p:set>
                                    <p:animEffect transition="in" filter="fade">
                                      <p:cBhvr>
                                        <p:cTn id="89" dur="1000"/>
                                        <p:tgtEl>
                                          <p:spTgt spid="6">
                                            <p:txEl>
                                              <p:pRg st="17" end="17"/>
                                            </p:txEl>
                                          </p:spTgt>
                                        </p:tgtEl>
                                      </p:cBhvr>
                                    </p:animEffect>
                                    <p:anim calcmode="lin" valueType="num">
                                      <p:cBhvr>
                                        <p:cTn id="90" dur="1000" fill="hold"/>
                                        <p:tgtEl>
                                          <p:spTgt spid="6">
                                            <p:txEl>
                                              <p:pRg st="17" end="17"/>
                                            </p:txEl>
                                          </p:spTgt>
                                        </p:tgtEl>
                                        <p:attrNameLst>
                                          <p:attrName>ppt_x</p:attrName>
                                        </p:attrNameLst>
                                      </p:cBhvr>
                                      <p:tavLst>
                                        <p:tav tm="0">
                                          <p:val>
                                            <p:strVal val="#ppt_x"/>
                                          </p:val>
                                        </p:tav>
                                        <p:tav tm="100000">
                                          <p:val>
                                            <p:strVal val="#ppt_x"/>
                                          </p:val>
                                        </p:tav>
                                      </p:tavLst>
                                    </p:anim>
                                    <p:anim calcmode="lin" valueType="num">
                                      <p:cBhvr>
                                        <p:cTn id="91" dur="1000" fill="hold"/>
                                        <p:tgtEl>
                                          <p:spTgt spid="6">
                                            <p:txEl>
                                              <p:pRg st="17" end="17"/>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6">
                                            <p:txEl>
                                              <p:pRg st="18" end="18"/>
                                            </p:txEl>
                                          </p:spTgt>
                                        </p:tgtEl>
                                        <p:attrNameLst>
                                          <p:attrName>style.visibility</p:attrName>
                                        </p:attrNameLst>
                                      </p:cBhvr>
                                      <p:to>
                                        <p:strVal val="visible"/>
                                      </p:to>
                                    </p:set>
                                    <p:animEffect transition="in" filter="fade">
                                      <p:cBhvr>
                                        <p:cTn id="94" dur="1000"/>
                                        <p:tgtEl>
                                          <p:spTgt spid="6">
                                            <p:txEl>
                                              <p:pRg st="18" end="18"/>
                                            </p:txEl>
                                          </p:spTgt>
                                        </p:tgtEl>
                                      </p:cBhvr>
                                    </p:animEffect>
                                    <p:anim calcmode="lin" valueType="num">
                                      <p:cBhvr>
                                        <p:cTn id="95" dur="1000" fill="hold"/>
                                        <p:tgtEl>
                                          <p:spTgt spid="6">
                                            <p:txEl>
                                              <p:pRg st="18" end="18"/>
                                            </p:txEl>
                                          </p:spTgt>
                                        </p:tgtEl>
                                        <p:attrNameLst>
                                          <p:attrName>ppt_x</p:attrName>
                                        </p:attrNameLst>
                                      </p:cBhvr>
                                      <p:tavLst>
                                        <p:tav tm="0">
                                          <p:val>
                                            <p:strVal val="#ppt_x"/>
                                          </p:val>
                                        </p:tav>
                                        <p:tav tm="100000">
                                          <p:val>
                                            <p:strVal val="#ppt_x"/>
                                          </p:val>
                                        </p:tav>
                                      </p:tavLst>
                                    </p:anim>
                                    <p:anim calcmode="lin" valueType="num">
                                      <p:cBhvr>
                                        <p:cTn id="96" dur="1000" fill="hold"/>
                                        <p:tgtEl>
                                          <p:spTgt spid="6">
                                            <p:txEl>
                                              <p:pRg st="18" end="18"/>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6">
                                            <p:txEl>
                                              <p:pRg st="19" end="19"/>
                                            </p:txEl>
                                          </p:spTgt>
                                        </p:tgtEl>
                                        <p:attrNameLst>
                                          <p:attrName>style.visibility</p:attrName>
                                        </p:attrNameLst>
                                      </p:cBhvr>
                                      <p:to>
                                        <p:strVal val="visible"/>
                                      </p:to>
                                    </p:set>
                                    <p:animEffect transition="in" filter="fade">
                                      <p:cBhvr>
                                        <p:cTn id="99" dur="1000"/>
                                        <p:tgtEl>
                                          <p:spTgt spid="6">
                                            <p:txEl>
                                              <p:pRg st="19" end="19"/>
                                            </p:txEl>
                                          </p:spTgt>
                                        </p:tgtEl>
                                      </p:cBhvr>
                                    </p:animEffect>
                                    <p:anim calcmode="lin" valueType="num">
                                      <p:cBhvr>
                                        <p:cTn id="100" dur="1000" fill="hold"/>
                                        <p:tgtEl>
                                          <p:spTgt spid="6">
                                            <p:txEl>
                                              <p:pRg st="19" end="19"/>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152400"/>
            <a:ext cx="7467600" cy="547688"/>
          </a:xfrm>
        </p:spPr>
        <p:txBody>
          <a:bodyPr>
            <a:normAutofit fontScale="90000"/>
          </a:bodyPr>
          <a:lstStyle/>
          <a:p>
            <a:pPr eaLnBrk="1" hangingPunct="1"/>
            <a:r>
              <a:rPr lang="en-US" altLang="en-US" dirty="0">
                <a:solidFill>
                  <a:srgbClr val="C00000"/>
                </a:solidFill>
              </a:rPr>
              <a:t>Contrastive Stress</a:t>
            </a:r>
            <a:endParaRPr lang="en-GB" altLang="zh-TW" dirty="0">
              <a:solidFill>
                <a:srgbClr val="C00000"/>
              </a:solidFill>
            </a:endParaRPr>
          </a:p>
        </p:txBody>
      </p:sp>
      <p:sp>
        <p:nvSpPr>
          <p:cNvPr id="6" name="Rectangle 5"/>
          <p:cNvSpPr/>
          <p:nvPr/>
        </p:nvSpPr>
        <p:spPr>
          <a:xfrm>
            <a:off x="0" y="838200"/>
            <a:ext cx="8153400" cy="5888663"/>
          </a:xfrm>
          <a:prstGeom prst="rect">
            <a:avLst/>
          </a:prstGeom>
        </p:spPr>
        <p:txBody>
          <a:bodyPr wrap="square">
            <a:spAutoFit/>
          </a:bodyPr>
          <a:lstStyle/>
          <a:p>
            <a:pPr indent="457200">
              <a:lnSpc>
                <a:spcPct val="107000"/>
              </a:lnSpc>
              <a:spcAft>
                <a:spcPts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Practise the reading the following conversation two times with a partner. (One time you  </a:t>
            </a:r>
          </a:p>
          <a:p>
            <a:pPr indent="457200">
              <a:lnSpc>
                <a:spcPct val="107000"/>
              </a:lnSpc>
              <a:spcAft>
                <a:spcPts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are Dave and one time you are Andy.)  Be sure to fully stress the highlighted words.</a:t>
            </a:r>
          </a:p>
          <a:p>
            <a:pPr indent="457200">
              <a:lnSpc>
                <a:spcPct val="107000"/>
              </a:lnSpc>
              <a:spcAft>
                <a:spcPts val="0"/>
              </a:spcAft>
            </a:pP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I bought a really interesting </a:t>
            </a:r>
            <a:r>
              <a:rPr lang="en-US" sz="1600" b="1" i="1" u="sng" dirty="0">
                <a:latin typeface="Calibri" panose="020F0502020204030204" pitchFamily="34" charset="0"/>
                <a:ea typeface="Times New Roman" panose="02020603050405020304" pitchFamily="18" charset="0"/>
                <a:cs typeface="Times New Roman" panose="02020603050405020304" pitchFamily="18" charset="0"/>
              </a:rPr>
              <a:t>book</a:t>
            </a:r>
            <a:r>
              <a:rPr lang="en-US" sz="1600" i="1" dirty="0">
                <a:latin typeface="Calibri" panose="020F0502020204030204" pitchFamily="34" charset="0"/>
                <a:ea typeface="Times New Roman" panose="02020603050405020304" pitchFamily="18" charset="0"/>
                <a:cs typeface="Times New Roman" panose="02020603050405020304" pitchFamily="18" charset="0"/>
              </a:rPr>
              <a:t> last week.</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Last </a:t>
            </a:r>
            <a:r>
              <a:rPr lang="en-US" sz="1600" b="1" i="1" u="sng" dirty="0">
                <a:latin typeface="Calibri" panose="020F0502020204030204" pitchFamily="34" charset="0"/>
                <a:ea typeface="Times New Roman" panose="02020603050405020304" pitchFamily="18" charset="0"/>
                <a:cs typeface="Times New Roman" panose="02020603050405020304" pitchFamily="18" charset="0"/>
              </a:rPr>
              <a:t>night</a:t>
            </a:r>
            <a:r>
              <a:rPr lang="en-US" sz="1600" i="1" dirty="0">
                <a:latin typeface="Calibri" panose="020F0502020204030204" pitchFamily="34" charset="0"/>
                <a:ea typeface="Times New Roman" panose="02020603050405020304" pitchFamily="18" charset="0"/>
                <a:cs typeface="Times New Roman" panose="02020603050405020304" pitchFamily="18" charset="0"/>
              </a:rPr>
              <a: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No, last </a:t>
            </a:r>
            <a:r>
              <a:rPr lang="en-US" sz="1600" b="1" i="1" u="sng" dirty="0">
                <a:latin typeface="Calibri" panose="020F0502020204030204" pitchFamily="34" charset="0"/>
                <a:ea typeface="Times New Roman" panose="02020603050405020304" pitchFamily="18" charset="0"/>
                <a:cs typeface="Times New Roman" panose="02020603050405020304" pitchFamily="18" charset="0"/>
              </a:rPr>
              <a:t>week</a:t>
            </a:r>
            <a:r>
              <a:rPr lang="en-US" sz="1600" i="1" dirty="0">
                <a:latin typeface="Calibri" panose="020F0502020204030204" pitchFamily="34" charset="0"/>
                <a:ea typeface="Times New Roman" panose="02020603050405020304" pitchFamily="18" charset="0"/>
                <a:cs typeface="Times New Roman" panose="02020603050405020304" pitchFamily="18" charset="0"/>
              </a:rPr>
              <a:t>. It’s about climate change.</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Who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wrote</a:t>
            </a:r>
            <a:r>
              <a:rPr lang="en-US" sz="1600" i="1" dirty="0">
                <a:latin typeface="Calibri" panose="020F0502020204030204" pitchFamily="34" charset="0"/>
                <a:ea typeface="Times New Roman" panose="02020603050405020304" pitchFamily="18" charset="0"/>
                <a:cs typeface="Times New Roman" panose="02020603050405020304" pitchFamily="18" charset="0"/>
              </a:rPr>
              <a:t> it?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Al Gore</a:t>
            </a:r>
            <a:r>
              <a:rPr lang="en-US" sz="1600" i="1" dirty="0">
                <a:latin typeface="Calibri" panose="020F0502020204030204" pitchFamily="34" charset="0"/>
                <a:ea typeface="Times New Roman" panose="02020603050405020304" pitchFamily="18" charset="0"/>
                <a:cs typeface="Times New Roman" panose="02020603050405020304" pitchFamily="18" charset="0"/>
              </a:rPr>
              <a: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Oh, she’s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great</a:t>
            </a:r>
            <a:r>
              <a:rPr lang="en-US" sz="1600" i="1" dirty="0">
                <a:latin typeface="Calibri" panose="020F0502020204030204" pitchFamily="34" charset="0"/>
                <a:ea typeface="Times New Roman" panose="02020603050405020304" pitchFamily="18" charset="0"/>
                <a:cs typeface="Times New Roman" panose="02020603050405020304" pitchFamily="18" charset="0"/>
              </a:rPr>
              <a: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You mean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he</a:t>
            </a:r>
            <a:r>
              <a:rPr lang="en-US" sz="1600" i="1" dirty="0">
                <a:latin typeface="Calibri" panose="020F0502020204030204" pitchFamily="34" charset="0"/>
                <a:ea typeface="Times New Roman" panose="02020603050405020304" pitchFamily="18" charset="0"/>
                <a:cs typeface="Times New Roman" panose="02020603050405020304" pitchFamily="18" charset="0"/>
              </a:rPr>
              <a:t>, don’t you?</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Oh. Sorry. What does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he</a:t>
            </a:r>
            <a:r>
              <a:rPr lang="en-US" sz="1600" i="1" dirty="0">
                <a:latin typeface="Calibri" panose="020F0502020204030204" pitchFamily="34" charset="0"/>
                <a:ea typeface="Times New Roman" panose="02020603050405020304" pitchFamily="18" charset="0"/>
                <a:cs typeface="Times New Roman" panose="02020603050405020304" pitchFamily="18" charset="0"/>
              </a:rPr>
              <a:t> say?</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He says climate change is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your</a:t>
            </a:r>
            <a:r>
              <a:rPr lang="en-US" sz="1600" i="1" dirty="0">
                <a:latin typeface="Calibri" panose="020F0502020204030204" pitchFamily="34" charset="0"/>
                <a:ea typeface="Times New Roman" panose="02020603050405020304" pitchFamily="18" charset="0"/>
                <a:cs typeface="Times New Roman" panose="02020603050405020304" pitchFamily="18" charset="0"/>
              </a:rPr>
              <a:t> fault!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My</a:t>
            </a:r>
            <a:r>
              <a:rPr lang="en-US" sz="1600" i="1" dirty="0">
                <a:latin typeface="Calibri" panose="020F0502020204030204" pitchFamily="34" charset="0"/>
                <a:ea typeface="Times New Roman" panose="02020603050405020304" pitchFamily="18" charset="0"/>
                <a:cs typeface="Times New Roman" panose="02020603050405020304" pitchFamily="18" charset="0"/>
              </a:rPr>
              <a:t> fault?!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Well, you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do</a:t>
            </a:r>
            <a:r>
              <a:rPr lang="en-US" sz="1600" i="1" dirty="0">
                <a:latin typeface="Calibri" panose="020F0502020204030204" pitchFamily="34" charset="0"/>
                <a:ea typeface="Times New Roman" panose="02020603050405020304" pitchFamily="18" charset="0"/>
                <a:cs typeface="Times New Roman" panose="02020603050405020304" pitchFamily="18" charset="0"/>
              </a:rPr>
              <a:t> drive a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big car</a:t>
            </a:r>
            <a:r>
              <a:rPr lang="en-US" sz="1600" i="1" dirty="0">
                <a:latin typeface="Calibri" panose="020F0502020204030204" pitchFamily="34" charset="0"/>
                <a:ea typeface="Times New Roman" panose="02020603050405020304" pitchFamily="18" charset="0"/>
                <a:cs typeface="Times New Roman" panose="02020603050405020304" pitchFamily="18" charset="0"/>
              </a:rPr>
              <a:t>, don’t you?</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Don’t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you</a:t>
            </a:r>
            <a:r>
              <a:rPr lang="en-US" sz="1600" i="1" dirty="0">
                <a:latin typeface="Calibri" panose="020F0502020204030204" pitchFamily="34" charset="0"/>
                <a:ea typeface="Times New Roman" panose="02020603050405020304" pitchFamily="18" charset="0"/>
                <a:cs typeface="Times New Roman" panose="02020603050405020304" pitchFamily="18" charset="0"/>
              </a:rPr>
              <a: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No, I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sold</a:t>
            </a:r>
            <a:r>
              <a:rPr lang="en-US" sz="1600" i="1" dirty="0">
                <a:latin typeface="Calibri" panose="020F0502020204030204" pitchFamily="34" charset="0"/>
                <a:ea typeface="Times New Roman" panose="02020603050405020304" pitchFamily="18" charset="0"/>
                <a:cs typeface="Times New Roman" panose="02020603050405020304" pitchFamily="18" charset="0"/>
              </a:rPr>
              <a:t> mine.</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Well, I’ll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never</a:t>
            </a:r>
            <a:r>
              <a:rPr lang="en-US" sz="1600" i="1" dirty="0">
                <a:latin typeface="Calibri" panose="020F0502020204030204" pitchFamily="34" charset="0"/>
                <a:ea typeface="Times New Roman" panose="02020603050405020304" pitchFamily="18" charset="0"/>
                <a:cs typeface="Times New Roman" panose="02020603050405020304" pitchFamily="18" charset="0"/>
              </a:rPr>
              <a:t> sell mine. It’s too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comf</a:t>
            </a:r>
            <a:r>
              <a:rPr lang="en-US" sz="1600" i="1" dirty="0">
                <a:latin typeface="Calibri" panose="020F0502020204030204" pitchFamily="34" charset="0"/>
                <a:ea typeface="Times New Roman" panose="02020603050405020304" pitchFamily="18" charset="0"/>
                <a:cs typeface="Times New Roman" panose="02020603050405020304" pitchFamily="18" charset="0"/>
              </a:rPr>
              <a:t>ortable.</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Maybe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you</a:t>
            </a:r>
            <a:r>
              <a:rPr lang="en-US" sz="1600" i="1" dirty="0">
                <a:latin typeface="Calibri" panose="020F0502020204030204" pitchFamily="34" charset="0"/>
                <a:ea typeface="Times New Roman" panose="02020603050405020304" pitchFamily="18" charset="0"/>
                <a:cs typeface="Times New Roman" panose="02020603050405020304" pitchFamily="18" charset="0"/>
              </a:rPr>
              <a:t> think that’s important, But</a:t>
            </a:r>
            <a:r>
              <a:rPr lang="en-US" sz="1600" b="1" i="1" dirty="0">
                <a:latin typeface="Calibri" panose="020F0502020204030204" pitchFamily="34" charset="0"/>
                <a:ea typeface="Times New Roman" panose="02020603050405020304" pitchFamily="18" charset="0"/>
                <a:cs typeface="Times New Roman" panose="02020603050405020304" pitchFamily="18" charset="0"/>
              </a:rPr>
              <a: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I</a:t>
            </a:r>
            <a:r>
              <a:rPr lang="en-US" sz="1600" i="1" dirty="0">
                <a:latin typeface="Calibri" panose="020F0502020204030204" pitchFamily="34" charset="0"/>
                <a:ea typeface="Times New Roman" panose="02020603050405020304" pitchFamily="18" charset="0"/>
                <a:cs typeface="Times New Roman" panose="02020603050405020304" pitchFamily="18" charset="0"/>
              </a:rPr>
              <a:t> think the en</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vir</a:t>
            </a:r>
            <a:r>
              <a:rPr lang="en-US" sz="1600" i="1" dirty="0">
                <a:latin typeface="Calibri" panose="020F0502020204030204" pitchFamily="34" charset="0"/>
                <a:ea typeface="Times New Roman" panose="02020603050405020304" pitchFamily="18" charset="0"/>
                <a:cs typeface="Times New Roman" panose="02020603050405020304" pitchFamily="18" charset="0"/>
              </a:rPr>
              <a:t>onment is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more</a:t>
            </a:r>
            <a:r>
              <a:rPr lang="en-US" sz="1600" i="1" dirty="0">
                <a:latin typeface="Calibri" panose="020F0502020204030204" pitchFamily="34" charset="0"/>
                <a:ea typeface="Times New Roman" panose="02020603050405020304" pitchFamily="18" charset="0"/>
                <a:cs typeface="Times New Roman" panose="02020603050405020304" pitchFamily="18" charset="0"/>
              </a:rPr>
              <a:t> important.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The environment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is</a:t>
            </a:r>
            <a:r>
              <a:rPr lang="en-US" sz="1600" i="1" dirty="0">
                <a:latin typeface="Calibri" panose="020F0502020204030204" pitchFamily="34" charset="0"/>
                <a:ea typeface="Times New Roman" panose="02020603050405020304" pitchFamily="18" charset="0"/>
                <a:cs typeface="Times New Roman" panose="02020603050405020304" pitchFamily="18" charset="0"/>
              </a:rPr>
              <a:t> important. But if you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ask</a:t>
            </a:r>
            <a:r>
              <a:rPr lang="en-US" sz="1600"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me</a:t>
            </a:r>
            <a:r>
              <a:rPr lang="en-US" sz="1600" i="1" dirty="0">
                <a:latin typeface="Calibri" panose="020F0502020204030204" pitchFamily="34" charset="0"/>
                <a:ea typeface="Times New Roman" panose="02020603050405020304" pitchFamily="18" charset="0"/>
                <a:cs typeface="Times New Roman" panose="02020603050405020304" pitchFamily="18" charset="0"/>
              </a:rPr>
              <a: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com</a:t>
            </a:r>
            <a:r>
              <a:rPr lang="en-US" sz="1600" i="1" dirty="0">
                <a:latin typeface="Calibri" panose="020F0502020204030204" pitchFamily="34" charset="0"/>
                <a:ea typeface="Times New Roman" panose="02020603050405020304" pitchFamily="18" charset="0"/>
                <a:cs typeface="Times New Roman" panose="02020603050405020304" pitchFamily="18" charset="0"/>
              </a:rPr>
              <a:t>fort is the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most</a:t>
            </a:r>
            <a:r>
              <a:rPr lang="en-US" sz="1600" i="1" dirty="0">
                <a:latin typeface="Calibri" panose="020F0502020204030204" pitchFamily="34" charset="0"/>
                <a:ea typeface="Times New Roman" panose="02020603050405020304" pitchFamily="18" charset="0"/>
                <a:cs typeface="Times New Roman" panose="02020603050405020304" pitchFamily="18" charset="0"/>
              </a:rPr>
              <a:t> important.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You’re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terr</a:t>
            </a:r>
            <a:r>
              <a:rPr lang="en-US" sz="1600" i="1" dirty="0">
                <a:latin typeface="Calibri" panose="020F0502020204030204" pitchFamily="34" charset="0"/>
                <a:ea typeface="Times New Roman" panose="02020603050405020304" pitchFamily="18" charset="0"/>
                <a:cs typeface="Times New Roman" panose="02020603050405020304" pitchFamily="18" charset="0"/>
              </a:rPr>
              <a:t>ible!</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No,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you</a:t>
            </a:r>
            <a:r>
              <a:rPr lang="en-US" sz="1600" i="1" dirty="0">
                <a:latin typeface="Calibri" panose="020F0502020204030204" pitchFamily="34" charset="0"/>
                <a:ea typeface="Times New Roman" panose="02020603050405020304" pitchFamily="18" charset="0"/>
                <a:cs typeface="Times New Roman" panose="02020603050405020304" pitchFamily="18" charset="0"/>
              </a:rPr>
              <a:t> are!</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 </a:t>
            </a: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1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1000"/>
                                        <p:tgtEl>
                                          <p:spTgt spid="6">
                                            <p:txEl>
                                              <p:pRg st="6" end="6"/>
                                            </p:txEl>
                                          </p:spTgt>
                                        </p:tgtEl>
                                      </p:cBhvr>
                                    </p:animEffect>
                                    <p:anim calcmode="lin" valueType="num">
                                      <p:cBhvr>
                                        <p:cTn id="37"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fade">
                                      <p:cBhvr>
                                        <p:cTn id="43" dur="1000"/>
                                        <p:tgtEl>
                                          <p:spTgt spid="6">
                                            <p:txEl>
                                              <p:pRg st="7" end="7"/>
                                            </p:txEl>
                                          </p:spTgt>
                                        </p:tgtEl>
                                      </p:cBhvr>
                                    </p:animEffect>
                                    <p:anim calcmode="lin" valueType="num">
                                      <p:cBhvr>
                                        <p:cTn id="44"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
                                            <p:txEl>
                                              <p:pRg st="8" end="8"/>
                                            </p:txEl>
                                          </p:spTgt>
                                        </p:tgtEl>
                                        <p:attrNameLst>
                                          <p:attrName>style.visibility</p:attrName>
                                        </p:attrNameLst>
                                      </p:cBhvr>
                                      <p:to>
                                        <p:strVal val="visible"/>
                                      </p:to>
                                    </p:set>
                                    <p:animEffect transition="in" filter="fade">
                                      <p:cBhvr>
                                        <p:cTn id="50" dur="1000"/>
                                        <p:tgtEl>
                                          <p:spTgt spid="6">
                                            <p:txEl>
                                              <p:pRg st="8" end="8"/>
                                            </p:txEl>
                                          </p:spTgt>
                                        </p:tgtEl>
                                      </p:cBhvr>
                                    </p:animEffect>
                                    <p:anim calcmode="lin" valueType="num">
                                      <p:cBhvr>
                                        <p:cTn id="51"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
                                            <p:txEl>
                                              <p:pRg st="9" end="9"/>
                                            </p:txEl>
                                          </p:spTgt>
                                        </p:tgtEl>
                                        <p:attrNameLst>
                                          <p:attrName>style.visibility</p:attrName>
                                        </p:attrNameLst>
                                      </p:cBhvr>
                                      <p:to>
                                        <p:strVal val="visible"/>
                                      </p:to>
                                    </p:set>
                                    <p:animEffect transition="in" filter="fade">
                                      <p:cBhvr>
                                        <p:cTn id="57" dur="1000"/>
                                        <p:tgtEl>
                                          <p:spTgt spid="6">
                                            <p:txEl>
                                              <p:pRg st="9" end="9"/>
                                            </p:txEl>
                                          </p:spTgt>
                                        </p:tgtEl>
                                      </p:cBhvr>
                                    </p:animEffect>
                                    <p:anim calcmode="lin" valueType="num">
                                      <p:cBhvr>
                                        <p:cTn id="5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
                                            <p:txEl>
                                              <p:pRg st="10" end="10"/>
                                            </p:txEl>
                                          </p:spTgt>
                                        </p:tgtEl>
                                        <p:attrNameLst>
                                          <p:attrName>style.visibility</p:attrName>
                                        </p:attrNameLst>
                                      </p:cBhvr>
                                      <p:to>
                                        <p:strVal val="visible"/>
                                      </p:to>
                                    </p:set>
                                    <p:animEffect transition="in" filter="fade">
                                      <p:cBhvr>
                                        <p:cTn id="64" dur="1000"/>
                                        <p:tgtEl>
                                          <p:spTgt spid="6">
                                            <p:txEl>
                                              <p:pRg st="10" end="10"/>
                                            </p:txEl>
                                          </p:spTgt>
                                        </p:tgtEl>
                                      </p:cBhvr>
                                    </p:animEffect>
                                    <p:anim calcmode="lin" valueType="num">
                                      <p:cBhvr>
                                        <p:cTn id="65"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6">
                                            <p:txEl>
                                              <p:pRg st="11" end="11"/>
                                            </p:txEl>
                                          </p:spTgt>
                                        </p:tgtEl>
                                        <p:attrNameLst>
                                          <p:attrName>style.visibility</p:attrName>
                                        </p:attrNameLst>
                                      </p:cBhvr>
                                      <p:to>
                                        <p:strVal val="visible"/>
                                      </p:to>
                                    </p:set>
                                    <p:animEffect transition="in" filter="fade">
                                      <p:cBhvr>
                                        <p:cTn id="71" dur="1000"/>
                                        <p:tgtEl>
                                          <p:spTgt spid="6">
                                            <p:txEl>
                                              <p:pRg st="11" end="11"/>
                                            </p:txEl>
                                          </p:spTgt>
                                        </p:tgtEl>
                                      </p:cBhvr>
                                    </p:animEffect>
                                    <p:anim calcmode="lin" valueType="num">
                                      <p:cBhvr>
                                        <p:cTn id="72"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6">
                                            <p:txEl>
                                              <p:pRg st="12" end="12"/>
                                            </p:txEl>
                                          </p:spTgt>
                                        </p:tgtEl>
                                        <p:attrNameLst>
                                          <p:attrName>style.visibility</p:attrName>
                                        </p:attrNameLst>
                                      </p:cBhvr>
                                      <p:to>
                                        <p:strVal val="visible"/>
                                      </p:to>
                                    </p:set>
                                    <p:animEffect transition="in" filter="fade">
                                      <p:cBhvr>
                                        <p:cTn id="78" dur="1000"/>
                                        <p:tgtEl>
                                          <p:spTgt spid="6">
                                            <p:txEl>
                                              <p:pRg st="12" end="12"/>
                                            </p:txEl>
                                          </p:spTgt>
                                        </p:tgtEl>
                                      </p:cBhvr>
                                    </p:animEffect>
                                    <p:anim calcmode="lin" valueType="num">
                                      <p:cBhvr>
                                        <p:cTn id="79"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
                                            <p:txEl>
                                              <p:pRg st="13" end="13"/>
                                            </p:txEl>
                                          </p:spTgt>
                                        </p:tgtEl>
                                        <p:attrNameLst>
                                          <p:attrName>style.visibility</p:attrName>
                                        </p:attrNameLst>
                                      </p:cBhvr>
                                      <p:to>
                                        <p:strVal val="visible"/>
                                      </p:to>
                                    </p:set>
                                    <p:animEffect transition="in" filter="fade">
                                      <p:cBhvr>
                                        <p:cTn id="85" dur="1000"/>
                                        <p:tgtEl>
                                          <p:spTgt spid="6">
                                            <p:txEl>
                                              <p:pRg st="13" end="13"/>
                                            </p:txEl>
                                          </p:spTgt>
                                        </p:tgtEl>
                                      </p:cBhvr>
                                    </p:animEffect>
                                    <p:anim calcmode="lin" valueType="num">
                                      <p:cBhvr>
                                        <p:cTn id="86"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87"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6">
                                            <p:txEl>
                                              <p:pRg st="14" end="14"/>
                                            </p:txEl>
                                          </p:spTgt>
                                        </p:tgtEl>
                                        <p:attrNameLst>
                                          <p:attrName>style.visibility</p:attrName>
                                        </p:attrNameLst>
                                      </p:cBhvr>
                                      <p:to>
                                        <p:strVal val="visible"/>
                                      </p:to>
                                    </p:set>
                                    <p:animEffect transition="in" filter="fade">
                                      <p:cBhvr>
                                        <p:cTn id="92" dur="1000"/>
                                        <p:tgtEl>
                                          <p:spTgt spid="6">
                                            <p:txEl>
                                              <p:pRg st="14" end="14"/>
                                            </p:txEl>
                                          </p:spTgt>
                                        </p:tgtEl>
                                      </p:cBhvr>
                                    </p:animEffect>
                                    <p:anim calcmode="lin" valueType="num">
                                      <p:cBhvr>
                                        <p:cTn id="93"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94" dur="1000" fill="hold"/>
                                        <p:tgtEl>
                                          <p:spTgt spid="6">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6">
                                            <p:txEl>
                                              <p:pRg st="15" end="15"/>
                                            </p:txEl>
                                          </p:spTgt>
                                        </p:tgtEl>
                                        <p:attrNameLst>
                                          <p:attrName>style.visibility</p:attrName>
                                        </p:attrNameLst>
                                      </p:cBhvr>
                                      <p:to>
                                        <p:strVal val="visible"/>
                                      </p:to>
                                    </p:set>
                                    <p:animEffect transition="in" filter="fade">
                                      <p:cBhvr>
                                        <p:cTn id="99" dur="1000"/>
                                        <p:tgtEl>
                                          <p:spTgt spid="6">
                                            <p:txEl>
                                              <p:pRg st="15" end="15"/>
                                            </p:txEl>
                                          </p:spTgt>
                                        </p:tgtEl>
                                      </p:cBhvr>
                                    </p:animEffect>
                                    <p:anim calcmode="lin" valueType="num">
                                      <p:cBhvr>
                                        <p:cTn id="100"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6">
                                            <p:txEl>
                                              <p:pRg st="16" end="16"/>
                                            </p:txEl>
                                          </p:spTgt>
                                        </p:tgtEl>
                                        <p:attrNameLst>
                                          <p:attrName>style.visibility</p:attrName>
                                        </p:attrNameLst>
                                      </p:cBhvr>
                                      <p:to>
                                        <p:strVal val="visible"/>
                                      </p:to>
                                    </p:set>
                                    <p:animEffect transition="in" filter="fade">
                                      <p:cBhvr>
                                        <p:cTn id="106" dur="1000"/>
                                        <p:tgtEl>
                                          <p:spTgt spid="6">
                                            <p:txEl>
                                              <p:pRg st="16" end="16"/>
                                            </p:txEl>
                                          </p:spTgt>
                                        </p:tgtEl>
                                      </p:cBhvr>
                                    </p:animEffect>
                                    <p:anim calcmode="lin" valueType="num">
                                      <p:cBhvr>
                                        <p:cTn id="107" dur="1000" fill="hold"/>
                                        <p:tgtEl>
                                          <p:spTgt spid="6">
                                            <p:txEl>
                                              <p:pRg st="16" end="16"/>
                                            </p:txEl>
                                          </p:spTgt>
                                        </p:tgtEl>
                                        <p:attrNameLst>
                                          <p:attrName>ppt_x</p:attrName>
                                        </p:attrNameLst>
                                      </p:cBhvr>
                                      <p:tavLst>
                                        <p:tav tm="0">
                                          <p:val>
                                            <p:strVal val="#ppt_x"/>
                                          </p:val>
                                        </p:tav>
                                        <p:tav tm="100000">
                                          <p:val>
                                            <p:strVal val="#ppt_x"/>
                                          </p:val>
                                        </p:tav>
                                      </p:tavLst>
                                    </p:anim>
                                    <p:anim calcmode="lin" valueType="num">
                                      <p:cBhvr>
                                        <p:cTn id="108" dur="1000" fill="hold"/>
                                        <p:tgtEl>
                                          <p:spTgt spid="6">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6">
                                            <p:txEl>
                                              <p:pRg st="17" end="17"/>
                                            </p:txEl>
                                          </p:spTgt>
                                        </p:tgtEl>
                                        <p:attrNameLst>
                                          <p:attrName>style.visibility</p:attrName>
                                        </p:attrNameLst>
                                      </p:cBhvr>
                                      <p:to>
                                        <p:strVal val="visible"/>
                                      </p:to>
                                    </p:set>
                                    <p:animEffect transition="in" filter="fade">
                                      <p:cBhvr>
                                        <p:cTn id="113" dur="1000"/>
                                        <p:tgtEl>
                                          <p:spTgt spid="6">
                                            <p:txEl>
                                              <p:pRg st="17" end="17"/>
                                            </p:txEl>
                                          </p:spTgt>
                                        </p:tgtEl>
                                      </p:cBhvr>
                                    </p:animEffect>
                                    <p:anim calcmode="lin" valueType="num">
                                      <p:cBhvr>
                                        <p:cTn id="114" dur="1000" fill="hold"/>
                                        <p:tgtEl>
                                          <p:spTgt spid="6">
                                            <p:txEl>
                                              <p:pRg st="17" end="17"/>
                                            </p:txEl>
                                          </p:spTgt>
                                        </p:tgtEl>
                                        <p:attrNameLst>
                                          <p:attrName>ppt_x</p:attrName>
                                        </p:attrNameLst>
                                      </p:cBhvr>
                                      <p:tavLst>
                                        <p:tav tm="0">
                                          <p:val>
                                            <p:strVal val="#ppt_x"/>
                                          </p:val>
                                        </p:tav>
                                        <p:tav tm="100000">
                                          <p:val>
                                            <p:strVal val="#ppt_x"/>
                                          </p:val>
                                        </p:tav>
                                      </p:tavLst>
                                    </p:anim>
                                    <p:anim calcmode="lin" valueType="num">
                                      <p:cBhvr>
                                        <p:cTn id="115" dur="1000" fill="hold"/>
                                        <p:tgtEl>
                                          <p:spTgt spid="6">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6">
                                            <p:txEl>
                                              <p:pRg st="18" end="18"/>
                                            </p:txEl>
                                          </p:spTgt>
                                        </p:tgtEl>
                                        <p:attrNameLst>
                                          <p:attrName>style.visibility</p:attrName>
                                        </p:attrNameLst>
                                      </p:cBhvr>
                                      <p:to>
                                        <p:strVal val="visible"/>
                                      </p:to>
                                    </p:set>
                                    <p:animEffect transition="in" filter="fade">
                                      <p:cBhvr>
                                        <p:cTn id="120" dur="1000"/>
                                        <p:tgtEl>
                                          <p:spTgt spid="6">
                                            <p:txEl>
                                              <p:pRg st="18" end="18"/>
                                            </p:txEl>
                                          </p:spTgt>
                                        </p:tgtEl>
                                      </p:cBhvr>
                                    </p:animEffect>
                                    <p:anim calcmode="lin" valueType="num">
                                      <p:cBhvr>
                                        <p:cTn id="121" dur="1000" fill="hold"/>
                                        <p:tgtEl>
                                          <p:spTgt spid="6">
                                            <p:txEl>
                                              <p:pRg st="18" end="18"/>
                                            </p:txEl>
                                          </p:spTgt>
                                        </p:tgtEl>
                                        <p:attrNameLst>
                                          <p:attrName>ppt_x</p:attrName>
                                        </p:attrNameLst>
                                      </p:cBhvr>
                                      <p:tavLst>
                                        <p:tav tm="0">
                                          <p:val>
                                            <p:strVal val="#ppt_x"/>
                                          </p:val>
                                        </p:tav>
                                        <p:tav tm="100000">
                                          <p:val>
                                            <p:strVal val="#ppt_x"/>
                                          </p:val>
                                        </p:tav>
                                      </p:tavLst>
                                    </p:anim>
                                    <p:anim calcmode="lin" valueType="num">
                                      <p:cBhvr>
                                        <p:cTn id="122" dur="1000" fill="hold"/>
                                        <p:tgtEl>
                                          <p:spTgt spid="6">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nodeType="clickEffect">
                                  <p:stCondLst>
                                    <p:cond delay="0"/>
                                  </p:stCondLst>
                                  <p:childTnLst>
                                    <p:set>
                                      <p:cBhvr>
                                        <p:cTn id="126" dur="1" fill="hold">
                                          <p:stCondLst>
                                            <p:cond delay="0"/>
                                          </p:stCondLst>
                                        </p:cTn>
                                        <p:tgtEl>
                                          <p:spTgt spid="6">
                                            <p:txEl>
                                              <p:pRg st="19" end="19"/>
                                            </p:txEl>
                                          </p:spTgt>
                                        </p:tgtEl>
                                        <p:attrNameLst>
                                          <p:attrName>style.visibility</p:attrName>
                                        </p:attrNameLst>
                                      </p:cBhvr>
                                      <p:to>
                                        <p:strVal val="visible"/>
                                      </p:to>
                                    </p:set>
                                    <p:animEffect transition="in" filter="fade">
                                      <p:cBhvr>
                                        <p:cTn id="127" dur="1000"/>
                                        <p:tgtEl>
                                          <p:spTgt spid="6">
                                            <p:txEl>
                                              <p:pRg st="19" end="19"/>
                                            </p:txEl>
                                          </p:spTgt>
                                        </p:tgtEl>
                                      </p:cBhvr>
                                    </p:animEffect>
                                    <p:anim calcmode="lin" valueType="num">
                                      <p:cBhvr>
                                        <p:cTn id="128" dur="1000" fill="hold"/>
                                        <p:tgtEl>
                                          <p:spTgt spid="6">
                                            <p:txEl>
                                              <p:pRg st="19" end="19"/>
                                            </p:txEl>
                                          </p:spTgt>
                                        </p:tgtEl>
                                        <p:attrNameLst>
                                          <p:attrName>ppt_x</p:attrName>
                                        </p:attrNameLst>
                                      </p:cBhvr>
                                      <p:tavLst>
                                        <p:tav tm="0">
                                          <p:val>
                                            <p:strVal val="#ppt_x"/>
                                          </p:val>
                                        </p:tav>
                                        <p:tav tm="100000">
                                          <p:val>
                                            <p:strVal val="#ppt_x"/>
                                          </p:val>
                                        </p:tav>
                                      </p:tavLst>
                                    </p:anim>
                                    <p:anim calcmode="lin" valueType="num">
                                      <p:cBhvr>
                                        <p:cTn id="129" dur="1000" fill="hold"/>
                                        <p:tgtEl>
                                          <p:spTgt spid="6">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6">
                                            <p:txEl>
                                              <p:pRg st="20" end="20"/>
                                            </p:txEl>
                                          </p:spTgt>
                                        </p:tgtEl>
                                        <p:attrNameLst>
                                          <p:attrName>style.visibility</p:attrName>
                                        </p:attrNameLst>
                                      </p:cBhvr>
                                      <p:to>
                                        <p:strVal val="visible"/>
                                      </p:to>
                                    </p:set>
                                    <p:animEffect transition="in" filter="fade">
                                      <p:cBhvr>
                                        <p:cTn id="134" dur="1000"/>
                                        <p:tgtEl>
                                          <p:spTgt spid="6">
                                            <p:txEl>
                                              <p:pRg st="20" end="20"/>
                                            </p:txEl>
                                          </p:spTgt>
                                        </p:tgtEl>
                                      </p:cBhvr>
                                    </p:animEffect>
                                    <p:anim calcmode="lin" valueType="num">
                                      <p:cBhvr>
                                        <p:cTn id="135" dur="1000" fill="hold"/>
                                        <p:tgtEl>
                                          <p:spTgt spid="6">
                                            <p:txEl>
                                              <p:pRg st="20" end="20"/>
                                            </p:txEl>
                                          </p:spTgt>
                                        </p:tgtEl>
                                        <p:attrNameLst>
                                          <p:attrName>ppt_x</p:attrName>
                                        </p:attrNameLst>
                                      </p:cBhvr>
                                      <p:tavLst>
                                        <p:tav tm="0">
                                          <p:val>
                                            <p:strVal val="#ppt_x"/>
                                          </p:val>
                                        </p:tav>
                                        <p:tav tm="100000">
                                          <p:val>
                                            <p:strVal val="#ppt_x"/>
                                          </p:val>
                                        </p:tav>
                                      </p:tavLst>
                                    </p:anim>
                                    <p:anim calcmode="lin" valueType="num">
                                      <p:cBhvr>
                                        <p:cTn id="136" dur="1000" fill="hold"/>
                                        <p:tgtEl>
                                          <p:spTgt spid="6">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l="-9000" t="41000" r="-12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3048000" cy="457200"/>
          </a:xfrm>
        </p:spPr>
        <p:txBody>
          <a:bodyPr>
            <a:normAutofit fontScale="90000"/>
          </a:bodyPr>
          <a:lstStyle/>
          <a:p>
            <a:r>
              <a:rPr lang="en-CA" dirty="0">
                <a:solidFill>
                  <a:srgbClr val="C00000"/>
                </a:solidFill>
              </a:rPr>
              <a:t>Intonation</a:t>
            </a:r>
          </a:p>
        </p:txBody>
      </p:sp>
      <p:sp>
        <p:nvSpPr>
          <p:cNvPr id="3" name="Content Placeholder 2"/>
          <p:cNvSpPr>
            <a:spLocks noGrp="1"/>
          </p:cNvSpPr>
          <p:nvPr>
            <p:ph idx="1"/>
          </p:nvPr>
        </p:nvSpPr>
        <p:spPr>
          <a:xfrm>
            <a:off x="304800" y="1447800"/>
            <a:ext cx="7239000" cy="1133784"/>
          </a:xfrm>
        </p:spPr>
        <p:txBody>
          <a:bodyPr>
            <a:normAutofit fontScale="85000" lnSpcReduction="10000"/>
          </a:bodyPr>
          <a:lstStyle/>
          <a:p>
            <a:pPr marL="0" indent="0">
              <a:buNone/>
            </a:pPr>
            <a:r>
              <a:rPr lang="en-US" sz="3600" b="1" dirty="0"/>
              <a:t>Intonation</a:t>
            </a:r>
            <a:r>
              <a:rPr lang="en-US" sz="3600" dirty="0"/>
              <a:t> is the rising or falling tone at the end of a sentence or question.</a:t>
            </a:r>
          </a:p>
          <a:p>
            <a:pPr marL="0" indent="0">
              <a:buNone/>
            </a:pPr>
            <a:endParaRPr lang="en-CA" dirty="0"/>
          </a:p>
        </p:txBody>
      </p:sp>
    </p:spTree>
    <p:extLst>
      <p:ext uri="{BB962C8B-B14F-4D97-AF65-F5344CB8AC3E}">
        <p14:creationId xmlns:p14="http://schemas.microsoft.com/office/powerpoint/2010/main" val="3932215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371600"/>
            <a:ext cx="2133600" cy="4335780"/>
          </a:xfrm>
        </p:spPr>
        <p:txBody>
          <a:bodyPr>
            <a:normAutofit fontScale="92500"/>
          </a:bodyPr>
          <a:lstStyle/>
          <a:p>
            <a:pPr marL="0" indent="0">
              <a:buNone/>
            </a:pPr>
            <a:r>
              <a:rPr lang="en-US" dirty="0"/>
              <a:t>Listen to the stress, rhythm, and intonation of this poem.</a:t>
            </a:r>
            <a:endParaRPr lang="en-US" sz="1200" dirty="0"/>
          </a:p>
          <a:p>
            <a:pPr marL="0" indent="0">
              <a:buNone/>
            </a:pPr>
            <a:endParaRPr lang="en-US" dirty="0"/>
          </a:p>
          <a:p>
            <a:pPr marL="0" indent="0">
              <a:buNone/>
            </a:pPr>
            <a:r>
              <a:rPr lang="en-US" dirty="0"/>
              <a:t>Now you try it. </a:t>
            </a:r>
          </a:p>
        </p:txBody>
      </p:sp>
      <p:sp>
        <p:nvSpPr>
          <p:cNvPr id="4" name="Content Placeholder 3"/>
          <p:cNvSpPr>
            <a:spLocks noGrp="1"/>
          </p:cNvSpPr>
          <p:nvPr>
            <p:ph sz="half" idx="2"/>
          </p:nvPr>
        </p:nvSpPr>
        <p:spPr>
          <a:xfrm>
            <a:off x="3352800" y="1371600"/>
            <a:ext cx="4953000" cy="4937760"/>
          </a:xfrm>
        </p:spPr>
        <p:txBody>
          <a:bodyPr>
            <a:normAutofit fontScale="92500"/>
          </a:bodyPr>
          <a:lstStyle/>
          <a:p>
            <a:pPr marL="0" indent="0">
              <a:buNone/>
            </a:pPr>
            <a:r>
              <a:rPr lang="en-US" b="1" dirty="0">
                <a:solidFill>
                  <a:srgbClr val="00B0F0"/>
                </a:solidFill>
              </a:rPr>
              <a:t>My name is Yon Yonson</a:t>
            </a:r>
          </a:p>
          <a:p>
            <a:pPr marL="0" indent="0">
              <a:buNone/>
            </a:pPr>
            <a:r>
              <a:rPr lang="en-US" b="1" dirty="0">
                <a:solidFill>
                  <a:srgbClr val="00B0F0"/>
                </a:solidFill>
              </a:rPr>
              <a:t>I come from Wisconsin</a:t>
            </a:r>
          </a:p>
          <a:p>
            <a:pPr marL="0" indent="0">
              <a:buNone/>
            </a:pPr>
            <a:r>
              <a:rPr lang="en-US" b="1" dirty="0">
                <a:solidFill>
                  <a:srgbClr val="00B0F0"/>
                </a:solidFill>
              </a:rPr>
              <a:t>I work in a lumber yard there</a:t>
            </a:r>
          </a:p>
          <a:p>
            <a:pPr marL="0" indent="0">
              <a:buNone/>
            </a:pPr>
            <a:r>
              <a:rPr lang="en-US" b="1" dirty="0">
                <a:solidFill>
                  <a:srgbClr val="00B0F0"/>
                </a:solidFill>
              </a:rPr>
              <a:t>Everyone that I meet</a:t>
            </a:r>
          </a:p>
          <a:p>
            <a:pPr marL="0" indent="0">
              <a:buNone/>
            </a:pPr>
            <a:r>
              <a:rPr lang="en-US" b="1" dirty="0">
                <a:solidFill>
                  <a:srgbClr val="00B0F0"/>
                </a:solidFill>
              </a:rPr>
              <a:t>When I walk down the street</a:t>
            </a:r>
          </a:p>
          <a:p>
            <a:pPr marL="0" indent="0">
              <a:buNone/>
            </a:pPr>
            <a:r>
              <a:rPr lang="en-US" b="1" dirty="0">
                <a:solidFill>
                  <a:srgbClr val="00B0F0"/>
                </a:solidFill>
              </a:rPr>
              <a:t>Says "Hello! What's your name?”</a:t>
            </a:r>
          </a:p>
          <a:p>
            <a:pPr marL="0" indent="0">
              <a:buNone/>
            </a:pPr>
            <a:r>
              <a:rPr lang="en-US" b="1" dirty="0">
                <a:solidFill>
                  <a:srgbClr val="00B0F0"/>
                </a:solidFill>
              </a:rPr>
              <a:t>And I say: (pause) </a:t>
            </a:r>
          </a:p>
          <a:p>
            <a:pPr marL="0" indent="0">
              <a:buNone/>
            </a:pPr>
            <a:r>
              <a:rPr lang="en-US" b="1" dirty="0">
                <a:solidFill>
                  <a:srgbClr val="00B0F0"/>
                </a:solidFill>
              </a:rPr>
              <a:t>My name is Yon Yonson...     </a:t>
            </a:r>
          </a:p>
          <a:p>
            <a:pPr marL="0" indent="0">
              <a:buNone/>
            </a:pPr>
            <a:r>
              <a:rPr lang="en-US" b="1" dirty="0">
                <a:solidFill>
                  <a:srgbClr val="00B0F0"/>
                </a:solidFill>
              </a:rPr>
              <a:t>  </a:t>
            </a:r>
            <a:r>
              <a:rPr lang="en-US" b="1" dirty="0"/>
              <a:t>        </a:t>
            </a:r>
            <a:r>
              <a:rPr lang="en-US" sz="1700" b="1" dirty="0"/>
              <a:t>(repeat again and again)</a:t>
            </a:r>
          </a:p>
        </p:txBody>
      </p:sp>
      <p:sp>
        <p:nvSpPr>
          <p:cNvPr id="7" name="Title 1"/>
          <p:cNvSpPr txBox="1">
            <a:spLocks/>
          </p:cNvSpPr>
          <p:nvPr/>
        </p:nvSpPr>
        <p:spPr>
          <a:xfrm>
            <a:off x="152400" y="228600"/>
            <a:ext cx="7924800" cy="4724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3200"/>
            </a:br>
            <a:r>
              <a:rPr lang="en-US" sz="3200">
                <a:solidFill>
                  <a:srgbClr val="C00000"/>
                </a:solidFill>
              </a:rPr>
              <a:t>Stress and rhythm, and intonation</a:t>
            </a:r>
            <a:endParaRPr lang="en-US" sz="3200" dirty="0">
              <a:solidFill>
                <a:srgbClr val="C00000"/>
              </a:solidFill>
            </a:endParaRPr>
          </a:p>
        </p:txBody>
      </p:sp>
    </p:spTree>
    <p:extLst>
      <p:ext uri="{BB962C8B-B14F-4D97-AF65-F5344CB8AC3E}">
        <p14:creationId xmlns:p14="http://schemas.microsoft.com/office/powerpoint/2010/main" val="9421106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924800" cy="472440"/>
          </a:xfrm>
        </p:spPr>
        <p:txBody>
          <a:bodyPr>
            <a:noAutofit/>
          </a:bodyPr>
          <a:lstStyle/>
          <a:p>
            <a:br>
              <a:rPr lang="en-US" sz="3200" dirty="0"/>
            </a:br>
            <a:r>
              <a:rPr lang="en-US" sz="3200" dirty="0">
                <a:solidFill>
                  <a:srgbClr val="C00000"/>
                </a:solidFill>
              </a:rPr>
              <a:t>Stress and rhythm, and intonation</a:t>
            </a:r>
          </a:p>
        </p:txBody>
      </p:sp>
      <p:sp>
        <p:nvSpPr>
          <p:cNvPr id="3" name="Content Placeholder 2"/>
          <p:cNvSpPr>
            <a:spLocks noGrp="1"/>
          </p:cNvSpPr>
          <p:nvPr>
            <p:ph sz="half" idx="1"/>
          </p:nvPr>
        </p:nvSpPr>
        <p:spPr>
          <a:xfrm>
            <a:off x="457200" y="1219200"/>
            <a:ext cx="2133600" cy="4937760"/>
          </a:xfrm>
        </p:spPr>
        <p:txBody>
          <a:bodyPr>
            <a:normAutofit/>
          </a:bodyPr>
          <a:lstStyle/>
          <a:p>
            <a:pPr marL="0" indent="0">
              <a:buNone/>
            </a:pPr>
            <a:r>
              <a:rPr lang="en-US" dirty="0"/>
              <a:t>Listen to the stress, rhythm, and intonation of this limerick.</a:t>
            </a:r>
            <a:endParaRPr lang="en-US" sz="1200" dirty="0"/>
          </a:p>
          <a:p>
            <a:pPr marL="0" indent="0">
              <a:buNone/>
            </a:pPr>
            <a:endParaRPr lang="en-US" dirty="0"/>
          </a:p>
          <a:p>
            <a:pPr marL="0" indent="0">
              <a:buNone/>
            </a:pPr>
            <a:r>
              <a:rPr lang="en-US" dirty="0"/>
              <a:t>Now you try it. </a:t>
            </a:r>
          </a:p>
        </p:txBody>
      </p:sp>
      <p:sp>
        <p:nvSpPr>
          <p:cNvPr id="4" name="Content Placeholder 3"/>
          <p:cNvSpPr>
            <a:spLocks noGrp="1"/>
          </p:cNvSpPr>
          <p:nvPr>
            <p:ph sz="half" idx="2"/>
          </p:nvPr>
        </p:nvSpPr>
        <p:spPr>
          <a:xfrm>
            <a:off x="2971800" y="1295400"/>
            <a:ext cx="5105400" cy="4937760"/>
          </a:xfrm>
        </p:spPr>
        <p:txBody>
          <a:bodyPr>
            <a:normAutofit/>
          </a:bodyPr>
          <a:lstStyle/>
          <a:p>
            <a:pPr marL="0" indent="0">
              <a:buNone/>
            </a:pPr>
            <a:r>
              <a:rPr lang="en-US" dirty="0"/>
              <a:t>My </a:t>
            </a:r>
            <a:r>
              <a:rPr lang="en-US" dirty="0">
                <a:solidFill>
                  <a:srgbClr val="FF0000"/>
                </a:solidFill>
              </a:rPr>
              <a:t>na</a:t>
            </a:r>
            <a:r>
              <a:rPr lang="en-US" dirty="0"/>
              <a:t>me is Yon </a:t>
            </a:r>
            <a:r>
              <a:rPr lang="en-US" dirty="0">
                <a:solidFill>
                  <a:srgbClr val="FF0000"/>
                </a:solidFill>
              </a:rPr>
              <a:t>Yon</a:t>
            </a:r>
            <a:r>
              <a:rPr lang="en-US" dirty="0"/>
              <a:t>son,</a:t>
            </a:r>
          </a:p>
          <a:p>
            <a:pPr marL="0" indent="0">
              <a:buNone/>
            </a:pPr>
            <a:r>
              <a:rPr lang="en-US" dirty="0"/>
              <a:t>I </a:t>
            </a:r>
            <a:r>
              <a:rPr lang="en-US" dirty="0">
                <a:solidFill>
                  <a:srgbClr val="FF0000"/>
                </a:solidFill>
              </a:rPr>
              <a:t>co</a:t>
            </a:r>
            <a:r>
              <a:rPr lang="en-US" dirty="0"/>
              <a:t>me from Wis</a:t>
            </a:r>
            <a:r>
              <a:rPr lang="en-US" dirty="0">
                <a:solidFill>
                  <a:srgbClr val="FF0000"/>
                </a:solidFill>
              </a:rPr>
              <a:t>co</a:t>
            </a:r>
            <a:r>
              <a:rPr lang="en-US" dirty="0"/>
              <a:t>nsin</a:t>
            </a:r>
          </a:p>
          <a:p>
            <a:pPr marL="0" indent="0">
              <a:buNone/>
            </a:pPr>
            <a:r>
              <a:rPr lang="en-US" dirty="0"/>
              <a:t>I </a:t>
            </a:r>
            <a:r>
              <a:rPr lang="en-US" dirty="0">
                <a:solidFill>
                  <a:srgbClr val="FF0000"/>
                </a:solidFill>
              </a:rPr>
              <a:t>work</a:t>
            </a:r>
            <a:r>
              <a:rPr lang="en-US" dirty="0"/>
              <a:t> in a </a:t>
            </a:r>
            <a:r>
              <a:rPr lang="en-US" dirty="0">
                <a:solidFill>
                  <a:srgbClr val="FF0000"/>
                </a:solidFill>
              </a:rPr>
              <a:t>lum</a:t>
            </a:r>
            <a:r>
              <a:rPr lang="en-US" dirty="0"/>
              <a:t>ber yard </a:t>
            </a:r>
            <a:r>
              <a:rPr lang="en-US" dirty="0">
                <a:solidFill>
                  <a:srgbClr val="FF0000"/>
                </a:solidFill>
              </a:rPr>
              <a:t>the</a:t>
            </a:r>
            <a:r>
              <a:rPr lang="en-US" dirty="0"/>
              <a:t>re</a:t>
            </a:r>
          </a:p>
          <a:p>
            <a:pPr marL="0" indent="0">
              <a:buNone/>
            </a:pPr>
            <a:r>
              <a:rPr lang="en-US" dirty="0"/>
              <a:t>Every</a:t>
            </a:r>
            <a:r>
              <a:rPr lang="en-US" dirty="0">
                <a:solidFill>
                  <a:srgbClr val="FF0000"/>
                </a:solidFill>
              </a:rPr>
              <a:t>one</a:t>
            </a:r>
            <a:r>
              <a:rPr lang="en-US" dirty="0"/>
              <a:t> that I </a:t>
            </a:r>
            <a:r>
              <a:rPr lang="en-US" dirty="0">
                <a:solidFill>
                  <a:srgbClr val="FF0000"/>
                </a:solidFill>
              </a:rPr>
              <a:t>meet</a:t>
            </a:r>
            <a:endParaRPr lang="en-US" dirty="0"/>
          </a:p>
          <a:p>
            <a:pPr marL="0" indent="0">
              <a:buNone/>
            </a:pPr>
            <a:r>
              <a:rPr lang="en-US" dirty="0"/>
              <a:t>When I </a:t>
            </a:r>
            <a:r>
              <a:rPr lang="en-US" dirty="0">
                <a:solidFill>
                  <a:srgbClr val="FF0000"/>
                </a:solidFill>
              </a:rPr>
              <a:t>walk</a:t>
            </a:r>
            <a:r>
              <a:rPr lang="en-US" dirty="0"/>
              <a:t> down the </a:t>
            </a:r>
            <a:r>
              <a:rPr lang="en-US" dirty="0">
                <a:solidFill>
                  <a:srgbClr val="FF0000"/>
                </a:solidFill>
              </a:rPr>
              <a:t>street</a:t>
            </a:r>
            <a:endParaRPr lang="en-US" dirty="0"/>
          </a:p>
          <a:p>
            <a:pPr marL="0" indent="0">
              <a:buNone/>
            </a:pPr>
            <a:r>
              <a:rPr lang="en-US" dirty="0"/>
              <a:t>Says Hel</a:t>
            </a:r>
            <a:r>
              <a:rPr lang="en-US" dirty="0">
                <a:solidFill>
                  <a:srgbClr val="FF0000"/>
                </a:solidFill>
              </a:rPr>
              <a:t>lo</a:t>
            </a:r>
            <a:r>
              <a:rPr lang="en-US" dirty="0"/>
              <a:t>  What's </a:t>
            </a:r>
            <a:r>
              <a:rPr lang="en-US" dirty="0">
                <a:solidFill>
                  <a:srgbClr val="FF0000"/>
                </a:solidFill>
              </a:rPr>
              <a:t>your</a:t>
            </a:r>
            <a:r>
              <a:rPr lang="en-US" dirty="0"/>
              <a:t> name?</a:t>
            </a:r>
          </a:p>
          <a:p>
            <a:pPr marL="0" indent="0">
              <a:buNone/>
            </a:pPr>
            <a:r>
              <a:rPr lang="en-US" dirty="0">
                <a:solidFill>
                  <a:srgbClr val="FF0000"/>
                </a:solidFill>
              </a:rPr>
              <a:t>And I say</a:t>
            </a:r>
            <a:r>
              <a:rPr lang="en-US" dirty="0"/>
              <a:t>    …   (pause) </a:t>
            </a:r>
          </a:p>
          <a:p>
            <a:pPr marL="0" indent="0">
              <a:buNone/>
            </a:pPr>
            <a:r>
              <a:rPr lang="en-US" dirty="0"/>
              <a:t>   My </a:t>
            </a:r>
            <a:r>
              <a:rPr lang="en-US" dirty="0">
                <a:solidFill>
                  <a:srgbClr val="FF0000"/>
                </a:solidFill>
              </a:rPr>
              <a:t>na</a:t>
            </a:r>
            <a:r>
              <a:rPr lang="en-US" dirty="0"/>
              <a:t>me is Yon </a:t>
            </a:r>
            <a:r>
              <a:rPr lang="en-US" dirty="0">
                <a:solidFill>
                  <a:srgbClr val="FF0000"/>
                </a:solidFill>
              </a:rPr>
              <a:t>Yon</a:t>
            </a:r>
            <a:r>
              <a:rPr lang="en-US" dirty="0"/>
              <a:t>son     </a:t>
            </a:r>
          </a:p>
          <a:p>
            <a:pPr marL="0" indent="0">
              <a:buNone/>
            </a:pPr>
            <a:r>
              <a:rPr lang="en-US" sz="2000" dirty="0"/>
              <a:t>   (repeat again and again)</a:t>
            </a:r>
          </a:p>
        </p:txBody>
      </p:sp>
      <p:cxnSp>
        <p:nvCxnSpPr>
          <p:cNvPr id="5" name="Straight Arrow Connector 4"/>
          <p:cNvCxnSpPr/>
          <p:nvPr/>
        </p:nvCxnSpPr>
        <p:spPr>
          <a:xfrm>
            <a:off x="7543800" y="22860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398358" y="4419600"/>
            <a:ext cx="352647"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553200" y="1371600"/>
            <a:ext cx="352647"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03606" y="1993164"/>
            <a:ext cx="352647"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424723"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620000" y="32766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905847" y="4953000"/>
            <a:ext cx="256953"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686300" y="3799175"/>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772400" y="38100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5303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20000"/>
          </a:stretch>
        </a:blipFill>
        <a:effectLst/>
      </p:bgPr>
    </p:bg>
    <p:spTree>
      <p:nvGrpSpPr>
        <p:cNvPr id="1" name=""/>
        <p:cNvGrpSpPr/>
        <p:nvPr/>
      </p:nvGrpSpPr>
      <p:grpSpPr>
        <a:xfrm>
          <a:off x="0" y="0"/>
          <a:ext cx="0" cy="0"/>
          <a:chOff x="0" y="0"/>
          <a:chExt cx="0" cy="0"/>
        </a:xfrm>
      </p:grpSpPr>
      <p:cxnSp>
        <p:nvCxnSpPr>
          <p:cNvPr id="6" name="Straight Arrow Connector 5"/>
          <p:cNvCxnSpPr/>
          <p:nvPr/>
        </p:nvCxnSpPr>
        <p:spPr>
          <a:xfrm>
            <a:off x="7750323" y="23622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696200" y="28194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181600" y="32766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62016" y="38100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756020" y="43434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997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l="1000" t="27000" b="-3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428" y="228600"/>
            <a:ext cx="7848600" cy="518160"/>
          </a:xfrm>
        </p:spPr>
        <p:txBody>
          <a:bodyPr>
            <a:normAutofit/>
          </a:bodyPr>
          <a:lstStyle/>
          <a:p>
            <a:r>
              <a:rPr lang="en-US" sz="2800" dirty="0">
                <a:solidFill>
                  <a:srgbClr val="C00000"/>
                </a:solidFill>
              </a:rPr>
              <a:t>Limericks: (5-line poems with rhythm)</a:t>
            </a:r>
          </a:p>
        </p:txBody>
      </p:sp>
      <p:sp>
        <p:nvSpPr>
          <p:cNvPr id="3" name="Content Placeholder 2"/>
          <p:cNvSpPr>
            <a:spLocks noGrp="1"/>
          </p:cNvSpPr>
          <p:nvPr>
            <p:ph sz="half" idx="1"/>
          </p:nvPr>
        </p:nvSpPr>
        <p:spPr>
          <a:xfrm>
            <a:off x="685800" y="2221693"/>
            <a:ext cx="7086600" cy="2209800"/>
          </a:xfrm>
        </p:spPr>
        <p:txBody>
          <a:bodyPr>
            <a:normAutofit lnSpcReduction="10000"/>
          </a:bodyPr>
          <a:lstStyle/>
          <a:p>
            <a:pPr marL="0" indent="0">
              <a:buNone/>
            </a:pPr>
            <a:r>
              <a:rPr lang="en-US" dirty="0"/>
              <a:t>There was an odd fellow named Gus</a:t>
            </a:r>
            <a:br>
              <a:rPr lang="en-US" dirty="0"/>
            </a:br>
            <a:r>
              <a:rPr lang="en-US" dirty="0"/>
              <a:t>When travelling he made such a fuss</a:t>
            </a:r>
            <a:br>
              <a:rPr lang="en-US" dirty="0"/>
            </a:br>
            <a:r>
              <a:rPr lang="en-US" dirty="0"/>
              <a:t>He was banned from the train</a:t>
            </a:r>
            <a:br>
              <a:rPr lang="en-US" dirty="0"/>
            </a:br>
            <a:r>
              <a:rPr lang="en-US" dirty="0"/>
              <a:t>Not allowed on a plane</a:t>
            </a:r>
            <a:br>
              <a:rPr lang="en-US" dirty="0"/>
            </a:br>
            <a:r>
              <a:rPr lang="en-US" dirty="0"/>
              <a:t>And now travels only by bus</a:t>
            </a:r>
          </a:p>
          <a:p>
            <a:endParaRPr lang="en-US" dirty="0"/>
          </a:p>
        </p:txBody>
      </p:sp>
      <p:sp>
        <p:nvSpPr>
          <p:cNvPr id="4" name="TextBox 3"/>
          <p:cNvSpPr txBox="1"/>
          <p:nvPr/>
        </p:nvSpPr>
        <p:spPr>
          <a:xfrm>
            <a:off x="95428" y="1026215"/>
            <a:ext cx="7880647" cy="923330"/>
          </a:xfrm>
          <a:prstGeom prst="rect">
            <a:avLst/>
          </a:prstGeom>
          <a:noFill/>
        </p:spPr>
        <p:txBody>
          <a:bodyPr wrap="square" rtlCol="0">
            <a:spAutoFit/>
          </a:bodyPr>
          <a:lstStyle/>
          <a:p>
            <a:pPr algn="just"/>
            <a:r>
              <a:rPr lang="en-CA" b="1" dirty="0"/>
              <a:t>Read the following limerick aloud. Think about which words to stress and whether each line has rising or falling intonation. Practise saying it with accurate sentence stress, rhythm and intonation.</a:t>
            </a:r>
          </a:p>
        </p:txBody>
      </p:sp>
    </p:spTree>
    <p:extLst>
      <p:ext uri="{BB962C8B-B14F-4D97-AF65-F5344CB8AC3E}">
        <p14:creationId xmlns:p14="http://schemas.microsoft.com/office/powerpoint/2010/main" val="398641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43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 y="435302"/>
            <a:ext cx="8077200" cy="439040"/>
          </a:xfrm>
        </p:spPr>
        <p:txBody>
          <a:bodyPr>
            <a:normAutofit fontScale="90000"/>
          </a:bodyPr>
          <a:lstStyle/>
          <a:p>
            <a:r>
              <a:rPr lang="en-US" sz="3200" dirty="0">
                <a:solidFill>
                  <a:srgbClr val="C00000"/>
                </a:solidFill>
              </a:rPr>
              <a:t>Limericks: (5-line poems with rhythm)</a:t>
            </a:r>
          </a:p>
        </p:txBody>
      </p:sp>
      <p:sp>
        <p:nvSpPr>
          <p:cNvPr id="3" name="Content Placeholder 2"/>
          <p:cNvSpPr>
            <a:spLocks noGrp="1"/>
          </p:cNvSpPr>
          <p:nvPr>
            <p:ph sz="half" idx="1"/>
          </p:nvPr>
        </p:nvSpPr>
        <p:spPr>
          <a:xfrm>
            <a:off x="762000" y="1838094"/>
            <a:ext cx="6781800" cy="2581506"/>
          </a:xfrm>
        </p:spPr>
        <p:txBody>
          <a:bodyPr>
            <a:normAutofit/>
          </a:bodyPr>
          <a:lstStyle/>
          <a:p>
            <a:pPr marL="0" indent="0">
              <a:buNone/>
            </a:pPr>
            <a:r>
              <a:rPr lang="en-US" dirty="0"/>
              <a:t>There </a:t>
            </a:r>
            <a:r>
              <a:rPr lang="en-US" b="1" dirty="0">
                <a:solidFill>
                  <a:srgbClr val="FF0000"/>
                </a:solidFill>
              </a:rPr>
              <a:t>was</a:t>
            </a:r>
            <a:r>
              <a:rPr lang="en-US" dirty="0"/>
              <a:t> an odd </a:t>
            </a:r>
            <a:r>
              <a:rPr lang="en-US" b="1" dirty="0">
                <a:solidFill>
                  <a:srgbClr val="FF0000"/>
                </a:solidFill>
              </a:rPr>
              <a:t>fe</a:t>
            </a:r>
            <a:r>
              <a:rPr lang="en-US" dirty="0"/>
              <a:t>llow named </a:t>
            </a:r>
            <a:r>
              <a:rPr lang="en-US" b="1" dirty="0">
                <a:solidFill>
                  <a:srgbClr val="FF0000"/>
                </a:solidFill>
              </a:rPr>
              <a:t>Gus</a:t>
            </a:r>
            <a:br>
              <a:rPr lang="en-US" dirty="0"/>
            </a:br>
            <a:r>
              <a:rPr lang="en-US" dirty="0"/>
              <a:t>When </a:t>
            </a:r>
            <a:r>
              <a:rPr lang="en-US" b="1" dirty="0">
                <a:solidFill>
                  <a:srgbClr val="FF0000"/>
                </a:solidFill>
              </a:rPr>
              <a:t>tra</a:t>
            </a:r>
            <a:r>
              <a:rPr lang="en-US" dirty="0"/>
              <a:t>velling he </a:t>
            </a:r>
            <a:r>
              <a:rPr lang="en-US" b="1" dirty="0">
                <a:solidFill>
                  <a:srgbClr val="FF0000"/>
                </a:solidFill>
              </a:rPr>
              <a:t>made</a:t>
            </a:r>
            <a:r>
              <a:rPr lang="en-US" dirty="0"/>
              <a:t> such a </a:t>
            </a:r>
            <a:r>
              <a:rPr lang="en-US" b="1" dirty="0">
                <a:solidFill>
                  <a:srgbClr val="FF0000"/>
                </a:solidFill>
              </a:rPr>
              <a:t>fuss</a:t>
            </a:r>
            <a:br>
              <a:rPr lang="en-US" dirty="0"/>
            </a:br>
            <a:r>
              <a:rPr lang="en-US" dirty="0"/>
              <a:t>He was </a:t>
            </a:r>
            <a:r>
              <a:rPr lang="en-US" b="1" dirty="0">
                <a:solidFill>
                  <a:srgbClr val="FF0000"/>
                </a:solidFill>
              </a:rPr>
              <a:t>ban</a:t>
            </a:r>
            <a:r>
              <a:rPr lang="en-US" dirty="0"/>
              <a:t>ned from the </a:t>
            </a:r>
            <a:r>
              <a:rPr lang="en-US" b="1" dirty="0">
                <a:solidFill>
                  <a:srgbClr val="FF0000"/>
                </a:solidFill>
              </a:rPr>
              <a:t>train</a:t>
            </a:r>
            <a:br>
              <a:rPr lang="en-US" dirty="0"/>
            </a:br>
            <a:r>
              <a:rPr lang="en-US" dirty="0"/>
              <a:t>Not al</a:t>
            </a:r>
            <a:r>
              <a:rPr lang="en-US" b="1" dirty="0">
                <a:solidFill>
                  <a:srgbClr val="FF0000"/>
                </a:solidFill>
              </a:rPr>
              <a:t>low</a:t>
            </a:r>
            <a:r>
              <a:rPr lang="en-US" dirty="0"/>
              <a:t>ed on a </a:t>
            </a:r>
            <a:r>
              <a:rPr lang="en-US" b="1" dirty="0">
                <a:solidFill>
                  <a:srgbClr val="FF0000"/>
                </a:solidFill>
              </a:rPr>
              <a:t>pla</a:t>
            </a:r>
            <a:r>
              <a:rPr lang="en-US" dirty="0"/>
              <a:t>ne</a:t>
            </a:r>
            <a:br>
              <a:rPr lang="en-US" dirty="0"/>
            </a:br>
            <a:r>
              <a:rPr lang="en-US" dirty="0"/>
              <a:t>And </a:t>
            </a:r>
            <a:r>
              <a:rPr lang="en-US" b="1" dirty="0">
                <a:solidFill>
                  <a:srgbClr val="FF0000"/>
                </a:solidFill>
              </a:rPr>
              <a:t>now</a:t>
            </a:r>
            <a:r>
              <a:rPr lang="en-US" dirty="0"/>
              <a:t> travels </a:t>
            </a:r>
            <a:r>
              <a:rPr lang="en-US" b="1" dirty="0">
                <a:solidFill>
                  <a:srgbClr val="FF0000"/>
                </a:solidFill>
              </a:rPr>
              <a:t>on</a:t>
            </a:r>
            <a:r>
              <a:rPr lang="en-US" dirty="0"/>
              <a:t>ly by </a:t>
            </a:r>
            <a:r>
              <a:rPr lang="en-US" b="1" dirty="0">
                <a:solidFill>
                  <a:srgbClr val="FF0000"/>
                </a:solidFill>
              </a:rPr>
              <a:t>bus</a:t>
            </a:r>
            <a:r>
              <a:rPr lang="en-US" dirty="0"/>
              <a:t>.</a:t>
            </a:r>
          </a:p>
          <a:p>
            <a:endParaRPr lang="en-US" dirty="0"/>
          </a:p>
        </p:txBody>
      </p:sp>
      <p:cxnSp>
        <p:nvCxnSpPr>
          <p:cNvPr id="5" name="Straight Arrow Connector 4"/>
          <p:cNvCxnSpPr/>
          <p:nvPr/>
        </p:nvCxnSpPr>
        <p:spPr>
          <a:xfrm>
            <a:off x="6567268" y="1943689"/>
            <a:ext cx="24384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654605" y="2432591"/>
            <a:ext cx="28956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715000" y="2766897"/>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72000" y="3183764"/>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04338" y="3657599"/>
            <a:ext cx="463062" cy="45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600" y="1143000"/>
            <a:ext cx="7848600" cy="646331"/>
          </a:xfrm>
          <a:prstGeom prst="rect">
            <a:avLst/>
          </a:prstGeom>
          <a:noFill/>
        </p:spPr>
        <p:txBody>
          <a:bodyPr wrap="square" rtlCol="0">
            <a:spAutoFit/>
          </a:bodyPr>
          <a:lstStyle/>
          <a:p>
            <a:r>
              <a:rPr lang="en-CA" b="1" dirty="0"/>
              <a:t>Try reading this aloud with appropriate word stress, rhythm and intonation.</a:t>
            </a:r>
          </a:p>
        </p:txBody>
      </p:sp>
    </p:spTree>
    <p:extLst>
      <p:ext uri="{BB962C8B-B14F-4D97-AF65-F5344CB8AC3E}">
        <p14:creationId xmlns:p14="http://schemas.microsoft.com/office/powerpoint/2010/main" val="201989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1392099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41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65531"/>
            <a:ext cx="6781800" cy="2477869"/>
          </a:xfrm>
        </p:spPr>
        <p:txBody>
          <a:bodyPr>
            <a:normAutofit/>
          </a:bodyPr>
          <a:lstStyle/>
          <a:p>
            <a:pPr marL="0" indent="0">
              <a:buNone/>
            </a:pPr>
            <a:r>
              <a:rPr lang="en-US" dirty="0"/>
              <a:t>My neighbor came over to say</a:t>
            </a:r>
            <a:br>
              <a:rPr lang="en-US" dirty="0"/>
            </a:br>
            <a:r>
              <a:rPr lang="en-US" dirty="0"/>
              <a:t>Although not in a neighborly way</a:t>
            </a:r>
            <a:br>
              <a:rPr lang="en-US" dirty="0"/>
            </a:br>
            <a:r>
              <a:rPr lang="en-US" dirty="0"/>
              <a:t>That he'd knock me around</a:t>
            </a:r>
            <a:br>
              <a:rPr lang="en-US" dirty="0"/>
            </a:br>
            <a:r>
              <a:rPr lang="en-US" dirty="0"/>
              <a:t>If I didn't stop the sound</a:t>
            </a:r>
            <a:br>
              <a:rPr lang="en-US" dirty="0"/>
            </a:br>
            <a:r>
              <a:rPr lang="en-US" dirty="0"/>
              <a:t>Of the rock n’ roll music I play</a:t>
            </a:r>
          </a:p>
          <a:p>
            <a:endParaRPr lang="en-US" dirty="0"/>
          </a:p>
        </p:txBody>
      </p:sp>
      <p:sp>
        <p:nvSpPr>
          <p:cNvPr id="5" name="Title 1"/>
          <p:cNvSpPr txBox="1">
            <a:spLocks/>
          </p:cNvSpPr>
          <p:nvPr/>
        </p:nvSpPr>
        <p:spPr>
          <a:xfrm>
            <a:off x="152400" y="399338"/>
            <a:ext cx="8077200" cy="439040"/>
          </a:xfrm>
          <a:prstGeom prst="rect">
            <a:avLst/>
          </a:prstGeom>
        </p:spPr>
        <p:txBody>
          <a:bodyPr vert="horz" lIns="45720" tIns="0" rIns="45720" bIns="0" anchor="b" anchorCtr="0">
            <a:normAutofit fontScale="90000" lnSpcReduction="100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sz="3200" dirty="0">
                <a:solidFill>
                  <a:srgbClr val="C00000"/>
                </a:solidFill>
              </a:rPr>
              <a:t>Limericks: (5-line poems with rhythm)</a:t>
            </a:r>
          </a:p>
        </p:txBody>
      </p:sp>
      <p:sp>
        <p:nvSpPr>
          <p:cNvPr id="6" name="TextBox 5"/>
          <p:cNvSpPr txBox="1"/>
          <p:nvPr/>
        </p:nvSpPr>
        <p:spPr>
          <a:xfrm>
            <a:off x="0" y="1034651"/>
            <a:ext cx="7880647" cy="646331"/>
          </a:xfrm>
          <a:prstGeom prst="rect">
            <a:avLst/>
          </a:prstGeom>
          <a:noFill/>
        </p:spPr>
        <p:txBody>
          <a:bodyPr wrap="square" rtlCol="0">
            <a:spAutoFit/>
          </a:bodyPr>
          <a:lstStyle/>
          <a:p>
            <a:r>
              <a:rPr lang="en-CA" b="1" dirty="0"/>
              <a:t>Read the following limerick aloud. Think about which words to stress and whether each line has rising or falling intonation.</a:t>
            </a:r>
          </a:p>
        </p:txBody>
      </p:sp>
    </p:spTree>
    <p:extLst>
      <p:ext uri="{BB962C8B-B14F-4D97-AF65-F5344CB8AC3E}">
        <p14:creationId xmlns:p14="http://schemas.microsoft.com/office/powerpoint/2010/main" val="22117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39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2116048"/>
            <a:ext cx="6781800" cy="2438401"/>
          </a:xfrm>
        </p:spPr>
        <p:txBody>
          <a:bodyPr>
            <a:normAutofit/>
          </a:bodyPr>
          <a:lstStyle/>
          <a:p>
            <a:pPr marL="0" indent="0">
              <a:buNone/>
            </a:pPr>
            <a:r>
              <a:rPr lang="en-US" dirty="0"/>
              <a:t>      My </a:t>
            </a:r>
            <a:r>
              <a:rPr lang="en-US" b="1" dirty="0">
                <a:solidFill>
                  <a:srgbClr val="FF0000"/>
                </a:solidFill>
              </a:rPr>
              <a:t>neigh</a:t>
            </a:r>
            <a:r>
              <a:rPr lang="en-US" dirty="0"/>
              <a:t>bor came </a:t>
            </a:r>
            <a:r>
              <a:rPr lang="en-US" b="1" dirty="0">
                <a:solidFill>
                  <a:srgbClr val="FF0000"/>
                </a:solidFill>
              </a:rPr>
              <a:t>o</a:t>
            </a:r>
            <a:r>
              <a:rPr lang="en-US" dirty="0"/>
              <a:t>ver to </a:t>
            </a:r>
            <a:r>
              <a:rPr lang="en-US" b="1" dirty="0">
                <a:solidFill>
                  <a:srgbClr val="FF0000"/>
                </a:solidFill>
              </a:rPr>
              <a:t>say</a:t>
            </a:r>
            <a:br>
              <a:rPr lang="en-US" dirty="0"/>
            </a:br>
            <a:r>
              <a:rPr lang="en-US" dirty="0"/>
              <a:t>      Although </a:t>
            </a:r>
            <a:r>
              <a:rPr lang="en-US" b="1" dirty="0">
                <a:solidFill>
                  <a:srgbClr val="FF0000"/>
                </a:solidFill>
              </a:rPr>
              <a:t>not</a:t>
            </a:r>
            <a:r>
              <a:rPr lang="en-US" dirty="0"/>
              <a:t> in a </a:t>
            </a:r>
            <a:r>
              <a:rPr lang="en-US" b="1" dirty="0">
                <a:solidFill>
                  <a:srgbClr val="FF0000"/>
                </a:solidFill>
              </a:rPr>
              <a:t>neigh</a:t>
            </a:r>
            <a:r>
              <a:rPr lang="en-US" dirty="0"/>
              <a:t>borly </a:t>
            </a:r>
            <a:r>
              <a:rPr lang="en-US" b="1" dirty="0">
                <a:solidFill>
                  <a:srgbClr val="FF0000"/>
                </a:solidFill>
              </a:rPr>
              <a:t>way</a:t>
            </a:r>
            <a:br>
              <a:rPr lang="en-US" dirty="0"/>
            </a:br>
            <a:r>
              <a:rPr lang="en-US" dirty="0"/>
              <a:t>      That he'd </a:t>
            </a:r>
            <a:r>
              <a:rPr lang="en-US" b="1" dirty="0">
                <a:solidFill>
                  <a:srgbClr val="FF0000"/>
                </a:solidFill>
              </a:rPr>
              <a:t>knock</a:t>
            </a:r>
            <a:r>
              <a:rPr lang="en-US" dirty="0"/>
              <a:t> me a</a:t>
            </a:r>
            <a:r>
              <a:rPr lang="en-US" b="1" dirty="0">
                <a:solidFill>
                  <a:srgbClr val="FF0000"/>
                </a:solidFill>
              </a:rPr>
              <a:t>round</a:t>
            </a:r>
            <a:br>
              <a:rPr lang="en-US" dirty="0"/>
            </a:br>
            <a:r>
              <a:rPr lang="en-US" dirty="0"/>
              <a:t>      If I </a:t>
            </a:r>
            <a:r>
              <a:rPr lang="en-US" b="1" dirty="0">
                <a:solidFill>
                  <a:srgbClr val="FF0000"/>
                </a:solidFill>
              </a:rPr>
              <a:t>did</a:t>
            </a:r>
            <a:r>
              <a:rPr lang="en-US" dirty="0"/>
              <a:t>n't stop the </a:t>
            </a:r>
            <a:r>
              <a:rPr lang="en-US" b="1" dirty="0">
                <a:solidFill>
                  <a:srgbClr val="FF0000"/>
                </a:solidFill>
              </a:rPr>
              <a:t>sound</a:t>
            </a:r>
            <a:br>
              <a:rPr lang="en-US" dirty="0"/>
            </a:br>
            <a:r>
              <a:rPr lang="en-US" dirty="0"/>
              <a:t>      Of the </a:t>
            </a:r>
            <a:r>
              <a:rPr lang="en-US" b="1" dirty="0">
                <a:solidFill>
                  <a:srgbClr val="FF0000"/>
                </a:solidFill>
              </a:rPr>
              <a:t>rock</a:t>
            </a:r>
            <a:r>
              <a:rPr lang="en-US" dirty="0"/>
              <a:t> n’ roll </a:t>
            </a:r>
            <a:r>
              <a:rPr lang="en-US" b="1" dirty="0">
                <a:solidFill>
                  <a:srgbClr val="FF0000"/>
                </a:solidFill>
              </a:rPr>
              <a:t>mu</a:t>
            </a:r>
            <a:r>
              <a:rPr lang="en-US" dirty="0"/>
              <a:t>sic I </a:t>
            </a:r>
            <a:r>
              <a:rPr lang="en-US" b="1" dirty="0">
                <a:solidFill>
                  <a:srgbClr val="FF0000"/>
                </a:solidFill>
              </a:rPr>
              <a:t>play</a:t>
            </a:r>
          </a:p>
          <a:p>
            <a:pPr marL="0" indent="0">
              <a:buNone/>
            </a:pPr>
            <a:endParaRPr lang="en-US" dirty="0"/>
          </a:p>
        </p:txBody>
      </p:sp>
      <p:cxnSp>
        <p:nvCxnSpPr>
          <p:cNvPr id="5" name="Straight Arrow Connector 4"/>
          <p:cNvCxnSpPr/>
          <p:nvPr/>
        </p:nvCxnSpPr>
        <p:spPr>
          <a:xfrm>
            <a:off x="5915058" y="2362200"/>
            <a:ext cx="219456" cy="21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362004" y="2743200"/>
            <a:ext cx="304800" cy="25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505657" y="3146215"/>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29200" y="3505200"/>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24786" y="3886200"/>
            <a:ext cx="304800" cy="266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152400" y="446339"/>
            <a:ext cx="7543800" cy="439040"/>
          </a:xfrm>
          <a:prstGeom prst="rect">
            <a:avLst/>
          </a:prstGeom>
        </p:spPr>
        <p:txBody>
          <a:bodyPr vert="horz" lIns="45720" tIns="0" rIns="45720" bIns="0" anchor="b" anchorCtr="0">
            <a:normAutofit fontScale="90000" lnSpcReduction="100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sz="3200" dirty="0">
                <a:solidFill>
                  <a:srgbClr val="C00000"/>
                </a:solidFill>
              </a:rPr>
              <a:t>Limericks: (5-line poems with rhythm)</a:t>
            </a:r>
          </a:p>
        </p:txBody>
      </p:sp>
      <p:sp>
        <p:nvSpPr>
          <p:cNvPr id="9" name="TextBox 8"/>
          <p:cNvSpPr txBox="1"/>
          <p:nvPr/>
        </p:nvSpPr>
        <p:spPr>
          <a:xfrm>
            <a:off x="228600" y="1143000"/>
            <a:ext cx="7848600" cy="646331"/>
          </a:xfrm>
          <a:prstGeom prst="rect">
            <a:avLst/>
          </a:prstGeom>
          <a:noFill/>
        </p:spPr>
        <p:txBody>
          <a:bodyPr wrap="square" rtlCol="0">
            <a:spAutoFit/>
          </a:bodyPr>
          <a:lstStyle/>
          <a:p>
            <a:r>
              <a:rPr lang="en-CA" b="1" dirty="0"/>
              <a:t>Try reading this aloud with appropriate word stress, rhythm and intonation.</a:t>
            </a:r>
          </a:p>
        </p:txBody>
      </p:sp>
    </p:spTree>
    <p:extLst>
      <p:ext uri="{BB962C8B-B14F-4D97-AF65-F5344CB8AC3E}">
        <p14:creationId xmlns:p14="http://schemas.microsoft.com/office/powerpoint/2010/main" val="2857513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5029200"/>
            <a:ext cx="7543800" cy="1477328"/>
          </a:xfrm>
          <a:prstGeom prst="rect">
            <a:avLst/>
          </a:prstGeom>
          <a:noFill/>
        </p:spPr>
        <p:txBody>
          <a:bodyPr wrap="square" rtlCol="0">
            <a:spAutoFit/>
          </a:bodyPr>
          <a:lstStyle/>
          <a:p>
            <a:r>
              <a:rPr lang="en-US" b="1" dirty="0"/>
              <a:t>Activity: Complete the rule about intonation when presenting lists: </a:t>
            </a:r>
            <a:endParaRPr lang="en-CA" b="1" dirty="0"/>
          </a:p>
          <a:p>
            <a:r>
              <a:rPr lang="en-US" dirty="0"/>
              <a:t> </a:t>
            </a:r>
            <a:endParaRPr lang="en-CA" dirty="0"/>
          </a:p>
          <a:p>
            <a:pPr lvl="0"/>
            <a:r>
              <a:rPr lang="en-US" i="1" dirty="0"/>
              <a:t>When presenting a list in English, all items in the list will have rising intonation except the ________ one, which will ________.</a:t>
            </a:r>
            <a:endParaRPr lang="en-CA" dirty="0"/>
          </a:p>
          <a:p>
            <a:endParaRPr lang="en-CA" dirty="0"/>
          </a:p>
        </p:txBody>
      </p:sp>
      <p:pic>
        <p:nvPicPr>
          <p:cNvPr id="6" name="Picture 5"/>
          <p:cNvPicPr>
            <a:picLocks noChangeAspect="1"/>
          </p:cNvPicPr>
          <p:nvPr/>
        </p:nvPicPr>
        <p:blipFill>
          <a:blip r:embed="rId2"/>
          <a:stretch>
            <a:fillRect/>
          </a:stretch>
        </p:blipFill>
        <p:spPr>
          <a:xfrm>
            <a:off x="66675" y="152400"/>
            <a:ext cx="7934325" cy="4648200"/>
          </a:xfrm>
          <a:prstGeom prst="rect">
            <a:avLst/>
          </a:prstGeom>
        </p:spPr>
      </p:pic>
    </p:spTree>
    <p:extLst>
      <p:ext uri="{BB962C8B-B14F-4D97-AF65-F5344CB8AC3E}">
        <p14:creationId xmlns:p14="http://schemas.microsoft.com/office/powerpoint/2010/main" val="304369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88711228"/>
              </p:ext>
            </p:extLst>
          </p:nvPr>
        </p:nvGraphicFramePr>
        <p:xfrm>
          <a:off x="23446" y="1524000"/>
          <a:ext cx="8077200" cy="4191002"/>
        </p:xfrm>
        <a:graphic>
          <a:graphicData uri="http://schemas.openxmlformats.org/drawingml/2006/table">
            <a:tbl>
              <a:tblPr firstRow="1" bandRow="1">
                <a:tableStyleId>{5C22544A-7EE6-4342-B048-85BDC9FD1C3A}</a:tableStyleId>
              </a:tblPr>
              <a:tblGrid>
                <a:gridCol w="3634154">
                  <a:extLst>
                    <a:ext uri="{9D8B030D-6E8A-4147-A177-3AD203B41FA5}">
                      <a16:colId xmlns:a16="http://schemas.microsoft.com/office/drawing/2014/main" val="20000"/>
                    </a:ext>
                  </a:extLst>
                </a:gridCol>
                <a:gridCol w="4443046">
                  <a:extLst>
                    <a:ext uri="{9D8B030D-6E8A-4147-A177-3AD203B41FA5}">
                      <a16:colId xmlns:a16="http://schemas.microsoft.com/office/drawing/2014/main" val="20001"/>
                    </a:ext>
                  </a:extLst>
                </a:gridCol>
              </a:tblGrid>
              <a:tr h="785813">
                <a:tc>
                  <a:txBody>
                    <a:bodyPr/>
                    <a:lstStyle/>
                    <a:p>
                      <a:endParaRPr lang="en-CA" dirty="0"/>
                    </a:p>
                  </a:txBody>
                  <a:tcPr/>
                </a:tc>
                <a:tc>
                  <a:txBody>
                    <a:bodyPr/>
                    <a:lstStyle/>
                    <a:p>
                      <a:pPr algn="ctr"/>
                      <a:r>
                        <a:rPr lang="en-CA" sz="3200" dirty="0">
                          <a:solidFill>
                            <a:schemeClr val="tx1"/>
                          </a:solidFill>
                        </a:rPr>
                        <a:t>Your lists</a:t>
                      </a:r>
                    </a:p>
                  </a:txBody>
                  <a:tcPr/>
                </a:tc>
                <a:extLst>
                  <a:ext uri="{0D108BD9-81ED-4DB2-BD59-A6C34878D82A}">
                    <a16:rowId xmlns:a16="http://schemas.microsoft.com/office/drawing/2014/main" val="10000"/>
                  </a:ext>
                </a:extLst>
              </a:tr>
              <a:tr h="1135063">
                <a:tc>
                  <a:txBody>
                    <a:bodyPr/>
                    <a:lstStyle/>
                    <a:p>
                      <a:r>
                        <a:rPr lang="en-CA" sz="2000" b="1" dirty="0"/>
                        <a:t>Items</a:t>
                      </a:r>
                      <a:r>
                        <a:rPr lang="en-CA" sz="2000" b="1" baseline="0" dirty="0"/>
                        <a:t> you need to buy </a:t>
                      </a:r>
                    </a:p>
                    <a:p>
                      <a:r>
                        <a:rPr lang="en-CA" sz="2000" b="1" baseline="0" dirty="0"/>
                        <a:t>(3 items)</a:t>
                      </a:r>
                      <a:endParaRPr lang="en-CA" sz="2000" b="1" dirty="0"/>
                    </a:p>
                  </a:txBody>
                  <a:tcPr/>
                </a:tc>
                <a:tc>
                  <a:txBody>
                    <a:bodyPr/>
                    <a:lstStyle/>
                    <a:p>
                      <a:endParaRPr lang="en-CA" dirty="0"/>
                    </a:p>
                  </a:txBody>
                  <a:tcPr/>
                </a:tc>
                <a:extLst>
                  <a:ext uri="{0D108BD9-81ED-4DB2-BD59-A6C34878D82A}">
                    <a16:rowId xmlns:a16="http://schemas.microsoft.com/office/drawing/2014/main" val="10001"/>
                  </a:ext>
                </a:extLst>
              </a:tr>
              <a:tr h="1135063">
                <a:tc>
                  <a:txBody>
                    <a:bodyPr/>
                    <a:lstStyle/>
                    <a:p>
                      <a:r>
                        <a:rPr kumimoji="0" lang="en-US" sz="2000" b="1" kern="1200" dirty="0">
                          <a:solidFill>
                            <a:schemeClr val="dk1"/>
                          </a:solidFill>
                          <a:effectLst/>
                          <a:latin typeface="+mn-lt"/>
                          <a:ea typeface="+mn-ea"/>
                          <a:cs typeface="+mn-cs"/>
                        </a:rPr>
                        <a:t>Countries you hope</a:t>
                      </a:r>
                      <a:r>
                        <a:rPr kumimoji="0" lang="en-US" sz="2000" b="1" kern="1200" baseline="0" dirty="0">
                          <a:solidFill>
                            <a:schemeClr val="dk1"/>
                          </a:solidFill>
                          <a:effectLst/>
                          <a:latin typeface="+mn-lt"/>
                          <a:ea typeface="+mn-ea"/>
                          <a:cs typeface="+mn-cs"/>
                        </a:rPr>
                        <a:t> </a:t>
                      </a:r>
                      <a:r>
                        <a:rPr kumimoji="0" lang="en-US" sz="2000" b="1" kern="1200" dirty="0">
                          <a:solidFill>
                            <a:schemeClr val="dk1"/>
                          </a:solidFill>
                          <a:effectLst/>
                          <a:latin typeface="+mn-lt"/>
                          <a:ea typeface="+mn-ea"/>
                          <a:cs typeface="+mn-cs"/>
                        </a:rPr>
                        <a:t>to visit (4 items)</a:t>
                      </a:r>
                      <a:endParaRPr lang="en-CA" sz="2000" dirty="0"/>
                    </a:p>
                  </a:txBody>
                  <a:tcPr/>
                </a:tc>
                <a:tc>
                  <a:txBody>
                    <a:bodyPr/>
                    <a:lstStyle/>
                    <a:p>
                      <a:endParaRPr lang="en-CA" dirty="0"/>
                    </a:p>
                  </a:txBody>
                  <a:tcPr/>
                </a:tc>
                <a:extLst>
                  <a:ext uri="{0D108BD9-81ED-4DB2-BD59-A6C34878D82A}">
                    <a16:rowId xmlns:a16="http://schemas.microsoft.com/office/drawing/2014/main" val="10002"/>
                  </a:ext>
                </a:extLst>
              </a:tr>
              <a:tr h="1135063">
                <a:tc>
                  <a:txBody>
                    <a:bodyPr/>
                    <a:lstStyle/>
                    <a:p>
                      <a:r>
                        <a:rPr kumimoji="0" lang="en-US" sz="2000" b="1" kern="1200" dirty="0">
                          <a:solidFill>
                            <a:schemeClr val="dk1"/>
                          </a:solidFill>
                          <a:effectLst/>
                          <a:latin typeface="+mn-lt"/>
                          <a:ea typeface="+mn-ea"/>
                          <a:cs typeface="+mn-cs"/>
                        </a:rPr>
                        <a:t>Things you must do this week (5</a:t>
                      </a:r>
                      <a:r>
                        <a:rPr kumimoji="0" lang="en-US" sz="2000" b="1" kern="1200" baseline="0" dirty="0">
                          <a:solidFill>
                            <a:schemeClr val="dk1"/>
                          </a:solidFill>
                          <a:effectLst/>
                          <a:latin typeface="+mn-lt"/>
                          <a:ea typeface="+mn-ea"/>
                          <a:cs typeface="+mn-cs"/>
                        </a:rPr>
                        <a:t> items</a:t>
                      </a:r>
                      <a:r>
                        <a:rPr kumimoji="0" lang="en-US" sz="2000" b="1" kern="1200" dirty="0">
                          <a:solidFill>
                            <a:schemeClr val="dk1"/>
                          </a:solidFill>
                          <a:effectLst/>
                          <a:latin typeface="+mn-lt"/>
                          <a:ea typeface="+mn-ea"/>
                          <a:cs typeface="+mn-cs"/>
                        </a:rPr>
                        <a:t>)</a:t>
                      </a:r>
                      <a:endParaRPr lang="en-CA" sz="2000" dirty="0"/>
                    </a:p>
                  </a:txBody>
                  <a:tcPr/>
                </a:tc>
                <a:tc>
                  <a:txBody>
                    <a:bodyPr/>
                    <a:lstStyle/>
                    <a:p>
                      <a:endParaRPr lang="en-CA"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0" y="228600"/>
            <a:ext cx="7772400" cy="954107"/>
          </a:xfrm>
          <a:prstGeom prst="rect">
            <a:avLst/>
          </a:prstGeom>
          <a:noFill/>
        </p:spPr>
        <p:txBody>
          <a:bodyPr wrap="square" rtlCol="0">
            <a:spAutoFit/>
          </a:bodyPr>
          <a:lstStyle/>
          <a:p>
            <a:r>
              <a:rPr lang="en-US" sz="2800" b="1" dirty="0"/>
              <a:t>Make lists of the following. Make sure there are the correct number of items in each list. </a:t>
            </a:r>
            <a:endParaRPr lang="en-CA" sz="2800" dirty="0"/>
          </a:p>
        </p:txBody>
      </p:sp>
      <p:sp>
        <p:nvSpPr>
          <p:cNvPr id="9" name="TextBox 8"/>
          <p:cNvSpPr txBox="1"/>
          <p:nvPr/>
        </p:nvSpPr>
        <p:spPr>
          <a:xfrm>
            <a:off x="38100" y="5810108"/>
            <a:ext cx="8062546" cy="923330"/>
          </a:xfrm>
          <a:prstGeom prst="rect">
            <a:avLst/>
          </a:prstGeom>
          <a:noFill/>
        </p:spPr>
        <p:txBody>
          <a:bodyPr wrap="square" rtlCol="0">
            <a:spAutoFit/>
          </a:bodyPr>
          <a:lstStyle/>
          <a:p>
            <a:pPr algn="just"/>
            <a:r>
              <a:rPr lang="en-US" b="1" dirty="0"/>
              <a:t>Practise presenting the items in your lists with appropriate stress and intonation. (Be prepared to present your lists to the class with proper intonation according to the rule about presenting items in a list.)</a:t>
            </a:r>
            <a:endParaRPr lang="en-CA" b="1" dirty="0"/>
          </a:p>
        </p:txBody>
      </p:sp>
    </p:spTree>
    <p:extLst>
      <p:ext uri="{BB962C8B-B14F-4D97-AF65-F5344CB8AC3E}">
        <p14:creationId xmlns:p14="http://schemas.microsoft.com/office/powerpoint/2010/main" val="114693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446339"/>
            <a:ext cx="7543800" cy="439040"/>
          </a:xfrm>
          <a:prstGeom prst="rect">
            <a:avLst/>
          </a:prstGeom>
        </p:spPr>
        <p:txBody>
          <a:bodyPr vert="horz" lIns="45720" tIns="0" rIns="45720" bIns="0" anchor="b" anchorCtr="0">
            <a:normAutofit fontScale="90000" lnSpcReduction="100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endParaRPr lang="en-US" sz="3200" dirty="0">
              <a:solidFill>
                <a:srgbClr val="C00000"/>
              </a:solidFill>
            </a:endParaRPr>
          </a:p>
        </p:txBody>
      </p:sp>
      <p:sp>
        <p:nvSpPr>
          <p:cNvPr id="6" name="Title 1"/>
          <p:cNvSpPr txBox="1">
            <a:spLocks/>
          </p:cNvSpPr>
          <p:nvPr/>
        </p:nvSpPr>
        <p:spPr>
          <a:xfrm>
            <a:off x="190500" y="304800"/>
            <a:ext cx="7543800" cy="439040"/>
          </a:xfrm>
          <a:prstGeom prst="rect">
            <a:avLst/>
          </a:prstGeom>
        </p:spPr>
        <p:txBody>
          <a:bodyPr vert="horz" lIns="45720" tIns="0" rIns="45720" bIns="0" anchor="b" anchorCtr="0">
            <a:normAutofit fontScale="82500" lnSpcReduction="100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sz="3200" dirty="0">
                <a:solidFill>
                  <a:srgbClr val="C00000"/>
                </a:solidFill>
              </a:rPr>
              <a:t>Using Intonation when presenting lists</a:t>
            </a:r>
          </a:p>
        </p:txBody>
      </p:sp>
      <p:sp>
        <p:nvSpPr>
          <p:cNvPr id="7" name="TextBox 6"/>
          <p:cNvSpPr txBox="1"/>
          <p:nvPr/>
        </p:nvSpPr>
        <p:spPr>
          <a:xfrm>
            <a:off x="381000" y="5913717"/>
            <a:ext cx="7162800" cy="461665"/>
          </a:xfrm>
          <a:prstGeom prst="rect">
            <a:avLst/>
          </a:prstGeom>
          <a:noFill/>
        </p:spPr>
        <p:txBody>
          <a:bodyPr wrap="square" rtlCol="0">
            <a:spAutoFit/>
          </a:bodyPr>
          <a:lstStyle/>
          <a:p>
            <a:r>
              <a:rPr lang="en-CA" sz="2400" dirty="0">
                <a:solidFill>
                  <a:srgbClr val="C00000"/>
                </a:solidFill>
              </a:rPr>
              <a:t>First 		Then		Next		After that</a:t>
            </a:r>
          </a:p>
        </p:txBody>
      </p:sp>
      <p:pic>
        <p:nvPicPr>
          <p:cNvPr id="2" name="Picture 1"/>
          <p:cNvPicPr>
            <a:picLocks noChangeAspect="1"/>
          </p:cNvPicPr>
          <p:nvPr/>
        </p:nvPicPr>
        <p:blipFill>
          <a:blip r:embed="rId3"/>
          <a:stretch>
            <a:fillRect/>
          </a:stretch>
        </p:blipFill>
        <p:spPr>
          <a:xfrm>
            <a:off x="142875" y="885379"/>
            <a:ext cx="7553325" cy="4601021"/>
          </a:xfrm>
          <a:prstGeom prst="rect">
            <a:avLst/>
          </a:prstGeom>
        </p:spPr>
      </p:pic>
    </p:spTree>
    <p:extLst>
      <p:ext uri="{BB962C8B-B14F-4D97-AF65-F5344CB8AC3E}">
        <p14:creationId xmlns:p14="http://schemas.microsoft.com/office/powerpoint/2010/main" val="9881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CA" dirty="0"/>
          </a:p>
          <a:p>
            <a:pPr marL="0" indent="0">
              <a:buNone/>
            </a:pPr>
            <a:endParaRPr lang="en-CA" dirty="0"/>
          </a:p>
          <a:p>
            <a:pPr marL="0" indent="0">
              <a:buNone/>
            </a:pPr>
            <a:endParaRPr lang="en-CA" dirty="0"/>
          </a:p>
        </p:txBody>
      </p:sp>
      <p:pic>
        <p:nvPicPr>
          <p:cNvPr id="8" name="Picture 7"/>
          <p:cNvPicPr>
            <a:picLocks noChangeAspect="1"/>
          </p:cNvPicPr>
          <p:nvPr/>
        </p:nvPicPr>
        <p:blipFill>
          <a:blip r:embed="rId2"/>
          <a:stretch>
            <a:fillRect/>
          </a:stretch>
        </p:blipFill>
        <p:spPr>
          <a:xfrm>
            <a:off x="307194" y="5259706"/>
            <a:ext cx="7800975" cy="1343024"/>
          </a:xfrm>
          <a:prstGeom prst="rect">
            <a:avLst/>
          </a:prstGeom>
        </p:spPr>
      </p:pic>
      <p:sp>
        <p:nvSpPr>
          <p:cNvPr id="9" name="Title 1"/>
          <p:cNvSpPr>
            <a:spLocks noGrp="1"/>
          </p:cNvSpPr>
          <p:nvPr>
            <p:ph type="title"/>
          </p:nvPr>
        </p:nvSpPr>
        <p:spPr>
          <a:xfrm>
            <a:off x="76200" y="381000"/>
            <a:ext cx="5867400" cy="457200"/>
          </a:xfrm>
        </p:spPr>
        <p:txBody>
          <a:bodyPr>
            <a:normAutofit fontScale="90000"/>
          </a:bodyPr>
          <a:lstStyle/>
          <a:p>
            <a:r>
              <a:rPr lang="en-CA" dirty="0">
                <a:solidFill>
                  <a:srgbClr val="C00000"/>
                </a:solidFill>
              </a:rPr>
              <a:t>Intonation in Questions</a:t>
            </a:r>
          </a:p>
        </p:txBody>
      </p:sp>
      <p:pic>
        <p:nvPicPr>
          <p:cNvPr id="10" name="Picture 9"/>
          <p:cNvPicPr>
            <a:picLocks noChangeAspect="1"/>
          </p:cNvPicPr>
          <p:nvPr/>
        </p:nvPicPr>
        <p:blipFill>
          <a:blip r:embed="rId3"/>
          <a:stretch>
            <a:fillRect/>
          </a:stretch>
        </p:blipFill>
        <p:spPr>
          <a:xfrm>
            <a:off x="154794" y="1143000"/>
            <a:ext cx="7953375" cy="3969712"/>
          </a:xfrm>
          <a:prstGeom prst="rect">
            <a:avLst/>
          </a:prstGeom>
        </p:spPr>
      </p:pic>
    </p:spTree>
    <p:extLst>
      <p:ext uri="{BB962C8B-B14F-4D97-AF65-F5344CB8AC3E}">
        <p14:creationId xmlns:p14="http://schemas.microsoft.com/office/powerpoint/2010/main" val="371258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9000" t="63000" r="-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9416"/>
            <a:ext cx="8001000" cy="3495984"/>
          </a:xfrm>
        </p:spPr>
        <p:txBody>
          <a:bodyPr/>
          <a:lstStyle/>
          <a:p>
            <a:pPr marL="0" indent="0">
              <a:buNone/>
            </a:pPr>
            <a:endParaRPr lang="en-CA" dirty="0"/>
          </a:p>
          <a:p>
            <a:pPr marL="0" indent="0">
              <a:buNone/>
            </a:pPr>
            <a:endParaRPr lang="en-CA" dirty="0"/>
          </a:p>
          <a:p>
            <a:pPr marL="0" indent="0">
              <a:buNone/>
            </a:pPr>
            <a:endParaRPr lang="en-CA" dirty="0"/>
          </a:p>
        </p:txBody>
      </p:sp>
      <p:sp>
        <p:nvSpPr>
          <p:cNvPr id="9" name="Title 1"/>
          <p:cNvSpPr>
            <a:spLocks noGrp="1"/>
          </p:cNvSpPr>
          <p:nvPr>
            <p:ph type="title"/>
          </p:nvPr>
        </p:nvSpPr>
        <p:spPr>
          <a:xfrm>
            <a:off x="76200" y="381000"/>
            <a:ext cx="3048000" cy="457200"/>
          </a:xfrm>
        </p:spPr>
        <p:txBody>
          <a:bodyPr>
            <a:normAutofit fontScale="90000"/>
          </a:bodyPr>
          <a:lstStyle/>
          <a:p>
            <a:r>
              <a:rPr lang="en-CA" dirty="0">
                <a:solidFill>
                  <a:srgbClr val="C00000"/>
                </a:solidFill>
              </a:rPr>
              <a:t>Intonation</a:t>
            </a:r>
          </a:p>
        </p:txBody>
      </p:sp>
      <p:sp>
        <p:nvSpPr>
          <p:cNvPr id="2" name="Rectangle 1"/>
          <p:cNvSpPr/>
          <p:nvPr/>
        </p:nvSpPr>
        <p:spPr>
          <a:xfrm>
            <a:off x="76200" y="1225689"/>
            <a:ext cx="7924800" cy="3724096"/>
          </a:xfrm>
          <a:prstGeom prst="rect">
            <a:avLst/>
          </a:prstGeom>
        </p:spPr>
        <p:txBody>
          <a:bodyPr wrap="square">
            <a:spAutoFit/>
          </a:bodyPr>
          <a:lstStyle/>
          <a:p>
            <a:pPr algn="just">
              <a:spcAft>
                <a:spcPts val="0"/>
              </a:spcAft>
            </a:pPr>
            <a:r>
              <a:rPr lang="en-US" sz="2000" b="1" dirty="0">
                <a:latin typeface="Calibri" panose="020F0502020204030204" pitchFamily="34" charset="0"/>
                <a:ea typeface="Times New Roman" panose="02020603050405020304" pitchFamily="18" charset="0"/>
                <a:cs typeface="Times New Roman" panose="02020603050405020304" pitchFamily="18" charset="0"/>
              </a:rPr>
              <a:t>Use up or down arrows (↗ ↘) to mark the appropriate intonation at the end of the following questions.</a:t>
            </a:r>
            <a:endParaRPr lang="en-CA" sz="2000" b="1"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3600" dirty="0">
                <a:latin typeface="Calibri" panose="020F0502020204030204" pitchFamily="34" charset="0"/>
                <a:ea typeface="Times New Roman" panose="02020603050405020304" pitchFamily="18" charset="0"/>
                <a:cs typeface="Times New Roman" panose="02020603050405020304" pitchFamily="18" charset="0"/>
              </a:rPr>
              <a:t> </a:t>
            </a:r>
            <a:endParaRPr lang="en-CA" sz="3600" dirty="0">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0"/>
              </a:spcAft>
            </a:pPr>
            <a:r>
              <a:rPr lang="en-US" sz="3200" i="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‘So why give an oral presentation ___?  Why not simply provide a report ___?  Why not simply write a paper ___?  Is there something which an oral presentation can do which a written report cannot ___? ‘ </a:t>
            </a:r>
            <a:endParaRPr lang="en-CA" sz="32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048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l="-19000" r="-19000"/>
          </a:stretch>
        </a:blipFill>
        <a:effectLst/>
      </p:bgPr>
    </p:bg>
    <p:spTree>
      <p:nvGrpSpPr>
        <p:cNvPr id="1" name=""/>
        <p:cNvGrpSpPr/>
        <p:nvPr/>
      </p:nvGrpSpPr>
      <p:grpSpPr>
        <a:xfrm>
          <a:off x="0" y="0"/>
          <a:ext cx="0" cy="0"/>
          <a:chOff x="0" y="0"/>
          <a:chExt cx="0" cy="0"/>
        </a:xfrm>
      </p:grpSpPr>
      <p:sp>
        <p:nvSpPr>
          <p:cNvPr id="4" name="Rectangle 3"/>
          <p:cNvSpPr/>
          <p:nvPr/>
        </p:nvSpPr>
        <p:spPr>
          <a:xfrm>
            <a:off x="0" y="983763"/>
            <a:ext cx="8077200" cy="5771645"/>
          </a:xfrm>
          <a:prstGeom prst="rect">
            <a:avLst/>
          </a:prstGeom>
        </p:spPr>
        <p:txBody>
          <a:bodyPr wrap="square">
            <a:spAutoFit/>
          </a:bodyPr>
          <a:lstStyle/>
          <a:p>
            <a:pPr algn="just">
              <a:lnSpc>
                <a:spcPct val="107000"/>
              </a:lnSpc>
              <a:spcAft>
                <a:spcPts val="800"/>
              </a:spcAft>
            </a:pPr>
            <a:r>
              <a:rPr lang="en-US" sz="2400" dirty="0">
                <a:latin typeface="Calibri" panose="020F0502020204030204" pitchFamily="34" charset="0"/>
                <a:ea typeface="SimSun" panose="02010600030101010101" pitchFamily="2" charset="-122"/>
                <a:cs typeface="Times New Roman" panose="02020603050405020304" pitchFamily="18" charset="0"/>
              </a:rPr>
              <a:t>Presenting information to an audience is similar to feeding a baby. It should be done </a:t>
            </a:r>
            <a:r>
              <a:rPr lang="en-US" sz="2400" b="1" dirty="0">
                <a:latin typeface="Calibri" panose="020F0502020204030204" pitchFamily="34" charset="0"/>
                <a:ea typeface="SimSun" panose="02010600030101010101" pitchFamily="2" charset="-122"/>
                <a:cs typeface="Times New Roman" panose="02020603050405020304" pitchFamily="18" charset="0"/>
              </a:rPr>
              <a:t>gradually</a:t>
            </a:r>
            <a:r>
              <a:rPr lang="en-US" sz="2400" dirty="0">
                <a:latin typeface="Calibri" panose="020F0502020204030204" pitchFamily="34" charset="0"/>
                <a:ea typeface="SimSun" panose="02010600030101010101" pitchFamily="2" charset="-122"/>
                <a:cs typeface="Times New Roman" panose="02020603050405020304" pitchFamily="18" charset="0"/>
              </a:rPr>
              <a:t> so that the ‘food’, or information, is received comfortably. If information is given too quickly, the audience cannot ‘digest’ it easily, which may cause confusion or problems in understanding what you are talking about. Using </a:t>
            </a:r>
            <a:r>
              <a:rPr lang="en-US" sz="2400" b="1" i="1" dirty="0">
                <a:latin typeface="Calibri" panose="020F0502020204030204" pitchFamily="34" charset="0"/>
                <a:ea typeface="SimSun" panose="02010600030101010101" pitchFamily="2" charset="-122"/>
                <a:cs typeface="Times New Roman" panose="02020603050405020304" pitchFamily="18" charset="0"/>
              </a:rPr>
              <a:t>chunking</a:t>
            </a:r>
            <a:r>
              <a:rPr lang="en-US" sz="2400" dirty="0">
                <a:latin typeface="Calibri" panose="020F0502020204030204" pitchFamily="34" charset="0"/>
                <a:ea typeface="SimSun" panose="02010600030101010101" pitchFamily="2" charset="-122"/>
                <a:cs typeface="Times New Roman" panose="02020603050405020304" pitchFamily="18" charset="0"/>
              </a:rPr>
              <a:t> in your presentation can prevent this problem.</a:t>
            </a:r>
            <a:endParaRPr lang="en-CA" sz="24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SimSun" panose="02010600030101010101" pitchFamily="2" charset="-122"/>
                <a:cs typeface="Times New Roman" panose="02020603050405020304" pitchFamily="18" charset="0"/>
              </a:rPr>
              <a:t>Look at the following famous line from William Shakespeare’s play, </a:t>
            </a:r>
            <a:r>
              <a:rPr lang="en-US" sz="2400" i="1" dirty="0">
                <a:latin typeface="Calibri" panose="020F0502020204030204" pitchFamily="34" charset="0"/>
                <a:ea typeface="SimSun" panose="02010600030101010101" pitchFamily="2" charset="-122"/>
                <a:cs typeface="Times New Roman" panose="02020603050405020304" pitchFamily="18" charset="0"/>
              </a:rPr>
              <a:t>Hamlet</a:t>
            </a:r>
            <a:r>
              <a:rPr lang="en-US" sz="2400" dirty="0">
                <a:latin typeface="Calibri" panose="020F0502020204030204" pitchFamily="34" charset="0"/>
                <a:ea typeface="SimSun" panose="02010600030101010101" pitchFamily="2" charset="-122"/>
                <a:cs typeface="Times New Roman" panose="02020603050405020304" pitchFamily="18" charset="0"/>
              </a:rPr>
              <a:t>.</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800" b="1" dirty="0">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To be or not to be; that is the question</a:t>
            </a:r>
            <a:r>
              <a:rPr lang="en-US" sz="2800" b="1" dirty="0">
                <a:latin typeface="Calibri" panose="020F0502020204030204" pitchFamily="34" charset="0"/>
                <a:ea typeface="SimSun" panose="02010600030101010101" pitchFamily="2" charset="-122"/>
                <a:cs typeface="Times New Roman" panose="02020603050405020304" pitchFamily="18" charset="0"/>
              </a:rPr>
              <a:t>.’ </a:t>
            </a:r>
          </a:p>
          <a:p>
            <a:pPr algn="just">
              <a:lnSpc>
                <a:spcPct val="107000"/>
              </a:lnSpc>
              <a:spcAft>
                <a:spcPts val="800"/>
              </a:spcAft>
            </a:pPr>
            <a:endParaRPr lang="en-US" sz="2800" b="1"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b="1" dirty="0">
                <a:latin typeface="Calibri" panose="020F0502020204030204" pitchFamily="34" charset="0"/>
                <a:ea typeface="SimSun" panose="02010600030101010101" pitchFamily="2" charset="-122"/>
                <a:cs typeface="Times New Roman" panose="02020603050405020304" pitchFamily="18" charset="0"/>
              </a:rPr>
              <a:t>Where would you naturally pause when delivering this sentence?</a:t>
            </a:r>
            <a:endParaRPr lang="en-CA"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Title 1"/>
          <p:cNvSpPr>
            <a:spLocks noGrp="1"/>
          </p:cNvSpPr>
          <p:nvPr>
            <p:ph type="title"/>
          </p:nvPr>
        </p:nvSpPr>
        <p:spPr>
          <a:xfrm>
            <a:off x="0" y="457200"/>
            <a:ext cx="7716852" cy="363908"/>
          </a:xfrm>
        </p:spPr>
        <p:txBody>
          <a:bodyPr>
            <a:noAutofit/>
          </a:bodyPr>
          <a:lstStyle/>
          <a:p>
            <a:r>
              <a:rPr lang="en-US" sz="2800" dirty="0">
                <a:solidFill>
                  <a:srgbClr val="0070C0"/>
                </a:solidFill>
                <a:latin typeface="Calibri" panose="020F0502020204030204" pitchFamily="34" charset="0"/>
                <a:ea typeface="SimSun" panose="02010600030101010101" pitchFamily="2" charset="-122"/>
                <a:cs typeface="Times New Roman" panose="02020603050405020304" pitchFamily="18" charset="0"/>
              </a:rPr>
              <a:t>Presentation Technique: Chunking</a:t>
            </a:r>
            <a:endParaRPr lang="en-CA" sz="2800" dirty="0">
              <a:solidFill>
                <a:srgbClr val="0070C0"/>
              </a:solidFill>
            </a:endParaRPr>
          </a:p>
        </p:txBody>
      </p:sp>
    </p:spTree>
    <p:extLst>
      <p:ext uri="{BB962C8B-B14F-4D97-AF65-F5344CB8AC3E}">
        <p14:creationId xmlns:p14="http://schemas.microsoft.com/office/powerpoint/2010/main" val="2388285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l="-19000" r="-19000"/>
          </a:stretch>
        </a:blipFill>
        <a:effectLst/>
      </p:bgPr>
    </p:bg>
    <p:spTree>
      <p:nvGrpSpPr>
        <p:cNvPr id="1" name=""/>
        <p:cNvGrpSpPr/>
        <p:nvPr/>
      </p:nvGrpSpPr>
      <p:grpSpPr>
        <a:xfrm>
          <a:off x="0" y="0"/>
          <a:ext cx="0" cy="0"/>
          <a:chOff x="0" y="0"/>
          <a:chExt cx="0" cy="0"/>
        </a:xfrm>
      </p:grpSpPr>
      <p:sp>
        <p:nvSpPr>
          <p:cNvPr id="4" name="Rectangle 3"/>
          <p:cNvSpPr/>
          <p:nvPr/>
        </p:nvSpPr>
        <p:spPr>
          <a:xfrm>
            <a:off x="76200" y="2209800"/>
            <a:ext cx="8229600" cy="3766609"/>
          </a:xfrm>
          <a:prstGeom prst="rect">
            <a:avLst/>
          </a:prstGeom>
        </p:spPr>
        <p:txBody>
          <a:bodyPr wrap="square">
            <a:spAutoFit/>
          </a:bodyPr>
          <a:lstStyle/>
          <a:p>
            <a:pPr algn="just">
              <a:lnSpc>
                <a:spcPct val="107000"/>
              </a:lnSpc>
              <a:spcAft>
                <a:spcPts val="800"/>
              </a:spcAft>
            </a:pPr>
            <a:r>
              <a:rPr lang="en-US" sz="2400" b="1" dirty="0">
                <a:latin typeface="Calibri" panose="020F0502020204030204" pitchFamily="34" charset="0"/>
                <a:ea typeface="SimSun" panose="02010600030101010101" pitchFamily="2" charset="-122"/>
                <a:cs typeface="Times New Roman" panose="02020603050405020304" pitchFamily="18" charset="0"/>
              </a:rPr>
              <a:t>Try these possible ways to say this sentence with </a:t>
            </a:r>
            <a:r>
              <a:rPr lang="en-US" sz="2400" b="1" dirty="0">
                <a:solidFill>
                  <a:srgbClr val="C00000"/>
                </a:solidFill>
                <a:latin typeface="Calibri" panose="020F0502020204030204" pitchFamily="34" charset="0"/>
                <a:ea typeface="SimSun" panose="02010600030101010101" pitchFamily="2" charset="-122"/>
                <a:cs typeface="Times New Roman" panose="02020603050405020304" pitchFamily="18" charset="0"/>
              </a:rPr>
              <a:t>chunking</a:t>
            </a:r>
            <a:r>
              <a:rPr lang="en-US" sz="2400" b="1" dirty="0">
                <a:latin typeface="Calibri" panose="020F0502020204030204" pitchFamily="34" charset="0"/>
                <a:ea typeface="SimSun" panose="02010600030101010101" pitchFamily="2" charset="-122"/>
                <a:cs typeface="Times New Roman" panose="02020603050405020304" pitchFamily="18" charset="0"/>
              </a:rPr>
              <a:t>:</a:t>
            </a:r>
          </a:p>
          <a:p>
            <a:pPr algn="just">
              <a:lnSpc>
                <a:spcPct val="107000"/>
              </a:lnSpc>
              <a:spcAft>
                <a:spcPts val="800"/>
              </a:spcAft>
            </a:pPr>
            <a:br>
              <a:rPr lang="en-US" sz="2800" dirty="0">
                <a:latin typeface="Calibri" panose="020F0502020204030204" pitchFamily="34" charset="0"/>
                <a:ea typeface="SimSun" panose="02010600030101010101" pitchFamily="2" charset="-122"/>
                <a:cs typeface="Times New Roman" panose="02020603050405020304" pitchFamily="18" charset="0"/>
              </a:rPr>
            </a:br>
            <a:r>
              <a:rPr lang="en-US" sz="2800" b="1" dirty="0">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To be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or not to be;</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 that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is the question</a:t>
            </a:r>
            <a:r>
              <a:rPr lang="en-US" sz="2800" b="1" dirty="0">
                <a:latin typeface="Calibri" panose="020F0502020204030204" pitchFamily="34" charset="0"/>
                <a:ea typeface="SimSun" panose="02010600030101010101" pitchFamily="2" charset="-122"/>
                <a:cs typeface="Times New Roman" panose="02020603050405020304" pitchFamily="18" charset="0"/>
              </a:rPr>
              <a:t>.’ </a:t>
            </a:r>
          </a:p>
          <a:p>
            <a:pPr algn="just">
              <a:lnSpc>
                <a:spcPct val="107000"/>
              </a:lnSpc>
              <a:spcAft>
                <a:spcPts val="800"/>
              </a:spcAft>
            </a:pPr>
            <a:r>
              <a:rPr lang="en-US" sz="2800" b="1" dirty="0">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To be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or not to be;</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 that is the question</a:t>
            </a:r>
            <a:r>
              <a:rPr lang="en-US" sz="2800" b="1" dirty="0">
                <a:latin typeface="Calibri" panose="020F0502020204030204" pitchFamily="34" charset="0"/>
                <a:ea typeface="SimSun" panose="02010600030101010101" pitchFamily="2" charset="-122"/>
                <a:cs typeface="Times New Roman" panose="02020603050405020304" pitchFamily="18" charset="0"/>
              </a:rPr>
              <a:t>.’ </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800" b="1" dirty="0">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To be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or not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to be;</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 that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is the question</a:t>
            </a:r>
            <a:r>
              <a:rPr lang="en-US" sz="2800" b="1" dirty="0">
                <a:latin typeface="Calibri" panose="020F0502020204030204" pitchFamily="34" charset="0"/>
                <a:ea typeface="SimSun" panose="02010600030101010101" pitchFamily="2" charset="-122"/>
                <a:cs typeface="Times New Roman" panose="02020603050405020304" pitchFamily="18" charset="0"/>
              </a:rPr>
              <a:t>.’ </a:t>
            </a:r>
          </a:p>
          <a:p>
            <a:pPr marL="285750" indent="-285750" algn="just">
              <a:lnSpc>
                <a:spcPct val="107000"/>
              </a:lnSpc>
              <a:spcAft>
                <a:spcPts val="800"/>
              </a:spcAft>
              <a:buFontTx/>
              <a:buChar char="-"/>
            </a:pPr>
            <a:endParaRPr lang="en-US" sz="2800" b="1"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800" b="1" dirty="0">
                <a:latin typeface="Calibri" panose="020F0502020204030204" pitchFamily="34" charset="0"/>
                <a:ea typeface="SimSun" panose="02010600030101010101" pitchFamily="2" charset="-122"/>
                <a:cs typeface="Times New Roman" panose="02020603050405020304" pitchFamily="18" charset="0"/>
              </a:rPr>
              <a:t>Which one feels most comfortable to you?</a:t>
            </a:r>
            <a:endParaRPr lang="en-CA"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Title 1"/>
          <p:cNvSpPr>
            <a:spLocks noGrp="1"/>
          </p:cNvSpPr>
          <p:nvPr>
            <p:ph type="title"/>
          </p:nvPr>
        </p:nvSpPr>
        <p:spPr>
          <a:xfrm>
            <a:off x="76200" y="381000"/>
            <a:ext cx="5867400" cy="533400"/>
          </a:xfrm>
        </p:spPr>
        <p:txBody>
          <a:bodyPr>
            <a:normAutofit fontScale="90000"/>
          </a:bodyPr>
          <a:lstStyle/>
          <a:p>
            <a:r>
              <a:rPr lang="en-US" sz="4800" dirty="0">
                <a:solidFill>
                  <a:srgbClr val="0070C0"/>
                </a:solidFill>
                <a:latin typeface="Calibri" panose="020F0502020204030204" pitchFamily="34" charset="0"/>
                <a:ea typeface="SimSun" panose="02010600030101010101" pitchFamily="2" charset="-122"/>
                <a:cs typeface="Times New Roman" panose="02020603050405020304" pitchFamily="18" charset="0"/>
              </a:rPr>
              <a:t>Chunking </a:t>
            </a:r>
            <a:endParaRPr lang="en-CA" dirty="0">
              <a:solidFill>
                <a:srgbClr val="0070C0"/>
              </a:solidFill>
            </a:endParaRPr>
          </a:p>
        </p:txBody>
      </p:sp>
    </p:spTree>
    <p:extLst>
      <p:ext uri="{BB962C8B-B14F-4D97-AF65-F5344CB8AC3E}">
        <p14:creationId xmlns:p14="http://schemas.microsoft.com/office/powerpoint/2010/main" val="194304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34000" r="11000" b="-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670560"/>
          </a:xfrm>
        </p:spPr>
        <p:txBody>
          <a:bodyPr>
            <a:normAutofit/>
          </a:bodyPr>
          <a:lstStyle/>
          <a:p>
            <a:r>
              <a:rPr lang="en-US" sz="3200" dirty="0">
                <a:solidFill>
                  <a:srgbClr val="0070C0"/>
                </a:solidFill>
              </a:rPr>
              <a:t>Chunking</a:t>
            </a:r>
          </a:p>
        </p:txBody>
      </p:sp>
      <p:sp>
        <p:nvSpPr>
          <p:cNvPr id="3" name="Content Placeholder 2"/>
          <p:cNvSpPr>
            <a:spLocks noGrp="1"/>
          </p:cNvSpPr>
          <p:nvPr>
            <p:ph idx="1"/>
          </p:nvPr>
        </p:nvSpPr>
        <p:spPr>
          <a:xfrm>
            <a:off x="-8546" y="838200"/>
            <a:ext cx="8077200" cy="5867400"/>
          </a:xfrm>
        </p:spPr>
        <p:txBody>
          <a:bodyPr>
            <a:normAutofit/>
          </a:bodyPr>
          <a:lstStyle/>
          <a:p>
            <a:pPr marL="0" indent="0">
              <a:buNone/>
            </a:pPr>
            <a:r>
              <a:rPr lang="en-US" sz="2800" b="1" dirty="0"/>
              <a:t>Practise saying these well-known English proverbs with a partner using chunking:</a:t>
            </a:r>
          </a:p>
          <a:p>
            <a:pPr marL="0" indent="0">
              <a:buNone/>
            </a:pPr>
            <a:endParaRPr lang="en-US" b="1" dirty="0">
              <a:latin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rPr>
              <a:t>Decide where the pauses [  </a:t>
            </a:r>
            <a:r>
              <a:rPr lang="en-US" b="1" dirty="0">
                <a:solidFill>
                  <a:srgbClr val="FF0000"/>
                </a:solidFill>
                <a:latin typeface="Calibri" panose="020F0502020204030204" pitchFamily="34" charset="0"/>
              </a:rPr>
              <a:t>/  </a:t>
            </a:r>
            <a:r>
              <a:rPr lang="en-US" b="1" dirty="0">
                <a:latin typeface="Calibri" panose="020F0502020204030204" pitchFamily="34" charset="0"/>
              </a:rPr>
              <a:t>] should be. </a:t>
            </a:r>
          </a:p>
          <a:p>
            <a:pPr>
              <a:buFont typeface="Arial" panose="020B0604020202020204" pitchFamily="34" charset="0"/>
              <a:buChar char="•"/>
            </a:pPr>
            <a:r>
              <a:rPr lang="en-US" b="1" dirty="0">
                <a:latin typeface="Calibri" panose="020F0502020204030204" pitchFamily="34" charset="0"/>
              </a:rPr>
              <a:t>Decide which word in each chunk should be stressed.</a:t>
            </a:r>
          </a:p>
          <a:p>
            <a:pPr>
              <a:buFont typeface="Arial" panose="020B0604020202020204" pitchFamily="34" charset="0"/>
              <a:buChar char="•"/>
            </a:pPr>
            <a:r>
              <a:rPr lang="en-US" b="1" dirty="0">
                <a:latin typeface="Calibri" panose="020F0502020204030204" pitchFamily="34" charset="0"/>
              </a:rPr>
              <a:t>Use appropriate intonation.</a:t>
            </a:r>
            <a:endParaRPr lang="en-US" b="1" dirty="0"/>
          </a:p>
          <a:p>
            <a:pPr marL="0" lvl="0" indent="0">
              <a:buNone/>
            </a:pPr>
            <a:endParaRPr lang="en-US" dirty="0"/>
          </a:p>
          <a:p>
            <a:pPr marL="0" lvl="0" indent="0">
              <a:buNone/>
            </a:pPr>
            <a:r>
              <a:rPr lang="en-US" b="1" dirty="0">
                <a:solidFill>
                  <a:srgbClr val="0070C0"/>
                </a:solidFill>
                <a:latin typeface="Arial Narrow" panose="020B0606020202030204" pitchFamily="34" charset="0"/>
              </a:rPr>
              <a:t>-"Two wrongs don't make a right.“</a:t>
            </a:r>
          </a:p>
          <a:p>
            <a:pPr marL="0" indent="0">
              <a:buNone/>
            </a:pPr>
            <a:r>
              <a:rPr lang="en-US" b="1" dirty="0">
                <a:solidFill>
                  <a:srgbClr val="0070C0"/>
                </a:solidFill>
                <a:latin typeface="Arial Narrow" panose="020B0606020202030204" pitchFamily="34" charset="0"/>
              </a:rPr>
              <a:t>-"The pen is mightier than the sword.“</a:t>
            </a:r>
          </a:p>
          <a:p>
            <a:pPr marL="0" lvl="0" indent="0">
              <a:buNone/>
            </a:pPr>
            <a:r>
              <a:rPr lang="en-US" b="1" dirty="0">
                <a:solidFill>
                  <a:srgbClr val="0070C0"/>
                </a:solidFill>
                <a:latin typeface="Arial Narrow" panose="020B0606020202030204" pitchFamily="34" charset="0"/>
              </a:rPr>
              <a:t>-"When in Rome do as the Romans.“</a:t>
            </a:r>
          </a:p>
          <a:p>
            <a:pPr marL="0" indent="0">
              <a:buNone/>
            </a:pPr>
            <a:r>
              <a:rPr lang="en-US" b="1" dirty="0">
                <a:solidFill>
                  <a:srgbClr val="0070C0"/>
                </a:solidFill>
                <a:latin typeface="Arial Narrow" panose="020B0606020202030204" pitchFamily="34" charset="0"/>
              </a:rPr>
              <a:t>-"People who live in glass houses should not throw stones."</a:t>
            </a:r>
          </a:p>
          <a:p>
            <a:pPr marL="0" indent="0">
              <a:buNone/>
            </a:pPr>
            <a:endParaRPr lang="en-US" dirty="0"/>
          </a:p>
          <a:p>
            <a:pPr marL="0" lv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13661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228600"/>
            <a:ext cx="7696200" cy="5105400"/>
          </a:xfrm>
          <a:prstGeom prst="rect">
            <a:avLst/>
          </a:prstGeom>
        </p:spPr>
      </p:pic>
      <p:pic>
        <p:nvPicPr>
          <p:cNvPr id="5" name="Picture 4"/>
          <p:cNvPicPr>
            <a:picLocks noChangeAspect="1"/>
          </p:cNvPicPr>
          <p:nvPr/>
        </p:nvPicPr>
        <p:blipFill>
          <a:blip r:embed="rId3"/>
          <a:stretch>
            <a:fillRect/>
          </a:stretch>
        </p:blipFill>
        <p:spPr>
          <a:xfrm>
            <a:off x="0" y="5105400"/>
            <a:ext cx="8001000" cy="1600200"/>
          </a:xfrm>
          <a:prstGeom prst="rect">
            <a:avLst/>
          </a:prstGeom>
        </p:spPr>
      </p:pic>
    </p:spTree>
    <p:extLst>
      <p:ext uri="{BB962C8B-B14F-4D97-AF65-F5344CB8AC3E}">
        <p14:creationId xmlns:p14="http://schemas.microsoft.com/office/powerpoint/2010/main" val="2128892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t="-30000" r="11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670560"/>
          </a:xfrm>
        </p:spPr>
        <p:txBody>
          <a:bodyPr>
            <a:normAutofit/>
          </a:bodyPr>
          <a:lstStyle/>
          <a:p>
            <a:r>
              <a:rPr lang="en-US" sz="3200" dirty="0">
                <a:solidFill>
                  <a:srgbClr val="0070C0"/>
                </a:solidFill>
              </a:rPr>
              <a:t>Chunking</a:t>
            </a:r>
          </a:p>
        </p:txBody>
      </p:sp>
      <p:sp>
        <p:nvSpPr>
          <p:cNvPr id="3" name="Content Placeholder 2"/>
          <p:cNvSpPr>
            <a:spLocks noGrp="1"/>
          </p:cNvSpPr>
          <p:nvPr>
            <p:ph idx="1"/>
          </p:nvPr>
        </p:nvSpPr>
        <p:spPr>
          <a:xfrm>
            <a:off x="9808" y="990600"/>
            <a:ext cx="8077200" cy="5867400"/>
          </a:xfrm>
        </p:spPr>
        <p:txBody>
          <a:bodyPr>
            <a:normAutofit/>
          </a:bodyPr>
          <a:lstStyle/>
          <a:p>
            <a:pPr>
              <a:buFont typeface="Arial" panose="020B0604020202020204" pitchFamily="34" charset="0"/>
              <a:buChar char="•"/>
            </a:pPr>
            <a:r>
              <a:rPr lang="en-US" dirty="0">
                <a:latin typeface="Calibri" panose="020F0502020204030204" pitchFamily="34" charset="0"/>
              </a:rPr>
              <a:t>Decide where the pauses [  </a:t>
            </a:r>
            <a:r>
              <a:rPr lang="en-US" dirty="0">
                <a:solidFill>
                  <a:srgbClr val="FF0000"/>
                </a:solidFill>
                <a:latin typeface="Calibri" panose="020F0502020204030204" pitchFamily="34" charset="0"/>
              </a:rPr>
              <a:t>/  </a:t>
            </a:r>
            <a:r>
              <a:rPr lang="en-US" dirty="0">
                <a:latin typeface="Calibri" panose="020F0502020204030204" pitchFamily="34" charset="0"/>
              </a:rPr>
              <a:t>] should be. </a:t>
            </a:r>
          </a:p>
          <a:p>
            <a:pPr>
              <a:buFont typeface="Arial" panose="020B0604020202020204" pitchFamily="34" charset="0"/>
              <a:buChar char="•"/>
            </a:pPr>
            <a:r>
              <a:rPr lang="en-US" dirty="0">
                <a:latin typeface="Calibri" panose="020F0502020204030204" pitchFamily="34" charset="0"/>
              </a:rPr>
              <a:t>Decide which word in each chunk should be stressed.</a:t>
            </a:r>
          </a:p>
          <a:p>
            <a:pPr>
              <a:buFont typeface="Arial" panose="020B0604020202020204" pitchFamily="34" charset="0"/>
              <a:buChar char="•"/>
            </a:pPr>
            <a:r>
              <a:rPr lang="en-US" dirty="0">
                <a:latin typeface="Calibri" panose="020F0502020204030204" pitchFamily="34" charset="0"/>
              </a:rPr>
              <a:t>Use appropriate intonation.</a:t>
            </a:r>
          </a:p>
          <a:p>
            <a:pPr marL="0" indent="0">
              <a:buNone/>
            </a:pPr>
            <a:endParaRPr lang="en-US" dirty="0"/>
          </a:p>
          <a:p>
            <a:pPr marL="0" lvl="0" indent="0">
              <a:buNone/>
            </a:pPr>
            <a:r>
              <a:rPr lang="en-US" b="1" dirty="0">
                <a:solidFill>
                  <a:srgbClr val="0070C0"/>
                </a:solidFill>
              </a:rPr>
              <a:t>Possible ways:</a:t>
            </a:r>
          </a:p>
          <a:p>
            <a:pPr marL="0" lvl="0" indent="0">
              <a:buNone/>
            </a:pPr>
            <a:endParaRPr lang="en-US" dirty="0"/>
          </a:p>
          <a:p>
            <a:pPr marL="0" lvl="0" indent="0">
              <a:buNone/>
            </a:pPr>
            <a:r>
              <a:rPr lang="en-US" dirty="0">
                <a:solidFill>
                  <a:srgbClr val="0070C0"/>
                </a:solidFill>
                <a:latin typeface="Arial Narrow" panose="020B0606020202030204" pitchFamily="34" charset="0"/>
              </a:rPr>
              <a:t>-"Two </a:t>
            </a:r>
            <a:r>
              <a:rPr lang="en-US" b="1" dirty="0">
                <a:solidFill>
                  <a:srgbClr val="FF0000"/>
                </a:solidFill>
                <a:latin typeface="Arial Narrow" panose="020B0606020202030204" pitchFamily="34" charset="0"/>
              </a:rPr>
              <a:t>wro</a:t>
            </a:r>
            <a:r>
              <a:rPr lang="en-US" dirty="0">
                <a:solidFill>
                  <a:srgbClr val="0070C0"/>
                </a:solidFill>
                <a:latin typeface="Arial Narrow" panose="020B0606020202030204" pitchFamily="34" charset="0"/>
              </a:rPr>
              <a:t>ngs</a:t>
            </a:r>
            <a:r>
              <a:rPr lang="en-US" dirty="0">
                <a:solidFill>
                  <a:srgbClr val="FF0000"/>
                </a:solidFill>
                <a:latin typeface="Arial Narrow" panose="020B0606020202030204" pitchFamily="34" charset="0"/>
              </a:rPr>
              <a:t> / </a:t>
            </a:r>
            <a:r>
              <a:rPr lang="en-US" b="1" dirty="0">
                <a:solidFill>
                  <a:srgbClr val="FF0000"/>
                </a:solidFill>
                <a:latin typeface="Arial Narrow" panose="020B0606020202030204" pitchFamily="34" charset="0"/>
              </a:rPr>
              <a:t>don't</a:t>
            </a:r>
            <a:r>
              <a:rPr lang="en-US" dirty="0">
                <a:solidFill>
                  <a:srgbClr val="0070C0"/>
                </a:solidFill>
                <a:latin typeface="Arial Narrow" panose="020B0606020202030204" pitchFamily="34" charset="0"/>
              </a:rPr>
              <a:t> </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make a </a:t>
            </a:r>
            <a:r>
              <a:rPr lang="en-US" b="1" dirty="0">
                <a:solidFill>
                  <a:srgbClr val="FF0000"/>
                </a:solidFill>
                <a:latin typeface="Arial Narrow" panose="020B0606020202030204" pitchFamily="34" charset="0"/>
              </a:rPr>
              <a:t>right</a:t>
            </a:r>
            <a:r>
              <a:rPr lang="en-US" dirty="0">
                <a:solidFill>
                  <a:srgbClr val="0070C0"/>
                </a:solidFill>
                <a:latin typeface="Arial Narrow" panose="020B0606020202030204" pitchFamily="34" charset="0"/>
              </a:rPr>
              <a:t>.“</a:t>
            </a:r>
          </a:p>
          <a:p>
            <a:pPr marL="0" indent="0">
              <a:buNone/>
            </a:pPr>
            <a:r>
              <a:rPr lang="en-US" dirty="0">
                <a:solidFill>
                  <a:srgbClr val="0070C0"/>
                </a:solidFill>
                <a:latin typeface="Arial Narrow" panose="020B0606020202030204" pitchFamily="34" charset="0"/>
              </a:rPr>
              <a:t>-"The </a:t>
            </a:r>
            <a:r>
              <a:rPr lang="en-US" b="1" dirty="0">
                <a:solidFill>
                  <a:srgbClr val="FF0000"/>
                </a:solidFill>
                <a:latin typeface="Arial Narrow" panose="020B0606020202030204" pitchFamily="34" charset="0"/>
              </a:rPr>
              <a:t>pen</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 is </a:t>
            </a:r>
            <a:r>
              <a:rPr lang="en-US" b="1" dirty="0">
                <a:solidFill>
                  <a:srgbClr val="FF0000"/>
                </a:solidFill>
                <a:latin typeface="Arial Narrow" panose="020B0606020202030204" pitchFamily="34" charset="0"/>
              </a:rPr>
              <a:t>might</a:t>
            </a:r>
            <a:r>
              <a:rPr lang="en-US" dirty="0">
                <a:solidFill>
                  <a:srgbClr val="0070C0"/>
                </a:solidFill>
                <a:latin typeface="Arial Narrow" panose="020B0606020202030204" pitchFamily="34" charset="0"/>
              </a:rPr>
              <a:t>ier </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than the </a:t>
            </a:r>
            <a:r>
              <a:rPr lang="en-US" b="1" dirty="0">
                <a:solidFill>
                  <a:srgbClr val="FF0000"/>
                </a:solidFill>
                <a:latin typeface="Arial Narrow" panose="020B0606020202030204" pitchFamily="34" charset="0"/>
              </a:rPr>
              <a:t>sword</a:t>
            </a:r>
            <a:r>
              <a:rPr lang="en-US" dirty="0">
                <a:solidFill>
                  <a:srgbClr val="0070C0"/>
                </a:solidFill>
                <a:latin typeface="Arial Narrow" panose="020B0606020202030204" pitchFamily="34" charset="0"/>
              </a:rPr>
              <a:t>.“</a:t>
            </a:r>
          </a:p>
          <a:p>
            <a:pPr marL="0" lvl="0" indent="0">
              <a:buNone/>
            </a:pPr>
            <a:r>
              <a:rPr lang="en-US" dirty="0">
                <a:solidFill>
                  <a:srgbClr val="0070C0"/>
                </a:solidFill>
                <a:latin typeface="Arial Narrow" panose="020B0606020202030204" pitchFamily="34" charset="0"/>
              </a:rPr>
              <a:t>-"When in </a:t>
            </a:r>
            <a:r>
              <a:rPr lang="en-US" b="1" dirty="0">
                <a:solidFill>
                  <a:srgbClr val="FF0000"/>
                </a:solidFill>
                <a:latin typeface="Arial Narrow" panose="020B0606020202030204" pitchFamily="34" charset="0"/>
              </a:rPr>
              <a:t>Rome</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 </a:t>
            </a:r>
            <a:r>
              <a:rPr lang="en-US" b="1" dirty="0">
                <a:solidFill>
                  <a:srgbClr val="FF0000"/>
                </a:solidFill>
                <a:latin typeface="Arial Narrow" panose="020B0606020202030204" pitchFamily="34" charset="0"/>
              </a:rPr>
              <a:t>do</a:t>
            </a:r>
            <a:r>
              <a:rPr lang="en-US" dirty="0">
                <a:solidFill>
                  <a:srgbClr val="FF0000"/>
                </a:solidFill>
                <a:latin typeface="Arial Narrow" panose="020B0606020202030204" pitchFamily="34" charset="0"/>
              </a:rPr>
              <a:t> / </a:t>
            </a:r>
            <a:r>
              <a:rPr lang="en-US" dirty="0">
                <a:solidFill>
                  <a:srgbClr val="0070C0"/>
                </a:solidFill>
                <a:latin typeface="Arial Narrow" panose="020B0606020202030204" pitchFamily="34" charset="0"/>
              </a:rPr>
              <a:t>as the </a:t>
            </a:r>
            <a:r>
              <a:rPr lang="en-US" b="1" dirty="0">
                <a:solidFill>
                  <a:srgbClr val="FF0000"/>
                </a:solidFill>
                <a:latin typeface="Arial Narrow" panose="020B0606020202030204" pitchFamily="34" charset="0"/>
              </a:rPr>
              <a:t>Rom</a:t>
            </a:r>
            <a:r>
              <a:rPr lang="en-US" dirty="0">
                <a:solidFill>
                  <a:srgbClr val="0070C0"/>
                </a:solidFill>
                <a:latin typeface="Arial Narrow" panose="020B0606020202030204" pitchFamily="34" charset="0"/>
              </a:rPr>
              <a:t>ans do.“</a:t>
            </a:r>
          </a:p>
          <a:p>
            <a:pPr marL="0" indent="0">
              <a:buNone/>
            </a:pPr>
            <a:r>
              <a:rPr lang="en-US" dirty="0">
                <a:solidFill>
                  <a:srgbClr val="0070C0"/>
                </a:solidFill>
                <a:latin typeface="Arial Narrow" panose="020B0606020202030204" pitchFamily="34" charset="0"/>
              </a:rPr>
              <a:t>-"</a:t>
            </a:r>
            <a:r>
              <a:rPr lang="en-US" b="1" dirty="0">
                <a:solidFill>
                  <a:srgbClr val="FF0000"/>
                </a:solidFill>
                <a:latin typeface="Arial Narrow" panose="020B0606020202030204" pitchFamily="34" charset="0"/>
              </a:rPr>
              <a:t>Peo</a:t>
            </a:r>
            <a:r>
              <a:rPr lang="en-US" dirty="0">
                <a:solidFill>
                  <a:srgbClr val="0070C0"/>
                </a:solidFill>
                <a:latin typeface="Arial Narrow" panose="020B0606020202030204" pitchFamily="34" charset="0"/>
              </a:rPr>
              <a:t>ple</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who </a:t>
            </a:r>
            <a:r>
              <a:rPr lang="en-US" b="1" dirty="0">
                <a:solidFill>
                  <a:srgbClr val="FF0000"/>
                </a:solidFill>
                <a:latin typeface="Arial Narrow" panose="020B0606020202030204" pitchFamily="34" charset="0"/>
              </a:rPr>
              <a:t>live</a:t>
            </a:r>
            <a:r>
              <a:rPr lang="en-US" dirty="0">
                <a:solidFill>
                  <a:srgbClr val="FF0000"/>
                </a:solidFill>
                <a:latin typeface="Arial Narrow" panose="020B0606020202030204" pitchFamily="34" charset="0"/>
              </a:rPr>
              <a:t> / </a:t>
            </a:r>
            <a:r>
              <a:rPr lang="en-US" dirty="0">
                <a:solidFill>
                  <a:srgbClr val="0070C0"/>
                </a:solidFill>
                <a:latin typeface="Arial Narrow" panose="020B0606020202030204" pitchFamily="34" charset="0"/>
              </a:rPr>
              <a:t>in glass </a:t>
            </a:r>
            <a:r>
              <a:rPr lang="en-US" b="1" dirty="0">
                <a:solidFill>
                  <a:srgbClr val="FF0000"/>
                </a:solidFill>
                <a:latin typeface="Arial Narrow" panose="020B0606020202030204" pitchFamily="34" charset="0"/>
              </a:rPr>
              <a:t>hous</a:t>
            </a:r>
            <a:r>
              <a:rPr lang="en-US" dirty="0">
                <a:solidFill>
                  <a:srgbClr val="0070C0"/>
                </a:solidFill>
                <a:latin typeface="Arial Narrow" panose="020B0606020202030204" pitchFamily="34" charset="0"/>
              </a:rPr>
              <a:t>es </a:t>
            </a:r>
            <a:r>
              <a:rPr lang="en-US" dirty="0">
                <a:solidFill>
                  <a:srgbClr val="FF0000"/>
                </a:solidFill>
                <a:latin typeface="Arial Narrow" panose="020B0606020202030204" pitchFamily="34" charset="0"/>
              </a:rPr>
              <a:t>/</a:t>
            </a:r>
            <a:r>
              <a:rPr lang="en-US" dirty="0">
                <a:solidFill>
                  <a:srgbClr val="0070C0"/>
                </a:solidFill>
                <a:latin typeface="Arial Narrow" panose="020B0606020202030204" pitchFamily="34" charset="0"/>
              </a:rPr>
              <a:t> should </a:t>
            </a:r>
            <a:r>
              <a:rPr lang="en-US" b="1" dirty="0">
                <a:solidFill>
                  <a:srgbClr val="FF0000"/>
                </a:solidFill>
                <a:latin typeface="Arial Narrow" panose="020B0606020202030204" pitchFamily="34" charset="0"/>
              </a:rPr>
              <a:t>not</a:t>
            </a:r>
            <a:r>
              <a:rPr lang="en-US" dirty="0">
                <a:solidFill>
                  <a:srgbClr val="FF0000"/>
                </a:solidFill>
                <a:latin typeface="Arial Narrow" panose="020B0606020202030204" pitchFamily="34" charset="0"/>
              </a:rPr>
              <a:t> / </a:t>
            </a:r>
            <a:r>
              <a:rPr lang="en-US" dirty="0">
                <a:solidFill>
                  <a:srgbClr val="0070C0"/>
                </a:solidFill>
                <a:latin typeface="Arial Narrow" panose="020B0606020202030204" pitchFamily="34" charset="0"/>
              </a:rPr>
              <a:t>throw </a:t>
            </a:r>
            <a:r>
              <a:rPr lang="en-US" b="1" dirty="0">
                <a:solidFill>
                  <a:srgbClr val="FF0000"/>
                </a:solidFill>
                <a:latin typeface="Arial Narrow" panose="020B0606020202030204" pitchFamily="34" charset="0"/>
              </a:rPr>
              <a:t>stones</a:t>
            </a:r>
            <a:r>
              <a:rPr lang="en-US" dirty="0">
                <a:solidFill>
                  <a:srgbClr val="0070C0"/>
                </a:solidFill>
                <a:latin typeface="Arial Narrow" panose="020B0606020202030204" pitchFamily="34" charset="0"/>
              </a:rPr>
              <a:t>."</a:t>
            </a:r>
          </a:p>
          <a:p>
            <a:pPr marL="0" indent="0">
              <a:buNone/>
            </a:pPr>
            <a:endParaRPr lang="en-US" dirty="0"/>
          </a:p>
          <a:p>
            <a:pPr marL="0" lv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1534391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27000" r="11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239000" cy="670560"/>
          </a:xfrm>
        </p:spPr>
        <p:txBody>
          <a:bodyPr/>
          <a:lstStyle/>
          <a:p>
            <a:r>
              <a:rPr lang="en-US" dirty="0">
                <a:solidFill>
                  <a:srgbClr val="0070C0"/>
                </a:solidFill>
              </a:rPr>
              <a:t>Chunking </a:t>
            </a:r>
          </a:p>
        </p:txBody>
      </p:sp>
      <p:sp>
        <p:nvSpPr>
          <p:cNvPr id="3" name="Content Placeholder 2"/>
          <p:cNvSpPr>
            <a:spLocks noGrp="1"/>
          </p:cNvSpPr>
          <p:nvPr>
            <p:ph idx="1"/>
          </p:nvPr>
        </p:nvSpPr>
        <p:spPr>
          <a:xfrm>
            <a:off x="0" y="1600200"/>
            <a:ext cx="8077200" cy="3657600"/>
          </a:xfrm>
        </p:spPr>
        <p:txBody>
          <a:bodyPr>
            <a:normAutofit/>
          </a:bodyPr>
          <a:lstStyle/>
          <a:p>
            <a:pPr algn="just">
              <a:buFont typeface="Arial" panose="020B0604020202020204" pitchFamily="34" charset="0"/>
              <a:buChar char="•"/>
            </a:pPr>
            <a:r>
              <a:rPr lang="en-US" b="1" dirty="0">
                <a:solidFill>
                  <a:srgbClr val="FF0000"/>
                </a:solidFill>
              </a:rPr>
              <a:t>Chunking</a:t>
            </a:r>
            <a:r>
              <a:rPr lang="en-US" dirty="0">
                <a:solidFill>
                  <a:srgbClr val="FF0000"/>
                </a:solidFill>
              </a:rPr>
              <a:t> </a:t>
            </a:r>
            <a:r>
              <a:rPr lang="en-US" dirty="0"/>
              <a:t>means saying words in groups, not individually. Saying each word individually sounds unnatural.</a:t>
            </a:r>
          </a:p>
          <a:p>
            <a:pPr marL="0" indent="0" algn="just">
              <a:buNone/>
            </a:pPr>
            <a:endParaRPr lang="en-US" dirty="0"/>
          </a:p>
          <a:p>
            <a:pPr algn="just">
              <a:buFont typeface="Arial" panose="020B0604020202020204" pitchFamily="34" charset="0"/>
              <a:buChar char="•"/>
            </a:pPr>
            <a:r>
              <a:rPr lang="en-US" dirty="0"/>
              <a:t>Instead, chunks of words should be spoken with natural stress and intonation, and with a pause after each chunk. </a:t>
            </a:r>
          </a:p>
          <a:p>
            <a:pPr marL="0" indent="0">
              <a:buNone/>
            </a:pPr>
            <a:endParaRPr lang="en-US" dirty="0"/>
          </a:p>
          <a:p>
            <a:endParaRPr lang="en-US" dirty="0"/>
          </a:p>
        </p:txBody>
      </p:sp>
    </p:spTree>
    <p:extLst>
      <p:ext uri="{BB962C8B-B14F-4D97-AF65-F5344CB8AC3E}">
        <p14:creationId xmlns:p14="http://schemas.microsoft.com/office/powerpoint/2010/main" val="28417375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465001"/>
            <a:ext cx="8153400" cy="2971800"/>
          </a:xfrm>
        </p:spPr>
        <p:txBody>
          <a:bodyPr/>
          <a:lstStyle/>
          <a:p>
            <a:pPr marL="0" indent="0">
              <a:buNone/>
            </a:pPr>
            <a:r>
              <a:rPr lang="en-US" dirty="0"/>
              <a:t>‘</a:t>
            </a:r>
            <a:r>
              <a:rPr lang="en-US" b="1" dirty="0">
                <a:solidFill>
                  <a:srgbClr val="FF0000"/>
                </a:solidFill>
              </a:rPr>
              <a:t>CPI</a:t>
            </a:r>
            <a:r>
              <a:rPr lang="en-US" dirty="0"/>
              <a:t> is de</a:t>
            </a:r>
            <a:r>
              <a:rPr lang="en-US" b="1" dirty="0">
                <a:solidFill>
                  <a:srgbClr val="FF0000"/>
                </a:solidFill>
              </a:rPr>
              <a:t>fin</a:t>
            </a:r>
            <a:r>
              <a:rPr lang="en-US" dirty="0"/>
              <a:t>ed </a:t>
            </a:r>
            <a:r>
              <a:rPr lang="en-US" dirty="0">
                <a:solidFill>
                  <a:srgbClr val="FF0000"/>
                </a:solidFill>
              </a:rPr>
              <a:t>/ </a:t>
            </a:r>
            <a:r>
              <a:rPr lang="en-US" dirty="0"/>
              <a:t>by the </a:t>
            </a:r>
            <a:r>
              <a:rPr lang="en-US" b="1" dirty="0">
                <a:solidFill>
                  <a:srgbClr val="FF0000"/>
                </a:solidFill>
              </a:rPr>
              <a:t>Bur</a:t>
            </a:r>
            <a:r>
              <a:rPr lang="en-US" dirty="0"/>
              <a:t>eau of </a:t>
            </a:r>
            <a:r>
              <a:rPr lang="en-US" b="1" dirty="0">
                <a:solidFill>
                  <a:srgbClr val="FF0000"/>
                </a:solidFill>
              </a:rPr>
              <a:t>La</a:t>
            </a:r>
            <a:r>
              <a:rPr lang="en-US" dirty="0"/>
              <a:t>bor Sta</a:t>
            </a:r>
            <a:r>
              <a:rPr lang="en-US" b="1" dirty="0">
                <a:solidFill>
                  <a:srgbClr val="FF0000"/>
                </a:solidFill>
              </a:rPr>
              <a:t>tis</a:t>
            </a:r>
            <a:r>
              <a:rPr lang="en-US" dirty="0"/>
              <a:t>tics </a:t>
            </a:r>
            <a:r>
              <a:rPr lang="en-US" dirty="0">
                <a:solidFill>
                  <a:srgbClr val="FF0000"/>
                </a:solidFill>
              </a:rPr>
              <a:t>/ </a:t>
            </a:r>
            <a:r>
              <a:rPr lang="en-US" dirty="0"/>
              <a:t>as a </a:t>
            </a:r>
            <a:r>
              <a:rPr lang="en-US" b="1" dirty="0">
                <a:solidFill>
                  <a:srgbClr val="FF0000"/>
                </a:solidFill>
              </a:rPr>
              <a:t>meas</a:t>
            </a:r>
            <a:r>
              <a:rPr lang="en-US" dirty="0"/>
              <a:t>ure </a:t>
            </a:r>
            <a:r>
              <a:rPr lang="en-US" dirty="0">
                <a:solidFill>
                  <a:srgbClr val="FF0000"/>
                </a:solidFill>
              </a:rPr>
              <a:t>/ </a:t>
            </a:r>
            <a:r>
              <a:rPr lang="en-US" dirty="0"/>
              <a:t>of the </a:t>
            </a:r>
            <a:r>
              <a:rPr lang="en-US" b="1" dirty="0">
                <a:solidFill>
                  <a:srgbClr val="FF0000"/>
                </a:solidFill>
              </a:rPr>
              <a:t>av</a:t>
            </a:r>
            <a:r>
              <a:rPr lang="en-US" dirty="0"/>
              <a:t>erage </a:t>
            </a:r>
            <a:r>
              <a:rPr lang="en-US" b="1" dirty="0">
                <a:solidFill>
                  <a:srgbClr val="FF0000"/>
                </a:solidFill>
              </a:rPr>
              <a:t>change</a:t>
            </a:r>
            <a:r>
              <a:rPr lang="en-US" dirty="0">
                <a:solidFill>
                  <a:srgbClr val="FF0000"/>
                </a:solidFill>
              </a:rPr>
              <a:t> </a:t>
            </a:r>
            <a:r>
              <a:rPr lang="en-US" dirty="0"/>
              <a:t>over </a:t>
            </a:r>
            <a:r>
              <a:rPr lang="en-US" b="1" dirty="0">
                <a:solidFill>
                  <a:srgbClr val="FF0000"/>
                </a:solidFill>
              </a:rPr>
              <a:t>time</a:t>
            </a:r>
            <a:r>
              <a:rPr lang="en-US" dirty="0">
                <a:solidFill>
                  <a:srgbClr val="FF0000"/>
                </a:solidFill>
              </a:rPr>
              <a:t> / </a:t>
            </a:r>
            <a:r>
              <a:rPr lang="en-US" dirty="0"/>
              <a:t>in the </a:t>
            </a:r>
            <a:r>
              <a:rPr lang="en-US" b="1" dirty="0">
                <a:solidFill>
                  <a:srgbClr val="FF0000"/>
                </a:solidFill>
              </a:rPr>
              <a:t>pri</a:t>
            </a:r>
            <a:r>
              <a:rPr lang="en-US" dirty="0"/>
              <a:t>ces </a:t>
            </a:r>
            <a:r>
              <a:rPr lang="en-US" b="1" dirty="0">
                <a:solidFill>
                  <a:srgbClr val="FF0000"/>
                </a:solidFill>
              </a:rPr>
              <a:t>paid</a:t>
            </a:r>
            <a:r>
              <a:rPr lang="en-US" dirty="0">
                <a:solidFill>
                  <a:srgbClr val="FF0000"/>
                </a:solidFill>
              </a:rPr>
              <a:t> </a:t>
            </a:r>
            <a:r>
              <a:rPr lang="en-US" dirty="0"/>
              <a:t>by </a:t>
            </a:r>
            <a:r>
              <a:rPr lang="en-US" b="1" dirty="0">
                <a:solidFill>
                  <a:srgbClr val="FF0000"/>
                </a:solidFill>
              </a:rPr>
              <a:t>ur</a:t>
            </a:r>
            <a:r>
              <a:rPr lang="en-US" dirty="0"/>
              <a:t>ban con</a:t>
            </a:r>
            <a:r>
              <a:rPr lang="en-US" b="1" dirty="0">
                <a:solidFill>
                  <a:srgbClr val="FF0000"/>
                </a:solidFill>
              </a:rPr>
              <a:t>su</a:t>
            </a:r>
            <a:r>
              <a:rPr lang="en-US" dirty="0"/>
              <a:t>mers </a:t>
            </a:r>
            <a:r>
              <a:rPr lang="en-US" dirty="0">
                <a:solidFill>
                  <a:srgbClr val="FF0000"/>
                </a:solidFill>
              </a:rPr>
              <a:t>/ </a:t>
            </a:r>
            <a:r>
              <a:rPr lang="en-US" dirty="0"/>
              <a:t>for a </a:t>
            </a:r>
            <a:r>
              <a:rPr lang="en-US" b="1" dirty="0">
                <a:solidFill>
                  <a:srgbClr val="FF0000"/>
                </a:solidFill>
              </a:rPr>
              <a:t>mar</a:t>
            </a:r>
            <a:r>
              <a:rPr lang="en-US" dirty="0"/>
              <a:t>ket </a:t>
            </a:r>
            <a:r>
              <a:rPr lang="en-US" b="1" dirty="0">
                <a:solidFill>
                  <a:srgbClr val="FF0000"/>
                </a:solidFill>
              </a:rPr>
              <a:t>bas</a:t>
            </a:r>
            <a:r>
              <a:rPr lang="en-US" dirty="0"/>
              <a:t>ket </a:t>
            </a:r>
            <a:r>
              <a:rPr lang="en-US" dirty="0">
                <a:solidFill>
                  <a:srgbClr val="FF0000"/>
                </a:solidFill>
              </a:rPr>
              <a:t>/</a:t>
            </a:r>
            <a:r>
              <a:rPr lang="en-US" dirty="0"/>
              <a:t> of con</a:t>
            </a:r>
            <a:r>
              <a:rPr lang="en-US" b="1" dirty="0">
                <a:solidFill>
                  <a:srgbClr val="FF0000"/>
                </a:solidFill>
              </a:rPr>
              <a:t>su</a:t>
            </a:r>
            <a:r>
              <a:rPr lang="en-US" dirty="0"/>
              <a:t>mer </a:t>
            </a:r>
            <a:r>
              <a:rPr lang="en-US" b="1" dirty="0">
                <a:solidFill>
                  <a:srgbClr val="FF0000"/>
                </a:solidFill>
              </a:rPr>
              <a:t>goods</a:t>
            </a:r>
            <a:r>
              <a:rPr lang="en-US" dirty="0">
                <a:solidFill>
                  <a:srgbClr val="FF0000"/>
                </a:solidFill>
              </a:rPr>
              <a:t> </a:t>
            </a:r>
            <a:r>
              <a:rPr lang="en-US" dirty="0"/>
              <a:t>and </a:t>
            </a:r>
            <a:r>
              <a:rPr lang="en-US" b="1" dirty="0">
                <a:solidFill>
                  <a:srgbClr val="FF0000"/>
                </a:solidFill>
              </a:rPr>
              <a:t>ser</a:t>
            </a:r>
            <a:r>
              <a:rPr lang="en-US" dirty="0"/>
              <a:t>vices. </a:t>
            </a:r>
            <a:r>
              <a:rPr lang="en-US" dirty="0">
                <a:solidFill>
                  <a:srgbClr val="FF0000"/>
                </a:solidFill>
              </a:rPr>
              <a:t>/ </a:t>
            </a:r>
            <a:r>
              <a:rPr lang="en-US" b="1" dirty="0">
                <a:solidFill>
                  <a:srgbClr val="FF0000"/>
                </a:solidFill>
              </a:rPr>
              <a:t>Now</a:t>
            </a:r>
            <a:r>
              <a:rPr lang="en-US" dirty="0"/>
              <a:t>, </a:t>
            </a:r>
            <a:r>
              <a:rPr lang="en-US" dirty="0">
                <a:solidFill>
                  <a:srgbClr val="FF0000"/>
                </a:solidFill>
              </a:rPr>
              <a:t>/</a:t>
            </a:r>
            <a:r>
              <a:rPr lang="en-US" dirty="0"/>
              <a:t> what</a:t>
            </a:r>
            <a:r>
              <a:rPr lang="en-US" dirty="0">
                <a:solidFill>
                  <a:srgbClr val="FF0000"/>
                </a:solidFill>
              </a:rPr>
              <a:t> </a:t>
            </a:r>
            <a:r>
              <a:rPr lang="en-US" dirty="0"/>
              <a:t>does that </a:t>
            </a:r>
            <a:r>
              <a:rPr lang="en-US" b="1" dirty="0">
                <a:solidFill>
                  <a:srgbClr val="FF0000"/>
                </a:solidFill>
              </a:rPr>
              <a:t>mean</a:t>
            </a:r>
            <a:r>
              <a:rPr lang="en-US" dirty="0"/>
              <a:t>? </a:t>
            </a:r>
            <a:r>
              <a:rPr lang="en-US" dirty="0">
                <a:solidFill>
                  <a:srgbClr val="FF0000"/>
                </a:solidFill>
              </a:rPr>
              <a:t>/ </a:t>
            </a:r>
            <a:r>
              <a:rPr lang="en-US" b="1" dirty="0">
                <a:solidFill>
                  <a:srgbClr val="FF0000"/>
                </a:solidFill>
              </a:rPr>
              <a:t>That</a:t>
            </a:r>
            <a:r>
              <a:rPr lang="en-US" dirty="0">
                <a:solidFill>
                  <a:srgbClr val="FF0000"/>
                </a:solidFill>
              </a:rPr>
              <a:t> </a:t>
            </a:r>
            <a:r>
              <a:rPr lang="en-US" dirty="0"/>
              <a:t>means, </a:t>
            </a:r>
            <a:r>
              <a:rPr lang="en-US" dirty="0">
                <a:solidFill>
                  <a:srgbClr val="FF0000"/>
                </a:solidFill>
              </a:rPr>
              <a:t>/</a:t>
            </a:r>
            <a:r>
              <a:rPr lang="en-US" dirty="0"/>
              <a:t> that it </a:t>
            </a:r>
            <a:r>
              <a:rPr lang="en-US" b="1" dirty="0">
                <a:solidFill>
                  <a:srgbClr val="FF0000"/>
                </a:solidFill>
              </a:rPr>
              <a:t>meas</a:t>
            </a:r>
            <a:r>
              <a:rPr lang="en-US" dirty="0"/>
              <a:t>ures how </a:t>
            </a:r>
            <a:r>
              <a:rPr lang="en-US" b="1" dirty="0">
                <a:solidFill>
                  <a:srgbClr val="FF0000"/>
                </a:solidFill>
              </a:rPr>
              <a:t>much</a:t>
            </a:r>
            <a:r>
              <a:rPr lang="en-US" dirty="0"/>
              <a:t>, </a:t>
            </a:r>
            <a:r>
              <a:rPr lang="en-US" dirty="0">
                <a:solidFill>
                  <a:srgbClr val="FF0000"/>
                </a:solidFill>
              </a:rPr>
              <a:t>/</a:t>
            </a:r>
            <a:r>
              <a:rPr lang="en-US" dirty="0"/>
              <a:t> </a:t>
            </a:r>
            <a:r>
              <a:rPr lang="en-US" b="1" dirty="0">
                <a:solidFill>
                  <a:srgbClr val="FF0000"/>
                </a:solidFill>
              </a:rPr>
              <a:t>more</a:t>
            </a:r>
            <a:r>
              <a:rPr lang="en-US" dirty="0">
                <a:solidFill>
                  <a:srgbClr val="FF0000"/>
                </a:solidFill>
              </a:rPr>
              <a:t> </a:t>
            </a:r>
            <a:r>
              <a:rPr lang="en-US" dirty="0"/>
              <a:t>or </a:t>
            </a:r>
            <a:r>
              <a:rPr lang="en-US" b="1" dirty="0">
                <a:solidFill>
                  <a:srgbClr val="FF0000"/>
                </a:solidFill>
              </a:rPr>
              <a:t>less</a:t>
            </a:r>
            <a:r>
              <a:rPr lang="en-US" dirty="0"/>
              <a:t>, </a:t>
            </a:r>
            <a:r>
              <a:rPr lang="en-US" dirty="0">
                <a:solidFill>
                  <a:srgbClr val="FF0000"/>
                </a:solidFill>
              </a:rPr>
              <a:t>/ </a:t>
            </a:r>
            <a:r>
              <a:rPr lang="en-US" dirty="0"/>
              <a:t>you </a:t>
            </a:r>
            <a:r>
              <a:rPr lang="en-US" b="1" dirty="0">
                <a:solidFill>
                  <a:srgbClr val="FF0000"/>
                </a:solidFill>
              </a:rPr>
              <a:t>pay</a:t>
            </a:r>
            <a:r>
              <a:rPr lang="en-US" dirty="0">
                <a:solidFill>
                  <a:srgbClr val="FF0000"/>
                </a:solidFill>
              </a:rPr>
              <a:t> </a:t>
            </a:r>
            <a:r>
              <a:rPr lang="en-US" dirty="0"/>
              <a:t>for </a:t>
            </a:r>
            <a:r>
              <a:rPr lang="en-US" b="1" dirty="0">
                <a:solidFill>
                  <a:srgbClr val="FF0000"/>
                </a:solidFill>
              </a:rPr>
              <a:t>things</a:t>
            </a:r>
            <a:r>
              <a:rPr lang="en-US" dirty="0">
                <a:solidFill>
                  <a:srgbClr val="FF0000"/>
                </a:solidFill>
              </a:rPr>
              <a:t> </a:t>
            </a:r>
            <a:r>
              <a:rPr lang="en-US" dirty="0"/>
              <a:t>you </a:t>
            </a:r>
            <a:r>
              <a:rPr lang="en-US" b="1" dirty="0">
                <a:solidFill>
                  <a:srgbClr val="FF0000"/>
                </a:solidFill>
              </a:rPr>
              <a:t>buy</a:t>
            </a:r>
            <a:r>
              <a:rPr lang="en-US" dirty="0">
                <a:solidFill>
                  <a:srgbClr val="FF0000"/>
                </a:solidFill>
              </a:rPr>
              <a:t> /</a:t>
            </a:r>
            <a:r>
              <a:rPr lang="en-US" dirty="0"/>
              <a:t> as an </a:t>
            </a:r>
            <a:r>
              <a:rPr lang="en-US" b="1" dirty="0">
                <a:solidFill>
                  <a:srgbClr val="FF0000"/>
                </a:solidFill>
              </a:rPr>
              <a:t>ur</a:t>
            </a:r>
            <a:r>
              <a:rPr lang="en-US" dirty="0"/>
              <a:t>ban con</a:t>
            </a:r>
            <a:r>
              <a:rPr lang="en-US" b="1" dirty="0">
                <a:solidFill>
                  <a:srgbClr val="FF0000"/>
                </a:solidFill>
              </a:rPr>
              <a:t>su</a:t>
            </a:r>
            <a:r>
              <a:rPr lang="en-US" dirty="0"/>
              <a:t>mer.’</a:t>
            </a:r>
          </a:p>
        </p:txBody>
      </p:sp>
      <p:pic>
        <p:nvPicPr>
          <p:cNvPr id="4" name="Picture 3"/>
          <p:cNvPicPr>
            <a:picLocks noChangeAspect="1"/>
          </p:cNvPicPr>
          <p:nvPr/>
        </p:nvPicPr>
        <p:blipFill>
          <a:blip r:embed="rId2"/>
          <a:stretch>
            <a:fillRect/>
          </a:stretch>
        </p:blipFill>
        <p:spPr>
          <a:xfrm>
            <a:off x="304800" y="989889"/>
            <a:ext cx="3505200" cy="1981200"/>
          </a:xfrm>
          <a:prstGeom prst="rect">
            <a:avLst/>
          </a:prstGeom>
        </p:spPr>
      </p:pic>
      <p:sp>
        <p:nvSpPr>
          <p:cNvPr id="5" name="TextBox 4"/>
          <p:cNvSpPr txBox="1"/>
          <p:nvPr/>
        </p:nvSpPr>
        <p:spPr>
          <a:xfrm>
            <a:off x="-37032" y="228600"/>
            <a:ext cx="8153400" cy="369332"/>
          </a:xfrm>
          <a:prstGeom prst="rect">
            <a:avLst/>
          </a:prstGeom>
          <a:noFill/>
        </p:spPr>
        <p:txBody>
          <a:bodyPr wrap="square" rtlCol="0">
            <a:spAutoFit/>
          </a:bodyPr>
          <a:lstStyle/>
          <a:p>
            <a:r>
              <a:rPr lang="en-US" b="1" dirty="0">
                <a:solidFill>
                  <a:srgbClr val="0070C0"/>
                </a:solidFill>
              </a:rPr>
              <a:t>Practise the first part of the CPI video from last week with a partner!</a:t>
            </a:r>
          </a:p>
        </p:txBody>
      </p:sp>
      <p:pic>
        <p:nvPicPr>
          <p:cNvPr id="1026" name="Picture 2" descr="http://96bda424cfcc34d9dd1a-0a7f10f87519dba22d2dbc6233a731e5.r41.cf2.rackcdn.com/rosenbergcenter/babyfoo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989889"/>
            <a:ext cx="2956729"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45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l="1000" t="46000" r="11000"/>
          </a:stretch>
        </a:blipFill>
        <a:effectLst/>
      </p:bgPr>
    </p:bg>
    <p:spTree>
      <p:nvGrpSpPr>
        <p:cNvPr id="1" name=""/>
        <p:cNvGrpSpPr/>
        <p:nvPr/>
      </p:nvGrpSpPr>
      <p:grpSpPr>
        <a:xfrm>
          <a:off x="0" y="0"/>
          <a:ext cx="0" cy="0"/>
          <a:chOff x="0" y="0"/>
          <a:chExt cx="0" cy="0"/>
        </a:xfrm>
      </p:grpSpPr>
      <p:sp>
        <p:nvSpPr>
          <p:cNvPr id="4" name="Rectangle 3"/>
          <p:cNvSpPr/>
          <p:nvPr/>
        </p:nvSpPr>
        <p:spPr>
          <a:xfrm>
            <a:off x="152400" y="152400"/>
            <a:ext cx="7391400" cy="2215991"/>
          </a:xfrm>
          <a:prstGeom prst="rect">
            <a:avLst/>
          </a:prstGeom>
        </p:spPr>
        <p:txBody>
          <a:bodyPr wrap="square">
            <a:spAutoFit/>
          </a:bodyPr>
          <a:lstStyle/>
          <a:p>
            <a:r>
              <a:rPr lang="en-US" sz="4000" b="1" dirty="0"/>
              <a:t>Teaching Strategy 2: </a:t>
            </a:r>
          </a:p>
          <a:p>
            <a:endParaRPr lang="en-US" sz="4000" b="1" dirty="0"/>
          </a:p>
          <a:p>
            <a:r>
              <a:rPr lang="en-US" sz="4000" b="1" dirty="0">
                <a:solidFill>
                  <a:srgbClr val="FF0000"/>
                </a:solidFill>
              </a:rPr>
              <a:t>Comparison</a:t>
            </a:r>
            <a:r>
              <a:rPr lang="en-US" sz="4000" b="1" dirty="0"/>
              <a:t> and </a:t>
            </a:r>
            <a:r>
              <a:rPr lang="en-US" sz="4000" b="1" dirty="0">
                <a:solidFill>
                  <a:srgbClr val="FF0000"/>
                </a:solidFill>
              </a:rPr>
              <a:t>Contrast</a:t>
            </a:r>
          </a:p>
          <a:p>
            <a:endParaRPr lang="en-US" dirty="0"/>
          </a:p>
        </p:txBody>
      </p:sp>
    </p:spTree>
    <p:extLst>
      <p:ext uri="{BB962C8B-B14F-4D97-AF65-F5344CB8AC3E}">
        <p14:creationId xmlns:p14="http://schemas.microsoft.com/office/powerpoint/2010/main" val="33909547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4000" t="7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153400" cy="533400"/>
          </a:xfrm>
        </p:spPr>
        <p:txBody>
          <a:bodyPr>
            <a:normAutofit/>
          </a:bodyPr>
          <a:lstStyle/>
          <a:p>
            <a:r>
              <a:rPr lang="en-US" sz="2000" dirty="0">
                <a:solidFill>
                  <a:srgbClr val="C00000"/>
                </a:solidFill>
              </a:rPr>
              <a:t>Quick Compare and Contrast Speaking Activity</a:t>
            </a:r>
          </a:p>
        </p:txBody>
      </p:sp>
      <p:sp>
        <p:nvSpPr>
          <p:cNvPr id="4" name="Content Placeholder 3"/>
          <p:cNvSpPr>
            <a:spLocks noGrp="1"/>
          </p:cNvSpPr>
          <p:nvPr>
            <p:ph idx="1"/>
          </p:nvPr>
        </p:nvSpPr>
        <p:spPr>
          <a:xfrm>
            <a:off x="457200" y="1371600"/>
            <a:ext cx="7239000" cy="4846320"/>
          </a:xfrm>
        </p:spPr>
        <p:txBody>
          <a:bodyPr/>
          <a:lstStyle/>
          <a:p>
            <a:pPr marL="0" indent="0">
              <a:buNone/>
            </a:pPr>
            <a:r>
              <a:rPr lang="en-US" dirty="0"/>
              <a:t>Choose 2 or 3 of the following and </a:t>
            </a:r>
            <a:r>
              <a:rPr lang="en-US" dirty="0">
                <a:solidFill>
                  <a:srgbClr val="FF0000"/>
                </a:solidFill>
              </a:rPr>
              <a:t>compare</a:t>
            </a:r>
            <a:r>
              <a:rPr lang="en-US" dirty="0"/>
              <a:t> and </a:t>
            </a:r>
            <a:r>
              <a:rPr lang="en-US" dirty="0">
                <a:solidFill>
                  <a:srgbClr val="FF0000"/>
                </a:solidFill>
              </a:rPr>
              <a:t>contrast</a:t>
            </a:r>
            <a:r>
              <a:rPr lang="en-US" dirty="0"/>
              <a:t> them with your partner. Then switch roles.</a:t>
            </a:r>
          </a:p>
          <a:p>
            <a:pPr marL="0" indent="0">
              <a:buNone/>
            </a:pPr>
            <a:endParaRPr lang="en-US" sz="2800" dirty="0"/>
          </a:p>
          <a:p>
            <a:pPr>
              <a:buFont typeface="Arial" panose="020B0604020202020204" pitchFamily="34" charset="0"/>
              <a:buChar char="•"/>
            </a:pPr>
            <a:r>
              <a:rPr lang="en-US" sz="2800" dirty="0"/>
              <a:t>Pens vs pencils</a:t>
            </a:r>
          </a:p>
          <a:p>
            <a:pPr>
              <a:buFont typeface="Arial" panose="020B0604020202020204" pitchFamily="34" charset="0"/>
              <a:buChar char="•"/>
            </a:pPr>
            <a:r>
              <a:rPr lang="en-US" sz="2800" dirty="0"/>
              <a:t>Piano vs guitar</a:t>
            </a:r>
          </a:p>
          <a:p>
            <a:pPr>
              <a:buFont typeface="Arial" panose="020B0604020202020204" pitchFamily="34" charset="0"/>
              <a:buChar char="•"/>
            </a:pPr>
            <a:r>
              <a:rPr lang="en-US" sz="2800" dirty="0"/>
              <a:t>Shopping in stores vs online shopping</a:t>
            </a:r>
          </a:p>
          <a:p>
            <a:pPr>
              <a:buFont typeface="Arial" panose="020B0604020202020204" pitchFamily="34" charset="0"/>
              <a:buChar char="•"/>
            </a:pPr>
            <a:r>
              <a:rPr lang="en-US" sz="2800" dirty="0"/>
              <a:t>Cantonese vs Sichuan food</a:t>
            </a:r>
          </a:p>
          <a:p>
            <a:pPr>
              <a:buFont typeface="Arial" panose="020B0604020202020204" pitchFamily="34" charset="0"/>
              <a:buChar char="•"/>
            </a:pPr>
            <a:r>
              <a:rPr lang="en-US" sz="2800" dirty="0"/>
              <a:t>Tea vs coffee</a:t>
            </a:r>
          </a:p>
          <a:p>
            <a:pPr marL="0" indent="0">
              <a:buNone/>
            </a:pPr>
            <a:endParaRPr lang="en-CA" dirty="0"/>
          </a:p>
        </p:txBody>
      </p:sp>
    </p:spTree>
    <p:extLst>
      <p:ext uri="{BB962C8B-B14F-4D97-AF65-F5344CB8AC3E}">
        <p14:creationId xmlns:p14="http://schemas.microsoft.com/office/powerpoint/2010/main" val="3009427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590800"/>
            <a:ext cx="8001000" cy="4267200"/>
          </a:xfrm>
          <a:prstGeom prst="rect">
            <a:avLst/>
          </a:prstGeom>
        </p:spPr>
      </p:pic>
      <p:sp>
        <p:nvSpPr>
          <p:cNvPr id="3" name="Rectangle 2"/>
          <p:cNvSpPr/>
          <p:nvPr/>
        </p:nvSpPr>
        <p:spPr>
          <a:xfrm>
            <a:off x="101837" y="1020633"/>
            <a:ext cx="7391400" cy="369332"/>
          </a:xfrm>
          <a:prstGeom prst="rect">
            <a:avLst/>
          </a:prstGeom>
        </p:spPr>
        <p:txBody>
          <a:bodyPr wrap="square">
            <a:spAutoFit/>
          </a:bodyPr>
          <a:lstStyle/>
          <a:p>
            <a:r>
              <a:rPr lang="en-US" u="sng" dirty="0">
                <a:hlinkClick r:id="rId3"/>
              </a:rPr>
              <a:t>https://www.youtube.com/watch?v=3rn339v_Q-w</a:t>
            </a:r>
            <a:endParaRPr lang="en-US" dirty="0"/>
          </a:p>
        </p:txBody>
      </p:sp>
      <p:sp>
        <p:nvSpPr>
          <p:cNvPr id="4" name="TextBox 3"/>
          <p:cNvSpPr txBox="1"/>
          <p:nvPr/>
        </p:nvSpPr>
        <p:spPr>
          <a:xfrm>
            <a:off x="76200" y="228600"/>
            <a:ext cx="7391400" cy="646331"/>
          </a:xfrm>
          <a:prstGeom prst="rect">
            <a:avLst/>
          </a:prstGeom>
          <a:noFill/>
        </p:spPr>
        <p:txBody>
          <a:bodyPr wrap="square" rtlCol="0">
            <a:spAutoFit/>
          </a:bodyPr>
          <a:lstStyle/>
          <a:p>
            <a:r>
              <a:rPr lang="en-CA" b="1" dirty="0"/>
              <a:t>While listening to the video about fission and fusion, fill out the similarities and differences in the chart below:</a:t>
            </a:r>
          </a:p>
        </p:txBody>
      </p:sp>
      <p:pic>
        <p:nvPicPr>
          <p:cNvPr id="7" name="Picture 6"/>
          <p:cNvPicPr>
            <a:picLocks noChangeAspect="1"/>
          </p:cNvPicPr>
          <p:nvPr/>
        </p:nvPicPr>
        <p:blipFill>
          <a:blip r:embed="rId4"/>
          <a:stretch>
            <a:fillRect/>
          </a:stretch>
        </p:blipFill>
        <p:spPr>
          <a:xfrm>
            <a:off x="114656" y="1427859"/>
            <a:ext cx="7886344" cy="1184305"/>
          </a:xfrm>
          <a:prstGeom prst="rect">
            <a:avLst/>
          </a:prstGeom>
        </p:spPr>
      </p:pic>
    </p:spTree>
    <p:extLst>
      <p:ext uri="{BB962C8B-B14F-4D97-AF65-F5344CB8AC3E}">
        <p14:creationId xmlns:p14="http://schemas.microsoft.com/office/powerpoint/2010/main" val="2090251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3337"/>
            <a:ext cx="8153400" cy="6824663"/>
          </a:xfrm>
          <a:prstGeom prst="rect">
            <a:avLst/>
          </a:prstGeom>
        </p:spPr>
      </p:pic>
    </p:spTree>
    <p:extLst>
      <p:ext uri="{BB962C8B-B14F-4D97-AF65-F5344CB8AC3E}">
        <p14:creationId xmlns:p14="http://schemas.microsoft.com/office/powerpoint/2010/main" val="3856557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924800" cy="304800"/>
          </a:xfrm>
        </p:spPr>
        <p:txBody>
          <a:bodyPr>
            <a:normAutofit/>
          </a:bodyPr>
          <a:lstStyle/>
          <a:p>
            <a:r>
              <a:rPr lang="en-CA" sz="1800" dirty="0">
                <a:solidFill>
                  <a:srgbClr val="C00000"/>
                </a:solidFill>
              </a:rPr>
              <a:t>Notice the structure of this ‘Compare and Contrast’ lesson</a:t>
            </a:r>
          </a:p>
        </p:txBody>
      </p:sp>
      <p:pic>
        <p:nvPicPr>
          <p:cNvPr id="7" name="Picture 6"/>
          <p:cNvPicPr>
            <a:picLocks noChangeAspect="1"/>
          </p:cNvPicPr>
          <p:nvPr/>
        </p:nvPicPr>
        <p:blipFill>
          <a:blip r:embed="rId2"/>
          <a:stretch>
            <a:fillRect/>
          </a:stretch>
        </p:blipFill>
        <p:spPr>
          <a:xfrm>
            <a:off x="76200" y="838200"/>
            <a:ext cx="8077200" cy="5562600"/>
          </a:xfrm>
          <a:prstGeom prst="rect">
            <a:avLst/>
          </a:prstGeom>
        </p:spPr>
      </p:pic>
      <p:sp>
        <p:nvSpPr>
          <p:cNvPr id="8" name="Rectangle 7"/>
          <p:cNvSpPr/>
          <p:nvPr/>
        </p:nvSpPr>
        <p:spPr>
          <a:xfrm>
            <a:off x="152400" y="6365905"/>
            <a:ext cx="7391400" cy="369332"/>
          </a:xfrm>
          <a:prstGeom prst="rect">
            <a:avLst/>
          </a:prstGeom>
        </p:spPr>
        <p:txBody>
          <a:bodyPr wrap="square">
            <a:spAutoFit/>
          </a:bodyPr>
          <a:lstStyle/>
          <a:p>
            <a:r>
              <a:rPr lang="en-US" u="sng" dirty="0">
                <a:hlinkClick r:id="rId3"/>
              </a:rPr>
              <a:t>https://www.youtube.com/watch?v=3rn339v_Q-w</a:t>
            </a:r>
            <a:endParaRPr lang="en-US" dirty="0"/>
          </a:p>
        </p:txBody>
      </p:sp>
    </p:spTree>
    <p:extLst>
      <p:ext uri="{BB962C8B-B14F-4D97-AF65-F5344CB8AC3E}">
        <p14:creationId xmlns:p14="http://schemas.microsoft.com/office/powerpoint/2010/main" val="2707033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 y="2590800"/>
            <a:ext cx="8077200" cy="3352800"/>
          </a:xfrm>
        </p:spPr>
        <p:txBody>
          <a:bodyPr/>
          <a:lstStyle/>
          <a:p>
            <a:pPr marL="0" indent="0" algn="just">
              <a:buNone/>
            </a:pPr>
            <a:r>
              <a:rPr lang="en-US" sz="2800" dirty="0"/>
              <a:t>Fusion and fission are cousins. The yin and yang of nuclear physics. Both turn matter into energy using the most famous equation in all of science: E=MC</a:t>
            </a:r>
            <a:r>
              <a:rPr lang="en-US" sz="2800" baseline="30000" dirty="0"/>
              <a:t>2</a:t>
            </a:r>
            <a:r>
              <a:rPr lang="en-US" sz="2800" dirty="0"/>
              <a:t>. The equation tells us that matter can turn into energy and when it does it gets multiplied by the speed of light</a:t>
            </a:r>
            <a:r>
              <a:rPr lang="en-US" sz="2800" baseline="30000" dirty="0"/>
              <a:t>2</a:t>
            </a:r>
            <a:r>
              <a:rPr lang="en-US" sz="2800" dirty="0"/>
              <a:t>  - a very big number. </a:t>
            </a:r>
            <a:endParaRPr lang="en-US" dirty="0"/>
          </a:p>
        </p:txBody>
      </p:sp>
      <p:sp>
        <p:nvSpPr>
          <p:cNvPr id="4" name="Title 1"/>
          <p:cNvSpPr>
            <a:spLocks noGrp="1"/>
          </p:cNvSpPr>
          <p:nvPr>
            <p:ph type="title"/>
          </p:nvPr>
        </p:nvSpPr>
        <p:spPr>
          <a:xfrm>
            <a:off x="0" y="152400"/>
            <a:ext cx="8229600" cy="539436"/>
          </a:xfrm>
        </p:spPr>
        <p:txBody>
          <a:bodyPr>
            <a:normAutofit fontScale="90000"/>
          </a:bodyPr>
          <a:lstStyle/>
          <a:p>
            <a:r>
              <a:rPr lang="en-US" dirty="0">
                <a:solidFill>
                  <a:srgbClr val="0070C0"/>
                </a:solidFill>
              </a:rPr>
              <a:t>Chunking</a:t>
            </a:r>
          </a:p>
        </p:txBody>
      </p:sp>
      <p:sp>
        <p:nvSpPr>
          <p:cNvPr id="2" name="Rectangle 1"/>
          <p:cNvSpPr/>
          <p:nvPr/>
        </p:nvSpPr>
        <p:spPr>
          <a:xfrm>
            <a:off x="152400" y="990600"/>
            <a:ext cx="7543800" cy="923330"/>
          </a:xfrm>
          <a:prstGeom prst="rect">
            <a:avLst/>
          </a:prstGeom>
        </p:spPr>
        <p:txBody>
          <a:bodyPr wrap="square">
            <a:spAutoFit/>
          </a:bodyPr>
          <a:lstStyle/>
          <a:p>
            <a:pPr>
              <a:buFont typeface="Arial" panose="020B0604020202020204" pitchFamily="34" charset="0"/>
              <a:buChar char="•"/>
            </a:pPr>
            <a:r>
              <a:rPr lang="en-US" b="1" dirty="0"/>
              <a:t>Use [/] marks to divide the first several lines of the first video.</a:t>
            </a:r>
          </a:p>
          <a:p>
            <a:pPr>
              <a:buFont typeface="Arial" panose="020B0604020202020204" pitchFamily="34" charset="0"/>
              <a:buChar char="•"/>
            </a:pPr>
            <a:endParaRPr lang="en-US" b="1" dirty="0"/>
          </a:p>
          <a:p>
            <a:pPr>
              <a:buFont typeface="Arial" panose="020B0604020202020204" pitchFamily="34" charset="0"/>
              <a:buChar char="•"/>
            </a:pPr>
            <a:r>
              <a:rPr lang="en-US" b="1" dirty="0"/>
              <a:t>Take turns speaking in sense groups to each other. </a:t>
            </a:r>
          </a:p>
        </p:txBody>
      </p:sp>
    </p:spTree>
    <p:extLst>
      <p:ext uri="{BB962C8B-B14F-4D97-AF65-F5344CB8AC3E}">
        <p14:creationId xmlns:p14="http://schemas.microsoft.com/office/powerpoint/2010/main" val="219637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8" y="1295400"/>
            <a:ext cx="8153400" cy="4114800"/>
          </a:xfrm>
        </p:spPr>
        <p:txBody>
          <a:bodyPr>
            <a:normAutofit/>
          </a:bodyPr>
          <a:lstStyle/>
          <a:p>
            <a:pPr marL="0" indent="0" algn="just">
              <a:buNone/>
            </a:pPr>
            <a:r>
              <a:rPr lang="en-US" sz="2800" b="1" dirty="0"/>
              <a:t>One possibility:</a:t>
            </a:r>
          </a:p>
          <a:p>
            <a:pPr marL="0" indent="0" algn="just">
              <a:buNone/>
            </a:pPr>
            <a:endParaRPr lang="en-US" sz="2800" b="1" dirty="0">
              <a:solidFill>
                <a:srgbClr val="0070C0"/>
              </a:solidFill>
            </a:endParaRPr>
          </a:p>
          <a:p>
            <a:pPr marL="0" indent="0" algn="just">
              <a:buNone/>
            </a:pPr>
            <a:r>
              <a:rPr lang="en-US" sz="2800" b="1" dirty="0">
                <a:solidFill>
                  <a:srgbClr val="FF0000"/>
                </a:solidFill>
              </a:rPr>
              <a:t>Fu</a:t>
            </a:r>
            <a:r>
              <a:rPr lang="en-US" sz="2800" dirty="0"/>
              <a:t>sion  </a:t>
            </a:r>
            <a:r>
              <a:rPr lang="en-US" sz="2800" dirty="0">
                <a:solidFill>
                  <a:srgbClr val="FF0000"/>
                </a:solidFill>
              </a:rPr>
              <a:t>/</a:t>
            </a:r>
            <a:r>
              <a:rPr lang="en-US" sz="2800" dirty="0"/>
              <a:t> and </a:t>
            </a:r>
            <a:r>
              <a:rPr lang="en-US" sz="2800" b="1" dirty="0">
                <a:solidFill>
                  <a:srgbClr val="FF0000"/>
                </a:solidFill>
              </a:rPr>
              <a:t>fiss</a:t>
            </a:r>
            <a:r>
              <a:rPr lang="en-US" sz="2800" dirty="0"/>
              <a:t>ion  </a:t>
            </a:r>
            <a:r>
              <a:rPr lang="en-US" sz="2800" dirty="0">
                <a:solidFill>
                  <a:srgbClr val="FF0000"/>
                </a:solidFill>
              </a:rPr>
              <a:t>/</a:t>
            </a:r>
            <a:r>
              <a:rPr lang="en-US" sz="2800" dirty="0"/>
              <a:t> are </a:t>
            </a:r>
            <a:r>
              <a:rPr lang="en-US" sz="2800" b="1" dirty="0">
                <a:solidFill>
                  <a:srgbClr val="FF0000"/>
                </a:solidFill>
              </a:rPr>
              <a:t>cou</a:t>
            </a:r>
            <a:r>
              <a:rPr lang="en-US" sz="2800" dirty="0"/>
              <a:t>sins. </a:t>
            </a:r>
            <a:r>
              <a:rPr lang="en-US" sz="2800" dirty="0">
                <a:solidFill>
                  <a:srgbClr val="FF0000"/>
                </a:solidFill>
              </a:rPr>
              <a:t>/ </a:t>
            </a:r>
            <a:r>
              <a:rPr lang="en-US" sz="2800" dirty="0"/>
              <a:t>The </a:t>
            </a:r>
            <a:r>
              <a:rPr lang="en-US" sz="2800" b="1" dirty="0">
                <a:solidFill>
                  <a:srgbClr val="FF0000"/>
                </a:solidFill>
              </a:rPr>
              <a:t>yin</a:t>
            </a:r>
            <a:r>
              <a:rPr lang="en-US" sz="2800" dirty="0"/>
              <a:t> and </a:t>
            </a:r>
            <a:r>
              <a:rPr lang="en-US" sz="2800" b="1" dirty="0">
                <a:solidFill>
                  <a:srgbClr val="FF0000"/>
                </a:solidFill>
              </a:rPr>
              <a:t>yang</a:t>
            </a:r>
            <a:r>
              <a:rPr lang="en-US" sz="2800" dirty="0">
                <a:solidFill>
                  <a:srgbClr val="FF0000"/>
                </a:solidFill>
              </a:rPr>
              <a:t> /</a:t>
            </a:r>
            <a:r>
              <a:rPr lang="en-US" sz="2800" dirty="0"/>
              <a:t> of </a:t>
            </a:r>
            <a:r>
              <a:rPr lang="en-US" sz="2800" b="1" dirty="0">
                <a:solidFill>
                  <a:srgbClr val="FF0000"/>
                </a:solidFill>
              </a:rPr>
              <a:t>nu</a:t>
            </a:r>
            <a:r>
              <a:rPr lang="en-US" sz="2800" dirty="0"/>
              <a:t>clear </a:t>
            </a:r>
            <a:r>
              <a:rPr lang="en-US" sz="2800" b="1" dirty="0">
                <a:solidFill>
                  <a:srgbClr val="FF0000"/>
                </a:solidFill>
              </a:rPr>
              <a:t>phys</a:t>
            </a:r>
            <a:r>
              <a:rPr lang="en-US" sz="2800" dirty="0"/>
              <a:t>ics.</a:t>
            </a:r>
            <a:r>
              <a:rPr lang="en-US" sz="2800" dirty="0">
                <a:solidFill>
                  <a:srgbClr val="FF0000"/>
                </a:solidFill>
              </a:rPr>
              <a:t> /</a:t>
            </a:r>
            <a:r>
              <a:rPr lang="en-US" sz="2800" dirty="0"/>
              <a:t> </a:t>
            </a:r>
            <a:r>
              <a:rPr lang="en-US" sz="2800" b="1" dirty="0">
                <a:solidFill>
                  <a:srgbClr val="FF0000"/>
                </a:solidFill>
              </a:rPr>
              <a:t>Both</a:t>
            </a:r>
            <a:r>
              <a:rPr lang="en-US" sz="2800" dirty="0">
                <a:solidFill>
                  <a:srgbClr val="FF0000"/>
                </a:solidFill>
              </a:rPr>
              <a:t> /</a:t>
            </a:r>
            <a:r>
              <a:rPr lang="en-US" sz="2800" dirty="0"/>
              <a:t> turn </a:t>
            </a:r>
            <a:r>
              <a:rPr lang="en-US" sz="2800" b="1" dirty="0">
                <a:solidFill>
                  <a:srgbClr val="FF0000"/>
                </a:solidFill>
              </a:rPr>
              <a:t>ma</a:t>
            </a:r>
            <a:r>
              <a:rPr lang="en-US" sz="2800" dirty="0"/>
              <a:t>tter into </a:t>
            </a:r>
            <a:r>
              <a:rPr lang="en-US" sz="2800" b="1" dirty="0">
                <a:solidFill>
                  <a:srgbClr val="FF0000"/>
                </a:solidFill>
              </a:rPr>
              <a:t>e</a:t>
            </a:r>
            <a:r>
              <a:rPr lang="en-US" sz="2800" dirty="0"/>
              <a:t>nergy </a:t>
            </a:r>
            <a:r>
              <a:rPr lang="en-US" sz="2800" dirty="0">
                <a:solidFill>
                  <a:srgbClr val="FF0000"/>
                </a:solidFill>
              </a:rPr>
              <a:t>/ </a:t>
            </a:r>
            <a:r>
              <a:rPr lang="en-US" sz="2800" dirty="0"/>
              <a:t>using the most </a:t>
            </a:r>
            <a:r>
              <a:rPr lang="en-US" sz="2800" b="1" dirty="0">
                <a:solidFill>
                  <a:srgbClr val="FF0000"/>
                </a:solidFill>
              </a:rPr>
              <a:t>fam</a:t>
            </a:r>
            <a:r>
              <a:rPr lang="en-US" sz="2800" dirty="0"/>
              <a:t>ous e</a:t>
            </a:r>
            <a:r>
              <a:rPr lang="en-US" sz="2800" b="1" dirty="0">
                <a:solidFill>
                  <a:srgbClr val="FF0000"/>
                </a:solidFill>
              </a:rPr>
              <a:t>qua</a:t>
            </a:r>
            <a:r>
              <a:rPr lang="en-US" sz="2800" dirty="0"/>
              <a:t>tion </a:t>
            </a:r>
            <a:r>
              <a:rPr lang="en-US" sz="2800" dirty="0">
                <a:solidFill>
                  <a:srgbClr val="FF0000"/>
                </a:solidFill>
              </a:rPr>
              <a:t>/</a:t>
            </a:r>
            <a:r>
              <a:rPr lang="en-US" sz="2800" dirty="0"/>
              <a:t> in </a:t>
            </a:r>
            <a:r>
              <a:rPr lang="en-US" sz="2800" b="1" dirty="0">
                <a:solidFill>
                  <a:srgbClr val="FF0000"/>
                </a:solidFill>
              </a:rPr>
              <a:t>all</a:t>
            </a:r>
            <a:r>
              <a:rPr lang="en-US" sz="2800" dirty="0"/>
              <a:t> of </a:t>
            </a:r>
            <a:r>
              <a:rPr lang="en-US" sz="2800" b="1" dirty="0">
                <a:solidFill>
                  <a:srgbClr val="FF0000"/>
                </a:solidFill>
              </a:rPr>
              <a:t>sci</a:t>
            </a:r>
            <a:r>
              <a:rPr lang="en-US" sz="2800" dirty="0"/>
              <a:t>ence: </a:t>
            </a:r>
            <a:r>
              <a:rPr lang="en-US" sz="2800" dirty="0">
                <a:solidFill>
                  <a:srgbClr val="FF0000"/>
                </a:solidFill>
              </a:rPr>
              <a:t>/ E=MC</a:t>
            </a:r>
            <a:r>
              <a:rPr lang="en-US" sz="2800" baseline="30000" dirty="0">
                <a:solidFill>
                  <a:srgbClr val="FF0000"/>
                </a:solidFill>
              </a:rPr>
              <a:t>2</a:t>
            </a:r>
            <a:r>
              <a:rPr lang="en-US" sz="2800" dirty="0"/>
              <a:t>. </a:t>
            </a:r>
            <a:r>
              <a:rPr lang="en-US" sz="2800" dirty="0">
                <a:solidFill>
                  <a:srgbClr val="FF0000"/>
                </a:solidFill>
              </a:rPr>
              <a:t>/</a:t>
            </a:r>
            <a:r>
              <a:rPr lang="en-US" sz="2800" dirty="0"/>
              <a:t> The e</a:t>
            </a:r>
            <a:r>
              <a:rPr lang="en-US" sz="2800" b="1" dirty="0">
                <a:solidFill>
                  <a:srgbClr val="FF0000"/>
                </a:solidFill>
              </a:rPr>
              <a:t>qua</a:t>
            </a:r>
            <a:r>
              <a:rPr lang="en-US" sz="2800" dirty="0"/>
              <a:t>tion </a:t>
            </a:r>
            <a:r>
              <a:rPr lang="en-US" sz="2800" dirty="0">
                <a:solidFill>
                  <a:srgbClr val="FF0000"/>
                </a:solidFill>
              </a:rPr>
              <a:t>/</a:t>
            </a:r>
            <a:r>
              <a:rPr lang="en-US" sz="2800" dirty="0"/>
              <a:t> </a:t>
            </a:r>
            <a:r>
              <a:rPr lang="en-US" sz="2800" b="1" dirty="0">
                <a:solidFill>
                  <a:srgbClr val="FF0000"/>
                </a:solidFill>
              </a:rPr>
              <a:t>tells</a:t>
            </a:r>
            <a:r>
              <a:rPr lang="en-US" sz="2800" dirty="0">
                <a:solidFill>
                  <a:srgbClr val="FF0000"/>
                </a:solidFill>
              </a:rPr>
              <a:t> </a:t>
            </a:r>
            <a:r>
              <a:rPr lang="en-US" sz="2800" dirty="0"/>
              <a:t>us </a:t>
            </a:r>
            <a:r>
              <a:rPr lang="en-US" sz="2800" dirty="0">
                <a:solidFill>
                  <a:srgbClr val="FF0000"/>
                </a:solidFill>
              </a:rPr>
              <a:t>/</a:t>
            </a:r>
            <a:r>
              <a:rPr lang="en-US" sz="2800" dirty="0"/>
              <a:t> that </a:t>
            </a:r>
            <a:r>
              <a:rPr lang="en-US" sz="2800" b="1" dirty="0">
                <a:solidFill>
                  <a:srgbClr val="FF0000"/>
                </a:solidFill>
              </a:rPr>
              <a:t>ma</a:t>
            </a:r>
            <a:r>
              <a:rPr lang="en-US" sz="2800" dirty="0"/>
              <a:t>tter </a:t>
            </a:r>
            <a:r>
              <a:rPr lang="en-US" sz="2800" dirty="0">
                <a:solidFill>
                  <a:srgbClr val="FF0000"/>
                </a:solidFill>
              </a:rPr>
              <a:t>/</a:t>
            </a:r>
            <a:r>
              <a:rPr lang="en-US" sz="2800" dirty="0"/>
              <a:t> can </a:t>
            </a:r>
            <a:r>
              <a:rPr lang="en-US" sz="2800" b="1" dirty="0">
                <a:solidFill>
                  <a:srgbClr val="FF0000"/>
                </a:solidFill>
              </a:rPr>
              <a:t>turn</a:t>
            </a:r>
            <a:r>
              <a:rPr lang="en-US" sz="2800" dirty="0"/>
              <a:t> into </a:t>
            </a:r>
            <a:r>
              <a:rPr lang="en-US" sz="2800" b="1" dirty="0">
                <a:solidFill>
                  <a:srgbClr val="FF0000"/>
                </a:solidFill>
              </a:rPr>
              <a:t>e</a:t>
            </a:r>
            <a:r>
              <a:rPr lang="en-US" sz="2800" dirty="0"/>
              <a:t>nergy </a:t>
            </a:r>
            <a:r>
              <a:rPr lang="en-US" sz="2800" dirty="0">
                <a:solidFill>
                  <a:srgbClr val="FF0000"/>
                </a:solidFill>
              </a:rPr>
              <a:t>/ </a:t>
            </a:r>
            <a:r>
              <a:rPr lang="en-US" sz="2800" dirty="0"/>
              <a:t>and when it </a:t>
            </a:r>
            <a:r>
              <a:rPr lang="en-US" sz="2800" b="1" dirty="0">
                <a:solidFill>
                  <a:srgbClr val="FF0000"/>
                </a:solidFill>
              </a:rPr>
              <a:t>does</a:t>
            </a:r>
            <a:r>
              <a:rPr lang="en-US" sz="2800" dirty="0">
                <a:solidFill>
                  <a:srgbClr val="FF0000"/>
                </a:solidFill>
              </a:rPr>
              <a:t> /</a:t>
            </a:r>
            <a:r>
              <a:rPr lang="en-US" sz="2800" dirty="0"/>
              <a:t> it gets </a:t>
            </a:r>
            <a:r>
              <a:rPr lang="en-US" sz="2800" b="1" dirty="0">
                <a:solidFill>
                  <a:srgbClr val="FF0000"/>
                </a:solidFill>
              </a:rPr>
              <a:t>mul</a:t>
            </a:r>
            <a:r>
              <a:rPr lang="en-US" sz="2800" dirty="0"/>
              <a:t>tiplied  </a:t>
            </a:r>
            <a:r>
              <a:rPr lang="en-US" sz="2800" dirty="0">
                <a:solidFill>
                  <a:srgbClr val="FF0000"/>
                </a:solidFill>
              </a:rPr>
              <a:t>/ </a:t>
            </a:r>
            <a:r>
              <a:rPr lang="en-US" sz="2800" dirty="0"/>
              <a:t>by</a:t>
            </a:r>
            <a:r>
              <a:rPr lang="en-US" sz="2800" dirty="0">
                <a:solidFill>
                  <a:srgbClr val="FF0000"/>
                </a:solidFill>
              </a:rPr>
              <a:t> </a:t>
            </a:r>
            <a:r>
              <a:rPr lang="en-US" sz="2800" dirty="0"/>
              <a:t>the </a:t>
            </a:r>
            <a:r>
              <a:rPr lang="en-US" sz="2800" b="1" dirty="0">
                <a:solidFill>
                  <a:srgbClr val="FF0000"/>
                </a:solidFill>
              </a:rPr>
              <a:t>speed</a:t>
            </a:r>
            <a:r>
              <a:rPr lang="en-US" sz="2800" dirty="0">
                <a:solidFill>
                  <a:srgbClr val="FF0000"/>
                </a:solidFill>
              </a:rPr>
              <a:t> </a:t>
            </a:r>
            <a:r>
              <a:rPr lang="en-US" sz="2800" dirty="0"/>
              <a:t>of light</a:t>
            </a:r>
            <a:r>
              <a:rPr lang="en-US" sz="2800" baseline="30000" dirty="0"/>
              <a:t>2</a:t>
            </a:r>
            <a:r>
              <a:rPr lang="en-US" sz="2800" dirty="0"/>
              <a:t> </a:t>
            </a:r>
            <a:r>
              <a:rPr lang="en-US" sz="2800" dirty="0">
                <a:solidFill>
                  <a:srgbClr val="FF0000"/>
                </a:solidFill>
              </a:rPr>
              <a:t>/</a:t>
            </a:r>
            <a:r>
              <a:rPr lang="en-US" sz="2800" dirty="0"/>
              <a:t> - a </a:t>
            </a:r>
            <a:r>
              <a:rPr lang="en-US" sz="2800" b="1" dirty="0">
                <a:solidFill>
                  <a:srgbClr val="FF0000"/>
                </a:solidFill>
              </a:rPr>
              <a:t>ve</a:t>
            </a:r>
            <a:r>
              <a:rPr lang="en-US" sz="2800" dirty="0"/>
              <a:t>ry big </a:t>
            </a:r>
            <a:r>
              <a:rPr lang="en-US" sz="2800" b="1" dirty="0">
                <a:solidFill>
                  <a:srgbClr val="FF0000"/>
                </a:solidFill>
              </a:rPr>
              <a:t>num</a:t>
            </a:r>
            <a:r>
              <a:rPr lang="en-US" sz="2800" dirty="0"/>
              <a:t>ber. </a:t>
            </a:r>
            <a:endParaRPr lang="en-US" dirty="0"/>
          </a:p>
        </p:txBody>
      </p:sp>
      <p:sp>
        <p:nvSpPr>
          <p:cNvPr id="4" name="Title 1"/>
          <p:cNvSpPr>
            <a:spLocks noGrp="1"/>
          </p:cNvSpPr>
          <p:nvPr>
            <p:ph type="title"/>
          </p:nvPr>
        </p:nvSpPr>
        <p:spPr>
          <a:xfrm>
            <a:off x="0" y="304800"/>
            <a:ext cx="8229600" cy="457200"/>
          </a:xfrm>
        </p:spPr>
        <p:txBody>
          <a:bodyPr>
            <a:normAutofit fontScale="90000"/>
          </a:bodyPr>
          <a:lstStyle/>
          <a:p>
            <a:r>
              <a:rPr lang="en-US" dirty="0">
                <a:solidFill>
                  <a:srgbClr val="0070C0"/>
                </a:solidFill>
              </a:rPr>
              <a:t>Chunking</a:t>
            </a:r>
          </a:p>
        </p:txBody>
      </p:sp>
    </p:spTree>
    <p:extLst>
      <p:ext uri="{BB962C8B-B14F-4D97-AF65-F5344CB8AC3E}">
        <p14:creationId xmlns:p14="http://schemas.microsoft.com/office/powerpoint/2010/main" val="229669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1447800"/>
            <a:ext cx="7772400" cy="3124200"/>
          </a:xfrm>
          <a:prstGeom prst="rect">
            <a:avLst/>
          </a:prstGeom>
        </p:spPr>
      </p:pic>
      <p:pic>
        <p:nvPicPr>
          <p:cNvPr id="5" name="Picture 4"/>
          <p:cNvPicPr>
            <a:picLocks noChangeAspect="1"/>
          </p:cNvPicPr>
          <p:nvPr/>
        </p:nvPicPr>
        <p:blipFill>
          <a:blip r:embed="rId3"/>
          <a:stretch>
            <a:fillRect/>
          </a:stretch>
        </p:blipFill>
        <p:spPr>
          <a:xfrm>
            <a:off x="152400" y="4800600"/>
            <a:ext cx="7924800" cy="1752600"/>
          </a:xfrm>
          <a:prstGeom prst="rect">
            <a:avLst/>
          </a:prstGeom>
        </p:spPr>
      </p:pic>
      <p:pic>
        <p:nvPicPr>
          <p:cNvPr id="2" name="Picture 1"/>
          <p:cNvPicPr>
            <a:picLocks noChangeAspect="1"/>
          </p:cNvPicPr>
          <p:nvPr/>
        </p:nvPicPr>
        <p:blipFill>
          <a:blip r:embed="rId4"/>
          <a:stretch>
            <a:fillRect/>
          </a:stretch>
        </p:blipFill>
        <p:spPr>
          <a:xfrm>
            <a:off x="152400" y="381000"/>
            <a:ext cx="7772400" cy="838200"/>
          </a:xfrm>
          <a:prstGeom prst="rect">
            <a:avLst/>
          </a:prstGeom>
        </p:spPr>
      </p:pic>
    </p:spTree>
    <p:extLst>
      <p:ext uri="{BB962C8B-B14F-4D97-AF65-F5344CB8AC3E}">
        <p14:creationId xmlns:p14="http://schemas.microsoft.com/office/powerpoint/2010/main" val="34403724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634" y="15089"/>
            <a:ext cx="7239000" cy="518311"/>
          </a:xfrm>
        </p:spPr>
        <p:txBody>
          <a:bodyPr>
            <a:normAutofit/>
          </a:bodyPr>
          <a:lstStyle/>
          <a:p>
            <a:r>
              <a:rPr lang="en-US" sz="2400" dirty="0">
                <a:solidFill>
                  <a:srgbClr val="C00000"/>
                </a:solidFill>
              </a:rPr>
              <a:t>Comparing and Contrasting</a:t>
            </a:r>
          </a:p>
        </p:txBody>
      </p:sp>
      <p:sp>
        <p:nvSpPr>
          <p:cNvPr id="8" name="Content Placeholder 7"/>
          <p:cNvSpPr>
            <a:spLocks noGrp="1"/>
          </p:cNvSpPr>
          <p:nvPr>
            <p:ph idx="1"/>
          </p:nvPr>
        </p:nvSpPr>
        <p:spPr>
          <a:xfrm>
            <a:off x="-26350" y="914400"/>
            <a:ext cx="8077200" cy="5562600"/>
          </a:xfrm>
        </p:spPr>
        <p:txBody>
          <a:bodyPr>
            <a:normAutofit fontScale="92500" lnSpcReduction="10000"/>
          </a:bodyPr>
          <a:lstStyle/>
          <a:p>
            <a:pPr marL="0" indent="0" algn="just">
              <a:buNone/>
            </a:pPr>
            <a:r>
              <a:rPr lang="en-US" sz="1800" b="1" dirty="0"/>
              <a:t>When speaking about similarities and differences, there are two common approaches. In each approach, you should first introduce the general topic.</a:t>
            </a:r>
            <a:endParaRPr lang="en-US" b="1" dirty="0"/>
          </a:p>
          <a:p>
            <a:pPr lvl="1"/>
            <a:endParaRPr lang="en-US" b="1" dirty="0">
              <a:solidFill>
                <a:srgbClr val="0070C0"/>
              </a:solidFill>
            </a:endParaRPr>
          </a:p>
          <a:p>
            <a:pPr lvl="1"/>
            <a:r>
              <a:rPr lang="en-US" b="1" dirty="0">
                <a:solidFill>
                  <a:srgbClr val="0070C0"/>
                </a:solidFill>
              </a:rPr>
              <a:t>Approach One – One by One</a:t>
            </a:r>
          </a:p>
          <a:p>
            <a:pPr lvl="2">
              <a:lnSpc>
                <a:spcPct val="120000"/>
              </a:lnSpc>
              <a:spcBef>
                <a:spcPts val="0"/>
              </a:spcBef>
            </a:pPr>
            <a:r>
              <a:rPr lang="en-US" dirty="0"/>
              <a:t>introduce your topic</a:t>
            </a:r>
          </a:p>
          <a:p>
            <a:pPr lvl="2">
              <a:lnSpc>
                <a:spcPct val="120000"/>
              </a:lnSpc>
              <a:spcBef>
                <a:spcPts val="0"/>
              </a:spcBef>
            </a:pPr>
            <a:r>
              <a:rPr lang="en-US" dirty="0"/>
              <a:t>talk about the similarity, then the second similarity, then the third similarity, and so on. Give examples. </a:t>
            </a:r>
          </a:p>
          <a:p>
            <a:pPr lvl="2">
              <a:lnSpc>
                <a:spcPct val="120000"/>
              </a:lnSpc>
              <a:spcBef>
                <a:spcPts val="0"/>
              </a:spcBef>
            </a:pPr>
            <a:r>
              <a:rPr lang="en-US" dirty="0"/>
              <a:t>When you have finished with the similarities, you can talk about the first difference, the second difference, etc...</a:t>
            </a:r>
          </a:p>
          <a:p>
            <a:pPr marL="530352" lvl="2" indent="0">
              <a:lnSpc>
                <a:spcPct val="120000"/>
              </a:lnSpc>
              <a:spcBef>
                <a:spcPts val="0"/>
              </a:spcBef>
              <a:buNone/>
            </a:pPr>
            <a:endParaRPr lang="en-US" dirty="0"/>
          </a:p>
          <a:p>
            <a:pPr lvl="1">
              <a:lnSpc>
                <a:spcPct val="120000"/>
              </a:lnSpc>
              <a:spcBef>
                <a:spcPts val="0"/>
              </a:spcBef>
            </a:pPr>
            <a:r>
              <a:rPr lang="en-US" b="1" dirty="0">
                <a:solidFill>
                  <a:srgbClr val="0070C0"/>
                </a:solidFill>
              </a:rPr>
              <a:t>Approach Two - Alternate</a:t>
            </a:r>
          </a:p>
          <a:p>
            <a:pPr lvl="3">
              <a:lnSpc>
                <a:spcPct val="120000"/>
              </a:lnSpc>
              <a:spcBef>
                <a:spcPts val="0"/>
              </a:spcBef>
            </a:pPr>
            <a:r>
              <a:rPr lang="en-US" dirty="0">
                <a:solidFill>
                  <a:schemeClr val="tx1"/>
                </a:solidFill>
              </a:rPr>
              <a:t>introduce your topic</a:t>
            </a:r>
          </a:p>
          <a:p>
            <a:pPr lvl="3">
              <a:lnSpc>
                <a:spcPct val="120000"/>
              </a:lnSpc>
              <a:spcBef>
                <a:spcPts val="0"/>
              </a:spcBef>
            </a:pPr>
            <a:r>
              <a:rPr lang="en-US" dirty="0">
                <a:solidFill>
                  <a:schemeClr val="tx1"/>
                </a:solidFill>
              </a:rPr>
              <a:t>talk about one similarity</a:t>
            </a:r>
          </a:p>
          <a:p>
            <a:pPr lvl="3">
              <a:lnSpc>
                <a:spcPct val="120000"/>
              </a:lnSpc>
              <a:spcBef>
                <a:spcPts val="0"/>
              </a:spcBef>
            </a:pPr>
            <a:r>
              <a:rPr lang="en-US" dirty="0">
                <a:solidFill>
                  <a:schemeClr val="tx1"/>
                </a:solidFill>
              </a:rPr>
              <a:t>talk about one difference </a:t>
            </a:r>
          </a:p>
          <a:p>
            <a:pPr lvl="3">
              <a:lnSpc>
                <a:spcPct val="120000"/>
              </a:lnSpc>
              <a:spcBef>
                <a:spcPts val="0"/>
              </a:spcBef>
            </a:pPr>
            <a:r>
              <a:rPr lang="en-US" dirty="0">
                <a:solidFill>
                  <a:schemeClr val="tx1"/>
                </a:solidFill>
              </a:rPr>
              <a:t>talk about another similarity</a:t>
            </a:r>
          </a:p>
          <a:p>
            <a:pPr lvl="3">
              <a:lnSpc>
                <a:spcPct val="120000"/>
              </a:lnSpc>
              <a:spcBef>
                <a:spcPts val="0"/>
              </a:spcBef>
            </a:pPr>
            <a:r>
              <a:rPr lang="en-US" dirty="0">
                <a:solidFill>
                  <a:schemeClr val="tx1"/>
                </a:solidFill>
              </a:rPr>
              <a:t>talk about another difference until you have covered all the similarities you wish</a:t>
            </a:r>
          </a:p>
          <a:p>
            <a:pPr lvl="2"/>
            <a:endParaRPr lang="en-US" dirty="0"/>
          </a:p>
          <a:p>
            <a:pPr marL="0" indent="0">
              <a:buNone/>
            </a:pPr>
            <a:endParaRPr lang="en-US" dirty="0"/>
          </a:p>
          <a:p>
            <a:endParaRPr lang="en-US" dirty="0"/>
          </a:p>
        </p:txBody>
      </p:sp>
    </p:spTree>
    <p:extLst>
      <p:ext uri="{BB962C8B-B14F-4D97-AF65-F5344CB8AC3E}">
        <p14:creationId xmlns:p14="http://schemas.microsoft.com/office/powerpoint/2010/main" val="2770341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1000"/>
                                        <p:tgtEl>
                                          <p:spTgt spid="8">
                                            <p:txEl>
                                              <p:pRg st="3" end="3"/>
                                            </p:txEl>
                                          </p:spTgt>
                                        </p:tgtEl>
                                      </p:cBhvr>
                                    </p:animEffect>
                                    <p:anim calcmode="lin" valueType="num">
                                      <p:cBhvr>
                                        <p:cTn id="2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1000"/>
                                        <p:tgtEl>
                                          <p:spTgt spid="8">
                                            <p:txEl>
                                              <p:pRg st="4" end="4"/>
                                            </p:txEl>
                                          </p:spTgt>
                                        </p:tgtEl>
                                      </p:cBhvr>
                                    </p:animEffect>
                                    <p:anim calcmode="lin" valueType="num">
                                      <p:cBhvr>
                                        <p:cTn id="2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fade">
                                      <p:cBhvr>
                                        <p:cTn id="35" dur="1000"/>
                                        <p:tgtEl>
                                          <p:spTgt spid="8">
                                            <p:txEl>
                                              <p:pRg st="5" end="5"/>
                                            </p:txEl>
                                          </p:spTgt>
                                        </p:tgtEl>
                                      </p:cBhvr>
                                    </p:animEffect>
                                    <p:anim calcmode="lin" valueType="num">
                                      <p:cBhvr>
                                        <p:cTn id="36"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1000"/>
                                        <p:tgtEl>
                                          <p:spTgt spid="8">
                                            <p:txEl>
                                              <p:pRg st="7" end="7"/>
                                            </p:txEl>
                                          </p:spTgt>
                                        </p:tgtEl>
                                      </p:cBhvr>
                                    </p:animEffect>
                                    <p:anim calcmode="lin" valueType="num">
                                      <p:cBhvr>
                                        <p:cTn id="4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Effect transition="in" filter="fade">
                                      <p:cBhvr>
                                        <p:cTn id="49" dur="1000"/>
                                        <p:tgtEl>
                                          <p:spTgt spid="8">
                                            <p:txEl>
                                              <p:pRg st="8" end="8"/>
                                            </p:txEl>
                                          </p:spTgt>
                                        </p:tgtEl>
                                      </p:cBhvr>
                                    </p:animEffect>
                                    <p:anim calcmode="lin" valueType="num">
                                      <p:cBhvr>
                                        <p:cTn id="5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9" end="9"/>
                                            </p:txEl>
                                          </p:spTgt>
                                        </p:tgtEl>
                                        <p:attrNameLst>
                                          <p:attrName>style.visibility</p:attrName>
                                        </p:attrNameLst>
                                      </p:cBhvr>
                                      <p:to>
                                        <p:strVal val="visible"/>
                                      </p:to>
                                    </p:set>
                                    <p:animEffect transition="in" filter="fade">
                                      <p:cBhvr>
                                        <p:cTn id="56" dur="1000"/>
                                        <p:tgtEl>
                                          <p:spTgt spid="8">
                                            <p:txEl>
                                              <p:pRg st="9" end="9"/>
                                            </p:txEl>
                                          </p:spTgt>
                                        </p:tgtEl>
                                      </p:cBhvr>
                                    </p:animEffect>
                                    <p:anim calcmode="lin" valueType="num">
                                      <p:cBhvr>
                                        <p:cTn id="5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10" end="10"/>
                                            </p:txEl>
                                          </p:spTgt>
                                        </p:tgtEl>
                                        <p:attrNameLst>
                                          <p:attrName>style.visibility</p:attrName>
                                        </p:attrNameLst>
                                      </p:cBhvr>
                                      <p:to>
                                        <p:strVal val="visible"/>
                                      </p:to>
                                    </p:set>
                                    <p:animEffect transition="in" filter="fade">
                                      <p:cBhvr>
                                        <p:cTn id="63" dur="1000"/>
                                        <p:tgtEl>
                                          <p:spTgt spid="8">
                                            <p:txEl>
                                              <p:pRg st="10" end="10"/>
                                            </p:txEl>
                                          </p:spTgt>
                                        </p:tgtEl>
                                      </p:cBhvr>
                                    </p:animEffect>
                                    <p:anim calcmode="lin" valueType="num">
                                      <p:cBhvr>
                                        <p:cTn id="6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8">
                                            <p:txEl>
                                              <p:pRg st="11" end="11"/>
                                            </p:txEl>
                                          </p:spTgt>
                                        </p:tgtEl>
                                        <p:attrNameLst>
                                          <p:attrName>style.visibility</p:attrName>
                                        </p:attrNameLst>
                                      </p:cBhvr>
                                      <p:to>
                                        <p:strVal val="visible"/>
                                      </p:to>
                                    </p:set>
                                    <p:animEffect transition="in" filter="fade">
                                      <p:cBhvr>
                                        <p:cTn id="70" dur="1000"/>
                                        <p:tgtEl>
                                          <p:spTgt spid="8">
                                            <p:txEl>
                                              <p:pRg st="11" end="11"/>
                                            </p:txEl>
                                          </p:spTgt>
                                        </p:tgtEl>
                                      </p:cBhvr>
                                    </p:animEffect>
                                    <p:anim calcmode="lin" valueType="num">
                                      <p:cBhvr>
                                        <p:cTn id="71"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8">
                                            <p:txEl>
                                              <p:pRg st="12" end="12"/>
                                            </p:txEl>
                                          </p:spTgt>
                                        </p:tgtEl>
                                        <p:attrNameLst>
                                          <p:attrName>style.visibility</p:attrName>
                                        </p:attrNameLst>
                                      </p:cBhvr>
                                      <p:to>
                                        <p:strVal val="visible"/>
                                      </p:to>
                                    </p:set>
                                    <p:animEffect transition="in" filter="fade">
                                      <p:cBhvr>
                                        <p:cTn id="77" dur="1000"/>
                                        <p:tgtEl>
                                          <p:spTgt spid="8">
                                            <p:txEl>
                                              <p:pRg st="12" end="12"/>
                                            </p:txEl>
                                          </p:spTgt>
                                        </p:tgtEl>
                                      </p:cBhvr>
                                    </p:animEffect>
                                    <p:anim calcmode="lin" valueType="num">
                                      <p:cBhvr>
                                        <p:cTn id="78"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l="-3000" t="1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228600"/>
            <a:ext cx="8153399" cy="381000"/>
          </a:xfrm>
        </p:spPr>
        <p:txBody>
          <a:bodyPr>
            <a:normAutofit/>
          </a:bodyPr>
          <a:lstStyle/>
          <a:p>
            <a:r>
              <a:rPr lang="en-US" sz="2400" dirty="0">
                <a:solidFill>
                  <a:srgbClr val="C00000"/>
                </a:solidFill>
              </a:rPr>
              <a:t>Prepare and ‘Teach’ Your Own C&amp;C Mini-lesson</a:t>
            </a:r>
          </a:p>
        </p:txBody>
      </p:sp>
      <p:sp>
        <p:nvSpPr>
          <p:cNvPr id="3" name="Content Placeholder 2"/>
          <p:cNvSpPr>
            <a:spLocks noGrp="1"/>
          </p:cNvSpPr>
          <p:nvPr>
            <p:ph idx="1"/>
          </p:nvPr>
        </p:nvSpPr>
        <p:spPr>
          <a:xfrm>
            <a:off x="5279" y="914400"/>
            <a:ext cx="8148119" cy="5638800"/>
          </a:xfrm>
        </p:spPr>
        <p:txBody>
          <a:bodyPr>
            <a:normAutofit fontScale="92500" lnSpcReduction="10000"/>
          </a:bodyPr>
          <a:lstStyle/>
          <a:p>
            <a:pPr marL="0" indent="0" algn="just">
              <a:buNone/>
            </a:pPr>
            <a:r>
              <a:rPr lang="en-US" dirty="0"/>
              <a:t>Prepare a </a:t>
            </a:r>
            <a:r>
              <a:rPr lang="en-US" dirty="0">
                <a:solidFill>
                  <a:srgbClr val="0070C0"/>
                </a:solidFill>
              </a:rPr>
              <a:t>3-minute</a:t>
            </a:r>
            <a:r>
              <a:rPr lang="en-US" dirty="0"/>
              <a:t> ‘</a:t>
            </a:r>
            <a:r>
              <a:rPr lang="en-US" dirty="0">
                <a:solidFill>
                  <a:srgbClr val="FF0000"/>
                </a:solidFill>
              </a:rPr>
              <a:t>compare</a:t>
            </a:r>
            <a:r>
              <a:rPr lang="en-US" dirty="0"/>
              <a:t> and </a:t>
            </a:r>
            <a:r>
              <a:rPr lang="en-US" dirty="0">
                <a:solidFill>
                  <a:srgbClr val="FF0000"/>
                </a:solidFill>
              </a:rPr>
              <a:t>contrast</a:t>
            </a:r>
            <a:r>
              <a:rPr lang="en-US" dirty="0"/>
              <a:t>’ mini-lesson for a partner. You may choose 2 similar but easily confused concepts from your own discipline (e.g. fission vs fusion). You may instead </a:t>
            </a:r>
            <a:r>
              <a:rPr lang="en-US" dirty="0">
                <a:solidFill>
                  <a:srgbClr val="FF0000"/>
                </a:solidFill>
              </a:rPr>
              <a:t>compare</a:t>
            </a:r>
            <a:r>
              <a:rPr lang="en-US" dirty="0"/>
              <a:t> and </a:t>
            </a:r>
            <a:r>
              <a:rPr lang="en-US" dirty="0">
                <a:solidFill>
                  <a:srgbClr val="FF0000"/>
                </a:solidFill>
              </a:rPr>
              <a:t>contrast</a:t>
            </a:r>
            <a:r>
              <a:rPr lang="en-US" dirty="0"/>
              <a:t> the research of two similar but different famous researchers in your field of study (e.g. Einstein vs Newton). </a:t>
            </a:r>
          </a:p>
          <a:p>
            <a:pPr marL="0" lvl="0" indent="0" algn="just">
              <a:buNone/>
            </a:pPr>
            <a:endParaRPr lang="en-US" dirty="0"/>
          </a:p>
          <a:p>
            <a:pPr marL="0" lvl="0" indent="0" algn="just">
              <a:buNone/>
            </a:pPr>
            <a:r>
              <a:rPr lang="en-US" b="1" dirty="0"/>
              <a:t>Be sure to:</a:t>
            </a:r>
          </a:p>
          <a:p>
            <a:pPr lvl="0" algn="just">
              <a:buFont typeface="Arial" panose="020B0604020202020204" pitchFamily="34" charset="0"/>
              <a:buChar char="•"/>
            </a:pPr>
            <a:r>
              <a:rPr lang="en-US" dirty="0"/>
              <a:t>Make notes of what you will say (not full sentences).</a:t>
            </a:r>
          </a:p>
          <a:p>
            <a:pPr lvl="0" algn="just">
              <a:buFont typeface="Arial" panose="020B0604020202020204" pitchFamily="34" charset="0"/>
              <a:buChar char="•"/>
            </a:pPr>
            <a:r>
              <a:rPr lang="en-US" dirty="0"/>
              <a:t>Organize your talk with a logical </a:t>
            </a:r>
            <a:r>
              <a:rPr lang="en-US" dirty="0">
                <a:solidFill>
                  <a:srgbClr val="FF0000"/>
                </a:solidFill>
              </a:rPr>
              <a:t>compare</a:t>
            </a:r>
            <a:r>
              <a:rPr lang="en-US" dirty="0"/>
              <a:t> and </a:t>
            </a:r>
            <a:r>
              <a:rPr lang="en-US" dirty="0">
                <a:solidFill>
                  <a:srgbClr val="FF0000"/>
                </a:solidFill>
              </a:rPr>
              <a:t>contrast</a:t>
            </a:r>
            <a:r>
              <a:rPr lang="en-US" dirty="0"/>
              <a:t> structure.</a:t>
            </a:r>
          </a:p>
          <a:p>
            <a:pPr algn="just">
              <a:buFont typeface="Arial" panose="020B0604020202020204" pitchFamily="34" charset="0"/>
              <a:buChar char="•"/>
            </a:pPr>
            <a:r>
              <a:rPr lang="en-US" b="1" dirty="0">
                <a:solidFill>
                  <a:srgbClr val="0070C0"/>
                </a:solidFill>
              </a:rPr>
              <a:t>Smile, use natural hand gestures and chunking.</a:t>
            </a:r>
            <a:endParaRPr lang="en-US" dirty="0"/>
          </a:p>
          <a:p>
            <a:pPr algn="just">
              <a:buFont typeface="Arial" panose="020B0604020202020204" pitchFamily="34" charset="0"/>
              <a:buChar char="•"/>
            </a:pPr>
            <a:r>
              <a:rPr lang="en-US" dirty="0"/>
              <a:t>Teach it to your partner with proper </a:t>
            </a:r>
            <a:r>
              <a:rPr lang="en-US" b="1" dirty="0">
                <a:solidFill>
                  <a:srgbClr val="0070C0"/>
                </a:solidFill>
              </a:rPr>
              <a:t>pronunciation</a:t>
            </a:r>
            <a:r>
              <a:rPr lang="en-US" dirty="0">
                <a:solidFill>
                  <a:srgbClr val="0070C0"/>
                </a:solidFill>
              </a:rPr>
              <a:t>, </a:t>
            </a:r>
            <a:r>
              <a:rPr lang="en-US" b="1" dirty="0">
                <a:solidFill>
                  <a:srgbClr val="0070C0"/>
                </a:solidFill>
              </a:rPr>
              <a:t>word stress</a:t>
            </a:r>
            <a:r>
              <a:rPr lang="en-US" dirty="0">
                <a:solidFill>
                  <a:srgbClr val="0070C0"/>
                </a:solidFill>
              </a:rPr>
              <a:t>, </a:t>
            </a:r>
            <a:r>
              <a:rPr lang="en-US" b="1" dirty="0">
                <a:solidFill>
                  <a:srgbClr val="0070C0"/>
                </a:solidFill>
              </a:rPr>
              <a:t>sentence stress</a:t>
            </a:r>
            <a:r>
              <a:rPr lang="en-US" dirty="0">
                <a:solidFill>
                  <a:srgbClr val="0070C0"/>
                </a:solidFill>
              </a:rPr>
              <a:t>, </a:t>
            </a:r>
            <a:r>
              <a:rPr lang="en-US" b="1" dirty="0">
                <a:solidFill>
                  <a:srgbClr val="0070C0"/>
                </a:solidFill>
              </a:rPr>
              <a:t>intonation</a:t>
            </a:r>
            <a:r>
              <a:rPr lang="en-US" dirty="0"/>
              <a:t>.</a:t>
            </a:r>
            <a:endParaRPr lang="en-US" dirty="0">
              <a:solidFill>
                <a:srgbClr val="0070C0"/>
              </a:solidFill>
            </a:endParaRPr>
          </a:p>
          <a:p>
            <a:pPr lvl="0" algn="just">
              <a:buFont typeface="Arial" panose="020B0604020202020204" pitchFamily="34" charset="0"/>
              <a:buChar char="•"/>
            </a:pPr>
            <a:r>
              <a:rPr lang="en-US" dirty="0"/>
              <a:t>Change roles with your partner afterwards.</a:t>
            </a:r>
          </a:p>
        </p:txBody>
      </p:sp>
    </p:spTree>
    <p:extLst>
      <p:ext uri="{BB962C8B-B14F-4D97-AF65-F5344CB8AC3E}">
        <p14:creationId xmlns:p14="http://schemas.microsoft.com/office/powerpoint/2010/main" val="1845903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239000" cy="594360"/>
          </a:xfrm>
        </p:spPr>
        <p:txBody>
          <a:bodyPr>
            <a:normAutofit/>
          </a:bodyPr>
          <a:lstStyle/>
          <a:p>
            <a:r>
              <a:rPr lang="en-US" sz="3200" dirty="0">
                <a:solidFill>
                  <a:srgbClr val="C00000"/>
                </a:solidFill>
              </a:rPr>
              <a:t>homework</a:t>
            </a:r>
          </a:p>
        </p:txBody>
      </p:sp>
      <p:sp>
        <p:nvSpPr>
          <p:cNvPr id="3" name="Content Placeholder 2"/>
          <p:cNvSpPr>
            <a:spLocks noGrp="1"/>
          </p:cNvSpPr>
          <p:nvPr>
            <p:ph idx="1"/>
          </p:nvPr>
        </p:nvSpPr>
        <p:spPr>
          <a:xfrm>
            <a:off x="22634" y="1143000"/>
            <a:ext cx="7978366" cy="5715000"/>
          </a:xfrm>
        </p:spPr>
        <p:txBody>
          <a:bodyPr>
            <a:normAutofit/>
          </a:bodyPr>
          <a:lstStyle/>
          <a:p>
            <a:pPr lvl="0" algn="just">
              <a:buFont typeface="Arial" panose="020B0604020202020204" pitchFamily="34" charset="0"/>
              <a:buChar char="•"/>
            </a:pPr>
            <a:r>
              <a:rPr lang="en-US" dirty="0"/>
              <a:t>Do at least </a:t>
            </a:r>
            <a:r>
              <a:rPr lang="en-US" b="1" dirty="0">
                <a:solidFill>
                  <a:srgbClr val="FF0000"/>
                </a:solidFill>
              </a:rPr>
              <a:t>one hour </a:t>
            </a:r>
            <a:r>
              <a:rPr lang="en-US" dirty="0"/>
              <a:t>of </a:t>
            </a:r>
            <a:r>
              <a:rPr lang="en-US" b="1" dirty="0">
                <a:solidFill>
                  <a:srgbClr val="FF0000"/>
                </a:solidFill>
              </a:rPr>
              <a:t>OPTIMUS</a:t>
            </a:r>
            <a:r>
              <a:rPr lang="en-US" dirty="0"/>
              <a:t> work; refer to and complete the OPTIMUS homework reflection form on pp 34-36 in Course Booklet, </a:t>
            </a:r>
            <a:r>
              <a:rPr lang="en-US"/>
              <a:t>Lesson 3. </a:t>
            </a:r>
            <a:r>
              <a:rPr lang="en-US" dirty="0"/>
              <a:t>Submit this in Lesson 4. </a:t>
            </a:r>
            <a:r>
              <a:rPr lang="en-US" b="1" dirty="0"/>
              <a:t>(Compulsory)</a:t>
            </a:r>
          </a:p>
          <a:p>
            <a:pPr lvl="0" algn="just">
              <a:buFont typeface="Arial" panose="020B0604020202020204" pitchFamily="34" charset="0"/>
              <a:buChar char="•"/>
            </a:pPr>
            <a:r>
              <a:rPr lang="en-US" dirty="0"/>
              <a:t>Refer to the recommended on-line sites and apps from Lesson 1 for pronunciation and stress and do more practice. </a:t>
            </a:r>
          </a:p>
          <a:p>
            <a:pPr algn="just">
              <a:buFont typeface="Arial" panose="020B0604020202020204" pitchFamily="34" charset="0"/>
              <a:buChar char="•"/>
            </a:pPr>
            <a:r>
              <a:rPr lang="en-US" dirty="0"/>
              <a:t>Record or video yourself a few times teaching a simple concept with </a:t>
            </a:r>
            <a:r>
              <a:rPr lang="en-US" b="1" dirty="0">
                <a:solidFill>
                  <a:srgbClr val="FF0000"/>
                </a:solidFill>
              </a:rPr>
              <a:t>definition</a:t>
            </a:r>
            <a:r>
              <a:rPr lang="en-US" dirty="0"/>
              <a:t> and </a:t>
            </a:r>
            <a:r>
              <a:rPr lang="en-US" b="1" dirty="0">
                <a:solidFill>
                  <a:srgbClr val="FF0000"/>
                </a:solidFill>
              </a:rPr>
              <a:t>classification</a:t>
            </a:r>
            <a:r>
              <a:rPr lang="en-US" dirty="0"/>
              <a:t> from your discipline with the strategies you have learned today and last week. Critically analyze your recordings/videos and look for ways to improve them.</a:t>
            </a:r>
          </a:p>
          <a:p>
            <a:pPr lvl="0" algn="just"/>
            <a:endParaRPr lang="en-US" dirty="0"/>
          </a:p>
          <a:p>
            <a:pPr lvl="0" algn="just"/>
            <a:endParaRPr lang="en-US" dirty="0"/>
          </a:p>
        </p:txBody>
      </p:sp>
    </p:spTree>
    <p:extLst>
      <p:ext uri="{BB962C8B-B14F-4D97-AF65-F5344CB8AC3E}">
        <p14:creationId xmlns:p14="http://schemas.microsoft.com/office/powerpoint/2010/main" val="4020002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8153400" cy="6858000"/>
          </a:xfrm>
          <a:prstGeom prst="rect">
            <a:avLst/>
          </a:prstGeom>
        </p:spPr>
      </p:pic>
    </p:spTree>
    <p:extLst>
      <p:ext uri="{BB962C8B-B14F-4D97-AF65-F5344CB8AC3E}">
        <p14:creationId xmlns:p14="http://schemas.microsoft.com/office/powerpoint/2010/main" val="37115599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7886700" cy="6248400"/>
          </a:xfrm>
          <a:prstGeom prst="rect">
            <a:avLst/>
          </a:prstGeom>
        </p:spPr>
      </p:pic>
    </p:spTree>
    <p:extLst>
      <p:ext uri="{BB962C8B-B14F-4D97-AF65-F5344CB8AC3E}">
        <p14:creationId xmlns:p14="http://schemas.microsoft.com/office/powerpoint/2010/main" val="748104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8229601" cy="6858000"/>
          </a:xfrm>
          <a:prstGeom prst="rect">
            <a:avLst/>
          </a:prstGeom>
        </p:spPr>
      </p:pic>
    </p:spTree>
    <p:extLst>
      <p:ext uri="{BB962C8B-B14F-4D97-AF65-F5344CB8AC3E}">
        <p14:creationId xmlns:p14="http://schemas.microsoft.com/office/powerpoint/2010/main" val="3607986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1464</TotalTime>
  <Words>3961</Words>
  <Application>Microsoft Office PowerPoint</Application>
  <PresentationFormat>On-screen Show (4:3)</PresentationFormat>
  <Paragraphs>371</Paragraphs>
  <Slides>62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Arial Narrow</vt:lpstr>
      <vt:lpstr>Calibri</vt:lpstr>
      <vt:lpstr>Times New Roman</vt:lpstr>
      <vt:lpstr>Trebuchet MS</vt:lpstr>
      <vt:lpstr>Wingdings</vt:lpstr>
      <vt:lpstr>Wingdings 2</vt:lpstr>
      <vt:lpstr>Opulent</vt:lpstr>
      <vt:lpstr>SG8002  Lesson 3:  Sentence Stress, Rhythm And Intonation, Chunking &amp; Comparison and Contrast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1 - Definition and Classification: Consumer Price Index (CPI)</vt:lpstr>
      <vt:lpstr>Video 2: Definition and classification</vt:lpstr>
      <vt:lpstr>PowerPoint Presentation</vt:lpstr>
      <vt:lpstr>Four Effective Presentation and Teaching Delivery Techniques</vt:lpstr>
      <vt:lpstr>Video 2: Definition and classification</vt:lpstr>
      <vt:lpstr>Intended Learning Outcomes </vt:lpstr>
      <vt:lpstr>      Prosodic features:  Sentence Stress, Rhythm and Intonation     </vt:lpstr>
      <vt:lpstr>Sentence Stress &amp; Rhythm </vt:lpstr>
      <vt:lpstr>Sentence Stress &amp; Rhythm </vt:lpstr>
      <vt:lpstr>Sentence Stress &amp; Rhythm </vt:lpstr>
      <vt:lpstr>Sentence Stress &amp; Rhythm </vt:lpstr>
      <vt:lpstr> Stress and rhythm, and intonation</vt:lpstr>
      <vt:lpstr>Contrastive Stress</vt:lpstr>
      <vt:lpstr>Contrastive Stress</vt:lpstr>
      <vt:lpstr>Contrastive Stress</vt:lpstr>
      <vt:lpstr>Intonation</vt:lpstr>
      <vt:lpstr>PowerPoint Presentation</vt:lpstr>
      <vt:lpstr> Stress and rhythm, and intonation</vt:lpstr>
      <vt:lpstr>PowerPoint Presentation</vt:lpstr>
      <vt:lpstr>Limericks: (5-line poems with rhythm)</vt:lpstr>
      <vt:lpstr>Limericks: (5-line poems with rhythm)</vt:lpstr>
      <vt:lpstr>PowerPoint Presentation</vt:lpstr>
      <vt:lpstr>PowerPoint Presentation</vt:lpstr>
      <vt:lpstr>PowerPoint Presentation</vt:lpstr>
      <vt:lpstr>PowerPoint Presentation</vt:lpstr>
      <vt:lpstr>PowerPoint Presentation</vt:lpstr>
      <vt:lpstr>Intonation in Questions</vt:lpstr>
      <vt:lpstr>Intonation</vt:lpstr>
      <vt:lpstr>Presentation Technique: Chunking</vt:lpstr>
      <vt:lpstr>Chunking </vt:lpstr>
      <vt:lpstr>Chunking</vt:lpstr>
      <vt:lpstr>Chunking</vt:lpstr>
      <vt:lpstr>Chunking </vt:lpstr>
      <vt:lpstr>PowerPoint Presentation</vt:lpstr>
      <vt:lpstr>PowerPoint Presentation</vt:lpstr>
      <vt:lpstr>Quick Compare and Contrast Speaking Activity</vt:lpstr>
      <vt:lpstr>PowerPoint Presentation</vt:lpstr>
      <vt:lpstr>PowerPoint Presentation</vt:lpstr>
      <vt:lpstr>Notice the structure of this ‘Compare and Contrast’ lesson</vt:lpstr>
      <vt:lpstr>Chunking</vt:lpstr>
      <vt:lpstr>Chunking</vt:lpstr>
      <vt:lpstr>Comparing and Contrasting</vt:lpstr>
      <vt:lpstr>Prepare and ‘Teach’ Your Own C&amp;C Mini-lesson</vt:lpstr>
      <vt:lpstr>homework</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Paul Clinton CORRIGAN</dc:creator>
  <cp:lastModifiedBy>Dr. Alice CHAN</cp:lastModifiedBy>
  <cp:revision>397</cp:revision>
  <cp:lastPrinted>2015-09-23T06:09:58Z</cp:lastPrinted>
  <dcterms:created xsi:type="dcterms:W3CDTF">2014-09-23T09:07:12Z</dcterms:created>
  <dcterms:modified xsi:type="dcterms:W3CDTF">2021-08-18T13:28:11Z</dcterms:modified>
</cp:coreProperties>
</file>