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7" r:id="rId2"/>
    <p:sldId id="258" r:id="rId3"/>
    <p:sldId id="402" r:id="rId4"/>
    <p:sldId id="403" r:id="rId5"/>
    <p:sldId id="405" r:id="rId6"/>
    <p:sldId id="407" r:id="rId7"/>
    <p:sldId id="408" r:id="rId8"/>
    <p:sldId id="409" r:id="rId9"/>
    <p:sldId id="411" r:id="rId10"/>
    <p:sldId id="412" r:id="rId11"/>
    <p:sldId id="414" r:id="rId12"/>
    <p:sldId id="438" r:id="rId13"/>
    <p:sldId id="417" r:id="rId14"/>
    <p:sldId id="419" r:id="rId15"/>
    <p:sldId id="420" r:id="rId16"/>
    <p:sldId id="421" r:id="rId17"/>
    <p:sldId id="422" r:id="rId18"/>
    <p:sldId id="423" r:id="rId19"/>
    <p:sldId id="424" r:id="rId20"/>
    <p:sldId id="425" r:id="rId21"/>
    <p:sldId id="426" r:id="rId22"/>
    <p:sldId id="428" r:id="rId23"/>
    <p:sldId id="429" r:id="rId24"/>
    <p:sldId id="430" r:id="rId25"/>
    <p:sldId id="431" r:id="rId26"/>
    <p:sldId id="439" r:id="rId27"/>
    <p:sldId id="433" r:id="rId28"/>
    <p:sldId id="434" r:id="rId29"/>
    <p:sldId id="435" r:id="rId30"/>
    <p:sldId id="437" r:id="rId31"/>
    <p:sldId id="334" r:id="rId32"/>
    <p:sldId id="352" r:id="rId33"/>
    <p:sldId id="365" r:id="rId34"/>
    <p:sldId id="451" r:id="rId35"/>
    <p:sldId id="440" r:id="rId36"/>
    <p:sldId id="382" r:id="rId37"/>
    <p:sldId id="383" r:id="rId38"/>
    <p:sldId id="441" r:id="rId39"/>
    <p:sldId id="353" r:id="rId40"/>
    <p:sldId id="354" r:id="rId41"/>
    <p:sldId id="447" r:id="rId42"/>
    <p:sldId id="356" r:id="rId43"/>
    <p:sldId id="442" r:id="rId44"/>
    <p:sldId id="388" r:id="rId45"/>
    <p:sldId id="390" r:id="rId46"/>
    <p:sldId id="387" r:id="rId47"/>
    <p:sldId id="389" r:id="rId48"/>
    <p:sldId id="391" r:id="rId49"/>
    <p:sldId id="444" r:id="rId50"/>
    <p:sldId id="445" r:id="rId51"/>
    <p:sldId id="446" r:id="rId52"/>
    <p:sldId id="448" r:id="rId53"/>
    <p:sldId id="377" r:id="rId54"/>
    <p:sldId id="400" r:id="rId55"/>
    <p:sldId id="452" r:id="rId56"/>
    <p:sldId id="399" r:id="rId57"/>
    <p:sldId id="450" r:id="rId58"/>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8" autoAdjust="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6443" cy="4940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64" y="0"/>
            <a:ext cx="2946443" cy="494050"/>
          </a:xfrm>
          <a:prstGeom prst="rect">
            <a:avLst/>
          </a:prstGeom>
        </p:spPr>
        <p:txBody>
          <a:bodyPr vert="horz" lIns="91440" tIns="45720" rIns="91440" bIns="45720" rtlCol="0"/>
          <a:lstStyle>
            <a:lvl1pPr algn="r">
              <a:defRPr sz="1200"/>
            </a:lvl1pPr>
          </a:lstStyle>
          <a:p>
            <a:fld id="{F75A18DE-0D9B-4638-BCB5-3EE1DA5F7D73}" type="datetimeFigureOut">
              <a:rPr lang="en-US" smtClean="0"/>
              <a:t>8/18/2021</a:t>
            </a:fld>
            <a:endParaRPr lang="en-US"/>
          </a:p>
        </p:txBody>
      </p:sp>
      <p:sp>
        <p:nvSpPr>
          <p:cNvPr id="4" name="Footer Placeholder 3"/>
          <p:cNvSpPr>
            <a:spLocks noGrp="1"/>
          </p:cNvSpPr>
          <p:nvPr>
            <p:ph type="ftr" sz="quarter" idx="2"/>
          </p:nvPr>
        </p:nvSpPr>
        <p:spPr>
          <a:xfrm>
            <a:off x="2" y="9378514"/>
            <a:ext cx="2946443" cy="4940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64" y="9378514"/>
            <a:ext cx="2946443" cy="494050"/>
          </a:xfrm>
          <a:prstGeom prst="rect">
            <a:avLst/>
          </a:prstGeom>
        </p:spPr>
        <p:txBody>
          <a:bodyPr vert="horz" lIns="91440" tIns="45720" rIns="91440" bIns="45720" rtlCol="0" anchor="b"/>
          <a:lstStyle>
            <a:lvl1pPr algn="r">
              <a:defRPr sz="1200"/>
            </a:lvl1pPr>
          </a:lstStyle>
          <a:p>
            <a:fld id="{C9B791A9-BDFA-41ED-9637-ECA8691F79DB}" type="slidenum">
              <a:rPr lang="en-US" smtClean="0"/>
              <a:t>‹#›</a:t>
            </a:fld>
            <a:endParaRPr lang="en-US"/>
          </a:p>
        </p:txBody>
      </p:sp>
    </p:spTree>
    <p:extLst>
      <p:ext uri="{BB962C8B-B14F-4D97-AF65-F5344CB8AC3E}">
        <p14:creationId xmlns:p14="http://schemas.microsoft.com/office/powerpoint/2010/main" val="118200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573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862" y="0"/>
            <a:ext cx="2946275" cy="495736"/>
          </a:xfrm>
          <a:prstGeom prst="rect">
            <a:avLst/>
          </a:prstGeom>
        </p:spPr>
        <p:txBody>
          <a:bodyPr vert="horz" lIns="91440" tIns="45720" rIns="91440" bIns="45720" rtlCol="0"/>
          <a:lstStyle>
            <a:lvl1pPr algn="r">
              <a:defRPr sz="1200"/>
            </a:lvl1pPr>
          </a:lstStyle>
          <a:p>
            <a:fld id="{30F3C3B7-F19E-4088-BB6B-C5747B41FF82}" type="datetimeFigureOut">
              <a:rPr lang="en-US" smtClean="0"/>
              <a:t>8/18/2021</a:t>
            </a:fld>
            <a:endParaRPr lang="en-US"/>
          </a:p>
        </p:txBody>
      </p:sp>
      <p:sp>
        <p:nvSpPr>
          <p:cNvPr id="4" name="Slide Image Placeholder 3"/>
          <p:cNvSpPr>
            <a:spLocks noGrp="1" noRot="1" noChangeAspect="1"/>
          </p:cNvSpPr>
          <p:nvPr>
            <p:ph type="sldImg" idx="2"/>
          </p:nvPr>
        </p:nvSpPr>
        <p:spPr>
          <a:xfrm>
            <a:off x="1177925" y="1233488"/>
            <a:ext cx="4441825" cy="33321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383" y="4751646"/>
            <a:ext cx="5436909" cy="388832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515"/>
            <a:ext cx="2946275" cy="49573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862" y="9378515"/>
            <a:ext cx="2946275" cy="495736"/>
          </a:xfrm>
          <a:prstGeom prst="rect">
            <a:avLst/>
          </a:prstGeom>
        </p:spPr>
        <p:txBody>
          <a:bodyPr vert="horz" lIns="91440" tIns="45720" rIns="91440" bIns="45720" rtlCol="0" anchor="b"/>
          <a:lstStyle>
            <a:lvl1pPr algn="r">
              <a:defRPr sz="1200"/>
            </a:lvl1pPr>
          </a:lstStyle>
          <a:p>
            <a:fld id="{B0D1FA27-59A6-41BF-9556-5379443E7B34}" type="slidenum">
              <a:rPr lang="en-US" smtClean="0"/>
              <a:t>‹#›</a:t>
            </a:fld>
            <a:endParaRPr lang="en-US"/>
          </a:p>
        </p:txBody>
      </p:sp>
    </p:spTree>
    <p:extLst>
      <p:ext uri="{BB962C8B-B14F-4D97-AF65-F5344CB8AC3E}">
        <p14:creationId xmlns:p14="http://schemas.microsoft.com/office/powerpoint/2010/main" val="3862235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fld id="{D62D45D5-FC31-46FF-8900-4501FF93BE7D}" type="slidenum">
              <a:rPr lang="zh-TW" altLang="en-GB" sz="1200" smtClean="0">
                <a:solidFill>
                  <a:schemeClr val="tx1"/>
                </a:solidFill>
              </a:rPr>
              <a:pPr/>
              <a:t>5</a:t>
            </a:fld>
            <a:endParaRPr lang="en-GB" altLang="zh-TW" sz="1200">
              <a:solidFill>
                <a:schemeClr val="tx1"/>
              </a:solidFill>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186050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fld id="{4D9A9EF7-1B4D-4048-A044-06515B03ED83}" type="slidenum">
              <a:rPr lang="zh-TW" altLang="en-GB" sz="1200" smtClean="0">
                <a:solidFill>
                  <a:schemeClr val="tx1"/>
                </a:solidFill>
              </a:rPr>
              <a:pPr/>
              <a:t>6</a:t>
            </a:fld>
            <a:endParaRPr lang="en-GB" altLang="zh-TW" sz="1200">
              <a:solidFill>
                <a:schemeClr val="tx1"/>
              </a:solidFill>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3350493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fld id="{AF42B7F2-5A23-4FB4-B083-F37E9283F013}" type="slidenum">
              <a:rPr lang="zh-TW" altLang="en-GB" sz="1200" smtClean="0">
                <a:solidFill>
                  <a:schemeClr val="tx1"/>
                </a:solidFill>
              </a:rPr>
              <a:pPr/>
              <a:t>8</a:t>
            </a:fld>
            <a:endParaRPr lang="en-GB" altLang="zh-TW" sz="1200">
              <a:solidFill>
                <a:schemeClr val="tx1"/>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extLst>
      <p:ext uri="{BB962C8B-B14F-4D97-AF65-F5344CB8AC3E}">
        <p14:creationId xmlns:p14="http://schemas.microsoft.com/office/powerpoint/2010/main" val="3695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0D1FA27-59A6-41BF-9556-5379443E7B34}" type="slidenum">
              <a:rPr lang="en-US" smtClean="0"/>
              <a:t>17</a:t>
            </a:fld>
            <a:endParaRPr lang="en-US"/>
          </a:p>
        </p:txBody>
      </p:sp>
    </p:spTree>
    <p:extLst>
      <p:ext uri="{BB962C8B-B14F-4D97-AF65-F5344CB8AC3E}">
        <p14:creationId xmlns:p14="http://schemas.microsoft.com/office/powerpoint/2010/main" val="2633548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C60671-DBEE-4843-A24E-1C7D164C3A54}" type="slidenum">
              <a:rPr lang="en-US" smtClean="0"/>
              <a:t>39</a:t>
            </a:fld>
            <a:endParaRPr lang="en-US"/>
          </a:p>
        </p:txBody>
      </p:sp>
    </p:spTree>
    <p:extLst>
      <p:ext uri="{BB962C8B-B14F-4D97-AF65-F5344CB8AC3E}">
        <p14:creationId xmlns:p14="http://schemas.microsoft.com/office/powerpoint/2010/main" val="2441427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C60671-DBEE-4843-A24E-1C7D164C3A54}" type="slidenum">
              <a:rPr lang="en-US" smtClean="0"/>
              <a:t>40</a:t>
            </a:fld>
            <a:endParaRPr lang="en-US"/>
          </a:p>
        </p:txBody>
      </p:sp>
    </p:spTree>
    <p:extLst>
      <p:ext uri="{BB962C8B-B14F-4D97-AF65-F5344CB8AC3E}">
        <p14:creationId xmlns:p14="http://schemas.microsoft.com/office/powerpoint/2010/main" val="1208459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774123A-E692-4049-9E65-B6BF7508108E}" type="datetimeFigureOut">
              <a:rPr lang="en-US" smtClean="0"/>
              <a:t>8/18/2021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F834CFE-15E6-4911-BC72-4705BC2A356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74123A-E692-4049-9E65-B6BF7508108E}"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2774123A-E692-4049-9E65-B6BF7508108E}" type="datetimeFigureOut">
              <a:rPr lang="en-US" smtClean="0"/>
              <a:t>8/18/2021</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F834CFE-15E6-4911-BC72-4705BC2A356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74123A-E692-4049-9E65-B6BF7508108E}" type="datetimeFigureOut">
              <a:rPr lang="en-US" smtClean="0"/>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774123A-E692-4049-9E65-B6BF7508108E}" type="datetimeFigureOut">
              <a:rPr lang="en-US" smtClean="0"/>
              <a:t>8/18/2021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0F834CFE-15E6-4911-BC72-4705BC2A356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774123A-E692-4049-9E65-B6BF7508108E}"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774123A-E692-4049-9E65-B6BF7508108E}" type="datetimeFigureOut">
              <a:rPr lang="en-US" smtClean="0"/>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774123A-E692-4049-9E65-B6BF7508108E}" type="datetimeFigureOut">
              <a:rPr lang="en-US" smtClean="0"/>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774123A-E692-4049-9E65-B6BF7508108E}" type="datetimeFigureOut">
              <a:rPr lang="en-US" smtClean="0"/>
              <a:t>8/18/2021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774123A-E692-4049-9E65-B6BF7508108E}"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34CFE-15E6-4911-BC72-4705BC2A356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2774123A-E692-4049-9E65-B6BF7508108E}" type="datetimeFigureOut">
              <a:rPr lang="en-US" smtClean="0"/>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34CFE-15E6-4911-BC72-4705BC2A3567}"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774123A-E692-4049-9E65-B6BF7508108E}" type="datetimeFigureOut">
              <a:rPr lang="en-US" smtClean="0"/>
              <a:t>8/18/2021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F834CFE-15E6-4911-BC72-4705BC2A356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3rn339v_Q-w" TargetMode="Externa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3rn339v_Q-w"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GbehKJO8Q_U" TargetMode="External"/><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watch?v=GbehKJO8Q_U" TargetMode="Externa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_r0VX-aU_T8"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watch?v=_r0VX-aU_T8"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watch?v=_r0VX-aU_T8"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_r0VX-aU_T8"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1143000"/>
            <a:ext cx="5105400" cy="3276600"/>
          </a:xfrm>
        </p:spPr>
        <p:txBody>
          <a:bodyPr>
            <a:normAutofit/>
          </a:bodyPr>
          <a:lstStyle/>
          <a:p>
            <a:r>
              <a:rPr lang="en-US" dirty="0"/>
              <a:t>SG8002 </a:t>
            </a:r>
            <a:r>
              <a:rPr lang="en-US" b="1" dirty="0">
                <a:solidFill>
                  <a:srgbClr val="FF0000"/>
                </a:solidFill>
              </a:rPr>
              <a:t>Lesson 4</a:t>
            </a:r>
            <a:r>
              <a:rPr lang="en-US" b="1" dirty="0"/>
              <a:t>: </a:t>
            </a:r>
            <a:br>
              <a:rPr lang="en-US" b="1" dirty="0"/>
            </a:br>
            <a:r>
              <a:rPr lang="en-US" b="1" dirty="0">
                <a:solidFill>
                  <a:srgbClr val="00B0F0"/>
                </a:solidFill>
              </a:rPr>
              <a:t>Process, </a:t>
            </a:r>
            <a:r>
              <a:rPr lang="en-US" b="1" dirty="0"/>
              <a:t>making Eye Contact, Signposting &amp; Chunking </a:t>
            </a:r>
            <a:endParaRPr lang="en-US" dirty="0"/>
          </a:p>
        </p:txBody>
      </p:sp>
      <p:sp>
        <p:nvSpPr>
          <p:cNvPr id="3" name="Subtitle 2"/>
          <p:cNvSpPr>
            <a:spLocks noGrp="1"/>
          </p:cNvSpPr>
          <p:nvPr>
            <p:ph type="subTitle" idx="1"/>
          </p:nvPr>
        </p:nvSpPr>
        <p:spPr>
          <a:xfrm>
            <a:off x="5791200" y="5105400"/>
            <a:ext cx="2895600" cy="533400"/>
          </a:xfrm>
        </p:spPr>
        <p:txBody>
          <a:bodyPr/>
          <a:lstStyle/>
          <a:p>
            <a:r>
              <a:rPr lang="en-US" dirty="0"/>
              <a:t>Semester </a:t>
            </a:r>
            <a:r>
              <a:rPr lang="en-US"/>
              <a:t>A 2021-2022</a:t>
            </a:r>
            <a:endParaRPr lang="en-US" dirty="0"/>
          </a:p>
          <a:p>
            <a:endParaRPr lang="en-US" dirty="0"/>
          </a:p>
        </p:txBody>
      </p:sp>
    </p:spTree>
    <p:extLst>
      <p:ext uri="{BB962C8B-B14F-4D97-AF65-F5344CB8AC3E}">
        <p14:creationId xmlns:p14="http://schemas.microsoft.com/office/powerpoint/2010/main" val="6679822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7000" t="30000" r="-10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3048000" cy="457200"/>
          </a:xfrm>
        </p:spPr>
        <p:txBody>
          <a:bodyPr>
            <a:normAutofit fontScale="90000"/>
          </a:bodyPr>
          <a:lstStyle/>
          <a:p>
            <a:r>
              <a:rPr lang="en-CA" dirty="0">
                <a:solidFill>
                  <a:srgbClr val="C00000"/>
                </a:solidFill>
              </a:rPr>
              <a:t>Intonation</a:t>
            </a:r>
          </a:p>
        </p:txBody>
      </p:sp>
      <p:sp>
        <p:nvSpPr>
          <p:cNvPr id="3" name="Content Placeholder 2"/>
          <p:cNvSpPr>
            <a:spLocks noGrp="1"/>
          </p:cNvSpPr>
          <p:nvPr>
            <p:ph idx="1"/>
          </p:nvPr>
        </p:nvSpPr>
        <p:spPr>
          <a:xfrm>
            <a:off x="304800" y="1447800"/>
            <a:ext cx="7239000" cy="1133784"/>
          </a:xfrm>
        </p:spPr>
        <p:txBody>
          <a:bodyPr>
            <a:normAutofit fontScale="85000" lnSpcReduction="10000"/>
          </a:bodyPr>
          <a:lstStyle/>
          <a:p>
            <a:pPr marL="0" indent="0">
              <a:buNone/>
            </a:pPr>
            <a:r>
              <a:rPr lang="en-US" sz="3600" b="1" dirty="0"/>
              <a:t>Intonation</a:t>
            </a:r>
            <a:r>
              <a:rPr lang="en-US" sz="3600" dirty="0"/>
              <a:t> is the rising or falling tone at the end of a sentence or question.</a:t>
            </a:r>
          </a:p>
          <a:p>
            <a:pPr marL="0" indent="0">
              <a:buNone/>
            </a:pPr>
            <a:endParaRPr lang="en-CA" dirty="0"/>
          </a:p>
        </p:txBody>
      </p:sp>
    </p:spTree>
    <p:extLst>
      <p:ext uri="{BB962C8B-B14F-4D97-AF65-F5344CB8AC3E}">
        <p14:creationId xmlns:p14="http://schemas.microsoft.com/office/powerpoint/2010/main" val="103893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924800" cy="472440"/>
          </a:xfrm>
        </p:spPr>
        <p:txBody>
          <a:bodyPr>
            <a:noAutofit/>
          </a:bodyPr>
          <a:lstStyle/>
          <a:p>
            <a:br>
              <a:rPr lang="en-US" sz="3200" dirty="0"/>
            </a:br>
            <a:r>
              <a:rPr lang="en-US" sz="3200" dirty="0">
                <a:solidFill>
                  <a:srgbClr val="C00000"/>
                </a:solidFill>
              </a:rPr>
              <a:t>Stress and rhythm, and intonation</a:t>
            </a:r>
          </a:p>
        </p:txBody>
      </p:sp>
      <p:sp>
        <p:nvSpPr>
          <p:cNvPr id="3" name="Content Placeholder 2"/>
          <p:cNvSpPr>
            <a:spLocks noGrp="1"/>
          </p:cNvSpPr>
          <p:nvPr>
            <p:ph sz="half" idx="1"/>
          </p:nvPr>
        </p:nvSpPr>
        <p:spPr>
          <a:xfrm>
            <a:off x="457200" y="1219200"/>
            <a:ext cx="2133600" cy="4937760"/>
          </a:xfrm>
        </p:spPr>
        <p:txBody>
          <a:bodyPr>
            <a:normAutofit/>
          </a:bodyPr>
          <a:lstStyle/>
          <a:p>
            <a:pPr marL="0" indent="0">
              <a:buNone/>
            </a:pPr>
            <a:r>
              <a:rPr lang="en-US" dirty="0"/>
              <a:t>Listen to the stress, rhythm, and intonation of this limerick.</a:t>
            </a:r>
            <a:endParaRPr lang="en-US" sz="1200" dirty="0"/>
          </a:p>
          <a:p>
            <a:pPr marL="0" indent="0">
              <a:buNone/>
            </a:pPr>
            <a:endParaRPr lang="en-US" dirty="0"/>
          </a:p>
          <a:p>
            <a:pPr marL="0" indent="0">
              <a:buNone/>
            </a:pPr>
            <a:r>
              <a:rPr lang="en-US" dirty="0"/>
              <a:t>Now you try it. </a:t>
            </a:r>
          </a:p>
        </p:txBody>
      </p:sp>
      <p:sp>
        <p:nvSpPr>
          <p:cNvPr id="4" name="Content Placeholder 3"/>
          <p:cNvSpPr>
            <a:spLocks noGrp="1"/>
          </p:cNvSpPr>
          <p:nvPr>
            <p:ph sz="half" idx="2"/>
          </p:nvPr>
        </p:nvSpPr>
        <p:spPr>
          <a:xfrm>
            <a:off x="2971800" y="1295400"/>
            <a:ext cx="5105400" cy="4937760"/>
          </a:xfrm>
        </p:spPr>
        <p:txBody>
          <a:bodyPr>
            <a:normAutofit/>
          </a:bodyPr>
          <a:lstStyle/>
          <a:p>
            <a:pPr marL="0" indent="0">
              <a:buNone/>
            </a:pPr>
            <a:r>
              <a:rPr lang="en-US" dirty="0"/>
              <a:t>My </a:t>
            </a:r>
            <a:r>
              <a:rPr lang="en-US" dirty="0">
                <a:solidFill>
                  <a:srgbClr val="FF0000"/>
                </a:solidFill>
              </a:rPr>
              <a:t>na</a:t>
            </a:r>
            <a:r>
              <a:rPr lang="en-US" dirty="0"/>
              <a:t>me is Yon </a:t>
            </a:r>
            <a:r>
              <a:rPr lang="en-US" dirty="0">
                <a:solidFill>
                  <a:srgbClr val="FF0000"/>
                </a:solidFill>
              </a:rPr>
              <a:t>Yon</a:t>
            </a:r>
            <a:r>
              <a:rPr lang="en-US" dirty="0"/>
              <a:t>son,</a:t>
            </a:r>
          </a:p>
          <a:p>
            <a:pPr marL="0" indent="0">
              <a:buNone/>
            </a:pPr>
            <a:r>
              <a:rPr lang="en-US" dirty="0"/>
              <a:t>I </a:t>
            </a:r>
            <a:r>
              <a:rPr lang="en-US" dirty="0">
                <a:solidFill>
                  <a:srgbClr val="FF0000"/>
                </a:solidFill>
              </a:rPr>
              <a:t>co</a:t>
            </a:r>
            <a:r>
              <a:rPr lang="en-US" dirty="0"/>
              <a:t>me from Wis</a:t>
            </a:r>
            <a:r>
              <a:rPr lang="en-US" dirty="0">
                <a:solidFill>
                  <a:srgbClr val="FF0000"/>
                </a:solidFill>
              </a:rPr>
              <a:t>co</a:t>
            </a:r>
            <a:r>
              <a:rPr lang="en-US" dirty="0"/>
              <a:t>nsin</a:t>
            </a:r>
          </a:p>
          <a:p>
            <a:pPr marL="0" indent="0">
              <a:buNone/>
            </a:pPr>
            <a:r>
              <a:rPr lang="en-US" dirty="0"/>
              <a:t>I </a:t>
            </a:r>
            <a:r>
              <a:rPr lang="en-US" dirty="0">
                <a:solidFill>
                  <a:srgbClr val="FF0000"/>
                </a:solidFill>
              </a:rPr>
              <a:t>work</a:t>
            </a:r>
            <a:r>
              <a:rPr lang="en-US" dirty="0"/>
              <a:t> in a </a:t>
            </a:r>
            <a:r>
              <a:rPr lang="en-US" dirty="0">
                <a:solidFill>
                  <a:srgbClr val="FF0000"/>
                </a:solidFill>
              </a:rPr>
              <a:t>lum</a:t>
            </a:r>
            <a:r>
              <a:rPr lang="en-US" dirty="0"/>
              <a:t>ber yard </a:t>
            </a:r>
            <a:r>
              <a:rPr lang="en-US" dirty="0">
                <a:solidFill>
                  <a:srgbClr val="FF0000"/>
                </a:solidFill>
              </a:rPr>
              <a:t>the</a:t>
            </a:r>
            <a:r>
              <a:rPr lang="en-US" dirty="0"/>
              <a:t>re</a:t>
            </a:r>
          </a:p>
          <a:p>
            <a:pPr marL="0" indent="0">
              <a:buNone/>
            </a:pPr>
            <a:r>
              <a:rPr lang="en-US" dirty="0"/>
              <a:t>Every</a:t>
            </a:r>
            <a:r>
              <a:rPr lang="en-US" dirty="0">
                <a:solidFill>
                  <a:srgbClr val="FF0000"/>
                </a:solidFill>
              </a:rPr>
              <a:t>one</a:t>
            </a:r>
            <a:r>
              <a:rPr lang="en-US" dirty="0"/>
              <a:t> that I </a:t>
            </a:r>
            <a:r>
              <a:rPr lang="en-US" dirty="0">
                <a:solidFill>
                  <a:srgbClr val="FF0000"/>
                </a:solidFill>
              </a:rPr>
              <a:t>meet</a:t>
            </a:r>
            <a:endParaRPr lang="en-US" dirty="0"/>
          </a:p>
          <a:p>
            <a:pPr marL="0" indent="0">
              <a:buNone/>
            </a:pPr>
            <a:r>
              <a:rPr lang="en-US" dirty="0"/>
              <a:t>When I </a:t>
            </a:r>
            <a:r>
              <a:rPr lang="en-US" dirty="0">
                <a:solidFill>
                  <a:srgbClr val="FF0000"/>
                </a:solidFill>
              </a:rPr>
              <a:t>walk</a:t>
            </a:r>
            <a:r>
              <a:rPr lang="en-US" dirty="0"/>
              <a:t> down the </a:t>
            </a:r>
            <a:r>
              <a:rPr lang="en-US" dirty="0">
                <a:solidFill>
                  <a:srgbClr val="FF0000"/>
                </a:solidFill>
              </a:rPr>
              <a:t>street</a:t>
            </a:r>
            <a:endParaRPr lang="en-US" dirty="0"/>
          </a:p>
          <a:p>
            <a:pPr marL="0" indent="0">
              <a:buNone/>
            </a:pPr>
            <a:r>
              <a:rPr lang="en-US" dirty="0"/>
              <a:t>Says Hel</a:t>
            </a:r>
            <a:r>
              <a:rPr lang="en-US" dirty="0">
                <a:solidFill>
                  <a:srgbClr val="FF0000"/>
                </a:solidFill>
              </a:rPr>
              <a:t>lo</a:t>
            </a:r>
            <a:r>
              <a:rPr lang="en-US" dirty="0"/>
              <a:t>  What's </a:t>
            </a:r>
            <a:r>
              <a:rPr lang="en-US" dirty="0">
                <a:solidFill>
                  <a:srgbClr val="FF0000"/>
                </a:solidFill>
              </a:rPr>
              <a:t>your</a:t>
            </a:r>
            <a:r>
              <a:rPr lang="en-US" dirty="0"/>
              <a:t> name?</a:t>
            </a:r>
          </a:p>
          <a:p>
            <a:pPr marL="0" indent="0">
              <a:buNone/>
            </a:pPr>
            <a:r>
              <a:rPr lang="en-US" dirty="0">
                <a:solidFill>
                  <a:srgbClr val="FF0000"/>
                </a:solidFill>
              </a:rPr>
              <a:t>And I say</a:t>
            </a:r>
            <a:r>
              <a:rPr lang="en-US" dirty="0"/>
              <a:t>    …   (pause) </a:t>
            </a:r>
          </a:p>
          <a:p>
            <a:pPr marL="0" indent="0">
              <a:buNone/>
            </a:pPr>
            <a:r>
              <a:rPr lang="en-US" dirty="0"/>
              <a:t>   My </a:t>
            </a:r>
            <a:r>
              <a:rPr lang="en-US" dirty="0">
                <a:solidFill>
                  <a:srgbClr val="FF0000"/>
                </a:solidFill>
              </a:rPr>
              <a:t>na</a:t>
            </a:r>
            <a:r>
              <a:rPr lang="en-US" dirty="0"/>
              <a:t>me is Yon </a:t>
            </a:r>
            <a:r>
              <a:rPr lang="en-US" dirty="0">
                <a:solidFill>
                  <a:srgbClr val="FF0000"/>
                </a:solidFill>
              </a:rPr>
              <a:t>Yon</a:t>
            </a:r>
            <a:r>
              <a:rPr lang="en-US" dirty="0"/>
              <a:t>son     </a:t>
            </a:r>
          </a:p>
          <a:p>
            <a:pPr marL="0" indent="0">
              <a:buNone/>
            </a:pPr>
            <a:r>
              <a:rPr lang="en-US" sz="2000" dirty="0"/>
              <a:t>   (repeat again and again)</a:t>
            </a:r>
          </a:p>
        </p:txBody>
      </p:sp>
      <p:cxnSp>
        <p:nvCxnSpPr>
          <p:cNvPr id="5" name="Straight Arrow Connector 4"/>
          <p:cNvCxnSpPr/>
          <p:nvPr/>
        </p:nvCxnSpPr>
        <p:spPr>
          <a:xfrm>
            <a:off x="7543800" y="22860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4398358" y="4419600"/>
            <a:ext cx="352647"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553200" y="1371600"/>
            <a:ext cx="352647"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603606" y="1993164"/>
            <a:ext cx="352647"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424723" y="28575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620000" y="32766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905847" y="4953000"/>
            <a:ext cx="256953"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686300" y="3799175"/>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772400" y="38100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050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6000"/>
            <a:lum/>
          </a:blip>
          <a:srcRect/>
          <a:stretch>
            <a:fillRect r="-20000"/>
          </a:stretch>
        </a:blipFill>
        <a:effectLst/>
      </p:bgPr>
    </p:bg>
    <p:spTree>
      <p:nvGrpSpPr>
        <p:cNvPr id="1" name=""/>
        <p:cNvGrpSpPr/>
        <p:nvPr/>
      </p:nvGrpSpPr>
      <p:grpSpPr>
        <a:xfrm>
          <a:off x="0" y="0"/>
          <a:ext cx="0" cy="0"/>
          <a:chOff x="0" y="0"/>
          <a:chExt cx="0" cy="0"/>
        </a:xfrm>
      </p:grpSpPr>
      <p:cxnSp>
        <p:nvCxnSpPr>
          <p:cNvPr id="6" name="Straight Arrow Connector 5"/>
          <p:cNvCxnSpPr/>
          <p:nvPr/>
        </p:nvCxnSpPr>
        <p:spPr>
          <a:xfrm>
            <a:off x="7750323" y="23622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696200" y="28194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181600" y="32766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62016" y="38100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756020" y="4343400"/>
            <a:ext cx="2286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99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4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 y="435302"/>
            <a:ext cx="8077200" cy="439040"/>
          </a:xfrm>
        </p:spPr>
        <p:txBody>
          <a:bodyPr>
            <a:normAutofit fontScale="90000"/>
          </a:bodyPr>
          <a:lstStyle/>
          <a:p>
            <a:r>
              <a:rPr lang="en-US" sz="3200" dirty="0">
                <a:solidFill>
                  <a:srgbClr val="C00000"/>
                </a:solidFill>
              </a:rPr>
              <a:t>Limericks: (5-line poems with rhythm)</a:t>
            </a:r>
          </a:p>
        </p:txBody>
      </p:sp>
      <p:sp>
        <p:nvSpPr>
          <p:cNvPr id="3" name="Content Placeholder 2"/>
          <p:cNvSpPr>
            <a:spLocks noGrp="1"/>
          </p:cNvSpPr>
          <p:nvPr>
            <p:ph sz="half" idx="1"/>
          </p:nvPr>
        </p:nvSpPr>
        <p:spPr>
          <a:xfrm>
            <a:off x="762000" y="1838094"/>
            <a:ext cx="6781800" cy="2581506"/>
          </a:xfrm>
        </p:spPr>
        <p:txBody>
          <a:bodyPr>
            <a:normAutofit/>
          </a:bodyPr>
          <a:lstStyle/>
          <a:p>
            <a:pPr marL="0" indent="0">
              <a:buNone/>
            </a:pPr>
            <a:r>
              <a:rPr lang="en-US" dirty="0"/>
              <a:t>There </a:t>
            </a:r>
            <a:r>
              <a:rPr lang="en-US" b="1" dirty="0">
                <a:solidFill>
                  <a:srgbClr val="FF0000"/>
                </a:solidFill>
              </a:rPr>
              <a:t>was</a:t>
            </a:r>
            <a:r>
              <a:rPr lang="en-US" dirty="0"/>
              <a:t> an odd </a:t>
            </a:r>
            <a:r>
              <a:rPr lang="en-US" b="1" dirty="0">
                <a:solidFill>
                  <a:srgbClr val="FF0000"/>
                </a:solidFill>
              </a:rPr>
              <a:t>fe</a:t>
            </a:r>
            <a:r>
              <a:rPr lang="en-US" dirty="0"/>
              <a:t>llow named </a:t>
            </a:r>
            <a:r>
              <a:rPr lang="en-US" b="1" dirty="0">
                <a:solidFill>
                  <a:srgbClr val="FF0000"/>
                </a:solidFill>
              </a:rPr>
              <a:t>Gus</a:t>
            </a:r>
            <a:br>
              <a:rPr lang="en-US" dirty="0"/>
            </a:br>
            <a:r>
              <a:rPr lang="en-US" dirty="0"/>
              <a:t>When </a:t>
            </a:r>
            <a:r>
              <a:rPr lang="en-US" b="1" dirty="0">
                <a:solidFill>
                  <a:srgbClr val="FF0000"/>
                </a:solidFill>
              </a:rPr>
              <a:t>tra</a:t>
            </a:r>
            <a:r>
              <a:rPr lang="en-US" dirty="0"/>
              <a:t>velling he </a:t>
            </a:r>
            <a:r>
              <a:rPr lang="en-US" b="1" dirty="0">
                <a:solidFill>
                  <a:srgbClr val="FF0000"/>
                </a:solidFill>
              </a:rPr>
              <a:t>made</a:t>
            </a:r>
            <a:r>
              <a:rPr lang="en-US" dirty="0"/>
              <a:t> such a </a:t>
            </a:r>
            <a:r>
              <a:rPr lang="en-US" b="1" dirty="0">
                <a:solidFill>
                  <a:srgbClr val="FF0000"/>
                </a:solidFill>
              </a:rPr>
              <a:t>fuss</a:t>
            </a:r>
            <a:br>
              <a:rPr lang="en-US" dirty="0"/>
            </a:br>
            <a:r>
              <a:rPr lang="en-US" dirty="0"/>
              <a:t>He was </a:t>
            </a:r>
            <a:r>
              <a:rPr lang="en-US" b="1" dirty="0">
                <a:solidFill>
                  <a:srgbClr val="FF0000"/>
                </a:solidFill>
              </a:rPr>
              <a:t>ban</a:t>
            </a:r>
            <a:r>
              <a:rPr lang="en-US" dirty="0"/>
              <a:t>ned from the </a:t>
            </a:r>
            <a:r>
              <a:rPr lang="en-US" b="1" dirty="0">
                <a:solidFill>
                  <a:srgbClr val="FF0000"/>
                </a:solidFill>
              </a:rPr>
              <a:t>train</a:t>
            </a:r>
            <a:br>
              <a:rPr lang="en-US" dirty="0"/>
            </a:br>
            <a:r>
              <a:rPr lang="en-US" dirty="0"/>
              <a:t>Not al</a:t>
            </a:r>
            <a:r>
              <a:rPr lang="en-US" b="1" dirty="0">
                <a:solidFill>
                  <a:srgbClr val="FF0000"/>
                </a:solidFill>
              </a:rPr>
              <a:t>low</a:t>
            </a:r>
            <a:r>
              <a:rPr lang="en-US" dirty="0"/>
              <a:t>ed on a </a:t>
            </a:r>
            <a:r>
              <a:rPr lang="en-US" b="1" dirty="0">
                <a:solidFill>
                  <a:srgbClr val="FF0000"/>
                </a:solidFill>
              </a:rPr>
              <a:t>pla</a:t>
            </a:r>
            <a:r>
              <a:rPr lang="en-US" dirty="0"/>
              <a:t>ne</a:t>
            </a:r>
            <a:br>
              <a:rPr lang="en-US" dirty="0"/>
            </a:br>
            <a:r>
              <a:rPr lang="en-US" dirty="0"/>
              <a:t>And </a:t>
            </a:r>
            <a:r>
              <a:rPr lang="en-US" b="1" dirty="0">
                <a:solidFill>
                  <a:srgbClr val="FF0000"/>
                </a:solidFill>
              </a:rPr>
              <a:t>now</a:t>
            </a:r>
            <a:r>
              <a:rPr lang="en-US" dirty="0"/>
              <a:t> travels </a:t>
            </a:r>
            <a:r>
              <a:rPr lang="en-US" b="1" dirty="0">
                <a:solidFill>
                  <a:srgbClr val="FF0000"/>
                </a:solidFill>
              </a:rPr>
              <a:t>on</a:t>
            </a:r>
            <a:r>
              <a:rPr lang="en-US" dirty="0"/>
              <a:t>ly by </a:t>
            </a:r>
            <a:r>
              <a:rPr lang="en-US" b="1" dirty="0">
                <a:solidFill>
                  <a:srgbClr val="FF0000"/>
                </a:solidFill>
              </a:rPr>
              <a:t>bus</a:t>
            </a:r>
            <a:r>
              <a:rPr lang="en-US" dirty="0"/>
              <a:t>.</a:t>
            </a:r>
          </a:p>
          <a:p>
            <a:endParaRPr lang="en-US" dirty="0"/>
          </a:p>
        </p:txBody>
      </p:sp>
      <p:cxnSp>
        <p:nvCxnSpPr>
          <p:cNvPr id="5" name="Straight Arrow Connector 4"/>
          <p:cNvCxnSpPr/>
          <p:nvPr/>
        </p:nvCxnSpPr>
        <p:spPr>
          <a:xfrm>
            <a:off x="6567268" y="1943689"/>
            <a:ext cx="24384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654605" y="2432591"/>
            <a:ext cx="289560" cy="243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715000" y="2766897"/>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572000" y="3183764"/>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404338" y="3657599"/>
            <a:ext cx="463062" cy="457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28600" y="1143000"/>
            <a:ext cx="7848600" cy="646331"/>
          </a:xfrm>
          <a:prstGeom prst="rect">
            <a:avLst/>
          </a:prstGeom>
          <a:noFill/>
        </p:spPr>
        <p:txBody>
          <a:bodyPr wrap="square" rtlCol="0">
            <a:spAutoFit/>
          </a:bodyPr>
          <a:lstStyle/>
          <a:p>
            <a:r>
              <a:rPr lang="en-CA" b="1" dirty="0"/>
              <a:t>Try reading this aloud with appropriate word stress, rhythm and intonation.</a:t>
            </a:r>
          </a:p>
        </p:txBody>
      </p:sp>
    </p:spTree>
    <p:extLst>
      <p:ext uri="{BB962C8B-B14F-4D97-AF65-F5344CB8AC3E}">
        <p14:creationId xmlns:p14="http://schemas.microsoft.com/office/powerpoint/2010/main" val="121666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46000" b="-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2116048"/>
            <a:ext cx="6781800" cy="2438401"/>
          </a:xfrm>
        </p:spPr>
        <p:txBody>
          <a:bodyPr>
            <a:normAutofit/>
          </a:bodyPr>
          <a:lstStyle/>
          <a:p>
            <a:pPr marL="0" indent="0">
              <a:buNone/>
            </a:pPr>
            <a:r>
              <a:rPr lang="en-US" dirty="0"/>
              <a:t>      My </a:t>
            </a:r>
            <a:r>
              <a:rPr lang="en-US" b="1" dirty="0">
                <a:solidFill>
                  <a:srgbClr val="FF0000"/>
                </a:solidFill>
              </a:rPr>
              <a:t>neigh</a:t>
            </a:r>
            <a:r>
              <a:rPr lang="en-US" dirty="0"/>
              <a:t>bor came </a:t>
            </a:r>
            <a:r>
              <a:rPr lang="en-US" b="1" dirty="0">
                <a:solidFill>
                  <a:srgbClr val="FF0000"/>
                </a:solidFill>
              </a:rPr>
              <a:t>o</a:t>
            </a:r>
            <a:r>
              <a:rPr lang="en-US" dirty="0"/>
              <a:t>ver to </a:t>
            </a:r>
            <a:r>
              <a:rPr lang="en-US" b="1" dirty="0">
                <a:solidFill>
                  <a:srgbClr val="FF0000"/>
                </a:solidFill>
              </a:rPr>
              <a:t>say</a:t>
            </a:r>
            <a:br>
              <a:rPr lang="en-US" dirty="0"/>
            </a:br>
            <a:r>
              <a:rPr lang="en-US" dirty="0"/>
              <a:t>      Although </a:t>
            </a:r>
            <a:r>
              <a:rPr lang="en-US" b="1" dirty="0">
                <a:solidFill>
                  <a:srgbClr val="FF0000"/>
                </a:solidFill>
              </a:rPr>
              <a:t>not</a:t>
            </a:r>
            <a:r>
              <a:rPr lang="en-US" dirty="0"/>
              <a:t> in a </a:t>
            </a:r>
            <a:r>
              <a:rPr lang="en-US" b="1" dirty="0">
                <a:solidFill>
                  <a:srgbClr val="FF0000"/>
                </a:solidFill>
              </a:rPr>
              <a:t>neigh</a:t>
            </a:r>
            <a:r>
              <a:rPr lang="en-US" dirty="0"/>
              <a:t>borly </a:t>
            </a:r>
            <a:r>
              <a:rPr lang="en-US" b="1" dirty="0">
                <a:solidFill>
                  <a:srgbClr val="FF0000"/>
                </a:solidFill>
              </a:rPr>
              <a:t>way</a:t>
            </a:r>
            <a:br>
              <a:rPr lang="en-US" dirty="0"/>
            </a:br>
            <a:r>
              <a:rPr lang="en-US" dirty="0"/>
              <a:t>      That he'd </a:t>
            </a:r>
            <a:r>
              <a:rPr lang="en-US" b="1" dirty="0">
                <a:solidFill>
                  <a:srgbClr val="FF0000"/>
                </a:solidFill>
              </a:rPr>
              <a:t>knock</a:t>
            </a:r>
            <a:r>
              <a:rPr lang="en-US" dirty="0"/>
              <a:t> me a</a:t>
            </a:r>
            <a:r>
              <a:rPr lang="en-US" b="1" dirty="0">
                <a:solidFill>
                  <a:srgbClr val="FF0000"/>
                </a:solidFill>
              </a:rPr>
              <a:t>round</a:t>
            </a:r>
            <a:br>
              <a:rPr lang="en-US" dirty="0"/>
            </a:br>
            <a:r>
              <a:rPr lang="en-US" dirty="0"/>
              <a:t>      If I </a:t>
            </a:r>
            <a:r>
              <a:rPr lang="en-US" b="1" dirty="0">
                <a:solidFill>
                  <a:srgbClr val="FF0000"/>
                </a:solidFill>
              </a:rPr>
              <a:t>did</a:t>
            </a:r>
            <a:r>
              <a:rPr lang="en-US" dirty="0"/>
              <a:t>n't stop the </a:t>
            </a:r>
            <a:r>
              <a:rPr lang="en-US" b="1" dirty="0">
                <a:solidFill>
                  <a:srgbClr val="FF0000"/>
                </a:solidFill>
              </a:rPr>
              <a:t>sound</a:t>
            </a:r>
            <a:br>
              <a:rPr lang="en-US" dirty="0"/>
            </a:br>
            <a:r>
              <a:rPr lang="en-US" dirty="0"/>
              <a:t>      Of the </a:t>
            </a:r>
            <a:r>
              <a:rPr lang="en-US" b="1" dirty="0">
                <a:solidFill>
                  <a:srgbClr val="FF0000"/>
                </a:solidFill>
              </a:rPr>
              <a:t>rock</a:t>
            </a:r>
            <a:r>
              <a:rPr lang="en-US" dirty="0"/>
              <a:t> n’ roll </a:t>
            </a:r>
            <a:r>
              <a:rPr lang="en-US" b="1" dirty="0">
                <a:solidFill>
                  <a:srgbClr val="FF0000"/>
                </a:solidFill>
              </a:rPr>
              <a:t>mu</a:t>
            </a:r>
            <a:r>
              <a:rPr lang="en-US" dirty="0"/>
              <a:t>sic I </a:t>
            </a:r>
            <a:r>
              <a:rPr lang="en-US" b="1" dirty="0">
                <a:solidFill>
                  <a:srgbClr val="FF0000"/>
                </a:solidFill>
              </a:rPr>
              <a:t>play</a:t>
            </a:r>
          </a:p>
          <a:p>
            <a:pPr marL="0" indent="0">
              <a:buNone/>
            </a:pPr>
            <a:endParaRPr lang="en-US" dirty="0"/>
          </a:p>
        </p:txBody>
      </p:sp>
      <p:cxnSp>
        <p:nvCxnSpPr>
          <p:cNvPr id="5" name="Straight Arrow Connector 4"/>
          <p:cNvCxnSpPr/>
          <p:nvPr/>
        </p:nvCxnSpPr>
        <p:spPr>
          <a:xfrm>
            <a:off x="6010656" y="2286000"/>
            <a:ext cx="219456" cy="214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477000" y="2743200"/>
            <a:ext cx="304800" cy="259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562600" y="3127196"/>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29200" y="3581400"/>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010656" y="4038600"/>
            <a:ext cx="304800" cy="266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152400" y="446339"/>
            <a:ext cx="7543800" cy="439040"/>
          </a:xfrm>
          <a:prstGeom prst="rect">
            <a:avLst/>
          </a:prstGeom>
        </p:spPr>
        <p:txBody>
          <a:bodyPr vert="horz" lIns="45720" tIns="0" rIns="45720" bIns="0" anchor="b" anchorCtr="0">
            <a:normAutofit fontScale="90000" lnSpcReduction="100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sz="3200" dirty="0">
                <a:solidFill>
                  <a:srgbClr val="C00000"/>
                </a:solidFill>
              </a:rPr>
              <a:t>Limericks: (5-line poems with rhythm)</a:t>
            </a:r>
          </a:p>
        </p:txBody>
      </p:sp>
      <p:sp>
        <p:nvSpPr>
          <p:cNvPr id="9" name="TextBox 8"/>
          <p:cNvSpPr txBox="1"/>
          <p:nvPr/>
        </p:nvSpPr>
        <p:spPr>
          <a:xfrm>
            <a:off x="228600" y="1143000"/>
            <a:ext cx="7848600" cy="646331"/>
          </a:xfrm>
          <a:prstGeom prst="rect">
            <a:avLst/>
          </a:prstGeom>
          <a:noFill/>
        </p:spPr>
        <p:txBody>
          <a:bodyPr wrap="square" rtlCol="0">
            <a:spAutoFit/>
          </a:bodyPr>
          <a:lstStyle/>
          <a:p>
            <a:r>
              <a:rPr lang="en-CA" b="1" dirty="0"/>
              <a:t>Try reading this aloud with appropriate word stress, rhythm and intonation.</a:t>
            </a:r>
          </a:p>
        </p:txBody>
      </p:sp>
    </p:spTree>
    <p:extLst>
      <p:ext uri="{BB962C8B-B14F-4D97-AF65-F5344CB8AC3E}">
        <p14:creationId xmlns:p14="http://schemas.microsoft.com/office/powerpoint/2010/main" val="241521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5029200"/>
            <a:ext cx="7543800" cy="1477328"/>
          </a:xfrm>
          <a:prstGeom prst="rect">
            <a:avLst/>
          </a:prstGeom>
          <a:noFill/>
        </p:spPr>
        <p:txBody>
          <a:bodyPr wrap="square" rtlCol="0">
            <a:spAutoFit/>
          </a:bodyPr>
          <a:lstStyle/>
          <a:p>
            <a:r>
              <a:rPr lang="en-US" b="1" dirty="0"/>
              <a:t>Activity: Complete the rule about intonation when presenting lists: </a:t>
            </a:r>
            <a:endParaRPr lang="en-CA" b="1" dirty="0"/>
          </a:p>
          <a:p>
            <a:r>
              <a:rPr lang="en-US" dirty="0"/>
              <a:t> </a:t>
            </a:r>
            <a:endParaRPr lang="en-CA" dirty="0"/>
          </a:p>
          <a:p>
            <a:pPr lvl="0"/>
            <a:r>
              <a:rPr lang="en-US" i="1" dirty="0"/>
              <a:t>When presenting a list in English, all items in the list will have rising intonation except the ________ one, which will ________.</a:t>
            </a:r>
            <a:endParaRPr lang="en-CA" dirty="0"/>
          </a:p>
          <a:p>
            <a:endParaRPr lang="en-CA" dirty="0"/>
          </a:p>
        </p:txBody>
      </p:sp>
      <p:pic>
        <p:nvPicPr>
          <p:cNvPr id="6" name="Picture 5"/>
          <p:cNvPicPr>
            <a:picLocks noChangeAspect="1"/>
          </p:cNvPicPr>
          <p:nvPr/>
        </p:nvPicPr>
        <p:blipFill>
          <a:blip r:embed="rId2"/>
          <a:stretch>
            <a:fillRect/>
          </a:stretch>
        </p:blipFill>
        <p:spPr>
          <a:xfrm>
            <a:off x="66675" y="152400"/>
            <a:ext cx="7934325" cy="4648200"/>
          </a:xfrm>
          <a:prstGeom prst="rect">
            <a:avLst/>
          </a:prstGeom>
        </p:spPr>
      </p:pic>
    </p:spTree>
    <p:extLst>
      <p:ext uri="{BB962C8B-B14F-4D97-AF65-F5344CB8AC3E}">
        <p14:creationId xmlns:p14="http://schemas.microsoft.com/office/powerpoint/2010/main" val="168311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65922923"/>
              </p:ext>
            </p:extLst>
          </p:nvPr>
        </p:nvGraphicFramePr>
        <p:xfrm>
          <a:off x="23446" y="1524000"/>
          <a:ext cx="8077200" cy="4191002"/>
        </p:xfrm>
        <a:graphic>
          <a:graphicData uri="http://schemas.openxmlformats.org/drawingml/2006/table">
            <a:tbl>
              <a:tblPr firstRow="1" bandRow="1">
                <a:tableStyleId>{5C22544A-7EE6-4342-B048-85BDC9FD1C3A}</a:tableStyleId>
              </a:tblPr>
              <a:tblGrid>
                <a:gridCol w="3634154">
                  <a:extLst>
                    <a:ext uri="{9D8B030D-6E8A-4147-A177-3AD203B41FA5}">
                      <a16:colId xmlns:a16="http://schemas.microsoft.com/office/drawing/2014/main" val="20000"/>
                    </a:ext>
                  </a:extLst>
                </a:gridCol>
                <a:gridCol w="4443046">
                  <a:extLst>
                    <a:ext uri="{9D8B030D-6E8A-4147-A177-3AD203B41FA5}">
                      <a16:colId xmlns:a16="http://schemas.microsoft.com/office/drawing/2014/main" val="20001"/>
                    </a:ext>
                  </a:extLst>
                </a:gridCol>
              </a:tblGrid>
              <a:tr h="785813">
                <a:tc>
                  <a:txBody>
                    <a:bodyPr/>
                    <a:lstStyle/>
                    <a:p>
                      <a:endParaRPr lang="en-CA" dirty="0"/>
                    </a:p>
                  </a:txBody>
                  <a:tcPr/>
                </a:tc>
                <a:tc>
                  <a:txBody>
                    <a:bodyPr/>
                    <a:lstStyle/>
                    <a:p>
                      <a:pPr algn="ctr"/>
                      <a:r>
                        <a:rPr lang="en-CA" sz="3200" dirty="0">
                          <a:solidFill>
                            <a:schemeClr val="tx1"/>
                          </a:solidFill>
                        </a:rPr>
                        <a:t>Your lists</a:t>
                      </a:r>
                    </a:p>
                  </a:txBody>
                  <a:tcPr/>
                </a:tc>
                <a:extLst>
                  <a:ext uri="{0D108BD9-81ED-4DB2-BD59-A6C34878D82A}">
                    <a16:rowId xmlns:a16="http://schemas.microsoft.com/office/drawing/2014/main" val="10000"/>
                  </a:ext>
                </a:extLst>
              </a:tr>
              <a:tr h="1135063">
                <a:tc>
                  <a:txBody>
                    <a:bodyPr/>
                    <a:lstStyle/>
                    <a:p>
                      <a:r>
                        <a:rPr lang="en-CA" sz="2000" b="1" dirty="0"/>
                        <a:t>Items</a:t>
                      </a:r>
                      <a:r>
                        <a:rPr lang="en-CA" sz="2000" b="1" baseline="0" dirty="0"/>
                        <a:t> you need to buy </a:t>
                      </a:r>
                    </a:p>
                    <a:p>
                      <a:r>
                        <a:rPr lang="en-CA" sz="2000" b="1" baseline="0" dirty="0"/>
                        <a:t>(3 items)</a:t>
                      </a:r>
                      <a:endParaRPr lang="en-CA" sz="2000" b="1" dirty="0"/>
                    </a:p>
                  </a:txBody>
                  <a:tcPr/>
                </a:tc>
                <a:tc>
                  <a:txBody>
                    <a:bodyPr/>
                    <a:lstStyle/>
                    <a:p>
                      <a:endParaRPr lang="en-CA" dirty="0"/>
                    </a:p>
                  </a:txBody>
                  <a:tcPr/>
                </a:tc>
                <a:extLst>
                  <a:ext uri="{0D108BD9-81ED-4DB2-BD59-A6C34878D82A}">
                    <a16:rowId xmlns:a16="http://schemas.microsoft.com/office/drawing/2014/main" val="10001"/>
                  </a:ext>
                </a:extLst>
              </a:tr>
              <a:tr h="1135063">
                <a:tc>
                  <a:txBody>
                    <a:bodyPr/>
                    <a:lstStyle/>
                    <a:p>
                      <a:r>
                        <a:rPr kumimoji="0" lang="en-US" sz="2000" b="1" kern="1200" dirty="0">
                          <a:solidFill>
                            <a:schemeClr val="dk1"/>
                          </a:solidFill>
                          <a:effectLst/>
                          <a:latin typeface="+mn-lt"/>
                          <a:ea typeface="+mn-ea"/>
                          <a:cs typeface="+mn-cs"/>
                        </a:rPr>
                        <a:t>Countries you hope</a:t>
                      </a:r>
                      <a:r>
                        <a:rPr kumimoji="0" lang="en-US" sz="2000" b="1" kern="1200" baseline="0" dirty="0">
                          <a:solidFill>
                            <a:schemeClr val="dk1"/>
                          </a:solidFill>
                          <a:effectLst/>
                          <a:latin typeface="+mn-lt"/>
                          <a:ea typeface="+mn-ea"/>
                          <a:cs typeface="+mn-cs"/>
                        </a:rPr>
                        <a:t> </a:t>
                      </a:r>
                      <a:r>
                        <a:rPr kumimoji="0" lang="en-US" sz="2000" b="1" kern="1200" dirty="0">
                          <a:solidFill>
                            <a:schemeClr val="dk1"/>
                          </a:solidFill>
                          <a:effectLst/>
                          <a:latin typeface="+mn-lt"/>
                          <a:ea typeface="+mn-ea"/>
                          <a:cs typeface="+mn-cs"/>
                        </a:rPr>
                        <a:t>to visit (4 items)</a:t>
                      </a:r>
                      <a:endParaRPr lang="en-CA" sz="2000" dirty="0"/>
                    </a:p>
                  </a:txBody>
                  <a:tcPr/>
                </a:tc>
                <a:tc>
                  <a:txBody>
                    <a:bodyPr/>
                    <a:lstStyle/>
                    <a:p>
                      <a:endParaRPr lang="en-CA" dirty="0"/>
                    </a:p>
                  </a:txBody>
                  <a:tcPr/>
                </a:tc>
                <a:extLst>
                  <a:ext uri="{0D108BD9-81ED-4DB2-BD59-A6C34878D82A}">
                    <a16:rowId xmlns:a16="http://schemas.microsoft.com/office/drawing/2014/main" val="10002"/>
                  </a:ext>
                </a:extLst>
              </a:tr>
              <a:tr h="1135063">
                <a:tc>
                  <a:txBody>
                    <a:bodyPr/>
                    <a:lstStyle/>
                    <a:p>
                      <a:r>
                        <a:rPr kumimoji="0" lang="en-US" sz="2000" b="1" kern="1200" dirty="0">
                          <a:solidFill>
                            <a:schemeClr val="dk1"/>
                          </a:solidFill>
                          <a:effectLst/>
                          <a:latin typeface="+mn-lt"/>
                          <a:ea typeface="+mn-ea"/>
                          <a:cs typeface="+mn-cs"/>
                        </a:rPr>
                        <a:t>Things you must do this week (5 items)</a:t>
                      </a:r>
                      <a:endParaRPr lang="en-CA" sz="2000" dirty="0"/>
                    </a:p>
                  </a:txBody>
                  <a:tcPr/>
                </a:tc>
                <a:tc>
                  <a:txBody>
                    <a:bodyPr/>
                    <a:lstStyle/>
                    <a:p>
                      <a:endParaRPr lang="en-CA"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0" y="228600"/>
            <a:ext cx="7772400" cy="954107"/>
          </a:xfrm>
          <a:prstGeom prst="rect">
            <a:avLst/>
          </a:prstGeom>
          <a:noFill/>
        </p:spPr>
        <p:txBody>
          <a:bodyPr wrap="square" rtlCol="0">
            <a:spAutoFit/>
          </a:bodyPr>
          <a:lstStyle/>
          <a:p>
            <a:r>
              <a:rPr lang="en-US" sz="2800" b="1" dirty="0"/>
              <a:t>Make lists of the following. Make sure there are the correct number of items in each list. </a:t>
            </a:r>
            <a:endParaRPr lang="en-CA" sz="2800" dirty="0"/>
          </a:p>
        </p:txBody>
      </p:sp>
      <p:sp>
        <p:nvSpPr>
          <p:cNvPr id="9" name="TextBox 8"/>
          <p:cNvSpPr txBox="1"/>
          <p:nvPr/>
        </p:nvSpPr>
        <p:spPr>
          <a:xfrm>
            <a:off x="38100" y="5810108"/>
            <a:ext cx="8062546" cy="923330"/>
          </a:xfrm>
          <a:prstGeom prst="rect">
            <a:avLst/>
          </a:prstGeom>
          <a:noFill/>
        </p:spPr>
        <p:txBody>
          <a:bodyPr wrap="square" rtlCol="0">
            <a:spAutoFit/>
          </a:bodyPr>
          <a:lstStyle/>
          <a:p>
            <a:pPr algn="just"/>
            <a:r>
              <a:rPr lang="en-US" b="1" dirty="0"/>
              <a:t>Practise presenting the items in your lists with appropriate stress and intonation. (Be prepared to present your lists to the class with proper intonation according to the rule about presenting items in a list.)</a:t>
            </a:r>
            <a:endParaRPr lang="en-CA" b="1" dirty="0"/>
          </a:p>
        </p:txBody>
      </p:sp>
    </p:spTree>
    <p:extLst>
      <p:ext uri="{BB962C8B-B14F-4D97-AF65-F5344CB8AC3E}">
        <p14:creationId xmlns:p14="http://schemas.microsoft.com/office/powerpoint/2010/main" val="45225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446339"/>
            <a:ext cx="7543800" cy="439040"/>
          </a:xfrm>
          <a:prstGeom prst="rect">
            <a:avLst/>
          </a:prstGeom>
        </p:spPr>
        <p:txBody>
          <a:bodyPr vert="horz" lIns="45720" tIns="0" rIns="45720" bIns="0" anchor="b" anchorCtr="0">
            <a:normAutofit fontScale="90000" lnSpcReduction="100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endParaRPr lang="en-US" sz="3200" dirty="0">
              <a:solidFill>
                <a:srgbClr val="C00000"/>
              </a:solidFill>
            </a:endParaRPr>
          </a:p>
        </p:txBody>
      </p:sp>
      <p:sp>
        <p:nvSpPr>
          <p:cNvPr id="6" name="Title 1"/>
          <p:cNvSpPr txBox="1">
            <a:spLocks/>
          </p:cNvSpPr>
          <p:nvPr/>
        </p:nvSpPr>
        <p:spPr>
          <a:xfrm>
            <a:off x="190500" y="304800"/>
            <a:ext cx="7543800" cy="439040"/>
          </a:xfrm>
          <a:prstGeom prst="rect">
            <a:avLst/>
          </a:prstGeom>
        </p:spPr>
        <p:txBody>
          <a:bodyPr vert="horz" lIns="45720" tIns="0" rIns="45720" bIns="0" anchor="b" anchorCtr="0">
            <a:normAutofit fontScale="82500" lnSpcReduction="100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US" sz="3200" dirty="0">
                <a:solidFill>
                  <a:srgbClr val="C00000"/>
                </a:solidFill>
              </a:rPr>
              <a:t>Using Intonation when presenting lists</a:t>
            </a:r>
          </a:p>
        </p:txBody>
      </p:sp>
      <p:sp>
        <p:nvSpPr>
          <p:cNvPr id="7" name="TextBox 6"/>
          <p:cNvSpPr txBox="1"/>
          <p:nvPr/>
        </p:nvSpPr>
        <p:spPr>
          <a:xfrm>
            <a:off x="381000" y="5913717"/>
            <a:ext cx="7162800" cy="461665"/>
          </a:xfrm>
          <a:prstGeom prst="rect">
            <a:avLst/>
          </a:prstGeom>
          <a:noFill/>
        </p:spPr>
        <p:txBody>
          <a:bodyPr wrap="square" rtlCol="0">
            <a:spAutoFit/>
          </a:bodyPr>
          <a:lstStyle/>
          <a:p>
            <a:r>
              <a:rPr lang="en-CA" sz="2400" dirty="0">
                <a:solidFill>
                  <a:srgbClr val="C00000"/>
                </a:solidFill>
              </a:rPr>
              <a:t>First 		Then		Next		After that</a:t>
            </a:r>
          </a:p>
        </p:txBody>
      </p:sp>
      <p:pic>
        <p:nvPicPr>
          <p:cNvPr id="2" name="Picture 1"/>
          <p:cNvPicPr>
            <a:picLocks noChangeAspect="1"/>
          </p:cNvPicPr>
          <p:nvPr/>
        </p:nvPicPr>
        <p:blipFill>
          <a:blip r:embed="rId3"/>
          <a:stretch>
            <a:fillRect/>
          </a:stretch>
        </p:blipFill>
        <p:spPr>
          <a:xfrm>
            <a:off x="142875" y="885379"/>
            <a:ext cx="7553325" cy="4601021"/>
          </a:xfrm>
          <a:prstGeom prst="rect">
            <a:avLst/>
          </a:prstGeom>
        </p:spPr>
      </p:pic>
    </p:spTree>
    <p:extLst>
      <p:ext uri="{BB962C8B-B14F-4D97-AF65-F5344CB8AC3E}">
        <p14:creationId xmlns:p14="http://schemas.microsoft.com/office/powerpoint/2010/main" val="141764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CA" dirty="0"/>
          </a:p>
          <a:p>
            <a:pPr marL="0" indent="0">
              <a:buNone/>
            </a:pPr>
            <a:endParaRPr lang="en-CA" dirty="0"/>
          </a:p>
          <a:p>
            <a:pPr marL="0" indent="0">
              <a:buNone/>
            </a:pPr>
            <a:endParaRPr lang="en-CA" dirty="0"/>
          </a:p>
        </p:txBody>
      </p:sp>
      <p:pic>
        <p:nvPicPr>
          <p:cNvPr id="8" name="Picture 7"/>
          <p:cNvPicPr>
            <a:picLocks noChangeAspect="1"/>
          </p:cNvPicPr>
          <p:nvPr/>
        </p:nvPicPr>
        <p:blipFill>
          <a:blip r:embed="rId2"/>
          <a:stretch>
            <a:fillRect/>
          </a:stretch>
        </p:blipFill>
        <p:spPr>
          <a:xfrm>
            <a:off x="307194" y="5259706"/>
            <a:ext cx="7800975" cy="1343024"/>
          </a:xfrm>
          <a:prstGeom prst="rect">
            <a:avLst/>
          </a:prstGeom>
        </p:spPr>
      </p:pic>
      <p:sp>
        <p:nvSpPr>
          <p:cNvPr id="9" name="Title 1"/>
          <p:cNvSpPr>
            <a:spLocks noGrp="1"/>
          </p:cNvSpPr>
          <p:nvPr>
            <p:ph type="title"/>
          </p:nvPr>
        </p:nvSpPr>
        <p:spPr>
          <a:xfrm>
            <a:off x="76200" y="381000"/>
            <a:ext cx="5867400" cy="457200"/>
          </a:xfrm>
        </p:spPr>
        <p:txBody>
          <a:bodyPr>
            <a:normAutofit fontScale="90000"/>
          </a:bodyPr>
          <a:lstStyle/>
          <a:p>
            <a:r>
              <a:rPr lang="en-CA" dirty="0">
                <a:solidFill>
                  <a:srgbClr val="C00000"/>
                </a:solidFill>
              </a:rPr>
              <a:t>Intonation in Questions</a:t>
            </a:r>
          </a:p>
        </p:txBody>
      </p:sp>
      <p:pic>
        <p:nvPicPr>
          <p:cNvPr id="10" name="Picture 9"/>
          <p:cNvPicPr>
            <a:picLocks noChangeAspect="1"/>
          </p:cNvPicPr>
          <p:nvPr/>
        </p:nvPicPr>
        <p:blipFill>
          <a:blip r:embed="rId3"/>
          <a:stretch>
            <a:fillRect/>
          </a:stretch>
        </p:blipFill>
        <p:spPr>
          <a:xfrm>
            <a:off x="154794" y="1143000"/>
            <a:ext cx="7953375" cy="3969712"/>
          </a:xfrm>
          <a:prstGeom prst="rect">
            <a:avLst/>
          </a:prstGeom>
        </p:spPr>
      </p:pic>
    </p:spTree>
    <p:extLst>
      <p:ext uri="{BB962C8B-B14F-4D97-AF65-F5344CB8AC3E}">
        <p14:creationId xmlns:p14="http://schemas.microsoft.com/office/powerpoint/2010/main" val="180490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609416"/>
            <a:ext cx="8001000" cy="3495984"/>
          </a:xfrm>
        </p:spPr>
        <p:txBody>
          <a:bodyPr/>
          <a:lstStyle/>
          <a:p>
            <a:pPr marL="0" indent="0">
              <a:buNone/>
            </a:pPr>
            <a:endParaRPr lang="en-CA" dirty="0"/>
          </a:p>
          <a:p>
            <a:pPr marL="0" indent="0">
              <a:buNone/>
            </a:pPr>
            <a:endParaRPr lang="en-CA" dirty="0"/>
          </a:p>
          <a:p>
            <a:pPr marL="0" indent="0">
              <a:buNone/>
            </a:pPr>
            <a:endParaRPr lang="en-CA" dirty="0"/>
          </a:p>
        </p:txBody>
      </p:sp>
      <p:sp>
        <p:nvSpPr>
          <p:cNvPr id="9" name="Title 1"/>
          <p:cNvSpPr>
            <a:spLocks noGrp="1"/>
          </p:cNvSpPr>
          <p:nvPr>
            <p:ph type="title"/>
          </p:nvPr>
        </p:nvSpPr>
        <p:spPr>
          <a:xfrm>
            <a:off x="76200" y="381000"/>
            <a:ext cx="3048000" cy="457200"/>
          </a:xfrm>
        </p:spPr>
        <p:txBody>
          <a:bodyPr>
            <a:normAutofit fontScale="90000"/>
          </a:bodyPr>
          <a:lstStyle/>
          <a:p>
            <a:r>
              <a:rPr lang="en-CA" dirty="0">
                <a:solidFill>
                  <a:srgbClr val="C00000"/>
                </a:solidFill>
              </a:rPr>
              <a:t>Intonation</a:t>
            </a:r>
          </a:p>
        </p:txBody>
      </p:sp>
      <p:sp>
        <p:nvSpPr>
          <p:cNvPr id="2" name="Rectangle 1"/>
          <p:cNvSpPr/>
          <p:nvPr/>
        </p:nvSpPr>
        <p:spPr>
          <a:xfrm>
            <a:off x="76200" y="1225689"/>
            <a:ext cx="7924800" cy="3724096"/>
          </a:xfrm>
          <a:prstGeom prst="rect">
            <a:avLst/>
          </a:prstGeom>
        </p:spPr>
        <p:txBody>
          <a:bodyPr wrap="square">
            <a:spAutoFit/>
          </a:bodyPr>
          <a:lstStyle/>
          <a:p>
            <a:pPr algn="just">
              <a:spcAft>
                <a:spcPts val="0"/>
              </a:spcAft>
            </a:pPr>
            <a:r>
              <a:rPr lang="en-US" sz="2000" b="1" dirty="0">
                <a:latin typeface="Calibri" panose="020F0502020204030204" pitchFamily="34" charset="0"/>
                <a:ea typeface="Times New Roman" panose="02020603050405020304" pitchFamily="18" charset="0"/>
                <a:cs typeface="Times New Roman" panose="02020603050405020304" pitchFamily="18" charset="0"/>
              </a:rPr>
              <a:t>Use up or down arrows (↗ ↘) to mark the appropriate intonation at the end of the following questions.</a:t>
            </a:r>
            <a:endParaRPr lang="en-CA" sz="2000" b="1" dirty="0">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en-US" sz="3600" dirty="0">
                <a:latin typeface="Calibri" panose="020F0502020204030204" pitchFamily="34" charset="0"/>
                <a:ea typeface="Times New Roman" panose="02020603050405020304" pitchFamily="18" charset="0"/>
                <a:cs typeface="Times New Roman" panose="02020603050405020304" pitchFamily="18" charset="0"/>
              </a:rPr>
              <a:t> </a:t>
            </a:r>
            <a:endParaRPr lang="en-CA" sz="3600" dirty="0">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0"/>
              </a:spcAft>
            </a:pPr>
            <a:r>
              <a:rPr lang="en-US" sz="3200" i="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‘So why give an oral presentation ___?  Why not simply provide a report ___?  Why not simply write a paper ___?  Is there something which an oral presentation can do which a written report cannot ___? ‘ </a:t>
            </a:r>
            <a:endParaRPr lang="en-CA" sz="32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85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4152" y="381000"/>
            <a:ext cx="3520440" cy="457200"/>
          </a:xfrm>
        </p:spPr>
        <p:txBody>
          <a:bodyPr/>
          <a:lstStyle/>
          <a:p>
            <a:pPr algn="ctr"/>
            <a:r>
              <a:rPr lang="en-US" dirty="0"/>
              <a:t>Last Lesson</a:t>
            </a:r>
          </a:p>
        </p:txBody>
      </p:sp>
      <p:sp>
        <p:nvSpPr>
          <p:cNvPr id="7" name="Text Placeholder 6"/>
          <p:cNvSpPr>
            <a:spLocks noGrp="1"/>
          </p:cNvSpPr>
          <p:nvPr>
            <p:ph type="body" sz="half" idx="3"/>
          </p:nvPr>
        </p:nvSpPr>
        <p:spPr>
          <a:xfrm>
            <a:off x="4267200" y="381000"/>
            <a:ext cx="3520440" cy="457200"/>
          </a:xfrm>
        </p:spPr>
        <p:txBody>
          <a:bodyPr/>
          <a:lstStyle/>
          <a:p>
            <a:pPr algn="ctr"/>
            <a:r>
              <a:rPr lang="en-US" dirty="0"/>
              <a:t>This Lesson </a:t>
            </a:r>
          </a:p>
        </p:txBody>
      </p:sp>
      <p:sp>
        <p:nvSpPr>
          <p:cNvPr id="6" name="Content Placeholder 5"/>
          <p:cNvSpPr>
            <a:spLocks noGrp="1"/>
          </p:cNvSpPr>
          <p:nvPr>
            <p:ph sz="quarter" idx="2"/>
          </p:nvPr>
        </p:nvSpPr>
        <p:spPr>
          <a:xfrm>
            <a:off x="454152" y="1295400"/>
            <a:ext cx="3520440" cy="4917560"/>
          </a:xfrm>
        </p:spPr>
        <p:txBody>
          <a:bodyPr>
            <a:normAutofit fontScale="77500" lnSpcReduction="20000"/>
          </a:bodyPr>
          <a:lstStyle/>
          <a:p>
            <a:pPr>
              <a:buFont typeface="Arial" panose="020B0604020202020204" pitchFamily="34" charset="0"/>
              <a:buChar char="•"/>
            </a:pPr>
            <a:r>
              <a:rPr lang="en-US" dirty="0"/>
              <a:t>Quick revision of Word Stress</a:t>
            </a:r>
          </a:p>
          <a:p>
            <a:pPr>
              <a:buFont typeface="Arial" panose="020B0604020202020204" pitchFamily="34" charset="0"/>
              <a:buChar char="•"/>
            </a:pPr>
            <a:r>
              <a:rPr lang="en-US" dirty="0"/>
              <a:t>Revision of </a:t>
            </a:r>
            <a:r>
              <a:rPr lang="en-US" b="1" dirty="0">
                <a:solidFill>
                  <a:srgbClr val="0070C0"/>
                </a:solidFill>
              </a:rPr>
              <a:t>Teaching Strategy 1: </a:t>
            </a:r>
            <a:r>
              <a:rPr lang="en-US" dirty="0">
                <a:solidFill>
                  <a:srgbClr val="FF0000"/>
                </a:solidFill>
              </a:rPr>
              <a:t>Definition and Classification</a:t>
            </a:r>
          </a:p>
          <a:p>
            <a:pPr>
              <a:buFont typeface="Arial" panose="020B0604020202020204" pitchFamily="34" charset="0"/>
              <a:buChar char="•"/>
            </a:pPr>
            <a:r>
              <a:rPr lang="en-US" dirty="0"/>
              <a:t>Revision of Presentation Skills: smiling, stress, hand gestures and signposting</a:t>
            </a:r>
          </a:p>
          <a:p>
            <a:pPr>
              <a:buFont typeface="Arial" panose="020B0604020202020204" pitchFamily="34" charset="0"/>
              <a:buChar char="•"/>
            </a:pPr>
            <a:r>
              <a:rPr lang="en-US" dirty="0"/>
              <a:t>Introduction to Sentence Stress, Rhythm and intonation</a:t>
            </a:r>
          </a:p>
          <a:p>
            <a:pPr>
              <a:buFont typeface="Arial" panose="020B0604020202020204" pitchFamily="34" charset="0"/>
              <a:buChar char="•"/>
            </a:pPr>
            <a:r>
              <a:rPr lang="en-US" dirty="0"/>
              <a:t>Introduction to chunking</a:t>
            </a:r>
          </a:p>
          <a:p>
            <a:pPr>
              <a:buFont typeface="Arial" panose="020B0604020202020204" pitchFamily="34" charset="0"/>
              <a:buChar char="•"/>
            </a:pPr>
            <a:r>
              <a:rPr lang="en-US" b="1" dirty="0">
                <a:solidFill>
                  <a:srgbClr val="0070C0"/>
                </a:solidFill>
              </a:rPr>
              <a:t>Teaching Strategy 2: </a:t>
            </a:r>
            <a:r>
              <a:rPr lang="en-US" dirty="0">
                <a:solidFill>
                  <a:srgbClr val="FF0000"/>
                </a:solidFill>
              </a:rPr>
              <a:t>Comparison</a:t>
            </a:r>
            <a:r>
              <a:rPr lang="en-US" dirty="0">
                <a:solidFill>
                  <a:srgbClr val="00B050"/>
                </a:solidFill>
              </a:rPr>
              <a:t> </a:t>
            </a:r>
            <a:r>
              <a:rPr lang="en-US" dirty="0"/>
              <a:t>and</a:t>
            </a:r>
            <a:r>
              <a:rPr lang="en-US" dirty="0">
                <a:solidFill>
                  <a:srgbClr val="00B050"/>
                </a:solidFill>
              </a:rPr>
              <a:t> </a:t>
            </a:r>
            <a:r>
              <a:rPr lang="en-US" dirty="0">
                <a:solidFill>
                  <a:srgbClr val="FF0000"/>
                </a:solidFill>
              </a:rPr>
              <a:t>Contrast</a:t>
            </a:r>
          </a:p>
          <a:p>
            <a:pPr>
              <a:buFont typeface="Arial" panose="020B0604020202020204" pitchFamily="34" charset="0"/>
              <a:buChar char="•"/>
            </a:pPr>
            <a:r>
              <a:rPr lang="en-US" dirty="0"/>
              <a:t>Teach a 3-minute </a:t>
            </a:r>
            <a:r>
              <a:rPr lang="en-US" dirty="0">
                <a:solidFill>
                  <a:srgbClr val="FF0000"/>
                </a:solidFill>
              </a:rPr>
              <a:t>Compare</a:t>
            </a:r>
            <a:r>
              <a:rPr lang="en-US" dirty="0"/>
              <a:t> and </a:t>
            </a:r>
            <a:r>
              <a:rPr lang="en-US" dirty="0">
                <a:solidFill>
                  <a:srgbClr val="FF0000"/>
                </a:solidFill>
              </a:rPr>
              <a:t>Contrast</a:t>
            </a:r>
            <a:r>
              <a:rPr lang="en-US" dirty="0"/>
              <a:t> mini-lesson</a:t>
            </a:r>
          </a:p>
          <a:p>
            <a:pPr>
              <a:buFont typeface="Arial" panose="020B0604020202020204" pitchFamily="34" charset="0"/>
              <a:buChar char="•"/>
            </a:pPr>
            <a:r>
              <a:rPr lang="en-US" dirty="0"/>
              <a:t>Homework explanation</a:t>
            </a:r>
          </a:p>
          <a:p>
            <a:pPr>
              <a:buFont typeface="Arial" panose="020B0604020202020204" pitchFamily="34" charset="0"/>
              <a:buChar char="•"/>
            </a:pPr>
            <a:r>
              <a:rPr lang="en-US" dirty="0"/>
              <a:t>Any questions?</a:t>
            </a:r>
          </a:p>
        </p:txBody>
      </p:sp>
      <p:sp>
        <p:nvSpPr>
          <p:cNvPr id="8" name="Content Placeholder 7"/>
          <p:cNvSpPr>
            <a:spLocks noGrp="1"/>
          </p:cNvSpPr>
          <p:nvPr>
            <p:ph sz="quarter" idx="4"/>
          </p:nvPr>
        </p:nvSpPr>
        <p:spPr>
          <a:xfrm>
            <a:off x="4267200" y="1271954"/>
            <a:ext cx="3520440" cy="4917560"/>
          </a:xfrm>
        </p:spPr>
        <p:txBody>
          <a:bodyPr>
            <a:normAutofit fontScale="70000" lnSpcReduction="20000"/>
          </a:bodyPr>
          <a:lstStyle/>
          <a:p>
            <a:pPr>
              <a:buFont typeface="Arial" panose="020B0604020202020204" pitchFamily="34" charset="0"/>
              <a:buChar char="•"/>
            </a:pPr>
            <a:r>
              <a:rPr lang="en-US" dirty="0"/>
              <a:t>Quick revision of </a:t>
            </a:r>
            <a:r>
              <a:rPr lang="en-US" dirty="0">
                <a:solidFill>
                  <a:srgbClr val="FF0000"/>
                </a:solidFill>
              </a:rPr>
              <a:t>Sentence Stress, Rhythm </a:t>
            </a:r>
            <a:r>
              <a:rPr lang="en-US" dirty="0"/>
              <a:t>and </a:t>
            </a:r>
            <a:r>
              <a:rPr lang="en-US" dirty="0">
                <a:solidFill>
                  <a:srgbClr val="FF0000"/>
                </a:solidFill>
              </a:rPr>
              <a:t>Intonation</a:t>
            </a:r>
            <a:endParaRPr lang="en-US" dirty="0"/>
          </a:p>
          <a:p>
            <a:pPr>
              <a:buFont typeface="Arial" panose="020B0604020202020204" pitchFamily="34" charset="0"/>
              <a:buChar char="•"/>
            </a:pPr>
            <a:r>
              <a:rPr lang="en-US" b="1" dirty="0">
                <a:solidFill>
                  <a:srgbClr val="0070C0"/>
                </a:solidFill>
              </a:rPr>
              <a:t>Teaching Strategy 3: </a:t>
            </a:r>
            <a:r>
              <a:rPr lang="en-US" dirty="0">
                <a:solidFill>
                  <a:srgbClr val="FF0000"/>
                </a:solidFill>
              </a:rPr>
              <a:t>Process</a:t>
            </a:r>
          </a:p>
          <a:p>
            <a:pPr>
              <a:buFont typeface="Arial" panose="020B0604020202020204" pitchFamily="34" charset="0"/>
              <a:buChar char="•"/>
            </a:pPr>
            <a:r>
              <a:rPr lang="en-US" dirty="0">
                <a:solidFill>
                  <a:schemeClr val="tx1"/>
                </a:solidFill>
              </a:rPr>
              <a:t>Speaking and Listening activities for </a:t>
            </a:r>
            <a:r>
              <a:rPr lang="en-US" b="1" dirty="0">
                <a:solidFill>
                  <a:srgbClr val="FF0000"/>
                </a:solidFill>
              </a:rPr>
              <a:t>Process</a:t>
            </a:r>
          </a:p>
          <a:p>
            <a:pPr>
              <a:buFont typeface="Arial" panose="020B0604020202020204" pitchFamily="34" charset="0"/>
              <a:buChar char="•"/>
            </a:pPr>
            <a:r>
              <a:rPr lang="en-US" dirty="0">
                <a:solidFill>
                  <a:schemeClr val="tx1"/>
                </a:solidFill>
              </a:rPr>
              <a:t>More practice with </a:t>
            </a:r>
            <a:r>
              <a:rPr lang="en-US" b="1" dirty="0">
                <a:solidFill>
                  <a:schemeClr val="tx1"/>
                </a:solidFill>
              </a:rPr>
              <a:t>Chunking</a:t>
            </a:r>
            <a:r>
              <a:rPr lang="en-US" dirty="0">
                <a:solidFill>
                  <a:schemeClr val="tx1"/>
                </a:solidFill>
              </a:rPr>
              <a:t> while making </a:t>
            </a:r>
            <a:r>
              <a:rPr lang="en-US" b="1" dirty="0">
                <a:solidFill>
                  <a:srgbClr val="0070C0"/>
                </a:solidFill>
              </a:rPr>
              <a:t>Eye Contact</a:t>
            </a:r>
          </a:p>
          <a:p>
            <a:pPr>
              <a:buFont typeface="Arial" panose="020B0604020202020204" pitchFamily="34" charset="0"/>
              <a:buChar char="•"/>
            </a:pPr>
            <a:r>
              <a:rPr lang="en-US" dirty="0"/>
              <a:t>More </a:t>
            </a:r>
            <a:r>
              <a:rPr lang="en-US" b="1" dirty="0"/>
              <a:t>Signposting</a:t>
            </a:r>
            <a:r>
              <a:rPr lang="en-US" dirty="0"/>
              <a:t> vocabulary for different presentation functions</a:t>
            </a:r>
          </a:p>
          <a:p>
            <a:pPr>
              <a:buFont typeface="Arial" panose="020B0604020202020204" pitchFamily="34" charset="0"/>
              <a:buChar char="•"/>
            </a:pPr>
            <a:r>
              <a:rPr lang="en-US" dirty="0">
                <a:solidFill>
                  <a:schemeClr val="tx1"/>
                </a:solidFill>
              </a:rPr>
              <a:t>Prepare and teach a </a:t>
            </a:r>
            <a:r>
              <a:rPr lang="en-US" dirty="0"/>
              <a:t>4-minute </a:t>
            </a:r>
            <a:r>
              <a:rPr lang="en-US" dirty="0">
                <a:solidFill>
                  <a:srgbClr val="FF0000"/>
                </a:solidFill>
              </a:rPr>
              <a:t>Process</a:t>
            </a:r>
            <a:r>
              <a:rPr lang="en-US" dirty="0"/>
              <a:t> mini-lesson</a:t>
            </a:r>
            <a:endParaRPr lang="en-US" dirty="0">
              <a:solidFill>
                <a:schemeClr val="tx1"/>
              </a:solidFill>
            </a:endParaRPr>
          </a:p>
          <a:p>
            <a:pPr>
              <a:buFont typeface="Arial" panose="020B0604020202020204" pitchFamily="34" charset="0"/>
              <a:buChar char="•"/>
            </a:pPr>
            <a:r>
              <a:rPr lang="en-US" dirty="0"/>
              <a:t>Discuss Week 6 Assessment requirements, schedule, tips and receive assessment package </a:t>
            </a:r>
          </a:p>
          <a:p>
            <a:pPr>
              <a:buFont typeface="Arial" panose="020B0604020202020204" pitchFamily="34" charset="0"/>
              <a:buChar char="•"/>
            </a:pPr>
            <a:r>
              <a:rPr lang="en-US" dirty="0"/>
              <a:t>Homework explanation</a:t>
            </a:r>
          </a:p>
          <a:p>
            <a:pPr marL="0" indent="0">
              <a:buNone/>
            </a:pPr>
            <a:endParaRPr lang="en-US" dirty="0"/>
          </a:p>
        </p:txBody>
      </p:sp>
    </p:spTree>
    <p:extLst>
      <p:ext uri="{BB962C8B-B14F-4D97-AF65-F5344CB8AC3E}">
        <p14:creationId xmlns:p14="http://schemas.microsoft.com/office/powerpoint/2010/main" val="34352666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1000"/>
                                        <p:tgtEl>
                                          <p:spTgt spid="6">
                                            <p:txEl>
                                              <p:pRg st="7" end="7"/>
                                            </p:txEl>
                                          </p:spTgt>
                                        </p:tgtEl>
                                      </p:cBhvr>
                                    </p:animEffect>
                                    <p:anim calcmode="lin" valueType="num">
                                      <p:cBhvr>
                                        <p:cTn id="5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fade">
                                      <p:cBhvr>
                                        <p:cTn id="63" dur="1000"/>
                                        <p:tgtEl>
                                          <p:spTgt spid="6">
                                            <p:txEl>
                                              <p:pRg st="8" end="8"/>
                                            </p:txEl>
                                          </p:spTgt>
                                        </p:tgtEl>
                                      </p:cBhvr>
                                    </p:animEffect>
                                    <p:anim calcmode="lin" valueType="num">
                                      <p:cBhvr>
                                        <p:cTn id="64"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8">
                                            <p:txEl>
                                              <p:pRg st="0" end="0"/>
                                            </p:txEl>
                                          </p:spTgt>
                                        </p:tgtEl>
                                        <p:attrNameLst>
                                          <p:attrName>style.visibility</p:attrName>
                                        </p:attrNameLst>
                                      </p:cBhvr>
                                      <p:to>
                                        <p:strVal val="visible"/>
                                      </p:to>
                                    </p:set>
                                    <p:animEffect transition="in" filter="fade">
                                      <p:cBhvr>
                                        <p:cTn id="70" dur="1000"/>
                                        <p:tgtEl>
                                          <p:spTgt spid="8">
                                            <p:txEl>
                                              <p:pRg st="0" end="0"/>
                                            </p:txEl>
                                          </p:spTgt>
                                        </p:tgtEl>
                                      </p:cBhvr>
                                    </p:animEffect>
                                    <p:anim calcmode="lin" valueType="num">
                                      <p:cBhvr>
                                        <p:cTn id="7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8">
                                            <p:txEl>
                                              <p:pRg st="1" end="1"/>
                                            </p:txEl>
                                          </p:spTgt>
                                        </p:tgtEl>
                                        <p:attrNameLst>
                                          <p:attrName>style.visibility</p:attrName>
                                        </p:attrNameLst>
                                      </p:cBhvr>
                                      <p:to>
                                        <p:strVal val="visible"/>
                                      </p:to>
                                    </p:set>
                                    <p:animEffect transition="in" filter="fade">
                                      <p:cBhvr>
                                        <p:cTn id="77" dur="1000"/>
                                        <p:tgtEl>
                                          <p:spTgt spid="8">
                                            <p:txEl>
                                              <p:pRg st="1" end="1"/>
                                            </p:txEl>
                                          </p:spTgt>
                                        </p:tgtEl>
                                      </p:cBhvr>
                                    </p:animEffect>
                                    <p:anim calcmode="lin" valueType="num">
                                      <p:cBhvr>
                                        <p:cTn id="7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7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8">
                                            <p:txEl>
                                              <p:pRg st="2" end="2"/>
                                            </p:txEl>
                                          </p:spTgt>
                                        </p:tgtEl>
                                        <p:attrNameLst>
                                          <p:attrName>style.visibility</p:attrName>
                                        </p:attrNameLst>
                                      </p:cBhvr>
                                      <p:to>
                                        <p:strVal val="visible"/>
                                      </p:to>
                                    </p:set>
                                    <p:animEffect transition="in" filter="fade">
                                      <p:cBhvr>
                                        <p:cTn id="84" dur="1000"/>
                                        <p:tgtEl>
                                          <p:spTgt spid="8">
                                            <p:txEl>
                                              <p:pRg st="2" end="2"/>
                                            </p:txEl>
                                          </p:spTgt>
                                        </p:tgtEl>
                                      </p:cBhvr>
                                    </p:animEffect>
                                    <p:anim calcmode="lin" valueType="num">
                                      <p:cBhvr>
                                        <p:cTn id="8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8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8">
                                            <p:txEl>
                                              <p:pRg st="3" end="3"/>
                                            </p:txEl>
                                          </p:spTgt>
                                        </p:tgtEl>
                                        <p:attrNameLst>
                                          <p:attrName>style.visibility</p:attrName>
                                        </p:attrNameLst>
                                      </p:cBhvr>
                                      <p:to>
                                        <p:strVal val="visible"/>
                                      </p:to>
                                    </p:set>
                                    <p:animEffect transition="in" filter="fade">
                                      <p:cBhvr>
                                        <p:cTn id="91" dur="1000"/>
                                        <p:tgtEl>
                                          <p:spTgt spid="8">
                                            <p:txEl>
                                              <p:pRg st="3" end="3"/>
                                            </p:txEl>
                                          </p:spTgt>
                                        </p:tgtEl>
                                      </p:cBhvr>
                                    </p:animEffect>
                                    <p:anim calcmode="lin" valueType="num">
                                      <p:cBhvr>
                                        <p:cTn id="9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9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8">
                                            <p:txEl>
                                              <p:pRg st="4" end="4"/>
                                            </p:txEl>
                                          </p:spTgt>
                                        </p:tgtEl>
                                        <p:attrNameLst>
                                          <p:attrName>style.visibility</p:attrName>
                                        </p:attrNameLst>
                                      </p:cBhvr>
                                      <p:to>
                                        <p:strVal val="visible"/>
                                      </p:to>
                                    </p:set>
                                    <p:animEffect transition="in" filter="fade">
                                      <p:cBhvr>
                                        <p:cTn id="98" dur="1000"/>
                                        <p:tgtEl>
                                          <p:spTgt spid="8">
                                            <p:txEl>
                                              <p:pRg st="4" end="4"/>
                                            </p:txEl>
                                          </p:spTgt>
                                        </p:tgtEl>
                                      </p:cBhvr>
                                    </p:animEffect>
                                    <p:anim calcmode="lin" valueType="num">
                                      <p:cBhvr>
                                        <p:cTn id="9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100"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8">
                                            <p:txEl>
                                              <p:pRg st="5" end="5"/>
                                            </p:txEl>
                                          </p:spTgt>
                                        </p:tgtEl>
                                        <p:attrNameLst>
                                          <p:attrName>style.visibility</p:attrName>
                                        </p:attrNameLst>
                                      </p:cBhvr>
                                      <p:to>
                                        <p:strVal val="visible"/>
                                      </p:to>
                                    </p:set>
                                    <p:animEffect transition="in" filter="fade">
                                      <p:cBhvr>
                                        <p:cTn id="105" dur="1000"/>
                                        <p:tgtEl>
                                          <p:spTgt spid="8">
                                            <p:txEl>
                                              <p:pRg st="5" end="5"/>
                                            </p:txEl>
                                          </p:spTgt>
                                        </p:tgtEl>
                                      </p:cBhvr>
                                    </p:animEffect>
                                    <p:anim calcmode="lin" valueType="num">
                                      <p:cBhvr>
                                        <p:cTn id="106"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07"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8">
                                            <p:txEl>
                                              <p:pRg st="6" end="6"/>
                                            </p:txEl>
                                          </p:spTgt>
                                        </p:tgtEl>
                                        <p:attrNameLst>
                                          <p:attrName>style.visibility</p:attrName>
                                        </p:attrNameLst>
                                      </p:cBhvr>
                                      <p:to>
                                        <p:strVal val="visible"/>
                                      </p:to>
                                    </p:set>
                                    <p:animEffect transition="in" filter="fade">
                                      <p:cBhvr>
                                        <p:cTn id="112" dur="1000"/>
                                        <p:tgtEl>
                                          <p:spTgt spid="8">
                                            <p:txEl>
                                              <p:pRg st="6" end="6"/>
                                            </p:txEl>
                                          </p:spTgt>
                                        </p:tgtEl>
                                      </p:cBhvr>
                                    </p:animEffect>
                                    <p:anim calcmode="lin" valueType="num">
                                      <p:cBhvr>
                                        <p:cTn id="11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114"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8">
                                            <p:txEl>
                                              <p:pRg st="7" end="7"/>
                                            </p:txEl>
                                          </p:spTgt>
                                        </p:tgtEl>
                                        <p:attrNameLst>
                                          <p:attrName>style.visibility</p:attrName>
                                        </p:attrNameLst>
                                      </p:cBhvr>
                                      <p:to>
                                        <p:strVal val="visible"/>
                                      </p:to>
                                    </p:set>
                                    <p:animEffect transition="in" filter="fade">
                                      <p:cBhvr>
                                        <p:cTn id="119" dur="1000"/>
                                        <p:tgtEl>
                                          <p:spTgt spid="8">
                                            <p:txEl>
                                              <p:pRg st="7" end="7"/>
                                            </p:txEl>
                                          </p:spTgt>
                                        </p:tgtEl>
                                      </p:cBhvr>
                                    </p:animEffect>
                                    <p:anim calcmode="lin" valueType="num">
                                      <p:cBhvr>
                                        <p:cTn id="12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121"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r="11000" b="-17000"/>
          </a:stretch>
        </a:blipFill>
        <a:effectLst/>
      </p:bgPr>
    </p:bg>
    <p:spTree>
      <p:nvGrpSpPr>
        <p:cNvPr id="1" name=""/>
        <p:cNvGrpSpPr/>
        <p:nvPr/>
      </p:nvGrpSpPr>
      <p:grpSpPr>
        <a:xfrm>
          <a:off x="0" y="0"/>
          <a:ext cx="0" cy="0"/>
          <a:chOff x="0" y="0"/>
          <a:chExt cx="0" cy="0"/>
        </a:xfrm>
      </p:grpSpPr>
      <p:sp>
        <p:nvSpPr>
          <p:cNvPr id="4" name="Rectangle 3"/>
          <p:cNvSpPr/>
          <p:nvPr/>
        </p:nvSpPr>
        <p:spPr>
          <a:xfrm>
            <a:off x="0" y="983763"/>
            <a:ext cx="8077200" cy="5771645"/>
          </a:xfrm>
          <a:prstGeom prst="rect">
            <a:avLst/>
          </a:prstGeom>
        </p:spPr>
        <p:txBody>
          <a:bodyPr wrap="square">
            <a:spAutoFit/>
          </a:bodyPr>
          <a:lstStyle/>
          <a:p>
            <a:pPr algn="just">
              <a:lnSpc>
                <a:spcPct val="107000"/>
              </a:lnSpc>
              <a:spcAft>
                <a:spcPts val="800"/>
              </a:spcAft>
            </a:pPr>
            <a:r>
              <a:rPr lang="en-US" sz="2400" dirty="0">
                <a:latin typeface="Calibri" panose="020F0502020204030204" pitchFamily="34" charset="0"/>
                <a:ea typeface="SimSun" panose="02010600030101010101" pitchFamily="2" charset="-122"/>
                <a:cs typeface="Times New Roman" panose="02020603050405020304" pitchFamily="18" charset="0"/>
              </a:rPr>
              <a:t>Presenting information to an audience is similar to feeding a baby. It should be done </a:t>
            </a:r>
            <a:r>
              <a:rPr lang="en-US" sz="2400" b="1" dirty="0">
                <a:latin typeface="Calibri" panose="020F0502020204030204" pitchFamily="34" charset="0"/>
                <a:ea typeface="SimSun" panose="02010600030101010101" pitchFamily="2" charset="-122"/>
                <a:cs typeface="Times New Roman" panose="02020603050405020304" pitchFamily="18" charset="0"/>
              </a:rPr>
              <a:t>gradually</a:t>
            </a:r>
            <a:r>
              <a:rPr lang="en-US" sz="2400" dirty="0">
                <a:latin typeface="Calibri" panose="020F0502020204030204" pitchFamily="34" charset="0"/>
                <a:ea typeface="SimSun" panose="02010600030101010101" pitchFamily="2" charset="-122"/>
                <a:cs typeface="Times New Roman" panose="02020603050405020304" pitchFamily="18" charset="0"/>
              </a:rPr>
              <a:t> so that the ‘food’, or information, is received comfortably. If information is given too quickly, the audience cannot ‘digest’ it easily, which may cause confusion or problems in understanding what you are talking about. Using </a:t>
            </a:r>
            <a:r>
              <a:rPr lang="en-US" sz="2400" b="1" i="1" dirty="0">
                <a:latin typeface="Calibri" panose="020F0502020204030204" pitchFamily="34" charset="0"/>
                <a:ea typeface="SimSun" panose="02010600030101010101" pitchFamily="2" charset="-122"/>
                <a:cs typeface="Times New Roman" panose="02020603050405020304" pitchFamily="18" charset="0"/>
              </a:rPr>
              <a:t>chunking</a:t>
            </a:r>
            <a:r>
              <a:rPr lang="en-US" sz="2400" dirty="0">
                <a:latin typeface="Calibri" panose="020F0502020204030204" pitchFamily="34" charset="0"/>
                <a:ea typeface="SimSun" panose="02010600030101010101" pitchFamily="2" charset="-122"/>
                <a:cs typeface="Times New Roman" panose="02020603050405020304" pitchFamily="18" charset="0"/>
              </a:rPr>
              <a:t> in your presentation can prevent this problem.</a:t>
            </a:r>
            <a:endParaRPr lang="en-CA" sz="24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dirty="0">
                <a:latin typeface="Calibri" panose="020F0502020204030204" pitchFamily="34" charset="0"/>
                <a:ea typeface="SimSun" panose="02010600030101010101" pitchFamily="2" charset="-122"/>
                <a:cs typeface="Times New Roman" panose="02020603050405020304" pitchFamily="18" charset="0"/>
              </a:rPr>
              <a:t>Look at the following famous line from William Shakespeare’s play, </a:t>
            </a:r>
            <a:r>
              <a:rPr lang="en-US" sz="2400" i="1" dirty="0">
                <a:latin typeface="Calibri" panose="020F0502020204030204" pitchFamily="34" charset="0"/>
                <a:ea typeface="SimSun" panose="02010600030101010101" pitchFamily="2" charset="-122"/>
                <a:cs typeface="Times New Roman" panose="02020603050405020304" pitchFamily="18" charset="0"/>
              </a:rPr>
              <a:t>Hamlet</a:t>
            </a:r>
            <a:r>
              <a:rPr lang="en-US" sz="2400" dirty="0">
                <a:latin typeface="Calibri" panose="020F0502020204030204" pitchFamily="34" charset="0"/>
                <a:ea typeface="SimSun" panose="02010600030101010101" pitchFamily="2" charset="-122"/>
                <a:cs typeface="Times New Roman" panose="02020603050405020304" pitchFamily="18" charset="0"/>
              </a:rPr>
              <a:t>.</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800" b="1" dirty="0">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To be or not to be; that is the question</a:t>
            </a:r>
            <a:r>
              <a:rPr lang="en-US" sz="2800" b="1" dirty="0">
                <a:latin typeface="Calibri" panose="020F0502020204030204" pitchFamily="34" charset="0"/>
                <a:ea typeface="SimSun" panose="02010600030101010101" pitchFamily="2" charset="-122"/>
                <a:cs typeface="Times New Roman" panose="02020603050405020304" pitchFamily="18" charset="0"/>
              </a:rPr>
              <a:t>.’ </a:t>
            </a:r>
          </a:p>
          <a:p>
            <a:pPr algn="just">
              <a:lnSpc>
                <a:spcPct val="107000"/>
              </a:lnSpc>
              <a:spcAft>
                <a:spcPts val="800"/>
              </a:spcAft>
            </a:pPr>
            <a:endParaRPr lang="en-US" sz="2800" b="1"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400" b="1" dirty="0">
                <a:latin typeface="Calibri" panose="020F0502020204030204" pitchFamily="34" charset="0"/>
                <a:ea typeface="SimSun" panose="02010600030101010101" pitchFamily="2" charset="-122"/>
                <a:cs typeface="Times New Roman" panose="02020603050405020304" pitchFamily="18" charset="0"/>
              </a:rPr>
              <a:t>Where would you naturally pause when delivering this sentence?</a:t>
            </a:r>
            <a:endParaRPr lang="en-CA" sz="24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Title 1"/>
          <p:cNvSpPr>
            <a:spLocks noGrp="1"/>
          </p:cNvSpPr>
          <p:nvPr>
            <p:ph type="title"/>
          </p:nvPr>
        </p:nvSpPr>
        <p:spPr>
          <a:xfrm>
            <a:off x="0" y="457200"/>
            <a:ext cx="7716852" cy="363908"/>
          </a:xfrm>
        </p:spPr>
        <p:txBody>
          <a:bodyPr>
            <a:noAutofit/>
          </a:bodyPr>
          <a:lstStyle/>
          <a:p>
            <a:r>
              <a:rPr lang="en-US" sz="2800" dirty="0">
                <a:solidFill>
                  <a:srgbClr val="0070C0"/>
                </a:solidFill>
                <a:latin typeface="Calibri" panose="020F0502020204030204" pitchFamily="34" charset="0"/>
                <a:ea typeface="SimSun" panose="02010600030101010101" pitchFamily="2" charset="-122"/>
                <a:cs typeface="Times New Roman" panose="02020603050405020304" pitchFamily="18" charset="0"/>
              </a:rPr>
              <a:t>Presentation Technique: Chunking</a:t>
            </a:r>
            <a:endParaRPr lang="en-CA" sz="2800" dirty="0">
              <a:solidFill>
                <a:srgbClr val="0070C0"/>
              </a:solidFill>
            </a:endParaRPr>
          </a:p>
        </p:txBody>
      </p:sp>
    </p:spTree>
    <p:extLst>
      <p:ext uri="{BB962C8B-B14F-4D97-AF65-F5344CB8AC3E}">
        <p14:creationId xmlns:p14="http://schemas.microsoft.com/office/powerpoint/2010/main" val="10373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1000" r="10000" b="-17000"/>
          </a:stretch>
        </a:blipFill>
        <a:effectLst/>
      </p:bgPr>
    </p:bg>
    <p:spTree>
      <p:nvGrpSpPr>
        <p:cNvPr id="1" name=""/>
        <p:cNvGrpSpPr/>
        <p:nvPr/>
      </p:nvGrpSpPr>
      <p:grpSpPr>
        <a:xfrm>
          <a:off x="0" y="0"/>
          <a:ext cx="0" cy="0"/>
          <a:chOff x="0" y="0"/>
          <a:chExt cx="0" cy="0"/>
        </a:xfrm>
      </p:grpSpPr>
      <p:sp>
        <p:nvSpPr>
          <p:cNvPr id="4" name="Rectangle 3"/>
          <p:cNvSpPr/>
          <p:nvPr/>
        </p:nvSpPr>
        <p:spPr>
          <a:xfrm>
            <a:off x="76200" y="2209800"/>
            <a:ext cx="8229600" cy="3766609"/>
          </a:xfrm>
          <a:prstGeom prst="rect">
            <a:avLst/>
          </a:prstGeom>
        </p:spPr>
        <p:txBody>
          <a:bodyPr wrap="square">
            <a:spAutoFit/>
          </a:bodyPr>
          <a:lstStyle/>
          <a:p>
            <a:pPr algn="just">
              <a:lnSpc>
                <a:spcPct val="107000"/>
              </a:lnSpc>
              <a:spcAft>
                <a:spcPts val="800"/>
              </a:spcAft>
            </a:pPr>
            <a:r>
              <a:rPr lang="en-US" sz="2400" b="1" dirty="0">
                <a:latin typeface="Calibri" panose="020F0502020204030204" pitchFamily="34" charset="0"/>
                <a:ea typeface="SimSun" panose="02010600030101010101" pitchFamily="2" charset="-122"/>
                <a:cs typeface="Times New Roman" panose="02020603050405020304" pitchFamily="18" charset="0"/>
              </a:rPr>
              <a:t>Try these possible ways to say this sentence with </a:t>
            </a:r>
            <a:r>
              <a:rPr lang="en-US" sz="2400" b="1" dirty="0">
                <a:solidFill>
                  <a:srgbClr val="C00000"/>
                </a:solidFill>
                <a:latin typeface="Calibri" panose="020F0502020204030204" pitchFamily="34" charset="0"/>
                <a:ea typeface="SimSun" panose="02010600030101010101" pitchFamily="2" charset="-122"/>
                <a:cs typeface="Times New Roman" panose="02020603050405020304" pitchFamily="18" charset="0"/>
              </a:rPr>
              <a:t>chunking</a:t>
            </a:r>
            <a:r>
              <a:rPr lang="en-US" sz="2400" b="1" dirty="0">
                <a:latin typeface="Calibri" panose="020F0502020204030204" pitchFamily="34" charset="0"/>
                <a:ea typeface="SimSun" panose="02010600030101010101" pitchFamily="2" charset="-122"/>
                <a:cs typeface="Times New Roman" panose="02020603050405020304" pitchFamily="18" charset="0"/>
              </a:rPr>
              <a:t>:</a:t>
            </a:r>
          </a:p>
          <a:p>
            <a:pPr algn="just">
              <a:lnSpc>
                <a:spcPct val="107000"/>
              </a:lnSpc>
              <a:spcAft>
                <a:spcPts val="800"/>
              </a:spcAft>
            </a:pPr>
            <a:br>
              <a:rPr lang="en-US" sz="2800" dirty="0">
                <a:latin typeface="Calibri" panose="020F0502020204030204" pitchFamily="34" charset="0"/>
                <a:ea typeface="SimSun" panose="02010600030101010101" pitchFamily="2" charset="-122"/>
                <a:cs typeface="Times New Roman" panose="02020603050405020304" pitchFamily="18" charset="0"/>
              </a:rPr>
            </a:br>
            <a:r>
              <a:rPr lang="en-US" sz="2800" b="1" dirty="0">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To be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or not to be;</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 that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is the question</a:t>
            </a:r>
            <a:r>
              <a:rPr lang="en-US" sz="2800" b="1" dirty="0">
                <a:latin typeface="Calibri" panose="020F0502020204030204" pitchFamily="34" charset="0"/>
                <a:ea typeface="SimSun" panose="02010600030101010101" pitchFamily="2" charset="-122"/>
                <a:cs typeface="Times New Roman" panose="02020603050405020304" pitchFamily="18" charset="0"/>
              </a:rPr>
              <a:t>.’ </a:t>
            </a:r>
          </a:p>
          <a:p>
            <a:pPr algn="just">
              <a:lnSpc>
                <a:spcPct val="107000"/>
              </a:lnSpc>
              <a:spcAft>
                <a:spcPts val="800"/>
              </a:spcAft>
            </a:pPr>
            <a:r>
              <a:rPr lang="en-US" sz="2800" b="1" dirty="0">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To be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or not to be;</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 that is the question</a:t>
            </a:r>
            <a:r>
              <a:rPr lang="en-US" sz="2800" b="1" dirty="0">
                <a:latin typeface="Calibri" panose="020F0502020204030204" pitchFamily="34" charset="0"/>
                <a:ea typeface="SimSun" panose="02010600030101010101" pitchFamily="2" charset="-122"/>
                <a:cs typeface="Times New Roman" panose="02020603050405020304" pitchFamily="18" charset="0"/>
              </a:rPr>
              <a:t>.’ </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800" b="1" dirty="0">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To be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or not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to be;</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r>
              <a:rPr lang="en-US" sz="2800" b="1" i="1" dirty="0">
                <a:latin typeface="Calibri" panose="020F0502020204030204" pitchFamily="34" charset="0"/>
                <a:ea typeface="SimSun" panose="02010600030101010101" pitchFamily="2" charset="-122"/>
                <a:cs typeface="Times New Roman" panose="02020603050405020304" pitchFamily="18" charset="0"/>
              </a:rPr>
              <a:t> that </a:t>
            </a:r>
            <a:r>
              <a:rPr lang="en-US" sz="2800" b="1" i="1" dirty="0">
                <a:solidFill>
                  <a:srgbClr val="FF0000"/>
                </a:solidFill>
                <a:latin typeface="Calibri" panose="020F0502020204030204" pitchFamily="34" charset="0"/>
                <a:ea typeface="SimSun" panose="02010600030101010101" pitchFamily="2" charset="-122"/>
                <a:cs typeface="Times New Roman" panose="02020603050405020304" pitchFamily="18" charset="0"/>
              </a:rPr>
              <a:t>/</a:t>
            </a:r>
            <a:r>
              <a:rPr lang="en-US" sz="2800" b="1" i="1" dirty="0">
                <a:latin typeface="Calibri" panose="020F0502020204030204" pitchFamily="34" charset="0"/>
                <a:ea typeface="SimSun" panose="02010600030101010101" pitchFamily="2" charset="-122"/>
                <a:cs typeface="Times New Roman" panose="02020603050405020304" pitchFamily="18" charset="0"/>
              </a:rPr>
              <a:t> is the question</a:t>
            </a:r>
            <a:r>
              <a:rPr lang="en-US" sz="2800" b="1" dirty="0">
                <a:latin typeface="Calibri" panose="020F0502020204030204" pitchFamily="34" charset="0"/>
                <a:ea typeface="SimSun" panose="02010600030101010101" pitchFamily="2" charset="-122"/>
                <a:cs typeface="Times New Roman" panose="02020603050405020304" pitchFamily="18" charset="0"/>
              </a:rPr>
              <a:t>.’ </a:t>
            </a:r>
          </a:p>
          <a:p>
            <a:pPr marL="285750" indent="-285750" algn="just">
              <a:lnSpc>
                <a:spcPct val="107000"/>
              </a:lnSpc>
              <a:spcAft>
                <a:spcPts val="800"/>
              </a:spcAft>
              <a:buFontTx/>
              <a:buChar char="-"/>
            </a:pPr>
            <a:endParaRPr lang="en-US" sz="2800" b="1"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07000"/>
              </a:lnSpc>
              <a:spcAft>
                <a:spcPts val="800"/>
              </a:spcAft>
            </a:pPr>
            <a:r>
              <a:rPr lang="en-US" sz="2800" b="1" dirty="0">
                <a:latin typeface="Calibri" panose="020F0502020204030204" pitchFamily="34" charset="0"/>
                <a:ea typeface="SimSun" panose="02010600030101010101" pitchFamily="2" charset="-122"/>
                <a:cs typeface="Times New Roman" panose="02020603050405020304" pitchFamily="18" charset="0"/>
              </a:rPr>
              <a:t>Which one feels most comfortable to you?</a:t>
            </a:r>
            <a:endParaRPr lang="en-CA"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3" name="Title 1"/>
          <p:cNvSpPr>
            <a:spLocks noGrp="1"/>
          </p:cNvSpPr>
          <p:nvPr>
            <p:ph type="title"/>
          </p:nvPr>
        </p:nvSpPr>
        <p:spPr>
          <a:xfrm>
            <a:off x="76200" y="381000"/>
            <a:ext cx="5867400" cy="533400"/>
          </a:xfrm>
        </p:spPr>
        <p:txBody>
          <a:bodyPr>
            <a:normAutofit fontScale="90000"/>
          </a:bodyPr>
          <a:lstStyle/>
          <a:p>
            <a:r>
              <a:rPr lang="en-US" sz="4800" dirty="0">
                <a:solidFill>
                  <a:srgbClr val="0070C0"/>
                </a:solidFill>
                <a:latin typeface="Calibri" panose="020F0502020204030204" pitchFamily="34" charset="0"/>
                <a:ea typeface="SimSun" panose="02010600030101010101" pitchFamily="2" charset="-122"/>
                <a:cs typeface="Times New Roman" panose="02020603050405020304" pitchFamily="18" charset="0"/>
              </a:rPr>
              <a:t>Chunking </a:t>
            </a:r>
            <a:endParaRPr lang="en-CA" dirty="0">
              <a:solidFill>
                <a:srgbClr val="0070C0"/>
              </a:solidFill>
            </a:endParaRPr>
          </a:p>
        </p:txBody>
      </p:sp>
    </p:spTree>
    <p:extLst>
      <p:ext uri="{BB962C8B-B14F-4D97-AF65-F5344CB8AC3E}">
        <p14:creationId xmlns:p14="http://schemas.microsoft.com/office/powerpoint/2010/main" val="341662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1000"/>
                                        <p:tgtEl>
                                          <p:spTgt spid="4">
                                            <p:txEl>
                                              <p:pRg st="0" end="0"/>
                                            </p:txEl>
                                          </p:spTgt>
                                        </p:tgtEl>
                                      </p:cBhvr>
                                    </p:animEffect>
                                    <p:anim calcmode="lin" valueType="num">
                                      <p:cBhvr>
                                        <p:cTn id="3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33000" r="11000" b="-2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39000" cy="670560"/>
          </a:xfrm>
        </p:spPr>
        <p:txBody>
          <a:bodyPr>
            <a:normAutofit/>
          </a:bodyPr>
          <a:lstStyle/>
          <a:p>
            <a:r>
              <a:rPr lang="en-US" sz="3200" dirty="0">
                <a:solidFill>
                  <a:srgbClr val="0070C0"/>
                </a:solidFill>
              </a:rPr>
              <a:t>Chunking</a:t>
            </a:r>
          </a:p>
        </p:txBody>
      </p:sp>
      <p:sp>
        <p:nvSpPr>
          <p:cNvPr id="3" name="Content Placeholder 2"/>
          <p:cNvSpPr>
            <a:spLocks noGrp="1"/>
          </p:cNvSpPr>
          <p:nvPr>
            <p:ph idx="1"/>
          </p:nvPr>
        </p:nvSpPr>
        <p:spPr>
          <a:xfrm>
            <a:off x="9808" y="990600"/>
            <a:ext cx="8077200" cy="5867400"/>
          </a:xfrm>
        </p:spPr>
        <p:txBody>
          <a:bodyPr>
            <a:normAutofit/>
          </a:bodyPr>
          <a:lstStyle/>
          <a:p>
            <a:pPr>
              <a:buFont typeface="Arial" panose="020B0604020202020204" pitchFamily="34" charset="0"/>
              <a:buChar char="•"/>
            </a:pPr>
            <a:r>
              <a:rPr lang="en-US" dirty="0">
                <a:latin typeface="Calibri" panose="020F0502020204030204" pitchFamily="34" charset="0"/>
              </a:rPr>
              <a:t>Decide where the pauses [  </a:t>
            </a:r>
            <a:r>
              <a:rPr lang="en-US" dirty="0">
                <a:solidFill>
                  <a:srgbClr val="FF0000"/>
                </a:solidFill>
                <a:latin typeface="Calibri" panose="020F0502020204030204" pitchFamily="34" charset="0"/>
              </a:rPr>
              <a:t>/  </a:t>
            </a:r>
            <a:r>
              <a:rPr lang="en-US" dirty="0">
                <a:latin typeface="Calibri" panose="020F0502020204030204" pitchFamily="34" charset="0"/>
              </a:rPr>
              <a:t>] should be. </a:t>
            </a:r>
          </a:p>
          <a:p>
            <a:pPr>
              <a:buFont typeface="Arial" panose="020B0604020202020204" pitchFamily="34" charset="0"/>
              <a:buChar char="•"/>
            </a:pPr>
            <a:r>
              <a:rPr lang="en-US" dirty="0">
                <a:latin typeface="Calibri" panose="020F0502020204030204" pitchFamily="34" charset="0"/>
              </a:rPr>
              <a:t>Decide which word in each chunk should be stressed.</a:t>
            </a:r>
          </a:p>
          <a:p>
            <a:pPr>
              <a:buFont typeface="Arial" panose="020B0604020202020204" pitchFamily="34" charset="0"/>
              <a:buChar char="•"/>
            </a:pPr>
            <a:r>
              <a:rPr lang="en-US" dirty="0">
                <a:latin typeface="Calibri" panose="020F0502020204030204" pitchFamily="34" charset="0"/>
              </a:rPr>
              <a:t>Use appropriate intonation.</a:t>
            </a:r>
          </a:p>
          <a:p>
            <a:pPr marL="0" indent="0">
              <a:buNone/>
            </a:pPr>
            <a:endParaRPr lang="en-US" dirty="0"/>
          </a:p>
          <a:p>
            <a:pPr marL="0" lvl="0" indent="0">
              <a:buNone/>
            </a:pPr>
            <a:r>
              <a:rPr lang="en-US" b="1" dirty="0">
                <a:solidFill>
                  <a:srgbClr val="0070C0"/>
                </a:solidFill>
              </a:rPr>
              <a:t>Possible ways:</a:t>
            </a:r>
          </a:p>
          <a:p>
            <a:pPr marL="0" lvl="0" indent="0">
              <a:buNone/>
            </a:pPr>
            <a:endParaRPr lang="en-US" dirty="0"/>
          </a:p>
          <a:p>
            <a:pPr marL="0" lvl="0" indent="0">
              <a:buNone/>
            </a:pPr>
            <a:r>
              <a:rPr lang="en-US" dirty="0">
                <a:solidFill>
                  <a:srgbClr val="0070C0"/>
                </a:solidFill>
                <a:latin typeface="Arial Narrow" panose="020B0606020202030204" pitchFamily="34" charset="0"/>
              </a:rPr>
              <a:t>-"Two </a:t>
            </a:r>
            <a:r>
              <a:rPr lang="en-US" b="1" dirty="0">
                <a:solidFill>
                  <a:srgbClr val="FF0000"/>
                </a:solidFill>
                <a:latin typeface="Arial Narrow" panose="020B0606020202030204" pitchFamily="34" charset="0"/>
              </a:rPr>
              <a:t>wro</a:t>
            </a:r>
            <a:r>
              <a:rPr lang="en-US" dirty="0">
                <a:solidFill>
                  <a:srgbClr val="0070C0"/>
                </a:solidFill>
                <a:latin typeface="Arial Narrow" panose="020B0606020202030204" pitchFamily="34" charset="0"/>
              </a:rPr>
              <a:t>ngs</a:t>
            </a:r>
            <a:r>
              <a:rPr lang="en-US" dirty="0">
                <a:solidFill>
                  <a:srgbClr val="FF0000"/>
                </a:solidFill>
                <a:latin typeface="Arial Narrow" panose="020B0606020202030204" pitchFamily="34" charset="0"/>
              </a:rPr>
              <a:t> / </a:t>
            </a:r>
            <a:r>
              <a:rPr lang="en-US" b="1" dirty="0">
                <a:solidFill>
                  <a:srgbClr val="FF0000"/>
                </a:solidFill>
                <a:latin typeface="Arial Narrow" panose="020B0606020202030204" pitchFamily="34" charset="0"/>
              </a:rPr>
              <a:t>don't</a:t>
            </a:r>
            <a:r>
              <a:rPr lang="en-US" dirty="0">
                <a:solidFill>
                  <a:srgbClr val="0070C0"/>
                </a:solidFill>
                <a:latin typeface="Arial Narrow" panose="020B0606020202030204" pitchFamily="34" charset="0"/>
              </a:rPr>
              <a:t> </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make a </a:t>
            </a:r>
            <a:r>
              <a:rPr lang="en-US" b="1" dirty="0">
                <a:solidFill>
                  <a:srgbClr val="FF0000"/>
                </a:solidFill>
                <a:latin typeface="Arial Narrow" panose="020B0606020202030204" pitchFamily="34" charset="0"/>
              </a:rPr>
              <a:t>right</a:t>
            </a:r>
            <a:r>
              <a:rPr lang="en-US" dirty="0">
                <a:solidFill>
                  <a:srgbClr val="0070C0"/>
                </a:solidFill>
                <a:latin typeface="Arial Narrow" panose="020B0606020202030204" pitchFamily="34" charset="0"/>
              </a:rPr>
              <a:t>.“</a:t>
            </a:r>
          </a:p>
          <a:p>
            <a:pPr marL="0" indent="0">
              <a:buNone/>
            </a:pPr>
            <a:r>
              <a:rPr lang="en-US" dirty="0">
                <a:solidFill>
                  <a:srgbClr val="0070C0"/>
                </a:solidFill>
                <a:latin typeface="Arial Narrow" panose="020B0606020202030204" pitchFamily="34" charset="0"/>
              </a:rPr>
              <a:t>-"The </a:t>
            </a:r>
            <a:r>
              <a:rPr lang="en-US" b="1" dirty="0">
                <a:solidFill>
                  <a:srgbClr val="FF0000"/>
                </a:solidFill>
                <a:latin typeface="Arial Narrow" panose="020B0606020202030204" pitchFamily="34" charset="0"/>
              </a:rPr>
              <a:t>pen</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 is </a:t>
            </a:r>
            <a:r>
              <a:rPr lang="en-US" b="1" dirty="0">
                <a:solidFill>
                  <a:srgbClr val="FF0000"/>
                </a:solidFill>
                <a:latin typeface="Arial Narrow" panose="020B0606020202030204" pitchFamily="34" charset="0"/>
              </a:rPr>
              <a:t>might</a:t>
            </a:r>
            <a:r>
              <a:rPr lang="en-US" dirty="0">
                <a:solidFill>
                  <a:srgbClr val="0070C0"/>
                </a:solidFill>
                <a:latin typeface="Arial Narrow" panose="020B0606020202030204" pitchFamily="34" charset="0"/>
              </a:rPr>
              <a:t>ier </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than the </a:t>
            </a:r>
            <a:r>
              <a:rPr lang="en-US" b="1" dirty="0">
                <a:solidFill>
                  <a:srgbClr val="FF0000"/>
                </a:solidFill>
                <a:latin typeface="Arial Narrow" panose="020B0606020202030204" pitchFamily="34" charset="0"/>
              </a:rPr>
              <a:t>sword</a:t>
            </a:r>
            <a:r>
              <a:rPr lang="en-US" dirty="0">
                <a:solidFill>
                  <a:srgbClr val="0070C0"/>
                </a:solidFill>
                <a:latin typeface="Arial Narrow" panose="020B0606020202030204" pitchFamily="34" charset="0"/>
              </a:rPr>
              <a:t>.“</a:t>
            </a:r>
          </a:p>
          <a:p>
            <a:pPr marL="0" lvl="0" indent="0">
              <a:buNone/>
            </a:pPr>
            <a:r>
              <a:rPr lang="en-US" dirty="0">
                <a:solidFill>
                  <a:srgbClr val="0070C0"/>
                </a:solidFill>
                <a:latin typeface="Arial Narrow" panose="020B0606020202030204" pitchFamily="34" charset="0"/>
              </a:rPr>
              <a:t>-"When in </a:t>
            </a:r>
            <a:r>
              <a:rPr lang="en-US" b="1" dirty="0">
                <a:solidFill>
                  <a:srgbClr val="FF0000"/>
                </a:solidFill>
                <a:latin typeface="Arial Narrow" panose="020B0606020202030204" pitchFamily="34" charset="0"/>
              </a:rPr>
              <a:t>Rome</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 </a:t>
            </a:r>
            <a:r>
              <a:rPr lang="en-US" b="1" dirty="0">
                <a:solidFill>
                  <a:srgbClr val="FF0000"/>
                </a:solidFill>
                <a:latin typeface="Arial Narrow" panose="020B0606020202030204" pitchFamily="34" charset="0"/>
              </a:rPr>
              <a:t>do</a:t>
            </a:r>
            <a:r>
              <a:rPr lang="en-US" dirty="0">
                <a:solidFill>
                  <a:srgbClr val="FF0000"/>
                </a:solidFill>
                <a:latin typeface="Arial Narrow" panose="020B0606020202030204" pitchFamily="34" charset="0"/>
              </a:rPr>
              <a:t> / </a:t>
            </a:r>
            <a:r>
              <a:rPr lang="en-US" dirty="0">
                <a:solidFill>
                  <a:srgbClr val="0070C0"/>
                </a:solidFill>
                <a:latin typeface="Arial Narrow" panose="020B0606020202030204" pitchFamily="34" charset="0"/>
              </a:rPr>
              <a:t>as the </a:t>
            </a:r>
            <a:r>
              <a:rPr lang="en-US" b="1" dirty="0">
                <a:solidFill>
                  <a:srgbClr val="FF0000"/>
                </a:solidFill>
                <a:latin typeface="Arial Narrow" panose="020B0606020202030204" pitchFamily="34" charset="0"/>
              </a:rPr>
              <a:t>Rom</a:t>
            </a:r>
            <a:r>
              <a:rPr lang="en-US" dirty="0">
                <a:solidFill>
                  <a:srgbClr val="0070C0"/>
                </a:solidFill>
                <a:latin typeface="Arial Narrow" panose="020B0606020202030204" pitchFamily="34" charset="0"/>
              </a:rPr>
              <a:t>ans do.“</a:t>
            </a:r>
          </a:p>
          <a:p>
            <a:pPr marL="0" indent="0">
              <a:buNone/>
            </a:pPr>
            <a:r>
              <a:rPr lang="en-US" dirty="0">
                <a:solidFill>
                  <a:srgbClr val="0070C0"/>
                </a:solidFill>
                <a:latin typeface="Arial Narrow" panose="020B0606020202030204" pitchFamily="34" charset="0"/>
              </a:rPr>
              <a:t>-"</a:t>
            </a:r>
            <a:r>
              <a:rPr lang="en-US" b="1" dirty="0">
                <a:solidFill>
                  <a:srgbClr val="FF0000"/>
                </a:solidFill>
                <a:latin typeface="Arial Narrow" panose="020B0606020202030204" pitchFamily="34" charset="0"/>
              </a:rPr>
              <a:t>Peo</a:t>
            </a:r>
            <a:r>
              <a:rPr lang="en-US" dirty="0">
                <a:solidFill>
                  <a:srgbClr val="0070C0"/>
                </a:solidFill>
                <a:latin typeface="Arial Narrow" panose="020B0606020202030204" pitchFamily="34" charset="0"/>
              </a:rPr>
              <a:t>ple</a:t>
            </a:r>
            <a:r>
              <a:rPr lang="en-US" dirty="0">
                <a:solidFill>
                  <a:srgbClr val="FF0000"/>
                </a:solidFill>
                <a:latin typeface="Arial Narrow" panose="020B0606020202030204" pitchFamily="34" charset="0"/>
              </a:rPr>
              <a:t> </a:t>
            </a:r>
            <a:r>
              <a:rPr lang="en-US" dirty="0">
                <a:solidFill>
                  <a:srgbClr val="0070C0"/>
                </a:solidFill>
                <a:latin typeface="Arial Narrow" panose="020B0606020202030204" pitchFamily="34" charset="0"/>
              </a:rPr>
              <a:t>who </a:t>
            </a:r>
            <a:r>
              <a:rPr lang="en-US" b="1" dirty="0">
                <a:solidFill>
                  <a:srgbClr val="FF0000"/>
                </a:solidFill>
                <a:latin typeface="Arial Narrow" panose="020B0606020202030204" pitchFamily="34" charset="0"/>
              </a:rPr>
              <a:t>live</a:t>
            </a:r>
            <a:r>
              <a:rPr lang="en-US" dirty="0">
                <a:solidFill>
                  <a:srgbClr val="FF0000"/>
                </a:solidFill>
                <a:latin typeface="Arial Narrow" panose="020B0606020202030204" pitchFamily="34" charset="0"/>
              </a:rPr>
              <a:t> / </a:t>
            </a:r>
            <a:r>
              <a:rPr lang="en-US" dirty="0">
                <a:solidFill>
                  <a:srgbClr val="0070C0"/>
                </a:solidFill>
                <a:latin typeface="Arial Narrow" panose="020B0606020202030204" pitchFamily="34" charset="0"/>
              </a:rPr>
              <a:t>in glass </a:t>
            </a:r>
            <a:r>
              <a:rPr lang="en-US" b="1" dirty="0">
                <a:solidFill>
                  <a:srgbClr val="FF0000"/>
                </a:solidFill>
                <a:latin typeface="Arial Narrow" panose="020B0606020202030204" pitchFamily="34" charset="0"/>
              </a:rPr>
              <a:t>hous</a:t>
            </a:r>
            <a:r>
              <a:rPr lang="en-US" dirty="0">
                <a:solidFill>
                  <a:srgbClr val="0070C0"/>
                </a:solidFill>
                <a:latin typeface="Arial Narrow" panose="020B0606020202030204" pitchFamily="34" charset="0"/>
              </a:rPr>
              <a:t>es </a:t>
            </a:r>
            <a:r>
              <a:rPr lang="en-US" dirty="0">
                <a:solidFill>
                  <a:srgbClr val="FF0000"/>
                </a:solidFill>
                <a:latin typeface="Arial Narrow" panose="020B0606020202030204" pitchFamily="34" charset="0"/>
              </a:rPr>
              <a:t>/</a:t>
            </a:r>
            <a:r>
              <a:rPr lang="en-US" dirty="0">
                <a:solidFill>
                  <a:srgbClr val="0070C0"/>
                </a:solidFill>
                <a:latin typeface="Arial Narrow" panose="020B0606020202030204" pitchFamily="34" charset="0"/>
              </a:rPr>
              <a:t> should </a:t>
            </a:r>
            <a:r>
              <a:rPr lang="en-US" b="1" dirty="0">
                <a:solidFill>
                  <a:srgbClr val="FF0000"/>
                </a:solidFill>
                <a:latin typeface="Arial Narrow" panose="020B0606020202030204" pitchFamily="34" charset="0"/>
              </a:rPr>
              <a:t>not</a:t>
            </a:r>
            <a:r>
              <a:rPr lang="en-US" dirty="0">
                <a:solidFill>
                  <a:srgbClr val="FF0000"/>
                </a:solidFill>
                <a:latin typeface="Arial Narrow" panose="020B0606020202030204" pitchFamily="34" charset="0"/>
              </a:rPr>
              <a:t> / </a:t>
            </a:r>
            <a:r>
              <a:rPr lang="en-US" dirty="0">
                <a:solidFill>
                  <a:srgbClr val="0070C0"/>
                </a:solidFill>
                <a:latin typeface="Arial Narrow" panose="020B0606020202030204" pitchFamily="34" charset="0"/>
              </a:rPr>
              <a:t>throw </a:t>
            </a:r>
            <a:r>
              <a:rPr lang="en-US" b="1" dirty="0">
                <a:solidFill>
                  <a:srgbClr val="FF0000"/>
                </a:solidFill>
                <a:latin typeface="Arial Narrow" panose="020B0606020202030204" pitchFamily="34" charset="0"/>
              </a:rPr>
              <a:t>stones</a:t>
            </a:r>
            <a:r>
              <a:rPr lang="en-US" dirty="0">
                <a:solidFill>
                  <a:srgbClr val="0070C0"/>
                </a:solidFill>
                <a:latin typeface="Arial Narrow" panose="020B0606020202030204" pitchFamily="34" charset="0"/>
              </a:rPr>
              <a:t>."</a:t>
            </a:r>
          </a:p>
          <a:p>
            <a:pPr marL="0" indent="0">
              <a:buNone/>
            </a:pPr>
            <a:endParaRPr lang="en-US" dirty="0"/>
          </a:p>
          <a:p>
            <a:pPr marL="0" lv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447431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1000"/>
                                        <p:tgtEl>
                                          <p:spTgt spid="3">
                                            <p:txEl>
                                              <p:pRg st="8" end="8"/>
                                            </p:txEl>
                                          </p:spTgt>
                                        </p:tgtEl>
                                      </p:cBhvr>
                                    </p:animEffect>
                                    <p:anim calcmode="lin" valueType="num">
                                      <p:cBhvr>
                                        <p:cTn id="2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1000"/>
                                        <p:tgtEl>
                                          <p:spTgt spid="3">
                                            <p:txEl>
                                              <p:pRg st="9" end="9"/>
                                            </p:txEl>
                                          </p:spTgt>
                                        </p:tgtEl>
                                      </p:cBhvr>
                                    </p:animEffect>
                                    <p:anim calcmode="lin" valueType="num">
                                      <p:cBhvr>
                                        <p:cTn id="2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8000"/>
            <a:lum/>
          </a:blip>
          <a:srcRect/>
          <a:stretch>
            <a:fillRect t="-34000" r="11000" b="-2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239000" cy="670560"/>
          </a:xfrm>
        </p:spPr>
        <p:txBody>
          <a:bodyPr/>
          <a:lstStyle/>
          <a:p>
            <a:r>
              <a:rPr lang="en-US" dirty="0">
                <a:solidFill>
                  <a:srgbClr val="0070C0"/>
                </a:solidFill>
              </a:rPr>
              <a:t>Chunking </a:t>
            </a:r>
          </a:p>
        </p:txBody>
      </p:sp>
      <p:sp>
        <p:nvSpPr>
          <p:cNvPr id="3" name="Content Placeholder 2"/>
          <p:cNvSpPr>
            <a:spLocks noGrp="1"/>
          </p:cNvSpPr>
          <p:nvPr>
            <p:ph idx="1"/>
          </p:nvPr>
        </p:nvSpPr>
        <p:spPr>
          <a:xfrm>
            <a:off x="0" y="1600200"/>
            <a:ext cx="8077200" cy="3657600"/>
          </a:xfrm>
        </p:spPr>
        <p:txBody>
          <a:bodyPr>
            <a:normAutofit/>
          </a:bodyPr>
          <a:lstStyle/>
          <a:p>
            <a:pPr algn="just">
              <a:buFont typeface="Arial" panose="020B0604020202020204" pitchFamily="34" charset="0"/>
              <a:buChar char="•"/>
            </a:pPr>
            <a:r>
              <a:rPr lang="en-US" b="1" dirty="0">
                <a:solidFill>
                  <a:srgbClr val="FF0000"/>
                </a:solidFill>
              </a:rPr>
              <a:t>Chunking</a:t>
            </a:r>
            <a:r>
              <a:rPr lang="en-US" dirty="0">
                <a:solidFill>
                  <a:srgbClr val="FF0000"/>
                </a:solidFill>
              </a:rPr>
              <a:t> </a:t>
            </a:r>
            <a:r>
              <a:rPr lang="en-US" dirty="0"/>
              <a:t>means saying words in groups, not individually. Saying each word individually sounds unnatural.</a:t>
            </a:r>
          </a:p>
          <a:p>
            <a:pPr marL="0" indent="0" algn="just">
              <a:buNone/>
            </a:pPr>
            <a:endParaRPr lang="en-US" dirty="0"/>
          </a:p>
          <a:p>
            <a:pPr algn="just">
              <a:buFont typeface="Arial" panose="020B0604020202020204" pitchFamily="34" charset="0"/>
              <a:buChar char="•"/>
            </a:pPr>
            <a:r>
              <a:rPr lang="en-US" dirty="0"/>
              <a:t>Instead, chunks of words should be spoken with natural stress and intonation, and with a pause after each chunk. </a:t>
            </a:r>
          </a:p>
          <a:p>
            <a:pPr marL="0" indent="0">
              <a:buNone/>
            </a:pPr>
            <a:endParaRPr lang="en-US" dirty="0"/>
          </a:p>
          <a:p>
            <a:endParaRPr lang="en-US" dirty="0"/>
          </a:p>
        </p:txBody>
      </p:sp>
    </p:spTree>
    <p:extLst>
      <p:ext uri="{BB962C8B-B14F-4D97-AF65-F5344CB8AC3E}">
        <p14:creationId xmlns:p14="http://schemas.microsoft.com/office/powerpoint/2010/main" val="18275386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465001"/>
            <a:ext cx="8153400" cy="2971800"/>
          </a:xfrm>
        </p:spPr>
        <p:txBody>
          <a:bodyPr/>
          <a:lstStyle/>
          <a:p>
            <a:pPr marL="0" indent="0">
              <a:buNone/>
            </a:pPr>
            <a:r>
              <a:rPr lang="en-US" dirty="0"/>
              <a:t>‘</a:t>
            </a:r>
            <a:r>
              <a:rPr lang="en-US" b="1" dirty="0">
                <a:solidFill>
                  <a:srgbClr val="FF0000"/>
                </a:solidFill>
              </a:rPr>
              <a:t>CPI</a:t>
            </a:r>
            <a:r>
              <a:rPr lang="en-US" dirty="0"/>
              <a:t> is de</a:t>
            </a:r>
            <a:r>
              <a:rPr lang="en-US" b="1" dirty="0">
                <a:solidFill>
                  <a:srgbClr val="FF0000"/>
                </a:solidFill>
              </a:rPr>
              <a:t>fin</a:t>
            </a:r>
            <a:r>
              <a:rPr lang="en-US" dirty="0"/>
              <a:t>ed </a:t>
            </a:r>
            <a:r>
              <a:rPr lang="en-US" dirty="0">
                <a:solidFill>
                  <a:srgbClr val="FF0000"/>
                </a:solidFill>
              </a:rPr>
              <a:t>/ </a:t>
            </a:r>
            <a:r>
              <a:rPr lang="en-US" dirty="0"/>
              <a:t>by the </a:t>
            </a:r>
            <a:r>
              <a:rPr lang="en-US" b="1" dirty="0">
                <a:solidFill>
                  <a:srgbClr val="FF0000"/>
                </a:solidFill>
              </a:rPr>
              <a:t>Bur</a:t>
            </a:r>
            <a:r>
              <a:rPr lang="en-US" dirty="0"/>
              <a:t>eau of </a:t>
            </a:r>
            <a:r>
              <a:rPr lang="en-US" b="1" dirty="0">
                <a:solidFill>
                  <a:srgbClr val="FF0000"/>
                </a:solidFill>
              </a:rPr>
              <a:t>La</a:t>
            </a:r>
            <a:r>
              <a:rPr lang="en-US" dirty="0"/>
              <a:t>bor Sta</a:t>
            </a:r>
            <a:r>
              <a:rPr lang="en-US" b="1" dirty="0">
                <a:solidFill>
                  <a:srgbClr val="FF0000"/>
                </a:solidFill>
              </a:rPr>
              <a:t>tis</a:t>
            </a:r>
            <a:r>
              <a:rPr lang="en-US" dirty="0"/>
              <a:t>tics </a:t>
            </a:r>
            <a:r>
              <a:rPr lang="en-US" dirty="0">
                <a:solidFill>
                  <a:srgbClr val="FF0000"/>
                </a:solidFill>
              </a:rPr>
              <a:t>/ </a:t>
            </a:r>
            <a:r>
              <a:rPr lang="en-US" dirty="0"/>
              <a:t>as a </a:t>
            </a:r>
            <a:r>
              <a:rPr lang="en-US" b="1" dirty="0">
                <a:solidFill>
                  <a:srgbClr val="FF0000"/>
                </a:solidFill>
              </a:rPr>
              <a:t>meas</a:t>
            </a:r>
            <a:r>
              <a:rPr lang="en-US" dirty="0"/>
              <a:t>ure </a:t>
            </a:r>
            <a:r>
              <a:rPr lang="en-US" dirty="0">
                <a:solidFill>
                  <a:srgbClr val="FF0000"/>
                </a:solidFill>
              </a:rPr>
              <a:t>/ </a:t>
            </a:r>
            <a:r>
              <a:rPr lang="en-US" dirty="0"/>
              <a:t>of the </a:t>
            </a:r>
            <a:r>
              <a:rPr lang="en-US" b="1" dirty="0">
                <a:solidFill>
                  <a:srgbClr val="FF0000"/>
                </a:solidFill>
              </a:rPr>
              <a:t>av</a:t>
            </a:r>
            <a:r>
              <a:rPr lang="en-US" dirty="0"/>
              <a:t>erage </a:t>
            </a:r>
            <a:r>
              <a:rPr lang="en-US" b="1" dirty="0">
                <a:solidFill>
                  <a:srgbClr val="FF0000"/>
                </a:solidFill>
              </a:rPr>
              <a:t>change</a:t>
            </a:r>
            <a:r>
              <a:rPr lang="en-US" dirty="0">
                <a:solidFill>
                  <a:srgbClr val="FF0000"/>
                </a:solidFill>
              </a:rPr>
              <a:t> </a:t>
            </a:r>
            <a:r>
              <a:rPr lang="en-US" dirty="0"/>
              <a:t>over </a:t>
            </a:r>
            <a:r>
              <a:rPr lang="en-US" b="1" dirty="0">
                <a:solidFill>
                  <a:srgbClr val="FF0000"/>
                </a:solidFill>
              </a:rPr>
              <a:t>time</a:t>
            </a:r>
            <a:r>
              <a:rPr lang="en-US" dirty="0">
                <a:solidFill>
                  <a:srgbClr val="FF0000"/>
                </a:solidFill>
              </a:rPr>
              <a:t> / </a:t>
            </a:r>
            <a:r>
              <a:rPr lang="en-US" dirty="0"/>
              <a:t>in the </a:t>
            </a:r>
            <a:r>
              <a:rPr lang="en-US" b="1" dirty="0">
                <a:solidFill>
                  <a:srgbClr val="FF0000"/>
                </a:solidFill>
              </a:rPr>
              <a:t>pri</a:t>
            </a:r>
            <a:r>
              <a:rPr lang="en-US" dirty="0"/>
              <a:t>ces </a:t>
            </a:r>
            <a:r>
              <a:rPr lang="en-US" b="1" dirty="0">
                <a:solidFill>
                  <a:srgbClr val="FF0000"/>
                </a:solidFill>
              </a:rPr>
              <a:t>paid</a:t>
            </a:r>
            <a:r>
              <a:rPr lang="en-US" dirty="0">
                <a:solidFill>
                  <a:srgbClr val="FF0000"/>
                </a:solidFill>
              </a:rPr>
              <a:t> </a:t>
            </a:r>
            <a:r>
              <a:rPr lang="en-US" dirty="0"/>
              <a:t>by </a:t>
            </a:r>
            <a:r>
              <a:rPr lang="en-US" b="1" dirty="0">
                <a:solidFill>
                  <a:srgbClr val="FF0000"/>
                </a:solidFill>
              </a:rPr>
              <a:t>ur</a:t>
            </a:r>
            <a:r>
              <a:rPr lang="en-US" dirty="0"/>
              <a:t>ban con</a:t>
            </a:r>
            <a:r>
              <a:rPr lang="en-US" b="1" dirty="0">
                <a:solidFill>
                  <a:srgbClr val="FF0000"/>
                </a:solidFill>
              </a:rPr>
              <a:t>su</a:t>
            </a:r>
            <a:r>
              <a:rPr lang="en-US" dirty="0"/>
              <a:t>mers </a:t>
            </a:r>
            <a:r>
              <a:rPr lang="en-US" dirty="0">
                <a:solidFill>
                  <a:srgbClr val="FF0000"/>
                </a:solidFill>
              </a:rPr>
              <a:t>/ </a:t>
            </a:r>
            <a:r>
              <a:rPr lang="en-US" dirty="0"/>
              <a:t>for a </a:t>
            </a:r>
            <a:r>
              <a:rPr lang="en-US" b="1" dirty="0">
                <a:solidFill>
                  <a:srgbClr val="FF0000"/>
                </a:solidFill>
              </a:rPr>
              <a:t>mar</a:t>
            </a:r>
            <a:r>
              <a:rPr lang="en-US" dirty="0"/>
              <a:t>ket </a:t>
            </a:r>
            <a:r>
              <a:rPr lang="en-US" b="1" dirty="0">
                <a:solidFill>
                  <a:srgbClr val="FF0000"/>
                </a:solidFill>
              </a:rPr>
              <a:t>bas</a:t>
            </a:r>
            <a:r>
              <a:rPr lang="en-US" dirty="0"/>
              <a:t>ket </a:t>
            </a:r>
            <a:r>
              <a:rPr lang="en-US" dirty="0">
                <a:solidFill>
                  <a:srgbClr val="FF0000"/>
                </a:solidFill>
              </a:rPr>
              <a:t>/</a:t>
            </a:r>
            <a:r>
              <a:rPr lang="en-US" dirty="0"/>
              <a:t> of con</a:t>
            </a:r>
            <a:r>
              <a:rPr lang="en-US" b="1" dirty="0">
                <a:solidFill>
                  <a:srgbClr val="FF0000"/>
                </a:solidFill>
              </a:rPr>
              <a:t>su</a:t>
            </a:r>
            <a:r>
              <a:rPr lang="en-US" dirty="0"/>
              <a:t>mer </a:t>
            </a:r>
            <a:r>
              <a:rPr lang="en-US" b="1" dirty="0">
                <a:solidFill>
                  <a:srgbClr val="FF0000"/>
                </a:solidFill>
              </a:rPr>
              <a:t>goods</a:t>
            </a:r>
            <a:r>
              <a:rPr lang="en-US" dirty="0">
                <a:solidFill>
                  <a:srgbClr val="FF0000"/>
                </a:solidFill>
              </a:rPr>
              <a:t> </a:t>
            </a:r>
            <a:r>
              <a:rPr lang="en-US" dirty="0"/>
              <a:t>and </a:t>
            </a:r>
            <a:r>
              <a:rPr lang="en-US" b="1" dirty="0">
                <a:solidFill>
                  <a:srgbClr val="FF0000"/>
                </a:solidFill>
              </a:rPr>
              <a:t>ser</a:t>
            </a:r>
            <a:r>
              <a:rPr lang="en-US" dirty="0"/>
              <a:t>vices. </a:t>
            </a:r>
            <a:r>
              <a:rPr lang="en-US" dirty="0">
                <a:solidFill>
                  <a:srgbClr val="FF0000"/>
                </a:solidFill>
              </a:rPr>
              <a:t>/ </a:t>
            </a:r>
            <a:r>
              <a:rPr lang="en-US" b="1" dirty="0">
                <a:solidFill>
                  <a:srgbClr val="FF0000"/>
                </a:solidFill>
              </a:rPr>
              <a:t>Now</a:t>
            </a:r>
            <a:r>
              <a:rPr lang="en-US" dirty="0"/>
              <a:t>, </a:t>
            </a:r>
            <a:r>
              <a:rPr lang="en-US" dirty="0">
                <a:solidFill>
                  <a:srgbClr val="FF0000"/>
                </a:solidFill>
              </a:rPr>
              <a:t>/</a:t>
            </a:r>
            <a:r>
              <a:rPr lang="en-US" dirty="0"/>
              <a:t> what</a:t>
            </a:r>
            <a:r>
              <a:rPr lang="en-US" dirty="0">
                <a:solidFill>
                  <a:srgbClr val="FF0000"/>
                </a:solidFill>
              </a:rPr>
              <a:t> </a:t>
            </a:r>
            <a:r>
              <a:rPr lang="en-US" dirty="0"/>
              <a:t>does that </a:t>
            </a:r>
            <a:r>
              <a:rPr lang="en-US" b="1" dirty="0">
                <a:solidFill>
                  <a:srgbClr val="FF0000"/>
                </a:solidFill>
              </a:rPr>
              <a:t>mean</a:t>
            </a:r>
            <a:r>
              <a:rPr lang="en-US" dirty="0"/>
              <a:t>? </a:t>
            </a:r>
            <a:r>
              <a:rPr lang="en-US" dirty="0">
                <a:solidFill>
                  <a:srgbClr val="FF0000"/>
                </a:solidFill>
              </a:rPr>
              <a:t>/ </a:t>
            </a:r>
            <a:r>
              <a:rPr lang="en-US" b="1" dirty="0">
                <a:solidFill>
                  <a:srgbClr val="FF0000"/>
                </a:solidFill>
              </a:rPr>
              <a:t>That</a:t>
            </a:r>
            <a:r>
              <a:rPr lang="en-US" dirty="0">
                <a:solidFill>
                  <a:srgbClr val="FF0000"/>
                </a:solidFill>
              </a:rPr>
              <a:t> </a:t>
            </a:r>
            <a:r>
              <a:rPr lang="en-US" dirty="0"/>
              <a:t>means, </a:t>
            </a:r>
            <a:r>
              <a:rPr lang="en-US" dirty="0">
                <a:solidFill>
                  <a:srgbClr val="FF0000"/>
                </a:solidFill>
              </a:rPr>
              <a:t>/</a:t>
            </a:r>
            <a:r>
              <a:rPr lang="en-US" dirty="0"/>
              <a:t> that it </a:t>
            </a:r>
            <a:r>
              <a:rPr lang="en-US" b="1" dirty="0">
                <a:solidFill>
                  <a:srgbClr val="FF0000"/>
                </a:solidFill>
              </a:rPr>
              <a:t>meas</a:t>
            </a:r>
            <a:r>
              <a:rPr lang="en-US" dirty="0"/>
              <a:t>ures how </a:t>
            </a:r>
            <a:r>
              <a:rPr lang="en-US" b="1" dirty="0">
                <a:solidFill>
                  <a:srgbClr val="FF0000"/>
                </a:solidFill>
              </a:rPr>
              <a:t>much</a:t>
            </a:r>
            <a:r>
              <a:rPr lang="en-US" dirty="0"/>
              <a:t>, </a:t>
            </a:r>
            <a:r>
              <a:rPr lang="en-US" dirty="0">
                <a:solidFill>
                  <a:srgbClr val="FF0000"/>
                </a:solidFill>
              </a:rPr>
              <a:t>/</a:t>
            </a:r>
            <a:r>
              <a:rPr lang="en-US" dirty="0"/>
              <a:t> </a:t>
            </a:r>
            <a:r>
              <a:rPr lang="en-US" b="1" dirty="0">
                <a:solidFill>
                  <a:srgbClr val="FF0000"/>
                </a:solidFill>
              </a:rPr>
              <a:t>more</a:t>
            </a:r>
            <a:r>
              <a:rPr lang="en-US" dirty="0">
                <a:solidFill>
                  <a:srgbClr val="FF0000"/>
                </a:solidFill>
              </a:rPr>
              <a:t> </a:t>
            </a:r>
            <a:r>
              <a:rPr lang="en-US" dirty="0"/>
              <a:t>or </a:t>
            </a:r>
            <a:r>
              <a:rPr lang="en-US" b="1" dirty="0">
                <a:solidFill>
                  <a:srgbClr val="FF0000"/>
                </a:solidFill>
              </a:rPr>
              <a:t>less</a:t>
            </a:r>
            <a:r>
              <a:rPr lang="en-US" dirty="0"/>
              <a:t>, </a:t>
            </a:r>
            <a:r>
              <a:rPr lang="en-US" dirty="0">
                <a:solidFill>
                  <a:srgbClr val="FF0000"/>
                </a:solidFill>
              </a:rPr>
              <a:t>/ </a:t>
            </a:r>
            <a:r>
              <a:rPr lang="en-US" dirty="0"/>
              <a:t>you </a:t>
            </a:r>
            <a:r>
              <a:rPr lang="en-US" b="1" dirty="0">
                <a:solidFill>
                  <a:srgbClr val="FF0000"/>
                </a:solidFill>
              </a:rPr>
              <a:t>pay</a:t>
            </a:r>
            <a:r>
              <a:rPr lang="en-US" dirty="0">
                <a:solidFill>
                  <a:srgbClr val="FF0000"/>
                </a:solidFill>
              </a:rPr>
              <a:t> </a:t>
            </a:r>
            <a:r>
              <a:rPr lang="en-US" dirty="0"/>
              <a:t>for </a:t>
            </a:r>
            <a:r>
              <a:rPr lang="en-US" b="1" dirty="0">
                <a:solidFill>
                  <a:srgbClr val="FF0000"/>
                </a:solidFill>
              </a:rPr>
              <a:t>things</a:t>
            </a:r>
            <a:r>
              <a:rPr lang="en-US" dirty="0">
                <a:solidFill>
                  <a:srgbClr val="FF0000"/>
                </a:solidFill>
              </a:rPr>
              <a:t> </a:t>
            </a:r>
            <a:r>
              <a:rPr lang="en-US" dirty="0"/>
              <a:t>you </a:t>
            </a:r>
            <a:r>
              <a:rPr lang="en-US" b="1" dirty="0">
                <a:solidFill>
                  <a:srgbClr val="FF0000"/>
                </a:solidFill>
              </a:rPr>
              <a:t>buy</a:t>
            </a:r>
            <a:r>
              <a:rPr lang="en-US" dirty="0">
                <a:solidFill>
                  <a:srgbClr val="FF0000"/>
                </a:solidFill>
              </a:rPr>
              <a:t> /</a:t>
            </a:r>
            <a:r>
              <a:rPr lang="en-US" dirty="0"/>
              <a:t> as an </a:t>
            </a:r>
            <a:r>
              <a:rPr lang="en-US" b="1" dirty="0">
                <a:solidFill>
                  <a:srgbClr val="FF0000"/>
                </a:solidFill>
              </a:rPr>
              <a:t>ur</a:t>
            </a:r>
            <a:r>
              <a:rPr lang="en-US" dirty="0"/>
              <a:t>ban con</a:t>
            </a:r>
            <a:r>
              <a:rPr lang="en-US" b="1" dirty="0">
                <a:solidFill>
                  <a:srgbClr val="FF0000"/>
                </a:solidFill>
              </a:rPr>
              <a:t>su</a:t>
            </a:r>
            <a:r>
              <a:rPr lang="en-US" dirty="0"/>
              <a:t>mer.’</a:t>
            </a:r>
          </a:p>
        </p:txBody>
      </p:sp>
      <p:pic>
        <p:nvPicPr>
          <p:cNvPr id="4" name="Picture 3"/>
          <p:cNvPicPr>
            <a:picLocks noChangeAspect="1"/>
          </p:cNvPicPr>
          <p:nvPr/>
        </p:nvPicPr>
        <p:blipFill>
          <a:blip r:embed="rId2"/>
          <a:stretch>
            <a:fillRect/>
          </a:stretch>
        </p:blipFill>
        <p:spPr>
          <a:xfrm>
            <a:off x="304800" y="989889"/>
            <a:ext cx="3505200" cy="1981200"/>
          </a:xfrm>
          <a:prstGeom prst="rect">
            <a:avLst/>
          </a:prstGeom>
        </p:spPr>
      </p:pic>
      <p:sp>
        <p:nvSpPr>
          <p:cNvPr id="5" name="TextBox 4"/>
          <p:cNvSpPr txBox="1"/>
          <p:nvPr/>
        </p:nvSpPr>
        <p:spPr>
          <a:xfrm>
            <a:off x="-37032" y="228600"/>
            <a:ext cx="8153400" cy="369332"/>
          </a:xfrm>
          <a:prstGeom prst="rect">
            <a:avLst/>
          </a:prstGeom>
          <a:noFill/>
        </p:spPr>
        <p:txBody>
          <a:bodyPr wrap="square" rtlCol="0">
            <a:spAutoFit/>
          </a:bodyPr>
          <a:lstStyle/>
          <a:p>
            <a:r>
              <a:rPr lang="en-US" b="1" dirty="0">
                <a:solidFill>
                  <a:srgbClr val="0070C0"/>
                </a:solidFill>
              </a:rPr>
              <a:t>Practise the first part of the CPI video from last week with a partner!</a:t>
            </a:r>
          </a:p>
        </p:txBody>
      </p:sp>
      <p:pic>
        <p:nvPicPr>
          <p:cNvPr id="1026" name="Picture 2" descr="http://96bda424cfcc34d9dd1a-0a7f10f87519dba22d2dbc6233a731e5.r41.cf2.rackcdn.com/rosenbergcenter/babyfoo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989889"/>
            <a:ext cx="2956729"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68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7000"/>
            <a:lum/>
          </a:blip>
          <a:srcRect/>
          <a:stretch>
            <a:fillRect l="-1000" t="51000" r="11000"/>
          </a:stretch>
        </a:blipFill>
        <a:effectLst/>
      </p:bgPr>
    </p:bg>
    <p:spTree>
      <p:nvGrpSpPr>
        <p:cNvPr id="1" name=""/>
        <p:cNvGrpSpPr/>
        <p:nvPr/>
      </p:nvGrpSpPr>
      <p:grpSpPr>
        <a:xfrm>
          <a:off x="0" y="0"/>
          <a:ext cx="0" cy="0"/>
          <a:chOff x="0" y="0"/>
          <a:chExt cx="0" cy="0"/>
        </a:xfrm>
      </p:grpSpPr>
      <p:sp>
        <p:nvSpPr>
          <p:cNvPr id="4" name="Rectangle 3"/>
          <p:cNvSpPr/>
          <p:nvPr/>
        </p:nvSpPr>
        <p:spPr>
          <a:xfrm>
            <a:off x="152400" y="152400"/>
            <a:ext cx="7391400" cy="2215991"/>
          </a:xfrm>
          <a:prstGeom prst="rect">
            <a:avLst/>
          </a:prstGeom>
        </p:spPr>
        <p:txBody>
          <a:bodyPr wrap="square">
            <a:spAutoFit/>
          </a:bodyPr>
          <a:lstStyle/>
          <a:p>
            <a:r>
              <a:rPr lang="en-US" sz="4000" b="1" dirty="0"/>
              <a:t>Teaching Strategy 2: </a:t>
            </a:r>
          </a:p>
          <a:p>
            <a:endParaRPr lang="en-US" sz="4000" b="1" dirty="0"/>
          </a:p>
          <a:p>
            <a:r>
              <a:rPr lang="en-US" sz="4000" b="1" dirty="0">
                <a:solidFill>
                  <a:srgbClr val="FF0000"/>
                </a:solidFill>
              </a:rPr>
              <a:t>Comparison</a:t>
            </a:r>
            <a:r>
              <a:rPr lang="en-US" sz="4000" b="1" dirty="0"/>
              <a:t> and </a:t>
            </a:r>
            <a:r>
              <a:rPr lang="en-US" sz="4000" b="1" dirty="0">
                <a:solidFill>
                  <a:srgbClr val="FF0000"/>
                </a:solidFill>
              </a:rPr>
              <a:t>Contrast</a:t>
            </a:r>
          </a:p>
          <a:p>
            <a:endParaRPr lang="en-US" dirty="0"/>
          </a:p>
        </p:txBody>
      </p:sp>
    </p:spTree>
    <p:extLst>
      <p:ext uri="{BB962C8B-B14F-4D97-AF65-F5344CB8AC3E}">
        <p14:creationId xmlns:p14="http://schemas.microsoft.com/office/powerpoint/2010/main" val="8834068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l="-5000" t="7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153400" cy="533400"/>
          </a:xfrm>
        </p:spPr>
        <p:txBody>
          <a:bodyPr>
            <a:normAutofit/>
          </a:bodyPr>
          <a:lstStyle/>
          <a:p>
            <a:r>
              <a:rPr lang="en-US" sz="2000" dirty="0">
                <a:solidFill>
                  <a:srgbClr val="C00000"/>
                </a:solidFill>
              </a:rPr>
              <a:t>Quick Compare and Contrast Speaking Activity</a:t>
            </a:r>
          </a:p>
        </p:txBody>
      </p:sp>
      <p:sp>
        <p:nvSpPr>
          <p:cNvPr id="4" name="Content Placeholder 3"/>
          <p:cNvSpPr>
            <a:spLocks noGrp="1"/>
          </p:cNvSpPr>
          <p:nvPr>
            <p:ph idx="1"/>
          </p:nvPr>
        </p:nvSpPr>
        <p:spPr>
          <a:xfrm>
            <a:off x="457200" y="1371600"/>
            <a:ext cx="7239000" cy="4846320"/>
          </a:xfrm>
        </p:spPr>
        <p:txBody>
          <a:bodyPr/>
          <a:lstStyle/>
          <a:p>
            <a:pPr marL="0" indent="0">
              <a:buNone/>
            </a:pPr>
            <a:r>
              <a:rPr lang="en-US" dirty="0"/>
              <a:t>Choose 2 or 3 of the following and </a:t>
            </a:r>
            <a:r>
              <a:rPr lang="en-US" dirty="0">
                <a:solidFill>
                  <a:srgbClr val="FF0000"/>
                </a:solidFill>
              </a:rPr>
              <a:t>compare</a:t>
            </a:r>
            <a:r>
              <a:rPr lang="en-US" dirty="0"/>
              <a:t> and </a:t>
            </a:r>
            <a:r>
              <a:rPr lang="en-US" dirty="0">
                <a:solidFill>
                  <a:srgbClr val="FF0000"/>
                </a:solidFill>
              </a:rPr>
              <a:t>contrast</a:t>
            </a:r>
            <a:r>
              <a:rPr lang="en-US" dirty="0"/>
              <a:t> them with your partner. Then switch roles.</a:t>
            </a:r>
          </a:p>
          <a:p>
            <a:pPr marL="0" indent="0">
              <a:buNone/>
            </a:pPr>
            <a:endParaRPr lang="en-US" sz="2800" dirty="0"/>
          </a:p>
          <a:p>
            <a:pPr>
              <a:buFont typeface="Arial" panose="020B0604020202020204" pitchFamily="34" charset="0"/>
              <a:buChar char="•"/>
            </a:pPr>
            <a:r>
              <a:rPr lang="en-US" sz="2800" dirty="0"/>
              <a:t>Pens vs pencils</a:t>
            </a:r>
          </a:p>
          <a:p>
            <a:pPr>
              <a:buFont typeface="Arial" panose="020B0604020202020204" pitchFamily="34" charset="0"/>
              <a:buChar char="•"/>
            </a:pPr>
            <a:r>
              <a:rPr lang="en-US" sz="2800" dirty="0"/>
              <a:t>Piano vs guitar</a:t>
            </a:r>
          </a:p>
          <a:p>
            <a:pPr>
              <a:buFont typeface="Arial" panose="020B0604020202020204" pitchFamily="34" charset="0"/>
              <a:buChar char="•"/>
            </a:pPr>
            <a:r>
              <a:rPr lang="en-US" sz="2800" dirty="0"/>
              <a:t>Shopping in stores vs online shopping</a:t>
            </a:r>
          </a:p>
          <a:p>
            <a:pPr>
              <a:buFont typeface="Arial" panose="020B0604020202020204" pitchFamily="34" charset="0"/>
              <a:buChar char="•"/>
            </a:pPr>
            <a:r>
              <a:rPr lang="en-US" sz="2800" dirty="0"/>
              <a:t>Cantonese vs Sichuan food</a:t>
            </a:r>
          </a:p>
          <a:p>
            <a:pPr>
              <a:buFont typeface="Arial" panose="020B0604020202020204" pitchFamily="34" charset="0"/>
              <a:buChar char="•"/>
            </a:pPr>
            <a:r>
              <a:rPr lang="en-US" sz="2800" dirty="0"/>
              <a:t>Tea vs coffee</a:t>
            </a:r>
          </a:p>
          <a:p>
            <a:pPr marL="0" indent="0">
              <a:buNone/>
            </a:pPr>
            <a:endParaRPr lang="en-CA" dirty="0"/>
          </a:p>
        </p:txBody>
      </p:sp>
    </p:spTree>
    <p:extLst>
      <p:ext uri="{BB962C8B-B14F-4D97-AF65-F5344CB8AC3E}">
        <p14:creationId xmlns:p14="http://schemas.microsoft.com/office/powerpoint/2010/main" val="492517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590800"/>
            <a:ext cx="8001000" cy="4267200"/>
          </a:xfrm>
          <a:prstGeom prst="rect">
            <a:avLst/>
          </a:prstGeom>
        </p:spPr>
      </p:pic>
      <p:sp>
        <p:nvSpPr>
          <p:cNvPr id="3" name="Rectangle 2"/>
          <p:cNvSpPr/>
          <p:nvPr/>
        </p:nvSpPr>
        <p:spPr>
          <a:xfrm>
            <a:off x="101837" y="1020633"/>
            <a:ext cx="7391400" cy="369332"/>
          </a:xfrm>
          <a:prstGeom prst="rect">
            <a:avLst/>
          </a:prstGeom>
        </p:spPr>
        <p:txBody>
          <a:bodyPr wrap="square">
            <a:spAutoFit/>
          </a:bodyPr>
          <a:lstStyle/>
          <a:p>
            <a:r>
              <a:rPr lang="en-US" u="sng" dirty="0">
                <a:hlinkClick r:id="rId3"/>
              </a:rPr>
              <a:t>https://www.youtube.com/watch?v=3rn339v_Q-w</a:t>
            </a:r>
            <a:endParaRPr lang="en-US" dirty="0"/>
          </a:p>
        </p:txBody>
      </p:sp>
      <p:sp>
        <p:nvSpPr>
          <p:cNvPr id="4" name="TextBox 3"/>
          <p:cNvSpPr txBox="1"/>
          <p:nvPr/>
        </p:nvSpPr>
        <p:spPr>
          <a:xfrm>
            <a:off x="76200" y="228600"/>
            <a:ext cx="7391400" cy="646331"/>
          </a:xfrm>
          <a:prstGeom prst="rect">
            <a:avLst/>
          </a:prstGeom>
          <a:noFill/>
        </p:spPr>
        <p:txBody>
          <a:bodyPr wrap="square" rtlCol="0">
            <a:spAutoFit/>
          </a:bodyPr>
          <a:lstStyle/>
          <a:p>
            <a:r>
              <a:rPr lang="en-CA" b="1" dirty="0"/>
              <a:t>While listening to the video about fission and fusion, fill out the similarities and differences in the chart below:</a:t>
            </a:r>
          </a:p>
        </p:txBody>
      </p:sp>
      <p:pic>
        <p:nvPicPr>
          <p:cNvPr id="7" name="Picture 6"/>
          <p:cNvPicPr>
            <a:picLocks noChangeAspect="1"/>
          </p:cNvPicPr>
          <p:nvPr/>
        </p:nvPicPr>
        <p:blipFill>
          <a:blip r:embed="rId4"/>
          <a:stretch>
            <a:fillRect/>
          </a:stretch>
        </p:blipFill>
        <p:spPr>
          <a:xfrm>
            <a:off x="114656" y="1427859"/>
            <a:ext cx="7886344" cy="1184305"/>
          </a:xfrm>
          <a:prstGeom prst="rect">
            <a:avLst/>
          </a:prstGeom>
        </p:spPr>
      </p:pic>
    </p:spTree>
    <p:extLst>
      <p:ext uri="{BB962C8B-B14F-4D97-AF65-F5344CB8AC3E}">
        <p14:creationId xmlns:p14="http://schemas.microsoft.com/office/powerpoint/2010/main" val="570509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3337"/>
            <a:ext cx="8153400" cy="6824663"/>
          </a:xfrm>
          <a:prstGeom prst="rect">
            <a:avLst/>
          </a:prstGeom>
        </p:spPr>
      </p:pic>
    </p:spTree>
    <p:extLst>
      <p:ext uri="{BB962C8B-B14F-4D97-AF65-F5344CB8AC3E}">
        <p14:creationId xmlns:p14="http://schemas.microsoft.com/office/powerpoint/2010/main" val="2263108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924800" cy="304800"/>
          </a:xfrm>
        </p:spPr>
        <p:txBody>
          <a:bodyPr>
            <a:normAutofit/>
          </a:bodyPr>
          <a:lstStyle/>
          <a:p>
            <a:r>
              <a:rPr lang="en-CA" sz="1800" dirty="0">
                <a:solidFill>
                  <a:srgbClr val="C00000"/>
                </a:solidFill>
              </a:rPr>
              <a:t>Notice the structure of this ‘Compare and Contrast’ lesson</a:t>
            </a:r>
          </a:p>
        </p:txBody>
      </p:sp>
      <p:pic>
        <p:nvPicPr>
          <p:cNvPr id="7" name="Picture 6"/>
          <p:cNvPicPr>
            <a:picLocks noChangeAspect="1"/>
          </p:cNvPicPr>
          <p:nvPr/>
        </p:nvPicPr>
        <p:blipFill>
          <a:blip r:embed="rId2"/>
          <a:stretch>
            <a:fillRect/>
          </a:stretch>
        </p:blipFill>
        <p:spPr>
          <a:xfrm>
            <a:off x="76200" y="838200"/>
            <a:ext cx="8077200" cy="5562600"/>
          </a:xfrm>
          <a:prstGeom prst="rect">
            <a:avLst/>
          </a:prstGeom>
        </p:spPr>
      </p:pic>
      <p:sp>
        <p:nvSpPr>
          <p:cNvPr id="8" name="Rectangle 7"/>
          <p:cNvSpPr/>
          <p:nvPr/>
        </p:nvSpPr>
        <p:spPr>
          <a:xfrm>
            <a:off x="152400" y="6365905"/>
            <a:ext cx="7391400" cy="369332"/>
          </a:xfrm>
          <a:prstGeom prst="rect">
            <a:avLst/>
          </a:prstGeom>
        </p:spPr>
        <p:txBody>
          <a:bodyPr wrap="square">
            <a:spAutoFit/>
          </a:bodyPr>
          <a:lstStyle/>
          <a:p>
            <a:r>
              <a:rPr lang="en-US" u="sng" dirty="0">
                <a:hlinkClick r:id="rId3"/>
              </a:rPr>
              <a:t>https://www.youtube.com/watch?v=3rn339v_Q-w</a:t>
            </a:r>
            <a:endParaRPr lang="en-US" dirty="0"/>
          </a:p>
        </p:txBody>
      </p:sp>
    </p:spTree>
    <p:extLst>
      <p:ext uri="{BB962C8B-B14F-4D97-AF65-F5344CB8AC3E}">
        <p14:creationId xmlns:p14="http://schemas.microsoft.com/office/powerpoint/2010/main" val="246004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554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8" y="1295400"/>
            <a:ext cx="8153400" cy="4114800"/>
          </a:xfrm>
        </p:spPr>
        <p:txBody>
          <a:bodyPr>
            <a:normAutofit/>
          </a:bodyPr>
          <a:lstStyle/>
          <a:p>
            <a:pPr marL="0" indent="0" algn="just">
              <a:buNone/>
            </a:pPr>
            <a:r>
              <a:rPr lang="en-US" sz="2800" b="1" dirty="0"/>
              <a:t>One possibility:</a:t>
            </a:r>
          </a:p>
          <a:p>
            <a:pPr marL="0" indent="0" algn="just">
              <a:buNone/>
            </a:pPr>
            <a:endParaRPr lang="en-US" sz="2800" b="1" dirty="0">
              <a:solidFill>
                <a:srgbClr val="0070C0"/>
              </a:solidFill>
            </a:endParaRPr>
          </a:p>
          <a:p>
            <a:pPr marL="0" indent="0" algn="just">
              <a:buNone/>
            </a:pPr>
            <a:r>
              <a:rPr lang="en-US" sz="2800" b="1" dirty="0">
                <a:solidFill>
                  <a:srgbClr val="FF0000"/>
                </a:solidFill>
              </a:rPr>
              <a:t>Fu</a:t>
            </a:r>
            <a:r>
              <a:rPr lang="en-US" sz="2800" dirty="0"/>
              <a:t>sion  </a:t>
            </a:r>
            <a:r>
              <a:rPr lang="en-US" sz="2800" dirty="0">
                <a:solidFill>
                  <a:srgbClr val="FF0000"/>
                </a:solidFill>
              </a:rPr>
              <a:t>/</a:t>
            </a:r>
            <a:r>
              <a:rPr lang="en-US" sz="2800" dirty="0"/>
              <a:t> and </a:t>
            </a:r>
            <a:r>
              <a:rPr lang="en-US" sz="2800" b="1" dirty="0">
                <a:solidFill>
                  <a:srgbClr val="FF0000"/>
                </a:solidFill>
              </a:rPr>
              <a:t>fiss</a:t>
            </a:r>
            <a:r>
              <a:rPr lang="en-US" sz="2800" dirty="0"/>
              <a:t>ion  </a:t>
            </a:r>
            <a:r>
              <a:rPr lang="en-US" sz="2800" dirty="0">
                <a:solidFill>
                  <a:srgbClr val="FF0000"/>
                </a:solidFill>
              </a:rPr>
              <a:t>/</a:t>
            </a:r>
            <a:r>
              <a:rPr lang="en-US" sz="2800" dirty="0"/>
              <a:t> are </a:t>
            </a:r>
            <a:r>
              <a:rPr lang="en-US" sz="2800" b="1" dirty="0">
                <a:solidFill>
                  <a:srgbClr val="FF0000"/>
                </a:solidFill>
              </a:rPr>
              <a:t>cou</a:t>
            </a:r>
            <a:r>
              <a:rPr lang="en-US" sz="2800" dirty="0"/>
              <a:t>sins. </a:t>
            </a:r>
            <a:r>
              <a:rPr lang="en-US" sz="2800" dirty="0">
                <a:solidFill>
                  <a:srgbClr val="FF0000"/>
                </a:solidFill>
              </a:rPr>
              <a:t>/ </a:t>
            </a:r>
            <a:r>
              <a:rPr lang="en-US" sz="2800" dirty="0"/>
              <a:t>The </a:t>
            </a:r>
            <a:r>
              <a:rPr lang="en-US" sz="2800" b="1" dirty="0">
                <a:solidFill>
                  <a:srgbClr val="FF0000"/>
                </a:solidFill>
              </a:rPr>
              <a:t>yin</a:t>
            </a:r>
            <a:r>
              <a:rPr lang="en-US" sz="2800" dirty="0"/>
              <a:t> and </a:t>
            </a:r>
            <a:r>
              <a:rPr lang="en-US" sz="2800" b="1" dirty="0">
                <a:solidFill>
                  <a:srgbClr val="FF0000"/>
                </a:solidFill>
              </a:rPr>
              <a:t>yang</a:t>
            </a:r>
            <a:r>
              <a:rPr lang="en-US" sz="2800" dirty="0">
                <a:solidFill>
                  <a:srgbClr val="FF0000"/>
                </a:solidFill>
              </a:rPr>
              <a:t> /</a:t>
            </a:r>
            <a:r>
              <a:rPr lang="en-US" sz="2800" dirty="0"/>
              <a:t> of </a:t>
            </a:r>
            <a:r>
              <a:rPr lang="en-US" sz="2800" b="1" dirty="0">
                <a:solidFill>
                  <a:srgbClr val="FF0000"/>
                </a:solidFill>
              </a:rPr>
              <a:t>nu</a:t>
            </a:r>
            <a:r>
              <a:rPr lang="en-US" sz="2800" dirty="0"/>
              <a:t>clear </a:t>
            </a:r>
            <a:r>
              <a:rPr lang="en-US" sz="2800" b="1" dirty="0">
                <a:solidFill>
                  <a:srgbClr val="FF0000"/>
                </a:solidFill>
              </a:rPr>
              <a:t>phys</a:t>
            </a:r>
            <a:r>
              <a:rPr lang="en-US" sz="2800" dirty="0"/>
              <a:t>ics.</a:t>
            </a:r>
            <a:r>
              <a:rPr lang="en-US" sz="2800" dirty="0">
                <a:solidFill>
                  <a:srgbClr val="FF0000"/>
                </a:solidFill>
              </a:rPr>
              <a:t> /</a:t>
            </a:r>
            <a:r>
              <a:rPr lang="en-US" sz="2800" dirty="0"/>
              <a:t> </a:t>
            </a:r>
            <a:r>
              <a:rPr lang="en-US" sz="2800" b="1" dirty="0">
                <a:solidFill>
                  <a:srgbClr val="FF0000"/>
                </a:solidFill>
              </a:rPr>
              <a:t>Both</a:t>
            </a:r>
            <a:r>
              <a:rPr lang="en-US" sz="2800" dirty="0">
                <a:solidFill>
                  <a:srgbClr val="FF0000"/>
                </a:solidFill>
              </a:rPr>
              <a:t> /</a:t>
            </a:r>
            <a:r>
              <a:rPr lang="en-US" sz="2800" dirty="0"/>
              <a:t> turn </a:t>
            </a:r>
            <a:r>
              <a:rPr lang="en-US" sz="2800" b="1" dirty="0">
                <a:solidFill>
                  <a:srgbClr val="FF0000"/>
                </a:solidFill>
              </a:rPr>
              <a:t>ma</a:t>
            </a:r>
            <a:r>
              <a:rPr lang="en-US" sz="2800" dirty="0"/>
              <a:t>tter into </a:t>
            </a:r>
            <a:r>
              <a:rPr lang="en-US" sz="2800" b="1" dirty="0">
                <a:solidFill>
                  <a:srgbClr val="FF0000"/>
                </a:solidFill>
              </a:rPr>
              <a:t>e</a:t>
            </a:r>
            <a:r>
              <a:rPr lang="en-US" sz="2800" dirty="0"/>
              <a:t>nergy </a:t>
            </a:r>
            <a:r>
              <a:rPr lang="en-US" sz="2800" dirty="0">
                <a:solidFill>
                  <a:srgbClr val="FF0000"/>
                </a:solidFill>
              </a:rPr>
              <a:t>/ </a:t>
            </a:r>
            <a:r>
              <a:rPr lang="en-US" sz="2800" dirty="0"/>
              <a:t>using the most </a:t>
            </a:r>
            <a:r>
              <a:rPr lang="en-US" sz="2800" b="1" dirty="0">
                <a:solidFill>
                  <a:srgbClr val="FF0000"/>
                </a:solidFill>
              </a:rPr>
              <a:t>fam</a:t>
            </a:r>
            <a:r>
              <a:rPr lang="en-US" sz="2800" dirty="0"/>
              <a:t>ous e</a:t>
            </a:r>
            <a:r>
              <a:rPr lang="en-US" sz="2800" b="1" dirty="0">
                <a:solidFill>
                  <a:srgbClr val="FF0000"/>
                </a:solidFill>
              </a:rPr>
              <a:t>qua</a:t>
            </a:r>
            <a:r>
              <a:rPr lang="en-US" sz="2800" dirty="0"/>
              <a:t>tion </a:t>
            </a:r>
            <a:r>
              <a:rPr lang="en-US" sz="2800" dirty="0">
                <a:solidFill>
                  <a:srgbClr val="FF0000"/>
                </a:solidFill>
              </a:rPr>
              <a:t>/</a:t>
            </a:r>
            <a:r>
              <a:rPr lang="en-US" sz="2800" dirty="0"/>
              <a:t> in </a:t>
            </a:r>
            <a:r>
              <a:rPr lang="en-US" sz="2800" b="1" dirty="0">
                <a:solidFill>
                  <a:srgbClr val="FF0000"/>
                </a:solidFill>
              </a:rPr>
              <a:t>all</a:t>
            </a:r>
            <a:r>
              <a:rPr lang="en-US" sz="2800" dirty="0"/>
              <a:t> of </a:t>
            </a:r>
            <a:r>
              <a:rPr lang="en-US" sz="2800" b="1" dirty="0">
                <a:solidFill>
                  <a:srgbClr val="FF0000"/>
                </a:solidFill>
              </a:rPr>
              <a:t>sci</a:t>
            </a:r>
            <a:r>
              <a:rPr lang="en-US" sz="2800" dirty="0"/>
              <a:t>ence: </a:t>
            </a:r>
            <a:r>
              <a:rPr lang="en-US" sz="2800" dirty="0">
                <a:solidFill>
                  <a:srgbClr val="FF0000"/>
                </a:solidFill>
              </a:rPr>
              <a:t>/ E=MC</a:t>
            </a:r>
            <a:r>
              <a:rPr lang="en-US" sz="2800" baseline="30000" dirty="0">
                <a:solidFill>
                  <a:srgbClr val="FF0000"/>
                </a:solidFill>
              </a:rPr>
              <a:t>2</a:t>
            </a:r>
            <a:r>
              <a:rPr lang="en-US" sz="2800" dirty="0"/>
              <a:t>. </a:t>
            </a:r>
            <a:r>
              <a:rPr lang="en-US" sz="2800" dirty="0">
                <a:solidFill>
                  <a:srgbClr val="FF0000"/>
                </a:solidFill>
              </a:rPr>
              <a:t>/</a:t>
            </a:r>
            <a:r>
              <a:rPr lang="en-US" sz="2800" dirty="0"/>
              <a:t> The e</a:t>
            </a:r>
            <a:r>
              <a:rPr lang="en-US" sz="2800" b="1" dirty="0">
                <a:solidFill>
                  <a:srgbClr val="FF0000"/>
                </a:solidFill>
              </a:rPr>
              <a:t>qua</a:t>
            </a:r>
            <a:r>
              <a:rPr lang="en-US" sz="2800" dirty="0"/>
              <a:t>tion </a:t>
            </a:r>
            <a:r>
              <a:rPr lang="en-US" sz="2800" dirty="0">
                <a:solidFill>
                  <a:srgbClr val="FF0000"/>
                </a:solidFill>
              </a:rPr>
              <a:t>/</a:t>
            </a:r>
            <a:r>
              <a:rPr lang="en-US" sz="2800" dirty="0"/>
              <a:t> </a:t>
            </a:r>
            <a:r>
              <a:rPr lang="en-US" sz="2800" b="1" dirty="0">
                <a:solidFill>
                  <a:srgbClr val="FF0000"/>
                </a:solidFill>
              </a:rPr>
              <a:t>tells</a:t>
            </a:r>
            <a:r>
              <a:rPr lang="en-US" sz="2800" dirty="0">
                <a:solidFill>
                  <a:srgbClr val="FF0000"/>
                </a:solidFill>
              </a:rPr>
              <a:t> </a:t>
            </a:r>
            <a:r>
              <a:rPr lang="en-US" sz="2800" dirty="0"/>
              <a:t>us </a:t>
            </a:r>
            <a:r>
              <a:rPr lang="en-US" sz="2800" dirty="0">
                <a:solidFill>
                  <a:srgbClr val="FF0000"/>
                </a:solidFill>
              </a:rPr>
              <a:t>/</a:t>
            </a:r>
            <a:r>
              <a:rPr lang="en-US" sz="2800" dirty="0"/>
              <a:t> that </a:t>
            </a:r>
            <a:r>
              <a:rPr lang="en-US" sz="2800" b="1" dirty="0">
                <a:solidFill>
                  <a:srgbClr val="FF0000"/>
                </a:solidFill>
              </a:rPr>
              <a:t>ma</a:t>
            </a:r>
            <a:r>
              <a:rPr lang="en-US" sz="2800" dirty="0"/>
              <a:t>tter </a:t>
            </a:r>
            <a:r>
              <a:rPr lang="en-US" sz="2800" dirty="0">
                <a:solidFill>
                  <a:srgbClr val="FF0000"/>
                </a:solidFill>
              </a:rPr>
              <a:t>/</a:t>
            </a:r>
            <a:r>
              <a:rPr lang="en-US" sz="2800" dirty="0"/>
              <a:t> can </a:t>
            </a:r>
            <a:r>
              <a:rPr lang="en-US" sz="2800" b="1" dirty="0">
                <a:solidFill>
                  <a:srgbClr val="FF0000"/>
                </a:solidFill>
              </a:rPr>
              <a:t>turn</a:t>
            </a:r>
            <a:r>
              <a:rPr lang="en-US" sz="2800" dirty="0"/>
              <a:t> into </a:t>
            </a:r>
            <a:r>
              <a:rPr lang="en-US" sz="2800" b="1" dirty="0">
                <a:solidFill>
                  <a:srgbClr val="FF0000"/>
                </a:solidFill>
              </a:rPr>
              <a:t>e</a:t>
            </a:r>
            <a:r>
              <a:rPr lang="en-US" sz="2800" dirty="0"/>
              <a:t>nergy </a:t>
            </a:r>
            <a:r>
              <a:rPr lang="en-US" sz="2800" dirty="0">
                <a:solidFill>
                  <a:srgbClr val="FF0000"/>
                </a:solidFill>
              </a:rPr>
              <a:t>/ </a:t>
            </a:r>
            <a:r>
              <a:rPr lang="en-US" sz="2800" dirty="0"/>
              <a:t>and when it </a:t>
            </a:r>
            <a:r>
              <a:rPr lang="en-US" sz="2800" b="1" dirty="0">
                <a:solidFill>
                  <a:srgbClr val="FF0000"/>
                </a:solidFill>
              </a:rPr>
              <a:t>does</a:t>
            </a:r>
            <a:r>
              <a:rPr lang="en-US" sz="2800" dirty="0">
                <a:solidFill>
                  <a:srgbClr val="FF0000"/>
                </a:solidFill>
              </a:rPr>
              <a:t> /</a:t>
            </a:r>
            <a:r>
              <a:rPr lang="en-US" sz="2800" dirty="0"/>
              <a:t> it gets </a:t>
            </a:r>
            <a:r>
              <a:rPr lang="en-US" sz="2800" b="1" dirty="0">
                <a:solidFill>
                  <a:srgbClr val="FF0000"/>
                </a:solidFill>
              </a:rPr>
              <a:t>mul</a:t>
            </a:r>
            <a:r>
              <a:rPr lang="en-US" sz="2800" dirty="0"/>
              <a:t>tiplied  </a:t>
            </a:r>
            <a:r>
              <a:rPr lang="en-US" sz="2800" dirty="0">
                <a:solidFill>
                  <a:srgbClr val="FF0000"/>
                </a:solidFill>
              </a:rPr>
              <a:t>/ </a:t>
            </a:r>
            <a:r>
              <a:rPr lang="en-US" sz="2800" dirty="0"/>
              <a:t>by</a:t>
            </a:r>
            <a:r>
              <a:rPr lang="en-US" sz="2800" dirty="0">
                <a:solidFill>
                  <a:srgbClr val="FF0000"/>
                </a:solidFill>
              </a:rPr>
              <a:t> </a:t>
            </a:r>
            <a:r>
              <a:rPr lang="en-US" sz="2800" dirty="0"/>
              <a:t>the </a:t>
            </a:r>
            <a:r>
              <a:rPr lang="en-US" sz="2800" b="1" dirty="0">
                <a:solidFill>
                  <a:srgbClr val="FF0000"/>
                </a:solidFill>
              </a:rPr>
              <a:t>speed</a:t>
            </a:r>
            <a:r>
              <a:rPr lang="en-US" sz="2800" dirty="0">
                <a:solidFill>
                  <a:srgbClr val="FF0000"/>
                </a:solidFill>
              </a:rPr>
              <a:t> </a:t>
            </a:r>
            <a:r>
              <a:rPr lang="en-US" sz="2800" dirty="0"/>
              <a:t>of light</a:t>
            </a:r>
            <a:r>
              <a:rPr lang="en-US" sz="2800" baseline="30000" dirty="0"/>
              <a:t>2</a:t>
            </a:r>
            <a:r>
              <a:rPr lang="en-US" sz="2800" dirty="0"/>
              <a:t> </a:t>
            </a:r>
            <a:r>
              <a:rPr lang="en-US" sz="2800" dirty="0">
                <a:solidFill>
                  <a:srgbClr val="FF0000"/>
                </a:solidFill>
              </a:rPr>
              <a:t>/</a:t>
            </a:r>
            <a:r>
              <a:rPr lang="en-US" sz="2800" dirty="0"/>
              <a:t> - a </a:t>
            </a:r>
            <a:r>
              <a:rPr lang="en-US" sz="2800" b="1" dirty="0">
                <a:solidFill>
                  <a:srgbClr val="FF0000"/>
                </a:solidFill>
              </a:rPr>
              <a:t>ve</a:t>
            </a:r>
            <a:r>
              <a:rPr lang="en-US" sz="2800" dirty="0"/>
              <a:t>ry big </a:t>
            </a:r>
            <a:r>
              <a:rPr lang="en-US" sz="2800" b="1" dirty="0">
                <a:solidFill>
                  <a:srgbClr val="FF0000"/>
                </a:solidFill>
              </a:rPr>
              <a:t>num</a:t>
            </a:r>
            <a:r>
              <a:rPr lang="en-US" sz="2800" dirty="0"/>
              <a:t>ber. </a:t>
            </a:r>
            <a:endParaRPr lang="en-US" dirty="0"/>
          </a:p>
        </p:txBody>
      </p:sp>
      <p:sp>
        <p:nvSpPr>
          <p:cNvPr id="4" name="Title 1"/>
          <p:cNvSpPr>
            <a:spLocks noGrp="1"/>
          </p:cNvSpPr>
          <p:nvPr>
            <p:ph type="title"/>
          </p:nvPr>
        </p:nvSpPr>
        <p:spPr>
          <a:xfrm>
            <a:off x="0" y="304800"/>
            <a:ext cx="8229600" cy="457200"/>
          </a:xfrm>
        </p:spPr>
        <p:txBody>
          <a:bodyPr>
            <a:normAutofit fontScale="90000"/>
          </a:bodyPr>
          <a:lstStyle/>
          <a:p>
            <a:r>
              <a:rPr lang="en-US" dirty="0">
                <a:solidFill>
                  <a:srgbClr val="0070C0"/>
                </a:solidFill>
              </a:rPr>
              <a:t>Chunking</a:t>
            </a:r>
          </a:p>
        </p:txBody>
      </p:sp>
    </p:spTree>
    <p:extLst>
      <p:ext uri="{BB962C8B-B14F-4D97-AF65-F5344CB8AC3E}">
        <p14:creationId xmlns:p14="http://schemas.microsoft.com/office/powerpoint/2010/main" val="33457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t="42000" r="8000"/>
          </a:stretch>
        </a:blipFill>
        <a:effectLst/>
      </p:bgPr>
    </p:bg>
    <p:spTree>
      <p:nvGrpSpPr>
        <p:cNvPr id="1" name=""/>
        <p:cNvGrpSpPr/>
        <p:nvPr/>
      </p:nvGrpSpPr>
      <p:grpSpPr>
        <a:xfrm>
          <a:off x="0" y="0"/>
          <a:ext cx="0" cy="0"/>
          <a:chOff x="0" y="0"/>
          <a:chExt cx="0" cy="0"/>
        </a:xfrm>
      </p:grpSpPr>
      <p:sp>
        <p:nvSpPr>
          <p:cNvPr id="3" name="Rectangle 2"/>
          <p:cNvSpPr/>
          <p:nvPr/>
        </p:nvSpPr>
        <p:spPr>
          <a:xfrm>
            <a:off x="381000" y="685800"/>
            <a:ext cx="7239000" cy="2215991"/>
          </a:xfrm>
          <a:prstGeom prst="rect">
            <a:avLst/>
          </a:prstGeom>
        </p:spPr>
        <p:txBody>
          <a:bodyPr wrap="square">
            <a:spAutoFit/>
          </a:bodyPr>
          <a:lstStyle/>
          <a:p>
            <a:r>
              <a:rPr lang="en-US" sz="4000" b="1" dirty="0">
                <a:solidFill>
                  <a:srgbClr val="FF0000"/>
                </a:solidFill>
              </a:rPr>
              <a:t>Teaching Strategy 3: </a:t>
            </a:r>
          </a:p>
          <a:p>
            <a:endParaRPr lang="en-US" sz="4000" b="1" dirty="0">
              <a:solidFill>
                <a:srgbClr val="FF0000"/>
              </a:solidFill>
            </a:endParaRPr>
          </a:p>
          <a:p>
            <a:r>
              <a:rPr lang="en-US" sz="4000" b="1" dirty="0">
                <a:solidFill>
                  <a:srgbClr val="FF0000"/>
                </a:solidFill>
              </a:rPr>
              <a:t>			</a:t>
            </a:r>
            <a:r>
              <a:rPr lang="en-US" sz="4000" b="1" dirty="0">
                <a:solidFill>
                  <a:srgbClr val="0070C0"/>
                </a:solidFill>
              </a:rPr>
              <a:t>Process</a:t>
            </a:r>
          </a:p>
          <a:p>
            <a:endParaRPr lang="en-US" dirty="0"/>
          </a:p>
        </p:txBody>
      </p:sp>
    </p:spTree>
    <p:extLst>
      <p:ext uri="{BB962C8B-B14F-4D97-AF65-F5344CB8AC3E}">
        <p14:creationId xmlns:p14="http://schemas.microsoft.com/office/powerpoint/2010/main" val="33909547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l="-6000" t="11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446" y="208671"/>
            <a:ext cx="7239000" cy="594360"/>
          </a:xfrm>
        </p:spPr>
        <p:txBody>
          <a:bodyPr>
            <a:normAutofit fontScale="90000"/>
          </a:bodyPr>
          <a:lstStyle/>
          <a:p>
            <a:r>
              <a:rPr lang="en-US" dirty="0">
                <a:solidFill>
                  <a:srgbClr val="C00000"/>
                </a:solidFill>
              </a:rPr>
              <a:t>Intended Learning Outcomes </a:t>
            </a:r>
          </a:p>
        </p:txBody>
      </p:sp>
      <p:sp>
        <p:nvSpPr>
          <p:cNvPr id="3" name="Content Placeholder 2"/>
          <p:cNvSpPr>
            <a:spLocks noGrp="1"/>
          </p:cNvSpPr>
          <p:nvPr>
            <p:ph idx="1"/>
          </p:nvPr>
        </p:nvSpPr>
        <p:spPr>
          <a:xfrm>
            <a:off x="0" y="1066800"/>
            <a:ext cx="8458200" cy="5486400"/>
          </a:xfrm>
          <a:blipFill dpi="0" rotWithShape="1">
            <a:blip r:embed="rId3">
              <a:alphaModFix amt="0"/>
            </a:blip>
            <a:srcRect/>
            <a:tile tx="0" ty="0" sx="100000" sy="100000" flip="none" algn="tl"/>
          </a:blipFill>
        </p:spPr>
        <p:txBody>
          <a:bodyPr>
            <a:normAutofit fontScale="92500"/>
          </a:bodyPr>
          <a:lstStyle/>
          <a:p>
            <a:pPr marL="0" indent="0">
              <a:buNone/>
            </a:pPr>
            <a:r>
              <a:rPr lang="en-US" b="1" dirty="0"/>
              <a:t>By the end of today’s lesson, you should be able to:</a:t>
            </a:r>
          </a:p>
          <a:p>
            <a:pPr marL="0" indent="0">
              <a:buNone/>
            </a:pPr>
            <a:r>
              <a:rPr lang="en-US" dirty="0"/>
              <a:t> </a:t>
            </a:r>
          </a:p>
          <a:p>
            <a:pPr marL="292608" lvl="1" indent="0">
              <a:lnSpc>
                <a:spcPct val="120000"/>
              </a:lnSpc>
              <a:spcBef>
                <a:spcPts val="0"/>
              </a:spcBef>
              <a:buNone/>
            </a:pPr>
            <a:r>
              <a:rPr lang="en-US" sz="2200" dirty="0">
                <a:solidFill>
                  <a:schemeClr val="tx1"/>
                </a:solidFill>
                <a:latin typeface="Calibri" panose="020F0502020204030204" pitchFamily="34" charset="0"/>
              </a:rPr>
              <a:t>a. understand what a process is and why it is important in teaching</a:t>
            </a:r>
          </a:p>
          <a:p>
            <a:pPr marL="292608" lvl="1" indent="0">
              <a:lnSpc>
                <a:spcPct val="120000"/>
              </a:lnSpc>
              <a:spcBef>
                <a:spcPts val="0"/>
              </a:spcBef>
              <a:buNone/>
            </a:pPr>
            <a:r>
              <a:rPr lang="en-US" sz="2200" dirty="0">
                <a:solidFill>
                  <a:schemeClr val="tx1"/>
                </a:solidFill>
                <a:latin typeface="Calibri" panose="020F0502020204030204" pitchFamily="34" charset="0"/>
              </a:rPr>
              <a:t>b. give ‘live’ step by step instructions with a partner in English</a:t>
            </a:r>
          </a:p>
          <a:p>
            <a:pPr marL="292608" lvl="1" indent="0">
              <a:lnSpc>
                <a:spcPct val="120000"/>
              </a:lnSpc>
              <a:spcBef>
                <a:spcPts val="0"/>
              </a:spcBef>
              <a:buNone/>
            </a:pPr>
            <a:r>
              <a:rPr lang="en-US" sz="2200" dirty="0">
                <a:solidFill>
                  <a:schemeClr val="tx1"/>
                </a:solidFill>
                <a:latin typeface="Calibri" panose="020F0502020204030204" pitchFamily="34" charset="0"/>
              </a:rPr>
              <a:t>    on how to make a simple generator </a:t>
            </a:r>
          </a:p>
          <a:p>
            <a:pPr marL="292608" lvl="1" indent="0">
              <a:lnSpc>
                <a:spcPct val="120000"/>
              </a:lnSpc>
              <a:spcBef>
                <a:spcPts val="0"/>
              </a:spcBef>
              <a:buNone/>
            </a:pPr>
            <a:r>
              <a:rPr lang="en-US" sz="2200" dirty="0">
                <a:solidFill>
                  <a:schemeClr val="tx1"/>
                </a:solidFill>
                <a:latin typeface="Calibri" panose="020F0502020204030204" pitchFamily="34" charset="0"/>
              </a:rPr>
              <a:t>c. identify common processes in different fields</a:t>
            </a:r>
          </a:p>
          <a:p>
            <a:pPr marL="292608" lvl="1" indent="0">
              <a:lnSpc>
                <a:spcPct val="120000"/>
              </a:lnSpc>
              <a:spcBef>
                <a:spcPts val="0"/>
              </a:spcBef>
              <a:buNone/>
            </a:pPr>
            <a:r>
              <a:rPr lang="en-US" sz="2200" dirty="0">
                <a:solidFill>
                  <a:schemeClr val="tx1"/>
                </a:solidFill>
                <a:latin typeface="Calibri" panose="020F0502020204030204" pitchFamily="34" charset="0"/>
              </a:rPr>
              <a:t>d. use signposting when introducing different steps in a process</a:t>
            </a:r>
          </a:p>
          <a:p>
            <a:pPr marL="292608" lvl="1" indent="0">
              <a:lnSpc>
                <a:spcPct val="120000"/>
              </a:lnSpc>
              <a:spcBef>
                <a:spcPts val="0"/>
              </a:spcBef>
              <a:buNone/>
            </a:pPr>
            <a:r>
              <a:rPr lang="en-US" sz="2200" dirty="0">
                <a:solidFill>
                  <a:schemeClr val="tx1"/>
                </a:solidFill>
                <a:latin typeface="Calibri" panose="020F0502020204030204" pitchFamily="34" charset="0"/>
              </a:rPr>
              <a:t>e. identify and apply active and passive voice when giving step </a:t>
            </a:r>
          </a:p>
          <a:p>
            <a:pPr marL="292608" lvl="1" indent="0">
              <a:lnSpc>
                <a:spcPct val="120000"/>
              </a:lnSpc>
              <a:spcBef>
                <a:spcPts val="0"/>
              </a:spcBef>
              <a:buNone/>
            </a:pPr>
            <a:r>
              <a:rPr lang="en-US" sz="2200" dirty="0">
                <a:solidFill>
                  <a:schemeClr val="tx1"/>
                </a:solidFill>
                <a:latin typeface="Calibri" panose="020F0502020204030204" pitchFamily="34" charset="0"/>
              </a:rPr>
              <a:t>    by step instructions</a:t>
            </a:r>
          </a:p>
          <a:p>
            <a:pPr marL="292608" lvl="1" indent="0">
              <a:lnSpc>
                <a:spcPct val="120000"/>
              </a:lnSpc>
              <a:spcBef>
                <a:spcPts val="0"/>
              </a:spcBef>
              <a:buNone/>
            </a:pPr>
            <a:r>
              <a:rPr lang="en-US" sz="2200" dirty="0">
                <a:solidFill>
                  <a:schemeClr val="tx1"/>
                </a:solidFill>
                <a:latin typeface="Calibri" panose="020F0502020204030204" pitchFamily="34" charset="0"/>
              </a:rPr>
              <a:t>f. apply chunking to a process lesson</a:t>
            </a:r>
          </a:p>
          <a:p>
            <a:pPr marL="292608" lvl="1" indent="0">
              <a:lnSpc>
                <a:spcPct val="120000"/>
              </a:lnSpc>
              <a:spcBef>
                <a:spcPts val="0"/>
              </a:spcBef>
              <a:buNone/>
            </a:pPr>
            <a:r>
              <a:rPr lang="en-US" sz="2200" dirty="0">
                <a:solidFill>
                  <a:schemeClr val="tx1"/>
                </a:solidFill>
                <a:latin typeface="Calibri" panose="020F0502020204030204" pitchFamily="34" charset="0"/>
              </a:rPr>
              <a:t>g. prepare a 4- minute lesson using proper pronunciation, word </a:t>
            </a:r>
          </a:p>
          <a:p>
            <a:pPr marL="292608" lvl="1" indent="0">
              <a:lnSpc>
                <a:spcPct val="120000"/>
              </a:lnSpc>
              <a:spcBef>
                <a:spcPts val="0"/>
              </a:spcBef>
              <a:buNone/>
            </a:pPr>
            <a:r>
              <a:rPr lang="en-US" sz="2200" dirty="0">
                <a:solidFill>
                  <a:schemeClr val="tx1"/>
                </a:solidFill>
                <a:latin typeface="Calibri" panose="020F0502020204030204" pitchFamily="34" charset="0"/>
              </a:rPr>
              <a:t>    and sentence stress, rhythm and intonation</a:t>
            </a:r>
          </a:p>
          <a:p>
            <a:pPr marL="292608" lvl="1" indent="0">
              <a:lnSpc>
                <a:spcPct val="120000"/>
              </a:lnSpc>
              <a:spcBef>
                <a:spcPts val="0"/>
              </a:spcBef>
              <a:buNone/>
            </a:pPr>
            <a:r>
              <a:rPr lang="en-US" sz="2200" dirty="0">
                <a:solidFill>
                  <a:schemeClr val="tx1"/>
                </a:solidFill>
                <a:latin typeface="Calibri" panose="020F0502020204030204" pitchFamily="34" charset="0"/>
              </a:rPr>
              <a:t>h. </a:t>
            </a:r>
            <a:r>
              <a:rPr lang="en-US" sz="2000" dirty="0">
                <a:solidFill>
                  <a:schemeClr val="tx1"/>
                </a:solidFill>
                <a:latin typeface="Calibri" panose="020F0502020204030204" pitchFamily="34" charset="0"/>
              </a:rPr>
              <a:t>use effective presentation delivery techniques, </a:t>
            </a:r>
            <a:r>
              <a:rPr lang="en-US" sz="2200" dirty="0">
                <a:solidFill>
                  <a:schemeClr val="tx1"/>
                </a:solidFill>
                <a:latin typeface="Calibri" panose="020F0502020204030204" pitchFamily="34" charset="0"/>
              </a:rPr>
              <a:t>including smiling, word and         </a:t>
            </a:r>
          </a:p>
          <a:p>
            <a:pPr marL="292608" lvl="1" indent="0">
              <a:lnSpc>
                <a:spcPct val="120000"/>
              </a:lnSpc>
              <a:spcBef>
                <a:spcPts val="0"/>
              </a:spcBef>
              <a:buNone/>
            </a:pPr>
            <a:r>
              <a:rPr lang="en-US" sz="2200" dirty="0">
                <a:solidFill>
                  <a:schemeClr val="tx1"/>
                </a:solidFill>
                <a:latin typeface="Calibri" panose="020F0502020204030204" pitchFamily="34" charset="0"/>
              </a:rPr>
              <a:t>     sentence stress, hand gestures and signposting</a:t>
            </a:r>
          </a:p>
          <a:p>
            <a:pPr marL="292608" lvl="1" indent="0">
              <a:buNone/>
            </a:pPr>
            <a:endParaRPr lang="en-US" dirty="0">
              <a:solidFill>
                <a:schemeClr val="tx1"/>
              </a:solidFill>
            </a:endParaRPr>
          </a:p>
          <a:p>
            <a:pPr marL="292608" lvl="1" indent="0">
              <a:buNone/>
            </a:pPr>
            <a:endParaRPr lang="en-US" dirty="0"/>
          </a:p>
        </p:txBody>
      </p:sp>
    </p:spTree>
    <p:extLst>
      <p:ext uri="{BB962C8B-B14F-4D97-AF65-F5344CB8AC3E}">
        <p14:creationId xmlns:p14="http://schemas.microsoft.com/office/powerpoint/2010/main" val="42277903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1000"/>
                                        <p:tgtEl>
                                          <p:spTgt spid="3">
                                            <p:txEl>
                                              <p:pRg st="10" end="10"/>
                                            </p:txEl>
                                          </p:spTgt>
                                        </p:tgtEl>
                                      </p:cBhvr>
                                    </p:animEffect>
                                    <p:anim calcmode="lin" valueType="num">
                                      <p:cBhvr>
                                        <p:cTn id="6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Effect transition="in" filter="fade">
                                      <p:cBhvr>
                                        <p:cTn id="71" dur="1000"/>
                                        <p:tgtEl>
                                          <p:spTgt spid="3">
                                            <p:txEl>
                                              <p:pRg st="11" end="11"/>
                                            </p:txEl>
                                          </p:spTgt>
                                        </p:tgtEl>
                                      </p:cBhvr>
                                    </p:animEffect>
                                    <p:anim calcmode="lin" valueType="num">
                                      <p:cBhvr>
                                        <p:cTn id="7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Effect transition="in" filter="fade">
                                      <p:cBhvr>
                                        <p:cTn id="76" dur="1000"/>
                                        <p:tgtEl>
                                          <p:spTgt spid="3">
                                            <p:txEl>
                                              <p:pRg st="12" end="12"/>
                                            </p:txEl>
                                          </p:spTgt>
                                        </p:tgtEl>
                                      </p:cBhvr>
                                    </p:animEffect>
                                    <p:anim calcmode="lin" valueType="num">
                                      <p:cBhvr>
                                        <p:cTn id="7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animEffect transition="in" filter="fade">
                                      <p:cBhvr>
                                        <p:cTn id="81" dur="1000"/>
                                        <p:tgtEl>
                                          <p:spTgt spid="3">
                                            <p:txEl>
                                              <p:pRg st="13" end="13"/>
                                            </p:txEl>
                                          </p:spTgt>
                                        </p:tgtEl>
                                      </p:cBhvr>
                                    </p:animEffect>
                                    <p:anim calcmode="lin" valueType="num">
                                      <p:cBhvr>
                                        <p:cTn id="8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1000"/>
            <a:lum/>
          </a:blip>
          <a:srcRect/>
          <a:stretch>
            <a:fillRect l="-1000" t="42000" r="11000"/>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152400" y="152400"/>
            <a:ext cx="2667000" cy="685800"/>
          </a:xfrm>
        </p:spPr>
        <p:txBody>
          <a:bodyPr>
            <a:normAutofit/>
          </a:bodyPr>
          <a:lstStyle/>
          <a:p>
            <a:r>
              <a:rPr lang="en-US" dirty="0">
                <a:solidFill>
                  <a:srgbClr val="C00000"/>
                </a:solidFill>
              </a:rPr>
              <a:t>process</a:t>
            </a:r>
          </a:p>
        </p:txBody>
      </p:sp>
      <p:sp>
        <p:nvSpPr>
          <p:cNvPr id="8" name="Content Placeholder 7"/>
          <p:cNvSpPr>
            <a:spLocks noGrp="1"/>
          </p:cNvSpPr>
          <p:nvPr>
            <p:ph idx="1"/>
          </p:nvPr>
        </p:nvSpPr>
        <p:spPr>
          <a:xfrm>
            <a:off x="0" y="1219200"/>
            <a:ext cx="7924800" cy="2514600"/>
          </a:xfrm>
        </p:spPr>
        <p:txBody>
          <a:bodyPr>
            <a:normAutofit fontScale="85000" lnSpcReduction="20000"/>
          </a:bodyPr>
          <a:lstStyle/>
          <a:p>
            <a:pPr algn="just">
              <a:buFont typeface="Arial" panose="020B0604020202020204" pitchFamily="34" charset="0"/>
              <a:buChar char="•"/>
            </a:pPr>
            <a:r>
              <a:rPr lang="en-US" dirty="0"/>
              <a:t>A process is a sequence of events. When talking about a process, it is important to show </a:t>
            </a:r>
            <a:r>
              <a:rPr lang="en-US" b="1" dirty="0">
                <a:solidFill>
                  <a:srgbClr val="0070C0"/>
                </a:solidFill>
              </a:rPr>
              <a:t>sequence</a:t>
            </a:r>
            <a:r>
              <a:rPr lang="en-US" dirty="0"/>
              <a:t>. </a:t>
            </a:r>
          </a:p>
          <a:p>
            <a:pPr algn="just">
              <a:buFont typeface="Arial" panose="020B0604020202020204" pitchFamily="34" charset="0"/>
              <a:buChar char="•"/>
            </a:pPr>
            <a:r>
              <a:rPr lang="en-US" b="1" dirty="0">
                <a:solidFill>
                  <a:srgbClr val="0070C0"/>
                </a:solidFill>
              </a:rPr>
              <a:t>Sequence</a:t>
            </a:r>
            <a:r>
              <a:rPr lang="en-US" dirty="0"/>
              <a:t> occurs over time, so the language that you use to talk about the sequence of events in a process should indicate or imply that </a:t>
            </a:r>
            <a:r>
              <a:rPr lang="en-US" b="1" dirty="0">
                <a:solidFill>
                  <a:srgbClr val="0070C0"/>
                </a:solidFill>
              </a:rPr>
              <a:t>time</a:t>
            </a:r>
            <a:r>
              <a:rPr lang="en-US" dirty="0"/>
              <a:t> is passing. </a:t>
            </a:r>
          </a:p>
          <a:p>
            <a:pPr algn="just">
              <a:buFont typeface="Arial" panose="020B0604020202020204" pitchFamily="34" charset="0"/>
              <a:buChar char="•"/>
            </a:pPr>
            <a:r>
              <a:rPr lang="en-US" dirty="0"/>
              <a:t>Stages may follow each other and in each stage a certain action can take place. Furthermore, in some stages, more than one action may take place. </a:t>
            </a:r>
          </a:p>
        </p:txBody>
      </p:sp>
    </p:spTree>
    <p:extLst>
      <p:ext uri="{BB962C8B-B14F-4D97-AF65-F5344CB8AC3E}">
        <p14:creationId xmlns:p14="http://schemas.microsoft.com/office/powerpoint/2010/main" val="34214711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2400"/>
            <a:ext cx="8001000" cy="6705600"/>
          </a:xfrm>
          <a:prstGeom prst="rect">
            <a:avLst/>
          </a:prstGeom>
        </p:spPr>
      </p:pic>
    </p:spTree>
    <p:extLst>
      <p:ext uri="{BB962C8B-B14F-4D97-AF65-F5344CB8AC3E}">
        <p14:creationId xmlns:p14="http://schemas.microsoft.com/office/powerpoint/2010/main" val="2708267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10600" cy="609600"/>
          </a:xfrm>
        </p:spPr>
        <p:txBody>
          <a:bodyPr>
            <a:normAutofit fontScale="90000"/>
          </a:bodyPr>
          <a:lstStyle/>
          <a:p>
            <a:r>
              <a:rPr lang="en-CA" dirty="0">
                <a:solidFill>
                  <a:srgbClr val="C00000"/>
                </a:solidFill>
              </a:rPr>
              <a:t>Now study the verbs you will need:</a:t>
            </a:r>
          </a:p>
        </p:txBody>
      </p:sp>
      <p:pic>
        <p:nvPicPr>
          <p:cNvPr id="10" name="Picture 9"/>
          <p:cNvPicPr>
            <a:picLocks noChangeAspect="1"/>
          </p:cNvPicPr>
          <p:nvPr/>
        </p:nvPicPr>
        <p:blipFill>
          <a:blip r:embed="rId2"/>
          <a:stretch>
            <a:fillRect/>
          </a:stretch>
        </p:blipFill>
        <p:spPr>
          <a:xfrm>
            <a:off x="0" y="914400"/>
            <a:ext cx="8077200" cy="5943600"/>
          </a:xfrm>
          <a:prstGeom prst="rect">
            <a:avLst/>
          </a:prstGeom>
        </p:spPr>
      </p:pic>
    </p:spTree>
    <p:extLst>
      <p:ext uri="{BB962C8B-B14F-4D97-AF65-F5344CB8AC3E}">
        <p14:creationId xmlns:p14="http://schemas.microsoft.com/office/powerpoint/2010/main" val="1713169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1143001"/>
            <a:ext cx="8153400" cy="5715000"/>
          </a:xfrm>
          <a:prstGeom prst="rect">
            <a:avLst/>
          </a:prstGeom>
        </p:spPr>
      </p:pic>
      <p:sp>
        <p:nvSpPr>
          <p:cNvPr id="11" name="TextBox 10"/>
          <p:cNvSpPr txBox="1"/>
          <p:nvPr/>
        </p:nvSpPr>
        <p:spPr>
          <a:xfrm>
            <a:off x="17585" y="1148862"/>
            <a:ext cx="6781800" cy="646331"/>
          </a:xfrm>
          <a:prstGeom prst="rect">
            <a:avLst/>
          </a:prstGeom>
          <a:noFill/>
        </p:spPr>
        <p:txBody>
          <a:bodyPr wrap="square" rtlCol="0">
            <a:spAutoFit/>
          </a:bodyPr>
          <a:lstStyle/>
          <a:p>
            <a:r>
              <a:rPr lang="en-CA" dirty="0">
                <a:hlinkClick r:id="rId3"/>
              </a:rPr>
              <a:t>https://www.youtube.com/watch?v=GbehKJO8Q_U</a:t>
            </a:r>
            <a:endParaRPr lang="en-CA" dirty="0"/>
          </a:p>
          <a:p>
            <a:endParaRPr lang="en-CA" dirty="0"/>
          </a:p>
        </p:txBody>
      </p:sp>
      <p:sp>
        <p:nvSpPr>
          <p:cNvPr id="5" name="Title 1"/>
          <p:cNvSpPr>
            <a:spLocks noGrp="1"/>
          </p:cNvSpPr>
          <p:nvPr>
            <p:ph type="title"/>
          </p:nvPr>
        </p:nvSpPr>
        <p:spPr>
          <a:xfrm>
            <a:off x="0" y="228600"/>
            <a:ext cx="8458200" cy="609600"/>
          </a:xfrm>
        </p:spPr>
        <p:txBody>
          <a:bodyPr>
            <a:normAutofit fontScale="90000"/>
          </a:bodyPr>
          <a:lstStyle/>
          <a:p>
            <a:r>
              <a:rPr lang="en-CA" dirty="0">
                <a:solidFill>
                  <a:srgbClr val="C00000"/>
                </a:solidFill>
              </a:rPr>
              <a:t>First Viewing: Just Watch the video</a:t>
            </a:r>
          </a:p>
        </p:txBody>
      </p:sp>
    </p:spTree>
    <p:extLst>
      <p:ext uri="{BB962C8B-B14F-4D97-AF65-F5344CB8AC3E}">
        <p14:creationId xmlns:p14="http://schemas.microsoft.com/office/powerpoint/2010/main" val="2475748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43690" y="6269047"/>
            <a:ext cx="6781800" cy="646331"/>
          </a:xfrm>
          <a:prstGeom prst="rect">
            <a:avLst/>
          </a:prstGeom>
          <a:noFill/>
        </p:spPr>
        <p:txBody>
          <a:bodyPr wrap="square" rtlCol="0">
            <a:spAutoFit/>
          </a:bodyPr>
          <a:lstStyle/>
          <a:p>
            <a:r>
              <a:rPr lang="en-CA" dirty="0">
                <a:hlinkClick r:id="rId2"/>
              </a:rPr>
              <a:t>https://www.youtube.com/watch?v=GbehKJO8Q_U</a:t>
            </a:r>
            <a:endParaRPr lang="en-CA" dirty="0"/>
          </a:p>
          <a:p>
            <a:endParaRPr lang="en-CA" dirty="0"/>
          </a:p>
        </p:txBody>
      </p:sp>
      <p:sp>
        <p:nvSpPr>
          <p:cNvPr id="13" name="TextBox 12"/>
          <p:cNvSpPr txBox="1"/>
          <p:nvPr/>
        </p:nvSpPr>
        <p:spPr>
          <a:xfrm>
            <a:off x="143689" y="913149"/>
            <a:ext cx="7886699" cy="1200329"/>
          </a:xfrm>
          <a:prstGeom prst="rect">
            <a:avLst/>
          </a:prstGeom>
          <a:noFill/>
        </p:spPr>
        <p:txBody>
          <a:bodyPr wrap="square" rtlCol="0">
            <a:spAutoFit/>
          </a:bodyPr>
          <a:lstStyle/>
          <a:p>
            <a:pPr algn="just"/>
            <a:r>
              <a:rPr lang="en-CA" b="1" dirty="0"/>
              <a:t>Now, with a partner, take turns describing each step of the process ‘live’ while the video plays a second time using the vocabulary (nouns and verbs) you studied (below) and any other vocabulary you may need…</a:t>
            </a:r>
          </a:p>
        </p:txBody>
      </p:sp>
      <p:pic>
        <p:nvPicPr>
          <p:cNvPr id="6" name="Picture 5"/>
          <p:cNvPicPr>
            <a:picLocks noChangeAspect="1"/>
          </p:cNvPicPr>
          <p:nvPr/>
        </p:nvPicPr>
        <p:blipFill>
          <a:blip r:embed="rId3"/>
          <a:stretch>
            <a:fillRect/>
          </a:stretch>
        </p:blipFill>
        <p:spPr>
          <a:xfrm>
            <a:off x="86539" y="2149948"/>
            <a:ext cx="4000500" cy="2756780"/>
          </a:xfrm>
          <a:prstGeom prst="rect">
            <a:avLst/>
          </a:prstGeom>
        </p:spPr>
      </p:pic>
      <p:sp>
        <p:nvSpPr>
          <p:cNvPr id="10" name="TextBox 9"/>
          <p:cNvSpPr txBox="1"/>
          <p:nvPr/>
        </p:nvSpPr>
        <p:spPr>
          <a:xfrm>
            <a:off x="126105" y="5149306"/>
            <a:ext cx="7933509" cy="1200329"/>
          </a:xfrm>
          <a:prstGeom prst="rect">
            <a:avLst/>
          </a:prstGeom>
          <a:noFill/>
        </p:spPr>
        <p:txBody>
          <a:bodyPr wrap="square" rtlCol="0">
            <a:spAutoFit/>
          </a:bodyPr>
          <a:lstStyle/>
          <a:p>
            <a:r>
              <a:rPr lang="en-CA" b="1" dirty="0">
                <a:solidFill>
                  <a:srgbClr val="FF0000"/>
                </a:solidFill>
              </a:rPr>
              <a:t>Remember to use signposting to introduce each step of the process : </a:t>
            </a:r>
          </a:p>
          <a:p>
            <a:endParaRPr lang="en-CA" dirty="0"/>
          </a:p>
          <a:p>
            <a:r>
              <a:rPr lang="en-CA" b="1" dirty="0">
                <a:solidFill>
                  <a:srgbClr val="0070C0"/>
                </a:solidFill>
              </a:rPr>
              <a:t>First,… Then…, After that,… When that is done,… Next,… Finally,… </a:t>
            </a:r>
          </a:p>
          <a:p>
            <a:endParaRPr lang="en-CA" dirty="0"/>
          </a:p>
        </p:txBody>
      </p:sp>
      <p:pic>
        <p:nvPicPr>
          <p:cNvPr id="7" name="Picture 6"/>
          <p:cNvPicPr>
            <a:picLocks noChangeAspect="1"/>
          </p:cNvPicPr>
          <p:nvPr/>
        </p:nvPicPr>
        <p:blipFill>
          <a:blip r:embed="rId4"/>
          <a:stretch>
            <a:fillRect/>
          </a:stretch>
        </p:blipFill>
        <p:spPr>
          <a:xfrm>
            <a:off x="4122168" y="1987505"/>
            <a:ext cx="3966754" cy="2968856"/>
          </a:xfrm>
          <a:prstGeom prst="rect">
            <a:avLst/>
          </a:prstGeom>
        </p:spPr>
      </p:pic>
      <p:sp>
        <p:nvSpPr>
          <p:cNvPr id="8" name="Title 1"/>
          <p:cNvSpPr>
            <a:spLocks noGrp="1"/>
          </p:cNvSpPr>
          <p:nvPr>
            <p:ph type="title"/>
          </p:nvPr>
        </p:nvSpPr>
        <p:spPr>
          <a:xfrm>
            <a:off x="151524" y="187583"/>
            <a:ext cx="8314510" cy="572440"/>
          </a:xfrm>
        </p:spPr>
        <p:txBody>
          <a:bodyPr>
            <a:noAutofit/>
          </a:bodyPr>
          <a:lstStyle/>
          <a:p>
            <a:r>
              <a:rPr lang="en-CA" sz="2400" dirty="0">
                <a:solidFill>
                  <a:srgbClr val="C00000"/>
                </a:solidFill>
              </a:rPr>
              <a:t>Second viewing: Explain </a:t>
            </a:r>
            <a:r>
              <a:rPr lang="en-CA" sz="2400" u="sng" dirty="0">
                <a:solidFill>
                  <a:srgbClr val="C00000"/>
                </a:solidFill>
              </a:rPr>
              <a:t>all</a:t>
            </a:r>
            <a:r>
              <a:rPr lang="en-CA" sz="2400" dirty="0">
                <a:solidFill>
                  <a:srgbClr val="C00000"/>
                </a:solidFill>
              </a:rPr>
              <a:t> steps of the process</a:t>
            </a:r>
          </a:p>
        </p:txBody>
      </p:sp>
    </p:spTree>
    <p:extLst>
      <p:ext uri="{BB962C8B-B14F-4D97-AF65-F5344CB8AC3E}">
        <p14:creationId xmlns:p14="http://schemas.microsoft.com/office/powerpoint/2010/main" val="279690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l="-1000" t="52000" r="10000" b="14000"/>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76200" y="228600"/>
            <a:ext cx="8077200" cy="594360"/>
          </a:xfrm>
        </p:spPr>
        <p:txBody>
          <a:bodyPr>
            <a:noAutofit/>
          </a:bodyPr>
          <a:lstStyle/>
          <a:p>
            <a:r>
              <a:rPr lang="en-US" sz="2800" dirty="0">
                <a:solidFill>
                  <a:srgbClr val="002060"/>
                </a:solidFill>
              </a:rPr>
              <a:t>Notice the </a:t>
            </a:r>
            <a:r>
              <a:rPr lang="en-US" sz="2800" dirty="0">
                <a:solidFill>
                  <a:srgbClr val="C00000"/>
                </a:solidFill>
              </a:rPr>
              <a:t>Active</a:t>
            </a:r>
            <a:r>
              <a:rPr lang="en-US" sz="2800" dirty="0">
                <a:solidFill>
                  <a:srgbClr val="002060"/>
                </a:solidFill>
              </a:rPr>
              <a:t> Voice in this Activity</a:t>
            </a:r>
          </a:p>
        </p:txBody>
      </p:sp>
      <p:sp>
        <p:nvSpPr>
          <p:cNvPr id="5" name="TextBox 4"/>
          <p:cNvSpPr txBox="1"/>
          <p:nvPr/>
        </p:nvSpPr>
        <p:spPr>
          <a:xfrm>
            <a:off x="304800" y="1219200"/>
            <a:ext cx="7391400" cy="1754326"/>
          </a:xfrm>
          <a:prstGeom prst="rect">
            <a:avLst/>
          </a:prstGeom>
          <a:noFill/>
        </p:spPr>
        <p:txBody>
          <a:bodyPr wrap="square" rtlCol="0">
            <a:spAutoFit/>
          </a:bodyPr>
          <a:lstStyle/>
          <a:p>
            <a:r>
              <a:rPr lang="en-CA" b="1" dirty="0"/>
              <a:t>Examples:</a:t>
            </a:r>
          </a:p>
          <a:p>
            <a:endParaRPr lang="en-CA" b="1" dirty="0"/>
          </a:p>
          <a:p>
            <a:pPr marL="285750" indent="-285750">
              <a:buFont typeface="Arial" panose="020B0604020202020204" pitchFamily="34" charset="0"/>
              <a:buChar char="•"/>
            </a:pPr>
            <a:r>
              <a:rPr lang="en-CA" dirty="0"/>
              <a:t>First, (you) drill a hole in the ruler.</a:t>
            </a:r>
          </a:p>
          <a:p>
            <a:pPr marL="285750" indent="-285750">
              <a:buFont typeface="Arial" panose="020B0604020202020204" pitchFamily="34" charset="0"/>
              <a:buChar char="•"/>
            </a:pPr>
            <a:r>
              <a:rPr lang="en-CA" dirty="0"/>
              <a:t>Then, (you) apply glue to the ruler.</a:t>
            </a:r>
          </a:p>
          <a:p>
            <a:pPr marL="285750" indent="-285750">
              <a:buFont typeface="Arial" panose="020B0604020202020204" pitchFamily="34" charset="0"/>
              <a:buChar char="•"/>
            </a:pPr>
            <a:r>
              <a:rPr lang="en-CA" dirty="0"/>
              <a:t>After that, (you) attach the ruler to the wood.</a:t>
            </a:r>
          </a:p>
          <a:p>
            <a:pPr marL="285750" indent="-285750">
              <a:buFont typeface="Arial" panose="020B0604020202020204" pitchFamily="34" charset="0"/>
              <a:buChar char="•"/>
            </a:pPr>
            <a:r>
              <a:rPr lang="en-CA" dirty="0"/>
              <a:t>Finally, (you) spin the CDs to generate light. </a:t>
            </a:r>
          </a:p>
        </p:txBody>
      </p:sp>
      <p:sp>
        <p:nvSpPr>
          <p:cNvPr id="6" name="Down Arrow 5"/>
          <p:cNvSpPr/>
          <p:nvPr/>
        </p:nvSpPr>
        <p:spPr>
          <a:xfrm>
            <a:off x="3972726" y="3011626"/>
            <a:ext cx="685800" cy="5715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Down Arrow 6"/>
          <p:cNvSpPr/>
          <p:nvPr/>
        </p:nvSpPr>
        <p:spPr>
          <a:xfrm flipV="1">
            <a:off x="5106825" y="5029200"/>
            <a:ext cx="685800" cy="5334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2" name="TextBox 1"/>
          <p:cNvSpPr txBox="1"/>
          <p:nvPr/>
        </p:nvSpPr>
        <p:spPr>
          <a:xfrm>
            <a:off x="190500" y="6172200"/>
            <a:ext cx="7848600" cy="369332"/>
          </a:xfrm>
          <a:prstGeom prst="rect">
            <a:avLst/>
          </a:prstGeom>
          <a:noFill/>
        </p:spPr>
        <p:txBody>
          <a:bodyPr wrap="square" rtlCol="0">
            <a:spAutoFit/>
          </a:bodyPr>
          <a:lstStyle/>
          <a:p>
            <a:r>
              <a:rPr lang="en-CA" b="1" dirty="0"/>
              <a:t>In </a:t>
            </a:r>
            <a:r>
              <a:rPr lang="en-CA" b="1" dirty="0">
                <a:solidFill>
                  <a:srgbClr val="C00000"/>
                </a:solidFill>
              </a:rPr>
              <a:t>active</a:t>
            </a:r>
            <a:r>
              <a:rPr lang="en-CA" b="1" dirty="0"/>
              <a:t> voice, the emphasis is on the person doing the action.</a:t>
            </a:r>
          </a:p>
        </p:txBody>
      </p:sp>
    </p:spTree>
    <p:extLst>
      <p:ext uri="{BB962C8B-B14F-4D97-AF65-F5344CB8AC3E}">
        <p14:creationId xmlns:p14="http://schemas.microsoft.com/office/powerpoint/2010/main" val="165283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anim calcmode="lin" valueType="num">
                                      <p:cBhvr>
                                        <p:cTn id="57" dur="1000" fill="hold"/>
                                        <p:tgtEl>
                                          <p:spTgt spid="2"/>
                                        </p:tgtEl>
                                        <p:attrNameLst>
                                          <p:attrName>ppt_x</p:attrName>
                                        </p:attrNameLst>
                                      </p:cBhvr>
                                      <p:tavLst>
                                        <p:tav tm="0">
                                          <p:val>
                                            <p:strVal val="#ppt_x"/>
                                          </p:val>
                                        </p:tav>
                                        <p:tav tm="100000">
                                          <p:val>
                                            <p:strVal val="#ppt_x"/>
                                          </p:val>
                                        </p:tav>
                                      </p:tavLst>
                                    </p:anim>
                                    <p:anim calcmode="lin" valueType="num">
                                      <p:cBhvr>
                                        <p:cTn id="5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446" y="304800"/>
            <a:ext cx="7239000" cy="670560"/>
          </a:xfrm>
        </p:spPr>
        <p:txBody>
          <a:bodyPr/>
          <a:lstStyle/>
          <a:p>
            <a:r>
              <a:rPr lang="en-US" dirty="0">
                <a:solidFill>
                  <a:srgbClr val="C00000"/>
                </a:solidFill>
              </a:rPr>
              <a:t>Guess the task</a:t>
            </a:r>
          </a:p>
        </p:txBody>
      </p:sp>
      <p:sp>
        <p:nvSpPr>
          <p:cNvPr id="3" name="Content Placeholder 2"/>
          <p:cNvSpPr>
            <a:spLocks noGrp="1"/>
          </p:cNvSpPr>
          <p:nvPr>
            <p:ph idx="1"/>
          </p:nvPr>
        </p:nvSpPr>
        <p:spPr>
          <a:xfrm>
            <a:off x="0" y="1219200"/>
            <a:ext cx="8153400" cy="5867400"/>
          </a:xfrm>
        </p:spPr>
        <p:txBody>
          <a:bodyPr>
            <a:normAutofit/>
          </a:bodyPr>
          <a:lstStyle/>
          <a:p>
            <a:pPr marL="0" indent="0" algn="just">
              <a:buNone/>
            </a:pPr>
            <a:r>
              <a:rPr lang="en-US" dirty="0"/>
              <a:t>This task is usually carried out several times a day. The process is simple but time consuming and often interferes with other more enjoyable activities. The items are first collected and sorted. Small pieces are usually dealt with first and larger items are left until the end. The degree of difficulty of the task depends on the facilities available, and the length of time since the items were last processed. If the facilities are very basic, then each item must be handled separately in two stages. If sophisticated equipment is available, then the process simply consists of transferring the items to a machine, which needs to be unloaded when the process is complete.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523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l="3000" t="40000" r="7000"/>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152400" y="228600"/>
            <a:ext cx="7239000" cy="2209800"/>
          </a:xfrm>
        </p:spPr>
        <p:txBody>
          <a:bodyPr>
            <a:normAutofit fontScale="90000"/>
          </a:bodyPr>
          <a:lstStyle/>
          <a:p>
            <a:pPr marL="0" indent="0"/>
            <a:br>
              <a:rPr lang="en-CA" sz="2800" dirty="0">
                <a:solidFill>
                  <a:srgbClr val="C00000"/>
                </a:solidFill>
              </a:rPr>
            </a:br>
            <a:br>
              <a:rPr lang="en-CA" sz="2800" dirty="0">
                <a:solidFill>
                  <a:srgbClr val="C00000"/>
                </a:solidFill>
              </a:rPr>
            </a:br>
            <a:br>
              <a:rPr lang="en-CA" sz="2800" dirty="0">
                <a:solidFill>
                  <a:srgbClr val="C00000"/>
                </a:solidFill>
              </a:rPr>
            </a:br>
            <a:br>
              <a:rPr lang="en-CA" sz="2800" dirty="0">
                <a:solidFill>
                  <a:srgbClr val="C00000"/>
                </a:solidFill>
              </a:rPr>
            </a:br>
            <a:br>
              <a:rPr lang="en-CA" sz="2800" dirty="0">
                <a:solidFill>
                  <a:srgbClr val="C00000"/>
                </a:solidFill>
              </a:rPr>
            </a:br>
            <a:br>
              <a:rPr lang="en-CA" sz="2800" dirty="0">
                <a:solidFill>
                  <a:srgbClr val="C00000"/>
                </a:solidFill>
              </a:rPr>
            </a:br>
            <a:r>
              <a:rPr lang="en-CA" sz="2800" dirty="0">
                <a:solidFill>
                  <a:srgbClr val="C00000"/>
                </a:solidFill>
              </a:rPr>
              <a:t>Prosodic features:</a:t>
            </a:r>
            <a:br>
              <a:rPr lang="en-CA" sz="2800" dirty="0">
                <a:solidFill>
                  <a:srgbClr val="C00000"/>
                </a:solidFill>
              </a:rPr>
            </a:br>
            <a:br>
              <a:rPr lang="en-CA" sz="2800" dirty="0">
                <a:solidFill>
                  <a:srgbClr val="C00000"/>
                </a:solidFill>
              </a:rPr>
            </a:br>
            <a:r>
              <a:rPr lang="en-CA" sz="2800" dirty="0">
                <a:solidFill>
                  <a:srgbClr val="C00000"/>
                </a:solidFill>
              </a:rPr>
              <a:t>Sentence Stress, Rhythm and Intonation   </a:t>
            </a:r>
            <a:br>
              <a:rPr lang="en-CA" sz="2800" dirty="0">
                <a:solidFill>
                  <a:srgbClr val="C00000"/>
                </a:solidFill>
              </a:rPr>
            </a:br>
            <a:br>
              <a:rPr lang="en-CA" sz="3200" dirty="0">
                <a:solidFill>
                  <a:srgbClr val="FF0000"/>
                </a:solidFill>
              </a:rPr>
            </a:br>
            <a:endParaRPr lang="en-US" sz="2800" dirty="0">
              <a:solidFill>
                <a:srgbClr val="C00000"/>
              </a:solidFill>
            </a:endParaRPr>
          </a:p>
        </p:txBody>
      </p:sp>
    </p:spTree>
    <p:extLst>
      <p:ext uri="{BB962C8B-B14F-4D97-AF65-F5344CB8AC3E}">
        <p14:creationId xmlns:p14="http://schemas.microsoft.com/office/powerpoint/2010/main" val="3924583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7924800" cy="670560"/>
          </a:xfrm>
        </p:spPr>
        <p:txBody>
          <a:bodyPr>
            <a:noAutofit/>
          </a:bodyPr>
          <a:lstStyle/>
          <a:p>
            <a:r>
              <a:rPr lang="en-US" sz="2800" dirty="0">
                <a:solidFill>
                  <a:srgbClr val="C00000"/>
                </a:solidFill>
              </a:rPr>
              <a:t>Notice the </a:t>
            </a:r>
            <a:r>
              <a:rPr lang="en-US" sz="2800" dirty="0">
                <a:solidFill>
                  <a:srgbClr val="002060"/>
                </a:solidFill>
              </a:rPr>
              <a:t>Passive</a:t>
            </a:r>
            <a:r>
              <a:rPr lang="en-US" sz="2800" dirty="0">
                <a:solidFill>
                  <a:srgbClr val="C00000"/>
                </a:solidFill>
              </a:rPr>
              <a:t> Voice in this Activity</a:t>
            </a:r>
          </a:p>
        </p:txBody>
      </p:sp>
      <p:sp>
        <p:nvSpPr>
          <p:cNvPr id="3" name="Content Placeholder 2"/>
          <p:cNvSpPr>
            <a:spLocks noGrp="1"/>
          </p:cNvSpPr>
          <p:nvPr>
            <p:ph idx="1"/>
          </p:nvPr>
        </p:nvSpPr>
        <p:spPr>
          <a:xfrm>
            <a:off x="0" y="990600"/>
            <a:ext cx="8153400" cy="5867400"/>
          </a:xfrm>
        </p:spPr>
        <p:txBody>
          <a:bodyPr>
            <a:normAutofit/>
          </a:bodyPr>
          <a:lstStyle/>
          <a:p>
            <a:pPr marL="0" indent="0" algn="just">
              <a:buNone/>
            </a:pPr>
            <a:r>
              <a:rPr lang="en-US" dirty="0"/>
              <a:t>This task </a:t>
            </a:r>
            <a:r>
              <a:rPr lang="en-US" dirty="0">
                <a:solidFill>
                  <a:srgbClr val="FF0000"/>
                </a:solidFill>
              </a:rPr>
              <a:t>is usually carried out</a:t>
            </a:r>
            <a:r>
              <a:rPr lang="en-US" dirty="0"/>
              <a:t> several times a day. The process is simple but time consuming and often interferes with other more enjoyable activities. The items </a:t>
            </a:r>
            <a:r>
              <a:rPr lang="en-US" dirty="0">
                <a:solidFill>
                  <a:srgbClr val="FF0000"/>
                </a:solidFill>
              </a:rPr>
              <a:t>are first collected and sorted</a:t>
            </a:r>
            <a:r>
              <a:rPr lang="en-US" dirty="0"/>
              <a:t>. Small pieces </a:t>
            </a:r>
            <a:r>
              <a:rPr lang="en-US" dirty="0">
                <a:solidFill>
                  <a:srgbClr val="FF0000"/>
                </a:solidFill>
              </a:rPr>
              <a:t>are usually dealt with</a:t>
            </a:r>
            <a:r>
              <a:rPr lang="en-US" dirty="0"/>
              <a:t> first and larger items </a:t>
            </a:r>
            <a:r>
              <a:rPr lang="en-US" dirty="0">
                <a:solidFill>
                  <a:srgbClr val="FF0000"/>
                </a:solidFill>
              </a:rPr>
              <a:t>are left </a:t>
            </a:r>
            <a:r>
              <a:rPr lang="en-US" dirty="0"/>
              <a:t>until the end. The degree of difficulty of the task depends on the facilities available, and the length of time since the items </a:t>
            </a:r>
            <a:r>
              <a:rPr lang="en-US" dirty="0">
                <a:solidFill>
                  <a:srgbClr val="FF0000"/>
                </a:solidFill>
              </a:rPr>
              <a:t>were last processed</a:t>
            </a:r>
            <a:r>
              <a:rPr lang="en-US" dirty="0"/>
              <a:t>. If the facilities are very basic, then each item </a:t>
            </a:r>
            <a:r>
              <a:rPr lang="en-US" dirty="0">
                <a:solidFill>
                  <a:srgbClr val="FF0000"/>
                </a:solidFill>
              </a:rPr>
              <a:t>must be handled </a:t>
            </a:r>
            <a:r>
              <a:rPr lang="en-US" dirty="0"/>
              <a:t>separately in two stages. If sophisticated equipment is available, then the process simply consists of transferring the items to a machine, which </a:t>
            </a:r>
            <a:r>
              <a:rPr lang="en-US" dirty="0">
                <a:solidFill>
                  <a:srgbClr val="FF0000"/>
                </a:solidFill>
              </a:rPr>
              <a:t>needs to be unloaded </a:t>
            </a:r>
            <a:r>
              <a:rPr lang="en-US" dirty="0"/>
              <a:t>when the process is complete.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6530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6000"/>
            <a:lum/>
          </a:blip>
          <a:srcRect/>
          <a:stretch>
            <a:fillRect l="-1000" t="52000" r="10000" b="13000"/>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76200" y="228600"/>
            <a:ext cx="8077200" cy="594360"/>
          </a:xfrm>
        </p:spPr>
        <p:txBody>
          <a:bodyPr>
            <a:noAutofit/>
          </a:bodyPr>
          <a:lstStyle/>
          <a:p>
            <a:r>
              <a:rPr lang="en-US" sz="2800" dirty="0">
                <a:solidFill>
                  <a:srgbClr val="C00000"/>
                </a:solidFill>
              </a:rPr>
              <a:t>Notice the </a:t>
            </a:r>
            <a:r>
              <a:rPr lang="en-US" sz="2800" dirty="0">
                <a:solidFill>
                  <a:srgbClr val="0070C0"/>
                </a:solidFill>
              </a:rPr>
              <a:t>Passive</a:t>
            </a:r>
            <a:r>
              <a:rPr lang="en-US" sz="2800" dirty="0">
                <a:solidFill>
                  <a:srgbClr val="C00000"/>
                </a:solidFill>
              </a:rPr>
              <a:t> Voice in this Activity</a:t>
            </a:r>
          </a:p>
        </p:txBody>
      </p:sp>
      <p:sp>
        <p:nvSpPr>
          <p:cNvPr id="5" name="TextBox 4"/>
          <p:cNvSpPr txBox="1"/>
          <p:nvPr/>
        </p:nvSpPr>
        <p:spPr>
          <a:xfrm>
            <a:off x="304800" y="1115735"/>
            <a:ext cx="7391400" cy="2031325"/>
          </a:xfrm>
          <a:prstGeom prst="rect">
            <a:avLst/>
          </a:prstGeom>
          <a:noFill/>
        </p:spPr>
        <p:txBody>
          <a:bodyPr wrap="square" rtlCol="0">
            <a:spAutoFit/>
          </a:bodyPr>
          <a:lstStyle/>
          <a:p>
            <a:r>
              <a:rPr lang="en-CA" b="1" dirty="0"/>
              <a:t>Examples:</a:t>
            </a:r>
          </a:p>
          <a:p>
            <a:endParaRPr lang="en-CA" b="1" dirty="0"/>
          </a:p>
          <a:p>
            <a:pPr marL="285750" indent="-285750">
              <a:buFont typeface="Arial" panose="020B0604020202020204" pitchFamily="34" charset="0"/>
              <a:buChar char="•"/>
            </a:pPr>
            <a:r>
              <a:rPr lang="en-US" dirty="0"/>
              <a:t>This task </a:t>
            </a:r>
            <a:r>
              <a:rPr lang="en-US" dirty="0">
                <a:solidFill>
                  <a:srgbClr val="FF0000"/>
                </a:solidFill>
              </a:rPr>
              <a:t>is usually carried out</a:t>
            </a:r>
            <a:r>
              <a:rPr lang="en-US" dirty="0"/>
              <a:t> several times a day. </a:t>
            </a:r>
          </a:p>
          <a:p>
            <a:pPr marL="285750" indent="-285750">
              <a:buFont typeface="Arial" panose="020B0604020202020204" pitchFamily="34" charset="0"/>
              <a:buChar char="•"/>
            </a:pPr>
            <a:r>
              <a:rPr lang="en-US" dirty="0"/>
              <a:t>The items </a:t>
            </a:r>
            <a:r>
              <a:rPr lang="en-US" dirty="0">
                <a:solidFill>
                  <a:srgbClr val="FF0000"/>
                </a:solidFill>
              </a:rPr>
              <a:t>are first collected and sorted</a:t>
            </a:r>
            <a:r>
              <a:rPr lang="en-US" dirty="0"/>
              <a:t>. </a:t>
            </a:r>
            <a:r>
              <a:rPr lang="en-CA" dirty="0"/>
              <a:t>After that, (you) attach the ruler to the wood.</a:t>
            </a:r>
            <a:r>
              <a:rPr lang="en-US" dirty="0"/>
              <a:t> </a:t>
            </a:r>
          </a:p>
          <a:p>
            <a:pPr marL="285750" indent="-285750">
              <a:buFont typeface="Arial" panose="020B0604020202020204" pitchFamily="34" charset="0"/>
              <a:buChar char="•"/>
            </a:pPr>
            <a:r>
              <a:rPr lang="en-US" dirty="0"/>
              <a:t>Small pieces </a:t>
            </a:r>
            <a:r>
              <a:rPr lang="en-US" dirty="0">
                <a:solidFill>
                  <a:srgbClr val="FF0000"/>
                </a:solidFill>
              </a:rPr>
              <a:t>are usually dealt with</a:t>
            </a:r>
            <a:r>
              <a:rPr lang="en-US" dirty="0"/>
              <a:t> first and larger items </a:t>
            </a:r>
            <a:r>
              <a:rPr lang="en-US" dirty="0">
                <a:solidFill>
                  <a:srgbClr val="FF0000"/>
                </a:solidFill>
              </a:rPr>
              <a:t>are left </a:t>
            </a:r>
            <a:r>
              <a:rPr lang="en-US" dirty="0"/>
              <a:t>until the end.</a:t>
            </a:r>
            <a:endParaRPr lang="en-CA" dirty="0"/>
          </a:p>
        </p:txBody>
      </p:sp>
      <p:sp>
        <p:nvSpPr>
          <p:cNvPr id="6" name="Down Arrow 5"/>
          <p:cNvSpPr/>
          <p:nvPr/>
        </p:nvSpPr>
        <p:spPr>
          <a:xfrm>
            <a:off x="2110154" y="3147060"/>
            <a:ext cx="685800" cy="571500"/>
          </a:xfrm>
          <a:prstGeom prst="downArrow">
            <a:avLst/>
          </a:prstGeom>
          <a:solidFill>
            <a:srgbClr val="0070C0"/>
          </a:solid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7" name="Down Arrow 6"/>
          <p:cNvSpPr/>
          <p:nvPr/>
        </p:nvSpPr>
        <p:spPr>
          <a:xfrm flipV="1">
            <a:off x="1424354" y="5105400"/>
            <a:ext cx="685800" cy="533400"/>
          </a:xfrm>
          <a:prstGeom prst="downArrow">
            <a:avLst/>
          </a:prstGeom>
          <a:solidFill>
            <a:schemeClr val="tx2"/>
          </a:solidFill>
          <a:ln>
            <a:solidFill>
              <a:schemeClr val="tx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8" name="TextBox 7"/>
          <p:cNvSpPr txBox="1"/>
          <p:nvPr/>
        </p:nvSpPr>
        <p:spPr>
          <a:xfrm>
            <a:off x="190500" y="6172200"/>
            <a:ext cx="7848600" cy="369332"/>
          </a:xfrm>
          <a:prstGeom prst="rect">
            <a:avLst/>
          </a:prstGeom>
          <a:noFill/>
        </p:spPr>
        <p:txBody>
          <a:bodyPr wrap="square" rtlCol="0">
            <a:spAutoFit/>
          </a:bodyPr>
          <a:lstStyle/>
          <a:p>
            <a:r>
              <a:rPr lang="en-CA" b="1" dirty="0"/>
              <a:t>In </a:t>
            </a:r>
            <a:r>
              <a:rPr lang="en-CA" b="1" dirty="0">
                <a:solidFill>
                  <a:srgbClr val="0070C0"/>
                </a:solidFill>
              </a:rPr>
              <a:t>passive</a:t>
            </a:r>
            <a:r>
              <a:rPr lang="en-CA" b="1" dirty="0">
                <a:solidFill>
                  <a:srgbClr val="00B0F0"/>
                </a:solidFill>
              </a:rPr>
              <a:t> </a:t>
            </a:r>
            <a:r>
              <a:rPr lang="en-CA" b="1" dirty="0"/>
              <a:t>voice, the emphasis is on the action being done.</a:t>
            </a:r>
          </a:p>
        </p:txBody>
      </p:sp>
    </p:spTree>
    <p:extLst>
      <p:ext uri="{BB962C8B-B14F-4D97-AF65-F5344CB8AC3E}">
        <p14:creationId xmlns:p14="http://schemas.microsoft.com/office/powerpoint/2010/main" val="68958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5000" t="41000" r="-6000"/>
          </a:stretch>
        </a:blipFill>
        <a:effectLst/>
      </p:bgPr>
    </p:bg>
    <p:spTree>
      <p:nvGrpSpPr>
        <p:cNvPr id="1" name=""/>
        <p:cNvGrpSpPr/>
        <p:nvPr/>
      </p:nvGrpSpPr>
      <p:grpSpPr>
        <a:xfrm>
          <a:off x="0" y="0"/>
          <a:ext cx="0" cy="0"/>
          <a:chOff x="0" y="0"/>
          <a:chExt cx="0" cy="0"/>
        </a:xfrm>
      </p:grpSpPr>
      <p:sp>
        <p:nvSpPr>
          <p:cNvPr id="4" name="TextBox 3"/>
          <p:cNvSpPr txBox="1"/>
          <p:nvPr/>
        </p:nvSpPr>
        <p:spPr>
          <a:xfrm>
            <a:off x="-31571" y="914400"/>
            <a:ext cx="8153400" cy="1815882"/>
          </a:xfrm>
          <a:prstGeom prst="rect">
            <a:avLst/>
          </a:prstGeom>
          <a:noFill/>
        </p:spPr>
        <p:txBody>
          <a:bodyPr wrap="square" rtlCol="0">
            <a:spAutoFit/>
          </a:bodyPr>
          <a:lstStyle/>
          <a:p>
            <a:pPr algn="just"/>
            <a:r>
              <a:rPr lang="en-US" sz="2800" dirty="0"/>
              <a:t>Think of a very simple daily process. Keep it secret. When you and your partner are ready, describe your processes to each other. Your partner will guess the process you are describing. </a:t>
            </a:r>
            <a:endParaRPr lang="en-US" dirty="0"/>
          </a:p>
        </p:txBody>
      </p:sp>
      <p:sp>
        <p:nvSpPr>
          <p:cNvPr id="6" name="Title 1"/>
          <p:cNvSpPr>
            <a:spLocks noGrp="1"/>
          </p:cNvSpPr>
          <p:nvPr>
            <p:ph type="title"/>
          </p:nvPr>
        </p:nvSpPr>
        <p:spPr>
          <a:xfrm>
            <a:off x="-2263" y="0"/>
            <a:ext cx="7239000" cy="685800"/>
          </a:xfrm>
        </p:spPr>
        <p:txBody>
          <a:bodyPr>
            <a:normAutofit/>
          </a:bodyPr>
          <a:lstStyle/>
          <a:p>
            <a:pPr lvl="0"/>
            <a:r>
              <a:rPr lang="en-US" dirty="0">
                <a:solidFill>
                  <a:srgbClr val="C00000"/>
                </a:solidFill>
              </a:rPr>
              <a:t>Your Turn!</a:t>
            </a:r>
          </a:p>
        </p:txBody>
      </p:sp>
      <p:sp>
        <p:nvSpPr>
          <p:cNvPr id="2" name="TextBox 1"/>
          <p:cNvSpPr txBox="1"/>
          <p:nvPr/>
        </p:nvSpPr>
        <p:spPr>
          <a:xfrm>
            <a:off x="5334000" y="5105400"/>
            <a:ext cx="2209800" cy="923330"/>
          </a:xfrm>
          <a:prstGeom prst="rect">
            <a:avLst/>
          </a:prstGeom>
          <a:noFill/>
        </p:spPr>
        <p:txBody>
          <a:bodyPr wrap="square" rtlCol="0">
            <a:spAutoFit/>
          </a:bodyPr>
          <a:lstStyle/>
          <a:p>
            <a:r>
              <a:rPr lang="en-CA" b="1" dirty="0"/>
              <a:t>Tip! </a:t>
            </a:r>
          </a:p>
          <a:p>
            <a:r>
              <a:rPr lang="en-CA" dirty="0"/>
              <a:t>You may use </a:t>
            </a:r>
            <a:r>
              <a:rPr lang="en-CA" b="1" dirty="0">
                <a:solidFill>
                  <a:srgbClr val="C00000"/>
                </a:solidFill>
              </a:rPr>
              <a:t>active</a:t>
            </a:r>
            <a:r>
              <a:rPr lang="en-CA" dirty="0">
                <a:solidFill>
                  <a:srgbClr val="C00000"/>
                </a:solidFill>
              </a:rPr>
              <a:t> </a:t>
            </a:r>
            <a:r>
              <a:rPr lang="en-CA" dirty="0"/>
              <a:t>or </a:t>
            </a:r>
            <a:r>
              <a:rPr lang="en-CA" b="1" dirty="0">
                <a:solidFill>
                  <a:srgbClr val="0070C0"/>
                </a:solidFill>
              </a:rPr>
              <a:t>passive</a:t>
            </a:r>
            <a:r>
              <a:rPr lang="en-CA" dirty="0"/>
              <a:t> voice. </a:t>
            </a:r>
          </a:p>
        </p:txBody>
      </p:sp>
    </p:spTree>
    <p:extLst>
      <p:ext uri="{BB962C8B-B14F-4D97-AF65-F5344CB8AC3E}">
        <p14:creationId xmlns:p14="http://schemas.microsoft.com/office/powerpoint/2010/main" val="390952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1000" t="30000" r="11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533400"/>
            <a:ext cx="7924800" cy="533400"/>
          </a:xfrm>
        </p:spPr>
        <p:txBody>
          <a:bodyPr>
            <a:normAutofit fontScale="90000"/>
          </a:bodyPr>
          <a:lstStyle/>
          <a:p>
            <a:r>
              <a:rPr lang="en-CA" dirty="0">
                <a:solidFill>
                  <a:srgbClr val="C00000"/>
                </a:solidFill>
              </a:rPr>
              <a:t>Some commonly found processes</a:t>
            </a:r>
          </a:p>
        </p:txBody>
      </p:sp>
    </p:spTree>
    <p:extLst>
      <p:ext uri="{BB962C8B-B14F-4D97-AF65-F5344CB8AC3E}">
        <p14:creationId xmlns:p14="http://schemas.microsoft.com/office/powerpoint/2010/main" val="3153190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239000" cy="822960"/>
          </a:xfrm>
        </p:spPr>
        <p:txBody>
          <a:bodyPr/>
          <a:lstStyle/>
          <a:p>
            <a:r>
              <a:rPr lang="en-CA" dirty="0">
                <a:solidFill>
                  <a:srgbClr val="C00000"/>
                </a:solidFill>
              </a:rPr>
              <a:t>Scientific Process</a:t>
            </a:r>
          </a:p>
        </p:txBody>
      </p:sp>
      <p:pic>
        <p:nvPicPr>
          <p:cNvPr id="1030" name="Picture 6" descr="Image result for scientific process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447800"/>
            <a:ext cx="80010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041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239000" cy="822960"/>
          </a:xfrm>
        </p:spPr>
        <p:txBody>
          <a:bodyPr/>
          <a:lstStyle/>
          <a:p>
            <a:r>
              <a:rPr lang="en-CA" dirty="0">
                <a:solidFill>
                  <a:srgbClr val="C00000"/>
                </a:solidFill>
              </a:rPr>
              <a:t>Ongoing Scientific Process</a:t>
            </a:r>
          </a:p>
        </p:txBody>
      </p:sp>
      <p:pic>
        <p:nvPicPr>
          <p:cNvPr id="1028" name="Picture 4" descr="Image result for scientific proc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1"/>
            <a:ext cx="7924800" cy="567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157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08" y="1219200"/>
            <a:ext cx="8153399" cy="5791200"/>
          </a:xfrm>
          <a:prstGeom prst="rect">
            <a:avLst/>
          </a:prstGeom>
        </p:spPr>
      </p:pic>
      <p:sp>
        <p:nvSpPr>
          <p:cNvPr id="3" name="Title 1"/>
          <p:cNvSpPr>
            <a:spLocks noGrp="1"/>
          </p:cNvSpPr>
          <p:nvPr>
            <p:ph type="title"/>
          </p:nvPr>
        </p:nvSpPr>
        <p:spPr>
          <a:xfrm>
            <a:off x="76200" y="152400"/>
            <a:ext cx="7239000" cy="822960"/>
          </a:xfrm>
        </p:spPr>
        <p:txBody>
          <a:bodyPr/>
          <a:lstStyle/>
          <a:p>
            <a:r>
              <a:rPr lang="en-CA" dirty="0">
                <a:solidFill>
                  <a:srgbClr val="C00000"/>
                </a:solidFill>
              </a:rPr>
              <a:t>The Writing Process</a:t>
            </a:r>
          </a:p>
        </p:txBody>
      </p:sp>
    </p:spTree>
    <p:extLst>
      <p:ext uri="{BB962C8B-B14F-4D97-AF65-F5344CB8AC3E}">
        <p14:creationId xmlns:p14="http://schemas.microsoft.com/office/powerpoint/2010/main" val="3383318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 y="990600"/>
            <a:ext cx="8077200" cy="4876800"/>
          </a:xfrm>
          <a:prstGeom prst="rect">
            <a:avLst/>
          </a:prstGeom>
        </p:spPr>
      </p:pic>
      <p:sp>
        <p:nvSpPr>
          <p:cNvPr id="3" name="Title 1"/>
          <p:cNvSpPr>
            <a:spLocks noGrp="1"/>
          </p:cNvSpPr>
          <p:nvPr>
            <p:ph type="title"/>
          </p:nvPr>
        </p:nvSpPr>
        <p:spPr>
          <a:xfrm>
            <a:off x="76200" y="152400"/>
            <a:ext cx="7239000" cy="685800"/>
          </a:xfrm>
        </p:spPr>
        <p:txBody>
          <a:bodyPr/>
          <a:lstStyle/>
          <a:p>
            <a:r>
              <a:rPr lang="en-CA" dirty="0">
                <a:solidFill>
                  <a:srgbClr val="C00000"/>
                </a:solidFill>
              </a:rPr>
              <a:t>Q: What is this Process?</a:t>
            </a:r>
          </a:p>
        </p:txBody>
      </p:sp>
      <p:sp>
        <p:nvSpPr>
          <p:cNvPr id="5" name="Title 1"/>
          <p:cNvSpPr txBox="1">
            <a:spLocks/>
          </p:cNvSpPr>
          <p:nvPr/>
        </p:nvSpPr>
        <p:spPr>
          <a:xfrm>
            <a:off x="76200" y="6007693"/>
            <a:ext cx="7924800" cy="685800"/>
          </a:xfrm>
          <a:prstGeom prst="rect">
            <a:avLst/>
          </a:prstGeom>
        </p:spPr>
        <p:txBody>
          <a:bodyPr vert="horz" lIns="45720" tIns="0" rIns="45720" bIns="0" anchor="b" anchorCtr="0">
            <a:normAutofit fontScale="77500" lnSpcReduction="200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r>
              <a:rPr lang="en-CA" dirty="0">
                <a:solidFill>
                  <a:srgbClr val="C00000"/>
                </a:solidFill>
              </a:rPr>
              <a:t>A: The Electricity Generation Process</a:t>
            </a:r>
          </a:p>
        </p:txBody>
      </p:sp>
    </p:spTree>
    <p:extLst>
      <p:ext uri="{BB962C8B-B14F-4D97-AF65-F5344CB8AC3E}">
        <p14:creationId xmlns:p14="http://schemas.microsoft.com/office/powerpoint/2010/main" val="27094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24" y="228600"/>
            <a:ext cx="7239000" cy="629602"/>
          </a:xfrm>
        </p:spPr>
        <p:txBody>
          <a:bodyPr/>
          <a:lstStyle/>
          <a:p>
            <a:r>
              <a:rPr lang="en-CA" dirty="0">
                <a:solidFill>
                  <a:srgbClr val="C00000"/>
                </a:solidFill>
              </a:rPr>
              <a:t>The Design Thinking Process</a:t>
            </a:r>
          </a:p>
        </p:txBody>
      </p:sp>
      <p:pic>
        <p:nvPicPr>
          <p:cNvPr id="4" name="Picture 3"/>
          <p:cNvPicPr>
            <a:picLocks noChangeAspect="1"/>
          </p:cNvPicPr>
          <p:nvPr/>
        </p:nvPicPr>
        <p:blipFill>
          <a:blip r:embed="rId2"/>
          <a:stretch>
            <a:fillRect/>
          </a:stretch>
        </p:blipFill>
        <p:spPr>
          <a:xfrm>
            <a:off x="123092" y="2514600"/>
            <a:ext cx="7924800" cy="4186546"/>
          </a:xfrm>
          <a:prstGeom prst="rect">
            <a:avLst/>
          </a:prstGeom>
        </p:spPr>
      </p:pic>
      <p:sp>
        <p:nvSpPr>
          <p:cNvPr id="6" name="Rectangle 5"/>
          <p:cNvSpPr/>
          <p:nvPr/>
        </p:nvSpPr>
        <p:spPr>
          <a:xfrm>
            <a:off x="381000" y="1807368"/>
            <a:ext cx="6324600" cy="369332"/>
          </a:xfrm>
          <a:prstGeom prst="rect">
            <a:avLst/>
          </a:prstGeom>
        </p:spPr>
        <p:txBody>
          <a:bodyPr wrap="square">
            <a:spAutoFit/>
          </a:bodyPr>
          <a:lstStyle/>
          <a:p>
            <a:r>
              <a:rPr lang="en-CA" dirty="0">
                <a:hlinkClick r:id="rId3"/>
              </a:rPr>
              <a:t>https://www.youtube.com/watch?v=_r0VX-aU_T8</a:t>
            </a:r>
            <a:endParaRPr lang="en-CA" dirty="0"/>
          </a:p>
        </p:txBody>
      </p:sp>
      <p:sp>
        <p:nvSpPr>
          <p:cNvPr id="7" name="TextBox 6"/>
          <p:cNvSpPr txBox="1"/>
          <p:nvPr/>
        </p:nvSpPr>
        <p:spPr>
          <a:xfrm>
            <a:off x="152400" y="1088469"/>
            <a:ext cx="6096000" cy="369332"/>
          </a:xfrm>
          <a:prstGeom prst="rect">
            <a:avLst/>
          </a:prstGeom>
          <a:noFill/>
        </p:spPr>
        <p:txBody>
          <a:bodyPr wrap="square" rtlCol="0">
            <a:spAutoFit/>
          </a:bodyPr>
          <a:lstStyle/>
          <a:p>
            <a:r>
              <a:rPr lang="en-CA" b="1" dirty="0"/>
              <a:t>Watch the following video one time:</a:t>
            </a:r>
          </a:p>
        </p:txBody>
      </p:sp>
    </p:spTree>
    <p:extLst>
      <p:ext uri="{BB962C8B-B14F-4D97-AF65-F5344CB8AC3E}">
        <p14:creationId xmlns:p14="http://schemas.microsoft.com/office/powerpoint/2010/main" val="135947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r="11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261" y="381000"/>
            <a:ext cx="8075776" cy="518160"/>
          </a:xfrm>
        </p:spPr>
        <p:txBody>
          <a:bodyPr>
            <a:noAutofit/>
          </a:bodyPr>
          <a:lstStyle/>
          <a:p>
            <a:r>
              <a:rPr lang="en-US" sz="3200" dirty="0">
                <a:solidFill>
                  <a:srgbClr val="C00000"/>
                </a:solidFill>
              </a:rPr>
              <a:t>Divide the Introduction into </a:t>
            </a:r>
            <a:r>
              <a:rPr lang="en-US" sz="3200" dirty="0">
                <a:solidFill>
                  <a:srgbClr val="0070C0"/>
                </a:solidFill>
              </a:rPr>
              <a:t>Chunks</a:t>
            </a:r>
            <a:endParaRPr lang="en-US" sz="3200" dirty="0">
              <a:solidFill>
                <a:srgbClr val="C00000"/>
              </a:solidFill>
            </a:endParaRPr>
          </a:p>
        </p:txBody>
      </p:sp>
      <p:sp>
        <p:nvSpPr>
          <p:cNvPr id="3" name="Content Placeholder 2"/>
          <p:cNvSpPr>
            <a:spLocks noGrp="1"/>
          </p:cNvSpPr>
          <p:nvPr>
            <p:ph idx="1"/>
          </p:nvPr>
        </p:nvSpPr>
        <p:spPr>
          <a:xfrm>
            <a:off x="116883" y="1752600"/>
            <a:ext cx="8048531" cy="4191000"/>
          </a:xfrm>
        </p:spPr>
        <p:txBody>
          <a:bodyPr>
            <a:normAutofit/>
          </a:bodyPr>
          <a:lstStyle/>
          <a:p>
            <a:pPr marL="0" indent="0" algn="just">
              <a:buNone/>
            </a:pPr>
            <a:endParaRPr lang="en-US" b="1" dirty="0"/>
          </a:p>
          <a:p>
            <a:pPr marL="0" indent="0" algn="just">
              <a:buNone/>
            </a:pPr>
            <a:endParaRPr lang="en-US" dirty="0"/>
          </a:p>
        </p:txBody>
      </p:sp>
      <p:sp>
        <p:nvSpPr>
          <p:cNvPr id="4" name="TextBox 3"/>
          <p:cNvSpPr txBox="1"/>
          <p:nvPr/>
        </p:nvSpPr>
        <p:spPr>
          <a:xfrm>
            <a:off x="134468" y="1871960"/>
            <a:ext cx="7239000" cy="3046988"/>
          </a:xfrm>
          <a:prstGeom prst="rect">
            <a:avLst/>
          </a:prstGeom>
          <a:noFill/>
        </p:spPr>
        <p:txBody>
          <a:bodyPr wrap="square" rtlCol="0">
            <a:spAutoFit/>
          </a:bodyPr>
          <a:lstStyle/>
          <a:p>
            <a:pPr algn="just"/>
            <a:r>
              <a:rPr lang="en-CA" sz="2400" dirty="0"/>
              <a:t>“Design thinking is a five-step process to come up with meaningful ideas that solve real problems for a particular group of people. The process is taught in top design and business schools around the world. It has brought many businesses lots of happy customers and helped entrepreneurs form all around the world to solve problems with innovative new solutions.”</a:t>
            </a:r>
          </a:p>
        </p:txBody>
      </p:sp>
      <p:sp>
        <p:nvSpPr>
          <p:cNvPr id="7" name="Rectangle 6"/>
          <p:cNvSpPr/>
          <p:nvPr/>
        </p:nvSpPr>
        <p:spPr>
          <a:xfrm>
            <a:off x="264207" y="5345668"/>
            <a:ext cx="6324600" cy="369332"/>
          </a:xfrm>
          <a:prstGeom prst="rect">
            <a:avLst/>
          </a:prstGeom>
        </p:spPr>
        <p:txBody>
          <a:bodyPr wrap="square">
            <a:spAutoFit/>
          </a:bodyPr>
          <a:lstStyle/>
          <a:p>
            <a:r>
              <a:rPr lang="en-CA" dirty="0">
                <a:hlinkClick r:id="rId3"/>
              </a:rPr>
              <a:t>https://www.youtube.com/watch?v=_r0VX-aU_T8</a:t>
            </a:r>
            <a:endParaRPr lang="en-CA" dirty="0"/>
          </a:p>
        </p:txBody>
      </p:sp>
      <p:sp>
        <p:nvSpPr>
          <p:cNvPr id="8" name="TextBox 7"/>
          <p:cNvSpPr txBox="1"/>
          <p:nvPr/>
        </p:nvSpPr>
        <p:spPr>
          <a:xfrm>
            <a:off x="163666" y="1206880"/>
            <a:ext cx="7617152" cy="369332"/>
          </a:xfrm>
          <a:prstGeom prst="rect">
            <a:avLst/>
          </a:prstGeom>
          <a:noFill/>
        </p:spPr>
        <p:txBody>
          <a:bodyPr wrap="square" rtlCol="0">
            <a:spAutoFit/>
          </a:bodyPr>
          <a:lstStyle/>
          <a:p>
            <a:r>
              <a:rPr lang="en-CA" b="1" dirty="0"/>
              <a:t>Add ‘chunking’ to the ‘The Design Thinking Process’ Introduction</a:t>
            </a:r>
          </a:p>
        </p:txBody>
      </p:sp>
    </p:spTree>
    <p:extLst>
      <p:ext uri="{BB962C8B-B14F-4D97-AF65-F5344CB8AC3E}">
        <p14:creationId xmlns:p14="http://schemas.microsoft.com/office/powerpoint/2010/main" val="99590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34000" b="-17000"/>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28600"/>
            <a:ext cx="7467600" cy="457201"/>
          </a:xfrm>
        </p:spPr>
        <p:txBody>
          <a:bodyPr>
            <a:normAutofit fontScale="90000"/>
          </a:bodyPr>
          <a:lstStyle/>
          <a:p>
            <a:pPr eaLnBrk="1" hangingPunct="1"/>
            <a:r>
              <a:rPr lang="en-US" altLang="en-US" dirty="0">
                <a:solidFill>
                  <a:srgbClr val="C00000"/>
                </a:solidFill>
              </a:rPr>
              <a:t>Sentence Stress &amp; Rhythm </a:t>
            </a:r>
            <a:endParaRPr lang="en-GB" altLang="zh-TW" dirty="0">
              <a:solidFill>
                <a:srgbClr val="C00000"/>
              </a:solidFill>
            </a:endParaRPr>
          </a:p>
        </p:txBody>
      </p:sp>
      <p:sp>
        <p:nvSpPr>
          <p:cNvPr id="14339" name="Rectangle 3"/>
          <p:cNvSpPr>
            <a:spLocks noGrp="1" noChangeArrowheads="1"/>
          </p:cNvSpPr>
          <p:nvPr>
            <p:ph idx="1"/>
          </p:nvPr>
        </p:nvSpPr>
        <p:spPr>
          <a:xfrm>
            <a:off x="1" y="1219200"/>
            <a:ext cx="8229600" cy="4876800"/>
          </a:xfrm>
        </p:spPr>
        <p:txBody>
          <a:bodyPr/>
          <a:lstStyle/>
          <a:p>
            <a:pPr marL="0" indent="0" eaLnBrk="1" hangingPunct="1">
              <a:buFont typeface="Arial" panose="020B0604020202020204" pitchFamily="34" charset="0"/>
              <a:buNone/>
            </a:pPr>
            <a:r>
              <a:rPr lang="en-US" altLang="en-US" sz="2800" b="1" dirty="0"/>
              <a:t>Look at the following sentences. Which words should you stress? Say the sentences and snap your fingers on the stressed words with a regular beat. </a:t>
            </a:r>
          </a:p>
          <a:p>
            <a:pPr marL="0" indent="0" eaLnBrk="1" hangingPunct="1">
              <a:buFont typeface="Arial" panose="020B0604020202020204" pitchFamily="34" charset="0"/>
              <a:buNone/>
            </a:pPr>
            <a:endParaRPr lang="en-US" altLang="en-US" sz="2600" dirty="0"/>
          </a:p>
          <a:p>
            <a:pPr marL="0" indent="0" eaLnBrk="1" hangingPunct="1">
              <a:buFont typeface="Arial" panose="020B0604020202020204" pitchFamily="34" charset="0"/>
              <a:buAutoNum type="arabicPeriod"/>
            </a:pPr>
            <a:r>
              <a:rPr lang="en-US" altLang="en-US" sz="2500" dirty="0"/>
              <a:t> </a:t>
            </a:r>
            <a:r>
              <a:rPr lang="en-US" altLang="en-US" sz="2500" b="1" dirty="0">
                <a:solidFill>
                  <a:srgbClr val="FF0000"/>
                </a:solidFill>
              </a:rPr>
              <a:t>He’s</a:t>
            </a:r>
            <a:r>
              <a:rPr lang="en-US" altLang="en-US" sz="2500" dirty="0"/>
              <a:t> been </a:t>
            </a:r>
            <a:r>
              <a:rPr lang="en-US" altLang="en-US" sz="2500" b="1" dirty="0">
                <a:solidFill>
                  <a:srgbClr val="FF0000"/>
                </a:solidFill>
              </a:rPr>
              <a:t>off</a:t>
            </a:r>
            <a:r>
              <a:rPr lang="en-US" altLang="en-US" sz="2500" dirty="0"/>
              <a:t>ered a </a:t>
            </a:r>
            <a:r>
              <a:rPr lang="en-US" altLang="en-US" sz="2500" b="1" dirty="0">
                <a:solidFill>
                  <a:srgbClr val="FF0000"/>
                </a:solidFill>
              </a:rPr>
              <a:t>job</a:t>
            </a:r>
            <a:r>
              <a:rPr lang="en-US" altLang="en-US" sz="2500" dirty="0"/>
              <a:t>. </a:t>
            </a:r>
          </a:p>
          <a:p>
            <a:pPr marL="0" indent="0" eaLnBrk="1" hangingPunct="1">
              <a:buFont typeface="Arial" panose="020B0604020202020204" pitchFamily="34" charset="0"/>
              <a:buAutoNum type="arabicPeriod"/>
            </a:pPr>
            <a:r>
              <a:rPr lang="en-US" altLang="en-US" sz="2500" dirty="0"/>
              <a:t>We’re </a:t>
            </a:r>
            <a:r>
              <a:rPr lang="en-US" altLang="en-US" sz="2500" b="1" dirty="0">
                <a:solidFill>
                  <a:srgbClr val="FF0000"/>
                </a:solidFill>
              </a:rPr>
              <a:t>so</a:t>
            </a:r>
            <a:r>
              <a:rPr lang="en-US" altLang="en-US" sz="2500" dirty="0"/>
              <a:t>rry we’re</a:t>
            </a:r>
            <a:r>
              <a:rPr lang="en-US" altLang="en-US" sz="2500" b="1" dirty="0">
                <a:solidFill>
                  <a:srgbClr val="FF0000"/>
                </a:solidFill>
              </a:rPr>
              <a:t> la</a:t>
            </a:r>
            <a:r>
              <a:rPr lang="en-US" altLang="en-US" sz="2500" dirty="0"/>
              <a:t>te. We’ve </a:t>
            </a:r>
            <a:r>
              <a:rPr lang="en-US" altLang="en-US" sz="2500" b="1" dirty="0">
                <a:solidFill>
                  <a:srgbClr val="FF0000"/>
                </a:solidFill>
              </a:rPr>
              <a:t>been</a:t>
            </a:r>
            <a:r>
              <a:rPr lang="en-US" altLang="en-US" sz="2500" dirty="0"/>
              <a:t> at a </a:t>
            </a:r>
            <a:r>
              <a:rPr lang="en-US" altLang="en-US" sz="2500" b="1" dirty="0">
                <a:solidFill>
                  <a:srgbClr val="FF0000"/>
                </a:solidFill>
              </a:rPr>
              <a:t>par</a:t>
            </a:r>
            <a:r>
              <a:rPr lang="en-US" altLang="en-US" sz="2500" dirty="0"/>
              <a:t>ty.</a:t>
            </a:r>
          </a:p>
          <a:p>
            <a:pPr marL="0" indent="0" eaLnBrk="1" hangingPunct="1">
              <a:buFont typeface="Arial" panose="020B0604020202020204" pitchFamily="34" charset="0"/>
              <a:buAutoNum type="arabicPeriod"/>
            </a:pPr>
            <a:r>
              <a:rPr lang="en-US" altLang="en-US" sz="2500" dirty="0"/>
              <a:t> I </a:t>
            </a:r>
            <a:r>
              <a:rPr lang="en-US" altLang="en-US" sz="2500" b="1" dirty="0">
                <a:solidFill>
                  <a:srgbClr val="FF0000"/>
                </a:solidFill>
              </a:rPr>
              <a:t>have</a:t>
            </a:r>
            <a:r>
              <a:rPr lang="en-US" altLang="en-US" sz="2500" dirty="0"/>
              <a:t>n’t </a:t>
            </a:r>
            <a:r>
              <a:rPr lang="en-US" altLang="en-US" sz="2500" b="1" dirty="0">
                <a:solidFill>
                  <a:srgbClr val="FF0000"/>
                </a:solidFill>
              </a:rPr>
              <a:t>heard</a:t>
            </a:r>
            <a:r>
              <a:rPr lang="en-US" altLang="en-US" sz="2500" dirty="0">
                <a:solidFill>
                  <a:srgbClr val="FF0000"/>
                </a:solidFill>
              </a:rPr>
              <a:t> </a:t>
            </a:r>
            <a:r>
              <a:rPr lang="en-US" altLang="en-US" sz="2500" dirty="0"/>
              <a:t>from </a:t>
            </a:r>
            <a:r>
              <a:rPr lang="en-US" altLang="en-US" sz="2500" b="1" dirty="0">
                <a:solidFill>
                  <a:srgbClr val="FF0000"/>
                </a:solidFill>
              </a:rPr>
              <a:t>Tom</a:t>
            </a:r>
            <a:r>
              <a:rPr lang="en-US" altLang="en-US" sz="2500" dirty="0">
                <a:solidFill>
                  <a:srgbClr val="FF0000"/>
                </a:solidFill>
              </a:rPr>
              <a:t> </a:t>
            </a:r>
            <a:r>
              <a:rPr lang="en-US" altLang="en-US" sz="2500" dirty="0"/>
              <a:t>for a </a:t>
            </a:r>
            <a:r>
              <a:rPr lang="en-US" altLang="en-US" sz="2500" b="1" dirty="0">
                <a:solidFill>
                  <a:srgbClr val="FF0000"/>
                </a:solidFill>
              </a:rPr>
              <a:t>while</a:t>
            </a:r>
            <a:r>
              <a:rPr lang="en-US" altLang="en-US" sz="2500" dirty="0"/>
              <a:t>.</a:t>
            </a:r>
          </a:p>
          <a:p>
            <a:pPr marL="0" indent="0" eaLnBrk="1" hangingPunct="1">
              <a:buFont typeface="Arial" panose="020B0604020202020204" pitchFamily="34" charset="0"/>
              <a:buAutoNum type="arabicPeriod"/>
            </a:pPr>
            <a:r>
              <a:rPr lang="en-US" altLang="en-US" sz="2500" dirty="0"/>
              <a:t> I’m </a:t>
            </a:r>
            <a:r>
              <a:rPr lang="en-US" altLang="en-US" sz="2500" b="1" dirty="0">
                <a:solidFill>
                  <a:srgbClr val="FF0000"/>
                </a:solidFill>
              </a:rPr>
              <a:t>sure</a:t>
            </a:r>
            <a:r>
              <a:rPr lang="en-US" altLang="en-US" sz="2500" dirty="0">
                <a:solidFill>
                  <a:srgbClr val="FF0000"/>
                </a:solidFill>
              </a:rPr>
              <a:t> </a:t>
            </a:r>
            <a:r>
              <a:rPr lang="en-US" altLang="en-US" sz="2500" dirty="0"/>
              <a:t>he could have </a:t>
            </a:r>
            <a:r>
              <a:rPr lang="en-US" altLang="en-US" sz="2500" b="1" dirty="0">
                <a:solidFill>
                  <a:srgbClr val="FF0000"/>
                </a:solidFill>
              </a:rPr>
              <a:t>found</a:t>
            </a:r>
            <a:r>
              <a:rPr lang="en-US" altLang="en-US" sz="2500" dirty="0">
                <a:solidFill>
                  <a:srgbClr val="FF0000"/>
                </a:solidFill>
              </a:rPr>
              <a:t> </a:t>
            </a:r>
            <a:r>
              <a:rPr lang="en-US" altLang="en-US" sz="2500" dirty="0"/>
              <a:t>a </a:t>
            </a:r>
            <a:r>
              <a:rPr lang="en-US" altLang="en-US" sz="2500" b="1" dirty="0">
                <a:solidFill>
                  <a:srgbClr val="FF0000"/>
                </a:solidFill>
              </a:rPr>
              <a:t>bet</a:t>
            </a:r>
            <a:r>
              <a:rPr lang="en-US" altLang="en-US" sz="2500" dirty="0"/>
              <a:t>ter one than </a:t>
            </a:r>
            <a:r>
              <a:rPr lang="en-US" altLang="en-US" sz="2500" b="1" dirty="0">
                <a:solidFill>
                  <a:srgbClr val="FF0000"/>
                </a:solidFill>
              </a:rPr>
              <a:t>that</a:t>
            </a:r>
            <a:r>
              <a:rPr lang="en-US" altLang="en-US" sz="2500" dirty="0"/>
              <a:t>.</a:t>
            </a:r>
          </a:p>
        </p:txBody>
      </p:sp>
    </p:spTree>
    <p:extLst>
      <p:ext uri="{BB962C8B-B14F-4D97-AF65-F5344CB8AC3E}">
        <p14:creationId xmlns:p14="http://schemas.microsoft.com/office/powerpoint/2010/main" val="109897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39">
                                            <p:txEl>
                                              <p:pRg st="2" end="2"/>
                                            </p:txEl>
                                          </p:spTgt>
                                        </p:tgtEl>
                                        <p:attrNameLst>
                                          <p:attrName>style.visibility</p:attrName>
                                        </p:attrNameLst>
                                      </p:cBhvr>
                                      <p:to>
                                        <p:strVal val="visible"/>
                                      </p:to>
                                    </p:set>
                                    <p:animEffect transition="in" filter="fade">
                                      <p:cBhvr>
                                        <p:cTn id="14" dur="1000"/>
                                        <p:tgtEl>
                                          <p:spTgt spid="14339">
                                            <p:txEl>
                                              <p:pRg st="2" end="2"/>
                                            </p:txEl>
                                          </p:spTgt>
                                        </p:tgtEl>
                                      </p:cBhvr>
                                    </p:animEffect>
                                    <p:anim calcmode="lin" valueType="num">
                                      <p:cBhvr>
                                        <p:cTn id="15"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Effect transition="in" filter="fade">
                                      <p:cBhvr>
                                        <p:cTn id="21" dur="1000"/>
                                        <p:tgtEl>
                                          <p:spTgt spid="14339">
                                            <p:txEl>
                                              <p:pRg st="3" end="3"/>
                                            </p:txEl>
                                          </p:spTgt>
                                        </p:tgtEl>
                                      </p:cBhvr>
                                    </p:animEffect>
                                    <p:anim calcmode="lin" valueType="num">
                                      <p:cBhvr>
                                        <p:cTn id="22"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3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339">
                                            <p:txEl>
                                              <p:pRg st="4" end="4"/>
                                            </p:txEl>
                                          </p:spTgt>
                                        </p:tgtEl>
                                        <p:attrNameLst>
                                          <p:attrName>style.visibility</p:attrName>
                                        </p:attrNameLst>
                                      </p:cBhvr>
                                      <p:to>
                                        <p:strVal val="visible"/>
                                      </p:to>
                                    </p:set>
                                    <p:animEffect transition="in" filter="fade">
                                      <p:cBhvr>
                                        <p:cTn id="28" dur="1000"/>
                                        <p:tgtEl>
                                          <p:spTgt spid="14339">
                                            <p:txEl>
                                              <p:pRg st="4" end="4"/>
                                            </p:txEl>
                                          </p:spTgt>
                                        </p:tgtEl>
                                      </p:cBhvr>
                                    </p:animEffect>
                                    <p:anim calcmode="lin" valueType="num">
                                      <p:cBhvr>
                                        <p:cTn id="29"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339">
                                            <p:txEl>
                                              <p:pRg st="5" end="5"/>
                                            </p:txEl>
                                          </p:spTgt>
                                        </p:tgtEl>
                                        <p:attrNameLst>
                                          <p:attrName>style.visibility</p:attrName>
                                        </p:attrNameLst>
                                      </p:cBhvr>
                                      <p:to>
                                        <p:strVal val="visible"/>
                                      </p:to>
                                    </p:set>
                                    <p:animEffect transition="in" filter="fade">
                                      <p:cBhvr>
                                        <p:cTn id="35" dur="1000"/>
                                        <p:tgtEl>
                                          <p:spTgt spid="14339">
                                            <p:txEl>
                                              <p:pRg st="5" end="5"/>
                                            </p:txEl>
                                          </p:spTgt>
                                        </p:tgtEl>
                                      </p:cBhvr>
                                    </p:animEffect>
                                    <p:anim calcmode="lin" valueType="num">
                                      <p:cBhvr>
                                        <p:cTn id="36"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r="11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3261" y="381000"/>
            <a:ext cx="8075776" cy="518160"/>
          </a:xfrm>
        </p:spPr>
        <p:txBody>
          <a:bodyPr>
            <a:noAutofit/>
          </a:bodyPr>
          <a:lstStyle/>
          <a:p>
            <a:r>
              <a:rPr lang="en-US" sz="3200" dirty="0">
                <a:solidFill>
                  <a:srgbClr val="C00000"/>
                </a:solidFill>
              </a:rPr>
              <a:t>One possibility for </a:t>
            </a:r>
            <a:r>
              <a:rPr lang="en-US" sz="3200" dirty="0">
                <a:solidFill>
                  <a:srgbClr val="0070C0"/>
                </a:solidFill>
              </a:rPr>
              <a:t>Chunking</a:t>
            </a:r>
            <a:endParaRPr lang="en-US" sz="3200" dirty="0">
              <a:solidFill>
                <a:srgbClr val="C00000"/>
              </a:solidFill>
            </a:endParaRPr>
          </a:p>
        </p:txBody>
      </p:sp>
      <p:sp>
        <p:nvSpPr>
          <p:cNvPr id="3" name="Content Placeholder 2"/>
          <p:cNvSpPr>
            <a:spLocks noGrp="1"/>
          </p:cNvSpPr>
          <p:nvPr>
            <p:ph idx="1"/>
          </p:nvPr>
        </p:nvSpPr>
        <p:spPr>
          <a:xfrm>
            <a:off x="28668" y="1524000"/>
            <a:ext cx="8048531" cy="4191000"/>
          </a:xfrm>
        </p:spPr>
        <p:txBody>
          <a:bodyPr>
            <a:normAutofit/>
          </a:bodyPr>
          <a:lstStyle/>
          <a:p>
            <a:pPr marL="0" indent="0" algn="just">
              <a:buNone/>
            </a:pPr>
            <a:endParaRPr lang="en-US" b="1" dirty="0"/>
          </a:p>
          <a:p>
            <a:pPr marL="0" indent="0" algn="just">
              <a:buNone/>
            </a:pPr>
            <a:endParaRPr lang="en-US" dirty="0"/>
          </a:p>
        </p:txBody>
      </p:sp>
      <p:sp>
        <p:nvSpPr>
          <p:cNvPr id="4" name="TextBox 3"/>
          <p:cNvSpPr txBox="1"/>
          <p:nvPr/>
        </p:nvSpPr>
        <p:spPr>
          <a:xfrm>
            <a:off x="228600" y="1531714"/>
            <a:ext cx="7772400" cy="3416320"/>
          </a:xfrm>
          <a:prstGeom prst="rect">
            <a:avLst/>
          </a:prstGeom>
          <a:noFill/>
        </p:spPr>
        <p:txBody>
          <a:bodyPr wrap="square" rtlCol="0">
            <a:spAutoFit/>
          </a:bodyPr>
          <a:lstStyle/>
          <a:p>
            <a:pPr algn="just"/>
            <a:r>
              <a:rPr lang="en-CA" sz="2400" dirty="0"/>
              <a:t>“De</a:t>
            </a:r>
            <a:r>
              <a:rPr lang="en-CA" sz="2400" b="1" dirty="0">
                <a:solidFill>
                  <a:srgbClr val="FF0000"/>
                </a:solidFill>
              </a:rPr>
              <a:t>sign</a:t>
            </a:r>
            <a:r>
              <a:rPr lang="en-CA" sz="2400" dirty="0"/>
              <a:t> thinking </a:t>
            </a:r>
            <a:r>
              <a:rPr lang="en-CA" sz="2400" dirty="0">
                <a:solidFill>
                  <a:srgbClr val="FF0000"/>
                </a:solidFill>
              </a:rPr>
              <a:t>/</a:t>
            </a:r>
            <a:r>
              <a:rPr lang="en-CA" sz="2400" dirty="0"/>
              <a:t> is a </a:t>
            </a:r>
            <a:r>
              <a:rPr lang="en-CA" sz="2400" b="1" dirty="0">
                <a:solidFill>
                  <a:srgbClr val="FF0000"/>
                </a:solidFill>
              </a:rPr>
              <a:t>five</a:t>
            </a:r>
            <a:r>
              <a:rPr lang="en-CA" sz="2400" dirty="0"/>
              <a:t>-step</a:t>
            </a:r>
            <a:r>
              <a:rPr lang="en-CA" sz="2400" b="1" dirty="0"/>
              <a:t> </a:t>
            </a:r>
            <a:r>
              <a:rPr lang="en-CA" sz="2400" b="1" dirty="0">
                <a:solidFill>
                  <a:srgbClr val="FF0000"/>
                </a:solidFill>
              </a:rPr>
              <a:t>pro</a:t>
            </a:r>
            <a:r>
              <a:rPr lang="en-CA" sz="2400" dirty="0"/>
              <a:t>cess </a:t>
            </a:r>
            <a:r>
              <a:rPr lang="en-CA" sz="2400" dirty="0">
                <a:solidFill>
                  <a:srgbClr val="FF0000"/>
                </a:solidFill>
              </a:rPr>
              <a:t>/</a:t>
            </a:r>
            <a:r>
              <a:rPr lang="en-CA" sz="2400" dirty="0"/>
              <a:t> to come </a:t>
            </a:r>
            <a:r>
              <a:rPr lang="en-CA" sz="2400" b="1" dirty="0">
                <a:solidFill>
                  <a:srgbClr val="FF0000"/>
                </a:solidFill>
              </a:rPr>
              <a:t>up</a:t>
            </a:r>
            <a:r>
              <a:rPr lang="en-CA" sz="2400" dirty="0"/>
              <a:t> with </a:t>
            </a:r>
            <a:r>
              <a:rPr lang="en-CA" sz="2400" b="1" dirty="0">
                <a:solidFill>
                  <a:srgbClr val="FF0000"/>
                </a:solidFill>
              </a:rPr>
              <a:t>mean</a:t>
            </a:r>
            <a:r>
              <a:rPr lang="en-CA" sz="2400" dirty="0"/>
              <a:t>ingful i</a:t>
            </a:r>
            <a:r>
              <a:rPr lang="en-CA" sz="2400" b="1" dirty="0">
                <a:solidFill>
                  <a:srgbClr val="FF0000"/>
                </a:solidFill>
              </a:rPr>
              <a:t>deas</a:t>
            </a:r>
            <a:r>
              <a:rPr lang="en-CA" sz="2400" dirty="0"/>
              <a:t> </a:t>
            </a:r>
            <a:r>
              <a:rPr lang="en-CA" sz="2400" dirty="0">
                <a:solidFill>
                  <a:srgbClr val="FF0000"/>
                </a:solidFill>
              </a:rPr>
              <a:t>/</a:t>
            </a:r>
            <a:r>
              <a:rPr lang="en-CA" sz="2400" dirty="0"/>
              <a:t> that solve </a:t>
            </a:r>
            <a:r>
              <a:rPr lang="en-CA" sz="2400" b="1" dirty="0">
                <a:solidFill>
                  <a:srgbClr val="FF0000"/>
                </a:solidFill>
              </a:rPr>
              <a:t>real</a:t>
            </a:r>
            <a:r>
              <a:rPr lang="en-CA" sz="2400" dirty="0"/>
              <a:t> </a:t>
            </a:r>
            <a:r>
              <a:rPr lang="en-CA" sz="2400" b="1" dirty="0">
                <a:solidFill>
                  <a:srgbClr val="FF0000"/>
                </a:solidFill>
              </a:rPr>
              <a:t>pro</a:t>
            </a:r>
            <a:r>
              <a:rPr lang="en-CA" sz="2400" dirty="0"/>
              <a:t>blems </a:t>
            </a:r>
            <a:r>
              <a:rPr lang="en-CA" sz="2400" dirty="0">
                <a:solidFill>
                  <a:srgbClr val="FF0000"/>
                </a:solidFill>
              </a:rPr>
              <a:t>/</a:t>
            </a:r>
            <a:r>
              <a:rPr lang="en-CA" sz="2400" dirty="0"/>
              <a:t> for a par</a:t>
            </a:r>
            <a:r>
              <a:rPr lang="en-CA" sz="2400" b="1" dirty="0">
                <a:solidFill>
                  <a:srgbClr val="FF0000"/>
                </a:solidFill>
              </a:rPr>
              <a:t>tic</a:t>
            </a:r>
            <a:r>
              <a:rPr lang="en-CA" sz="2400" dirty="0"/>
              <a:t>ular</a:t>
            </a:r>
            <a:r>
              <a:rPr lang="en-CA" sz="2400" dirty="0">
                <a:solidFill>
                  <a:srgbClr val="FF0000"/>
                </a:solidFill>
              </a:rPr>
              <a:t> /</a:t>
            </a:r>
            <a:r>
              <a:rPr lang="en-CA" sz="2400" dirty="0"/>
              <a:t> </a:t>
            </a:r>
            <a:r>
              <a:rPr lang="en-CA" sz="2400" b="1" dirty="0">
                <a:solidFill>
                  <a:srgbClr val="FF0000"/>
                </a:solidFill>
              </a:rPr>
              <a:t>group</a:t>
            </a:r>
            <a:r>
              <a:rPr lang="en-CA" sz="2400" dirty="0"/>
              <a:t> </a:t>
            </a:r>
            <a:r>
              <a:rPr lang="en-CA" sz="2400" dirty="0">
                <a:solidFill>
                  <a:srgbClr val="FF0000"/>
                </a:solidFill>
              </a:rPr>
              <a:t>/ </a:t>
            </a:r>
            <a:r>
              <a:rPr lang="en-CA" sz="2400" dirty="0"/>
              <a:t>of </a:t>
            </a:r>
            <a:r>
              <a:rPr lang="en-CA" sz="2400" b="1" dirty="0">
                <a:solidFill>
                  <a:srgbClr val="FF0000"/>
                </a:solidFill>
              </a:rPr>
              <a:t>peo</a:t>
            </a:r>
            <a:r>
              <a:rPr lang="en-CA" sz="2400" dirty="0"/>
              <a:t>ple. </a:t>
            </a:r>
            <a:r>
              <a:rPr lang="en-CA" sz="2400" dirty="0">
                <a:solidFill>
                  <a:srgbClr val="FF0000"/>
                </a:solidFill>
              </a:rPr>
              <a:t>/</a:t>
            </a:r>
            <a:r>
              <a:rPr lang="en-CA" sz="2400" dirty="0"/>
              <a:t>  The </a:t>
            </a:r>
            <a:r>
              <a:rPr lang="en-CA" sz="2400" b="1" dirty="0">
                <a:solidFill>
                  <a:srgbClr val="FF0000"/>
                </a:solidFill>
              </a:rPr>
              <a:t>pro</a:t>
            </a:r>
            <a:r>
              <a:rPr lang="en-CA" sz="2400" dirty="0"/>
              <a:t>cess is </a:t>
            </a:r>
            <a:r>
              <a:rPr lang="en-CA" sz="2400" b="1" dirty="0">
                <a:solidFill>
                  <a:srgbClr val="FF0000"/>
                </a:solidFill>
              </a:rPr>
              <a:t>taught</a:t>
            </a:r>
            <a:r>
              <a:rPr lang="en-CA" sz="2400" dirty="0">
                <a:solidFill>
                  <a:srgbClr val="FF0000"/>
                </a:solidFill>
              </a:rPr>
              <a:t>  /</a:t>
            </a:r>
            <a:r>
              <a:rPr lang="en-CA" sz="2400" dirty="0"/>
              <a:t> in </a:t>
            </a:r>
            <a:r>
              <a:rPr lang="en-CA" sz="2400" b="1" dirty="0">
                <a:solidFill>
                  <a:srgbClr val="FF0000"/>
                </a:solidFill>
              </a:rPr>
              <a:t>top</a:t>
            </a:r>
            <a:r>
              <a:rPr lang="en-CA" sz="2400" dirty="0">
                <a:solidFill>
                  <a:srgbClr val="FF0000"/>
                </a:solidFill>
              </a:rPr>
              <a:t> </a:t>
            </a:r>
            <a:r>
              <a:rPr lang="en-CA" sz="2400" dirty="0"/>
              <a:t>de</a:t>
            </a:r>
            <a:r>
              <a:rPr lang="en-CA" sz="2400" b="1" dirty="0">
                <a:solidFill>
                  <a:srgbClr val="FF0000"/>
                </a:solidFill>
              </a:rPr>
              <a:t>sign</a:t>
            </a:r>
            <a:r>
              <a:rPr lang="en-CA" sz="2400" dirty="0"/>
              <a:t> and </a:t>
            </a:r>
            <a:r>
              <a:rPr lang="en-CA" sz="2400" b="1" dirty="0">
                <a:solidFill>
                  <a:srgbClr val="FF0000"/>
                </a:solidFill>
              </a:rPr>
              <a:t>bus</a:t>
            </a:r>
            <a:r>
              <a:rPr lang="en-CA" sz="2400" dirty="0"/>
              <a:t>iness schools </a:t>
            </a:r>
            <a:r>
              <a:rPr lang="en-CA" sz="2400" dirty="0">
                <a:solidFill>
                  <a:srgbClr val="FF0000"/>
                </a:solidFill>
              </a:rPr>
              <a:t>/</a:t>
            </a:r>
            <a:r>
              <a:rPr lang="en-CA" sz="2400" dirty="0"/>
              <a:t> a</a:t>
            </a:r>
            <a:r>
              <a:rPr lang="en-CA" sz="2400" b="1" dirty="0">
                <a:solidFill>
                  <a:srgbClr val="FF0000"/>
                </a:solidFill>
              </a:rPr>
              <a:t>round</a:t>
            </a:r>
            <a:r>
              <a:rPr lang="en-CA" sz="2400" dirty="0"/>
              <a:t> the </a:t>
            </a:r>
            <a:r>
              <a:rPr lang="en-CA" sz="2400" b="1" dirty="0">
                <a:solidFill>
                  <a:srgbClr val="FF0000"/>
                </a:solidFill>
              </a:rPr>
              <a:t>world</a:t>
            </a:r>
            <a:r>
              <a:rPr lang="en-CA" sz="2400" dirty="0"/>
              <a:t>. </a:t>
            </a:r>
            <a:r>
              <a:rPr lang="en-CA" sz="2400" dirty="0">
                <a:solidFill>
                  <a:srgbClr val="FF0000"/>
                </a:solidFill>
              </a:rPr>
              <a:t>/</a:t>
            </a:r>
            <a:r>
              <a:rPr lang="en-CA" sz="2400" dirty="0"/>
              <a:t> It has brought </a:t>
            </a:r>
            <a:r>
              <a:rPr lang="en-CA" sz="2400" b="1" dirty="0">
                <a:solidFill>
                  <a:srgbClr val="FF0000"/>
                </a:solidFill>
              </a:rPr>
              <a:t>man</a:t>
            </a:r>
            <a:r>
              <a:rPr lang="en-CA" sz="2400" dirty="0"/>
              <a:t>y </a:t>
            </a:r>
            <a:r>
              <a:rPr lang="en-CA" sz="2400" b="1" dirty="0">
                <a:solidFill>
                  <a:srgbClr val="FF0000"/>
                </a:solidFill>
              </a:rPr>
              <a:t>bus</a:t>
            </a:r>
            <a:r>
              <a:rPr lang="en-CA" sz="2400" dirty="0"/>
              <a:t>inesses </a:t>
            </a:r>
            <a:r>
              <a:rPr lang="en-CA" sz="2400" dirty="0">
                <a:solidFill>
                  <a:srgbClr val="FF0000"/>
                </a:solidFill>
              </a:rPr>
              <a:t>/</a:t>
            </a:r>
            <a:r>
              <a:rPr lang="en-CA" sz="2400" dirty="0"/>
              <a:t> </a:t>
            </a:r>
            <a:r>
              <a:rPr lang="en-CA" sz="2400" b="1" dirty="0">
                <a:solidFill>
                  <a:srgbClr val="FF0000"/>
                </a:solidFill>
              </a:rPr>
              <a:t>lots</a:t>
            </a:r>
            <a:r>
              <a:rPr lang="en-CA" sz="2400" dirty="0"/>
              <a:t> of </a:t>
            </a:r>
            <a:r>
              <a:rPr lang="en-CA" sz="2400" b="1" dirty="0">
                <a:solidFill>
                  <a:srgbClr val="FF0000"/>
                </a:solidFill>
              </a:rPr>
              <a:t>ha</a:t>
            </a:r>
            <a:r>
              <a:rPr lang="en-CA" sz="2400" dirty="0"/>
              <a:t>ppy </a:t>
            </a:r>
            <a:r>
              <a:rPr lang="en-CA" sz="2400" b="1" dirty="0">
                <a:solidFill>
                  <a:srgbClr val="FF0000"/>
                </a:solidFill>
              </a:rPr>
              <a:t>cus</a:t>
            </a:r>
            <a:r>
              <a:rPr lang="en-CA" sz="2400" dirty="0"/>
              <a:t>tomers </a:t>
            </a:r>
            <a:r>
              <a:rPr lang="en-CA" sz="2400" dirty="0">
                <a:solidFill>
                  <a:srgbClr val="FF0000"/>
                </a:solidFill>
              </a:rPr>
              <a:t>/</a:t>
            </a:r>
            <a:r>
              <a:rPr lang="en-CA" sz="2400" dirty="0"/>
              <a:t> and </a:t>
            </a:r>
            <a:r>
              <a:rPr lang="en-CA" sz="2400" b="1" dirty="0">
                <a:solidFill>
                  <a:srgbClr val="FF0000"/>
                </a:solidFill>
              </a:rPr>
              <a:t>help</a:t>
            </a:r>
            <a:r>
              <a:rPr lang="en-CA" sz="2400" dirty="0"/>
              <a:t>ed entrepre</a:t>
            </a:r>
            <a:r>
              <a:rPr lang="en-CA" sz="2400" b="1" dirty="0">
                <a:solidFill>
                  <a:srgbClr val="FF0000"/>
                </a:solidFill>
              </a:rPr>
              <a:t>neurs</a:t>
            </a:r>
            <a:r>
              <a:rPr lang="en-CA" sz="2400" dirty="0"/>
              <a:t> </a:t>
            </a:r>
            <a:r>
              <a:rPr lang="en-CA" sz="2400" dirty="0">
                <a:solidFill>
                  <a:srgbClr val="FF0000"/>
                </a:solidFill>
              </a:rPr>
              <a:t>/</a:t>
            </a:r>
            <a:r>
              <a:rPr lang="en-CA" sz="2400" dirty="0"/>
              <a:t> from </a:t>
            </a:r>
            <a:r>
              <a:rPr lang="en-CA" sz="2400" b="1" dirty="0">
                <a:solidFill>
                  <a:srgbClr val="FF0000"/>
                </a:solidFill>
              </a:rPr>
              <a:t>all</a:t>
            </a:r>
            <a:r>
              <a:rPr lang="en-CA" sz="2400" dirty="0">
                <a:solidFill>
                  <a:srgbClr val="FF0000"/>
                </a:solidFill>
              </a:rPr>
              <a:t> </a:t>
            </a:r>
            <a:r>
              <a:rPr lang="en-CA" sz="2400" dirty="0"/>
              <a:t>a</a:t>
            </a:r>
            <a:r>
              <a:rPr lang="en-CA" sz="2400" b="1" dirty="0">
                <a:solidFill>
                  <a:srgbClr val="FF0000"/>
                </a:solidFill>
              </a:rPr>
              <a:t>round</a:t>
            </a:r>
            <a:r>
              <a:rPr lang="en-CA" sz="2400" dirty="0"/>
              <a:t> the </a:t>
            </a:r>
            <a:r>
              <a:rPr lang="en-CA" sz="2400" b="1" dirty="0">
                <a:solidFill>
                  <a:srgbClr val="FF0000"/>
                </a:solidFill>
              </a:rPr>
              <a:t>world</a:t>
            </a:r>
            <a:r>
              <a:rPr lang="en-CA" sz="2400" dirty="0"/>
              <a:t> </a:t>
            </a:r>
            <a:r>
              <a:rPr lang="en-CA" sz="2400" dirty="0">
                <a:solidFill>
                  <a:srgbClr val="FF0000"/>
                </a:solidFill>
              </a:rPr>
              <a:t>/</a:t>
            </a:r>
            <a:r>
              <a:rPr lang="en-CA" sz="2400" dirty="0"/>
              <a:t> to solve </a:t>
            </a:r>
            <a:r>
              <a:rPr lang="en-CA" sz="2400" b="1" dirty="0">
                <a:solidFill>
                  <a:srgbClr val="FF0000"/>
                </a:solidFill>
              </a:rPr>
              <a:t>pro</a:t>
            </a:r>
            <a:r>
              <a:rPr lang="en-CA" sz="2400" dirty="0"/>
              <a:t>blems </a:t>
            </a:r>
            <a:r>
              <a:rPr lang="en-CA" sz="2400" dirty="0">
                <a:solidFill>
                  <a:srgbClr val="FF0000"/>
                </a:solidFill>
              </a:rPr>
              <a:t>/</a:t>
            </a:r>
            <a:r>
              <a:rPr lang="en-CA" sz="2400" dirty="0"/>
              <a:t> with </a:t>
            </a:r>
            <a:r>
              <a:rPr lang="en-CA" sz="2400" b="1" dirty="0">
                <a:solidFill>
                  <a:srgbClr val="FF0000"/>
                </a:solidFill>
              </a:rPr>
              <a:t>inn</a:t>
            </a:r>
            <a:r>
              <a:rPr lang="en-CA" sz="2400" dirty="0"/>
              <a:t>ovative </a:t>
            </a:r>
            <a:r>
              <a:rPr lang="en-CA" sz="2400" dirty="0">
                <a:solidFill>
                  <a:srgbClr val="FF0000"/>
                </a:solidFill>
              </a:rPr>
              <a:t>/ </a:t>
            </a:r>
            <a:r>
              <a:rPr lang="en-CA" sz="2400" b="1" dirty="0">
                <a:solidFill>
                  <a:srgbClr val="FF0000"/>
                </a:solidFill>
              </a:rPr>
              <a:t>new </a:t>
            </a:r>
            <a:r>
              <a:rPr lang="en-CA" sz="2400" dirty="0">
                <a:solidFill>
                  <a:srgbClr val="FF0000"/>
                </a:solidFill>
              </a:rPr>
              <a:t>/ </a:t>
            </a:r>
            <a:r>
              <a:rPr lang="en-CA" sz="2400" dirty="0"/>
              <a:t>so</a:t>
            </a:r>
            <a:r>
              <a:rPr lang="en-CA" sz="2400" b="1" dirty="0">
                <a:solidFill>
                  <a:srgbClr val="FF0000"/>
                </a:solidFill>
              </a:rPr>
              <a:t>lu</a:t>
            </a:r>
            <a:r>
              <a:rPr lang="en-CA" sz="2400" dirty="0"/>
              <a:t>tions.”</a:t>
            </a:r>
          </a:p>
          <a:p>
            <a:pPr algn="just"/>
            <a:endParaRPr lang="en-CA" sz="2400" dirty="0"/>
          </a:p>
        </p:txBody>
      </p:sp>
      <p:sp>
        <p:nvSpPr>
          <p:cNvPr id="7" name="Rectangle 6"/>
          <p:cNvSpPr/>
          <p:nvPr/>
        </p:nvSpPr>
        <p:spPr>
          <a:xfrm>
            <a:off x="381000" y="6000692"/>
            <a:ext cx="6324600" cy="369332"/>
          </a:xfrm>
          <a:prstGeom prst="rect">
            <a:avLst/>
          </a:prstGeom>
        </p:spPr>
        <p:txBody>
          <a:bodyPr wrap="square">
            <a:spAutoFit/>
          </a:bodyPr>
          <a:lstStyle/>
          <a:p>
            <a:r>
              <a:rPr lang="en-CA" dirty="0">
                <a:hlinkClick r:id="rId3"/>
              </a:rPr>
              <a:t>https://www.youtube.com/watch?v=_r0VX-aU_T8</a:t>
            </a:r>
            <a:endParaRPr lang="en-CA" dirty="0"/>
          </a:p>
        </p:txBody>
      </p:sp>
    </p:spTree>
    <p:extLst>
      <p:ext uri="{BB962C8B-B14F-4D97-AF65-F5344CB8AC3E}">
        <p14:creationId xmlns:p14="http://schemas.microsoft.com/office/powerpoint/2010/main" val="24982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r="11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048" y="236365"/>
            <a:ext cx="8075776" cy="518160"/>
          </a:xfrm>
        </p:spPr>
        <p:txBody>
          <a:bodyPr>
            <a:noAutofit/>
          </a:bodyPr>
          <a:lstStyle/>
          <a:p>
            <a:r>
              <a:rPr lang="en-US" sz="2000" dirty="0">
                <a:solidFill>
                  <a:srgbClr val="C00000"/>
                </a:solidFill>
              </a:rPr>
              <a:t>Deliver the following with </a:t>
            </a:r>
            <a:r>
              <a:rPr lang="en-US" sz="2000" dirty="0">
                <a:solidFill>
                  <a:srgbClr val="0070C0"/>
                </a:solidFill>
              </a:rPr>
              <a:t>Chunking </a:t>
            </a:r>
            <a:r>
              <a:rPr lang="en-US" sz="2000" dirty="0">
                <a:solidFill>
                  <a:srgbClr val="C00000"/>
                </a:solidFill>
              </a:rPr>
              <a:t>and</a:t>
            </a:r>
            <a:r>
              <a:rPr lang="en-US" sz="2000" dirty="0">
                <a:solidFill>
                  <a:srgbClr val="0070C0"/>
                </a:solidFill>
              </a:rPr>
              <a:t> eye contact</a:t>
            </a:r>
            <a:endParaRPr lang="en-US" sz="2000" dirty="0">
              <a:solidFill>
                <a:srgbClr val="C00000"/>
              </a:solidFill>
            </a:endParaRPr>
          </a:p>
        </p:txBody>
      </p:sp>
      <p:sp>
        <p:nvSpPr>
          <p:cNvPr id="4" name="TextBox 3"/>
          <p:cNvSpPr txBox="1"/>
          <p:nvPr/>
        </p:nvSpPr>
        <p:spPr>
          <a:xfrm>
            <a:off x="79048" y="2983939"/>
            <a:ext cx="7998152" cy="3046988"/>
          </a:xfrm>
          <a:prstGeom prst="rect">
            <a:avLst/>
          </a:prstGeom>
          <a:noFill/>
        </p:spPr>
        <p:txBody>
          <a:bodyPr wrap="square" rtlCol="0">
            <a:spAutoFit/>
          </a:bodyPr>
          <a:lstStyle/>
          <a:p>
            <a:pPr algn="just"/>
            <a:r>
              <a:rPr lang="en-CA" sz="2400" dirty="0"/>
              <a:t>“De</a:t>
            </a:r>
            <a:r>
              <a:rPr lang="en-CA" sz="2400" b="1" dirty="0">
                <a:solidFill>
                  <a:srgbClr val="FF0000"/>
                </a:solidFill>
              </a:rPr>
              <a:t>sign</a:t>
            </a:r>
            <a:r>
              <a:rPr lang="en-CA" sz="2400" dirty="0"/>
              <a:t> thinking </a:t>
            </a:r>
            <a:r>
              <a:rPr lang="en-CA" sz="2400" dirty="0">
                <a:solidFill>
                  <a:srgbClr val="FF0000"/>
                </a:solidFill>
              </a:rPr>
              <a:t>/</a:t>
            </a:r>
            <a:r>
              <a:rPr lang="en-CA" sz="2400" dirty="0"/>
              <a:t> is a </a:t>
            </a:r>
            <a:r>
              <a:rPr lang="en-CA" sz="2400" b="1" dirty="0">
                <a:solidFill>
                  <a:srgbClr val="FF0000"/>
                </a:solidFill>
              </a:rPr>
              <a:t>five</a:t>
            </a:r>
            <a:r>
              <a:rPr lang="en-CA" sz="2400" dirty="0"/>
              <a:t>-step</a:t>
            </a:r>
            <a:r>
              <a:rPr lang="en-CA" sz="2400" b="1" dirty="0"/>
              <a:t> </a:t>
            </a:r>
            <a:r>
              <a:rPr lang="en-CA" sz="2400" b="1" dirty="0">
                <a:solidFill>
                  <a:srgbClr val="FF0000"/>
                </a:solidFill>
              </a:rPr>
              <a:t>pro</a:t>
            </a:r>
            <a:r>
              <a:rPr lang="en-CA" sz="2400" dirty="0"/>
              <a:t>cess </a:t>
            </a:r>
            <a:r>
              <a:rPr lang="en-CA" sz="2400" dirty="0">
                <a:solidFill>
                  <a:srgbClr val="FF0000"/>
                </a:solidFill>
              </a:rPr>
              <a:t>/</a:t>
            </a:r>
            <a:r>
              <a:rPr lang="en-CA" sz="2400" dirty="0"/>
              <a:t> to come </a:t>
            </a:r>
            <a:r>
              <a:rPr lang="en-CA" sz="2400" b="1" dirty="0">
                <a:solidFill>
                  <a:srgbClr val="FF0000"/>
                </a:solidFill>
              </a:rPr>
              <a:t>up</a:t>
            </a:r>
            <a:r>
              <a:rPr lang="en-CA" sz="2400" dirty="0"/>
              <a:t> with </a:t>
            </a:r>
            <a:r>
              <a:rPr lang="en-CA" sz="2400" b="1" dirty="0">
                <a:solidFill>
                  <a:srgbClr val="FF0000"/>
                </a:solidFill>
              </a:rPr>
              <a:t>mean</a:t>
            </a:r>
            <a:r>
              <a:rPr lang="en-CA" sz="2400" dirty="0"/>
              <a:t>ingful i</a:t>
            </a:r>
            <a:r>
              <a:rPr lang="en-CA" sz="2400" b="1" dirty="0">
                <a:solidFill>
                  <a:srgbClr val="FF0000"/>
                </a:solidFill>
              </a:rPr>
              <a:t>deas</a:t>
            </a:r>
            <a:r>
              <a:rPr lang="en-CA" sz="2400" dirty="0"/>
              <a:t> </a:t>
            </a:r>
            <a:r>
              <a:rPr lang="en-CA" sz="2400" dirty="0">
                <a:solidFill>
                  <a:srgbClr val="FF0000"/>
                </a:solidFill>
              </a:rPr>
              <a:t>/</a:t>
            </a:r>
            <a:r>
              <a:rPr lang="en-CA" sz="2400" dirty="0"/>
              <a:t> that solve </a:t>
            </a:r>
            <a:r>
              <a:rPr lang="en-CA" sz="2400" b="1" dirty="0">
                <a:solidFill>
                  <a:srgbClr val="FF0000"/>
                </a:solidFill>
              </a:rPr>
              <a:t>real</a:t>
            </a:r>
            <a:r>
              <a:rPr lang="en-CA" sz="2400" dirty="0"/>
              <a:t> </a:t>
            </a:r>
            <a:r>
              <a:rPr lang="en-CA" sz="2400" b="1" dirty="0">
                <a:solidFill>
                  <a:srgbClr val="FF0000"/>
                </a:solidFill>
              </a:rPr>
              <a:t>pro</a:t>
            </a:r>
            <a:r>
              <a:rPr lang="en-CA" sz="2400" dirty="0"/>
              <a:t>blems </a:t>
            </a:r>
            <a:r>
              <a:rPr lang="en-CA" sz="2400" dirty="0">
                <a:solidFill>
                  <a:srgbClr val="FF0000"/>
                </a:solidFill>
              </a:rPr>
              <a:t>/</a:t>
            </a:r>
            <a:r>
              <a:rPr lang="en-CA" sz="2400" dirty="0"/>
              <a:t> for a par</a:t>
            </a:r>
            <a:r>
              <a:rPr lang="en-CA" sz="2400" b="1" dirty="0">
                <a:solidFill>
                  <a:srgbClr val="FF0000"/>
                </a:solidFill>
              </a:rPr>
              <a:t>tic</a:t>
            </a:r>
            <a:r>
              <a:rPr lang="en-CA" sz="2400" dirty="0"/>
              <a:t>ular</a:t>
            </a:r>
            <a:r>
              <a:rPr lang="en-CA" sz="2400" dirty="0">
                <a:solidFill>
                  <a:srgbClr val="FF0000"/>
                </a:solidFill>
              </a:rPr>
              <a:t> /</a:t>
            </a:r>
            <a:r>
              <a:rPr lang="en-CA" sz="2400" dirty="0"/>
              <a:t> </a:t>
            </a:r>
            <a:r>
              <a:rPr lang="en-CA" sz="2400" b="1" dirty="0">
                <a:solidFill>
                  <a:srgbClr val="FF0000"/>
                </a:solidFill>
              </a:rPr>
              <a:t>group</a:t>
            </a:r>
            <a:r>
              <a:rPr lang="en-CA" sz="2400" dirty="0"/>
              <a:t> </a:t>
            </a:r>
            <a:r>
              <a:rPr lang="en-CA" sz="2400" dirty="0">
                <a:solidFill>
                  <a:srgbClr val="FF0000"/>
                </a:solidFill>
              </a:rPr>
              <a:t>/ </a:t>
            </a:r>
            <a:r>
              <a:rPr lang="en-CA" sz="2400" dirty="0"/>
              <a:t>of </a:t>
            </a:r>
            <a:r>
              <a:rPr lang="en-CA" sz="2400" b="1" dirty="0">
                <a:solidFill>
                  <a:srgbClr val="FF0000"/>
                </a:solidFill>
              </a:rPr>
              <a:t>peo</a:t>
            </a:r>
            <a:r>
              <a:rPr lang="en-CA" sz="2400" dirty="0"/>
              <a:t>ple. </a:t>
            </a:r>
            <a:r>
              <a:rPr lang="en-CA" sz="2400" dirty="0">
                <a:solidFill>
                  <a:srgbClr val="FF0000"/>
                </a:solidFill>
              </a:rPr>
              <a:t>/</a:t>
            </a:r>
            <a:r>
              <a:rPr lang="en-CA" sz="2400" dirty="0"/>
              <a:t>  The </a:t>
            </a:r>
            <a:r>
              <a:rPr lang="en-CA" sz="2400" b="1" dirty="0">
                <a:solidFill>
                  <a:srgbClr val="FF0000"/>
                </a:solidFill>
              </a:rPr>
              <a:t>pro</a:t>
            </a:r>
            <a:r>
              <a:rPr lang="en-CA" sz="2400" dirty="0"/>
              <a:t>cess is </a:t>
            </a:r>
            <a:r>
              <a:rPr lang="en-CA" sz="2400" b="1" dirty="0">
                <a:solidFill>
                  <a:srgbClr val="FF0000"/>
                </a:solidFill>
              </a:rPr>
              <a:t>taught</a:t>
            </a:r>
            <a:r>
              <a:rPr lang="en-CA" sz="2400" dirty="0">
                <a:solidFill>
                  <a:srgbClr val="FF0000"/>
                </a:solidFill>
              </a:rPr>
              <a:t>  /</a:t>
            </a:r>
            <a:r>
              <a:rPr lang="en-CA" sz="2400" dirty="0"/>
              <a:t> in </a:t>
            </a:r>
            <a:r>
              <a:rPr lang="en-CA" sz="2400" b="1" dirty="0">
                <a:solidFill>
                  <a:srgbClr val="FF0000"/>
                </a:solidFill>
              </a:rPr>
              <a:t>top</a:t>
            </a:r>
            <a:r>
              <a:rPr lang="en-CA" sz="2400" dirty="0">
                <a:solidFill>
                  <a:srgbClr val="FF0000"/>
                </a:solidFill>
              </a:rPr>
              <a:t> </a:t>
            </a:r>
            <a:r>
              <a:rPr lang="en-CA" sz="2400" dirty="0"/>
              <a:t>de</a:t>
            </a:r>
            <a:r>
              <a:rPr lang="en-CA" sz="2400" b="1" dirty="0">
                <a:solidFill>
                  <a:srgbClr val="FF0000"/>
                </a:solidFill>
              </a:rPr>
              <a:t>sign</a:t>
            </a:r>
            <a:r>
              <a:rPr lang="en-CA" sz="2400" dirty="0"/>
              <a:t> and </a:t>
            </a:r>
            <a:r>
              <a:rPr lang="en-CA" sz="2400" b="1" dirty="0">
                <a:solidFill>
                  <a:srgbClr val="FF0000"/>
                </a:solidFill>
              </a:rPr>
              <a:t>bus</a:t>
            </a:r>
            <a:r>
              <a:rPr lang="en-CA" sz="2400" dirty="0"/>
              <a:t>iness schools </a:t>
            </a:r>
            <a:r>
              <a:rPr lang="en-CA" sz="2400" dirty="0">
                <a:solidFill>
                  <a:srgbClr val="FF0000"/>
                </a:solidFill>
              </a:rPr>
              <a:t>/</a:t>
            </a:r>
            <a:r>
              <a:rPr lang="en-CA" sz="2400" dirty="0"/>
              <a:t> a</a:t>
            </a:r>
            <a:r>
              <a:rPr lang="en-CA" sz="2400" b="1" dirty="0">
                <a:solidFill>
                  <a:srgbClr val="FF0000"/>
                </a:solidFill>
              </a:rPr>
              <a:t>round</a:t>
            </a:r>
            <a:r>
              <a:rPr lang="en-CA" sz="2400" dirty="0"/>
              <a:t> the </a:t>
            </a:r>
            <a:r>
              <a:rPr lang="en-CA" sz="2400" b="1" dirty="0">
                <a:solidFill>
                  <a:srgbClr val="FF0000"/>
                </a:solidFill>
              </a:rPr>
              <a:t>world</a:t>
            </a:r>
            <a:r>
              <a:rPr lang="en-CA" sz="2400" dirty="0"/>
              <a:t>. </a:t>
            </a:r>
            <a:r>
              <a:rPr lang="en-CA" sz="2400" dirty="0">
                <a:solidFill>
                  <a:srgbClr val="FF0000"/>
                </a:solidFill>
              </a:rPr>
              <a:t>/</a:t>
            </a:r>
            <a:r>
              <a:rPr lang="en-CA" sz="2400" dirty="0"/>
              <a:t> It has brought </a:t>
            </a:r>
            <a:r>
              <a:rPr lang="en-CA" sz="2400" b="1" dirty="0">
                <a:solidFill>
                  <a:srgbClr val="FF0000"/>
                </a:solidFill>
              </a:rPr>
              <a:t>man</a:t>
            </a:r>
            <a:r>
              <a:rPr lang="en-CA" sz="2400" dirty="0"/>
              <a:t>y </a:t>
            </a:r>
            <a:r>
              <a:rPr lang="en-CA" sz="2400" b="1" dirty="0">
                <a:solidFill>
                  <a:srgbClr val="FF0000"/>
                </a:solidFill>
              </a:rPr>
              <a:t>bus</a:t>
            </a:r>
            <a:r>
              <a:rPr lang="en-CA" sz="2400" dirty="0"/>
              <a:t>inesses </a:t>
            </a:r>
            <a:r>
              <a:rPr lang="en-CA" sz="2400" dirty="0">
                <a:solidFill>
                  <a:srgbClr val="FF0000"/>
                </a:solidFill>
              </a:rPr>
              <a:t>/</a:t>
            </a:r>
            <a:r>
              <a:rPr lang="en-CA" sz="2400" dirty="0"/>
              <a:t> </a:t>
            </a:r>
            <a:r>
              <a:rPr lang="en-CA" sz="2400" b="1" dirty="0">
                <a:solidFill>
                  <a:srgbClr val="FF0000"/>
                </a:solidFill>
              </a:rPr>
              <a:t>lots</a:t>
            </a:r>
            <a:r>
              <a:rPr lang="en-CA" sz="2400" dirty="0"/>
              <a:t> of </a:t>
            </a:r>
            <a:r>
              <a:rPr lang="en-CA" sz="2400" b="1" dirty="0">
                <a:solidFill>
                  <a:srgbClr val="FF0000"/>
                </a:solidFill>
              </a:rPr>
              <a:t>ha</a:t>
            </a:r>
            <a:r>
              <a:rPr lang="en-CA" sz="2400" dirty="0"/>
              <a:t>ppy </a:t>
            </a:r>
            <a:r>
              <a:rPr lang="en-CA" sz="2400" b="1" dirty="0">
                <a:solidFill>
                  <a:srgbClr val="FF0000"/>
                </a:solidFill>
              </a:rPr>
              <a:t>cus</a:t>
            </a:r>
            <a:r>
              <a:rPr lang="en-CA" sz="2400" dirty="0"/>
              <a:t>tomers </a:t>
            </a:r>
            <a:r>
              <a:rPr lang="en-CA" sz="2400" dirty="0">
                <a:solidFill>
                  <a:srgbClr val="FF0000"/>
                </a:solidFill>
              </a:rPr>
              <a:t>/</a:t>
            </a:r>
            <a:r>
              <a:rPr lang="en-CA" sz="2400" dirty="0"/>
              <a:t> and </a:t>
            </a:r>
            <a:r>
              <a:rPr lang="en-CA" sz="2400" b="1" dirty="0">
                <a:solidFill>
                  <a:srgbClr val="FF0000"/>
                </a:solidFill>
              </a:rPr>
              <a:t>help</a:t>
            </a:r>
            <a:r>
              <a:rPr lang="en-CA" sz="2400" dirty="0"/>
              <a:t>ed entrepre</a:t>
            </a:r>
            <a:r>
              <a:rPr lang="en-CA" sz="2400" b="1" dirty="0">
                <a:solidFill>
                  <a:srgbClr val="FF0000"/>
                </a:solidFill>
              </a:rPr>
              <a:t>neurs</a:t>
            </a:r>
            <a:r>
              <a:rPr lang="en-CA" sz="2400" dirty="0"/>
              <a:t> </a:t>
            </a:r>
            <a:r>
              <a:rPr lang="en-CA" sz="2400" dirty="0">
                <a:solidFill>
                  <a:srgbClr val="FF0000"/>
                </a:solidFill>
              </a:rPr>
              <a:t>/</a:t>
            </a:r>
            <a:r>
              <a:rPr lang="en-CA" sz="2400" dirty="0"/>
              <a:t> from </a:t>
            </a:r>
            <a:r>
              <a:rPr lang="en-CA" sz="2400" b="1" dirty="0">
                <a:solidFill>
                  <a:srgbClr val="FF0000"/>
                </a:solidFill>
              </a:rPr>
              <a:t>all</a:t>
            </a:r>
            <a:r>
              <a:rPr lang="en-CA" sz="2400" dirty="0">
                <a:solidFill>
                  <a:srgbClr val="FF0000"/>
                </a:solidFill>
              </a:rPr>
              <a:t> </a:t>
            </a:r>
            <a:r>
              <a:rPr lang="en-CA" sz="2400" dirty="0"/>
              <a:t>a</a:t>
            </a:r>
            <a:r>
              <a:rPr lang="en-CA" sz="2400" b="1" dirty="0">
                <a:solidFill>
                  <a:srgbClr val="FF0000"/>
                </a:solidFill>
              </a:rPr>
              <a:t>round</a:t>
            </a:r>
            <a:r>
              <a:rPr lang="en-CA" sz="2400" dirty="0"/>
              <a:t> the </a:t>
            </a:r>
            <a:r>
              <a:rPr lang="en-CA" sz="2400" b="1" dirty="0">
                <a:solidFill>
                  <a:srgbClr val="FF0000"/>
                </a:solidFill>
              </a:rPr>
              <a:t>world</a:t>
            </a:r>
            <a:r>
              <a:rPr lang="en-CA" sz="2400" dirty="0"/>
              <a:t> </a:t>
            </a:r>
            <a:r>
              <a:rPr lang="en-CA" sz="2400" dirty="0">
                <a:solidFill>
                  <a:srgbClr val="FF0000"/>
                </a:solidFill>
              </a:rPr>
              <a:t>/</a:t>
            </a:r>
            <a:r>
              <a:rPr lang="en-CA" sz="2400" dirty="0"/>
              <a:t> to solve </a:t>
            </a:r>
            <a:r>
              <a:rPr lang="en-CA" sz="2400" b="1" dirty="0">
                <a:solidFill>
                  <a:srgbClr val="FF0000"/>
                </a:solidFill>
              </a:rPr>
              <a:t>pro</a:t>
            </a:r>
            <a:r>
              <a:rPr lang="en-CA" sz="2400" dirty="0"/>
              <a:t>blems </a:t>
            </a:r>
            <a:r>
              <a:rPr lang="en-CA" sz="2400" dirty="0">
                <a:solidFill>
                  <a:srgbClr val="FF0000"/>
                </a:solidFill>
              </a:rPr>
              <a:t>/</a:t>
            </a:r>
            <a:r>
              <a:rPr lang="en-CA" sz="2400" dirty="0"/>
              <a:t> with </a:t>
            </a:r>
            <a:r>
              <a:rPr lang="en-CA" sz="2400" b="1" dirty="0">
                <a:solidFill>
                  <a:srgbClr val="FF0000"/>
                </a:solidFill>
              </a:rPr>
              <a:t>inn</a:t>
            </a:r>
            <a:r>
              <a:rPr lang="en-CA" sz="2400" dirty="0"/>
              <a:t>ovative </a:t>
            </a:r>
            <a:r>
              <a:rPr lang="en-CA" sz="2400" dirty="0">
                <a:solidFill>
                  <a:srgbClr val="FF0000"/>
                </a:solidFill>
              </a:rPr>
              <a:t>/ </a:t>
            </a:r>
            <a:r>
              <a:rPr lang="en-CA" sz="2400" b="1" dirty="0">
                <a:solidFill>
                  <a:srgbClr val="FF0000"/>
                </a:solidFill>
              </a:rPr>
              <a:t>new </a:t>
            </a:r>
            <a:r>
              <a:rPr lang="en-CA" sz="2400" dirty="0">
                <a:solidFill>
                  <a:srgbClr val="FF0000"/>
                </a:solidFill>
              </a:rPr>
              <a:t>/ </a:t>
            </a:r>
            <a:r>
              <a:rPr lang="en-CA" sz="2400" dirty="0"/>
              <a:t>so</a:t>
            </a:r>
            <a:r>
              <a:rPr lang="en-CA" sz="2400" b="1" dirty="0">
                <a:solidFill>
                  <a:srgbClr val="FF0000"/>
                </a:solidFill>
              </a:rPr>
              <a:t>lu</a:t>
            </a:r>
            <a:r>
              <a:rPr lang="en-CA" sz="2400" dirty="0"/>
              <a:t>tions.”</a:t>
            </a:r>
          </a:p>
        </p:txBody>
      </p:sp>
      <p:sp>
        <p:nvSpPr>
          <p:cNvPr id="7" name="Rectangle 6"/>
          <p:cNvSpPr/>
          <p:nvPr/>
        </p:nvSpPr>
        <p:spPr>
          <a:xfrm>
            <a:off x="238570" y="6387635"/>
            <a:ext cx="6324600" cy="369332"/>
          </a:xfrm>
          <a:prstGeom prst="rect">
            <a:avLst/>
          </a:prstGeom>
        </p:spPr>
        <p:txBody>
          <a:bodyPr wrap="square">
            <a:spAutoFit/>
          </a:bodyPr>
          <a:lstStyle/>
          <a:p>
            <a:r>
              <a:rPr lang="en-CA" dirty="0">
                <a:hlinkClick r:id="rId3"/>
              </a:rPr>
              <a:t>https://www.youtube.com/watch?v=_r0VX-aU_T8</a:t>
            </a:r>
            <a:endParaRPr lang="en-CA" dirty="0"/>
          </a:p>
        </p:txBody>
      </p:sp>
      <p:sp>
        <p:nvSpPr>
          <p:cNvPr id="6" name="TextBox 5"/>
          <p:cNvSpPr txBox="1"/>
          <p:nvPr/>
        </p:nvSpPr>
        <p:spPr>
          <a:xfrm>
            <a:off x="-152400" y="989703"/>
            <a:ext cx="8229600" cy="1569660"/>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t>Read the first chunk silently to yourself; memorise it</a:t>
            </a:r>
          </a:p>
          <a:p>
            <a:pPr marL="742950" lvl="1" indent="-285750">
              <a:buFont typeface="Arial" panose="020B0604020202020204" pitchFamily="34" charset="0"/>
              <a:buChar char="•"/>
            </a:pPr>
            <a:r>
              <a:rPr lang="en-US" sz="1600" dirty="0"/>
              <a:t>Look at your partner and say each chunk from memory </a:t>
            </a:r>
            <a:r>
              <a:rPr lang="en-US" sz="1600" dirty="0">
                <a:solidFill>
                  <a:srgbClr val="0070C0"/>
                </a:solidFill>
              </a:rPr>
              <a:t>while making sustained eye contact </a:t>
            </a:r>
            <a:r>
              <a:rPr lang="en-US" sz="1600" dirty="0"/>
              <a:t>with him/her (do not look at the screen or your paper)</a:t>
            </a:r>
          </a:p>
          <a:p>
            <a:pPr marL="742950" lvl="1" indent="-285750">
              <a:buFont typeface="Arial" panose="020B0604020202020204" pitchFamily="34" charset="0"/>
              <a:buChar char="•"/>
            </a:pPr>
            <a:r>
              <a:rPr lang="en-US" sz="1600" dirty="0"/>
              <a:t>(Remember to stress the syllables / words in </a:t>
            </a:r>
            <a:r>
              <a:rPr lang="en-US" sz="1600" dirty="0">
                <a:solidFill>
                  <a:srgbClr val="FF0000"/>
                </a:solidFill>
              </a:rPr>
              <a:t>red</a:t>
            </a:r>
            <a:r>
              <a:rPr lang="en-US" sz="1600" dirty="0"/>
              <a:t> colour below)</a:t>
            </a:r>
          </a:p>
          <a:p>
            <a:pPr marL="742950" lvl="1" indent="-285750">
              <a:buFont typeface="Arial" panose="020B0604020202020204" pitchFamily="34" charset="0"/>
              <a:buChar char="•"/>
            </a:pPr>
            <a:r>
              <a:rPr lang="en-US" sz="1600" dirty="0"/>
              <a:t>Repeat this process until you have finished the paragraph</a:t>
            </a:r>
          </a:p>
          <a:p>
            <a:pPr marL="742950" lvl="1" indent="-285750">
              <a:buFont typeface="Arial" panose="020B0604020202020204" pitchFamily="34" charset="0"/>
              <a:buChar char="•"/>
            </a:pPr>
            <a:r>
              <a:rPr lang="en-US" sz="1600" dirty="0"/>
              <a:t>When finished, change roles with you partner</a:t>
            </a:r>
          </a:p>
        </p:txBody>
      </p:sp>
    </p:spTree>
    <p:extLst>
      <p:ext uri="{BB962C8B-B14F-4D97-AF65-F5344CB8AC3E}">
        <p14:creationId xmlns:p14="http://schemas.microsoft.com/office/powerpoint/2010/main" val="159094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fade">
                                      <p:cBhvr>
                                        <p:cTn id="21" dur="1000"/>
                                        <p:tgtEl>
                                          <p:spTgt spid="6">
                                            <p:txEl>
                                              <p:pRg st="1" end="1"/>
                                            </p:txEl>
                                          </p:spTgt>
                                        </p:tgtEl>
                                      </p:cBhvr>
                                    </p:animEffect>
                                    <p:anim calcmode="lin" valueType="num">
                                      <p:cBhvr>
                                        <p:cTn id="2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fade">
                                      <p:cBhvr>
                                        <p:cTn id="35" dur="1000"/>
                                        <p:tgtEl>
                                          <p:spTgt spid="6">
                                            <p:txEl>
                                              <p:pRg st="3" end="3"/>
                                            </p:txEl>
                                          </p:spTgt>
                                        </p:tgtEl>
                                      </p:cBhvr>
                                    </p:animEffect>
                                    <p:anim calcmode="lin" valueType="num">
                                      <p:cBhvr>
                                        <p:cTn id="3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1000"/>
                                        <p:tgtEl>
                                          <p:spTgt spid="6">
                                            <p:txEl>
                                              <p:pRg st="4" end="4"/>
                                            </p:txEl>
                                          </p:spTgt>
                                        </p:tgtEl>
                                      </p:cBhvr>
                                    </p:animEffect>
                                    <p:anim calcmode="lin" valueType="num">
                                      <p:cBhvr>
                                        <p:cTn id="4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799" y="1143000"/>
            <a:ext cx="7315201" cy="5715000"/>
          </a:xfrm>
          <a:prstGeom prst="rect">
            <a:avLst/>
          </a:prstGeom>
        </p:spPr>
      </p:pic>
      <p:sp>
        <p:nvSpPr>
          <p:cNvPr id="5" name="Title 1"/>
          <p:cNvSpPr>
            <a:spLocks noGrp="1"/>
          </p:cNvSpPr>
          <p:nvPr>
            <p:ph type="title"/>
          </p:nvPr>
        </p:nvSpPr>
        <p:spPr>
          <a:xfrm>
            <a:off x="79048" y="236365"/>
            <a:ext cx="8075776" cy="518160"/>
          </a:xfrm>
        </p:spPr>
        <p:txBody>
          <a:bodyPr>
            <a:noAutofit/>
          </a:bodyPr>
          <a:lstStyle/>
          <a:p>
            <a:r>
              <a:rPr lang="en-US" sz="2800" dirty="0">
                <a:solidFill>
                  <a:srgbClr val="C00000"/>
                </a:solidFill>
              </a:rPr>
              <a:t>Write the function (A-H) of each Column</a:t>
            </a:r>
          </a:p>
        </p:txBody>
      </p:sp>
      <p:sp>
        <p:nvSpPr>
          <p:cNvPr id="6" name="Right Arrow 5"/>
          <p:cNvSpPr/>
          <p:nvPr/>
        </p:nvSpPr>
        <p:spPr>
          <a:xfrm>
            <a:off x="1371600" y="6019800"/>
            <a:ext cx="685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ight Arrow 6"/>
          <p:cNvSpPr/>
          <p:nvPr/>
        </p:nvSpPr>
        <p:spPr>
          <a:xfrm>
            <a:off x="457200" y="2514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319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l="-1000" t="7000" r="2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7848600" cy="5486400"/>
          </a:xfrm>
        </p:spPr>
        <p:txBody>
          <a:bodyPr>
            <a:normAutofit fontScale="92500"/>
          </a:bodyPr>
          <a:lstStyle/>
          <a:p>
            <a:pPr marL="0" indent="0" algn="just">
              <a:buNone/>
            </a:pPr>
            <a:r>
              <a:rPr lang="en-US" b="1" dirty="0"/>
              <a:t>Prepare a </a:t>
            </a:r>
            <a:r>
              <a:rPr lang="en-US" b="1" dirty="0">
                <a:solidFill>
                  <a:srgbClr val="0070C0"/>
                </a:solidFill>
              </a:rPr>
              <a:t>4-minute</a:t>
            </a:r>
            <a:r>
              <a:rPr lang="en-US" b="1" dirty="0"/>
              <a:t> Process mini-lesson for a partner. </a:t>
            </a:r>
          </a:p>
          <a:p>
            <a:pPr marL="0" lvl="0" indent="0" algn="just">
              <a:buNone/>
            </a:pPr>
            <a:r>
              <a:rPr lang="en-US" b="1" dirty="0"/>
              <a:t>Be sure to:</a:t>
            </a:r>
          </a:p>
          <a:p>
            <a:pPr lvl="0" algn="just">
              <a:buFont typeface="Arial" panose="020B0604020202020204" pitchFamily="34" charset="0"/>
              <a:buChar char="•"/>
            </a:pPr>
            <a:r>
              <a:rPr lang="en-US" dirty="0"/>
              <a:t>Make notes of what you will say (not full sentences)</a:t>
            </a:r>
          </a:p>
          <a:p>
            <a:pPr lvl="0" algn="just">
              <a:buFont typeface="Arial" panose="020B0604020202020204" pitchFamily="34" charset="0"/>
              <a:buChar char="•"/>
            </a:pPr>
            <a:r>
              <a:rPr lang="en-US" dirty="0"/>
              <a:t>Organize your talk with a logical process structure</a:t>
            </a:r>
          </a:p>
          <a:p>
            <a:pPr lvl="0" algn="just">
              <a:buFont typeface="Arial" panose="020B0604020202020204" pitchFamily="34" charset="0"/>
              <a:buChar char="•"/>
            </a:pPr>
            <a:r>
              <a:rPr lang="en-US" dirty="0"/>
              <a:t>Decide if you will use </a:t>
            </a:r>
            <a:r>
              <a:rPr lang="en-US" dirty="0">
                <a:solidFill>
                  <a:srgbClr val="FF0000"/>
                </a:solidFill>
              </a:rPr>
              <a:t>active</a:t>
            </a:r>
            <a:r>
              <a:rPr lang="en-US" dirty="0"/>
              <a:t> or </a:t>
            </a:r>
            <a:r>
              <a:rPr lang="en-US" dirty="0">
                <a:solidFill>
                  <a:srgbClr val="0070C0"/>
                </a:solidFill>
              </a:rPr>
              <a:t>passive </a:t>
            </a:r>
            <a:r>
              <a:rPr lang="en-US" dirty="0"/>
              <a:t>voice</a:t>
            </a:r>
          </a:p>
          <a:p>
            <a:pPr lvl="0" algn="just">
              <a:buFont typeface="Arial" panose="020B0604020202020204" pitchFamily="34" charset="0"/>
              <a:buChar char="•"/>
            </a:pPr>
            <a:r>
              <a:rPr lang="en-US" dirty="0"/>
              <a:t>Remember to use signposting to introduce each step of the process</a:t>
            </a:r>
          </a:p>
          <a:p>
            <a:pPr algn="just">
              <a:buFont typeface="Arial" panose="020B0604020202020204" pitchFamily="34" charset="0"/>
              <a:buChar char="•"/>
            </a:pPr>
            <a:r>
              <a:rPr lang="en-US" b="1" dirty="0">
                <a:solidFill>
                  <a:srgbClr val="0070C0"/>
                </a:solidFill>
              </a:rPr>
              <a:t>Make eye contact, smile, use natural hand gestures and chunking</a:t>
            </a:r>
            <a:endParaRPr lang="en-US" dirty="0"/>
          </a:p>
          <a:p>
            <a:pPr algn="just">
              <a:buFont typeface="Arial" panose="020B0604020202020204" pitchFamily="34" charset="0"/>
              <a:buChar char="•"/>
            </a:pPr>
            <a:r>
              <a:rPr lang="en-US" dirty="0"/>
              <a:t>Teach it to your partner with proper </a:t>
            </a:r>
            <a:r>
              <a:rPr lang="en-US" b="1" dirty="0">
                <a:solidFill>
                  <a:srgbClr val="0070C0"/>
                </a:solidFill>
              </a:rPr>
              <a:t>pronunciation</a:t>
            </a:r>
            <a:r>
              <a:rPr lang="en-US" dirty="0">
                <a:solidFill>
                  <a:srgbClr val="0070C0"/>
                </a:solidFill>
              </a:rPr>
              <a:t>, </a:t>
            </a:r>
            <a:r>
              <a:rPr lang="en-US" b="1" dirty="0">
                <a:solidFill>
                  <a:srgbClr val="0070C0"/>
                </a:solidFill>
              </a:rPr>
              <a:t>word stress</a:t>
            </a:r>
            <a:r>
              <a:rPr lang="en-US" dirty="0">
                <a:solidFill>
                  <a:srgbClr val="0070C0"/>
                </a:solidFill>
              </a:rPr>
              <a:t>, </a:t>
            </a:r>
            <a:r>
              <a:rPr lang="en-US" b="1" dirty="0">
                <a:solidFill>
                  <a:srgbClr val="0070C0"/>
                </a:solidFill>
              </a:rPr>
              <a:t>sentence stress</a:t>
            </a:r>
            <a:r>
              <a:rPr lang="en-US" dirty="0">
                <a:solidFill>
                  <a:srgbClr val="0070C0"/>
                </a:solidFill>
              </a:rPr>
              <a:t>, </a:t>
            </a:r>
            <a:r>
              <a:rPr lang="en-US" b="1" dirty="0">
                <a:solidFill>
                  <a:srgbClr val="0070C0"/>
                </a:solidFill>
              </a:rPr>
              <a:t>intonation</a:t>
            </a:r>
            <a:endParaRPr lang="en-US" dirty="0">
              <a:solidFill>
                <a:srgbClr val="0070C0"/>
              </a:solidFill>
            </a:endParaRPr>
          </a:p>
          <a:p>
            <a:pPr lvl="0" algn="just">
              <a:buFont typeface="Arial" panose="020B0604020202020204" pitchFamily="34" charset="0"/>
              <a:buChar char="•"/>
            </a:pPr>
            <a:r>
              <a:rPr lang="en-US" dirty="0"/>
              <a:t>Change roles with your partner afterwards</a:t>
            </a:r>
          </a:p>
          <a:p>
            <a:pPr marL="0" lvl="0" indent="0" algn="just">
              <a:buNone/>
            </a:pPr>
            <a:endParaRPr lang="en-US" dirty="0"/>
          </a:p>
        </p:txBody>
      </p:sp>
      <p:sp>
        <p:nvSpPr>
          <p:cNvPr id="4" name="Title 3"/>
          <p:cNvSpPr>
            <a:spLocks noGrp="1"/>
          </p:cNvSpPr>
          <p:nvPr>
            <p:ph type="title"/>
          </p:nvPr>
        </p:nvSpPr>
        <p:spPr>
          <a:xfrm>
            <a:off x="82062" y="228600"/>
            <a:ext cx="7924800" cy="594360"/>
          </a:xfrm>
        </p:spPr>
        <p:txBody>
          <a:bodyPr>
            <a:normAutofit/>
          </a:bodyPr>
          <a:lstStyle/>
          <a:p>
            <a:r>
              <a:rPr lang="en-CA" sz="2400" dirty="0">
                <a:solidFill>
                  <a:srgbClr val="C00000"/>
                </a:solidFill>
              </a:rPr>
              <a:t>Prepare and Teach Your own </a:t>
            </a:r>
            <a:r>
              <a:rPr lang="en-CA" sz="2400" dirty="0">
                <a:solidFill>
                  <a:srgbClr val="0070C0"/>
                </a:solidFill>
              </a:rPr>
              <a:t>Process</a:t>
            </a:r>
            <a:r>
              <a:rPr lang="en-CA" sz="2400" dirty="0"/>
              <a:t> </a:t>
            </a:r>
            <a:r>
              <a:rPr lang="en-CA" sz="2400" dirty="0">
                <a:solidFill>
                  <a:srgbClr val="C00000"/>
                </a:solidFill>
              </a:rPr>
              <a:t>Mini-Lesson</a:t>
            </a:r>
          </a:p>
        </p:txBody>
      </p:sp>
    </p:spTree>
    <p:extLst>
      <p:ext uri="{BB962C8B-B14F-4D97-AF65-F5344CB8AC3E}">
        <p14:creationId xmlns:p14="http://schemas.microsoft.com/office/powerpoint/2010/main" val="191093685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 y="6036"/>
            <a:ext cx="8154910" cy="1143000"/>
          </a:xfrm>
        </p:spPr>
        <p:txBody>
          <a:bodyPr>
            <a:normAutofit fontScale="90000"/>
          </a:bodyPr>
          <a:lstStyle/>
          <a:p>
            <a:r>
              <a:rPr lang="en-US" dirty="0">
                <a:solidFill>
                  <a:srgbClr val="C00000"/>
                </a:solidFill>
              </a:rPr>
              <a:t>SG8002 </a:t>
            </a:r>
            <a:r>
              <a:rPr lang="en-US" dirty="0">
                <a:solidFill>
                  <a:srgbClr val="002060"/>
                </a:solidFill>
              </a:rPr>
              <a:t>Assessment</a:t>
            </a:r>
            <a:br>
              <a:rPr lang="en-US" dirty="0">
                <a:solidFill>
                  <a:srgbClr val="002060"/>
                </a:solidFill>
              </a:rPr>
            </a:br>
            <a:r>
              <a:rPr lang="en-US" dirty="0">
                <a:solidFill>
                  <a:srgbClr val="002060"/>
                </a:solidFill>
              </a:rPr>
              <a:t>Instructions </a:t>
            </a:r>
            <a:r>
              <a:rPr lang="en-US" dirty="0">
                <a:solidFill>
                  <a:srgbClr val="C00000"/>
                </a:solidFill>
              </a:rPr>
              <a:t>for Candidates</a:t>
            </a:r>
          </a:p>
        </p:txBody>
      </p:sp>
      <p:sp>
        <p:nvSpPr>
          <p:cNvPr id="3" name="Content Placeholder 2"/>
          <p:cNvSpPr>
            <a:spLocks noGrp="1"/>
          </p:cNvSpPr>
          <p:nvPr>
            <p:ph idx="1"/>
          </p:nvPr>
        </p:nvSpPr>
        <p:spPr>
          <a:xfrm>
            <a:off x="-1510" y="1219200"/>
            <a:ext cx="8154910" cy="5638800"/>
          </a:xfrm>
        </p:spPr>
        <p:txBody>
          <a:bodyPr>
            <a:normAutofit fontScale="47500" lnSpcReduction="20000"/>
          </a:bodyPr>
          <a:lstStyle/>
          <a:p>
            <a:pPr marL="0" indent="0" algn="just">
              <a:buNone/>
            </a:pPr>
            <a:r>
              <a:rPr lang="en-US" sz="2900" b="1" dirty="0">
                <a:latin typeface="Calibri" panose="020F0502020204030204" pitchFamily="34" charset="0"/>
              </a:rPr>
              <a:t>Before the Assessment:</a:t>
            </a:r>
            <a:endParaRPr lang="en-US" sz="2900" dirty="0">
              <a:latin typeface="Calibri" panose="020F0502020204030204" pitchFamily="34" charset="0"/>
            </a:endParaRPr>
          </a:p>
          <a:p>
            <a:pPr lvl="1" algn="just">
              <a:buFont typeface="Arial" panose="020B0604020202020204" pitchFamily="34" charset="0"/>
              <a:buChar char="•"/>
            </a:pPr>
            <a:r>
              <a:rPr lang="en-US" sz="2900" dirty="0">
                <a:solidFill>
                  <a:schemeClr val="tx1"/>
                </a:solidFill>
                <a:latin typeface="Calibri" panose="020F0502020204030204" pitchFamily="34" charset="0"/>
              </a:rPr>
              <a:t>You will be given hard copies of materials in Lesson 4 (today). Using those materials, you should prepare for a 5-minute teaching demonstration. Your lesson must be on those materials. Please do not write on or photocopy the materials and please </a:t>
            </a:r>
            <a:r>
              <a:rPr lang="en-US" sz="2900" b="1" dirty="0">
                <a:solidFill>
                  <a:schemeClr val="tx1"/>
                </a:solidFill>
                <a:latin typeface="Calibri" panose="020F0502020204030204" pitchFamily="34" charset="0"/>
              </a:rPr>
              <a:t>return them to your tutor when you arrive to do your teaching lesson in Lesson 6</a:t>
            </a:r>
            <a:r>
              <a:rPr lang="en-US" sz="2900" dirty="0">
                <a:solidFill>
                  <a:schemeClr val="tx1"/>
                </a:solidFill>
                <a:latin typeface="Calibri" panose="020F0502020204030204" pitchFamily="34" charset="0"/>
              </a:rPr>
              <a:t>.</a:t>
            </a:r>
          </a:p>
          <a:p>
            <a:pPr lvl="1" algn="just">
              <a:buFont typeface="Arial" panose="020B0604020202020204" pitchFamily="34" charset="0"/>
              <a:buChar char="•"/>
            </a:pPr>
            <a:r>
              <a:rPr lang="en-US" sz="2900" dirty="0">
                <a:solidFill>
                  <a:schemeClr val="tx1"/>
                </a:solidFill>
                <a:latin typeface="Calibri" panose="020F0502020204030204" pitchFamily="34" charset="0"/>
              </a:rPr>
              <a:t>You should prepare your teaching demonstration on your own and you may review any of the materials which was covered in the sessions of the course to help you, including explanation strategies, language for different functions, pronunciation, rhythm, stress, eye contact, natural hand gestures and body language, chunking, etc. </a:t>
            </a:r>
          </a:p>
          <a:p>
            <a:pPr lvl="1" algn="just">
              <a:buFont typeface="Arial" panose="020B0604020202020204" pitchFamily="34" charset="0"/>
              <a:buChar char="•"/>
            </a:pPr>
            <a:r>
              <a:rPr lang="en-US" sz="2900" dirty="0">
                <a:solidFill>
                  <a:schemeClr val="tx1"/>
                </a:solidFill>
                <a:latin typeface="Calibri" panose="020F0502020204030204" pitchFamily="34" charset="0"/>
              </a:rPr>
              <a:t>You may prepare </a:t>
            </a:r>
            <a:r>
              <a:rPr lang="en-US" sz="2900" b="1" u="sng" dirty="0">
                <a:solidFill>
                  <a:srgbClr val="FF0000"/>
                </a:solidFill>
                <a:latin typeface="Calibri" panose="020F0502020204030204" pitchFamily="34" charset="0"/>
              </a:rPr>
              <a:t>one</a:t>
            </a:r>
            <a:r>
              <a:rPr lang="en-US" sz="2900" dirty="0">
                <a:solidFill>
                  <a:schemeClr val="tx1"/>
                </a:solidFill>
                <a:latin typeface="Calibri" panose="020F0502020204030204" pitchFamily="34" charset="0"/>
              </a:rPr>
              <a:t> PowerPoint slide with </a:t>
            </a:r>
            <a:r>
              <a:rPr lang="en-US" sz="2900" b="1" dirty="0">
                <a:solidFill>
                  <a:srgbClr val="FF0000"/>
                </a:solidFill>
                <a:latin typeface="Calibri" panose="020F0502020204030204" pitchFamily="34" charset="0"/>
              </a:rPr>
              <a:t>no more than four main points </a:t>
            </a:r>
            <a:r>
              <a:rPr lang="en-US" sz="2900" b="1" dirty="0">
                <a:solidFill>
                  <a:schemeClr val="tx1"/>
                </a:solidFill>
                <a:latin typeface="Calibri" panose="020F0502020204030204" pitchFamily="34" charset="0"/>
              </a:rPr>
              <a:t>and </a:t>
            </a:r>
            <a:r>
              <a:rPr lang="en-US" sz="2900" b="1" dirty="0">
                <a:solidFill>
                  <a:srgbClr val="FF0000"/>
                </a:solidFill>
                <a:latin typeface="Calibri" panose="020F0502020204030204" pitchFamily="34" charset="0"/>
              </a:rPr>
              <a:t>no more than 75 words in total on the slide</a:t>
            </a:r>
            <a:r>
              <a:rPr lang="en-US" sz="2900" dirty="0">
                <a:solidFill>
                  <a:schemeClr val="tx1"/>
                </a:solidFill>
                <a:latin typeface="Calibri" panose="020F0502020204030204" pitchFamily="34" charset="0"/>
              </a:rPr>
              <a:t>.</a:t>
            </a:r>
          </a:p>
          <a:p>
            <a:pPr lvl="1" algn="just">
              <a:buFont typeface="Arial" panose="020B0604020202020204" pitchFamily="34" charset="0"/>
              <a:buChar char="•"/>
            </a:pPr>
            <a:r>
              <a:rPr lang="en-US" sz="2900" dirty="0">
                <a:solidFill>
                  <a:schemeClr val="tx1"/>
                </a:solidFill>
                <a:latin typeface="Calibri" panose="020F0502020204030204" pitchFamily="34" charset="0"/>
              </a:rPr>
              <a:t>You are strongly advised to practise and rehearse your teaching demonstration, but </a:t>
            </a:r>
            <a:r>
              <a:rPr lang="en-US" sz="2900" b="1" u="sng" dirty="0">
                <a:solidFill>
                  <a:srgbClr val="FF0000"/>
                </a:solidFill>
                <a:latin typeface="Calibri" panose="020F0502020204030204" pitchFamily="34" charset="0"/>
              </a:rPr>
              <a:t>do not memorize</a:t>
            </a:r>
            <a:r>
              <a:rPr lang="en-US" sz="2900" dirty="0">
                <a:solidFill>
                  <a:srgbClr val="FF0000"/>
                </a:solidFill>
                <a:latin typeface="Calibri" panose="020F0502020204030204" pitchFamily="34" charset="0"/>
              </a:rPr>
              <a:t> </a:t>
            </a:r>
            <a:r>
              <a:rPr lang="en-US" sz="2900" dirty="0">
                <a:solidFill>
                  <a:schemeClr val="tx1"/>
                </a:solidFill>
                <a:latin typeface="Calibri" panose="020F0502020204030204" pitchFamily="34" charset="0"/>
              </a:rPr>
              <a:t>(recite) it. Time your teaching demonstration, keeping to five minutes, so that you can deliver it naturally and still allow for a question or more from your tutor. Think of questions which your tutor may ask during the five minute teaching assessment and be ready to answer them.</a:t>
            </a:r>
          </a:p>
          <a:p>
            <a:pPr marL="0" indent="0" algn="just">
              <a:buNone/>
            </a:pPr>
            <a:r>
              <a:rPr lang="en-US" sz="2900" b="1" dirty="0">
                <a:latin typeface="Calibri" panose="020F0502020204030204" pitchFamily="34" charset="0"/>
              </a:rPr>
              <a:t>During the Assessment:</a:t>
            </a:r>
            <a:endParaRPr lang="en-US" sz="2900" dirty="0">
              <a:latin typeface="Calibri" panose="020F0502020204030204" pitchFamily="34" charset="0"/>
            </a:endParaRPr>
          </a:p>
          <a:p>
            <a:pPr lvl="1" algn="just">
              <a:buFont typeface="Arial" panose="020B0604020202020204" pitchFamily="34" charset="0"/>
              <a:buChar char="•"/>
            </a:pPr>
            <a:r>
              <a:rPr lang="en-US" sz="2900" b="1" dirty="0">
                <a:solidFill>
                  <a:srgbClr val="FF0000"/>
                </a:solidFill>
                <a:latin typeface="Calibri" panose="020F0502020204030204" pitchFamily="34" charset="0"/>
              </a:rPr>
              <a:t>Be on time</a:t>
            </a:r>
            <a:r>
              <a:rPr lang="en-US" sz="2900" dirty="0">
                <a:solidFill>
                  <a:schemeClr val="tx1"/>
                </a:solidFill>
                <a:latin typeface="Calibri" panose="020F0502020204030204" pitchFamily="34" charset="0"/>
              </a:rPr>
              <a:t>. Your tutor will ask you what your topic is, confirm your name, and answer one or two other questions. When you start, introduce your topic in an interesting way and do your teaching demonstration. Your tutor may ask questions at any time. After the teaching demonstration, please leave the room immediately so that the next candidate may enter and begin her/his teaching demonstration.</a:t>
            </a:r>
          </a:p>
          <a:p>
            <a:pPr marL="0" indent="0" algn="just">
              <a:buNone/>
            </a:pPr>
            <a:r>
              <a:rPr lang="en-US" sz="2900" b="1" dirty="0">
                <a:latin typeface="Calibri" panose="020F0502020204030204" pitchFamily="34" charset="0"/>
              </a:rPr>
              <a:t>After the Assessment:</a:t>
            </a:r>
            <a:endParaRPr lang="en-US" sz="2900" dirty="0">
              <a:latin typeface="Calibri" panose="020F0502020204030204" pitchFamily="34" charset="0"/>
            </a:endParaRPr>
          </a:p>
          <a:p>
            <a:pPr lvl="1" algn="just">
              <a:buFont typeface="Arial" panose="020B0604020202020204" pitchFamily="34" charset="0"/>
              <a:buChar char="•"/>
            </a:pPr>
            <a:r>
              <a:rPr lang="en-US" sz="2900" dirty="0">
                <a:solidFill>
                  <a:schemeClr val="tx1"/>
                </a:solidFill>
                <a:latin typeface="Calibri" panose="020F0502020204030204" pitchFamily="34" charset="0"/>
              </a:rPr>
              <a:t>After the teaching demonstrations are all finished, the tutor will assign either ‘P’ for Pass or ‘F’ for Fail. Those who pass will be registered in SG8001 and those who do not will need to pass SG8002 before enrolling in SG8001. Grades will be released at the end of the semester.</a:t>
            </a:r>
          </a:p>
          <a:p>
            <a:pPr lvl="1" algn="just">
              <a:buFont typeface="Arial" panose="020B0604020202020204" pitchFamily="34" charset="0"/>
              <a:buChar char="•"/>
            </a:pPr>
            <a:r>
              <a:rPr lang="en-US" sz="2900" dirty="0">
                <a:solidFill>
                  <a:schemeClr val="tx1"/>
                </a:solidFill>
                <a:latin typeface="Calibri" panose="020F0502020204030204" pitchFamily="34" charset="0"/>
              </a:rPr>
              <a:t>See the course booklet for a description of a ‘P’ and a description of an ‘F’.</a:t>
            </a:r>
          </a:p>
          <a:p>
            <a:pPr marL="0" indent="0">
              <a:buNone/>
            </a:pPr>
            <a:endParaRPr lang="en-US" dirty="0"/>
          </a:p>
        </p:txBody>
      </p:sp>
    </p:spTree>
    <p:extLst>
      <p:ext uri="{BB962C8B-B14F-4D97-AF65-F5344CB8AC3E}">
        <p14:creationId xmlns:p14="http://schemas.microsoft.com/office/powerpoint/2010/main" val="2656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8153400" cy="7010399"/>
          </a:xfrm>
          <a:prstGeom prst="rect">
            <a:avLst/>
          </a:prstGeom>
        </p:spPr>
      </p:pic>
    </p:spTree>
    <p:extLst>
      <p:ext uri="{BB962C8B-B14F-4D97-AF65-F5344CB8AC3E}">
        <p14:creationId xmlns:p14="http://schemas.microsoft.com/office/powerpoint/2010/main" val="3361747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l="2000" t="16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754"/>
            <a:ext cx="8077199" cy="670560"/>
          </a:xfrm>
        </p:spPr>
        <p:txBody>
          <a:bodyPr>
            <a:normAutofit fontScale="90000"/>
          </a:bodyPr>
          <a:lstStyle/>
          <a:p>
            <a:r>
              <a:rPr lang="en-US" dirty="0">
                <a:solidFill>
                  <a:srgbClr val="C00000"/>
                </a:solidFill>
              </a:rPr>
              <a:t>To Prepare For Your Assessment</a:t>
            </a:r>
          </a:p>
        </p:txBody>
      </p:sp>
      <p:sp>
        <p:nvSpPr>
          <p:cNvPr id="3" name="Content Placeholder 2"/>
          <p:cNvSpPr>
            <a:spLocks noGrp="1"/>
          </p:cNvSpPr>
          <p:nvPr>
            <p:ph idx="1"/>
          </p:nvPr>
        </p:nvSpPr>
        <p:spPr>
          <a:xfrm>
            <a:off x="4526" y="990600"/>
            <a:ext cx="8072673" cy="5867400"/>
          </a:xfrm>
        </p:spPr>
        <p:txBody>
          <a:bodyPr>
            <a:normAutofit fontScale="70000" lnSpcReduction="20000"/>
          </a:bodyPr>
          <a:lstStyle/>
          <a:p>
            <a:pPr marL="0" lvl="0" indent="0">
              <a:buNone/>
            </a:pPr>
            <a:r>
              <a:rPr lang="en-US" b="1" dirty="0"/>
              <a:t>Be sure to look up any words that are difficult for you to pronounce in:</a:t>
            </a:r>
          </a:p>
          <a:p>
            <a:pPr marL="0" lvl="0" indent="0">
              <a:buNone/>
            </a:pPr>
            <a:endParaRPr lang="en-US" dirty="0"/>
          </a:p>
          <a:p>
            <a:pPr lvl="0">
              <a:buFont typeface="Arial" panose="020B0604020202020204" pitchFamily="34" charset="0"/>
              <a:buChar char="•"/>
            </a:pPr>
            <a:r>
              <a:rPr lang="en-US" dirty="0"/>
              <a:t>Cambridge online dictionary, or…</a:t>
            </a:r>
          </a:p>
          <a:p>
            <a:pPr lvl="0">
              <a:buFont typeface="Arial" panose="020B0604020202020204" pitchFamily="34" charset="0"/>
              <a:buChar char="•"/>
            </a:pPr>
            <a:r>
              <a:rPr lang="en-US" dirty="0"/>
              <a:t>Oxford online dictionary, or…</a:t>
            </a:r>
          </a:p>
          <a:p>
            <a:pPr lvl="0">
              <a:buFont typeface="Arial" panose="020B0604020202020204" pitchFamily="34" charset="0"/>
              <a:buChar char="•"/>
            </a:pPr>
            <a:r>
              <a:rPr lang="en-US" dirty="0"/>
              <a:t>Macmillan online dictionary</a:t>
            </a:r>
          </a:p>
          <a:p>
            <a:pPr marL="0" lvl="0" indent="0">
              <a:buNone/>
            </a:pPr>
            <a:endParaRPr lang="en-US" dirty="0"/>
          </a:p>
          <a:p>
            <a:pPr marL="0" lvl="0" indent="0">
              <a:buNone/>
            </a:pPr>
            <a:r>
              <a:rPr lang="en-US" dirty="0"/>
              <a:t>…and learn how to pronounce them accurately, especially </a:t>
            </a:r>
            <a:r>
              <a:rPr lang="en-US" b="1" dirty="0"/>
              <a:t>key</a:t>
            </a:r>
            <a:r>
              <a:rPr lang="en-US" dirty="0"/>
              <a:t> words.</a:t>
            </a:r>
          </a:p>
          <a:p>
            <a:pPr lvl="0"/>
            <a:endParaRPr lang="en-US" dirty="0"/>
          </a:p>
          <a:p>
            <a:pPr marL="0" lvl="0" indent="0">
              <a:buNone/>
            </a:pPr>
            <a:r>
              <a:rPr lang="en-US" b="1" dirty="0"/>
              <a:t>Pay attention to:</a:t>
            </a:r>
          </a:p>
          <a:p>
            <a:pPr marL="0" lvl="0" indent="0">
              <a:buNone/>
            </a:pPr>
            <a:endParaRPr lang="en-US" b="1" dirty="0"/>
          </a:p>
          <a:p>
            <a:pPr>
              <a:buFont typeface="Arial" panose="020B0604020202020204" pitchFamily="34" charset="0"/>
              <a:buChar char="•"/>
            </a:pPr>
            <a:r>
              <a:rPr lang="en-US" dirty="0"/>
              <a:t>Accurate </a:t>
            </a:r>
            <a:r>
              <a:rPr lang="en-US" b="1" dirty="0"/>
              <a:t>pronunciation</a:t>
            </a:r>
            <a:r>
              <a:rPr lang="en-US" dirty="0"/>
              <a:t> of monophthongs, diphthongs and consonants</a:t>
            </a:r>
          </a:p>
          <a:p>
            <a:pPr lvl="0">
              <a:buFont typeface="Arial" panose="020B0604020202020204" pitchFamily="34" charset="0"/>
              <a:buChar char="•"/>
            </a:pPr>
            <a:r>
              <a:rPr lang="en-US" dirty="0"/>
              <a:t>Syllables in each word that should be stressed/reduced </a:t>
            </a:r>
          </a:p>
          <a:p>
            <a:pPr lvl="0">
              <a:buFont typeface="Arial" panose="020B0604020202020204" pitchFamily="34" charset="0"/>
              <a:buChar char="•"/>
            </a:pPr>
            <a:r>
              <a:rPr lang="en-US" dirty="0"/>
              <a:t>Important words in each sentence that should be stressed </a:t>
            </a:r>
          </a:p>
          <a:p>
            <a:pPr lvl="0">
              <a:buFont typeface="Arial" panose="020B0604020202020204" pitchFamily="34" charset="0"/>
              <a:buChar char="•"/>
            </a:pPr>
            <a:r>
              <a:rPr lang="en-US" dirty="0"/>
              <a:t>Appropriate intonation at the end of sentences and questions</a:t>
            </a:r>
          </a:p>
          <a:p>
            <a:pPr marL="0" lvl="0" indent="0">
              <a:buNone/>
            </a:pPr>
            <a:endParaRPr lang="en-US" dirty="0"/>
          </a:p>
          <a:p>
            <a:pPr marL="0" lvl="0" indent="0">
              <a:buNone/>
            </a:pPr>
            <a:r>
              <a:rPr lang="en-US" b="1" dirty="0"/>
              <a:t>Use:</a:t>
            </a:r>
          </a:p>
          <a:p>
            <a:pPr marL="0" lvl="0" indent="0">
              <a:buNone/>
            </a:pPr>
            <a:endParaRPr lang="en-US" b="1" dirty="0"/>
          </a:p>
          <a:p>
            <a:pPr>
              <a:buFont typeface="Arial" panose="020B0604020202020204" pitchFamily="34" charset="0"/>
              <a:buChar char="•"/>
            </a:pPr>
            <a:r>
              <a:rPr lang="en-US" dirty="0"/>
              <a:t>Signposting, chunking, appropriate voice volume, eye contact, natural hand gestures, appropriate speed… </a:t>
            </a:r>
            <a:br>
              <a:rPr lang="en-US" dirty="0"/>
            </a:br>
            <a:r>
              <a:rPr lang="en-US" b="1" dirty="0"/>
              <a:t> </a:t>
            </a:r>
            <a:endParaRPr lang="en-US" dirty="0"/>
          </a:p>
          <a:p>
            <a:endParaRPr lang="en-US" dirty="0"/>
          </a:p>
        </p:txBody>
      </p:sp>
    </p:spTree>
    <p:extLst>
      <p:ext uri="{BB962C8B-B14F-4D97-AF65-F5344CB8AC3E}">
        <p14:creationId xmlns:p14="http://schemas.microsoft.com/office/powerpoint/2010/main" val="13382497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1000"/>
                                        <p:tgtEl>
                                          <p:spTgt spid="3">
                                            <p:txEl>
                                              <p:pRg st="11" end="11"/>
                                            </p:txEl>
                                          </p:spTgt>
                                        </p:tgtEl>
                                      </p:cBhvr>
                                    </p:animEffect>
                                    <p:anim calcmode="lin" valueType="num">
                                      <p:cBhvr>
                                        <p:cTn id="5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1000"/>
                                        <p:tgtEl>
                                          <p:spTgt spid="3">
                                            <p:txEl>
                                              <p:pRg st="13" end="13"/>
                                            </p:txEl>
                                          </p:spTgt>
                                        </p:tgtEl>
                                      </p:cBhvr>
                                    </p:animEffect>
                                    <p:anim calcmode="lin" valueType="num">
                                      <p:cBhvr>
                                        <p:cTn id="7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1000"/>
                                        <p:tgtEl>
                                          <p:spTgt spid="3">
                                            <p:txEl>
                                              <p:pRg st="15" end="15"/>
                                            </p:txEl>
                                          </p:spTgt>
                                        </p:tgtEl>
                                      </p:cBhvr>
                                    </p:animEffect>
                                    <p:anim calcmode="lin" valueType="num">
                                      <p:cBhvr>
                                        <p:cTn id="78"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fade">
                                      <p:cBhvr>
                                        <p:cTn id="84" dur="1000"/>
                                        <p:tgtEl>
                                          <p:spTgt spid="3">
                                            <p:txEl>
                                              <p:pRg st="17" end="17"/>
                                            </p:txEl>
                                          </p:spTgt>
                                        </p:tgtEl>
                                      </p:cBhvr>
                                    </p:animEffect>
                                    <p:anim calcmode="lin" valueType="num">
                                      <p:cBhvr>
                                        <p:cTn id="85"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l="-1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239000" cy="594360"/>
          </a:xfrm>
        </p:spPr>
        <p:txBody>
          <a:bodyPr>
            <a:normAutofit/>
          </a:bodyPr>
          <a:lstStyle/>
          <a:p>
            <a:r>
              <a:rPr lang="en-US" sz="3200" dirty="0">
                <a:solidFill>
                  <a:srgbClr val="C00000"/>
                </a:solidFill>
              </a:rPr>
              <a:t>homework</a:t>
            </a:r>
          </a:p>
        </p:txBody>
      </p:sp>
      <p:sp>
        <p:nvSpPr>
          <p:cNvPr id="3" name="Content Placeholder 2"/>
          <p:cNvSpPr>
            <a:spLocks noGrp="1"/>
          </p:cNvSpPr>
          <p:nvPr>
            <p:ph idx="1"/>
          </p:nvPr>
        </p:nvSpPr>
        <p:spPr>
          <a:xfrm>
            <a:off x="22634" y="1143000"/>
            <a:ext cx="7978366" cy="5715000"/>
          </a:xfrm>
        </p:spPr>
        <p:txBody>
          <a:bodyPr>
            <a:normAutofit fontScale="92500" lnSpcReduction="10000"/>
          </a:bodyPr>
          <a:lstStyle/>
          <a:p>
            <a:pPr lvl="0" algn="just">
              <a:buFont typeface="Arial" panose="020B0604020202020204" pitchFamily="34" charset="0"/>
              <a:buChar char="•"/>
            </a:pPr>
            <a:r>
              <a:rPr lang="en-US" dirty="0"/>
              <a:t>Do at least </a:t>
            </a:r>
            <a:r>
              <a:rPr lang="en-US" b="1" dirty="0">
                <a:solidFill>
                  <a:srgbClr val="FF0000"/>
                </a:solidFill>
              </a:rPr>
              <a:t>one hour </a:t>
            </a:r>
            <a:r>
              <a:rPr lang="en-US" dirty="0"/>
              <a:t>of </a:t>
            </a:r>
            <a:r>
              <a:rPr lang="en-US" b="1" dirty="0">
                <a:solidFill>
                  <a:srgbClr val="FF0000"/>
                </a:solidFill>
              </a:rPr>
              <a:t>OPTIMUS</a:t>
            </a:r>
            <a:r>
              <a:rPr lang="en-US" dirty="0"/>
              <a:t> work; refer to and complete the OPTIMUS homework reflection form on pp 34-36 in Course Booklet, </a:t>
            </a:r>
            <a:r>
              <a:rPr lang="en-US"/>
              <a:t>Lesson 4. </a:t>
            </a:r>
            <a:r>
              <a:rPr lang="en-US" dirty="0"/>
              <a:t>Submit this in Lesson 5. </a:t>
            </a:r>
            <a:r>
              <a:rPr lang="en-US" b="1" dirty="0"/>
              <a:t>(Compulsory)</a:t>
            </a:r>
          </a:p>
          <a:p>
            <a:pPr lvl="0" algn="just">
              <a:buFont typeface="Arial" panose="020B0604020202020204" pitchFamily="34" charset="0"/>
              <a:buChar char="•"/>
            </a:pPr>
            <a:r>
              <a:rPr lang="en-US" dirty="0"/>
              <a:t>Begin preparing for your Final assessment in Lesson 6. Look up all words which are difficult for your to pronounce and check word stress.</a:t>
            </a:r>
          </a:p>
          <a:p>
            <a:pPr lvl="0" algn="just">
              <a:buFont typeface="Arial" panose="020B0604020202020204" pitchFamily="34" charset="0"/>
              <a:buChar char="•"/>
            </a:pPr>
            <a:r>
              <a:rPr lang="en-US" dirty="0"/>
              <a:t>Refer to the recommended on-line sites and apps from Lesson 1 for pronunciation and stress and do more practice. </a:t>
            </a:r>
          </a:p>
          <a:p>
            <a:pPr algn="just">
              <a:buFont typeface="Arial" panose="020B0604020202020204" pitchFamily="34" charset="0"/>
              <a:buChar char="•"/>
            </a:pPr>
            <a:r>
              <a:rPr lang="en-US" dirty="0"/>
              <a:t>Record or video yourself a few times teaching a simple concept with </a:t>
            </a:r>
            <a:r>
              <a:rPr lang="en-US" b="1" dirty="0">
                <a:solidFill>
                  <a:srgbClr val="FF0000"/>
                </a:solidFill>
              </a:rPr>
              <a:t>definition</a:t>
            </a:r>
            <a:r>
              <a:rPr lang="en-US" dirty="0"/>
              <a:t> and </a:t>
            </a:r>
            <a:r>
              <a:rPr lang="en-US" b="1" dirty="0">
                <a:solidFill>
                  <a:srgbClr val="FF0000"/>
                </a:solidFill>
              </a:rPr>
              <a:t>classification</a:t>
            </a:r>
            <a:r>
              <a:rPr lang="en-US" dirty="0"/>
              <a:t> from your discipline with the strategies you have learned today and last week. Critically analyze your recordings/videos and look for ways to improve them.</a:t>
            </a:r>
          </a:p>
          <a:p>
            <a:pPr lvl="0" algn="just"/>
            <a:endParaRPr lang="en-US" dirty="0"/>
          </a:p>
          <a:p>
            <a:pPr lvl="0" algn="just"/>
            <a:endParaRPr lang="en-US" dirty="0"/>
          </a:p>
        </p:txBody>
      </p:sp>
    </p:spTree>
    <p:extLst>
      <p:ext uri="{BB962C8B-B14F-4D97-AF65-F5344CB8AC3E}">
        <p14:creationId xmlns:p14="http://schemas.microsoft.com/office/powerpoint/2010/main" val="13143454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l="-3000" t="6000" r="11000"/>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152400"/>
            <a:ext cx="7467600" cy="623888"/>
          </a:xfrm>
        </p:spPr>
        <p:txBody>
          <a:bodyPr/>
          <a:lstStyle/>
          <a:p>
            <a:r>
              <a:rPr lang="en-US" altLang="en-US" dirty="0">
                <a:solidFill>
                  <a:srgbClr val="C00000"/>
                </a:solidFill>
              </a:rPr>
              <a:t>Sentence Stress &amp; Rhythm </a:t>
            </a:r>
            <a:endParaRPr lang="en-GB" altLang="zh-TW" dirty="0">
              <a:solidFill>
                <a:srgbClr val="C00000"/>
              </a:solidFill>
            </a:endParaRPr>
          </a:p>
        </p:txBody>
      </p:sp>
      <p:sp>
        <p:nvSpPr>
          <p:cNvPr id="16387" name="Rectangle 3"/>
          <p:cNvSpPr>
            <a:spLocks noGrp="1" noChangeArrowheads="1"/>
          </p:cNvSpPr>
          <p:nvPr>
            <p:ph idx="1"/>
          </p:nvPr>
        </p:nvSpPr>
        <p:spPr>
          <a:xfrm>
            <a:off x="-10682" y="990600"/>
            <a:ext cx="7935482" cy="990600"/>
          </a:xfrm>
        </p:spPr>
        <p:txBody>
          <a:bodyPr>
            <a:normAutofit/>
          </a:bodyPr>
          <a:lstStyle/>
          <a:p>
            <a:pPr marL="0" indent="0" algn="just" eaLnBrk="1" hangingPunct="1">
              <a:buClr>
                <a:srgbClr val="AD0101"/>
              </a:buClr>
              <a:buFont typeface="Arial" panose="020B0604020202020204" pitchFamily="34" charset="0"/>
              <a:buNone/>
            </a:pPr>
            <a:r>
              <a:rPr lang="en-US" altLang="en-US" sz="2400" b="1" dirty="0">
                <a:solidFill>
                  <a:srgbClr val="303030"/>
                </a:solidFill>
              </a:rPr>
              <a:t>Practise saying the following text with accurate sentence stress.</a:t>
            </a:r>
          </a:p>
        </p:txBody>
      </p:sp>
      <p:sp>
        <p:nvSpPr>
          <p:cNvPr id="5" name="TextBox 1"/>
          <p:cNvSpPr txBox="1">
            <a:spLocks noChangeArrowheads="1"/>
          </p:cNvSpPr>
          <p:nvPr/>
        </p:nvSpPr>
        <p:spPr bwMode="auto">
          <a:xfrm>
            <a:off x="228600" y="2476500"/>
            <a:ext cx="7848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91991"/>
                </a:solidFill>
                <a:latin typeface="Times New Roman" panose="02020603050405020304" pitchFamily="18" charset="0"/>
                <a:ea typeface="新細明體" panose="02020500000000000000" pitchFamily="18" charset="-120"/>
              </a:defRPr>
            </a:lvl1pPr>
            <a:lvl2pPr marL="742950" indent="-285750">
              <a:defRPr sz="2400">
                <a:solidFill>
                  <a:srgbClr val="091991"/>
                </a:solidFill>
                <a:latin typeface="Times New Roman" panose="02020603050405020304" pitchFamily="18" charset="0"/>
                <a:ea typeface="新細明體" panose="02020500000000000000" pitchFamily="18" charset="-120"/>
              </a:defRPr>
            </a:lvl2pPr>
            <a:lvl3pPr marL="1143000" indent="-228600">
              <a:defRPr sz="2400">
                <a:solidFill>
                  <a:srgbClr val="091991"/>
                </a:solidFill>
                <a:latin typeface="Times New Roman" panose="02020603050405020304" pitchFamily="18" charset="0"/>
                <a:ea typeface="新細明體" panose="02020500000000000000" pitchFamily="18" charset="-120"/>
              </a:defRPr>
            </a:lvl3pPr>
            <a:lvl4pPr marL="1600200" indent="-228600">
              <a:defRPr sz="2400">
                <a:solidFill>
                  <a:srgbClr val="091991"/>
                </a:solidFill>
                <a:latin typeface="Times New Roman" panose="02020603050405020304" pitchFamily="18" charset="0"/>
                <a:ea typeface="新細明體" panose="02020500000000000000" pitchFamily="18" charset="-120"/>
              </a:defRPr>
            </a:lvl4pPr>
            <a:lvl5pPr marL="2057400" indent="-228600">
              <a:defRPr sz="2400">
                <a:solidFill>
                  <a:srgbClr val="09199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rgbClr val="091991"/>
                </a:solidFill>
                <a:latin typeface="Times New Roman" panose="02020603050405020304" pitchFamily="18" charset="0"/>
                <a:ea typeface="新細明體" panose="02020500000000000000" pitchFamily="18" charset="-120"/>
              </a:defRPr>
            </a:lvl9pPr>
          </a:lstStyle>
          <a:p>
            <a:pPr algn="just"/>
            <a:r>
              <a:rPr lang="en-US" altLang="en-US" sz="3200" dirty="0"/>
              <a:t>I </a:t>
            </a:r>
            <a:r>
              <a:rPr lang="en-US" altLang="en-US" sz="3200" b="1" u="sng" dirty="0"/>
              <a:t>don’t</a:t>
            </a:r>
            <a:r>
              <a:rPr lang="en-US" altLang="en-US" sz="3200" dirty="0"/>
              <a:t> need to stress </a:t>
            </a:r>
            <a:r>
              <a:rPr lang="en-US" altLang="en-US" sz="3600" b="1" u="sng" dirty="0"/>
              <a:t>ev</a:t>
            </a:r>
            <a:r>
              <a:rPr lang="en-US" altLang="en-US" sz="3200" dirty="0"/>
              <a:t>ery word when I </a:t>
            </a:r>
            <a:r>
              <a:rPr lang="en-US" altLang="en-US" sz="3200" b="1" u="sng" dirty="0"/>
              <a:t>speak</a:t>
            </a:r>
            <a:r>
              <a:rPr lang="en-US" altLang="en-US" sz="3200" dirty="0"/>
              <a:t>. I </a:t>
            </a:r>
            <a:r>
              <a:rPr lang="en-US" altLang="en-US" sz="3200" b="1" u="sng" dirty="0"/>
              <a:t>on</a:t>
            </a:r>
            <a:r>
              <a:rPr lang="en-US" altLang="en-US" sz="3200" dirty="0"/>
              <a:t>ly need to pron</a:t>
            </a:r>
            <a:r>
              <a:rPr lang="en-US" altLang="en-US" sz="3200" b="1" u="sng" dirty="0"/>
              <a:t>oun</a:t>
            </a:r>
            <a:r>
              <a:rPr lang="en-US" altLang="en-US" sz="3200" dirty="0"/>
              <a:t>ce the </a:t>
            </a:r>
            <a:r>
              <a:rPr lang="en-US" altLang="en-US" sz="3600" b="1" u="sng" dirty="0"/>
              <a:t>key</a:t>
            </a:r>
            <a:r>
              <a:rPr lang="en-US" altLang="en-US" sz="3200" dirty="0"/>
              <a:t> words </a:t>
            </a:r>
            <a:r>
              <a:rPr lang="en-US" altLang="en-US" sz="3200" b="1" u="sng" dirty="0"/>
              <a:t>ri</a:t>
            </a:r>
            <a:r>
              <a:rPr lang="en-US" altLang="en-US" sz="3200" dirty="0"/>
              <a:t>ght to get my </a:t>
            </a:r>
            <a:r>
              <a:rPr lang="en-US" altLang="en-US" sz="3600" b="1" u="sng" dirty="0"/>
              <a:t>mean</a:t>
            </a:r>
            <a:r>
              <a:rPr lang="en-US" altLang="en-US" sz="3200" dirty="0"/>
              <a:t>ing a</a:t>
            </a:r>
            <a:r>
              <a:rPr lang="en-US" altLang="en-US" sz="3600" b="1" u="sng" dirty="0"/>
              <a:t>cross</a:t>
            </a:r>
            <a:r>
              <a:rPr lang="en-US" altLang="en-US" sz="3200" dirty="0"/>
              <a:t>. What I </a:t>
            </a:r>
            <a:r>
              <a:rPr lang="en-US" altLang="en-US" sz="3600" b="1" u="sng" dirty="0"/>
              <a:t>don’t</a:t>
            </a:r>
            <a:r>
              <a:rPr lang="en-US" altLang="en-US" sz="3200" dirty="0"/>
              <a:t> </a:t>
            </a:r>
            <a:r>
              <a:rPr lang="en-US" altLang="en-US" sz="3600" dirty="0"/>
              <a:t>em</a:t>
            </a:r>
            <a:r>
              <a:rPr lang="en-US" altLang="en-US" sz="3200" dirty="0"/>
              <a:t>phasize becomes much </a:t>
            </a:r>
            <a:r>
              <a:rPr lang="en-US" altLang="en-US" sz="3600" b="1" u="sng" dirty="0"/>
              <a:t>short</a:t>
            </a:r>
            <a:r>
              <a:rPr lang="en-US" altLang="en-US" sz="3200" dirty="0"/>
              <a:t>er, </a:t>
            </a:r>
            <a:r>
              <a:rPr lang="en-US" altLang="en-US" sz="3600" b="1" u="sng" dirty="0"/>
              <a:t>quick</a:t>
            </a:r>
            <a:r>
              <a:rPr lang="en-US" altLang="en-US" sz="3200" dirty="0"/>
              <a:t>er, and </a:t>
            </a:r>
            <a:r>
              <a:rPr lang="en-US" altLang="en-US" sz="3600" b="1" u="sng" dirty="0"/>
              <a:t>qui</a:t>
            </a:r>
            <a:r>
              <a:rPr lang="en-US" altLang="en-US" sz="3200" dirty="0"/>
              <a:t>eter. Alr</a:t>
            </a:r>
            <a:r>
              <a:rPr lang="en-US" altLang="en-US" sz="3600" b="1" u="sng" dirty="0"/>
              <a:t>ead</a:t>
            </a:r>
            <a:r>
              <a:rPr lang="en-US" altLang="en-US" sz="3200" dirty="0"/>
              <a:t>y, I can beg</a:t>
            </a:r>
            <a:r>
              <a:rPr lang="en-US" altLang="en-US" sz="3200" b="1" u="sng" dirty="0"/>
              <a:t>in</a:t>
            </a:r>
            <a:r>
              <a:rPr lang="en-US" altLang="en-US" sz="3200" dirty="0"/>
              <a:t> to feel I’m </a:t>
            </a:r>
            <a:r>
              <a:rPr lang="en-US" altLang="en-US" sz="3600" b="1" u="sng" dirty="0"/>
              <a:t>speak</a:t>
            </a:r>
            <a:r>
              <a:rPr lang="en-US" altLang="en-US" sz="3200" dirty="0"/>
              <a:t>ing </a:t>
            </a:r>
            <a:r>
              <a:rPr lang="en-US" altLang="en-US" sz="3600" b="1" u="sng" dirty="0"/>
              <a:t>Eng</a:t>
            </a:r>
            <a:r>
              <a:rPr lang="en-US" altLang="en-US" sz="3200" dirty="0"/>
              <a:t>lish </a:t>
            </a:r>
            <a:r>
              <a:rPr lang="en-US" altLang="en-US" sz="3600" b="1" u="sng" dirty="0"/>
              <a:t>bet</a:t>
            </a:r>
            <a:r>
              <a:rPr lang="en-US" altLang="en-US" sz="3200" dirty="0"/>
              <a:t>ter.</a:t>
            </a:r>
          </a:p>
        </p:txBody>
      </p:sp>
    </p:spTree>
    <p:extLst>
      <p:ext uri="{BB962C8B-B14F-4D97-AF65-F5344CB8AC3E}">
        <p14:creationId xmlns:p14="http://schemas.microsoft.com/office/powerpoint/2010/main" val="377873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1000"/>
                                        <p:tgtEl>
                                          <p:spTgt spid="16387">
                                            <p:txEl>
                                              <p:pRg st="0" end="0"/>
                                            </p:txEl>
                                          </p:spTgt>
                                        </p:tgtEl>
                                      </p:cBhvr>
                                    </p:animEffect>
                                    <p:anim calcmode="lin" valueType="num">
                                      <p:cBhvr>
                                        <p:cTn id="8" dur="10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3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11000" t="47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7924800" cy="457200"/>
          </a:xfrm>
        </p:spPr>
        <p:txBody>
          <a:bodyPr>
            <a:noAutofit/>
          </a:bodyPr>
          <a:lstStyle/>
          <a:p>
            <a:br>
              <a:rPr lang="en-US" sz="3200" dirty="0">
                <a:solidFill>
                  <a:srgbClr val="C00000"/>
                </a:solidFill>
              </a:rPr>
            </a:br>
            <a:r>
              <a:rPr lang="en-US" sz="3200" dirty="0">
                <a:solidFill>
                  <a:srgbClr val="C00000"/>
                </a:solidFill>
              </a:rPr>
              <a:t>Stress and rhythm, and intonation</a:t>
            </a:r>
          </a:p>
        </p:txBody>
      </p:sp>
      <p:sp>
        <p:nvSpPr>
          <p:cNvPr id="3" name="Content Placeholder 2"/>
          <p:cNvSpPr>
            <a:spLocks noGrp="1"/>
          </p:cNvSpPr>
          <p:nvPr>
            <p:ph sz="half" idx="1"/>
          </p:nvPr>
        </p:nvSpPr>
        <p:spPr>
          <a:xfrm>
            <a:off x="152400" y="1143000"/>
            <a:ext cx="7772400" cy="1828800"/>
          </a:xfrm>
        </p:spPr>
        <p:txBody>
          <a:bodyPr>
            <a:normAutofit/>
          </a:bodyPr>
          <a:lstStyle/>
          <a:p>
            <a:pPr marL="0" indent="0">
              <a:buNone/>
            </a:pPr>
            <a:r>
              <a:rPr lang="en-US" b="1" dirty="0"/>
              <a:t>Stress and Rhythm</a:t>
            </a:r>
          </a:p>
          <a:p>
            <a:pPr lvl="1">
              <a:buFont typeface="Arial" panose="020B0604020202020204" pitchFamily="34" charset="0"/>
              <a:buChar char="•"/>
            </a:pPr>
            <a:r>
              <a:rPr lang="en-US" dirty="0">
                <a:solidFill>
                  <a:schemeClr val="tx1"/>
                </a:solidFill>
              </a:rPr>
              <a:t>The most important words in a sentence are stressed - (nouns, verbs, adjectives, adverbs) </a:t>
            </a:r>
          </a:p>
          <a:p>
            <a:pPr lvl="1">
              <a:buFont typeface="Arial" panose="020B0604020202020204" pitchFamily="34" charset="0"/>
              <a:buChar char="•"/>
            </a:pPr>
            <a:r>
              <a:rPr lang="en-US" dirty="0">
                <a:solidFill>
                  <a:schemeClr val="tx1"/>
                </a:solidFill>
              </a:rPr>
              <a:t>Sentence stress provides the rhythm of a sentence</a:t>
            </a:r>
          </a:p>
          <a:p>
            <a:pPr lvl="1"/>
            <a:endParaRPr lang="en-US" dirty="0"/>
          </a:p>
        </p:txBody>
      </p:sp>
    </p:spTree>
    <p:extLst>
      <p:ext uri="{BB962C8B-B14F-4D97-AF65-F5344CB8AC3E}">
        <p14:creationId xmlns:p14="http://schemas.microsoft.com/office/powerpoint/2010/main" val="892176620"/>
      </p:ext>
    </p:extLst>
  </p:cSld>
  <p:clrMapOvr>
    <a:masterClrMapping/>
  </p:clrMapOvr>
  <mc:AlternateContent xmlns:mc="http://schemas.openxmlformats.org/markup-compatibility/2006" xmlns:p14="http://schemas.microsoft.com/office/powerpoint/2010/main">
    <mc:Choice Requires="p14">
      <p:transition spd="slow" p14:dur="120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152400"/>
            <a:ext cx="7467600" cy="547688"/>
          </a:xfrm>
        </p:spPr>
        <p:txBody>
          <a:bodyPr>
            <a:normAutofit fontScale="90000"/>
          </a:bodyPr>
          <a:lstStyle/>
          <a:p>
            <a:pPr eaLnBrk="1" hangingPunct="1"/>
            <a:r>
              <a:rPr lang="en-US" altLang="en-US" dirty="0">
                <a:solidFill>
                  <a:srgbClr val="C00000"/>
                </a:solidFill>
              </a:rPr>
              <a:t>Contrastive Stress</a:t>
            </a:r>
            <a:endParaRPr lang="en-GB" altLang="zh-TW" dirty="0">
              <a:solidFill>
                <a:srgbClr val="C00000"/>
              </a:solidFill>
            </a:endParaRPr>
          </a:p>
        </p:txBody>
      </p:sp>
      <p:sp>
        <p:nvSpPr>
          <p:cNvPr id="20483" name="Rectangle 3"/>
          <p:cNvSpPr>
            <a:spLocks noGrp="1" noChangeArrowheads="1"/>
          </p:cNvSpPr>
          <p:nvPr>
            <p:ph idx="1"/>
          </p:nvPr>
        </p:nvSpPr>
        <p:spPr>
          <a:xfrm>
            <a:off x="-5862" y="717672"/>
            <a:ext cx="8048714" cy="1034927"/>
          </a:xfrm>
        </p:spPr>
        <p:txBody>
          <a:bodyPr>
            <a:noAutofit/>
          </a:bodyPr>
          <a:lstStyle/>
          <a:p>
            <a:pPr marL="0" indent="0" eaLnBrk="1" hangingPunct="1">
              <a:buClr>
                <a:srgbClr val="AD0101"/>
              </a:buClr>
              <a:buFont typeface="Arial" panose="020B0604020202020204" pitchFamily="34" charset="0"/>
              <a:buNone/>
            </a:pPr>
            <a:r>
              <a:rPr lang="en-US" altLang="en-US" sz="2800" dirty="0">
                <a:solidFill>
                  <a:srgbClr val="303030"/>
                </a:solidFill>
              </a:rPr>
              <a:t>Practise the following dialogues with a partner. Think about where to put the stress.</a:t>
            </a:r>
          </a:p>
        </p:txBody>
      </p:sp>
      <p:graphicFrame>
        <p:nvGraphicFramePr>
          <p:cNvPr id="5" name="Table 4"/>
          <p:cNvGraphicFramePr>
            <a:graphicFrameLocks noGrp="1"/>
          </p:cNvGraphicFramePr>
          <p:nvPr/>
        </p:nvGraphicFramePr>
        <p:xfrm>
          <a:off x="28486" y="1752600"/>
          <a:ext cx="8077200" cy="5105400"/>
        </p:xfrm>
        <a:graphic>
          <a:graphicData uri="http://schemas.openxmlformats.org/drawingml/2006/table">
            <a:tbl>
              <a:tblPr/>
              <a:tblGrid>
                <a:gridCol w="504825">
                  <a:extLst>
                    <a:ext uri="{9D8B030D-6E8A-4147-A177-3AD203B41FA5}">
                      <a16:colId xmlns:a16="http://schemas.microsoft.com/office/drawing/2014/main" val="20000"/>
                    </a:ext>
                  </a:extLst>
                </a:gridCol>
                <a:gridCol w="7572375">
                  <a:extLst>
                    <a:ext uri="{9D8B030D-6E8A-4147-A177-3AD203B41FA5}">
                      <a16:colId xmlns:a16="http://schemas.microsoft.com/office/drawing/2014/main" val="20001"/>
                    </a:ext>
                  </a:extLst>
                </a:gridCol>
              </a:tblGrid>
              <a:tr h="1276350">
                <a:tc>
                  <a:txBody>
                    <a:bodyPr/>
                    <a:lstStyle>
                      <a:lvl1pPr>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itchFamily="18" charset="0"/>
                          <a:ea typeface="新細明體" pitchFamily="18" charset="-120"/>
                        </a:rPr>
                        <a:t>1.</a:t>
                      </a:r>
                      <a:endParaRPr kumimoji="0" lang="en-GB" altLang="en-US" sz="1800" b="0" i="0" u="none" strike="noStrike" cap="none" normalizeH="0" baseline="0" dirty="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CBCB"/>
                    </a:solidFill>
                  </a:tcPr>
                </a:tc>
                <a:tc>
                  <a:txBody>
                    <a:bodyPr/>
                    <a:lstStyle>
                      <a:lvl1pPr marL="342900" indent="-342900">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You live in Kowloon Tong, don’t you?</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No I work in Kowloon Tong.</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CBCB"/>
                    </a:solidFill>
                  </a:tcPr>
                </a:tc>
                <a:extLst>
                  <a:ext uri="{0D108BD9-81ED-4DB2-BD59-A6C34878D82A}">
                    <a16:rowId xmlns:a16="http://schemas.microsoft.com/office/drawing/2014/main" val="10000"/>
                  </a:ext>
                </a:extLst>
              </a:tr>
              <a:tr h="1276350">
                <a:tc>
                  <a:txBody>
                    <a:bodyPr/>
                    <a:lstStyle>
                      <a:lvl1pPr>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itchFamily="18" charset="0"/>
                          <a:ea typeface="新細明體" pitchFamily="18" charset="-120"/>
                        </a:rPr>
                        <a:t>2.</a:t>
                      </a:r>
                      <a:endParaRPr kumimoji="0" lang="en-GB" altLang="en-US" sz="1800" b="0" i="0" u="none" strike="noStrike" cap="none" normalizeH="0" baseline="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E7E7"/>
                    </a:solidFill>
                  </a:tcPr>
                </a:tc>
                <a:tc>
                  <a:txBody>
                    <a:bodyPr/>
                    <a:lstStyle>
                      <a:lvl1pPr marL="342900" indent="-342900">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Are you Japanese?</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No, I’m Chinese.</a:t>
                      </a:r>
                      <a:endParaRPr kumimoji="0" lang="en-GB" altLang="en-US" sz="2400" b="0" i="0" u="none" strike="noStrike" cap="none" normalizeH="0" baseline="0" dirty="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1276350">
                <a:tc>
                  <a:txBody>
                    <a:bodyPr/>
                    <a:lstStyle>
                      <a:lvl1pPr>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itchFamily="18" charset="0"/>
                          <a:ea typeface="新細明體" pitchFamily="18" charset="-120"/>
                        </a:rPr>
                        <a:t>3.</a:t>
                      </a:r>
                      <a:endParaRPr kumimoji="0" lang="en-GB" altLang="en-US" sz="1800" b="0" i="0" u="none" strike="noStrike" cap="none" normalizeH="0" baseline="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CBCB"/>
                    </a:solidFill>
                  </a:tcPr>
                </a:tc>
                <a:tc>
                  <a:txBody>
                    <a:bodyPr/>
                    <a:lstStyle>
                      <a:lvl1pPr marL="342900" indent="-342900">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Your address is Flat 2B, 36 Nathan Road, right?</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No, it’s Flat 2C, 236 Nathan Road.</a:t>
                      </a:r>
                      <a:endParaRPr kumimoji="0" lang="en-GB" altLang="en-US" sz="2400" b="0" i="0" u="none" strike="noStrike" cap="none" normalizeH="0" baseline="0" dirty="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3CBCB"/>
                    </a:solidFill>
                  </a:tcPr>
                </a:tc>
                <a:extLst>
                  <a:ext uri="{0D108BD9-81ED-4DB2-BD59-A6C34878D82A}">
                    <a16:rowId xmlns:a16="http://schemas.microsoft.com/office/drawing/2014/main" val="10002"/>
                  </a:ext>
                </a:extLst>
              </a:tr>
              <a:tr h="1276350">
                <a:tc>
                  <a:txBody>
                    <a:bodyPr/>
                    <a:lstStyle>
                      <a:lvl1pPr>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itchFamily="18" charset="0"/>
                          <a:ea typeface="新細明體" pitchFamily="18" charset="-120"/>
                        </a:rPr>
                        <a:t>4. </a:t>
                      </a:r>
                      <a:endParaRPr kumimoji="0" lang="en-GB" altLang="en-US" sz="1800" b="0" i="0" u="none" strike="noStrike" cap="none" normalizeH="0" baseline="0">
                        <a:ln>
                          <a:noFill/>
                        </a:ln>
                        <a:solidFill>
                          <a:srgbClr val="000000"/>
                        </a:solidFill>
                        <a:effectLst/>
                        <a:latin typeface="Times New Roman" pitchFamily="18" charset="0"/>
                        <a:ea typeface="新細明體" pitchFamily="18" charset="-120"/>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E7E7"/>
                    </a:solidFill>
                  </a:tcPr>
                </a:tc>
                <a:tc>
                  <a:txBody>
                    <a:bodyPr/>
                    <a:lstStyle>
                      <a:lvl1pPr marL="342900" indent="-342900">
                        <a:spcBef>
                          <a:spcPct val="20000"/>
                        </a:spcBef>
                        <a:buClr>
                          <a:schemeClr val="accent1"/>
                        </a:buClr>
                        <a:buFont typeface="Arial" charset="0"/>
                        <a:defRPr sz="2800">
                          <a:solidFill>
                            <a:schemeClr val="tx2"/>
                          </a:solidFill>
                          <a:latin typeface="Times New Roman" pitchFamily="18" charset="0"/>
                        </a:defRPr>
                      </a:lvl1pPr>
                      <a:lvl2pPr marL="742950" indent="-285750">
                        <a:spcBef>
                          <a:spcPct val="20000"/>
                        </a:spcBef>
                        <a:buClr>
                          <a:schemeClr val="accent1"/>
                        </a:buClr>
                        <a:buFont typeface="Arial" charset="0"/>
                        <a:defRPr sz="2400">
                          <a:solidFill>
                            <a:schemeClr val="tx2"/>
                          </a:solidFill>
                          <a:latin typeface="Times New Roman" pitchFamily="18" charset="0"/>
                        </a:defRPr>
                      </a:lvl2pPr>
                      <a:lvl3pPr marL="1143000" indent="-228600">
                        <a:spcBef>
                          <a:spcPct val="20000"/>
                        </a:spcBef>
                        <a:buClr>
                          <a:schemeClr val="accent1"/>
                        </a:buClr>
                        <a:buFont typeface="Arial" charset="0"/>
                        <a:defRPr sz="2000">
                          <a:solidFill>
                            <a:schemeClr val="tx2"/>
                          </a:solidFill>
                          <a:latin typeface="Times New Roman" pitchFamily="18" charset="0"/>
                        </a:defRPr>
                      </a:lvl3pPr>
                      <a:lvl4pPr marL="1600200" indent="-228600">
                        <a:spcBef>
                          <a:spcPct val="20000"/>
                        </a:spcBef>
                        <a:buClr>
                          <a:schemeClr val="accent1"/>
                        </a:buClr>
                        <a:buFont typeface="Arial" charset="0"/>
                        <a:defRPr>
                          <a:solidFill>
                            <a:schemeClr val="tx2"/>
                          </a:solidFill>
                          <a:latin typeface="Times New Roman" pitchFamily="18" charset="0"/>
                        </a:defRPr>
                      </a:lvl4pPr>
                      <a:lvl5pPr marL="2057400" indent="-228600">
                        <a:spcBef>
                          <a:spcPct val="20000"/>
                        </a:spcBef>
                        <a:buClr>
                          <a:schemeClr val="accent1"/>
                        </a:buClr>
                        <a:buFont typeface="Arial" charset="0"/>
                        <a:defRPr>
                          <a:solidFill>
                            <a:schemeClr val="tx2"/>
                          </a:solidFill>
                          <a:latin typeface="Times New Roman" pitchFamily="18" charset="0"/>
                        </a:defRPr>
                      </a:lvl5pPr>
                      <a:lvl6pPr marL="25146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6pPr>
                      <a:lvl7pPr marL="29718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7pPr>
                      <a:lvl8pPr marL="34290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8pPr>
                      <a:lvl9pPr marL="3886200" indent="-228600" eaLnBrk="0" fontAlgn="base" hangingPunct="0">
                        <a:spcBef>
                          <a:spcPct val="20000"/>
                        </a:spcBef>
                        <a:spcAft>
                          <a:spcPct val="0"/>
                        </a:spcAft>
                        <a:buClr>
                          <a:schemeClr val="accent1"/>
                        </a:buClr>
                        <a:buFont typeface="Arial" charset="0"/>
                        <a:defRPr>
                          <a:solidFill>
                            <a:schemeClr val="tx2"/>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Your address is Flat 2B, 36 Nathan Road, right?</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pPr>
                      <a:r>
                        <a:rPr kumimoji="0" lang="en-US" altLang="en-US" sz="2400" b="0" i="0" u="none" strike="noStrike" cap="none" normalizeH="0" baseline="0" dirty="0">
                          <a:ln>
                            <a:noFill/>
                          </a:ln>
                          <a:solidFill>
                            <a:srgbClr val="000000"/>
                          </a:solidFill>
                          <a:effectLst/>
                          <a:latin typeface="Times New Roman" pitchFamily="18" charset="0"/>
                          <a:ea typeface="新細明體" pitchFamily="18" charset="-120"/>
                        </a:rPr>
                        <a:t>No, it’s Flat 2B, 56 Nathan Road</a:t>
                      </a:r>
                      <a:r>
                        <a:rPr kumimoji="0" lang="en-GB" altLang="en-US" sz="2400" b="0" i="0" u="none" strike="noStrike" cap="none" normalizeH="0" baseline="0" dirty="0">
                          <a:ln>
                            <a:noFill/>
                          </a:ln>
                          <a:solidFill>
                            <a:srgbClr val="000000"/>
                          </a:solidFill>
                          <a:effectLst/>
                          <a:latin typeface="Times New Roman" pitchFamily="18" charset="0"/>
                          <a:ea typeface="新細明體" pitchFamily="18" charset="-120"/>
                        </a:rPr>
                        <a:t>.</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488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152400"/>
            <a:ext cx="7467600" cy="547688"/>
          </a:xfrm>
        </p:spPr>
        <p:txBody>
          <a:bodyPr>
            <a:normAutofit fontScale="90000"/>
          </a:bodyPr>
          <a:lstStyle/>
          <a:p>
            <a:pPr eaLnBrk="1" hangingPunct="1"/>
            <a:r>
              <a:rPr lang="en-US" altLang="en-US" dirty="0">
                <a:solidFill>
                  <a:srgbClr val="C00000"/>
                </a:solidFill>
              </a:rPr>
              <a:t>Contrastive Stress</a:t>
            </a:r>
            <a:endParaRPr lang="en-GB" altLang="zh-TW" dirty="0">
              <a:solidFill>
                <a:srgbClr val="C00000"/>
              </a:solidFill>
            </a:endParaRPr>
          </a:p>
        </p:txBody>
      </p:sp>
      <p:sp>
        <p:nvSpPr>
          <p:cNvPr id="6" name="Rectangle 5"/>
          <p:cNvSpPr/>
          <p:nvPr/>
        </p:nvSpPr>
        <p:spPr>
          <a:xfrm>
            <a:off x="0" y="838200"/>
            <a:ext cx="8153400" cy="5888663"/>
          </a:xfrm>
          <a:prstGeom prst="rect">
            <a:avLst/>
          </a:prstGeom>
        </p:spPr>
        <p:txBody>
          <a:bodyPr wrap="square">
            <a:spAutoFit/>
          </a:bodyPr>
          <a:lstStyle/>
          <a:p>
            <a:pPr indent="457200">
              <a:lnSpc>
                <a:spcPct val="107000"/>
              </a:lnSpc>
              <a:spcAft>
                <a:spcPts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Practise the reading the following conversation two times with a partner. (One time you  </a:t>
            </a:r>
          </a:p>
          <a:p>
            <a:pPr indent="457200">
              <a:lnSpc>
                <a:spcPct val="107000"/>
              </a:lnSpc>
              <a:spcAft>
                <a:spcPts val="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are Dave and one time you are Andy.)  Be sure to fully stress the highlighted words.</a:t>
            </a:r>
          </a:p>
          <a:p>
            <a:pPr indent="457200">
              <a:lnSpc>
                <a:spcPct val="107000"/>
              </a:lnSpc>
              <a:spcAft>
                <a:spcPts val="0"/>
              </a:spcAft>
            </a:pP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I bought a really interesting </a:t>
            </a:r>
            <a:r>
              <a:rPr lang="en-US" sz="1600" b="1" i="1" u="sng" dirty="0">
                <a:latin typeface="Calibri" panose="020F0502020204030204" pitchFamily="34" charset="0"/>
                <a:ea typeface="Times New Roman" panose="02020603050405020304" pitchFamily="18" charset="0"/>
                <a:cs typeface="Times New Roman" panose="02020603050405020304" pitchFamily="18" charset="0"/>
              </a:rPr>
              <a:t>book</a:t>
            </a:r>
            <a:r>
              <a:rPr lang="en-US" sz="1600" i="1" dirty="0">
                <a:latin typeface="Calibri" panose="020F0502020204030204" pitchFamily="34" charset="0"/>
                <a:ea typeface="Times New Roman" panose="02020603050405020304" pitchFamily="18" charset="0"/>
                <a:cs typeface="Times New Roman" panose="02020603050405020304" pitchFamily="18" charset="0"/>
              </a:rPr>
              <a:t> last week.</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Last </a:t>
            </a:r>
            <a:r>
              <a:rPr lang="en-US" sz="1600" b="1" i="1" u="sng" dirty="0">
                <a:latin typeface="Calibri" panose="020F0502020204030204" pitchFamily="34" charset="0"/>
                <a:ea typeface="Times New Roman" panose="02020603050405020304" pitchFamily="18" charset="0"/>
                <a:cs typeface="Times New Roman" panose="02020603050405020304" pitchFamily="18" charset="0"/>
              </a:rPr>
              <a:t>night</a:t>
            </a:r>
            <a:r>
              <a:rPr lang="en-US" sz="1600" i="1" dirty="0">
                <a:latin typeface="Calibri" panose="020F0502020204030204" pitchFamily="34" charset="0"/>
                <a:ea typeface="Times New Roman" panose="02020603050405020304" pitchFamily="18" charset="0"/>
                <a:cs typeface="Times New Roman" panose="02020603050405020304" pitchFamily="18" charset="0"/>
              </a:rPr>
              <a: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No, last </a:t>
            </a:r>
            <a:r>
              <a:rPr lang="en-US" sz="1600" b="1" i="1" u="sng" dirty="0">
                <a:latin typeface="Calibri" panose="020F0502020204030204" pitchFamily="34" charset="0"/>
                <a:ea typeface="Times New Roman" panose="02020603050405020304" pitchFamily="18" charset="0"/>
                <a:cs typeface="Times New Roman" panose="02020603050405020304" pitchFamily="18" charset="0"/>
              </a:rPr>
              <a:t>week</a:t>
            </a:r>
            <a:r>
              <a:rPr lang="en-US" sz="1600" i="1" dirty="0">
                <a:latin typeface="Calibri" panose="020F0502020204030204" pitchFamily="34" charset="0"/>
                <a:ea typeface="Times New Roman" panose="02020603050405020304" pitchFamily="18" charset="0"/>
                <a:cs typeface="Times New Roman" panose="02020603050405020304" pitchFamily="18" charset="0"/>
              </a:rPr>
              <a:t>. It’s about climate change.</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Who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wrote</a:t>
            </a:r>
            <a:r>
              <a:rPr lang="en-US" sz="1600" i="1" dirty="0">
                <a:latin typeface="Calibri" panose="020F0502020204030204" pitchFamily="34" charset="0"/>
                <a:ea typeface="Times New Roman" panose="02020603050405020304" pitchFamily="18" charset="0"/>
                <a:cs typeface="Times New Roman" panose="02020603050405020304" pitchFamily="18" charset="0"/>
              </a:rPr>
              <a:t> it?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Al Gore</a:t>
            </a:r>
            <a:r>
              <a:rPr lang="en-US" sz="1600" i="1" dirty="0">
                <a:latin typeface="Calibri" panose="020F0502020204030204" pitchFamily="34" charset="0"/>
                <a:ea typeface="Times New Roman" panose="02020603050405020304" pitchFamily="18" charset="0"/>
                <a:cs typeface="Times New Roman" panose="02020603050405020304" pitchFamily="18" charset="0"/>
              </a:rPr>
              <a: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Oh, she’s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great</a:t>
            </a:r>
            <a:r>
              <a:rPr lang="en-US" sz="1600" i="1" dirty="0">
                <a:latin typeface="Calibri" panose="020F0502020204030204" pitchFamily="34" charset="0"/>
                <a:ea typeface="Times New Roman" panose="02020603050405020304" pitchFamily="18" charset="0"/>
                <a:cs typeface="Times New Roman" panose="02020603050405020304" pitchFamily="18" charset="0"/>
              </a:rPr>
              <a: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You mean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he</a:t>
            </a:r>
            <a:r>
              <a:rPr lang="en-US" sz="1600" i="1" dirty="0">
                <a:latin typeface="Calibri" panose="020F0502020204030204" pitchFamily="34" charset="0"/>
                <a:ea typeface="Times New Roman" panose="02020603050405020304" pitchFamily="18" charset="0"/>
                <a:cs typeface="Times New Roman" panose="02020603050405020304" pitchFamily="18" charset="0"/>
              </a:rPr>
              <a:t>, don’t you?</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Oh. Sorry. What does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he</a:t>
            </a:r>
            <a:r>
              <a:rPr lang="en-US" sz="1600" i="1" dirty="0">
                <a:latin typeface="Calibri" panose="020F0502020204030204" pitchFamily="34" charset="0"/>
                <a:ea typeface="Times New Roman" panose="02020603050405020304" pitchFamily="18" charset="0"/>
                <a:cs typeface="Times New Roman" panose="02020603050405020304" pitchFamily="18" charset="0"/>
              </a:rPr>
              <a:t> say?</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He says climate change is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your</a:t>
            </a:r>
            <a:r>
              <a:rPr lang="en-US" sz="1600" i="1" dirty="0">
                <a:latin typeface="Calibri" panose="020F0502020204030204" pitchFamily="34" charset="0"/>
                <a:ea typeface="Times New Roman" panose="02020603050405020304" pitchFamily="18" charset="0"/>
                <a:cs typeface="Times New Roman" panose="02020603050405020304" pitchFamily="18" charset="0"/>
              </a:rPr>
              <a:t> fault!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My</a:t>
            </a:r>
            <a:r>
              <a:rPr lang="en-US" sz="1600" i="1" dirty="0">
                <a:latin typeface="Calibri" panose="020F0502020204030204" pitchFamily="34" charset="0"/>
                <a:ea typeface="Times New Roman" panose="02020603050405020304" pitchFamily="18" charset="0"/>
                <a:cs typeface="Times New Roman" panose="02020603050405020304" pitchFamily="18" charset="0"/>
              </a:rPr>
              <a:t> fault?!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Well, you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do</a:t>
            </a:r>
            <a:r>
              <a:rPr lang="en-US" sz="1600" i="1" dirty="0">
                <a:latin typeface="Calibri" panose="020F0502020204030204" pitchFamily="34" charset="0"/>
                <a:ea typeface="Times New Roman" panose="02020603050405020304" pitchFamily="18" charset="0"/>
                <a:cs typeface="Times New Roman" panose="02020603050405020304" pitchFamily="18" charset="0"/>
              </a:rPr>
              <a:t> drive a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big car</a:t>
            </a:r>
            <a:r>
              <a:rPr lang="en-US" sz="1600" i="1" dirty="0">
                <a:latin typeface="Calibri" panose="020F0502020204030204" pitchFamily="34" charset="0"/>
                <a:ea typeface="Times New Roman" panose="02020603050405020304" pitchFamily="18" charset="0"/>
                <a:cs typeface="Times New Roman" panose="02020603050405020304" pitchFamily="18" charset="0"/>
              </a:rPr>
              <a:t>, don’t you?</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Don’t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you</a:t>
            </a:r>
            <a:r>
              <a:rPr lang="en-US" sz="1600" i="1" dirty="0">
                <a:latin typeface="Calibri" panose="020F0502020204030204" pitchFamily="34" charset="0"/>
                <a:ea typeface="Times New Roman" panose="02020603050405020304" pitchFamily="18" charset="0"/>
                <a:cs typeface="Times New Roman" panose="02020603050405020304" pitchFamily="18" charset="0"/>
              </a:rPr>
              <a: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No, I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sold</a:t>
            </a:r>
            <a:r>
              <a:rPr lang="en-US" sz="1600" i="1" dirty="0">
                <a:latin typeface="Calibri" panose="020F0502020204030204" pitchFamily="34" charset="0"/>
                <a:ea typeface="Times New Roman" panose="02020603050405020304" pitchFamily="18" charset="0"/>
                <a:cs typeface="Times New Roman" panose="02020603050405020304" pitchFamily="18" charset="0"/>
              </a:rPr>
              <a:t> mine.</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Well, I’ll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never</a:t>
            </a:r>
            <a:r>
              <a:rPr lang="en-US" sz="1600" i="1" dirty="0">
                <a:latin typeface="Calibri" panose="020F0502020204030204" pitchFamily="34" charset="0"/>
                <a:ea typeface="Times New Roman" panose="02020603050405020304" pitchFamily="18" charset="0"/>
                <a:cs typeface="Times New Roman" panose="02020603050405020304" pitchFamily="18" charset="0"/>
              </a:rPr>
              <a:t> sell mine. It’s too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comf</a:t>
            </a:r>
            <a:r>
              <a:rPr lang="en-US" sz="1600" i="1" dirty="0">
                <a:latin typeface="Calibri" panose="020F0502020204030204" pitchFamily="34" charset="0"/>
                <a:ea typeface="Times New Roman" panose="02020603050405020304" pitchFamily="18" charset="0"/>
                <a:cs typeface="Times New Roman" panose="02020603050405020304" pitchFamily="18" charset="0"/>
              </a:rPr>
              <a:t>ortable.</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Maybe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you</a:t>
            </a:r>
            <a:r>
              <a:rPr lang="en-US" sz="1600" i="1" dirty="0">
                <a:latin typeface="Calibri" panose="020F0502020204030204" pitchFamily="34" charset="0"/>
                <a:ea typeface="Times New Roman" panose="02020603050405020304" pitchFamily="18" charset="0"/>
                <a:cs typeface="Times New Roman" panose="02020603050405020304" pitchFamily="18" charset="0"/>
              </a:rPr>
              <a:t> think that’s important, But</a:t>
            </a:r>
            <a:r>
              <a:rPr lang="en-US" sz="1600" b="1" i="1" dirty="0">
                <a:latin typeface="Calibri" panose="020F0502020204030204" pitchFamily="34" charset="0"/>
                <a:ea typeface="Times New Roman" panose="02020603050405020304" pitchFamily="18" charset="0"/>
                <a:cs typeface="Times New Roman" panose="02020603050405020304" pitchFamily="18" charset="0"/>
              </a:rPr>
              <a: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I</a:t>
            </a:r>
            <a:r>
              <a:rPr lang="en-US" sz="1600" i="1" dirty="0">
                <a:latin typeface="Calibri" panose="020F0502020204030204" pitchFamily="34" charset="0"/>
                <a:ea typeface="Times New Roman" panose="02020603050405020304" pitchFamily="18" charset="0"/>
                <a:cs typeface="Times New Roman" panose="02020603050405020304" pitchFamily="18" charset="0"/>
              </a:rPr>
              <a:t> think the en</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vir</a:t>
            </a:r>
            <a:r>
              <a:rPr lang="en-US" sz="1600" i="1" dirty="0">
                <a:latin typeface="Calibri" panose="020F0502020204030204" pitchFamily="34" charset="0"/>
                <a:ea typeface="Times New Roman" panose="02020603050405020304" pitchFamily="18" charset="0"/>
                <a:cs typeface="Times New Roman" panose="02020603050405020304" pitchFamily="18" charset="0"/>
              </a:rPr>
              <a:t>onment is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more</a:t>
            </a:r>
            <a:r>
              <a:rPr lang="en-US" sz="1600" i="1" dirty="0">
                <a:latin typeface="Calibri" panose="020F0502020204030204" pitchFamily="34" charset="0"/>
                <a:ea typeface="Times New Roman" panose="02020603050405020304" pitchFamily="18" charset="0"/>
                <a:cs typeface="Times New Roman" panose="02020603050405020304" pitchFamily="18" charset="0"/>
              </a:rPr>
              <a:t> important.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The environment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is</a:t>
            </a:r>
            <a:r>
              <a:rPr lang="en-US" sz="1600" i="1" dirty="0">
                <a:latin typeface="Calibri" panose="020F0502020204030204" pitchFamily="34" charset="0"/>
                <a:ea typeface="Times New Roman" panose="02020603050405020304" pitchFamily="18" charset="0"/>
                <a:cs typeface="Times New Roman" panose="02020603050405020304" pitchFamily="18" charset="0"/>
              </a:rPr>
              <a:t> important. But if you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ask</a:t>
            </a:r>
            <a:r>
              <a:rPr lang="en-US" sz="1600"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me</a:t>
            </a:r>
            <a:r>
              <a:rPr lang="en-US" sz="1600" i="1" dirty="0">
                <a:latin typeface="Calibri" panose="020F0502020204030204" pitchFamily="34" charset="0"/>
                <a:ea typeface="Times New Roman" panose="02020603050405020304" pitchFamily="18" charset="0"/>
                <a:cs typeface="Times New Roman" panose="02020603050405020304" pitchFamily="18" charset="0"/>
              </a:rPr>
              <a:t>,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com</a:t>
            </a:r>
            <a:r>
              <a:rPr lang="en-US" sz="1600" i="1" dirty="0">
                <a:latin typeface="Calibri" panose="020F0502020204030204" pitchFamily="34" charset="0"/>
                <a:ea typeface="Times New Roman" panose="02020603050405020304" pitchFamily="18" charset="0"/>
                <a:cs typeface="Times New Roman" panose="02020603050405020304" pitchFamily="18" charset="0"/>
              </a:rPr>
              <a:t>fort is the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most</a:t>
            </a:r>
            <a:r>
              <a:rPr lang="en-US" sz="1600" i="1" dirty="0">
                <a:latin typeface="Calibri" panose="020F0502020204030204" pitchFamily="34" charset="0"/>
                <a:ea typeface="Times New Roman" panose="02020603050405020304" pitchFamily="18" charset="0"/>
                <a:cs typeface="Times New Roman" panose="02020603050405020304" pitchFamily="18" charset="0"/>
              </a:rPr>
              <a:t> important.</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Dave: </a:t>
            </a:r>
            <a:r>
              <a:rPr lang="en-US" sz="1600" i="1" dirty="0">
                <a:latin typeface="Calibri" panose="020F0502020204030204" pitchFamily="34" charset="0"/>
                <a:ea typeface="Times New Roman" panose="02020603050405020304" pitchFamily="18" charset="0"/>
                <a:cs typeface="Times New Roman" panose="02020603050405020304" pitchFamily="18" charset="0"/>
              </a:rPr>
              <a:t>You’re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terr</a:t>
            </a:r>
            <a:r>
              <a:rPr lang="en-US" sz="1600" i="1" dirty="0">
                <a:latin typeface="Calibri" panose="020F0502020204030204" pitchFamily="34" charset="0"/>
                <a:ea typeface="Times New Roman" panose="02020603050405020304" pitchFamily="18" charset="0"/>
                <a:cs typeface="Times New Roman" panose="02020603050405020304" pitchFamily="18" charset="0"/>
              </a:rPr>
              <a:t>ible!</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07000"/>
              </a:lnSpc>
              <a:spcAft>
                <a:spcPts val="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Andy: </a:t>
            </a:r>
            <a:r>
              <a:rPr lang="en-US" sz="1600" i="1" dirty="0">
                <a:latin typeface="Calibri" panose="020F0502020204030204" pitchFamily="34" charset="0"/>
                <a:ea typeface="Times New Roman" panose="02020603050405020304" pitchFamily="18" charset="0"/>
                <a:cs typeface="Times New Roman" panose="02020603050405020304" pitchFamily="18" charset="0"/>
              </a:rPr>
              <a:t>No, </a:t>
            </a:r>
            <a:r>
              <a:rPr lang="en-US" sz="1600" b="1" i="1" dirty="0">
                <a:highlight>
                  <a:srgbClr val="00FFFF"/>
                </a:highlight>
                <a:latin typeface="Calibri" panose="020F0502020204030204" pitchFamily="34" charset="0"/>
                <a:ea typeface="Times New Roman" panose="02020603050405020304" pitchFamily="18" charset="0"/>
                <a:cs typeface="Times New Roman" panose="02020603050405020304" pitchFamily="18" charset="0"/>
              </a:rPr>
              <a:t>you</a:t>
            </a:r>
            <a:r>
              <a:rPr lang="en-US" sz="1600" i="1" dirty="0">
                <a:latin typeface="Calibri" panose="020F0502020204030204" pitchFamily="34" charset="0"/>
                <a:ea typeface="Times New Roman" panose="02020603050405020304" pitchFamily="18" charset="0"/>
                <a:cs typeface="Times New Roman" panose="02020603050405020304" pitchFamily="18" charset="0"/>
              </a:rPr>
              <a:t> are!</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600" b="1" dirty="0">
                <a:latin typeface="Calibri" panose="020F0502020204030204" pitchFamily="34" charset="0"/>
                <a:ea typeface="Times New Roman" panose="02020603050405020304" pitchFamily="18" charset="0"/>
                <a:cs typeface="Times New Roman" panose="02020603050405020304" pitchFamily="18" charset="0"/>
              </a:rPr>
              <a:t> </a:t>
            </a: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186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1709</TotalTime>
  <Words>3596</Words>
  <Application>Microsoft Office PowerPoint</Application>
  <PresentationFormat>On-screen Show (4:3)</PresentationFormat>
  <Paragraphs>296</Paragraphs>
  <Slides>57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Arial Narrow</vt:lpstr>
      <vt:lpstr>Calibri</vt:lpstr>
      <vt:lpstr>Times New Roman</vt:lpstr>
      <vt:lpstr>Trebuchet MS</vt:lpstr>
      <vt:lpstr>Wingdings</vt:lpstr>
      <vt:lpstr>Wingdings 2</vt:lpstr>
      <vt:lpstr>Opulent</vt:lpstr>
      <vt:lpstr>SG8002 Lesson 4:  Process, making Eye Contact, Signposting &amp; Chunking </vt:lpstr>
      <vt:lpstr>PowerPoint Presentation</vt:lpstr>
      <vt:lpstr>PowerPoint Presentation</vt:lpstr>
      <vt:lpstr>      Prosodic features:  Sentence Stress, Rhythm and Intonation     </vt:lpstr>
      <vt:lpstr>Sentence Stress &amp; Rhythm </vt:lpstr>
      <vt:lpstr>Sentence Stress &amp; Rhythm </vt:lpstr>
      <vt:lpstr> Stress and rhythm, and intonation</vt:lpstr>
      <vt:lpstr>Contrastive Stress</vt:lpstr>
      <vt:lpstr>Contrastive Stress</vt:lpstr>
      <vt:lpstr>Intonation</vt:lpstr>
      <vt:lpstr> Stress and rhythm, and intonation</vt:lpstr>
      <vt:lpstr>PowerPoint Presentation</vt:lpstr>
      <vt:lpstr>Limericks: (5-line poems with rhythm)</vt:lpstr>
      <vt:lpstr>PowerPoint Presentation</vt:lpstr>
      <vt:lpstr>PowerPoint Presentation</vt:lpstr>
      <vt:lpstr>PowerPoint Presentation</vt:lpstr>
      <vt:lpstr>PowerPoint Presentation</vt:lpstr>
      <vt:lpstr>Intonation in Questions</vt:lpstr>
      <vt:lpstr>Intonation</vt:lpstr>
      <vt:lpstr>Presentation Technique: Chunking</vt:lpstr>
      <vt:lpstr>Chunking </vt:lpstr>
      <vt:lpstr>Chunking</vt:lpstr>
      <vt:lpstr>Chunking </vt:lpstr>
      <vt:lpstr>PowerPoint Presentation</vt:lpstr>
      <vt:lpstr>PowerPoint Presentation</vt:lpstr>
      <vt:lpstr>Quick Compare and Contrast Speaking Activity</vt:lpstr>
      <vt:lpstr>PowerPoint Presentation</vt:lpstr>
      <vt:lpstr>PowerPoint Presentation</vt:lpstr>
      <vt:lpstr>Notice the structure of this ‘Compare and Contrast’ lesson</vt:lpstr>
      <vt:lpstr>Chunking</vt:lpstr>
      <vt:lpstr>PowerPoint Presentation</vt:lpstr>
      <vt:lpstr>Intended Learning Outcomes </vt:lpstr>
      <vt:lpstr>process</vt:lpstr>
      <vt:lpstr>PowerPoint Presentation</vt:lpstr>
      <vt:lpstr>Now study the verbs you will need:</vt:lpstr>
      <vt:lpstr>First Viewing: Just Watch the video</vt:lpstr>
      <vt:lpstr>Second viewing: Explain all steps of the process</vt:lpstr>
      <vt:lpstr>Notice the Active Voice in this Activity</vt:lpstr>
      <vt:lpstr>Guess the task</vt:lpstr>
      <vt:lpstr>Notice the Passive Voice in this Activity</vt:lpstr>
      <vt:lpstr>Notice the Passive Voice in this Activity</vt:lpstr>
      <vt:lpstr>Your Turn!</vt:lpstr>
      <vt:lpstr>Some commonly found processes</vt:lpstr>
      <vt:lpstr>Scientific Process</vt:lpstr>
      <vt:lpstr>Ongoing Scientific Process</vt:lpstr>
      <vt:lpstr>The Writing Process</vt:lpstr>
      <vt:lpstr>Q: What is this Process?</vt:lpstr>
      <vt:lpstr>The Design Thinking Process</vt:lpstr>
      <vt:lpstr>Divide the Introduction into Chunks</vt:lpstr>
      <vt:lpstr>One possibility for Chunking</vt:lpstr>
      <vt:lpstr>Deliver the following with Chunking and eye contact</vt:lpstr>
      <vt:lpstr>Write the function (A-H) of each Column</vt:lpstr>
      <vt:lpstr>Prepare and Teach Your own Process Mini-Lesson</vt:lpstr>
      <vt:lpstr>SG8002 Assessment Instructions for Candidates</vt:lpstr>
      <vt:lpstr>PowerPoint Presentation</vt:lpstr>
      <vt:lpstr>To Prepare For Your Assessment</vt:lpstr>
      <vt:lpstr>homework</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Paul Clinton CORRIGAN</dc:creator>
  <cp:lastModifiedBy>Dr. Alice CHAN</cp:lastModifiedBy>
  <cp:revision>375</cp:revision>
  <cp:lastPrinted>2018-01-29T05:42:03Z</cp:lastPrinted>
  <dcterms:created xsi:type="dcterms:W3CDTF">2014-09-23T09:07:12Z</dcterms:created>
  <dcterms:modified xsi:type="dcterms:W3CDTF">2021-08-18T13:28:25Z</dcterms:modified>
</cp:coreProperties>
</file>