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Machine Learning </a:t>
            </a:r>
            <a:br>
              <a:rPr lang="en-US" altLang="zh-CN"/>
            </a:br>
            <a:r>
              <a:rPr lang="en-US" altLang="zh-CN"/>
              <a:t>An Alogrithm Persepective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Second Edition</a:t>
            </a:r>
            <a:endParaRPr lang="en-US" altLang="zh-CN"/>
          </a:p>
          <a:p>
            <a:r>
              <a:rPr lang="en-US" altLang="zh-CN"/>
              <a:t>by Stephen Marsland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Reinforcement learning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This is somewhere </a:t>
            </a:r>
            <a:r>
              <a:rPr lang="zh-CN" altLang="en-US" b="1"/>
              <a:t>between </a:t>
            </a:r>
            <a:r>
              <a:rPr lang="zh-CN" altLang="en-US"/>
              <a:t>supervised and unsupervised learning.</a:t>
            </a:r>
            <a:endParaRPr lang="zh-CN" altLang="en-US"/>
          </a:p>
          <a:p>
            <a:r>
              <a:rPr lang="zh-CN" altLang="en-US"/>
              <a:t>The algorithm gets </a:t>
            </a:r>
            <a:r>
              <a:rPr lang="zh-CN" altLang="en-US" b="1"/>
              <a:t>told </a:t>
            </a:r>
            <a:r>
              <a:rPr lang="zh-CN" altLang="en-US"/>
              <a:t>when the answer is </a:t>
            </a:r>
            <a:r>
              <a:rPr lang="zh-CN" altLang="en-US" b="1"/>
              <a:t>wrong</a:t>
            </a:r>
            <a:r>
              <a:rPr lang="zh-CN" altLang="en-US"/>
              <a:t>, </a:t>
            </a:r>
            <a:endParaRPr lang="zh-CN" altLang="en-US"/>
          </a:p>
          <a:p>
            <a:r>
              <a:rPr lang="zh-CN" altLang="en-US"/>
              <a:t>but does </a:t>
            </a:r>
            <a:r>
              <a:rPr lang="zh-CN" altLang="en-US" b="1"/>
              <a:t>not</a:t>
            </a:r>
            <a:r>
              <a:rPr lang="zh-CN" altLang="en-US"/>
              <a:t> get told </a:t>
            </a:r>
            <a:r>
              <a:rPr lang="zh-CN" altLang="en-US" b="1"/>
              <a:t>how </a:t>
            </a:r>
            <a:r>
              <a:rPr lang="zh-CN" altLang="en-US"/>
              <a:t>to correct it.</a:t>
            </a:r>
            <a:endParaRPr lang="zh-CN" altLang="en-US"/>
          </a:p>
          <a:p>
            <a:r>
              <a:rPr lang="zh-CN" altLang="en-US"/>
              <a:t>It has to </a:t>
            </a:r>
            <a:r>
              <a:rPr lang="zh-CN" altLang="en-US" b="1"/>
              <a:t>explore and try out</a:t>
            </a:r>
            <a:r>
              <a:rPr lang="zh-CN" altLang="en-US"/>
              <a:t> different </a:t>
            </a:r>
            <a:r>
              <a:rPr lang="zh-CN" altLang="en-US" b="1"/>
              <a:t>possibilities </a:t>
            </a:r>
            <a:r>
              <a:rPr lang="zh-CN" altLang="en-US"/>
              <a:t>until it </a:t>
            </a:r>
            <a:r>
              <a:rPr lang="zh-CN" altLang="en-US" b="1"/>
              <a:t>works out</a:t>
            </a:r>
            <a:r>
              <a:rPr lang="zh-CN" altLang="en-US"/>
              <a:t> how to get the answer </a:t>
            </a:r>
            <a:r>
              <a:rPr lang="zh-CN" altLang="en-US" b="1"/>
              <a:t>right</a:t>
            </a:r>
            <a:r>
              <a:rPr lang="zh-CN" altLang="en-US"/>
              <a:t>. </a:t>
            </a:r>
            <a:endParaRPr lang="zh-CN" altLang="en-US"/>
          </a:p>
          <a:p>
            <a:r>
              <a:rPr lang="zh-CN" altLang="en-US"/>
              <a:t>Reinforcement learning is sometime called l</a:t>
            </a:r>
            <a:r>
              <a:rPr lang="zh-CN" altLang="en-US" b="1"/>
              <a:t>earning with a critic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zh-CN" altLang="en-US"/>
              <a:t>because of this monitor that </a:t>
            </a:r>
            <a:r>
              <a:rPr lang="zh-CN" altLang="en-US" b="1"/>
              <a:t>scores </a:t>
            </a:r>
            <a:r>
              <a:rPr lang="zh-CN" altLang="en-US"/>
              <a:t>the answer, but does </a:t>
            </a:r>
            <a:r>
              <a:rPr lang="zh-CN" altLang="en-US" b="1"/>
              <a:t>not suggest </a:t>
            </a:r>
            <a:r>
              <a:rPr lang="zh-CN" altLang="en-US"/>
              <a:t>improvements.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Evolutionary learning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Biological evolution can be seen as a learning process: </a:t>
            </a:r>
            <a:endParaRPr lang="zh-CN" altLang="en-US"/>
          </a:p>
          <a:p>
            <a:pPr lvl="1"/>
            <a:r>
              <a:rPr lang="zh-CN" altLang="en-US"/>
              <a:t>biological organisms adapt to improve their survival rates and chance of having offspring in their environment. </a:t>
            </a:r>
            <a:endParaRPr lang="zh-CN" altLang="en-US"/>
          </a:p>
          <a:p>
            <a:pPr lvl="0"/>
            <a:r>
              <a:rPr lang="zh-CN" altLang="en-US"/>
              <a:t>a computer, using an idea of </a:t>
            </a:r>
            <a:r>
              <a:rPr lang="zh-CN" altLang="en-US" b="1"/>
              <a:t>fitness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/>
              <a:t>which corresponds to a </a:t>
            </a:r>
            <a:r>
              <a:rPr lang="zh-CN" altLang="en-US" b="1"/>
              <a:t>score </a:t>
            </a:r>
            <a:r>
              <a:rPr lang="zh-CN" altLang="en-US"/>
              <a:t>for how good the current solution is.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1.4 SUPERVISED LEARNING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There is a set of data (the training data) </a:t>
            </a:r>
            <a:endParaRPr lang="zh-CN" altLang="en-US"/>
          </a:p>
          <a:p>
            <a:pPr lvl="1"/>
            <a:r>
              <a:rPr lang="zh-CN" altLang="en-US"/>
              <a:t> input data </a:t>
            </a:r>
            <a:endParaRPr lang="zh-CN" altLang="en-US"/>
          </a:p>
          <a:p>
            <a:pPr lvl="1"/>
            <a:r>
              <a:rPr lang="zh-CN" altLang="en-US"/>
              <a:t>target data</a:t>
            </a:r>
            <a:endParaRPr lang="zh-CN" altLang="en-US"/>
          </a:p>
          <a:p>
            <a:pPr lvl="1"/>
            <a:r>
              <a:rPr lang="zh-CN" altLang="en-US"/>
              <a:t>(</a:t>
            </a:r>
            <a:r>
              <a:rPr lang="zh-CN" altLang="en-US" b="1"/>
              <a:t>x</a:t>
            </a:r>
            <a:r>
              <a:rPr lang="zh-CN" altLang="en-US" b="1" baseline="-25000"/>
              <a:t>i</a:t>
            </a:r>
            <a:r>
              <a:rPr lang="zh-CN" altLang="en-US"/>
              <a:t>, </a:t>
            </a:r>
            <a:r>
              <a:rPr lang="zh-CN" altLang="en-US" b="1"/>
              <a:t>t</a:t>
            </a:r>
            <a:r>
              <a:rPr lang="zh-CN" altLang="en-US" b="1" baseline="-25000"/>
              <a:t>i</a:t>
            </a:r>
            <a:r>
              <a:rPr lang="zh-CN" altLang="en-US"/>
              <a:t>), where the inputs are </a:t>
            </a:r>
            <a:r>
              <a:rPr lang="zh-CN" altLang="en-US" b="1"/>
              <a:t>x</a:t>
            </a:r>
            <a:r>
              <a:rPr lang="zh-CN" altLang="en-US" b="1" baseline="-25000"/>
              <a:t>i</a:t>
            </a:r>
            <a:r>
              <a:rPr lang="zh-CN" altLang="en-US"/>
              <a:t>, the targets are </a:t>
            </a:r>
            <a:r>
              <a:rPr lang="zh-CN" altLang="en-US" b="1"/>
              <a:t>t</a:t>
            </a:r>
            <a:r>
              <a:rPr lang="zh-CN" altLang="en-US" b="1" baseline="-25000"/>
              <a:t>i</a:t>
            </a:r>
            <a:r>
              <a:rPr lang="zh-CN" altLang="en-US"/>
              <a:t>,</a:t>
            </a:r>
            <a:endParaRPr lang="zh-CN" altLang="en-US"/>
          </a:p>
          <a:p>
            <a:pPr lvl="1"/>
            <a:r>
              <a:rPr lang="zh-CN" altLang="en-US" i="1"/>
              <a:t>i</a:t>
            </a:r>
            <a:r>
              <a:rPr lang="zh-CN" altLang="en-US"/>
              <a:t> index</a:t>
            </a:r>
            <a:r>
              <a:rPr lang="en-US" altLang="zh-CN"/>
              <a:t>:</a:t>
            </a:r>
            <a:r>
              <a:rPr lang="zh-CN" altLang="en-US"/>
              <a:t> lots of pieces of data, </a:t>
            </a:r>
            <a:endParaRPr lang="zh-CN" altLang="en-US"/>
          </a:p>
          <a:p>
            <a:pPr lvl="1"/>
            <a:r>
              <a:rPr lang="zh-CN" altLang="en-US"/>
              <a:t>inputs and targets are </a:t>
            </a:r>
            <a:r>
              <a:rPr lang="zh-CN" altLang="en-US" b="1"/>
              <a:t>vectors</a:t>
            </a:r>
            <a:r>
              <a:rPr lang="zh-CN" altLang="en-US"/>
              <a:t>,</a:t>
            </a:r>
            <a:endParaRPr lang="zh-CN" altLang="en-US"/>
          </a:p>
          <a:p>
            <a:pPr lvl="0"/>
            <a:r>
              <a:rPr lang="zh-CN" altLang="en-US" b="1"/>
              <a:t>generalisation</a:t>
            </a:r>
            <a:r>
              <a:rPr lang="zh-CN" altLang="en-US"/>
              <a:t>: </a:t>
            </a:r>
            <a:endParaRPr lang="zh-CN" altLang="en-US"/>
          </a:p>
          <a:p>
            <a:pPr lvl="1"/>
            <a:r>
              <a:rPr lang="zh-CN" altLang="en-US"/>
              <a:t>the algorithm should produce sensible outputs for inputs that weren</a:t>
            </a:r>
            <a:r>
              <a:rPr lang="en-US" altLang="zh-CN"/>
              <a:t>'</a:t>
            </a:r>
            <a:r>
              <a:rPr lang="zh-CN" altLang="en-US"/>
              <a:t>t encountered during learning</a:t>
            </a:r>
            <a:endParaRPr lang="zh-CN" altLang="en-US"/>
          </a:p>
          <a:p>
            <a:pPr lvl="1"/>
            <a:r>
              <a:rPr lang="zh-CN" altLang="en-US"/>
              <a:t>the algorithm can deal with </a:t>
            </a:r>
            <a:r>
              <a:rPr lang="zh-CN" altLang="en-US" b="1"/>
              <a:t>noise</a:t>
            </a: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1.4.1 Regression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</a:t>
            </a:r>
            <a:r>
              <a:rPr lang="zh-CN" altLang="en-US" b="1"/>
              <a:t>regression </a:t>
            </a:r>
            <a:r>
              <a:rPr lang="zh-CN" altLang="en-US"/>
              <a:t>problem in statistics: </a:t>
            </a:r>
            <a:endParaRPr lang="zh-CN" altLang="en-US"/>
          </a:p>
          <a:p>
            <a:pPr lvl="1"/>
            <a:r>
              <a:rPr lang="zh-CN" altLang="en-US" b="1"/>
              <a:t>fit </a:t>
            </a:r>
            <a:r>
              <a:rPr lang="zh-CN" altLang="en-US"/>
              <a:t>a mathematical function describing a curve, </a:t>
            </a:r>
            <a:endParaRPr lang="zh-CN" altLang="en-US"/>
          </a:p>
          <a:p>
            <a:pPr lvl="1"/>
            <a:r>
              <a:rPr lang="zh-CN" altLang="en-US"/>
              <a:t>so that the curve passes as close as possible to all of the datapoints.</a:t>
            </a:r>
            <a:endParaRPr lang="zh-CN" altLang="en-US"/>
          </a:p>
          <a:p>
            <a:pPr lvl="0"/>
            <a:r>
              <a:rPr lang="zh-CN" altLang="en-US"/>
              <a:t>It is generally a problem of </a:t>
            </a:r>
            <a:r>
              <a:rPr lang="zh-CN" altLang="en-US" b="1"/>
              <a:t>function approximation</a:t>
            </a:r>
            <a:r>
              <a:rPr lang="zh-CN" altLang="en-US"/>
              <a:t> or </a:t>
            </a:r>
            <a:r>
              <a:rPr lang="zh-CN" altLang="en-US" b="1"/>
              <a:t>interpolation.</a:t>
            </a:r>
            <a:endParaRPr lang="zh-CN" altLang="en-US" b="1"/>
          </a:p>
          <a:p>
            <a:pPr lvl="0"/>
            <a:r>
              <a:rPr lang="en-US" altLang="zh-CN"/>
              <a:t>So one thing that our machine learning algorithms can do is interpolate between datapoints.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1.4.2 Classification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4930"/>
            <a:ext cx="10515600" cy="5427980"/>
          </a:xfrm>
        </p:spPr>
        <p:txBody>
          <a:bodyPr>
            <a:normAutofit fontScale="90000"/>
          </a:bodyPr>
          <a:p>
            <a:r>
              <a:rPr lang="zh-CN" altLang="en-US"/>
              <a:t>classification</a:t>
            </a:r>
            <a:endParaRPr lang="zh-CN" altLang="en-US"/>
          </a:p>
          <a:p>
            <a:pPr lvl="1"/>
            <a:r>
              <a:rPr lang="zh-CN" altLang="en-US"/>
              <a:t>grouping examples into different </a:t>
            </a:r>
            <a:r>
              <a:rPr lang="zh-CN" altLang="en-US" b="1"/>
              <a:t>classes</a:t>
            </a:r>
            <a:endParaRPr lang="zh-CN" altLang="en-US" b="1"/>
          </a:p>
          <a:p>
            <a:pPr lvl="0"/>
            <a:r>
              <a:rPr lang="zh-CN" altLang="en-US"/>
              <a:t>The classification problem consists of </a:t>
            </a:r>
            <a:endParaRPr lang="zh-CN" altLang="en-US"/>
          </a:p>
          <a:p>
            <a:pPr lvl="1"/>
            <a:r>
              <a:rPr lang="zh-CN" altLang="en-US"/>
              <a:t>taking input vectors </a:t>
            </a:r>
            <a:endParaRPr lang="zh-CN" altLang="en-US"/>
          </a:p>
          <a:p>
            <a:pPr lvl="1"/>
            <a:r>
              <a:rPr lang="zh-CN" altLang="en-US"/>
              <a:t>and deciding </a:t>
            </a:r>
            <a:r>
              <a:rPr lang="zh-CN" altLang="en-US" b="1"/>
              <a:t>which of N</a:t>
            </a:r>
            <a:r>
              <a:rPr lang="zh-CN" altLang="en-US"/>
              <a:t> classes they belong to, </a:t>
            </a:r>
            <a:r>
              <a:rPr lang="zh-CN" altLang="en-US" b="1"/>
              <a:t>based on training</a:t>
            </a:r>
            <a:r>
              <a:rPr lang="zh-CN" altLang="en-US"/>
              <a:t> from exemplars of each class.</a:t>
            </a:r>
            <a:endParaRPr lang="zh-CN" altLang="en-US"/>
          </a:p>
          <a:p>
            <a:pPr lvl="0"/>
            <a:r>
              <a:rPr lang="zh-CN" altLang="en-US"/>
              <a:t>classification problem is that it is </a:t>
            </a:r>
            <a:r>
              <a:rPr lang="zh-CN" altLang="en-US" b="1"/>
              <a:t>discrete</a:t>
            </a:r>
            <a:endParaRPr lang="zh-CN" altLang="en-US" b="1"/>
          </a:p>
          <a:p>
            <a:pPr lvl="1"/>
            <a:r>
              <a:rPr lang="zh-CN" altLang="en-US"/>
              <a:t>each example belongs to precisely </a:t>
            </a:r>
            <a:r>
              <a:rPr lang="zh-CN" altLang="en-US" b="1"/>
              <a:t>one class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/>
              <a:t>and the set of classes covers the whole possible output space. </a:t>
            </a:r>
            <a:endParaRPr lang="zh-CN" altLang="en-US"/>
          </a:p>
          <a:p>
            <a:pPr lvl="0"/>
            <a:r>
              <a:rPr lang="zh-CN" altLang="en-US"/>
              <a:t>These two constraints are not necessarily realistic;</a:t>
            </a:r>
            <a:endParaRPr lang="zh-CN" altLang="en-US"/>
          </a:p>
          <a:p>
            <a:pPr lvl="1"/>
            <a:r>
              <a:rPr lang="zh-CN" altLang="en-US"/>
              <a:t>sometimes examples might belong </a:t>
            </a:r>
            <a:r>
              <a:rPr lang="zh-CN" altLang="en-US" b="1"/>
              <a:t>partially </a:t>
            </a:r>
            <a:r>
              <a:rPr lang="zh-CN" altLang="en-US"/>
              <a:t>to </a:t>
            </a:r>
            <a:r>
              <a:rPr lang="zh-CN" altLang="en-US" b="1"/>
              <a:t>two </a:t>
            </a:r>
            <a:r>
              <a:rPr lang="zh-CN" altLang="en-US"/>
              <a:t>different classes. </a:t>
            </a:r>
            <a:endParaRPr lang="zh-CN" altLang="en-US"/>
          </a:p>
          <a:p>
            <a:pPr lvl="2"/>
            <a:r>
              <a:rPr lang="zh-CN" altLang="en-US"/>
              <a:t>There are </a:t>
            </a:r>
            <a:r>
              <a:rPr lang="zh-CN" altLang="en-US" b="1"/>
              <a:t>fuzzy classifiers</a:t>
            </a:r>
            <a:r>
              <a:rPr lang="zh-CN" altLang="en-US"/>
              <a:t> that try to solve this problem</a:t>
            </a:r>
            <a:endParaRPr lang="zh-CN" altLang="en-US"/>
          </a:p>
          <a:p>
            <a:pPr lvl="1"/>
            <a:r>
              <a:rPr lang="zh-CN" altLang="en-US"/>
              <a:t>many places where we </a:t>
            </a:r>
            <a:r>
              <a:rPr lang="zh-CN" altLang="en-US" b="1"/>
              <a:t>might not</a:t>
            </a:r>
            <a:r>
              <a:rPr lang="zh-CN" altLang="en-US"/>
              <a:t> be able to </a:t>
            </a:r>
            <a:r>
              <a:rPr lang="zh-CN" altLang="en-US" b="1"/>
              <a:t>categorise </a:t>
            </a:r>
            <a:r>
              <a:rPr lang="zh-CN" altLang="en-US"/>
              <a:t>every possible input.</a:t>
            </a:r>
            <a:endParaRPr lang="zh-CN" altLang="en-US"/>
          </a:p>
          <a:p>
            <a:pPr lvl="2"/>
            <a:r>
              <a:rPr lang="zh-CN" altLang="en-US"/>
              <a:t>called </a:t>
            </a:r>
            <a:r>
              <a:rPr lang="zh-CN" altLang="en-US" b="1"/>
              <a:t>novelty detection</a:t>
            </a:r>
            <a:endParaRPr lang="zh-CN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methods of performing classification</a:t>
            </a:r>
            <a:endParaRPr lang="zh-CN" altLang="en-US"/>
          </a:p>
          <a:p>
            <a:pPr lvl="1"/>
            <a:r>
              <a:rPr lang="en-US" altLang="zh-CN"/>
              <a:t>to </a:t>
            </a:r>
            <a:r>
              <a:rPr lang="zh-CN" altLang="en-US"/>
              <a:t>find </a:t>
            </a:r>
            <a:r>
              <a:rPr lang="zh-CN" altLang="en-US" b="1"/>
              <a:t>decision boundaries</a:t>
            </a:r>
            <a:r>
              <a:rPr lang="zh-CN" altLang="en-US"/>
              <a:t> that can be used to separate out the different classes.</a:t>
            </a:r>
            <a:endParaRPr lang="zh-CN" altLang="en-US"/>
          </a:p>
          <a:p>
            <a:pPr lvl="0"/>
            <a:r>
              <a:rPr lang="zh-CN" altLang="en-US"/>
              <a:t>Given the </a:t>
            </a:r>
            <a:r>
              <a:rPr lang="zh-CN" altLang="en-US" b="1"/>
              <a:t>features </a:t>
            </a:r>
            <a:r>
              <a:rPr lang="zh-CN" altLang="en-US"/>
              <a:t>that are used as </a:t>
            </a:r>
            <a:r>
              <a:rPr lang="zh-CN" altLang="en-US" b="1"/>
              <a:t>inputs </a:t>
            </a:r>
            <a:r>
              <a:rPr lang="zh-CN" altLang="en-US"/>
              <a:t>to the classifier, </a:t>
            </a:r>
            <a:endParaRPr lang="zh-CN" altLang="en-US"/>
          </a:p>
          <a:p>
            <a:pPr lvl="1"/>
            <a:r>
              <a:rPr lang="zh-CN" altLang="en-US"/>
              <a:t>we need to </a:t>
            </a:r>
            <a:r>
              <a:rPr lang="zh-CN" altLang="en-US" b="1"/>
              <a:t>identify </a:t>
            </a:r>
            <a:r>
              <a:rPr lang="zh-CN" altLang="en-US"/>
              <a:t>some </a:t>
            </a:r>
            <a:r>
              <a:rPr lang="zh-CN" altLang="en-US" b="1"/>
              <a:t>values </a:t>
            </a:r>
            <a:r>
              <a:rPr lang="zh-CN" altLang="en-US"/>
              <a:t>of those features that will enable us to decide </a:t>
            </a:r>
            <a:r>
              <a:rPr lang="zh-CN" altLang="en-US" b="1"/>
              <a:t>which class</a:t>
            </a:r>
            <a:r>
              <a:rPr lang="zh-CN" altLang="en-US"/>
              <a:t> the current input is in.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1.5 THE MACHINE LEARNING PROCESS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Data Collection and Preparation</a:t>
            </a:r>
            <a:endParaRPr lang="zh-CN" altLang="en-US"/>
          </a:p>
          <a:p>
            <a:pPr lvl="1" algn="l"/>
            <a:r>
              <a:rPr lang="zh-CN" altLang="en-US" sz="2400"/>
              <a:t>if the problem is completely new, the appropriate data can be chosen, which is </a:t>
            </a:r>
            <a:r>
              <a:rPr lang="zh-CN" altLang="en-US" sz="2400">
                <a:sym typeface="+mn-ea"/>
              </a:rPr>
              <a:t>done by </a:t>
            </a:r>
            <a:endParaRPr lang="zh-CN" altLang="en-US"/>
          </a:p>
          <a:p>
            <a:pPr lvl="2"/>
            <a:r>
              <a:rPr lang="zh-CN" altLang="en-US" b="1"/>
              <a:t>assembling </a:t>
            </a:r>
            <a:r>
              <a:rPr lang="zh-CN" altLang="en-US"/>
              <a:t>a reasonably </a:t>
            </a:r>
            <a:r>
              <a:rPr lang="zh-CN" altLang="en-US" b="1"/>
              <a:t>small </a:t>
            </a:r>
            <a:r>
              <a:rPr lang="zh-CN" altLang="en-US"/>
              <a:t>dataset with </a:t>
            </a:r>
            <a:r>
              <a:rPr lang="zh-CN" altLang="en-US" b="1"/>
              <a:t>all </a:t>
            </a:r>
            <a:r>
              <a:rPr lang="zh-CN" altLang="en-US"/>
              <a:t>of the features </a:t>
            </a:r>
            <a:r>
              <a:rPr lang="zh-CN" altLang="en-US">
                <a:sym typeface="+mn-ea"/>
              </a:rPr>
              <a:t>before choosing the best features</a:t>
            </a:r>
            <a:endParaRPr lang="zh-CN" altLang="en-US"/>
          </a:p>
          <a:p>
            <a:pPr lvl="3"/>
            <a:r>
              <a:rPr lang="zh-CN" altLang="en-US"/>
              <a:t>that you believe might be useful, and experimenting with it </a:t>
            </a:r>
            <a:endParaRPr lang="zh-CN" altLang="en-US"/>
          </a:p>
          <a:p>
            <a:pPr lvl="2"/>
            <a:r>
              <a:rPr lang="zh-CN" altLang="en-US"/>
              <a:t> and </a:t>
            </a:r>
            <a:r>
              <a:rPr lang="zh-CN" altLang="en-US" b="1"/>
              <a:t>collecting and analysing</a:t>
            </a:r>
            <a:r>
              <a:rPr lang="zh-CN" altLang="en-US"/>
              <a:t> the full dataset.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zh-CN" altLang="en-US" b="1"/>
              <a:t>difficulty </a:t>
            </a:r>
            <a:r>
              <a:rPr lang="zh-CN" altLang="en-US"/>
              <a:t>is that there is a </a:t>
            </a:r>
            <a:r>
              <a:rPr lang="zh-CN" altLang="en-US" b="1"/>
              <a:t>large </a:t>
            </a:r>
            <a:r>
              <a:rPr lang="zh-CN" altLang="en-US"/>
              <a:t>amount of data that might be </a:t>
            </a:r>
            <a:r>
              <a:rPr lang="zh-CN" altLang="en-US" b="1"/>
              <a:t>relevant</a:t>
            </a:r>
            <a:r>
              <a:rPr lang="zh-CN" altLang="en-US"/>
              <a:t>, but it is </a:t>
            </a:r>
            <a:r>
              <a:rPr lang="zh-CN" altLang="en-US" b="1"/>
              <a:t>hard </a:t>
            </a:r>
            <a:r>
              <a:rPr lang="zh-CN" altLang="en-US"/>
              <a:t>to collect</a:t>
            </a:r>
            <a:endParaRPr lang="zh-CN" altLang="en-US"/>
          </a:p>
          <a:p>
            <a:pPr lvl="1"/>
            <a:r>
              <a:rPr lang="zh-CN" altLang="en-US"/>
              <a:t>For </a:t>
            </a:r>
            <a:r>
              <a:rPr lang="zh-CN" altLang="en-US" b="1"/>
              <a:t>supervised </a:t>
            </a:r>
            <a:r>
              <a:rPr lang="zh-CN" altLang="en-US"/>
              <a:t>learning, </a:t>
            </a:r>
            <a:r>
              <a:rPr lang="zh-CN" altLang="en-US" b="1"/>
              <a:t>target </a:t>
            </a:r>
            <a:r>
              <a:rPr lang="zh-CN" altLang="en-US"/>
              <a:t>data is also needed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zh-CN" altLang="en-US" b="1"/>
              <a:t>quantity </a:t>
            </a:r>
            <a:r>
              <a:rPr lang="zh-CN" altLang="en-US"/>
              <a:t>of data needs to be considered.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2"/>
            </a:pPr>
            <a:r>
              <a:rPr lang="zh-CN" altLang="en-US"/>
              <a:t>Feature Selection</a:t>
            </a:r>
            <a:endParaRPr lang="zh-CN" altLang="en-US"/>
          </a:p>
          <a:p>
            <a:pPr lvl="1"/>
            <a:r>
              <a:rPr lang="zh-CN" altLang="en-US" b="1"/>
              <a:t>identifying </a:t>
            </a:r>
            <a:r>
              <a:rPr lang="zh-CN" altLang="en-US"/>
              <a:t>the features that are most </a:t>
            </a:r>
            <a:r>
              <a:rPr lang="zh-CN" altLang="en-US" b="1"/>
              <a:t>useful </a:t>
            </a:r>
            <a:r>
              <a:rPr lang="zh-CN" altLang="en-US"/>
              <a:t>for the problem under examination.</a:t>
            </a:r>
            <a:endParaRPr lang="zh-CN" altLang="en-US"/>
          </a:p>
          <a:p>
            <a:pPr lvl="1"/>
            <a:r>
              <a:rPr lang="en-US" altLang="zh-CN"/>
              <a:t>it </a:t>
            </a:r>
            <a:r>
              <a:rPr lang="zh-CN" altLang="en-US"/>
              <a:t>requires </a:t>
            </a:r>
            <a:r>
              <a:rPr lang="zh-CN" altLang="en-US" b="1"/>
              <a:t>prior </a:t>
            </a:r>
            <a:r>
              <a:rPr lang="zh-CN" altLang="en-US"/>
              <a:t>knowledge of the problem and the data</a:t>
            </a:r>
            <a:endParaRPr lang="zh-CN" altLang="en-US"/>
          </a:p>
          <a:p>
            <a:pPr lvl="1"/>
            <a:r>
              <a:rPr lang="zh-CN" altLang="en-US"/>
              <a:t>the features can be collected </a:t>
            </a:r>
            <a:r>
              <a:rPr lang="zh-CN" altLang="en-US" b="1"/>
              <a:t>without </a:t>
            </a:r>
            <a:r>
              <a:rPr lang="zh-CN" altLang="en-US"/>
              <a:t>significant expense or time, </a:t>
            </a:r>
            <a:endParaRPr lang="zh-CN" altLang="en-US"/>
          </a:p>
          <a:p>
            <a:pPr lvl="1"/>
            <a:r>
              <a:rPr lang="zh-CN" altLang="en-US"/>
              <a:t>and that they are </a:t>
            </a:r>
            <a:r>
              <a:rPr lang="zh-CN" altLang="en-US" b="1"/>
              <a:t>robust </a:t>
            </a:r>
            <a:r>
              <a:rPr lang="zh-CN" altLang="en-US"/>
              <a:t>to </a:t>
            </a:r>
            <a:r>
              <a:rPr lang="zh-CN" altLang="en-US" b="1"/>
              <a:t>noise </a:t>
            </a:r>
            <a:r>
              <a:rPr lang="zh-CN" altLang="en-US"/>
              <a:t>and other </a:t>
            </a:r>
            <a:r>
              <a:rPr lang="zh-CN" altLang="en-US" b="1"/>
              <a:t>corruption </a:t>
            </a:r>
            <a:r>
              <a:rPr lang="zh-CN" altLang="en-US"/>
              <a:t>of the data that may arise in the collection process.</a:t>
            </a:r>
            <a:endParaRPr lang="zh-CN" altLang="en-US"/>
          </a:p>
          <a:p>
            <a:pPr marL="514350" lvl="0" indent="-514350">
              <a:buFont typeface="+mj-lt"/>
              <a:buAutoNum type="arabicPeriod" startAt="3"/>
            </a:pPr>
            <a:r>
              <a:rPr lang="zh-CN" altLang="en-US">
                <a:sym typeface="+mn-ea"/>
              </a:rPr>
              <a:t>Algorithm Choice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Given the dataset, the </a:t>
            </a:r>
            <a:r>
              <a:rPr lang="zh-CN" altLang="en-US" b="1"/>
              <a:t>choice </a:t>
            </a:r>
            <a:r>
              <a:rPr lang="zh-CN" altLang="en-US"/>
              <a:t>of an appropriate algorithm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4"/>
            </a:pPr>
            <a:r>
              <a:rPr lang="zh-CN" altLang="en-US"/>
              <a:t>Parameter and Model Selection</a:t>
            </a:r>
            <a:endParaRPr lang="zh-CN" altLang="en-US"/>
          </a:p>
          <a:p>
            <a:pPr lvl="1"/>
            <a:r>
              <a:rPr lang="zh-CN" altLang="en-US"/>
              <a:t>For many of the algorithms there are </a:t>
            </a:r>
            <a:r>
              <a:rPr lang="zh-CN" altLang="en-US" b="1"/>
              <a:t>parameters </a:t>
            </a:r>
            <a:r>
              <a:rPr lang="zh-CN" altLang="en-US"/>
              <a:t>that have to be set </a:t>
            </a:r>
            <a:r>
              <a:rPr lang="zh-CN" altLang="en-US" b="1"/>
              <a:t>manually</a:t>
            </a:r>
            <a:r>
              <a:rPr lang="zh-CN" altLang="en-US"/>
              <a:t>, </a:t>
            </a:r>
            <a:endParaRPr lang="zh-CN" altLang="en-US"/>
          </a:p>
          <a:p>
            <a:pPr lvl="1"/>
            <a:r>
              <a:rPr lang="zh-CN" altLang="en-US"/>
              <a:t>or that require </a:t>
            </a:r>
            <a:r>
              <a:rPr lang="zh-CN" altLang="en-US" b="1"/>
              <a:t>experimentation </a:t>
            </a:r>
            <a:r>
              <a:rPr lang="zh-CN" altLang="en-US"/>
              <a:t>to identify appropriate values.</a:t>
            </a:r>
            <a:endParaRPr lang="zh-CN" altLang="en-US"/>
          </a:p>
          <a:p>
            <a:pPr marL="514350" lvl="0" indent="-514350">
              <a:buFont typeface="+mj-lt"/>
              <a:buAutoNum type="arabicPeriod" startAt="5"/>
            </a:pPr>
            <a:r>
              <a:rPr lang="zh-CN" altLang="en-US"/>
              <a:t>Training</a:t>
            </a:r>
            <a:endParaRPr lang="zh-CN" altLang="en-US"/>
          </a:p>
          <a:p>
            <a:pPr lvl="1"/>
            <a:r>
              <a:rPr lang="zh-CN" altLang="en-US"/>
              <a:t>Given the dataset, algorithm, and parameters, </a:t>
            </a:r>
            <a:endParaRPr lang="zh-CN" altLang="en-US"/>
          </a:p>
          <a:p>
            <a:pPr lvl="1"/>
            <a:r>
              <a:rPr lang="zh-CN" altLang="en-US"/>
              <a:t>training should be simply the </a:t>
            </a:r>
            <a:r>
              <a:rPr lang="zh-CN" altLang="en-US" b="1"/>
              <a:t>use </a:t>
            </a:r>
            <a:r>
              <a:rPr lang="zh-CN" altLang="en-US"/>
              <a:t>of computational resources </a:t>
            </a:r>
            <a:endParaRPr lang="zh-CN" altLang="en-US"/>
          </a:p>
          <a:p>
            <a:pPr lvl="2"/>
            <a:r>
              <a:rPr lang="zh-CN" altLang="en-US"/>
              <a:t>in order to </a:t>
            </a:r>
            <a:r>
              <a:rPr lang="zh-CN" altLang="en-US" b="1"/>
              <a:t>build </a:t>
            </a:r>
            <a:r>
              <a:rPr lang="zh-CN" altLang="en-US"/>
              <a:t>a model of the data </a:t>
            </a:r>
            <a:endParaRPr lang="zh-CN" altLang="en-US"/>
          </a:p>
          <a:p>
            <a:pPr lvl="2"/>
            <a:r>
              <a:rPr lang="zh-CN" altLang="en-US"/>
              <a:t>in order to </a:t>
            </a:r>
            <a:r>
              <a:rPr lang="zh-CN" altLang="en-US" b="1"/>
              <a:t>predict </a:t>
            </a:r>
            <a:r>
              <a:rPr lang="zh-CN" altLang="en-US"/>
              <a:t>the outputs on new data.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 startAt="6"/>
            </a:pPr>
            <a:r>
              <a:rPr lang="zh-CN" altLang="en-US"/>
              <a:t>Evaluation</a:t>
            </a:r>
            <a:endParaRPr lang="zh-CN" altLang="en-US"/>
          </a:p>
          <a:p>
            <a:pPr lvl="1"/>
            <a:r>
              <a:rPr lang="zh-CN" altLang="en-US"/>
              <a:t>Before a system can be deployed</a:t>
            </a:r>
            <a:endParaRPr lang="zh-CN" altLang="en-US"/>
          </a:p>
          <a:p>
            <a:pPr lvl="2"/>
            <a:r>
              <a:rPr lang="zh-CN" altLang="en-US"/>
              <a:t> it needs to be </a:t>
            </a:r>
            <a:r>
              <a:rPr lang="zh-CN" altLang="en-US" b="1"/>
              <a:t>tested </a:t>
            </a:r>
            <a:r>
              <a:rPr lang="zh-CN" altLang="en-US"/>
              <a:t>and </a:t>
            </a:r>
            <a:r>
              <a:rPr lang="zh-CN" altLang="en-US" b="1"/>
              <a:t>evaluated </a:t>
            </a:r>
            <a:r>
              <a:rPr lang="zh-CN" altLang="en-US"/>
              <a:t>for </a:t>
            </a:r>
            <a:r>
              <a:rPr lang="zh-CN" altLang="en-US" b="1"/>
              <a:t>accuracy </a:t>
            </a:r>
            <a:r>
              <a:rPr lang="zh-CN" altLang="en-US"/>
              <a:t>on data that it was not trained on.</a:t>
            </a:r>
            <a:endParaRPr lang="zh-CN" altLang="en-US"/>
          </a:p>
          <a:p>
            <a:pPr lvl="1"/>
            <a:r>
              <a:rPr lang="zh-CN" altLang="en-US"/>
              <a:t> This can often include </a:t>
            </a:r>
            <a:endParaRPr lang="zh-CN" altLang="en-US"/>
          </a:p>
          <a:p>
            <a:pPr lvl="2"/>
            <a:r>
              <a:rPr lang="zh-CN" altLang="en-US"/>
              <a:t>a </a:t>
            </a:r>
            <a:r>
              <a:rPr lang="zh-CN" altLang="en-US" b="1"/>
              <a:t>comparison </a:t>
            </a:r>
            <a:r>
              <a:rPr lang="zh-CN" altLang="en-US"/>
              <a:t>with human experts in the field, </a:t>
            </a:r>
            <a:endParaRPr lang="zh-CN" altLang="en-US"/>
          </a:p>
          <a:p>
            <a:pPr lvl="2"/>
            <a:r>
              <a:rPr lang="zh-CN" altLang="en-US"/>
              <a:t>and the </a:t>
            </a:r>
            <a:r>
              <a:rPr lang="zh-CN" altLang="en-US" b="1"/>
              <a:t>selection </a:t>
            </a:r>
            <a:r>
              <a:rPr lang="zh-CN" altLang="en-US"/>
              <a:t>of appropriate metrics for this comparison.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Resources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All of the code that was used to create the examples in the book is available at </a:t>
            </a:r>
            <a:endParaRPr lang="zh-CN" altLang="en-US"/>
          </a:p>
          <a:p>
            <a:pPr lvl="1"/>
            <a:r>
              <a:rPr lang="zh-CN" altLang="en-US"/>
              <a:t>http://stephenmonika.net/ (in the  Book tab)</a:t>
            </a:r>
            <a:endParaRPr lang="zh-CN" altLang="en-US"/>
          </a:p>
          <a:p>
            <a:pPr lvl="0"/>
            <a:r>
              <a:rPr lang="zh-CN" altLang="en-US"/>
              <a:t>The Machine Learning Open Source Software website at </a:t>
            </a:r>
            <a:endParaRPr lang="zh-CN" altLang="en-US"/>
          </a:p>
          <a:p>
            <a:pPr lvl="1"/>
            <a:r>
              <a:rPr lang="zh-CN" altLang="en-US"/>
              <a:t>http://mloss.org/software/</a:t>
            </a:r>
            <a:endParaRPr lang="zh-CN" altLang="en-US"/>
          </a:p>
          <a:p>
            <a:pPr lvl="0"/>
            <a:r>
              <a:rPr lang="zh-CN" altLang="en-US"/>
              <a:t>UCI Machine Learning Repository </a:t>
            </a:r>
            <a:endParaRPr lang="zh-CN" altLang="en-US"/>
          </a:p>
          <a:p>
            <a:pPr lvl="1"/>
            <a:r>
              <a:rPr lang="zh-CN" altLang="en-US"/>
              <a:t>http://archive.ics.uci.edu/ml/</a:t>
            </a:r>
            <a:endParaRPr lang="zh-CN" altLang="en-US"/>
          </a:p>
          <a:p>
            <a:pPr lvl="1"/>
            <a:r>
              <a:rPr lang="zh-CN" altLang="en-US"/>
              <a:t>This website holds </a:t>
            </a:r>
            <a:r>
              <a:rPr lang="zh-CN" altLang="en-US" b="1"/>
              <a:t>lots of datasets</a:t>
            </a:r>
            <a:r>
              <a:rPr lang="zh-CN" altLang="en-US"/>
              <a:t> that can be downloaded and used for </a:t>
            </a:r>
            <a:r>
              <a:rPr lang="zh-CN" altLang="en-US" b="1"/>
              <a:t>experimenting </a:t>
            </a:r>
            <a:r>
              <a:rPr lang="zh-CN" altLang="en-US"/>
              <a:t>with different machine learning </a:t>
            </a:r>
            <a:r>
              <a:rPr lang="zh-CN" altLang="en-US" b="1"/>
              <a:t>algorithms </a:t>
            </a:r>
            <a:r>
              <a:rPr lang="zh-CN" altLang="en-US"/>
              <a:t>and seeing how well they work.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Chapter 1 </a:t>
            </a:r>
            <a:r>
              <a:rPr lang="zh-CN" altLang="en-US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machine learning is multi-disciplinarity</a:t>
            </a:r>
            <a:endParaRPr lang="zh-CN" altLang="en-US"/>
          </a:p>
          <a:p>
            <a:pPr lvl="1"/>
            <a:r>
              <a:rPr lang="zh-CN" altLang="en-US"/>
              <a:t>computer science, statistics, mathematics, and engineering</a:t>
            </a:r>
            <a:endParaRPr lang="zh-CN" altLang="en-US"/>
          </a:p>
          <a:p>
            <a:pPr lvl="0"/>
            <a:r>
              <a:rPr lang="en-US" altLang="zh-CN"/>
              <a:t>Example:</a:t>
            </a:r>
            <a:endParaRPr lang="en-US" altLang="zh-CN"/>
          </a:p>
          <a:p>
            <a:pPr lvl="0"/>
            <a:r>
              <a:rPr lang="en-US" altLang="zh-CN"/>
              <a:t>Once you have collected a large set of such data, you start to examine it and work out what you can do with it. </a:t>
            </a:r>
            <a:endParaRPr lang="en-US" altLang="zh-CN"/>
          </a:p>
          <a:p>
            <a:pPr lvl="0"/>
            <a:r>
              <a:rPr lang="en-US" altLang="zh-CN"/>
              <a:t>The problem you have is one of </a:t>
            </a:r>
            <a:r>
              <a:rPr lang="en-US" altLang="zh-CN" b="1"/>
              <a:t>prediction</a:t>
            </a:r>
            <a:r>
              <a:rPr lang="en-US" altLang="zh-CN"/>
              <a:t>: </a:t>
            </a:r>
            <a:endParaRPr lang="en-US" altLang="zh-CN"/>
          </a:p>
          <a:p>
            <a:pPr lvl="1"/>
            <a:r>
              <a:rPr lang="en-US" altLang="zh-CN"/>
              <a:t>given the data you have,</a:t>
            </a:r>
            <a:endParaRPr lang="en-US" altLang="zh-CN"/>
          </a:p>
          <a:p>
            <a:pPr lvl="1"/>
            <a:r>
              <a:rPr lang="en-US" altLang="zh-CN" b="1"/>
              <a:t>predict </a:t>
            </a:r>
            <a:endParaRPr lang="en-US" altLang="zh-CN" b="1"/>
          </a:p>
          <a:p>
            <a:pPr lvl="2"/>
            <a:r>
              <a:rPr lang="en-US" altLang="zh-CN"/>
              <a:t>what the next person will buy, </a:t>
            </a:r>
            <a:endParaRPr lang="en-US" altLang="zh-CN"/>
          </a:p>
          <a:p>
            <a:pPr lvl="2"/>
            <a:r>
              <a:rPr lang="en-US" altLang="zh-CN"/>
              <a:t>and the reason that you think that it might work is that people who seem to be similar often act similarly.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1.1 IF DATA HAD MASS, THE EARTH WOULD BE A BLACK HOLE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size and complexity of these datasets mean that humans are unable to extract useful information from them.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 LEARNING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machines is learning from data</a:t>
            </a:r>
            <a:endParaRPr lang="zh-CN" altLang="en-US"/>
          </a:p>
          <a:p>
            <a:r>
              <a:rPr lang="zh-CN" altLang="en-US"/>
              <a:t>human </a:t>
            </a:r>
            <a:r>
              <a:rPr lang="en-US" altLang="zh-CN"/>
              <a:t>is learning from experience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1.2.1 Machine Learning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b="1"/>
              <a:t>Machine learning</a:t>
            </a:r>
            <a:r>
              <a:rPr lang="zh-CN" altLang="en-US"/>
              <a:t> is about </a:t>
            </a:r>
            <a:endParaRPr lang="zh-CN" altLang="en-US"/>
          </a:p>
          <a:p>
            <a:pPr lvl="1"/>
            <a:r>
              <a:rPr lang="zh-CN" altLang="en-US"/>
              <a:t>making computers </a:t>
            </a:r>
            <a:r>
              <a:rPr lang="zh-CN" altLang="en-US" b="1"/>
              <a:t>modify </a:t>
            </a:r>
            <a:r>
              <a:rPr lang="zh-CN" altLang="en-US"/>
              <a:t>or </a:t>
            </a:r>
            <a:r>
              <a:rPr lang="zh-CN" altLang="en-US" b="1"/>
              <a:t>adapt </a:t>
            </a:r>
            <a:r>
              <a:rPr lang="zh-CN" altLang="en-US"/>
              <a:t>their actions (whether these actions are making </a:t>
            </a:r>
            <a:r>
              <a:rPr lang="zh-CN" altLang="en-US" b="1"/>
              <a:t>predictions</a:t>
            </a:r>
            <a:r>
              <a:rPr lang="zh-CN" altLang="en-US"/>
              <a:t>, or </a:t>
            </a:r>
            <a:r>
              <a:rPr lang="zh-CN" altLang="en-US" b="1"/>
              <a:t>controlling </a:t>
            </a:r>
            <a:r>
              <a:rPr lang="zh-CN" altLang="en-US"/>
              <a:t>a robot) </a:t>
            </a:r>
            <a:endParaRPr lang="zh-CN" altLang="en-US"/>
          </a:p>
          <a:p>
            <a:pPr lvl="1"/>
            <a:r>
              <a:rPr lang="zh-CN" altLang="en-US"/>
              <a:t>so that these actions get more </a:t>
            </a:r>
            <a:r>
              <a:rPr lang="zh-CN" altLang="en-US" b="1"/>
              <a:t>accurate</a:t>
            </a:r>
            <a:r>
              <a:rPr lang="zh-CN" altLang="en-US"/>
              <a:t>, </a:t>
            </a:r>
            <a:endParaRPr lang="zh-CN" altLang="en-US"/>
          </a:p>
          <a:p>
            <a:pPr lvl="2"/>
            <a:r>
              <a:rPr lang="zh-CN" altLang="en-US"/>
              <a:t>where accuracy is measured by how well the chosen actions reflect the correct ones.</a:t>
            </a:r>
            <a:endParaRPr lang="zh-CN" altLang="en-US"/>
          </a:p>
          <a:p>
            <a:pPr lvl="0"/>
            <a:r>
              <a:rPr lang="zh-CN" altLang="en-US"/>
              <a:t>The </a:t>
            </a:r>
            <a:r>
              <a:rPr lang="zh-CN" altLang="en-US" b="1"/>
              <a:t>computational complexity</a:t>
            </a:r>
            <a:r>
              <a:rPr lang="zh-CN" altLang="en-US"/>
              <a:t> of the machine learning</a:t>
            </a:r>
            <a:endParaRPr lang="zh-CN" altLang="en-US"/>
          </a:p>
          <a:p>
            <a:pPr lvl="1"/>
            <a:r>
              <a:rPr lang="zh-CN" altLang="en-US"/>
              <a:t>very large datasets</a:t>
            </a:r>
            <a:endParaRPr lang="zh-CN" altLang="en-US"/>
          </a:p>
          <a:p>
            <a:pPr lvl="1"/>
            <a:r>
              <a:rPr lang="zh-CN" altLang="en-US"/>
              <a:t>highdegree polynomial complexity in the size of the dataset</a:t>
            </a:r>
            <a:endParaRPr lang="zh-CN" altLang="en-US"/>
          </a:p>
          <a:p>
            <a:pPr lvl="0"/>
            <a:r>
              <a:rPr lang="zh-CN" altLang="en-US"/>
              <a:t>The complexity :</a:t>
            </a:r>
            <a:endParaRPr lang="zh-CN" altLang="en-US"/>
          </a:p>
          <a:p>
            <a:pPr lvl="1"/>
            <a:r>
              <a:rPr lang="zh-CN" altLang="en-US"/>
              <a:t>the complexity of training, </a:t>
            </a:r>
            <a:endParaRPr lang="zh-CN" altLang="en-US"/>
          </a:p>
          <a:p>
            <a:pPr lvl="1"/>
            <a:r>
              <a:rPr lang="zh-CN" altLang="en-US"/>
              <a:t>the complexity of applying the trained algorithm.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1.3 TYPES OF MACHINE LEARNING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940"/>
          </a:xfrm>
        </p:spPr>
        <p:txBody>
          <a:bodyPr>
            <a:normAutofit lnSpcReduction="20000"/>
          </a:bodyPr>
          <a:p>
            <a:r>
              <a:rPr lang="zh-CN" altLang="en-US"/>
              <a:t>the </a:t>
            </a:r>
            <a:r>
              <a:rPr lang="zh-CN" altLang="en-US" b="1"/>
              <a:t>variables </a:t>
            </a:r>
            <a:r>
              <a:rPr lang="zh-CN" altLang="en-US"/>
              <a:t> are called </a:t>
            </a:r>
            <a:r>
              <a:rPr lang="zh-CN" altLang="en-US" b="1"/>
              <a:t>features </a:t>
            </a:r>
            <a:r>
              <a:rPr lang="zh-CN" altLang="en-US"/>
              <a:t>in the jargon</a:t>
            </a:r>
            <a:endParaRPr lang="zh-CN" altLang="en-US"/>
          </a:p>
          <a:p>
            <a:r>
              <a:rPr lang="zh-CN" altLang="en-US"/>
              <a:t>a couple of vital questions:</a:t>
            </a:r>
            <a:endParaRPr lang="zh-CN" altLang="en-US"/>
          </a:p>
          <a:p>
            <a:pPr lvl="1"/>
            <a:r>
              <a:rPr lang="zh-CN" altLang="en-US"/>
              <a:t>how does the computer know whether it is getting </a:t>
            </a:r>
            <a:r>
              <a:rPr lang="zh-CN" altLang="en-US" b="1"/>
              <a:t>better </a:t>
            </a:r>
            <a:r>
              <a:rPr lang="zh-CN" altLang="en-US"/>
              <a:t>or not, </a:t>
            </a:r>
            <a:endParaRPr lang="zh-CN" altLang="en-US"/>
          </a:p>
          <a:p>
            <a:pPr lvl="1"/>
            <a:r>
              <a:rPr lang="zh-CN" altLang="en-US"/>
              <a:t>and how does it know how to </a:t>
            </a:r>
            <a:r>
              <a:rPr lang="zh-CN" altLang="en-US" b="1"/>
              <a:t>improve</a:t>
            </a:r>
            <a:r>
              <a:rPr lang="zh-CN" altLang="en-US"/>
              <a:t>?</a:t>
            </a:r>
            <a:endParaRPr lang="zh-CN" altLang="en-US"/>
          </a:p>
          <a:p>
            <a:pPr lvl="0"/>
            <a:r>
              <a:rPr lang="zh-CN" altLang="en-US"/>
              <a:t>different possible </a:t>
            </a:r>
            <a:r>
              <a:rPr lang="zh-CN" altLang="en-US" b="1"/>
              <a:t>answers </a:t>
            </a:r>
            <a:r>
              <a:rPr lang="zh-CN" altLang="en-US"/>
              <a:t>produce </a:t>
            </a:r>
            <a:r>
              <a:rPr lang="zh-CN" altLang="en-US" b="1"/>
              <a:t>different types</a:t>
            </a:r>
            <a:r>
              <a:rPr lang="zh-CN" altLang="en-US"/>
              <a:t> of machine learning</a:t>
            </a:r>
            <a:endParaRPr lang="zh-CN" altLang="en-US"/>
          </a:p>
          <a:p>
            <a:pPr lvl="1"/>
            <a:r>
              <a:rPr lang="zh-CN" altLang="en-US"/>
              <a:t>to tell it </a:t>
            </a:r>
            <a:r>
              <a:rPr lang="zh-CN" altLang="en-US" b="1"/>
              <a:t>a few</a:t>
            </a:r>
            <a:r>
              <a:rPr lang="zh-CN" altLang="en-US"/>
              <a:t> right answers and then it can‘work out’ </a:t>
            </a:r>
            <a:r>
              <a:rPr lang="zh-CN" altLang="en-US" b="1"/>
              <a:t>how </a:t>
            </a:r>
            <a:r>
              <a:rPr lang="zh-CN" altLang="en-US"/>
              <a:t>to get the correct answers for other problems (</a:t>
            </a:r>
            <a:r>
              <a:rPr lang="zh-CN" altLang="en-US" b="1"/>
              <a:t>generalise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tell it </a:t>
            </a:r>
            <a:r>
              <a:rPr lang="en-US" altLang="zh-CN" b="1"/>
              <a:t>whether or not</a:t>
            </a:r>
            <a:r>
              <a:rPr lang="en-US" altLang="zh-CN"/>
              <a:t> the answer was correct, but </a:t>
            </a:r>
            <a:r>
              <a:rPr lang="en-US" altLang="zh-CN" b="1"/>
              <a:t>not</a:t>
            </a:r>
            <a:r>
              <a:rPr lang="en-US" altLang="zh-CN"/>
              <a:t> how to find the correct answer, so that it has to </a:t>
            </a:r>
            <a:r>
              <a:rPr lang="en-US" altLang="zh-CN" b="1"/>
              <a:t>search </a:t>
            </a:r>
            <a:r>
              <a:rPr lang="en-US" altLang="zh-CN"/>
              <a:t>for the right answer.</a:t>
            </a:r>
            <a:endParaRPr lang="en-US" altLang="zh-CN"/>
          </a:p>
          <a:p>
            <a:pPr lvl="1"/>
            <a:r>
              <a:rPr lang="en-US" altLang="zh-CN" b="1"/>
              <a:t>not have</a:t>
            </a:r>
            <a:r>
              <a:rPr lang="en-US" altLang="zh-CN"/>
              <a:t> any </a:t>
            </a:r>
            <a:r>
              <a:rPr lang="en-US" altLang="zh-CN" b="1"/>
              <a:t>correct </a:t>
            </a:r>
            <a:r>
              <a:rPr lang="en-US" altLang="zh-CN"/>
              <a:t>answers; we just want the algorithm </a:t>
            </a:r>
            <a:r>
              <a:rPr lang="en-US" altLang="zh-CN" b="1"/>
              <a:t>to find</a:t>
            </a:r>
            <a:r>
              <a:rPr lang="en-US" altLang="zh-CN"/>
              <a:t> inputs that have something </a:t>
            </a:r>
            <a:r>
              <a:rPr lang="en-US" altLang="zh-CN" b="1"/>
              <a:t>in common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Supervised learning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</a:t>
            </a:r>
            <a:r>
              <a:rPr lang="zh-CN" altLang="en-US" b="1"/>
              <a:t>training set</a:t>
            </a:r>
            <a:r>
              <a:rPr lang="zh-CN" altLang="en-US"/>
              <a:t> of examples with the </a:t>
            </a:r>
            <a:r>
              <a:rPr lang="zh-CN" altLang="en-US" b="1"/>
              <a:t>correct</a:t>
            </a:r>
            <a:r>
              <a:rPr lang="zh-CN" altLang="en-US"/>
              <a:t> responses (targets) is provided </a:t>
            </a:r>
            <a:endParaRPr lang="zh-CN" altLang="en-US"/>
          </a:p>
          <a:p>
            <a:r>
              <a:rPr lang="zh-CN" altLang="en-US"/>
              <a:t>and, based on this training set, the algorithm </a:t>
            </a:r>
            <a:r>
              <a:rPr lang="zh-CN" altLang="en-US" b="1"/>
              <a:t>generalises </a:t>
            </a:r>
            <a:r>
              <a:rPr lang="zh-CN" altLang="en-US"/>
              <a:t>to respond correctly to </a:t>
            </a:r>
            <a:r>
              <a:rPr lang="zh-CN" altLang="en-US" b="1"/>
              <a:t>all </a:t>
            </a:r>
            <a:r>
              <a:rPr lang="zh-CN" altLang="en-US"/>
              <a:t>possible inputs. </a:t>
            </a:r>
            <a:endParaRPr lang="zh-CN" altLang="en-US"/>
          </a:p>
          <a:p>
            <a:r>
              <a:rPr lang="zh-CN" altLang="en-US"/>
              <a:t>This is also called </a:t>
            </a:r>
            <a:r>
              <a:rPr lang="zh-CN" altLang="en-US" b="1"/>
              <a:t>learning from exemplars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Unsupervised learning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Correct responses are not provided, </a:t>
            </a:r>
            <a:endParaRPr lang="zh-CN" altLang="en-US"/>
          </a:p>
          <a:p>
            <a:r>
              <a:rPr lang="zh-CN" altLang="en-US"/>
              <a:t>but instead the algorithm tries to identify </a:t>
            </a:r>
            <a:r>
              <a:rPr lang="zh-CN" altLang="en-US" b="1"/>
              <a:t>similarities </a:t>
            </a:r>
            <a:r>
              <a:rPr lang="zh-CN" altLang="en-US"/>
              <a:t>between the inputs </a:t>
            </a:r>
            <a:endParaRPr lang="zh-CN" altLang="en-US"/>
          </a:p>
          <a:p>
            <a:pPr lvl="1"/>
            <a:r>
              <a:rPr lang="zh-CN" altLang="en-US"/>
              <a:t>so that inputs that have something in </a:t>
            </a:r>
            <a:r>
              <a:rPr lang="zh-CN" altLang="en-US" b="1"/>
              <a:t>common </a:t>
            </a:r>
            <a:r>
              <a:rPr lang="zh-CN" altLang="en-US"/>
              <a:t>are </a:t>
            </a:r>
            <a:r>
              <a:rPr lang="zh-CN" altLang="en-US" b="1"/>
              <a:t>categorised </a:t>
            </a:r>
            <a:r>
              <a:rPr lang="zh-CN" altLang="en-US"/>
              <a:t>together.</a:t>
            </a:r>
            <a:endParaRPr lang="zh-CN" altLang="en-US"/>
          </a:p>
          <a:p>
            <a:r>
              <a:rPr lang="zh-CN" altLang="en-US"/>
              <a:t>The </a:t>
            </a:r>
            <a:r>
              <a:rPr lang="zh-CN" altLang="en-US" i="1"/>
              <a:t>statistical </a:t>
            </a:r>
            <a:r>
              <a:rPr lang="zh-CN" altLang="en-US"/>
              <a:t>approach to unsupervised learning is known as </a:t>
            </a:r>
            <a:r>
              <a:rPr lang="zh-CN" altLang="en-US" b="1"/>
              <a:t>density estimation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6806</Words>
  <Application>WPS 演示</Application>
  <PresentationFormat>宽屏</PresentationFormat>
  <Paragraphs>169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Machine Learning (2nd Edition)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David Chen</dc:creator>
  <cp:lastModifiedBy>WPS通行证468342</cp:lastModifiedBy>
  <cp:revision>37</cp:revision>
  <dcterms:created xsi:type="dcterms:W3CDTF">2017-12-17T01:11:00Z</dcterms:created>
  <dcterms:modified xsi:type="dcterms:W3CDTF">2017-12-17T05:52:43Z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