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320" r:id="rId26"/>
    <p:sldId id="321" r:id="rId27"/>
    <p:sldId id="322" r:id="rId28"/>
    <p:sldId id="324" r:id="rId29"/>
    <p:sldId id="323" r:id="rId30"/>
    <p:sldId id="280" r:id="rId31"/>
    <p:sldId id="282" r:id="rId32"/>
    <p:sldId id="283" r:id="rId33"/>
    <p:sldId id="284" r:id="rId34"/>
    <p:sldId id="285" r:id="rId35"/>
    <p:sldId id="287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3" r:id="rId61"/>
    <p:sldId id="312" r:id="rId62"/>
    <p:sldId id="314" r:id="rId63"/>
    <p:sldId id="315" r:id="rId64"/>
    <p:sldId id="316" r:id="rId65"/>
    <p:sldId id="317" r:id="rId66"/>
    <p:sldId id="318" r:id="rId6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Machine Learning </a:t>
            </a:r>
            <a:br>
              <a:rPr lang="en-US" altLang="zh-CN"/>
            </a:br>
            <a:r>
              <a:rPr lang="en-US" altLang="zh-CN"/>
              <a:t>An Alogrithm Persepective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Second Edition</a:t>
            </a:r>
            <a:endParaRPr lang="en-US" altLang="zh-CN"/>
          </a:p>
          <a:p>
            <a:r>
              <a:rPr lang="en-US" altLang="zh-CN"/>
              <a:t>by Stephen Marsland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2.2.1 Overfitting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need to make sure that we do </a:t>
            </a:r>
            <a:r>
              <a:rPr lang="zh-CN" altLang="en-US" b="1"/>
              <a:t>enough training</a:t>
            </a:r>
            <a:r>
              <a:rPr lang="zh-CN" altLang="en-US"/>
              <a:t> that the algorithm </a:t>
            </a:r>
            <a:r>
              <a:rPr lang="zh-CN" altLang="en-US" b="1"/>
              <a:t>generalises </a:t>
            </a:r>
            <a:r>
              <a:rPr lang="zh-CN" altLang="en-US"/>
              <a:t>well.</a:t>
            </a:r>
            <a:endParaRPr lang="zh-CN" altLang="en-US"/>
          </a:p>
          <a:p>
            <a:r>
              <a:rPr lang="zh-CN" altLang="en-US"/>
              <a:t>In fact, there is at least as much danger in </a:t>
            </a:r>
            <a:r>
              <a:rPr lang="zh-CN" altLang="en-US" b="1"/>
              <a:t>over-training</a:t>
            </a:r>
            <a:r>
              <a:rPr lang="zh-CN" altLang="en-US"/>
              <a:t> as there is in </a:t>
            </a:r>
            <a:r>
              <a:rPr lang="zh-CN" altLang="en-US" b="1"/>
              <a:t>under-training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if we train for </a:t>
            </a:r>
            <a:r>
              <a:rPr lang="zh-CN" altLang="en-US" b="1"/>
              <a:t>too long</a:t>
            </a:r>
            <a:r>
              <a:rPr lang="zh-CN" altLang="en-US"/>
              <a:t>, then we will </a:t>
            </a:r>
            <a:r>
              <a:rPr lang="zh-CN" altLang="en-US" b="1"/>
              <a:t>overfit </a:t>
            </a:r>
            <a:r>
              <a:rPr lang="zh-CN" altLang="en-US"/>
              <a:t>the data, which means that </a:t>
            </a:r>
            <a:endParaRPr lang="zh-CN" altLang="en-US"/>
          </a:p>
          <a:p>
            <a:pPr lvl="1"/>
            <a:r>
              <a:rPr lang="zh-CN" altLang="en-US"/>
              <a:t>we have learnt about the </a:t>
            </a:r>
            <a:r>
              <a:rPr lang="zh-CN" altLang="en-US" b="1"/>
              <a:t>noise </a:t>
            </a:r>
            <a:r>
              <a:rPr lang="zh-CN" altLang="en-US"/>
              <a:t>and </a:t>
            </a:r>
            <a:r>
              <a:rPr lang="zh-CN" altLang="en-US" b="1"/>
              <a:t>inaccuracies </a:t>
            </a:r>
            <a:r>
              <a:rPr lang="zh-CN" altLang="en-US"/>
              <a:t>in the data as well as the actual function.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729605" cy="3195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22135" y="1727835"/>
            <a:ext cx="506920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The effect of </a:t>
            </a:r>
            <a:r>
              <a:rPr lang="zh-CN" altLang="en-US" sz="2800" b="1"/>
              <a:t>overfitting </a:t>
            </a:r>
            <a:r>
              <a:rPr lang="zh-CN" altLang="en-US" sz="2800"/>
              <a:t>is that rather than finding the </a:t>
            </a:r>
            <a:r>
              <a:rPr lang="zh-CN" altLang="en-US" sz="2800" b="1"/>
              <a:t>generating function </a:t>
            </a:r>
            <a:r>
              <a:rPr lang="zh-CN" altLang="en-US" sz="2800"/>
              <a:t>(as shown on the left), 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the </a:t>
            </a:r>
            <a:r>
              <a:rPr lang="zh-CN" altLang="en-US" sz="2800" b="1"/>
              <a:t>neural </a:t>
            </a:r>
            <a:r>
              <a:rPr lang="zh-CN" altLang="en-US" sz="2800"/>
              <a:t>network matches the inputs </a:t>
            </a:r>
            <a:r>
              <a:rPr lang="zh-CN" altLang="en-US" sz="2800" b="1"/>
              <a:t>perfectly</a:t>
            </a:r>
            <a:r>
              <a:rPr lang="zh-CN" altLang="en-US" sz="2800"/>
              <a:t>, including the </a:t>
            </a:r>
            <a:r>
              <a:rPr lang="zh-CN" altLang="en-US" sz="2800" b="1"/>
              <a:t>noise </a:t>
            </a:r>
            <a:r>
              <a:rPr lang="zh-CN" altLang="en-US" sz="2800"/>
              <a:t>in them (on the right). 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This reduces the </a:t>
            </a:r>
            <a:r>
              <a:rPr lang="zh-CN" altLang="en-US" sz="2800" b="1"/>
              <a:t>generalisation </a:t>
            </a:r>
            <a:r>
              <a:rPr lang="zh-CN" altLang="en-US" sz="2800"/>
              <a:t>capabilities of the network.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965"/>
          </a:xfrm>
        </p:spPr>
        <p:txBody>
          <a:bodyPr>
            <a:normAutofit lnSpcReduction="20000"/>
          </a:bodyPr>
          <a:p>
            <a:r>
              <a:rPr lang="zh-CN" altLang="en-US"/>
              <a:t>We want to </a:t>
            </a:r>
            <a:r>
              <a:rPr lang="zh-CN" altLang="en-US" b="1"/>
              <a:t>stop </a:t>
            </a:r>
            <a:r>
              <a:rPr lang="zh-CN" altLang="en-US"/>
              <a:t>the learning process before the algorithm overfits, which means that </a:t>
            </a:r>
            <a:endParaRPr lang="zh-CN" altLang="en-US"/>
          </a:p>
          <a:p>
            <a:pPr lvl="1"/>
            <a:r>
              <a:rPr lang="zh-CN" altLang="en-US"/>
              <a:t>we need to know </a:t>
            </a:r>
            <a:r>
              <a:rPr lang="zh-CN" altLang="en-US" b="1"/>
              <a:t>how well</a:t>
            </a:r>
            <a:r>
              <a:rPr lang="zh-CN" altLang="en-US"/>
              <a:t> it is </a:t>
            </a:r>
            <a:r>
              <a:rPr lang="zh-CN" altLang="en-US" b="1"/>
              <a:t>generalising </a:t>
            </a:r>
            <a:r>
              <a:rPr lang="zh-CN" altLang="en-US"/>
              <a:t>at each timestep.</a:t>
            </a:r>
            <a:endParaRPr lang="zh-CN" altLang="en-US"/>
          </a:p>
          <a:p>
            <a:pPr lvl="0"/>
            <a:r>
              <a:rPr lang="zh-CN" altLang="en-US"/>
              <a:t>We can</a:t>
            </a:r>
            <a:r>
              <a:rPr lang="en-US" altLang="zh-CN"/>
              <a:t>'</a:t>
            </a:r>
            <a:r>
              <a:rPr lang="zh-CN" altLang="en-US"/>
              <a:t>t use the </a:t>
            </a:r>
            <a:r>
              <a:rPr lang="zh-CN" altLang="en-US" i="1"/>
              <a:t>training data</a:t>
            </a:r>
            <a:r>
              <a:rPr lang="zh-CN" altLang="en-US"/>
              <a:t> </a:t>
            </a:r>
            <a:r>
              <a:rPr lang="en-US" altLang="zh-CN"/>
              <a:t>and </a:t>
            </a:r>
            <a:r>
              <a:rPr lang="en-US" altLang="zh-CN" i="1"/>
              <a:t>test </a:t>
            </a:r>
            <a:r>
              <a:rPr lang="zh-CN" altLang="en-US" i="1">
                <a:sym typeface="+mn-ea"/>
              </a:rPr>
              <a:t>data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So we need a </a:t>
            </a:r>
            <a:r>
              <a:rPr lang="zh-CN" altLang="en-US" b="1">
                <a:sym typeface="+mn-ea"/>
              </a:rPr>
              <a:t>third </a:t>
            </a:r>
            <a:r>
              <a:rPr lang="zh-CN" altLang="en-US">
                <a:sym typeface="+mn-ea"/>
              </a:rPr>
              <a:t>set of data to use for this purpose, which is called the </a:t>
            </a:r>
            <a:r>
              <a:rPr lang="zh-CN" altLang="en-US" b="1">
                <a:sym typeface="+mn-ea"/>
              </a:rPr>
              <a:t>validation set</a:t>
            </a:r>
            <a:r>
              <a:rPr lang="en-US" altLang="zh-CN" b="1">
                <a:sym typeface="+mn-ea"/>
              </a:rPr>
              <a:t>.</a:t>
            </a:r>
            <a:endParaRPr lang="en-US" altLang="zh-CN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to validate the learning so far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This is known as </a:t>
            </a:r>
            <a:r>
              <a:rPr lang="zh-CN" altLang="en-US" b="1">
                <a:sym typeface="+mn-ea"/>
              </a:rPr>
              <a:t>cross-validation</a:t>
            </a:r>
            <a:r>
              <a:rPr lang="zh-CN" altLang="en-US">
                <a:sym typeface="+mn-ea"/>
              </a:rPr>
              <a:t> in statistics.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It is part of </a:t>
            </a:r>
            <a:r>
              <a:rPr lang="zh-CN" altLang="en-US" b="1">
                <a:sym typeface="+mn-ea"/>
              </a:rPr>
              <a:t>model selection</a:t>
            </a:r>
            <a:r>
              <a:rPr lang="zh-CN" altLang="en-US">
                <a:sym typeface="+mn-ea"/>
              </a:rPr>
              <a:t>: 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choosing the </a:t>
            </a:r>
            <a:r>
              <a:rPr lang="zh-CN" altLang="en-US" b="1">
                <a:sym typeface="+mn-ea"/>
              </a:rPr>
              <a:t>right </a:t>
            </a:r>
            <a:r>
              <a:rPr lang="zh-CN" altLang="en-US">
                <a:sym typeface="+mn-ea"/>
              </a:rPr>
              <a:t>parameters for the </a:t>
            </a:r>
            <a:r>
              <a:rPr lang="zh-CN" altLang="en-US" b="1">
                <a:sym typeface="+mn-ea"/>
              </a:rPr>
              <a:t>model </a:t>
            </a:r>
            <a:r>
              <a:rPr lang="zh-CN" altLang="en-US">
                <a:sym typeface="+mn-ea"/>
              </a:rPr>
              <a:t>so that it </a:t>
            </a:r>
            <a:r>
              <a:rPr lang="zh-CN" altLang="en-US" b="1">
                <a:sym typeface="+mn-ea"/>
              </a:rPr>
              <a:t>generalises </a:t>
            </a:r>
            <a:r>
              <a:rPr lang="zh-CN" altLang="en-US">
                <a:sym typeface="+mn-ea"/>
              </a:rPr>
              <a:t>as well as possible.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2.2.2 Training, Testing, and Validation Sets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now need three sets of data: 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zh-CN" altLang="en-US" b="1"/>
              <a:t>training set</a:t>
            </a:r>
            <a:r>
              <a:rPr lang="zh-CN" altLang="en-US"/>
              <a:t> to actually train the algorithm, 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zh-CN" altLang="en-US" b="1"/>
              <a:t>validation set</a:t>
            </a:r>
            <a:r>
              <a:rPr lang="zh-CN" altLang="en-US"/>
              <a:t> to keep track of how well it is doing as it learns, </a:t>
            </a:r>
            <a:endParaRPr lang="zh-CN" altLang="en-US"/>
          </a:p>
          <a:p>
            <a:pPr lvl="1"/>
            <a:r>
              <a:rPr lang="zh-CN" altLang="en-US"/>
              <a:t>and the </a:t>
            </a:r>
            <a:r>
              <a:rPr lang="zh-CN" altLang="en-US" b="1"/>
              <a:t>test set</a:t>
            </a:r>
            <a:r>
              <a:rPr lang="zh-CN" altLang="en-US"/>
              <a:t> to produce the final results.</a:t>
            </a:r>
            <a:endParaRPr lang="zh-CN" altLang="en-US"/>
          </a:p>
          <a:p>
            <a:pPr lvl="0"/>
            <a:r>
              <a:rPr lang="zh-CN" altLang="en-US"/>
              <a:t>This is becoming </a:t>
            </a:r>
            <a:r>
              <a:rPr lang="zh-CN" altLang="en-US" b="1"/>
              <a:t>expensive </a:t>
            </a:r>
            <a:r>
              <a:rPr lang="zh-CN" altLang="en-US"/>
              <a:t>in data, especially since for </a:t>
            </a:r>
            <a:r>
              <a:rPr lang="zh-CN" altLang="en-US" b="1"/>
              <a:t>supervised learning</a:t>
            </a:r>
            <a:r>
              <a:rPr lang="zh-CN" altLang="en-US"/>
              <a:t> it all has to have </a:t>
            </a:r>
            <a:r>
              <a:rPr lang="zh-CN" altLang="en-US" b="1"/>
              <a:t>target </a:t>
            </a:r>
            <a:r>
              <a:rPr lang="zh-CN" altLang="en-US"/>
              <a:t>values attached.</a:t>
            </a:r>
            <a:endParaRPr lang="zh-CN" altLang="en-US"/>
          </a:p>
          <a:p>
            <a:pPr lvl="0"/>
            <a:r>
              <a:rPr lang="en-US" altLang="zh-CN" b="1"/>
              <a:t>semi-supervised learning</a:t>
            </a:r>
            <a:r>
              <a:rPr lang="en-US" altLang="zh-CN"/>
              <a:t> attempts to deal with this need for large amounts of labelled data.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6605" y="1485900"/>
            <a:ext cx="7213600" cy="3886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4555" y="5568950"/>
            <a:ext cx="10046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The dataset is </a:t>
            </a:r>
            <a:r>
              <a:rPr lang="zh-CN" altLang="en-US" sz="2400" b="1"/>
              <a:t>split </a:t>
            </a:r>
            <a:r>
              <a:rPr lang="zh-CN" altLang="en-US" sz="2400"/>
              <a:t>into different sets, some for training, some for validation,</a:t>
            </a:r>
            <a:endParaRPr lang="zh-CN" altLang="en-US" sz="2400"/>
          </a:p>
          <a:p>
            <a:r>
              <a:rPr lang="zh-CN" altLang="en-US" sz="2400"/>
              <a:t>and some for testing.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it is typical to do something like </a:t>
            </a:r>
            <a:r>
              <a:rPr lang="zh-CN" altLang="en-US" b="1"/>
              <a:t>50:25:25</a:t>
            </a:r>
            <a:r>
              <a:rPr lang="zh-CN" altLang="en-US"/>
              <a:t> if you have </a:t>
            </a:r>
            <a:r>
              <a:rPr lang="zh-CN" altLang="en-US" b="1"/>
              <a:t>plenty </a:t>
            </a:r>
            <a:r>
              <a:rPr lang="zh-CN" altLang="en-US"/>
              <a:t>of data, and </a:t>
            </a:r>
            <a:r>
              <a:rPr lang="zh-CN" altLang="en-US" b="1"/>
              <a:t>60:20:20</a:t>
            </a:r>
            <a:r>
              <a:rPr lang="zh-CN" altLang="en-US"/>
              <a:t> if you don</a:t>
            </a:r>
            <a:r>
              <a:rPr lang="en-US" altLang="zh-CN"/>
              <a:t>'</a:t>
            </a:r>
            <a:r>
              <a:rPr lang="zh-CN" altLang="en-US"/>
              <a:t>t.</a:t>
            </a:r>
            <a:endParaRPr lang="zh-CN" altLang="en-US"/>
          </a:p>
          <a:p>
            <a:r>
              <a:rPr lang="zh-CN" altLang="en-US"/>
              <a:t>randomly </a:t>
            </a:r>
            <a:r>
              <a:rPr lang="zh-CN" altLang="en-US" b="1"/>
              <a:t>reordering </a:t>
            </a:r>
            <a:r>
              <a:rPr lang="zh-CN" altLang="en-US"/>
              <a:t>the data first</a:t>
            </a:r>
            <a:r>
              <a:rPr lang="en-US" altLang="zh-CN"/>
              <a:t>, </a:t>
            </a:r>
            <a:r>
              <a:rPr lang="zh-CN" altLang="en-US"/>
              <a:t>or by assigning each datapoint </a:t>
            </a:r>
            <a:r>
              <a:rPr lang="zh-CN" altLang="en-US" b="1"/>
              <a:t>randomly </a:t>
            </a:r>
            <a:r>
              <a:rPr lang="zh-CN" altLang="en-US"/>
              <a:t>to one of the sets</a:t>
            </a:r>
            <a:endParaRPr lang="zh-CN" altLang="en-US"/>
          </a:p>
          <a:p>
            <a:r>
              <a:rPr lang="zh-CN" altLang="en-US"/>
              <a:t>If you are really </a:t>
            </a:r>
            <a:r>
              <a:rPr lang="zh-CN" altLang="en-US" b="1"/>
              <a:t>short of</a:t>
            </a:r>
            <a:r>
              <a:rPr lang="zh-CN" altLang="en-US"/>
              <a:t> training data, so that if you have a separate validation set there is a worry that the algorithm won</a:t>
            </a:r>
            <a:r>
              <a:rPr lang="en-US" altLang="zh-CN"/>
              <a:t>'</a:t>
            </a:r>
            <a:r>
              <a:rPr lang="zh-CN" altLang="en-US"/>
              <a:t>t be sufficiently trained; then it is possible to perform </a:t>
            </a:r>
            <a:r>
              <a:rPr lang="zh-CN" altLang="en-US" b="1"/>
              <a:t>leave-some-out</a:t>
            </a:r>
            <a:r>
              <a:rPr lang="zh-CN" altLang="en-US"/>
              <a:t>, </a:t>
            </a:r>
            <a:r>
              <a:rPr lang="zh-CN" altLang="en-US" b="1"/>
              <a:t>multi-fold cross-validation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53490"/>
            <a:ext cx="6569075" cy="5083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1155" y="1344930"/>
            <a:ext cx="39058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Leave-some-out, multi-fold cross-validation gets around the problem of data shortage by </a:t>
            </a:r>
            <a:r>
              <a:rPr lang="zh-CN" altLang="en-US" sz="2400" b="1"/>
              <a:t>training many models</a:t>
            </a:r>
            <a:r>
              <a:rPr lang="zh-CN" altLang="en-US" sz="2400"/>
              <a:t>.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 It works by </a:t>
            </a:r>
            <a:r>
              <a:rPr lang="zh-CN" altLang="en-US" sz="2400" b="1"/>
              <a:t>splitting </a:t>
            </a:r>
            <a:r>
              <a:rPr lang="zh-CN" altLang="en-US" sz="2400"/>
              <a:t>the data into sets, training a model on </a:t>
            </a:r>
            <a:r>
              <a:rPr lang="zh-CN" altLang="en-US" sz="2400" b="1"/>
              <a:t>most </a:t>
            </a:r>
            <a:r>
              <a:rPr lang="zh-CN" altLang="en-US" sz="2400"/>
              <a:t>sets and holding one out for </a:t>
            </a:r>
            <a:r>
              <a:rPr lang="zh-CN" altLang="en-US" sz="2400" b="1"/>
              <a:t>validation </a:t>
            </a:r>
            <a:r>
              <a:rPr lang="zh-CN" altLang="en-US" sz="2400"/>
              <a:t>(and another for </a:t>
            </a:r>
            <a:r>
              <a:rPr lang="zh-CN" altLang="en-US" sz="2400" b="1"/>
              <a:t>testing</a:t>
            </a:r>
            <a:r>
              <a:rPr lang="zh-CN" altLang="en-US" sz="2400"/>
              <a:t>). 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/>
              <a:t>Different models </a:t>
            </a:r>
            <a:r>
              <a:rPr lang="zh-CN" altLang="en-US" sz="2400"/>
              <a:t>are trained with different sets being held out.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273040"/>
          </a:xfrm>
        </p:spPr>
        <p:txBody>
          <a:bodyPr>
            <a:normAutofit/>
          </a:bodyPr>
          <a:p>
            <a:r>
              <a:rPr lang="zh-CN" altLang="en-US"/>
              <a:t>The dataset is </a:t>
            </a:r>
            <a:r>
              <a:rPr lang="zh-CN" altLang="en-US" b="1"/>
              <a:t>randomly </a:t>
            </a:r>
            <a:r>
              <a:rPr lang="zh-CN" altLang="en-US"/>
              <a:t>partitioned into </a:t>
            </a:r>
            <a:r>
              <a:rPr lang="zh-CN" altLang="en-US" b="1"/>
              <a:t>K subsets</a:t>
            </a:r>
            <a:r>
              <a:rPr lang="zh-CN" altLang="en-US"/>
              <a:t>, </a:t>
            </a:r>
            <a:endParaRPr lang="zh-CN" altLang="en-US"/>
          </a:p>
          <a:p>
            <a:pPr lvl="1"/>
            <a:r>
              <a:rPr lang="zh-CN" altLang="en-US"/>
              <a:t>and </a:t>
            </a:r>
            <a:r>
              <a:rPr lang="zh-CN" altLang="en-US" b="1"/>
              <a:t>one </a:t>
            </a:r>
            <a:r>
              <a:rPr lang="zh-CN" altLang="en-US"/>
              <a:t>subset is used as a </a:t>
            </a:r>
            <a:r>
              <a:rPr lang="zh-CN" altLang="en-US" b="1"/>
              <a:t>validation </a:t>
            </a:r>
            <a:r>
              <a:rPr lang="zh-CN" altLang="en-US"/>
              <a:t>set, while the algorithm is trained on </a:t>
            </a:r>
            <a:r>
              <a:rPr lang="zh-CN" altLang="en-US" b="1"/>
              <a:t>all </a:t>
            </a:r>
            <a:r>
              <a:rPr lang="zh-CN" altLang="en-US"/>
              <a:t>of the others. </a:t>
            </a:r>
            <a:endParaRPr lang="zh-CN" altLang="en-US"/>
          </a:p>
          <a:p>
            <a:pPr lvl="0"/>
            <a:r>
              <a:rPr lang="zh-CN" altLang="en-US"/>
              <a:t>A </a:t>
            </a:r>
            <a:r>
              <a:rPr lang="zh-CN" altLang="en-US" b="1"/>
              <a:t>different </a:t>
            </a:r>
            <a:r>
              <a:rPr lang="zh-CN" altLang="en-US"/>
              <a:t>subset is then left out and a </a:t>
            </a:r>
            <a:r>
              <a:rPr lang="zh-CN" altLang="en-US" b="1"/>
              <a:t>new model</a:t>
            </a:r>
            <a:r>
              <a:rPr lang="zh-CN" altLang="en-US"/>
              <a:t> is trained on that subset, repeating the same process for all of the different subsets. </a:t>
            </a:r>
            <a:endParaRPr lang="zh-CN" altLang="en-US"/>
          </a:p>
          <a:p>
            <a:pPr lvl="0"/>
            <a:r>
              <a:rPr lang="zh-CN" altLang="en-US"/>
              <a:t>Finally, the model that produced the </a:t>
            </a:r>
            <a:r>
              <a:rPr lang="zh-CN" altLang="en-US" b="1"/>
              <a:t>lowest validation error</a:t>
            </a:r>
            <a:r>
              <a:rPr lang="zh-CN" altLang="en-US"/>
              <a:t> is tested and used. </a:t>
            </a:r>
            <a:endParaRPr lang="zh-CN" altLang="en-US"/>
          </a:p>
          <a:p>
            <a:pPr lvl="0"/>
            <a:r>
              <a:rPr lang="zh-CN" altLang="en-US"/>
              <a:t>We</a:t>
            </a:r>
            <a:r>
              <a:rPr lang="en-US" altLang="zh-CN"/>
              <a:t>'</a:t>
            </a:r>
            <a:r>
              <a:rPr lang="zh-CN" altLang="en-US"/>
              <a:t>ve </a:t>
            </a:r>
            <a:r>
              <a:rPr lang="zh-CN" altLang="en-US" b="1"/>
              <a:t>traded off</a:t>
            </a:r>
            <a:r>
              <a:rPr lang="zh-CN" altLang="en-US"/>
              <a:t> data for </a:t>
            </a:r>
            <a:r>
              <a:rPr lang="zh-CN" altLang="en-US" b="1"/>
              <a:t>computation </a:t>
            </a:r>
            <a:r>
              <a:rPr lang="zh-CN" altLang="en-US"/>
              <a:t>time, since we</a:t>
            </a:r>
            <a:r>
              <a:rPr lang="en-US" altLang="zh-CN"/>
              <a:t>'</a:t>
            </a:r>
            <a:r>
              <a:rPr lang="zh-CN" altLang="en-US"/>
              <a:t>ve had to train </a:t>
            </a:r>
            <a:r>
              <a:rPr lang="zh-CN" altLang="en-US" b="1"/>
              <a:t>K</a:t>
            </a:r>
            <a:r>
              <a:rPr lang="zh-CN" altLang="en-US"/>
              <a:t> </a:t>
            </a:r>
            <a:r>
              <a:rPr lang="zh-CN" altLang="en-US" b="1"/>
              <a:t>different models</a:t>
            </a:r>
            <a:r>
              <a:rPr lang="zh-CN" altLang="en-US"/>
              <a:t> instead of just one.</a:t>
            </a:r>
            <a:endParaRPr lang="zh-CN" altLang="en-US"/>
          </a:p>
          <a:p>
            <a:r>
              <a:rPr lang="zh-CN" altLang="en-US"/>
              <a:t>In the most extreme case of this</a:t>
            </a:r>
            <a:r>
              <a:rPr lang="en-US" altLang="zh-CN"/>
              <a:t>,</a:t>
            </a:r>
            <a:r>
              <a:rPr lang="zh-CN" altLang="en-US"/>
              <a:t> there is </a:t>
            </a:r>
            <a:r>
              <a:rPr lang="zh-CN" altLang="en-US" b="1"/>
              <a:t>leave-one-out cross-validation</a:t>
            </a:r>
            <a:r>
              <a:rPr lang="zh-CN" altLang="en-US"/>
              <a:t>, where the algorithm is </a:t>
            </a:r>
            <a:r>
              <a:rPr lang="zh-CN" altLang="en-US" b="1"/>
              <a:t>validated </a:t>
            </a:r>
            <a:r>
              <a:rPr lang="zh-CN" altLang="en-US"/>
              <a:t>on just </a:t>
            </a:r>
            <a:r>
              <a:rPr lang="zh-CN" altLang="en-US" b="1"/>
              <a:t>one </a:t>
            </a:r>
            <a:r>
              <a:rPr lang="zh-CN" altLang="en-US"/>
              <a:t>piece of data, training on all of the rest.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2.2.3 The Confusion Matrix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Regardless of how much data we use to </a:t>
            </a:r>
            <a:r>
              <a:rPr lang="zh-CN" altLang="en-US" b="1"/>
              <a:t>test </a:t>
            </a:r>
            <a:r>
              <a:rPr lang="zh-CN" altLang="en-US"/>
              <a:t>the trained algorithm, we still need to work out </a:t>
            </a:r>
            <a:r>
              <a:rPr lang="zh-CN" altLang="en-US" b="1"/>
              <a:t>whether or not</a:t>
            </a:r>
            <a:r>
              <a:rPr lang="zh-CN" altLang="en-US"/>
              <a:t> the </a:t>
            </a:r>
            <a:r>
              <a:rPr lang="en-US" altLang="zh-CN" b="1"/>
              <a:t>trained </a:t>
            </a:r>
            <a:r>
              <a:rPr lang="zh-CN" altLang="en-US" b="1"/>
              <a:t>result</a:t>
            </a:r>
            <a:r>
              <a:rPr lang="zh-CN" altLang="en-US"/>
              <a:t> is good.</a:t>
            </a:r>
            <a:endParaRPr lang="zh-CN" altLang="en-US"/>
          </a:p>
          <a:p>
            <a:r>
              <a:rPr lang="zh-CN" altLang="en-US"/>
              <a:t>for </a:t>
            </a:r>
            <a:r>
              <a:rPr lang="zh-CN" altLang="en-US" b="1"/>
              <a:t>classification </a:t>
            </a:r>
            <a:r>
              <a:rPr lang="zh-CN" altLang="en-US"/>
              <a:t>problems</a:t>
            </a:r>
            <a:r>
              <a:rPr lang="en-US" altLang="zh-CN"/>
              <a:t>, we can use </a:t>
            </a:r>
            <a:r>
              <a:rPr lang="en-US" altLang="zh-CN" b="1"/>
              <a:t>confusion matrix</a:t>
            </a:r>
            <a:endParaRPr lang="en-US" altLang="zh-CN" b="1"/>
          </a:p>
          <a:p>
            <a:r>
              <a:rPr lang="en-US" altLang="zh-CN"/>
              <a:t>For </a:t>
            </a:r>
            <a:r>
              <a:rPr lang="en-US" altLang="zh-CN" b="1"/>
              <a:t>regression </a:t>
            </a:r>
            <a:r>
              <a:rPr lang="en-US" altLang="zh-CN"/>
              <a:t>problems, to use is the </a:t>
            </a:r>
            <a:r>
              <a:rPr lang="en-US" altLang="zh-CN" b="1"/>
              <a:t>sum-of-squares error</a:t>
            </a:r>
            <a:endParaRPr lang="en-US" altLang="zh-CN" b="1"/>
          </a:p>
          <a:p>
            <a:r>
              <a:rPr lang="en-US" altLang="zh-CN"/>
              <a:t>The confusion matrix: </a:t>
            </a:r>
            <a:endParaRPr lang="en-US" altLang="zh-CN"/>
          </a:p>
          <a:p>
            <a:pPr lvl="1"/>
            <a:r>
              <a:rPr lang="en-US" altLang="zh-CN"/>
              <a:t>make a square matrix that contains all the possible classes in both the horizontal and vertical directions </a:t>
            </a:r>
            <a:endParaRPr lang="en-US" altLang="zh-CN"/>
          </a:p>
          <a:p>
            <a:pPr lvl="1"/>
            <a:r>
              <a:rPr lang="en-US" altLang="zh-CN"/>
              <a:t>and list the classes along the top of a table as the </a:t>
            </a:r>
            <a:r>
              <a:rPr lang="en-US" altLang="zh-CN" b="1"/>
              <a:t>predicted outputs</a:t>
            </a:r>
            <a:r>
              <a:rPr lang="en-US" altLang="zh-CN"/>
              <a:t>, </a:t>
            </a:r>
            <a:endParaRPr lang="en-US" altLang="zh-CN"/>
          </a:p>
          <a:p>
            <a:pPr lvl="1"/>
            <a:r>
              <a:rPr lang="en-US" altLang="zh-CN"/>
              <a:t>and then down the left-hand side as the </a:t>
            </a:r>
            <a:r>
              <a:rPr lang="en-US" altLang="zh-CN" b="1"/>
              <a:t>targets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the element of the matrix at (</a:t>
            </a:r>
            <a:r>
              <a:rPr lang="en-US" altLang="zh-CN" i="1"/>
              <a:t>i, j</a:t>
            </a:r>
            <a:r>
              <a:rPr lang="en-US" altLang="zh-CN"/>
              <a:t>) tells us how many input patterns were put into class </a:t>
            </a:r>
            <a:r>
              <a:rPr lang="en-US" altLang="zh-CN" i="1"/>
              <a:t>i</a:t>
            </a:r>
            <a:r>
              <a:rPr lang="en-US" altLang="zh-CN"/>
              <a:t> in the targets, but class </a:t>
            </a:r>
            <a:r>
              <a:rPr lang="en-US" altLang="zh-CN" i="1"/>
              <a:t>j</a:t>
            </a:r>
            <a:r>
              <a:rPr lang="en-US" altLang="zh-CN"/>
              <a:t> by the algorithm.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205990" cy="2679700"/>
          </a:xfrm>
        </p:spPr>
        <p:txBody>
          <a:bodyPr/>
          <a:p>
            <a:r>
              <a:rPr lang="en-US" altLang="zh-CN"/>
              <a:t>     </a:t>
            </a:r>
            <a:r>
              <a:rPr lang="zh-CN" altLang="en-US"/>
              <a:t>Outputs</a:t>
            </a:r>
            <a:endParaRPr lang="zh-CN" altLang="en-US"/>
          </a:p>
          <a:p>
            <a:r>
              <a:rPr lang="zh-CN" altLang="en-US"/>
              <a:t>    C1 C2 C3</a:t>
            </a:r>
            <a:endParaRPr lang="zh-CN" altLang="en-US"/>
          </a:p>
          <a:p>
            <a:r>
              <a:rPr lang="zh-CN" altLang="en-US"/>
              <a:t>C1 5   1   0</a:t>
            </a:r>
            <a:endParaRPr lang="zh-CN" altLang="en-US"/>
          </a:p>
          <a:p>
            <a:r>
              <a:rPr lang="zh-CN" altLang="en-US"/>
              <a:t>C2 1   4   1</a:t>
            </a:r>
            <a:endParaRPr lang="zh-CN" altLang="en-US"/>
          </a:p>
          <a:p>
            <a:r>
              <a:rPr lang="zh-CN" altLang="en-US"/>
              <a:t>C3 2   0   4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59175" y="1769110"/>
            <a:ext cx="83908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/>
              <a:t>A</a:t>
            </a:r>
            <a:r>
              <a:rPr lang="zh-CN" altLang="en-US" sz="3200" b="1"/>
              <a:t>ccuracy</a:t>
            </a:r>
            <a:r>
              <a:rPr lang="en-US" altLang="zh-CN" sz="3200"/>
              <a:t>: </a:t>
            </a:r>
            <a:endParaRPr lang="en-US" altLang="zh-CN" sz="32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/>
              <a:t>to </a:t>
            </a:r>
            <a:r>
              <a:rPr lang="en-US" altLang="zh-CN" sz="3200" b="1"/>
              <a:t>divide </a:t>
            </a:r>
            <a:r>
              <a:rPr lang="en-US" altLang="zh-CN" sz="3200"/>
              <a:t>the sum of the elements on the l</a:t>
            </a:r>
            <a:r>
              <a:rPr lang="en-US" altLang="zh-CN" sz="3200" b="1"/>
              <a:t>eading diagonal</a:t>
            </a:r>
            <a:r>
              <a:rPr lang="en-US" altLang="zh-CN" sz="3200"/>
              <a:t> by the sum of </a:t>
            </a:r>
            <a:r>
              <a:rPr lang="en-US" altLang="zh-CN" sz="3200" b="1"/>
              <a:t>all</a:t>
            </a:r>
            <a:r>
              <a:rPr lang="en-US" altLang="zh-CN" sz="3200"/>
              <a:t> of the elements in the matrix, which gives the </a:t>
            </a:r>
            <a:r>
              <a:rPr lang="en-US" altLang="zh-CN" sz="3200" b="1"/>
              <a:t>fraction of correct responses</a:t>
            </a:r>
            <a:r>
              <a:rPr lang="en-US" altLang="zh-CN" sz="3200"/>
              <a:t>.</a:t>
            </a:r>
            <a:endParaRPr lang="en-US" altLang="zh-CN" sz="32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CHAPTER 2 Preliminaries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two purposes: </a:t>
            </a:r>
            <a:endParaRPr lang="zh-CN" altLang="en-US"/>
          </a:p>
          <a:p>
            <a:pPr lvl="1"/>
            <a:r>
              <a:rPr lang="zh-CN" altLang="en-US"/>
              <a:t>to present some of the overarching important </a:t>
            </a:r>
            <a:r>
              <a:rPr lang="zh-CN" altLang="en-US" b="1"/>
              <a:t>concepts </a:t>
            </a:r>
            <a:r>
              <a:rPr lang="zh-CN" altLang="en-US"/>
              <a:t>of machine learning, </a:t>
            </a:r>
            <a:endParaRPr lang="zh-CN" altLang="en-US"/>
          </a:p>
          <a:p>
            <a:pPr lvl="1"/>
            <a:r>
              <a:rPr lang="zh-CN" altLang="en-US"/>
              <a:t>and to see how some of the basic </a:t>
            </a:r>
            <a:r>
              <a:rPr lang="zh-CN" altLang="en-US" b="1"/>
              <a:t>ideas </a:t>
            </a:r>
            <a:r>
              <a:rPr lang="zh-CN" altLang="en-US"/>
              <a:t>of data </a:t>
            </a:r>
            <a:r>
              <a:rPr lang="zh-CN" altLang="en-US" b="1"/>
              <a:t>processing </a:t>
            </a:r>
            <a:r>
              <a:rPr lang="zh-CN" altLang="en-US"/>
              <a:t>and </a:t>
            </a:r>
            <a:r>
              <a:rPr lang="zh-CN" altLang="en-US" b="1"/>
              <a:t>statistics </a:t>
            </a:r>
            <a:r>
              <a:rPr lang="zh-CN" altLang="en-US"/>
              <a:t>arise in machine learning.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2.2.4 Accuracy Metrics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3337560" cy="82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60"/>
                <a:gridCol w="1689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True Positives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False </a:t>
                      </a:r>
                      <a:r>
                        <a:rPr lang="zh-CN" altLang="en-US"/>
                        <a:t>Positives</a:t>
                      </a:r>
                      <a:endParaRPr lang="zh-CN" altLang="en-US"/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False Negatives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True Negatives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7250" y="2861310"/>
            <a:ext cx="1101725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/>
              <a:t>binary classification</a:t>
            </a:r>
            <a:endParaRPr lang="zh-CN" altLang="en-US" sz="36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a </a:t>
            </a:r>
            <a:r>
              <a:rPr lang="zh-CN" altLang="en-US" sz="2800" b="1"/>
              <a:t>true positive</a:t>
            </a:r>
            <a:r>
              <a:rPr lang="zh-CN" altLang="en-US" sz="2800"/>
              <a:t> is an observation </a:t>
            </a:r>
            <a:r>
              <a:rPr lang="zh-CN" altLang="en-US" sz="2800" b="1"/>
              <a:t>correctly </a:t>
            </a:r>
            <a:r>
              <a:rPr lang="zh-CN" altLang="en-US" sz="2800"/>
              <a:t>put into class 1, 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a </a:t>
            </a:r>
            <a:r>
              <a:rPr lang="zh-CN" altLang="en-US" sz="2800" b="1"/>
              <a:t>false positive</a:t>
            </a:r>
            <a:r>
              <a:rPr lang="zh-CN" altLang="en-US" sz="2800"/>
              <a:t> is an observation </a:t>
            </a:r>
            <a:r>
              <a:rPr lang="zh-CN" altLang="en-US" sz="2800" b="1"/>
              <a:t>incorrectly </a:t>
            </a:r>
            <a:r>
              <a:rPr lang="zh-CN" altLang="en-US" sz="2800"/>
              <a:t>put into class 1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negative </a:t>
            </a:r>
            <a:r>
              <a:rPr lang="zh-CN" altLang="en-US" sz="2800"/>
              <a:t>examples (both true and false) are those put into </a:t>
            </a:r>
            <a:r>
              <a:rPr lang="zh-CN" altLang="en-US" sz="2800" b="1"/>
              <a:t>class 2</a:t>
            </a:r>
            <a:endParaRPr lang="zh-CN" altLang="en-US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Accuracy </a:t>
            </a:r>
            <a:r>
              <a:rPr lang="zh-CN" altLang="en-US" sz="2800"/>
              <a:t>is then defined as 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/>
              <a:t>the sum of the number of </a:t>
            </a:r>
            <a:r>
              <a:rPr lang="zh-CN" altLang="en-US" sz="2800" b="1"/>
              <a:t>true positives and true negatives</a:t>
            </a:r>
            <a:r>
              <a:rPr lang="zh-CN" altLang="en-US" sz="2800"/>
              <a:t> divided by the </a:t>
            </a:r>
            <a:r>
              <a:rPr lang="zh-CN" altLang="en-US" sz="2800" b="1"/>
              <a:t>total number</a:t>
            </a:r>
            <a:r>
              <a:rPr lang="zh-CN" altLang="en-US" sz="2800"/>
              <a:t> of examples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Accuracy = </a:t>
            </a:r>
            <a:r>
              <a:rPr lang="en-US" altLang="zh-CN"/>
              <a:t>(</a:t>
            </a:r>
            <a:r>
              <a:rPr lang="zh-CN" altLang="en-US"/>
              <a:t>#TP + #</a:t>
            </a:r>
            <a:r>
              <a:rPr lang="en-US" altLang="zh-CN"/>
              <a:t>TN)/(</a:t>
            </a:r>
            <a:r>
              <a:rPr lang="zh-CN" altLang="en-US"/>
              <a:t>#TP + #FP + #TN + #FN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There are two </a:t>
            </a:r>
            <a:r>
              <a:rPr lang="zh-CN" altLang="en-US" b="1"/>
              <a:t>complementary </a:t>
            </a:r>
            <a:r>
              <a:rPr lang="zh-CN" altLang="en-US"/>
              <a:t>pairs of measurements that can help us to interpret the </a:t>
            </a:r>
            <a:r>
              <a:rPr lang="zh-CN" altLang="en-US" b="1"/>
              <a:t>performance of a classifier</a:t>
            </a:r>
            <a:r>
              <a:rPr lang="zh-CN" altLang="en-US"/>
              <a:t>, namely </a:t>
            </a:r>
            <a:endParaRPr lang="zh-CN" altLang="en-US"/>
          </a:p>
          <a:p>
            <a:pPr lvl="1"/>
            <a:r>
              <a:rPr lang="zh-CN" altLang="en-US"/>
              <a:t>sensitivity </a:t>
            </a:r>
            <a:endParaRPr lang="zh-CN" altLang="en-US"/>
          </a:p>
          <a:p>
            <a:pPr lvl="1"/>
            <a:r>
              <a:rPr lang="zh-CN" altLang="en-US"/>
              <a:t>specificity</a:t>
            </a:r>
            <a:endParaRPr lang="zh-CN" altLang="en-US"/>
          </a:p>
          <a:p>
            <a:pPr lvl="1"/>
            <a:r>
              <a:rPr lang="zh-CN" altLang="en-US"/>
              <a:t>precision</a:t>
            </a:r>
            <a:endParaRPr lang="zh-CN" altLang="en-US"/>
          </a:p>
          <a:p>
            <a:pPr lvl="1"/>
            <a:r>
              <a:rPr lang="zh-CN" altLang="en-US"/>
              <a:t>recall.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2460"/>
            <a:ext cx="10515600" cy="5932805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b="1"/>
              <a:t>Sensitivity </a:t>
            </a:r>
            <a:r>
              <a:rPr lang="zh-CN" altLang="en-US"/>
              <a:t>(also known as the true positive rate) is the ratio of the number of </a:t>
            </a:r>
            <a:r>
              <a:rPr lang="zh-CN" altLang="en-US" b="1"/>
              <a:t>correct positive</a:t>
            </a:r>
            <a:r>
              <a:rPr lang="zh-CN" altLang="en-US"/>
              <a:t> examples to the </a:t>
            </a:r>
            <a:r>
              <a:rPr lang="zh-CN" altLang="en-US" b="1"/>
              <a:t>number classified as</a:t>
            </a:r>
            <a:r>
              <a:rPr lang="zh-CN" altLang="en-US"/>
              <a:t> positive</a:t>
            </a:r>
            <a:r>
              <a:rPr lang="en-US" altLang="zh-CN"/>
              <a:t>.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Sensitivity = #TP/(#TP + #FN)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 b="1"/>
              <a:t>Specificity </a:t>
            </a:r>
            <a:r>
              <a:rPr lang="en-US" altLang="zh-CN"/>
              <a:t>is the same ratio for </a:t>
            </a:r>
            <a:r>
              <a:rPr lang="en-US" altLang="zh-CN" b="1"/>
              <a:t>negative </a:t>
            </a:r>
            <a:r>
              <a:rPr lang="en-US" altLang="zh-CN"/>
              <a:t>examples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Specificity = #TN/(#TN + #FP)</a:t>
            </a:r>
            <a:endParaRPr lang="en-US" altLang="zh-CN"/>
          </a:p>
          <a:p>
            <a:pPr lvl="0">
              <a:lnSpc>
                <a:spcPct val="100000"/>
              </a:lnSpc>
            </a:pPr>
            <a:r>
              <a:rPr lang="en-US" altLang="zh-CN" b="1"/>
              <a:t>Precision </a:t>
            </a:r>
            <a:r>
              <a:rPr lang="en-US" altLang="zh-CN"/>
              <a:t>is the ratio of </a:t>
            </a:r>
            <a:r>
              <a:rPr lang="en-US" altLang="zh-CN" b="1"/>
              <a:t>correct positive</a:t>
            </a:r>
            <a:r>
              <a:rPr lang="en-US" altLang="zh-CN"/>
              <a:t> examples to the number of </a:t>
            </a:r>
            <a:r>
              <a:rPr lang="en-US" altLang="zh-CN" b="1"/>
              <a:t>actual positive</a:t>
            </a:r>
            <a:r>
              <a:rPr lang="en-US" altLang="zh-CN"/>
              <a:t> examples,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Precision = #TP/(#TP + #FP)</a:t>
            </a:r>
            <a:endParaRPr lang="en-US" altLang="zh-CN"/>
          </a:p>
          <a:p>
            <a:pPr lvl="0">
              <a:lnSpc>
                <a:spcPct val="100000"/>
              </a:lnSpc>
            </a:pPr>
            <a:r>
              <a:rPr lang="en-US" altLang="zh-CN" b="1"/>
              <a:t>Recall </a:t>
            </a:r>
            <a:r>
              <a:rPr lang="en-US" altLang="zh-CN"/>
              <a:t>is the ratio of the number of </a:t>
            </a:r>
            <a:r>
              <a:rPr lang="en-US" altLang="zh-CN" b="1"/>
              <a:t>correct positive</a:t>
            </a:r>
            <a:r>
              <a:rPr lang="en-US" altLang="zh-CN"/>
              <a:t> examples out of those that were </a:t>
            </a:r>
            <a:r>
              <a:rPr lang="en-US" altLang="zh-CN" b="1"/>
              <a:t>classified as</a:t>
            </a:r>
            <a:r>
              <a:rPr lang="en-US" altLang="zh-CN"/>
              <a:t> positive, which is the </a:t>
            </a:r>
            <a:r>
              <a:rPr lang="en-US" altLang="zh-CN" b="1"/>
              <a:t>same </a:t>
            </a:r>
            <a:r>
              <a:rPr lang="en-US" altLang="zh-CN"/>
              <a:t>as sensitivit</a:t>
            </a:r>
            <a:endParaRPr lang="en-US" altLang="zh-CN"/>
          </a:p>
          <a:p>
            <a:pPr lvl="1" algn="l">
              <a:lnSpc>
                <a:spcPct val="100000"/>
              </a:lnSpc>
            </a:pPr>
            <a:r>
              <a:rPr lang="en-US" altLang="zh-CN">
                <a:sym typeface="+mn-ea"/>
              </a:rPr>
              <a:t>Sensitivity = #TP/(#TP + #FN)</a:t>
            </a:r>
            <a:endParaRPr lang="en-US" altLang="zh-CN"/>
          </a:p>
          <a:p>
            <a:pPr lvl="0"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5565"/>
            <a:ext cx="10515600" cy="5342255"/>
          </a:xfrm>
        </p:spPr>
        <p:txBody>
          <a:bodyPr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/>
              <a:t>If you consider </a:t>
            </a:r>
            <a:r>
              <a:rPr lang="zh-CN" altLang="en-US" b="1"/>
              <a:t>precision and recall</a:t>
            </a:r>
            <a:r>
              <a:rPr lang="zh-CN" altLang="en-US"/>
              <a:t>, then you can see that 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they are to some extent </a:t>
            </a:r>
            <a:r>
              <a:rPr lang="zh-CN" altLang="en-US" b="1"/>
              <a:t>inversely </a:t>
            </a:r>
            <a:r>
              <a:rPr lang="zh-CN" altLang="en-US"/>
              <a:t>related, 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in that if the number of </a:t>
            </a:r>
            <a:r>
              <a:rPr lang="zh-CN" altLang="en-US" b="1"/>
              <a:t>false positives</a:t>
            </a:r>
            <a:r>
              <a:rPr lang="zh-CN" altLang="en-US"/>
              <a:t> </a:t>
            </a:r>
            <a:r>
              <a:rPr lang="zh-CN" altLang="en-US" i="1">
                <a:solidFill>
                  <a:srgbClr val="FF0000"/>
                </a:solidFill>
              </a:rPr>
              <a:t>increases </a:t>
            </a:r>
            <a:r>
              <a:rPr lang="zh-CN" altLang="en-US"/>
              <a:t>(meaning that the algorithm is using a </a:t>
            </a:r>
            <a:r>
              <a:rPr lang="zh-CN" altLang="en-US" b="1"/>
              <a:t>broader </a:t>
            </a:r>
            <a:r>
              <a:rPr lang="zh-CN" altLang="en-US"/>
              <a:t>definition of that class), then the number of </a:t>
            </a:r>
            <a:r>
              <a:rPr lang="zh-CN" altLang="en-US" b="1"/>
              <a:t>false negatives</a:t>
            </a:r>
            <a:r>
              <a:rPr lang="zh-CN" altLang="en-US"/>
              <a:t> often </a:t>
            </a:r>
            <a:r>
              <a:rPr lang="zh-CN" altLang="en-US" i="1">
                <a:solidFill>
                  <a:srgbClr val="FF0000"/>
                </a:solidFill>
              </a:rPr>
              <a:t>decreases</a:t>
            </a:r>
            <a:r>
              <a:rPr lang="zh-CN" altLang="en-US"/>
              <a:t>, 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and vice versa.</a:t>
            </a:r>
            <a:endParaRPr lang="zh-CN" altLang="en-US"/>
          </a:p>
          <a:p>
            <a:pPr lvl="0">
              <a:lnSpc>
                <a:spcPct val="120000"/>
              </a:lnSpc>
            </a:pPr>
            <a:r>
              <a:rPr lang="zh-CN" altLang="en-US"/>
              <a:t>They can be </a:t>
            </a:r>
            <a:r>
              <a:rPr lang="zh-CN" altLang="en-US" b="1"/>
              <a:t>combined </a:t>
            </a:r>
            <a:r>
              <a:rPr lang="zh-CN" altLang="en-US"/>
              <a:t>to give a </a:t>
            </a:r>
            <a:r>
              <a:rPr lang="zh-CN" altLang="en-US" b="1"/>
              <a:t>single measure</a:t>
            </a:r>
            <a:r>
              <a:rPr lang="zh-CN" altLang="en-US"/>
              <a:t>, the F1 measure, which can be written in terms of precision and recall as:</a:t>
            </a:r>
            <a:endParaRPr lang="zh-CN" altLang="en-US"/>
          </a:p>
          <a:p>
            <a:pPr lvl="0">
              <a:lnSpc>
                <a:spcPct val="120000"/>
              </a:lnSpc>
            </a:pPr>
            <a:r>
              <a:rPr lang="zh-CN" altLang="en-US"/>
              <a:t>F1 = 2</a:t>
            </a:r>
            <a:r>
              <a:rPr lang="zh-CN" altLang="en-US">
                <a:sym typeface="+mn-ea"/>
              </a:rPr>
              <a:t>×</a:t>
            </a:r>
            <a:r>
              <a:rPr lang="zh-CN" altLang="en-US"/>
              <a:t>precision × recall</a:t>
            </a:r>
            <a:r>
              <a:rPr lang="en-US" altLang="zh-CN"/>
              <a:t>/(</a:t>
            </a:r>
            <a:r>
              <a:rPr lang="zh-CN" altLang="en-US"/>
              <a:t>precision + recall</a:t>
            </a:r>
            <a:r>
              <a:rPr lang="en-US" altLang="zh-CN"/>
              <a:t>)</a:t>
            </a:r>
            <a:endParaRPr lang="en-US" altLang="zh-CN"/>
          </a:p>
          <a:p>
            <a:pPr lvl="0">
              <a:lnSpc>
                <a:spcPct val="120000"/>
              </a:lnSpc>
            </a:pPr>
            <a:r>
              <a:rPr lang="zh-CN" altLang="en-US">
                <a:sym typeface="+mn-ea"/>
              </a:rPr>
              <a:t>in terms of the </a:t>
            </a:r>
            <a:r>
              <a:rPr lang="zh-CN" altLang="en-US" b="1">
                <a:sym typeface="+mn-ea"/>
              </a:rPr>
              <a:t>numbers of false positives, etc.</a:t>
            </a:r>
            <a:endParaRPr lang="zh-CN" altLang="en-US" b="1"/>
          </a:p>
          <a:p>
            <a:pPr lvl="0">
              <a:lnSpc>
                <a:spcPct val="120000"/>
              </a:lnSpc>
            </a:pPr>
            <a:r>
              <a:rPr lang="zh-CN" altLang="en-US">
                <a:sym typeface="+mn-ea"/>
              </a:rPr>
              <a:t>F1 = #TP</a:t>
            </a:r>
            <a:r>
              <a:rPr lang="en-US" altLang="zh-CN">
                <a:sym typeface="+mn-ea"/>
              </a:rPr>
              <a:t>/[</a:t>
            </a:r>
            <a:r>
              <a:rPr lang="zh-CN" altLang="en-US">
                <a:sym typeface="+mn-ea"/>
              </a:rPr>
              <a:t>#TP + (#FN + #FP)/2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F-measure metric</a:t>
            </a:r>
            <a:r>
              <a:rPr lang="zh-CN" altLang="en-US">
                <a:sym typeface="+mn-ea"/>
              </a:rPr>
              <a:t>is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760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F-measure metric</a:t>
            </a:r>
            <a:r>
              <a:rPr lang="zh-CN" altLang="en-US"/>
              <a:t>is equal to the harmonic mean of recall (ρ) and precision (π).</a:t>
            </a:r>
            <a:endParaRPr lang="zh-CN" altLang="en-US"/>
          </a:p>
          <a:p>
            <a:r>
              <a:rPr lang="zh-CN" altLang="en-US"/>
              <a:t> ρ and π are defined as follows: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TPi (True Positives) is the number of </a:t>
            </a:r>
            <a:r>
              <a:rPr lang="en-US" altLang="zh-CN"/>
              <a:t>objects </a:t>
            </a:r>
            <a:r>
              <a:rPr lang="zh-CN" altLang="en-US"/>
              <a:t>assigned correctly to class i;</a:t>
            </a:r>
            <a:endParaRPr lang="zh-CN" altLang="en-US"/>
          </a:p>
          <a:p>
            <a:r>
              <a:rPr lang="zh-CN" altLang="en-US"/>
              <a:t>FPi (False Positives) is the number of </a:t>
            </a:r>
            <a:r>
              <a:rPr lang="en-US" altLang="zh-CN"/>
              <a:t>objects </a:t>
            </a:r>
            <a:r>
              <a:rPr lang="zh-CN" altLang="en-US"/>
              <a:t>that do not belong to class i but are assigned to class i incorrectly by the classifier; </a:t>
            </a:r>
            <a:endParaRPr lang="zh-CN" altLang="en-US"/>
          </a:p>
          <a:p>
            <a:r>
              <a:rPr lang="zh-CN" altLang="en-US"/>
              <a:t>FNi (False Negatives) is the number of </a:t>
            </a:r>
            <a:r>
              <a:rPr lang="en-US" altLang="zh-CN"/>
              <a:t>objects </a:t>
            </a:r>
            <a:r>
              <a:rPr lang="zh-CN" altLang="en-US"/>
              <a:t>that are not assigned to class i by the classifier but which actually belong to class i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6665" y="3204845"/>
          <a:ext cx="159512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01700" imgH="431800" progId="Equation.KSEE3">
                  <p:embed/>
                </p:oleObj>
              </mc:Choice>
              <mc:Fallback>
                <p:oleObj name="" r:id="rId1" imgW="9017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6665" y="3204845"/>
                        <a:ext cx="159512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2000" y="3211830"/>
          <a:ext cx="1595120" cy="7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39800" imgH="431800" progId="Equation.KSEE3">
                  <p:embed/>
                </p:oleObj>
              </mc:Choice>
              <mc:Fallback>
                <p:oleObj name="" r:id="rId3" imgW="9398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0" y="3211830"/>
                        <a:ext cx="1595120" cy="73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F-measure values are in the interval (0,1) and larger F-measure values correspond to higher classification quality. </a:t>
            </a:r>
            <a:endParaRPr lang="zh-CN" altLang="en-US"/>
          </a:p>
          <a:p>
            <a:r>
              <a:rPr lang="zh-CN" altLang="en-US"/>
              <a:t>The overall F-measure score of the entire classification problem can be computed by two different types of average,</a:t>
            </a:r>
            <a:endParaRPr lang="zh-CN" altLang="en-US"/>
          </a:p>
          <a:p>
            <a:pPr lvl="1"/>
            <a:r>
              <a:rPr lang="zh-CN" altLang="en-US"/>
              <a:t>micro-average and macro-average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Micro-averaged F-Measure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micro-averaging, F-measure is computed glob</a:t>
            </a:r>
            <a:r>
              <a:rPr lang="en-US" altLang="zh-CN"/>
              <a:t>a</a:t>
            </a:r>
            <a:r>
              <a:rPr lang="zh-CN" altLang="en-US"/>
              <a:t>lly over all category decisions.</a:t>
            </a:r>
            <a:endParaRPr lang="zh-CN" altLang="en-US"/>
          </a:p>
          <a:p>
            <a:r>
              <a:rPr lang="zh-CN" altLang="en-US"/>
              <a:t> ρ and π are obtained by summing over all individual decisions: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where M is the number of categories. 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Micro-averaged F-measure</a:t>
            </a:r>
            <a:r>
              <a:rPr lang="zh-CN" altLang="en-US"/>
              <a:t> is then computed as: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70635" y="3305810"/>
            <a:ext cx="9650730" cy="93853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70635" y="5219700"/>
          <a:ext cx="4406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752600" imgH="419100" progId="Equation.KSEE3">
                  <p:embed/>
                </p:oleObj>
              </mc:Choice>
              <mc:Fallback>
                <p:oleObj name="" r:id="rId2" imgW="17526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0635" y="5219700"/>
                        <a:ext cx="44069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Micro-averaged F-measure gives equal weight to each </a:t>
            </a:r>
            <a:r>
              <a:rPr lang="en-US" altLang="zh-CN"/>
              <a:t>object </a:t>
            </a:r>
            <a:r>
              <a:rPr lang="zh-CN" altLang="en-US"/>
              <a:t>and is therefore considered as an average over all the </a:t>
            </a:r>
            <a:r>
              <a:rPr lang="en-US" altLang="zh-CN"/>
              <a:t>object</a:t>
            </a:r>
            <a:r>
              <a:rPr lang="zh-CN" altLang="en-US"/>
              <a:t>/category pairs. </a:t>
            </a:r>
            <a:endParaRPr lang="zh-CN" altLang="en-US"/>
          </a:p>
          <a:p>
            <a:r>
              <a:rPr lang="zh-CN" altLang="en-US"/>
              <a:t>It tends to be dominated by the classifier</a:t>
            </a:r>
            <a:r>
              <a:rPr lang="en-US" altLang="zh-CN"/>
              <a:t>'</a:t>
            </a:r>
            <a:r>
              <a:rPr lang="zh-CN" altLang="en-US"/>
              <a:t>s performance on common categories.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Macro-averaged F-Measure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565"/>
          </a:xfrm>
        </p:spPr>
        <p:txBody>
          <a:bodyPr>
            <a:normAutofit lnSpcReduction="20000"/>
          </a:bodyPr>
          <a:p>
            <a:r>
              <a:rPr lang="zh-CN" altLang="en-US"/>
              <a:t>In macro-averaging, F-measure is computed locally over each category first and then the average over all categories is taken.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where M is total number of categories. </a:t>
            </a:r>
            <a:endParaRPr lang="zh-CN" altLang="en-US"/>
          </a:p>
          <a:p>
            <a:r>
              <a:rPr lang="zh-CN" altLang="en-US"/>
              <a:t>Macro-averaged F-measure gives equal weight to each category, regardless of its frequency.</a:t>
            </a:r>
            <a:endParaRPr lang="zh-CN" altLang="en-US"/>
          </a:p>
          <a:p>
            <a:r>
              <a:rPr lang="zh-CN" altLang="en-US"/>
              <a:t>It is influenced more by the classifier</a:t>
            </a:r>
            <a:r>
              <a:rPr lang="en-US" altLang="zh-CN"/>
              <a:t>'</a:t>
            </a:r>
            <a:r>
              <a:rPr lang="zh-CN" altLang="en-US"/>
              <a:t>s performance on </a:t>
            </a:r>
            <a:r>
              <a:rPr lang="zh-CN" altLang="en-US">
                <a:solidFill>
                  <a:srgbClr val="FF0000"/>
                </a:solidFill>
              </a:rPr>
              <a:t>rare </a:t>
            </a:r>
            <a:r>
              <a:rPr lang="zh-CN" altLang="en-US"/>
              <a:t>categories.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0470" y="2759710"/>
          <a:ext cx="185483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62000" imgH="431800" progId="Equation.KSEE3">
                  <p:embed/>
                </p:oleObj>
              </mc:Choice>
              <mc:Fallback>
                <p:oleObj name="" r:id="rId1" imgW="7620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0470" y="2759710"/>
                        <a:ext cx="1854835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4850" y="2602230"/>
          <a:ext cx="6460490" cy="136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2910205" imgH="822325" progId="Equation.KSEE3">
                  <p:embed/>
                </p:oleObj>
              </mc:Choice>
              <mc:Fallback>
                <p:oleObj name="" r:id="rId3" imgW="2910205" imgH="82232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4850" y="2602230"/>
                        <a:ext cx="6460490" cy="1365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2.2.5 The Receiver Operator Characteristic (ROC) Curve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Since we can use </a:t>
            </a:r>
            <a:r>
              <a:rPr lang="zh-CN" altLang="en-US" b="1"/>
              <a:t>these measures</a:t>
            </a:r>
            <a:r>
              <a:rPr lang="zh-CN" altLang="en-US"/>
              <a:t> to </a:t>
            </a:r>
            <a:r>
              <a:rPr lang="zh-CN" altLang="en-US" b="1"/>
              <a:t>evaluate </a:t>
            </a:r>
            <a:r>
              <a:rPr lang="zh-CN" altLang="en-US"/>
              <a:t>a particular </a:t>
            </a:r>
            <a:r>
              <a:rPr lang="zh-CN" altLang="en-US" b="1"/>
              <a:t>classifier</a:t>
            </a:r>
            <a:r>
              <a:rPr lang="zh-CN" altLang="en-US"/>
              <a:t>, we can also </a:t>
            </a:r>
            <a:r>
              <a:rPr lang="zh-CN" altLang="en-US" b="1"/>
              <a:t>compare </a:t>
            </a:r>
            <a:r>
              <a:rPr lang="zh-CN" altLang="en-US"/>
              <a:t>classifiers– </a:t>
            </a:r>
            <a:endParaRPr lang="zh-CN" altLang="en-US"/>
          </a:p>
          <a:p>
            <a:pPr lvl="1"/>
            <a:r>
              <a:rPr lang="zh-CN" altLang="en-US"/>
              <a:t>either the </a:t>
            </a:r>
            <a:r>
              <a:rPr lang="zh-CN" altLang="en-US" b="1"/>
              <a:t>same classifier</a:t>
            </a:r>
            <a:r>
              <a:rPr lang="zh-CN" altLang="en-US"/>
              <a:t> with </a:t>
            </a:r>
            <a:r>
              <a:rPr lang="zh-CN" altLang="en-US" b="1"/>
              <a:t>different </a:t>
            </a:r>
            <a:r>
              <a:rPr lang="zh-CN" altLang="en-US"/>
              <a:t>learning </a:t>
            </a:r>
            <a:r>
              <a:rPr lang="zh-CN" altLang="en-US" b="1"/>
              <a:t>parameters</a:t>
            </a:r>
            <a:r>
              <a:rPr lang="zh-CN" altLang="en-US"/>
              <a:t>, </a:t>
            </a:r>
            <a:endParaRPr lang="zh-CN" altLang="en-US"/>
          </a:p>
          <a:p>
            <a:pPr lvl="1"/>
            <a:r>
              <a:rPr lang="zh-CN" altLang="en-US"/>
              <a:t>or completely </a:t>
            </a:r>
            <a:r>
              <a:rPr lang="zh-CN" altLang="en-US" b="1"/>
              <a:t>different classifiers</a:t>
            </a:r>
            <a:r>
              <a:rPr lang="zh-CN" altLang="en-US"/>
              <a:t>.</a:t>
            </a:r>
            <a:endParaRPr lang="zh-CN" altLang="en-US"/>
          </a:p>
          <a:p>
            <a:pPr lvl="0"/>
            <a:r>
              <a:rPr lang="zh-CN" altLang="en-US"/>
              <a:t>In this case, the </a:t>
            </a:r>
            <a:r>
              <a:rPr lang="zh-CN" altLang="en-US" b="1"/>
              <a:t>Receiver Operator Characteristic</a:t>
            </a:r>
            <a:r>
              <a:rPr lang="zh-CN" altLang="en-US"/>
              <a:t> curve (almost always known just as the </a:t>
            </a:r>
            <a:r>
              <a:rPr lang="zh-CN" altLang="en-US" b="1"/>
              <a:t>ROC curve</a:t>
            </a:r>
            <a:r>
              <a:rPr lang="zh-CN" altLang="en-US"/>
              <a:t>) is useful.</a:t>
            </a:r>
            <a:endParaRPr lang="zh-CN" altLang="en-US"/>
          </a:p>
          <a:p>
            <a:pPr lvl="0"/>
            <a:r>
              <a:rPr lang="zh-CN" altLang="en-US"/>
              <a:t>This is a </a:t>
            </a:r>
            <a:r>
              <a:rPr lang="zh-CN" altLang="en-US" b="1"/>
              <a:t>plot </a:t>
            </a:r>
            <a:r>
              <a:rPr lang="zh-CN" altLang="en-US"/>
              <a:t>of the percentage of </a:t>
            </a:r>
            <a:r>
              <a:rPr lang="zh-CN" altLang="en-US" b="1"/>
              <a:t>true positives</a:t>
            </a:r>
            <a:r>
              <a:rPr lang="zh-CN" altLang="en-US"/>
              <a:t> on the </a:t>
            </a:r>
            <a:r>
              <a:rPr lang="zh-CN" altLang="en-US" b="1"/>
              <a:t>y </a:t>
            </a:r>
            <a:r>
              <a:rPr lang="zh-CN" altLang="en-US"/>
              <a:t>axis against </a:t>
            </a:r>
            <a:r>
              <a:rPr lang="zh-CN" altLang="en-US" b="1"/>
              <a:t>false positives</a:t>
            </a:r>
            <a:r>
              <a:rPr lang="zh-CN" altLang="en-US"/>
              <a:t> on the </a:t>
            </a:r>
            <a:r>
              <a:rPr lang="zh-CN" altLang="en-US" b="1"/>
              <a:t>x axis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 SOME TERMINOLOGY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Inputs</a:t>
            </a:r>
            <a:endParaRPr lang="zh-CN" altLang="en-US"/>
          </a:p>
          <a:p>
            <a:pPr lvl="1"/>
            <a:r>
              <a:rPr lang="zh-CN" altLang="en-US"/>
              <a:t>An i</a:t>
            </a:r>
            <a:r>
              <a:rPr lang="zh-CN" altLang="en-US" b="1"/>
              <a:t>nput vector</a:t>
            </a:r>
            <a:r>
              <a:rPr lang="zh-CN" altLang="en-US"/>
              <a:t> is the data given as one input to the algorithm. </a:t>
            </a:r>
            <a:endParaRPr lang="zh-CN" altLang="en-US"/>
          </a:p>
          <a:p>
            <a:pPr lvl="1"/>
            <a:r>
              <a:rPr lang="zh-CN" altLang="en-US"/>
              <a:t>Written as x, with elements </a:t>
            </a:r>
            <a:r>
              <a:rPr lang="zh-CN" altLang="en-US" b="1"/>
              <a:t>x</a:t>
            </a:r>
            <a:r>
              <a:rPr lang="zh-CN" altLang="en-US" b="1" baseline="-25000"/>
              <a:t>i</a:t>
            </a:r>
            <a:r>
              <a:rPr lang="zh-CN" altLang="en-US"/>
              <a:t>, where i runs from 1 to the number of input dimensions, m.</a:t>
            </a:r>
            <a:endParaRPr lang="zh-CN" altLang="en-US"/>
          </a:p>
          <a:p>
            <a:pPr lvl="1"/>
            <a:r>
              <a:rPr lang="zh-CN" altLang="en-US" b="1"/>
              <a:t>dimensionality </a:t>
            </a:r>
            <a:r>
              <a:rPr lang="zh-CN" altLang="en-US"/>
              <a:t>of the input</a:t>
            </a:r>
            <a:r>
              <a:rPr lang="en-US" altLang="zh-CN"/>
              <a:t>, the </a:t>
            </a:r>
            <a:r>
              <a:rPr lang="en-US" altLang="zh-CN" b="1"/>
              <a:t>number </a:t>
            </a:r>
            <a:r>
              <a:rPr lang="en-US" altLang="zh-CN"/>
              <a:t>of elements in the input vector</a:t>
            </a:r>
            <a:endParaRPr lang="en-US" altLang="zh-CN"/>
          </a:p>
          <a:p>
            <a:pPr lvl="0"/>
            <a:r>
              <a:rPr lang="zh-CN" altLang="en-US"/>
              <a:t>Weights w</a:t>
            </a:r>
            <a:r>
              <a:rPr lang="zh-CN" altLang="en-US" baseline="-25000"/>
              <a:t>ij</a:t>
            </a:r>
            <a:r>
              <a:rPr lang="zh-CN" altLang="en-US"/>
              <a:t> , </a:t>
            </a:r>
            <a:endParaRPr lang="zh-CN" altLang="en-US"/>
          </a:p>
          <a:p>
            <a:pPr lvl="1"/>
            <a:r>
              <a:rPr lang="zh-CN" altLang="en-US"/>
              <a:t>are the </a:t>
            </a:r>
            <a:r>
              <a:rPr lang="zh-CN" altLang="en-US" b="1"/>
              <a:t>weighted connections</a:t>
            </a:r>
            <a:r>
              <a:rPr lang="zh-CN" altLang="en-US"/>
              <a:t> between </a:t>
            </a:r>
            <a:r>
              <a:rPr lang="zh-CN" altLang="en-US" b="1"/>
              <a:t>nodes </a:t>
            </a:r>
            <a:r>
              <a:rPr lang="zh-CN" altLang="en-US"/>
              <a:t>i and j. </a:t>
            </a:r>
            <a:endParaRPr lang="zh-CN" altLang="en-US"/>
          </a:p>
          <a:p>
            <a:pPr lvl="1"/>
            <a:r>
              <a:rPr lang="zh-CN" altLang="en-US"/>
              <a:t>For neural networks these weights are analogous to the synapses in the brain. They are arranged into a </a:t>
            </a:r>
            <a:r>
              <a:rPr lang="zh-CN" altLang="en-US" b="1"/>
              <a:t>matrix W</a:t>
            </a:r>
            <a:r>
              <a:rPr lang="zh-CN" altLang="en-US"/>
              <a:t>.</a:t>
            </a:r>
            <a:endParaRPr lang="zh-CN" altLang="en-US"/>
          </a:p>
          <a:p>
            <a:pPr lvl="0"/>
            <a:r>
              <a:rPr lang="zh-CN" altLang="en-US"/>
              <a:t>Outputs </a:t>
            </a:r>
            <a:endParaRPr lang="zh-CN" altLang="en-US"/>
          </a:p>
          <a:p>
            <a:pPr lvl="1"/>
            <a:r>
              <a:rPr lang="zh-CN" altLang="en-US"/>
              <a:t>The output vector is y, with elements </a:t>
            </a:r>
            <a:r>
              <a:rPr lang="zh-CN" altLang="en-US" b="1"/>
              <a:t>y</a:t>
            </a:r>
            <a:r>
              <a:rPr lang="zh-CN" altLang="en-US" b="1" baseline="-25000"/>
              <a:t>j</a:t>
            </a:r>
            <a:r>
              <a:rPr lang="zh-CN" altLang="en-US"/>
              <a:t> , where j runs from 1 to the number of output dimensions, n. </a:t>
            </a:r>
            <a:endParaRPr lang="zh-CN" altLang="en-US"/>
          </a:p>
          <a:p>
            <a:pPr lvl="1"/>
            <a:r>
              <a:rPr lang="zh-CN" altLang="en-US" b="1"/>
              <a:t>y(x,W)</a:t>
            </a:r>
            <a:r>
              <a:rPr lang="zh-CN" altLang="en-US"/>
              <a:t> that the output </a:t>
            </a:r>
            <a:r>
              <a:rPr lang="zh-CN" altLang="en-US" b="1"/>
              <a:t>depends </a:t>
            </a:r>
            <a:r>
              <a:rPr lang="zh-CN" altLang="en-US"/>
              <a:t>on the </a:t>
            </a:r>
            <a:r>
              <a:rPr lang="zh-CN" altLang="en-US" b="1"/>
              <a:t>inputs </a:t>
            </a:r>
            <a:r>
              <a:rPr lang="zh-CN" altLang="en-US"/>
              <a:t>to the algorithm and the current set of </a:t>
            </a:r>
            <a:r>
              <a:rPr lang="zh-CN" altLang="en-US" b="1"/>
              <a:t>weights </a:t>
            </a:r>
            <a:r>
              <a:rPr lang="zh-CN" altLang="en-US"/>
              <a:t>of the network.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572000" cy="470725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/>
          </a:bodyPr>
          <a:p>
            <a:r>
              <a:rPr lang="zh-CN" altLang="en-US"/>
              <a:t>An example of an ROC curve. 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zh-CN" altLang="en-US" b="1"/>
              <a:t>diagonal line</a:t>
            </a:r>
            <a:r>
              <a:rPr lang="zh-CN" altLang="en-US"/>
              <a:t> represents exactly </a:t>
            </a:r>
            <a:r>
              <a:rPr lang="zh-CN" altLang="en-US" b="1"/>
              <a:t>chance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/>
              <a:t>so anything above the line is better than chance, and the further from the line, the better. </a:t>
            </a:r>
            <a:endParaRPr lang="zh-CN" altLang="en-US"/>
          </a:p>
          <a:p>
            <a:r>
              <a:rPr lang="zh-CN" altLang="en-US"/>
              <a:t>Of the two curves shown, the one that is further away from the diagonal line would represent a more accurate method.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order to </a:t>
            </a:r>
            <a:r>
              <a:rPr lang="zh-CN" altLang="en-US" b="1"/>
              <a:t>compare </a:t>
            </a:r>
            <a:r>
              <a:rPr lang="zh-CN" altLang="en-US" b="1" i="1"/>
              <a:t>classifiers</a:t>
            </a:r>
            <a:r>
              <a:rPr lang="zh-CN" altLang="en-US"/>
              <a:t>, or </a:t>
            </a:r>
            <a:r>
              <a:rPr lang="zh-CN" altLang="en-US" b="1" i="1"/>
              <a:t>choices of parameters</a:t>
            </a:r>
            <a:r>
              <a:rPr lang="zh-CN" altLang="en-US" i="1"/>
              <a:t> settings</a:t>
            </a:r>
            <a:r>
              <a:rPr lang="zh-CN" altLang="en-US"/>
              <a:t> for the same classifier, you could just compute the point that is </a:t>
            </a:r>
            <a:r>
              <a:rPr lang="zh-CN" altLang="en-US" b="1"/>
              <a:t>furthest</a:t>
            </a:r>
            <a:r>
              <a:rPr lang="zh-CN" altLang="en-US"/>
              <a:t> from the ‘chance’ line along the diagonal.</a:t>
            </a:r>
            <a:endParaRPr lang="zh-CN" altLang="en-US"/>
          </a:p>
          <a:p>
            <a:r>
              <a:rPr lang="zh-CN" altLang="en-US"/>
              <a:t>However, it is normal to compute the </a:t>
            </a:r>
            <a:r>
              <a:rPr lang="zh-CN" altLang="en-US" b="1"/>
              <a:t>area under the curv</a:t>
            </a:r>
            <a:r>
              <a:rPr lang="zh-CN" altLang="en-US"/>
              <a:t>e (AUC) instead.</a:t>
            </a:r>
            <a:endParaRPr lang="zh-CN" altLang="en-US"/>
          </a:p>
          <a:p>
            <a:r>
              <a:rPr lang="zh-CN" altLang="en-US"/>
              <a:t>The key to</a:t>
            </a:r>
            <a:r>
              <a:rPr lang="zh-CN" altLang="en-US" b="1"/>
              <a:t> getting a curve</a:t>
            </a:r>
            <a:r>
              <a:rPr lang="zh-CN" altLang="en-US"/>
              <a:t> rather than a </a:t>
            </a:r>
            <a:r>
              <a:rPr lang="zh-CN" altLang="en-US" b="1"/>
              <a:t>point </a:t>
            </a:r>
            <a:r>
              <a:rPr lang="zh-CN" altLang="en-US"/>
              <a:t>on the ROC curve is to use </a:t>
            </a:r>
            <a:r>
              <a:rPr lang="zh-CN" altLang="en-US" b="1"/>
              <a:t>cross</a:t>
            </a:r>
            <a:r>
              <a:rPr lang="en-US" altLang="zh-CN" b="1"/>
              <a:t>-</a:t>
            </a:r>
            <a:r>
              <a:rPr lang="zh-CN" altLang="en-US" b="1"/>
              <a:t>validation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zh-CN" altLang="en-US"/>
              <a:t>If you use </a:t>
            </a:r>
            <a:r>
              <a:rPr lang="zh-CN" altLang="en-US" b="1"/>
              <a:t>10-fold</a:t>
            </a:r>
            <a:r>
              <a:rPr lang="zh-CN" altLang="en-US"/>
              <a:t> cross-validation, then you have </a:t>
            </a:r>
            <a:r>
              <a:rPr lang="zh-CN" altLang="en-US" b="1"/>
              <a:t>10 classifiers</a:t>
            </a:r>
            <a:r>
              <a:rPr lang="zh-CN" altLang="en-US"/>
              <a:t>, with 10 different </a:t>
            </a:r>
            <a:r>
              <a:rPr lang="zh-CN" altLang="en-US" b="1"/>
              <a:t>test sets</a:t>
            </a:r>
            <a:r>
              <a:rPr lang="zh-CN" altLang="en-US"/>
              <a:t>, and you also have the ‘</a:t>
            </a:r>
            <a:r>
              <a:rPr lang="zh-CN" altLang="en-US" b="1"/>
              <a:t>ground truth</a:t>
            </a:r>
            <a:r>
              <a:rPr lang="zh-CN" altLang="en-US"/>
              <a:t>’ labels.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 b="1"/>
              <a:t>ground truth</a:t>
            </a:r>
            <a:r>
              <a:rPr lang="zh-CN" altLang="en-US"/>
              <a:t> </a:t>
            </a:r>
            <a:r>
              <a:rPr lang="en-US" altLang="zh-CN"/>
              <a:t>means true positive</a:t>
            </a:r>
            <a:endParaRPr lang="en-US" altLang="zh-CN"/>
          </a:p>
          <a:p>
            <a:pPr lvl="0">
              <a:lnSpc>
                <a:spcPct val="110000"/>
              </a:lnSpc>
            </a:pPr>
            <a:r>
              <a:rPr lang="en-US" altLang="zh-CN"/>
              <a:t>The </a:t>
            </a:r>
            <a:r>
              <a:rPr lang="en-US" altLang="zh-CN" b="1"/>
              <a:t>true labels</a:t>
            </a:r>
            <a:r>
              <a:rPr lang="en-US" altLang="zh-CN"/>
              <a:t> can be used to produce a </a:t>
            </a:r>
            <a:r>
              <a:rPr lang="en-US" altLang="zh-CN" b="1"/>
              <a:t>ranked </a:t>
            </a:r>
            <a:r>
              <a:rPr lang="en-US" altLang="zh-CN"/>
              <a:t>list of the different </a:t>
            </a:r>
            <a:r>
              <a:rPr lang="en-US" altLang="zh-CN" i="1"/>
              <a:t>cross-validation-trained</a:t>
            </a:r>
            <a:r>
              <a:rPr lang="en-US" altLang="zh-CN"/>
              <a:t> results, which can be used to specify a </a:t>
            </a:r>
            <a:r>
              <a:rPr lang="en-US" altLang="zh-CN" b="1"/>
              <a:t>curve </a:t>
            </a:r>
            <a:r>
              <a:rPr lang="en-US" altLang="zh-CN"/>
              <a:t>through the 10 </a:t>
            </a:r>
            <a:r>
              <a:rPr lang="en-US" altLang="zh-CN" b="1"/>
              <a:t>data points</a:t>
            </a:r>
            <a:r>
              <a:rPr lang="en-US" altLang="zh-CN"/>
              <a:t> on the ROC curve that correspond to the results of this classifier.</a:t>
            </a:r>
            <a:endParaRPr lang="en-US" altLang="zh-CN"/>
          </a:p>
          <a:p>
            <a:pPr lvl="0">
              <a:lnSpc>
                <a:spcPct val="110000"/>
              </a:lnSpc>
            </a:pPr>
            <a:r>
              <a:rPr lang="en-US" altLang="zh-CN"/>
              <a:t>By producing an </a:t>
            </a:r>
            <a:r>
              <a:rPr lang="en-US" altLang="zh-CN" b="1"/>
              <a:t>ROC </a:t>
            </a:r>
            <a:r>
              <a:rPr lang="en-US" altLang="zh-CN"/>
              <a:t>curve for </a:t>
            </a:r>
            <a:r>
              <a:rPr lang="en-US" altLang="zh-CN" b="1"/>
              <a:t>each classifier</a:t>
            </a:r>
            <a:r>
              <a:rPr lang="en-US" altLang="zh-CN"/>
              <a:t> it is possible to compare their results.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2.2.6 Unbalanced Datasets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for the accuracy</a:t>
            </a:r>
            <a:r>
              <a:rPr lang="en-US" altLang="zh-CN"/>
              <a:t>,</a:t>
            </a:r>
            <a:r>
              <a:rPr lang="zh-CN" altLang="en-US"/>
              <a:t> we have implicitly </a:t>
            </a:r>
            <a:r>
              <a:rPr lang="zh-CN" altLang="en-US" b="1"/>
              <a:t>assumed </a:t>
            </a:r>
            <a:r>
              <a:rPr lang="zh-CN" altLang="en-US"/>
              <a:t>that there are the </a:t>
            </a:r>
            <a:r>
              <a:rPr lang="zh-CN" altLang="en-US" b="1"/>
              <a:t>same </a:t>
            </a:r>
            <a:r>
              <a:rPr lang="zh-CN" altLang="en-US"/>
              <a:t>number of </a:t>
            </a:r>
            <a:r>
              <a:rPr lang="zh-CN" altLang="en-US" b="1"/>
              <a:t>positive </a:t>
            </a:r>
            <a:r>
              <a:rPr lang="zh-CN" altLang="en-US"/>
              <a:t>and </a:t>
            </a:r>
            <a:r>
              <a:rPr lang="zh-CN" altLang="en-US" b="1"/>
              <a:t>negative </a:t>
            </a:r>
            <a:r>
              <a:rPr lang="zh-CN" altLang="en-US"/>
              <a:t>examples in the dataset (which is known as a </a:t>
            </a:r>
            <a:r>
              <a:rPr lang="zh-CN" altLang="en-US" b="1"/>
              <a:t>balanced dataset</a:t>
            </a:r>
            <a:r>
              <a:rPr lang="zh-CN" altLang="en-US"/>
              <a:t>).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In the case where it is not </a:t>
            </a:r>
            <a:r>
              <a:rPr lang="zh-CN" altLang="en-US">
                <a:sym typeface="+mn-ea"/>
              </a:rPr>
              <a:t>a </a:t>
            </a:r>
            <a:r>
              <a:rPr lang="zh-CN" altLang="en-US" b="1">
                <a:sym typeface="+mn-ea"/>
              </a:rPr>
              <a:t>balanced dataset</a:t>
            </a:r>
            <a:r>
              <a:rPr lang="zh-CN" altLang="en-US"/>
              <a:t>, we can compute the </a:t>
            </a:r>
            <a:r>
              <a:rPr lang="zh-CN" altLang="en-US" b="1"/>
              <a:t>balanced accuracy</a:t>
            </a:r>
            <a:r>
              <a:rPr lang="zh-CN" altLang="en-US"/>
              <a:t> as the </a:t>
            </a:r>
            <a:r>
              <a:rPr lang="zh-CN" altLang="en-US" b="1"/>
              <a:t>sum of sensitivity and specificity divided by 2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625"/>
          </a:xfrm>
        </p:spPr>
        <p:txBody>
          <a:bodyPr/>
          <a:p>
            <a:r>
              <a:rPr lang="zh-CN" altLang="en-US"/>
              <a:t>a more correct measure is </a:t>
            </a:r>
            <a:r>
              <a:rPr lang="zh-CN" altLang="en-US" b="1"/>
              <a:t>Matthew</a:t>
            </a:r>
            <a:r>
              <a:rPr lang="en-US" altLang="zh-CN" b="1"/>
              <a:t>'</a:t>
            </a:r>
            <a:r>
              <a:rPr lang="zh-CN" altLang="en-US" b="1"/>
              <a:t>s Correlation Coefficient</a:t>
            </a:r>
            <a:r>
              <a:rPr lang="zh-CN" altLang="en-US"/>
              <a:t>, which is computed as: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2762250"/>
            <a:ext cx="9662160" cy="1150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9970" y="4037330"/>
            <a:ext cx="100685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If any of the </a:t>
            </a:r>
            <a:r>
              <a:rPr lang="zh-CN" altLang="en-US" sz="2800" b="1"/>
              <a:t>brackets </a:t>
            </a:r>
            <a:r>
              <a:rPr lang="zh-CN" altLang="en-US" sz="2800"/>
              <a:t>in the denominator are 0, then the whole of the denominator is set to 1. 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This provides a </a:t>
            </a:r>
            <a:r>
              <a:rPr lang="zh-CN" altLang="en-US" sz="2800" b="1"/>
              <a:t>balanced accuracy</a:t>
            </a:r>
            <a:r>
              <a:rPr lang="zh-CN" altLang="en-US" sz="2800"/>
              <a:t> computation.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if there are </a:t>
            </a:r>
            <a:r>
              <a:rPr lang="zh-CN" altLang="en-US" sz="2800" b="1"/>
              <a:t>more than</a:t>
            </a:r>
            <a:r>
              <a:rPr lang="zh-CN" altLang="en-US" sz="2800"/>
              <a:t> two classes</a:t>
            </a:r>
            <a:r>
              <a:rPr lang="en-US" altLang="zh-CN" sz="2800"/>
              <a:t>, you use </a:t>
            </a:r>
            <a:r>
              <a:rPr lang="en-US" altLang="zh-CN" sz="2800" b="1"/>
              <a:t>one class</a:t>
            </a:r>
            <a:r>
              <a:rPr lang="en-US" altLang="zh-CN" sz="2800"/>
              <a:t> as the </a:t>
            </a:r>
            <a:r>
              <a:rPr lang="en-US" altLang="zh-CN" sz="2800" b="1"/>
              <a:t>positives </a:t>
            </a:r>
            <a:r>
              <a:rPr lang="en-US" altLang="zh-CN" sz="2800"/>
              <a:t>and everything </a:t>
            </a:r>
            <a:r>
              <a:rPr lang="en-US" altLang="zh-CN" sz="2800" b="1"/>
              <a:t>else </a:t>
            </a:r>
            <a:r>
              <a:rPr lang="en-US" altLang="zh-CN" sz="2800"/>
              <a:t>as the </a:t>
            </a:r>
            <a:r>
              <a:rPr lang="en-US" altLang="zh-CN" sz="2800" b="1"/>
              <a:t>negatives</a:t>
            </a:r>
            <a:r>
              <a:rPr lang="en-US" altLang="zh-CN" sz="2800"/>
              <a:t>, and </a:t>
            </a:r>
            <a:r>
              <a:rPr lang="en-US" altLang="zh-CN" sz="2800" b="1"/>
              <a:t>repeat </a:t>
            </a:r>
            <a:r>
              <a:rPr lang="en-US" altLang="zh-CN" sz="2800"/>
              <a:t>this for each of the different classes.</a:t>
            </a:r>
            <a:endParaRPr lang="en-US" altLang="zh-CN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2.2.7 Measurement Precision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6520"/>
            <a:ext cx="10515600" cy="530034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/>
              <a:t>The concept </a:t>
            </a:r>
            <a:r>
              <a:rPr lang="en-US" altLang="zh-CN"/>
              <a:t>'</a:t>
            </a:r>
            <a:r>
              <a:rPr lang="zh-CN" altLang="en-US">
                <a:sym typeface="+mn-ea"/>
              </a:rPr>
              <a:t>Precision</a:t>
            </a:r>
            <a:r>
              <a:rPr lang="en-US" altLang="zh-CN">
                <a:sym typeface="+mn-ea"/>
              </a:rPr>
              <a:t>' here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is to treat the </a:t>
            </a:r>
            <a:r>
              <a:rPr lang="zh-CN" altLang="en-US" b="1"/>
              <a:t>machine learning</a:t>
            </a:r>
            <a:r>
              <a:rPr lang="zh-CN" altLang="en-US"/>
              <a:t> </a:t>
            </a:r>
            <a:r>
              <a:rPr lang="zh-CN" altLang="en-US" b="1"/>
              <a:t>algorithm </a:t>
            </a:r>
            <a:r>
              <a:rPr lang="zh-CN" altLang="en-US"/>
              <a:t>as a </a:t>
            </a:r>
            <a:r>
              <a:rPr lang="zh-CN" altLang="en-US" b="1"/>
              <a:t>measurement </a:t>
            </a:r>
            <a:r>
              <a:rPr lang="zh-CN" altLang="en-US"/>
              <a:t>system.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Even before comparing </a:t>
            </a:r>
            <a:r>
              <a:rPr lang="en-US" altLang="zh-CN"/>
              <a:t>outputs </a:t>
            </a:r>
            <a:r>
              <a:rPr lang="zh-CN" altLang="en-US"/>
              <a:t>to the </a:t>
            </a:r>
            <a:r>
              <a:rPr lang="zh-CN" altLang="en-US" b="1"/>
              <a:t>target </a:t>
            </a:r>
            <a:r>
              <a:rPr lang="zh-CN" altLang="en-US"/>
              <a:t>values, we can </a:t>
            </a:r>
            <a:r>
              <a:rPr lang="zh-CN" altLang="en-US" b="1"/>
              <a:t>measure </a:t>
            </a:r>
            <a:r>
              <a:rPr lang="zh-CN" altLang="en-US"/>
              <a:t>something about the </a:t>
            </a:r>
            <a:r>
              <a:rPr lang="zh-CN" altLang="en-US" b="1"/>
              <a:t>algorithm</a:t>
            </a:r>
            <a:r>
              <a:rPr lang="zh-CN" altLang="en-US"/>
              <a:t>: 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if we feed in a set of </a:t>
            </a:r>
            <a:r>
              <a:rPr lang="zh-CN" altLang="en-US" b="1"/>
              <a:t>similar inputs</a:t>
            </a:r>
            <a:r>
              <a:rPr lang="zh-CN" altLang="en-US"/>
              <a:t>, then we would expect to get </a:t>
            </a:r>
            <a:r>
              <a:rPr lang="zh-CN" altLang="en-US" b="1"/>
              <a:t>similar outputs</a:t>
            </a:r>
            <a:r>
              <a:rPr lang="zh-CN" altLang="en-US"/>
              <a:t> for them.</a:t>
            </a:r>
            <a:endParaRPr lang="zh-CN" altLang="en-US"/>
          </a:p>
          <a:p>
            <a:pPr lvl="0">
              <a:lnSpc>
                <a:spcPct val="110000"/>
              </a:lnSpc>
            </a:pPr>
            <a:r>
              <a:rPr lang="zh-CN" altLang="en-US"/>
              <a:t>This measure of the </a:t>
            </a:r>
            <a:r>
              <a:rPr lang="zh-CN" altLang="en-US" b="1"/>
              <a:t>variability </a:t>
            </a:r>
            <a:r>
              <a:rPr lang="zh-CN" altLang="en-US"/>
              <a:t>of the </a:t>
            </a:r>
            <a:r>
              <a:rPr lang="zh-CN" altLang="en-US" b="1"/>
              <a:t>algorithm </a:t>
            </a:r>
            <a:r>
              <a:rPr lang="zh-CN" altLang="en-US"/>
              <a:t>is also known as </a:t>
            </a:r>
            <a:r>
              <a:rPr lang="zh-CN" altLang="en-US" b="1"/>
              <a:t>precision</a:t>
            </a:r>
            <a:r>
              <a:rPr lang="zh-CN" altLang="en-US"/>
              <a:t>, 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and it tells us how </a:t>
            </a:r>
            <a:r>
              <a:rPr lang="zh-CN" altLang="en-US" b="1"/>
              <a:t>repeatable </a:t>
            </a:r>
            <a:r>
              <a:rPr lang="zh-CN" altLang="en-US"/>
              <a:t>the predictions that the algorithm makes are.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think of </a:t>
            </a:r>
            <a:r>
              <a:rPr lang="zh-CN" altLang="en-US" b="1"/>
              <a:t>precision </a:t>
            </a:r>
            <a:r>
              <a:rPr lang="zh-CN" altLang="en-US"/>
              <a:t>as being something like the </a:t>
            </a:r>
            <a:r>
              <a:rPr lang="zh-CN" altLang="en-US" b="1"/>
              <a:t>variance </a:t>
            </a:r>
            <a:r>
              <a:rPr lang="zh-CN" altLang="en-US"/>
              <a:t>of a </a:t>
            </a:r>
            <a:r>
              <a:rPr lang="zh-CN" altLang="en-US" b="1"/>
              <a:t>probability </a:t>
            </a:r>
            <a:r>
              <a:rPr lang="zh-CN" altLang="en-US"/>
              <a:t>distribution: 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it tells you how much </a:t>
            </a:r>
            <a:r>
              <a:rPr lang="zh-CN" altLang="en-US" b="1"/>
              <a:t>spread </a:t>
            </a:r>
            <a:r>
              <a:rPr lang="zh-CN" altLang="en-US"/>
              <a:t>around the </a:t>
            </a:r>
            <a:r>
              <a:rPr lang="zh-CN" altLang="en-US" b="1"/>
              <a:t>mean </a:t>
            </a:r>
            <a:r>
              <a:rPr lang="zh-CN" altLang="en-US"/>
              <a:t>to expect.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zh-CN" altLang="en-US" b="1"/>
              <a:t>how well</a:t>
            </a:r>
            <a:r>
              <a:rPr lang="zh-CN" altLang="en-US"/>
              <a:t> the algorithm</a:t>
            </a:r>
            <a:r>
              <a:rPr lang="en-US" altLang="zh-CN"/>
              <a:t>'</a:t>
            </a:r>
            <a:r>
              <a:rPr lang="zh-CN" altLang="en-US"/>
              <a:t>s predictions </a:t>
            </a:r>
            <a:r>
              <a:rPr lang="zh-CN" altLang="en-US" b="1"/>
              <a:t>match </a:t>
            </a:r>
            <a:r>
              <a:rPr lang="zh-CN" altLang="en-US"/>
              <a:t>reality is known as </a:t>
            </a:r>
            <a:r>
              <a:rPr lang="zh-CN" altLang="en-US" b="1"/>
              <a:t>trueness</a:t>
            </a:r>
            <a:r>
              <a:rPr lang="zh-CN" altLang="en-US"/>
              <a:t>, and it can be </a:t>
            </a:r>
            <a:r>
              <a:rPr lang="zh-CN" altLang="en-US" i="1">
                <a:solidFill>
                  <a:srgbClr val="FF0000"/>
                </a:solidFill>
              </a:rPr>
              <a:t>defined </a:t>
            </a:r>
            <a:r>
              <a:rPr lang="zh-CN" altLang="en-US"/>
              <a:t>as</a:t>
            </a:r>
            <a:endParaRPr lang="zh-CN" altLang="en-US"/>
          </a:p>
          <a:p>
            <a:r>
              <a:rPr lang="zh-CN" altLang="en-US"/>
              <a:t> the</a:t>
            </a:r>
            <a:r>
              <a:rPr lang="zh-CN" altLang="en-US" b="1"/>
              <a:t> average distance</a:t>
            </a:r>
            <a:r>
              <a:rPr lang="zh-CN" altLang="en-US"/>
              <a:t> between the </a:t>
            </a:r>
            <a:r>
              <a:rPr lang="zh-CN" altLang="en-US" i="1"/>
              <a:t>correct output and the prediction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 b="1"/>
              <a:t>Trueness </a:t>
            </a:r>
            <a:r>
              <a:rPr lang="zh-CN" altLang="en-US"/>
              <a:t>doesn</a:t>
            </a:r>
            <a:r>
              <a:rPr lang="en-US" altLang="zh-CN"/>
              <a:t>'</a:t>
            </a:r>
            <a:r>
              <a:rPr lang="zh-CN" altLang="en-US"/>
              <a:t>t usually make </a:t>
            </a:r>
            <a:r>
              <a:rPr lang="zh-CN" altLang="en-US" b="1"/>
              <a:t>much sense</a:t>
            </a:r>
            <a:r>
              <a:rPr lang="zh-CN" altLang="en-US"/>
              <a:t> for </a:t>
            </a:r>
            <a:r>
              <a:rPr lang="zh-CN" altLang="en-US" b="1"/>
              <a:t>classification </a:t>
            </a:r>
            <a:r>
              <a:rPr lang="zh-CN" altLang="en-US"/>
              <a:t>problems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zh-CN" altLang="en-US"/>
              <a:t>Top left: very accurate: high precision and trueness, </a:t>
            </a:r>
            <a:endParaRPr lang="zh-CN" altLang="en-US"/>
          </a:p>
          <a:p>
            <a:r>
              <a:rPr lang="zh-CN" altLang="en-US"/>
              <a:t>top right: low precision, but good trueness, </a:t>
            </a:r>
            <a:endParaRPr lang="zh-CN" altLang="en-US"/>
          </a:p>
          <a:p>
            <a:r>
              <a:rPr lang="zh-CN" altLang="en-US"/>
              <a:t>bottom left: high precision, but low trueness, </a:t>
            </a:r>
            <a:endParaRPr lang="zh-CN" altLang="en-US"/>
          </a:p>
          <a:p>
            <a:r>
              <a:rPr lang="zh-CN" altLang="en-US"/>
              <a:t>and bottom right: reasonable trueness and precision, but the actual outputs are not very good. 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4624070" cy="492823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 TURNING DATA INTO PROBABILITIES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zh-CN" altLang="en-US"/>
              <a:t>A histogram of </a:t>
            </a:r>
            <a:r>
              <a:rPr lang="zh-CN" altLang="en-US" b="1"/>
              <a:t>feature values</a:t>
            </a:r>
            <a:r>
              <a:rPr lang="zh-CN" altLang="en-US"/>
              <a:t> (x) against their </a:t>
            </a:r>
            <a:r>
              <a:rPr lang="zh-CN" altLang="en-US" b="1"/>
              <a:t>probability </a:t>
            </a:r>
            <a:r>
              <a:rPr lang="zh-CN" altLang="en-US"/>
              <a:t>for two classes.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given a </a:t>
            </a:r>
            <a:r>
              <a:rPr lang="zh-CN" altLang="en-US" b="1"/>
              <a:t>training set </a:t>
            </a:r>
            <a:r>
              <a:rPr lang="zh-CN" altLang="en-US"/>
              <a:t>of values of </a:t>
            </a:r>
            <a:r>
              <a:rPr lang="zh-CN" altLang="en-US" b="1"/>
              <a:t>x</a:t>
            </a:r>
            <a:r>
              <a:rPr lang="zh-CN" altLang="en-US"/>
              <a:t> and the </a:t>
            </a:r>
            <a:r>
              <a:rPr lang="zh-CN" altLang="en-US" b="1"/>
              <a:t>class </a:t>
            </a:r>
            <a:r>
              <a:rPr lang="zh-CN" altLang="en-US"/>
              <a:t>that each exemplar belongs to.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calculate the value of </a:t>
            </a:r>
            <a:r>
              <a:rPr lang="zh-CN" altLang="en-US" b="1"/>
              <a:t>P(C</a:t>
            </a:r>
            <a:r>
              <a:rPr lang="zh-CN" altLang="en-US" b="1" baseline="-25000"/>
              <a:t>1</a:t>
            </a:r>
            <a:r>
              <a:rPr lang="zh-CN" altLang="en-US" b="1"/>
              <a:t>)</a:t>
            </a:r>
            <a:r>
              <a:rPr lang="zh-CN" altLang="en-US"/>
              <a:t> 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we just </a:t>
            </a:r>
            <a:r>
              <a:rPr lang="zh-CN" altLang="en-US" b="1"/>
              <a:t>count </a:t>
            </a:r>
            <a:r>
              <a:rPr lang="zh-CN" altLang="en-US"/>
              <a:t>how many times out of the total the class was C</a:t>
            </a:r>
            <a:r>
              <a:rPr lang="zh-CN" altLang="en-US" baseline="-25000"/>
              <a:t>1 </a:t>
            </a:r>
            <a:r>
              <a:rPr lang="zh-CN" altLang="en-US"/>
              <a:t>and divide by the total number of examples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49525"/>
            <a:ext cx="5181600" cy="29025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85240"/>
            <a:ext cx="10515600" cy="5268595"/>
          </a:xfrm>
        </p:spPr>
        <p:txBody>
          <a:bodyPr>
            <a:normAutofit fontScale="80000"/>
          </a:bodyPr>
          <a:p>
            <a:pPr>
              <a:lnSpc>
                <a:spcPct val="110000"/>
              </a:lnSpc>
            </a:pPr>
            <a:r>
              <a:rPr lang="zh-CN" altLang="en-US"/>
              <a:t>the </a:t>
            </a:r>
            <a:r>
              <a:rPr lang="zh-CN" altLang="en-US" b="1"/>
              <a:t>conditional probability</a:t>
            </a:r>
            <a:r>
              <a:rPr lang="zh-CN" altLang="en-US"/>
              <a:t> of C</a:t>
            </a:r>
            <a:r>
              <a:rPr lang="zh-CN" altLang="en-US" baseline="-25000"/>
              <a:t>1</a:t>
            </a:r>
            <a:r>
              <a:rPr lang="zh-CN" altLang="en-US"/>
              <a:t> given that x has value X: P(C</a:t>
            </a:r>
            <a:r>
              <a:rPr lang="zh-CN" altLang="en-US" baseline="-25000"/>
              <a:t>1</a:t>
            </a:r>
            <a:r>
              <a:rPr lang="zh-CN" altLang="en-US"/>
              <a:t>|X) .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The conditional probability tells us 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how likely it is that the class is C</a:t>
            </a:r>
            <a:r>
              <a:rPr lang="zh-CN" altLang="en-US" baseline="-25000"/>
              <a:t>1</a:t>
            </a:r>
            <a:r>
              <a:rPr lang="zh-CN" altLang="en-US"/>
              <a:t> </a:t>
            </a:r>
            <a:r>
              <a:rPr lang="zh-CN" altLang="en-US" b="1"/>
              <a:t>given </a:t>
            </a:r>
            <a:r>
              <a:rPr lang="zh-CN" altLang="en-US"/>
              <a:t>that the value of x is </a:t>
            </a:r>
            <a:r>
              <a:rPr lang="zh-CN" altLang="en-US" b="1"/>
              <a:t>X</a:t>
            </a:r>
            <a:r>
              <a:rPr lang="zh-CN" altLang="en-US"/>
              <a:t>.</a:t>
            </a:r>
            <a:endParaRPr lang="zh-CN" altLang="en-US"/>
          </a:p>
          <a:p>
            <a:pPr lvl="0">
              <a:lnSpc>
                <a:spcPct val="110000"/>
              </a:lnSpc>
            </a:pPr>
            <a:r>
              <a:rPr lang="zh-CN" altLang="en-US"/>
              <a:t>how to </a:t>
            </a:r>
            <a:r>
              <a:rPr lang="zh-CN" altLang="en-US" b="1"/>
              <a:t>get</a:t>
            </a:r>
            <a:r>
              <a:rPr lang="zh-CN" altLang="en-US"/>
              <a:t> to this conditional probability </a:t>
            </a:r>
            <a:r>
              <a:rPr lang="zh-CN" altLang="en-US">
                <a:sym typeface="+mn-ea"/>
              </a:rPr>
              <a:t>P(C</a:t>
            </a:r>
            <a:r>
              <a:rPr lang="zh-CN" altLang="en-US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|X)</a:t>
            </a:r>
            <a:r>
              <a:rPr lang="zh-CN" altLang="en-US"/>
              <a:t>, since we </a:t>
            </a:r>
            <a:r>
              <a:rPr lang="zh-CN" altLang="en-US" b="1"/>
              <a:t>can</a:t>
            </a:r>
            <a:r>
              <a:rPr lang="en-US" altLang="zh-CN" b="1"/>
              <a:t>'</a:t>
            </a:r>
            <a:r>
              <a:rPr lang="zh-CN" altLang="en-US" b="1"/>
              <a:t>t</a:t>
            </a:r>
            <a:r>
              <a:rPr lang="zh-CN" altLang="en-US"/>
              <a:t> read it directly from the </a:t>
            </a:r>
            <a:r>
              <a:rPr lang="zh-CN" altLang="en-US" b="1"/>
              <a:t>histogram</a:t>
            </a:r>
            <a:r>
              <a:rPr lang="zh-CN" altLang="en-US"/>
              <a:t>.</a:t>
            </a:r>
            <a:endParaRPr lang="zh-CN" altLang="en-US"/>
          </a:p>
          <a:p>
            <a:pPr lvl="0">
              <a:lnSpc>
                <a:spcPct val="110000"/>
              </a:lnSpc>
            </a:pPr>
            <a:r>
              <a:rPr lang="zh-CN" altLang="en-US"/>
              <a:t>The first</a:t>
            </a:r>
            <a:r>
              <a:rPr lang="en-US" altLang="zh-CN"/>
              <a:t>: to get these values is to </a:t>
            </a:r>
            <a:r>
              <a:rPr lang="en-US" altLang="zh-CN" b="1"/>
              <a:t>quantise </a:t>
            </a:r>
            <a:r>
              <a:rPr lang="en-US" altLang="zh-CN"/>
              <a:t>the </a:t>
            </a:r>
            <a:r>
              <a:rPr lang="en-US" altLang="zh-CN" i="1">
                <a:solidFill>
                  <a:srgbClr val="FF0000"/>
                </a:solidFill>
              </a:rPr>
              <a:t>measurement x</a:t>
            </a:r>
            <a:r>
              <a:rPr lang="en-US" altLang="zh-CN"/>
              <a:t>,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which just </a:t>
            </a:r>
            <a:r>
              <a:rPr lang="en-US" altLang="zh-CN" b="1"/>
              <a:t>means </a:t>
            </a:r>
            <a:r>
              <a:rPr lang="en-US" altLang="zh-CN"/>
              <a:t>that we put </a:t>
            </a:r>
            <a:r>
              <a:rPr lang="en-US" altLang="zh-CN" i="1">
                <a:solidFill>
                  <a:srgbClr val="FF0000"/>
                </a:solidFill>
              </a:rPr>
              <a:t>x</a:t>
            </a:r>
            <a:r>
              <a:rPr lang="en-US" altLang="zh-CN"/>
              <a:t> into one of a </a:t>
            </a:r>
            <a:r>
              <a:rPr lang="en-US" altLang="zh-CN" b="1"/>
              <a:t>discrete set</a:t>
            </a:r>
            <a:r>
              <a:rPr lang="en-US" altLang="zh-CN"/>
              <a:t> of values {X}, such as the bins in a histogram.</a:t>
            </a:r>
            <a:endParaRPr lang="en-US" altLang="zh-CN"/>
          </a:p>
          <a:p>
            <a:pPr lvl="0">
              <a:lnSpc>
                <a:spcPct val="110000"/>
              </a:lnSpc>
            </a:pPr>
            <a:r>
              <a:rPr lang="en-US" altLang="zh-CN"/>
              <a:t>To compute P(C</a:t>
            </a:r>
            <a:r>
              <a:rPr lang="en-US" altLang="zh-CN" baseline="-25000"/>
              <a:t>i</a:t>
            </a:r>
            <a:r>
              <a:rPr lang="en-US" altLang="zh-CN"/>
              <a:t>,X</a:t>
            </a:r>
            <a:r>
              <a:rPr lang="en-US" altLang="zh-CN" baseline="-25000"/>
              <a:t>j</a:t>
            </a:r>
            <a:r>
              <a:rPr lang="en-US" altLang="zh-CN"/>
              <a:t>), which is the </a:t>
            </a:r>
            <a:r>
              <a:rPr lang="en-US" altLang="zh-CN" b="1"/>
              <a:t>joint probability</a:t>
            </a:r>
            <a:endParaRPr lang="en-US" altLang="zh-CN" b="1"/>
          </a:p>
          <a:p>
            <a:pPr lvl="1">
              <a:lnSpc>
                <a:spcPct val="110000"/>
              </a:lnSpc>
            </a:pPr>
            <a:r>
              <a:rPr lang="en-US" altLang="zh-CN"/>
              <a:t>tells us </a:t>
            </a:r>
            <a:r>
              <a:rPr lang="en-US" altLang="zh-CN" b="1"/>
              <a:t>how often</a:t>
            </a:r>
            <a:r>
              <a:rPr lang="en-US" altLang="zh-CN"/>
              <a:t> a measurement of 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 i="1" baseline="-25000">
                <a:solidFill>
                  <a:srgbClr val="FF0000"/>
                </a:solidFill>
              </a:rPr>
              <a:t>i</a:t>
            </a:r>
            <a:r>
              <a:rPr lang="en-US" altLang="zh-CN" i="1">
                <a:solidFill>
                  <a:srgbClr val="FF0000"/>
                </a:solidFill>
              </a:rPr>
              <a:t> fell into histogram bin X</a:t>
            </a:r>
            <a:r>
              <a:rPr lang="en-US" altLang="zh-CN" i="1" baseline="-25000">
                <a:solidFill>
                  <a:srgbClr val="FF0000"/>
                </a:solidFill>
              </a:rPr>
              <a:t>j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/>
              <a:t>.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We do this by looking in</a:t>
            </a:r>
            <a:r>
              <a:rPr lang="en-US" altLang="zh-CN" b="1"/>
              <a:t> histogram bin X</a:t>
            </a:r>
            <a:r>
              <a:rPr lang="en-US" altLang="zh-CN" b="1" baseline="-25000"/>
              <a:t>j</a:t>
            </a:r>
            <a:r>
              <a:rPr lang="en-US" altLang="zh-CN"/>
              <a:t> , </a:t>
            </a:r>
            <a:r>
              <a:rPr lang="en-US" altLang="zh-CN" b="1"/>
              <a:t>counting </a:t>
            </a:r>
            <a:r>
              <a:rPr lang="en-US" altLang="zh-CN"/>
              <a:t>the number of examples of class C</a:t>
            </a:r>
            <a:r>
              <a:rPr lang="en-US" altLang="zh-CN" baseline="-25000"/>
              <a:t>i</a:t>
            </a:r>
            <a:r>
              <a:rPr lang="en-US" altLang="zh-CN"/>
              <a:t> that are in it, and dividing by the </a:t>
            </a:r>
            <a:r>
              <a:rPr lang="en-US" altLang="zh-CN" b="1"/>
              <a:t>total number</a:t>
            </a:r>
            <a:r>
              <a:rPr lang="en-US" altLang="zh-CN"/>
              <a:t> of </a:t>
            </a:r>
            <a:r>
              <a:rPr lang="en-US" altLang="zh-CN" b="1"/>
              <a:t>examples </a:t>
            </a:r>
            <a:r>
              <a:rPr lang="en-US" altLang="zh-CN"/>
              <a:t>(of any class).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Targets </a:t>
            </a:r>
            <a:endParaRPr lang="zh-CN" altLang="en-US"/>
          </a:p>
          <a:p>
            <a:pPr lvl="1"/>
            <a:r>
              <a:rPr lang="zh-CN" altLang="en-US"/>
              <a:t>The target vector t, with elements </a:t>
            </a:r>
            <a:r>
              <a:rPr lang="zh-CN" altLang="en-US" b="1"/>
              <a:t>t</a:t>
            </a:r>
            <a:r>
              <a:rPr lang="zh-CN" altLang="en-US" b="1" baseline="-25000"/>
              <a:t>j</a:t>
            </a:r>
            <a:r>
              <a:rPr lang="zh-CN" altLang="en-US"/>
              <a:t> , where j runs from 1 to the number of output dimensions, n, </a:t>
            </a:r>
            <a:endParaRPr lang="zh-CN" altLang="en-US"/>
          </a:p>
          <a:p>
            <a:pPr lvl="1"/>
            <a:r>
              <a:rPr lang="zh-CN" altLang="en-US"/>
              <a:t>are the extra data that we need for </a:t>
            </a:r>
            <a:r>
              <a:rPr lang="zh-CN" altLang="en-US" b="1"/>
              <a:t>supervised </a:t>
            </a:r>
            <a:r>
              <a:rPr lang="zh-CN" altLang="en-US"/>
              <a:t>learning,</a:t>
            </a:r>
            <a:endParaRPr lang="zh-CN" altLang="en-US"/>
          </a:p>
          <a:p>
            <a:pPr lvl="0"/>
            <a:r>
              <a:rPr lang="zh-CN" altLang="en-US"/>
              <a:t>Activation Function </a:t>
            </a:r>
            <a:endParaRPr lang="zh-CN" altLang="en-US"/>
          </a:p>
          <a:p>
            <a:pPr lvl="1"/>
            <a:r>
              <a:rPr lang="zh-CN" altLang="en-US"/>
              <a:t>For </a:t>
            </a:r>
            <a:r>
              <a:rPr lang="zh-CN" altLang="en-US" b="1"/>
              <a:t>neural </a:t>
            </a:r>
            <a:r>
              <a:rPr lang="zh-CN" altLang="en-US"/>
              <a:t>networks, </a:t>
            </a:r>
            <a:r>
              <a:rPr lang="zh-CN" altLang="en-US" b="1"/>
              <a:t>g(·)</a:t>
            </a:r>
            <a:r>
              <a:rPr lang="zh-CN" altLang="en-US"/>
              <a:t> is a mathematical </a:t>
            </a:r>
            <a:r>
              <a:rPr lang="zh-CN" altLang="en-US" b="1"/>
              <a:t>function </a:t>
            </a:r>
            <a:r>
              <a:rPr lang="zh-CN" altLang="en-US"/>
              <a:t>that describes the </a:t>
            </a:r>
            <a:r>
              <a:rPr lang="zh-CN" altLang="en-US" b="1"/>
              <a:t>firing </a:t>
            </a:r>
            <a:r>
              <a:rPr lang="zh-CN" altLang="en-US"/>
              <a:t>of the </a:t>
            </a:r>
            <a:r>
              <a:rPr lang="zh-CN" altLang="en-US" b="1"/>
              <a:t>neuron </a:t>
            </a:r>
            <a:r>
              <a:rPr lang="zh-CN" altLang="en-US"/>
              <a:t>as a </a:t>
            </a:r>
            <a:r>
              <a:rPr lang="zh-CN" altLang="en-US" b="1"/>
              <a:t>response </a:t>
            </a:r>
            <a:r>
              <a:rPr lang="zh-CN" altLang="en-US"/>
              <a:t>to the weighted inputs, </a:t>
            </a:r>
            <a:endParaRPr lang="zh-CN" altLang="en-US"/>
          </a:p>
          <a:p>
            <a:pPr lvl="1"/>
            <a:r>
              <a:rPr lang="zh-CN" altLang="en-US"/>
              <a:t>such as the </a:t>
            </a:r>
            <a:r>
              <a:rPr lang="zh-CN" altLang="en-US" b="1"/>
              <a:t>threshold </a:t>
            </a:r>
            <a:r>
              <a:rPr lang="zh-CN" altLang="en-US"/>
              <a:t>function</a:t>
            </a:r>
            <a:endParaRPr lang="zh-CN" altLang="en-US"/>
          </a:p>
          <a:p>
            <a:pPr lvl="0"/>
            <a:r>
              <a:rPr lang="zh-CN" altLang="en-US"/>
              <a:t>Error </a:t>
            </a:r>
            <a:r>
              <a:rPr lang="zh-CN" altLang="en-US" b="1"/>
              <a:t>E</a:t>
            </a:r>
            <a:r>
              <a:rPr lang="zh-CN" altLang="en-US"/>
              <a:t>, </a:t>
            </a:r>
            <a:endParaRPr lang="zh-CN" altLang="en-US"/>
          </a:p>
          <a:p>
            <a:pPr lvl="1"/>
            <a:r>
              <a:rPr lang="zh-CN" altLang="en-US"/>
              <a:t>a function that computes the </a:t>
            </a:r>
            <a:r>
              <a:rPr lang="zh-CN" altLang="en-US" b="1"/>
              <a:t>inaccuracies </a:t>
            </a:r>
            <a:r>
              <a:rPr lang="zh-CN" altLang="en-US"/>
              <a:t>of the network as a function of the </a:t>
            </a:r>
            <a:r>
              <a:rPr lang="zh-CN" altLang="en-US" b="1"/>
              <a:t>outputs </a:t>
            </a:r>
            <a:r>
              <a:rPr lang="zh-CN" altLang="en-US"/>
              <a:t>y and </a:t>
            </a:r>
            <a:r>
              <a:rPr lang="zh-CN" altLang="en-US" b="1"/>
              <a:t>targets </a:t>
            </a:r>
            <a:r>
              <a:rPr lang="zh-CN" altLang="en-US"/>
              <a:t>t.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P(X</a:t>
            </a:r>
            <a:r>
              <a:rPr lang="zh-CN" altLang="en-US" baseline="-25000"/>
              <a:t>j </a:t>
            </a:r>
            <a:r>
              <a:rPr lang="zh-CN" altLang="en-US"/>
              <a:t>|C</a:t>
            </a:r>
            <a:r>
              <a:rPr lang="zh-CN" altLang="en-US" baseline="-25000"/>
              <a:t>i</a:t>
            </a:r>
            <a:r>
              <a:rPr lang="zh-CN" altLang="en-US"/>
              <a:t>), </a:t>
            </a:r>
            <a:endParaRPr lang="zh-CN" altLang="en-US"/>
          </a:p>
          <a:p>
            <a:pPr lvl="1"/>
            <a:r>
              <a:rPr lang="zh-CN" altLang="en-US" b="1"/>
              <a:t>how often</a:t>
            </a:r>
            <a:r>
              <a:rPr lang="zh-CN" altLang="en-US"/>
              <a:t> (in the training set) there is a measurement of </a:t>
            </a:r>
            <a:r>
              <a:rPr lang="zh-CN" altLang="en-US" b="1"/>
              <a:t>X</a:t>
            </a:r>
            <a:r>
              <a:rPr lang="zh-CN" altLang="en-US" b="1" baseline="-25000"/>
              <a:t>j</a:t>
            </a:r>
            <a:r>
              <a:rPr lang="zh-CN" altLang="en-US"/>
              <a:t> given that the example is a member of class C</a:t>
            </a:r>
            <a:r>
              <a:rPr lang="zh-CN" altLang="en-US" baseline="-25000"/>
              <a:t>i</a:t>
            </a:r>
            <a:r>
              <a:rPr lang="zh-CN" altLang="en-US"/>
              <a:t>.</a:t>
            </a:r>
            <a:endParaRPr lang="zh-CN" altLang="en-US"/>
          </a:p>
          <a:p>
            <a:pPr lvl="1"/>
            <a:r>
              <a:rPr lang="zh-CN" altLang="en-US"/>
              <a:t>by </a:t>
            </a:r>
            <a:r>
              <a:rPr lang="zh-CN" altLang="en-US" b="1"/>
              <a:t>counting </a:t>
            </a:r>
            <a:r>
              <a:rPr lang="zh-CN" altLang="en-US"/>
              <a:t>the </a:t>
            </a:r>
            <a:r>
              <a:rPr lang="zh-CN" altLang="en-US" b="1"/>
              <a:t>number </a:t>
            </a:r>
            <a:r>
              <a:rPr lang="zh-CN" altLang="en-US"/>
              <a:t>of examples of class C</a:t>
            </a:r>
            <a:r>
              <a:rPr lang="zh-CN" altLang="en-US" baseline="-25000"/>
              <a:t>i</a:t>
            </a:r>
            <a:r>
              <a:rPr lang="zh-CN" altLang="en-US"/>
              <a:t> in histogram bin X</a:t>
            </a:r>
            <a:r>
              <a:rPr lang="zh-CN" altLang="en-US" baseline="-25000"/>
              <a:t>j</a:t>
            </a:r>
            <a:r>
              <a:rPr lang="zh-CN" altLang="en-US"/>
              <a:t> and dividing by the number of examples of that class </a:t>
            </a:r>
            <a:r>
              <a:rPr lang="en-US" altLang="zh-CN"/>
              <a:t>C</a:t>
            </a:r>
            <a:r>
              <a:rPr lang="en-US" altLang="zh-CN" baseline="-25000"/>
              <a:t>i</a:t>
            </a:r>
            <a:r>
              <a:rPr lang="zh-CN" altLang="en-US"/>
              <a:t> there are (in any bin).</a:t>
            </a:r>
            <a:endParaRPr lang="zh-CN" altLang="en-US"/>
          </a:p>
          <a:p>
            <a:pPr lvl="0"/>
            <a:r>
              <a:rPr lang="zh-CN" altLang="en-US"/>
              <a:t>So we have now worked out two things from our training data:</a:t>
            </a:r>
            <a:endParaRPr lang="zh-CN" altLang="en-US"/>
          </a:p>
          <a:p>
            <a:pPr lvl="1"/>
            <a:r>
              <a:rPr lang="zh-CN" altLang="en-US"/>
              <a:t> the </a:t>
            </a:r>
            <a:r>
              <a:rPr lang="zh-CN" altLang="en-US" b="1"/>
              <a:t>joint probability</a:t>
            </a:r>
            <a:r>
              <a:rPr lang="zh-CN" altLang="en-US"/>
              <a:t> P(C</a:t>
            </a:r>
            <a:r>
              <a:rPr lang="zh-CN" altLang="en-US" baseline="-25000"/>
              <a:t>i</a:t>
            </a:r>
            <a:r>
              <a:rPr lang="zh-CN" altLang="en-US"/>
              <a:t>,X</a:t>
            </a:r>
            <a:r>
              <a:rPr lang="zh-CN" altLang="en-US" baseline="-25000"/>
              <a:t>j</a:t>
            </a:r>
            <a:r>
              <a:rPr lang="zh-CN" altLang="en-US"/>
              <a:t>) and the </a:t>
            </a:r>
            <a:r>
              <a:rPr lang="zh-CN" altLang="en-US" b="1"/>
              <a:t>conditional probability</a:t>
            </a:r>
            <a:r>
              <a:rPr lang="zh-CN" altLang="en-US"/>
              <a:t> P(X</a:t>
            </a:r>
            <a:r>
              <a:rPr lang="zh-CN" altLang="en-US" baseline="-25000"/>
              <a:t>j</a:t>
            </a:r>
            <a:r>
              <a:rPr lang="zh-CN" altLang="en-US"/>
              <a:t> |C</a:t>
            </a:r>
            <a:r>
              <a:rPr lang="zh-CN" altLang="en-US" baseline="-25000"/>
              <a:t>i</a:t>
            </a:r>
            <a:r>
              <a:rPr lang="zh-CN" altLang="en-US"/>
              <a:t>). </a:t>
            </a:r>
            <a:endParaRPr lang="zh-CN" altLang="en-US"/>
          </a:p>
          <a:p>
            <a:pPr lvl="0"/>
            <a:r>
              <a:rPr lang="zh-CN" altLang="en-US"/>
              <a:t>Since we actually want to </a:t>
            </a:r>
            <a:r>
              <a:rPr lang="zh-CN" altLang="en-US" b="1"/>
              <a:t>compute </a:t>
            </a:r>
            <a:r>
              <a:rPr lang="zh-CN" altLang="en-US"/>
              <a:t>P(C</a:t>
            </a:r>
            <a:r>
              <a:rPr lang="zh-CN" altLang="en-US" baseline="-25000"/>
              <a:t>i</a:t>
            </a:r>
            <a:r>
              <a:rPr lang="zh-CN" altLang="en-US"/>
              <a:t>|X</a:t>
            </a:r>
            <a:r>
              <a:rPr lang="zh-CN" altLang="en-US" baseline="-25000"/>
              <a:t>j</a:t>
            </a:r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Bayes</a:t>
            </a:r>
            <a:r>
              <a:rPr lang="en-US" altLang="zh-CN" b="1"/>
              <a:t>'</a:t>
            </a:r>
            <a:r>
              <a:rPr lang="zh-CN" altLang="en-US" b="1"/>
              <a:t> </a:t>
            </a:r>
            <a:r>
              <a:rPr lang="zh-CN" altLang="en-US"/>
              <a:t>rule,</a:t>
            </a:r>
            <a:endParaRPr lang="zh-CN" altLang="en-US"/>
          </a:p>
          <a:p>
            <a:r>
              <a:rPr lang="zh-CN" altLang="en-US"/>
              <a:t>P(C</a:t>
            </a:r>
            <a:r>
              <a:rPr lang="zh-CN" altLang="en-US" baseline="-25000"/>
              <a:t>i</a:t>
            </a:r>
            <a:r>
              <a:rPr lang="zh-CN" altLang="en-US"/>
              <a:t>,X</a:t>
            </a:r>
            <a:r>
              <a:rPr lang="zh-CN" altLang="en-US" baseline="-25000"/>
              <a:t>j</a:t>
            </a:r>
            <a:r>
              <a:rPr lang="zh-CN" altLang="en-US"/>
              <a:t>) = P(X</a:t>
            </a:r>
            <a:r>
              <a:rPr lang="zh-CN" altLang="en-US" baseline="-25000"/>
              <a:t>j </a:t>
            </a:r>
            <a:r>
              <a:rPr lang="zh-CN" altLang="en-US"/>
              <a:t>|C</a:t>
            </a:r>
            <a:r>
              <a:rPr lang="zh-CN" altLang="en-US" baseline="-25000"/>
              <a:t>i</a:t>
            </a:r>
            <a:r>
              <a:rPr lang="zh-CN" altLang="en-US"/>
              <a:t>)P(C</a:t>
            </a:r>
            <a:r>
              <a:rPr lang="zh-CN" altLang="en-US" baseline="-25000"/>
              <a:t>i</a:t>
            </a:r>
            <a:r>
              <a:rPr lang="zh-CN" altLang="en-US"/>
              <a:t>) </a:t>
            </a:r>
            <a:endParaRPr lang="zh-CN" altLang="en-US"/>
          </a:p>
          <a:p>
            <a:r>
              <a:rPr lang="zh-CN" altLang="en-US"/>
              <a:t>or equivalently: P(C</a:t>
            </a:r>
            <a:r>
              <a:rPr lang="zh-CN" altLang="en-US" baseline="-25000"/>
              <a:t>i</a:t>
            </a:r>
            <a:r>
              <a:rPr lang="zh-CN" altLang="en-US"/>
              <a:t>,X</a:t>
            </a:r>
            <a:r>
              <a:rPr lang="zh-CN" altLang="en-US" baseline="-25000"/>
              <a:t>j</a:t>
            </a:r>
            <a:r>
              <a:rPr lang="zh-CN" altLang="en-US"/>
              <a:t>) = P(C</a:t>
            </a:r>
            <a:r>
              <a:rPr lang="zh-CN" altLang="en-US" baseline="-25000"/>
              <a:t>i</a:t>
            </a:r>
            <a:r>
              <a:rPr lang="zh-CN" altLang="en-US"/>
              <a:t>|X</a:t>
            </a:r>
            <a:r>
              <a:rPr lang="zh-CN" altLang="en-US" baseline="-25000"/>
              <a:t>j</a:t>
            </a:r>
            <a:r>
              <a:rPr lang="zh-CN" altLang="en-US"/>
              <a:t>)P(X</a:t>
            </a:r>
            <a:r>
              <a:rPr lang="zh-CN" altLang="en-US" baseline="-25000"/>
              <a:t>j</a:t>
            </a:r>
            <a:r>
              <a:rPr lang="zh-CN" altLang="en-US"/>
              <a:t>).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3768725"/>
            <a:ext cx="6637020" cy="165925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ym typeface="+mn-ea"/>
              </a:rPr>
              <a:t>Bayes</a:t>
            </a:r>
            <a:r>
              <a:rPr lang="en-US" altLang="zh-CN" b="1">
                <a:sym typeface="+mn-ea"/>
              </a:rPr>
              <a:t>'</a:t>
            </a:r>
            <a:r>
              <a:rPr lang="zh-CN" altLang="en-US" b="1">
                <a:sym typeface="+mn-ea"/>
              </a:rPr>
              <a:t> </a:t>
            </a:r>
            <a:r>
              <a:rPr lang="zh-CN" altLang="en-US">
                <a:sym typeface="+mn-ea"/>
              </a:rPr>
              <a:t>rule</a:t>
            </a:r>
            <a:r>
              <a:rPr lang="zh-CN" altLang="en-US"/>
              <a:t> relates the </a:t>
            </a:r>
            <a:r>
              <a:rPr lang="zh-CN" altLang="en-US" b="1"/>
              <a:t>posterior probability</a:t>
            </a:r>
            <a:r>
              <a:rPr lang="zh-CN" altLang="en-US"/>
              <a:t> P(Ci|Xj) with the </a:t>
            </a:r>
            <a:r>
              <a:rPr lang="zh-CN" altLang="en-US" b="1"/>
              <a:t>prior probability</a:t>
            </a:r>
            <a:r>
              <a:rPr lang="zh-CN" altLang="en-US"/>
              <a:t> P(Ci) and class-</a:t>
            </a:r>
            <a:r>
              <a:rPr lang="zh-CN" altLang="en-US" b="1"/>
              <a:t>conditional probability</a:t>
            </a:r>
            <a:r>
              <a:rPr lang="zh-CN" altLang="en-US"/>
              <a:t> P(Xj |Ci).</a:t>
            </a:r>
            <a:endParaRPr lang="zh-CN" altLang="en-US"/>
          </a:p>
          <a:p>
            <a:r>
              <a:rPr lang="zh-CN" altLang="en-US"/>
              <a:t>The denominator </a:t>
            </a:r>
            <a:r>
              <a:rPr lang="en-US" altLang="zh-CN"/>
              <a:t>P(X</a:t>
            </a:r>
            <a:r>
              <a:rPr lang="en-US" altLang="zh-CN" baseline="-25000"/>
              <a:t>j</a:t>
            </a:r>
            <a:r>
              <a:rPr lang="en-US" altLang="zh-CN"/>
              <a:t>)</a:t>
            </a:r>
            <a:r>
              <a:rPr lang="zh-CN" altLang="en-US"/>
              <a:t> acts to normalise everything, so that all the probabilities sum to 1.</a:t>
            </a:r>
            <a:endParaRPr lang="zh-CN" altLang="en-US"/>
          </a:p>
          <a:p>
            <a:r>
              <a:rPr lang="zh-CN" altLang="en-US"/>
              <a:t>any observation </a:t>
            </a:r>
            <a:r>
              <a:rPr lang="zh-CN" altLang="en-US" b="1"/>
              <a:t>Xk</a:t>
            </a:r>
            <a:r>
              <a:rPr lang="zh-CN" altLang="en-US"/>
              <a:t> has to belong to some class Ci, then we can </a:t>
            </a:r>
            <a:r>
              <a:rPr lang="zh-CN" altLang="en-US" b="1"/>
              <a:t>marginalise </a:t>
            </a:r>
            <a:r>
              <a:rPr lang="zh-CN" altLang="en-US"/>
              <a:t>over the classes to compute: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4697730"/>
            <a:ext cx="7766685" cy="148018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496185"/>
            <a:ext cx="5181600" cy="300926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The </a:t>
            </a:r>
            <a:r>
              <a:rPr lang="zh-CN" altLang="en-US" b="1"/>
              <a:t>posterior probabilities</a:t>
            </a:r>
            <a:r>
              <a:rPr lang="zh-CN" altLang="en-US"/>
              <a:t> of the two classes C1 and C2 for feature x.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We can use the </a:t>
            </a:r>
            <a:r>
              <a:rPr lang="zh-CN" altLang="en-US" b="1"/>
              <a:t>posterior probability </a:t>
            </a:r>
            <a:r>
              <a:rPr lang="zh-CN" altLang="en-US"/>
              <a:t>to assign each new observation to one of the classes by picking the class Ci where:</a:t>
            </a:r>
            <a:endParaRPr lang="zh-CN" altLang="en-US"/>
          </a:p>
          <a:p>
            <a:pPr lvl="0"/>
            <a:r>
              <a:rPr lang="zh-CN" altLang="en-US" b="1" i="1">
                <a:solidFill>
                  <a:srgbClr val="FF0000"/>
                </a:solidFill>
              </a:rPr>
              <a:t>P(Ci|x) &gt; P(Cj |x)  i </a:t>
            </a:r>
            <a:r>
              <a:rPr lang="zh-CN" altLang="en-US" b="1" i="1">
                <a:solidFill>
                  <a:srgbClr val="FF0000"/>
                </a:solidFill>
                <a:latin typeface="Arial" panose="020B0604020202020204" pitchFamily="34" charset="0"/>
              </a:rPr>
              <a:t>≠</a:t>
            </a:r>
            <a:r>
              <a:rPr lang="zh-CN" altLang="en-US" b="1" i="1">
                <a:solidFill>
                  <a:srgbClr val="FF0000"/>
                </a:solidFill>
              </a:rPr>
              <a:t> j</a:t>
            </a:r>
            <a:endParaRPr lang="zh-CN" altLang="en-US" b="1" i="1">
              <a:solidFill>
                <a:srgbClr val="FF0000"/>
              </a:solidFill>
            </a:endParaRPr>
          </a:p>
          <a:p>
            <a:r>
              <a:rPr lang="zh-CN" altLang="en-US"/>
              <a:t>where </a:t>
            </a:r>
            <a:r>
              <a:rPr lang="zh-CN" altLang="en-US" b="1"/>
              <a:t>x</a:t>
            </a:r>
            <a:r>
              <a:rPr lang="zh-CN" altLang="en-US"/>
              <a:t> is a </a:t>
            </a:r>
            <a:r>
              <a:rPr lang="zh-CN" altLang="en-US" b="1"/>
              <a:t>vector </a:t>
            </a:r>
            <a:r>
              <a:rPr lang="zh-CN" altLang="en-US"/>
              <a:t>of feature values </a:t>
            </a:r>
            <a:endParaRPr lang="zh-CN" altLang="en-US"/>
          </a:p>
          <a:p>
            <a:r>
              <a:rPr lang="zh-CN" altLang="en-US"/>
              <a:t>This is known as the </a:t>
            </a:r>
            <a:r>
              <a:rPr lang="zh-CN" altLang="en-US" b="1"/>
              <a:t>maximum a posteriori</a:t>
            </a:r>
            <a:r>
              <a:rPr lang="zh-CN" altLang="en-US"/>
              <a:t> or </a:t>
            </a:r>
            <a:r>
              <a:rPr lang="zh-CN" altLang="en-US" b="1"/>
              <a:t>MAP hypothesis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/>
              <a:t>and it gives us a </a:t>
            </a:r>
            <a:r>
              <a:rPr lang="zh-CN" altLang="en-US" b="1"/>
              <a:t>way </a:t>
            </a:r>
            <a:r>
              <a:rPr lang="zh-CN" altLang="en-US"/>
              <a:t>to </a:t>
            </a:r>
            <a:r>
              <a:rPr lang="zh-CN" altLang="en-US" b="1"/>
              <a:t>choose </a:t>
            </a:r>
            <a:r>
              <a:rPr lang="zh-CN" altLang="en-US"/>
              <a:t>which class to choose as the output one.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MAP question is </a:t>
            </a:r>
            <a:endParaRPr lang="zh-CN" altLang="en-US"/>
          </a:p>
          <a:p>
            <a:pPr lvl="1"/>
            <a:r>
              <a:rPr lang="zh-CN" altLang="en-US" b="1"/>
              <a:t>what is the most likely class given the training data?</a:t>
            </a:r>
            <a:endParaRPr lang="zh-CN" altLang="en-US" b="1"/>
          </a:p>
          <a:p>
            <a:pPr lvl="0"/>
            <a:r>
              <a:rPr lang="en-US" altLang="zh-CN"/>
              <a:t>Another method </a:t>
            </a:r>
            <a:endParaRPr lang="en-US" altLang="zh-CN"/>
          </a:p>
          <a:p>
            <a:pPr lvl="1"/>
            <a:r>
              <a:rPr lang="en-US" altLang="zh-CN"/>
              <a:t>where we take into account the final outcomes of </a:t>
            </a:r>
            <a:r>
              <a:rPr lang="en-US" altLang="zh-CN" b="1"/>
              <a:t>all of the classes</a:t>
            </a:r>
            <a:r>
              <a:rPr lang="en-US" altLang="zh-CN"/>
              <a:t> is called the </a:t>
            </a:r>
            <a:r>
              <a:rPr lang="en-US" altLang="zh-CN" b="1"/>
              <a:t>Bayes' Optimal Classification</a:t>
            </a:r>
            <a:r>
              <a:rPr lang="en-US" altLang="zh-CN"/>
              <a:t>. </a:t>
            </a:r>
            <a:endParaRPr lang="en-US" altLang="zh-CN"/>
          </a:p>
          <a:p>
            <a:pPr lvl="0"/>
            <a:r>
              <a:rPr lang="en-US" altLang="zh-CN"/>
              <a:t>It </a:t>
            </a:r>
            <a:r>
              <a:rPr lang="en-US" altLang="zh-CN" b="1"/>
              <a:t>minimises </a:t>
            </a:r>
            <a:r>
              <a:rPr lang="en-US" altLang="zh-CN"/>
              <a:t>the probability of </a:t>
            </a:r>
            <a:r>
              <a:rPr lang="en-US" altLang="zh-CN" b="1"/>
              <a:t>misclassification</a:t>
            </a:r>
            <a:r>
              <a:rPr lang="en-US" altLang="zh-CN"/>
              <a:t>, rather than </a:t>
            </a:r>
            <a:r>
              <a:rPr lang="en-US" altLang="zh-CN" b="1"/>
              <a:t>maximising </a:t>
            </a:r>
            <a:r>
              <a:rPr lang="en-US" altLang="zh-CN"/>
              <a:t>the posterior probability.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2.3.1 Minimising Risk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b="1"/>
              <a:t>loss matrix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zh-CN" altLang="en-US"/>
              <a:t>that specifies the </a:t>
            </a:r>
            <a:r>
              <a:rPr lang="zh-CN" altLang="en-US" b="1"/>
              <a:t>risk </a:t>
            </a:r>
            <a:r>
              <a:rPr lang="zh-CN" altLang="en-US"/>
              <a:t>involved in classifying an example of class Ci as class Cj . </a:t>
            </a:r>
            <a:endParaRPr lang="zh-CN" altLang="en-US"/>
          </a:p>
          <a:p>
            <a:r>
              <a:rPr lang="zh-CN" altLang="en-US"/>
              <a:t>It looks </a:t>
            </a:r>
            <a:r>
              <a:rPr lang="zh-CN" altLang="en-US" b="1"/>
              <a:t>like </a:t>
            </a:r>
            <a:r>
              <a:rPr lang="zh-CN" altLang="en-US"/>
              <a:t>the </a:t>
            </a:r>
            <a:r>
              <a:rPr lang="zh-CN" altLang="en-US" b="1"/>
              <a:t>confusion matrix</a:t>
            </a:r>
            <a:r>
              <a:rPr lang="zh-CN" altLang="en-US"/>
              <a:t> , except that a </a:t>
            </a:r>
            <a:r>
              <a:rPr lang="zh-CN" altLang="en-US" b="1"/>
              <a:t>loss matrix</a:t>
            </a:r>
            <a:r>
              <a:rPr lang="zh-CN" altLang="en-US"/>
              <a:t> always contains </a:t>
            </a:r>
            <a:r>
              <a:rPr lang="zh-CN" altLang="en-US" b="1"/>
              <a:t>zeros </a:t>
            </a:r>
            <a:r>
              <a:rPr lang="zh-CN" altLang="en-US"/>
              <a:t>on the </a:t>
            </a:r>
            <a:r>
              <a:rPr lang="zh-CN" altLang="en-US" b="1"/>
              <a:t>leading diagonal</a:t>
            </a:r>
            <a:r>
              <a:rPr lang="zh-CN" altLang="en-US"/>
              <a:t> since there should never be a loss from getting the classification correct! </a:t>
            </a:r>
            <a:endParaRPr lang="zh-CN" altLang="en-US"/>
          </a:p>
          <a:p>
            <a:r>
              <a:rPr lang="zh-CN" altLang="en-US"/>
              <a:t>Once we have the loss matrix, we just extend our classifier to </a:t>
            </a:r>
            <a:r>
              <a:rPr lang="zh-CN" altLang="en-US" b="1"/>
              <a:t>minimise risk </a:t>
            </a:r>
            <a:r>
              <a:rPr lang="zh-CN" altLang="en-US"/>
              <a:t>by multiplying each case by the relevant </a:t>
            </a:r>
            <a:r>
              <a:rPr lang="zh-CN" altLang="en-US" b="1"/>
              <a:t>loss number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2.3.2 The Naïve Bayes</a:t>
            </a:r>
            <a:r>
              <a:rPr lang="en-US" altLang="zh-CN"/>
              <a:t>'</a:t>
            </a:r>
            <a:r>
              <a:rPr lang="zh-CN" altLang="en-US"/>
              <a:t> Classifier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220"/>
          </a:xfrm>
        </p:spPr>
        <p:txBody>
          <a:bodyPr>
            <a:normAutofit fontScale="80000"/>
          </a:bodyPr>
          <a:p>
            <a:r>
              <a:rPr lang="zh-CN" altLang="en-US"/>
              <a:t>suppose that the </a:t>
            </a:r>
            <a:r>
              <a:rPr lang="zh-CN" altLang="en-US" b="1"/>
              <a:t>vector of feature</a:t>
            </a:r>
            <a:r>
              <a:rPr lang="zh-CN" altLang="en-US"/>
              <a:t> values had </a:t>
            </a:r>
            <a:r>
              <a:rPr lang="zh-CN" altLang="en-US" b="1"/>
              <a:t>many </a:t>
            </a:r>
            <a:r>
              <a:rPr lang="zh-CN" altLang="en-US"/>
              <a:t>elements, so that there were lots of different </a:t>
            </a:r>
            <a:r>
              <a:rPr lang="zh-CN" altLang="en-US" b="1"/>
              <a:t>features </a:t>
            </a:r>
            <a:r>
              <a:rPr lang="zh-CN" altLang="en-US"/>
              <a:t>that were measured.</a:t>
            </a:r>
            <a:endParaRPr lang="zh-CN" altLang="en-US"/>
          </a:p>
          <a:p>
            <a:r>
              <a:rPr lang="zh-CN" altLang="en-US"/>
              <a:t>P(X</a:t>
            </a:r>
            <a:r>
              <a:rPr lang="zh-CN" altLang="en-US" baseline="-25000"/>
              <a:t>j </a:t>
            </a:r>
            <a:r>
              <a:rPr lang="zh-CN" altLang="en-US"/>
              <a:t>|C</a:t>
            </a:r>
            <a:r>
              <a:rPr lang="zh-CN" altLang="en-US" baseline="-25000"/>
              <a:t>i</a:t>
            </a:r>
            <a:r>
              <a:rPr lang="zh-CN" altLang="en-US"/>
              <a:t>) = P(X</a:t>
            </a:r>
            <a:r>
              <a:rPr lang="zh-CN" altLang="en-US" baseline="30000"/>
              <a:t>1</a:t>
            </a:r>
            <a:r>
              <a:rPr lang="zh-CN" altLang="en-US" baseline="-25000"/>
              <a:t>j</a:t>
            </a:r>
            <a:r>
              <a:rPr lang="zh-CN" altLang="en-US"/>
              <a:t> ,X</a:t>
            </a:r>
            <a:r>
              <a:rPr lang="zh-CN" altLang="en-US" baseline="30000"/>
              <a:t>2</a:t>
            </a:r>
            <a:r>
              <a:rPr lang="zh-CN" altLang="en-US" baseline="-25000"/>
              <a:t>j</a:t>
            </a:r>
            <a:r>
              <a:rPr lang="zh-CN" altLang="en-US"/>
              <a:t> , . . .X</a:t>
            </a:r>
            <a:r>
              <a:rPr lang="zh-CN" altLang="en-US" baseline="30000"/>
              <a:t>n</a:t>
            </a:r>
            <a:r>
              <a:rPr lang="zh-CN" altLang="en-US" baseline="-25000"/>
              <a:t>j</a:t>
            </a:r>
            <a:r>
              <a:rPr lang="zh-CN" altLang="en-US"/>
              <a:t> |Ci)</a:t>
            </a:r>
            <a:endParaRPr lang="zh-CN" altLang="en-US"/>
          </a:p>
          <a:p>
            <a:r>
              <a:rPr lang="zh-CN" altLang="en-US"/>
              <a:t>As the dimensionality of X </a:t>
            </a:r>
            <a:r>
              <a:rPr lang="zh-CN" altLang="en-US" b="1"/>
              <a:t>increases </a:t>
            </a:r>
            <a:r>
              <a:rPr lang="zh-CN" altLang="en-US"/>
              <a:t>(as n gets larger), the amount of data in each bin of the histogram </a:t>
            </a:r>
            <a:r>
              <a:rPr lang="zh-CN" altLang="en-US" b="1"/>
              <a:t>shrinks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This is the </a:t>
            </a:r>
            <a:r>
              <a:rPr lang="zh-CN" altLang="en-US" b="1"/>
              <a:t>curse </a:t>
            </a:r>
            <a:r>
              <a:rPr lang="zh-CN" altLang="en-US"/>
              <a:t>of dimensionality again, and </a:t>
            </a:r>
            <a:r>
              <a:rPr lang="zh-CN" altLang="en-US" b="1"/>
              <a:t>means </a:t>
            </a:r>
            <a:r>
              <a:rPr lang="zh-CN" altLang="en-US"/>
              <a:t>that we need much more data as the dimensionality increases.</a:t>
            </a:r>
            <a:endParaRPr lang="zh-CN" altLang="en-US"/>
          </a:p>
          <a:p>
            <a:r>
              <a:rPr lang="zh-CN" altLang="en-US"/>
              <a:t>We can assume that 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zh-CN" altLang="en-US" b="1"/>
              <a:t>elements </a:t>
            </a:r>
            <a:r>
              <a:rPr lang="zh-CN" altLang="en-US"/>
              <a:t>of the feature vector are </a:t>
            </a:r>
            <a:r>
              <a:rPr lang="zh-CN" altLang="en-US" b="1"/>
              <a:t>conditionally independent</a:t>
            </a:r>
            <a:r>
              <a:rPr lang="zh-CN" altLang="en-US"/>
              <a:t> of each other, given the classification. </a:t>
            </a:r>
            <a:endParaRPr lang="zh-CN" altLang="en-US"/>
          </a:p>
          <a:p>
            <a:pPr lvl="0"/>
            <a:r>
              <a:rPr lang="zh-CN" altLang="en-US"/>
              <a:t>So given the class Ci, the </a:t>
            </a:r>
            <a:r>
              <a:rPr lang="zh-CN" altLang="en-US" b="1"/>
              <a:t>values </a:t>
            </a:r>
            <a:r>
              <a:rPr lang="zh-CN" altLang="en-US"/>
              <a:t>of the different features do </a:t>
            </a:r>
            <a:r>
              <a:rPr lang="zh-CN" altLang="en-US" b="1"/>
              <a:t>not affect</a:t>
            </a:r>
            <a:r>
              <a:rPr lang="zh-CN" altLang="en-US"/>
              <a:t> each other.</a:t>
            </a:r>
            <a:endParaRPr lang="zh-CN" altLang="en-US"/>
          </a:p>
          <a:p>
            <a:pPr lvl="0"/>
            <a:r>
              <a:rPr lang="zh-CN" altLang="en-US"/>
              <a:t>This is the </a:t>
            </a:r>
            <a:r>
              <a:rPr lang="zh-CN" altLang="en-US" b="1"/>
              <a:t>naïveté</a:t>
            </a:r>
            <a:endParaRPr lang="zh-CN" altLang="en-US"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43075"/>
            <a:ext cx="8077200" cy="67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1810"/>
            <a:ext cx="10499090" cy="1102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3930" y="2517775"/>
            <a:ext cx="3035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is just equal to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72185" y="4048125"/>
            <a:ext cx="101879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So the classifier rule for the </a:t>
            </a:r>
            <a:r>
              <a:rPr lang="zh-CN" altLang="en-US" sz="2800" b="1"/>
              <a:t>naïve Bayes</a:t>
            </a:r>
            <a:r>
              <a:rPr lang="en-US" altLang="zh-CN" sz="2800" b="1"/>
              <a:t>'</a:t>
            </a:r>
            <a:r>
              <a:rPr lang="zh-CN" altLang="en-US" sz="2800" b="1"/>
              <a:t> classifier </a:t>
            </a:r>
            <a:r>
              <a:rPr lang="zh-CN" altLang="en-US" sz="2800"/>
              <a:t>is to select the </a:t>
            </a:r>
            <a:r>
              <a:rPr lang="zh-CN" altLang="en-US" sz="2800" b="1"/>
              <a:t>class Ci</a:t>
            </a:r>
            <a:r>
              <a:rPr lang="zh-CN" altLang="en-US" sz="2800"/>
              <a:t> for which the following computation is the </a:t>
            </a:r>
            <a:r>
              <a:rPr lang="zh-CN" altLang="en-US" sz="2800" b="1"/>
              <a:t>maximum</a:t>
            </a:r>
            <a:r>
              <a:rPr lang="zh-CN" altLang="en-US" sz="2800"/>
              <a:t>: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505" y="5090795"/>
            <a:ext cx="4619625" cy="12128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This is clearly a great </a:t>
            </a:r>
            <a:r>
              <a:rPr lang="zh-CN" altLang="en-US" sz="3600" b="1"/>
              <a:t>simplification over</a:t>
            </a:r>
            <a:r>
              <a:rPr lang="zh-CN" altLang="en-US" sz="3600"/>
              <a:t> evaluating the </a:t>
            </a:r>
            <a:r>
              <a:rPr lang="zh-CN" altLang="en-US" sz="3600" b="1"/>
              <a:t>full probability</a:t>
            </a:r>
            <a:r>
              <a:rPr lang="zh-CN" altLang="en-US" sz="3600"/>
              <a:t>, so it might come as a surprise that the </a:t>
            </a:r>
            <a:r>
              <a:rPr lang="zh-CN" altLang="en-US" sz="3600" b="1"/>
              <a:t>naïve Bayes’ classifier</a:t>
            </a:r>
            <a:r>
              <a:rPr lang="zh-CN" altLang="en-US" sz="3600"/>
              <a:t> has been shown to have </a:t>
            </a:r>
            <a:r>
              <a:rPr lang="zh-CN" altLang="en-US" sz="3600" b="1"/>
              <a:t>comparable results</a:t>
            </a:r>
            <a:r>
              <a:rPr lang="zh-CN" altLang="en-US" sz="3600"/>
              <a:t> to </a:t>
            </a:r>
            <a:r>
              <a:rPr lang="zh-CN" altLang="en-US" sz="3600" b="1"/>
              <a:t>other </a:t>
            </a:r>
            <a:r>
              <a:rPr lang="zh-CN" altLang="en-US" sz="3600"/>
              <a:t>classification methods in certain domains.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2.1.1 Weight 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particular, we can </a:t>
            </a:r>
            <a:r>
              <a:rPr lang="zh-CN" altLang="en-US" b="1"/>
              <a:t>plot </a:t>
            </a:r>
            <a:r>
              <a:rPr lang="zh-CN" altLang="en-US"/>
              <a:t>some of the </a:t>
            </a:r>
            <a:r>
              <a:rPr lang="zh-CN" altLang="en-US" b="1"/>
              <a:t>parameters </a:t>
            </a:r>
            <a:r>
              <a:rPr lang="zh-CN" altLang="en-US"/>
              <a:t>of a machine learning algorithm.</a:t>
            </a:r>
            <a:endParaRPr lang="zh-CN" altLang="en-US"/>
          </a:p>
          <a:p>
            <a:r>
              <a:rPr lang="zh-CN" altLang="en-US"/>
              <a:t>particularly useful for </a:t>
            </a:r>
            <a:r>
              <a:rPr lang="zh-CN" altLang="en-US" b="1"/>
              <a:t>neural networks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260" y="3400425"/>
            <a:ext cx="4903470" cy="2938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3900" y="3302000"/>
            <a:ext cx="4077335" cy="2543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/>
              <a:t>treat the </a:t>
            </a:r>
            <a:r>
              <a:rPr lang="zh-CN" altLang="en-US" sz="2800" b="1"/>
              <a:t>weights </a:t>
            </a:r>
            <a:r>
              <a:rPr lang="zh-CN" altLang="en-US" sz="2800"/>
              <a:t>that get fed into one of the neurons as a</a:t>
            </a:r>
            <a:r>
              <a:rPr lang="zh-CN" altLang="en-US" sz="2800" b="1"/>
              <a:t> set of coordinates</a:t>
            </a:r>
            <a:r>
              <a:rPr lang="zh-CN" altLang="en-US" sz="2800"/>
              <a:t> </a:t>
            </a:r>
            <a:endParaRPr lang="zh-CN" altLang="en-US" sz="2800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/>
              <a:t>in what is known as </a:t>
            </a:r>
            <a:r>
              <a:rPr lang="zh-CN" altLang="en-US" sz="2800" b="1"/>
              <a:t>weight space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2.4 SOME BASIC STATISTICS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/>
              <a:t>2.4.1 Averages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the </a:t>
            </a:r>
            <a:r>
              <a:rPr lang="zh-CN" altLang="en-US" b="1"/>
              <a:t>mean </a:t>
            </a:r>
            <a:r>
              <a:rPr lang="zh-CN" altLang="en-US"/>
              <a:t>and the </a:t>
            </a:r>
            <a:r>
              <a:rPr lang="zh-CN" altLang="en-US" b="1"/>
              <a:t>variance</a:t>
            </a:r>
            <a:endParaRPr lang="zh-CN" altLang="en-US" b="1"/>
          </a:p>
          <a:p>
            <a:pPr>
              <a:lnSpc>
                <a:spcPct val="100000"/>
              </a:lnSpc>
            </a:pPr>
            <a:r>
              <a:rPr lang="zh-CN" altLang="en-US"/>
              <a:t>The </a:t>
            </a:r>
            <a:r>
              <a:rPr lang="zh-CN" altLang="en-US" b="1"/>
              <a:t>mean </a:t>
            </a:r>
            <a:r>
              <a:rPr lang="zh-CN" altLang="en-US"/>
              <a:t>is the most commonly used </a:t>
            </a:r>
            <a:r>
              <a:rPr lang="zh-CN" altLang="en-US" b="1"/>
              <a:t>average </a:t>
            </a:r>
            <a:r>
              <a:rPr lang="zh-CN" altLang="en-US"/>
              <a:t>of a set of data, 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There are two </a:t>
            </a:r>
            <a:r>
              <a:rPr lang="zh-CN" altLang="en-US" b="1"/>
              <a:t>other </a:t>
            </a:r>
            <a:r>
              <a:rPr lang="zh-CN" altLang="en-US"/>
              <a:t>averages that are used: the </a:t>
            </a:r>
            <a:r>
              <a:rPr lang="zh-CN" altLang="en-US" b="1"/>
              <a:t>median </a:t>
            </a:r>
            <a:r>
              <a:rPr lang="zh-CN" altLang="en-US"/>
              <a:t>and the </a:t>
            </a:r>
            <a:r>
              <a:rPr lang="zh-CN" altLang="en-US" b="1"/>
              <a:t>mode</a:t>
            </a:r>
            <a:r>
              <a:rPr lang="zh-CN" altLang="en-US"/>
              <a:t>.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The </a:t>
            </a:r>
            <a:r>
              <a:rPr lang="zh-CN" altLang="en-US" b="1"/>
              <a:t>median </a:t>
            </a:r>
            <a:r>
              <a:rPr lang="zh-CN" altLang="en-US"/>
              <a:t>is the </a:t>
            </a:r>
            <a:r>
              <a:rPr lang="zh-CN" altLang="en-US" b="1"/>
              <a:t>middle value</a:t>
            </a:r>
            <a:r>
              <a:rPr lang="zh-CN" altLang="en-US"/>
              <a:t>,  to sort the dataset according to size and then find the </a:t>
            </a:r>
            <a:r>
              <a:rPr lang="zh-CN" altLang="en-US" b="1"/>
              <a:t>point </a:t>
            </a:r>
            <a:r>
              <a:rPr lang="zh-CN" altLang="en-US"/>
              <a:t>that is in the </a:t>
            </a:r>
            <a:r>
              <a:rPr lang="zh-CN" altLang="en-US" b="1"/>
              <a:t>middle</a:t>
            </a:r>
            <a:endParaRPr lang="zh-CN" altLang="en-US" b="1"/>
          </a:p>
          <a:p>
            <a:pPr lvl="1">
              <a:lnSpc>
                <a:spcPct val="100000"/>
              </a:lnSpc>
            </a:pPr>
            <a:r>
              <a:rPr lang="zh-CN" altLang="en-US" i="1"/>
              <a:t>faster </a:t>
            </a:r>
            <a:r>
              <a:rPr lang="zh-CN" altLang="en-US"/>
              <a:t>algorithm for computing the </a:t>
            </a:r>
            <a:r>
              <a:rPr lang="zh-CN" altLang="en-US" b="1"/>
              <a:t>median </a:t>
            </a:r>
            <a:r>
              <a:rPr lang="zh-CN" altLang="en-US"/>
              <a:t>based on a </a:t>
            </a:r>
            <a:r>
              <a:rPr lang="zh-CN" altLang="en-US" b="1"/>
              <a:t>randomised algorithm</a:t>
            </a:r>
            <a:endParaRPr lang="zh-CN" altLang="en-US" b="1"/>
          </a:p>
          <a:p>
            <a:pPr lvl="1">
              <a:lnSpc>
                <a:spcPct val="100000"/>
              </a:lnSpc>
            </a:pPr>
            <a:r>
              <a:rPr lang="zh-CN" altLang="en-US"/>
              <a:t>The </a:t>
            </a:r>
            <a:r>
              <a:rPr lang="zh-CN" altLang="en-US" b="1"/>
              <a:t>mode </a:t>
            </a:r>
            <a:r>
              <a:rPr lang="zh-CN" altLang="en-US"/>
              <a:t>is the </a:t>
            </a:r>
            <a:r>
              <a:rPr lang="zh-CN" altLang="en-US" b="1"/>
              <a:t>most common value</a:t>
            </a:r>
            <a:r>
              <a:rPr lang="zh-CN" altLang="en-US"/>
              <a:t>, so it just requires counting </a:t>
            </a:r>
            <a:r>
              <a:rPr lang="zh-CN" altLang="en-US" i="1">
                <a:solidFill>
                  <a:srgbClr val="FF0000"/>
                </a:solidFill>
              </a:rPr>
              <a:t>how many times</a:t>
            </a:r>
            <a:r>
              <a:rPr lang="zh-CN" altLang="en-US"/>
              <a:t> each element appears and picking the </a:t>
            </a:r>
            <a:r>
              <a:rPr lang="zh-CN" altLang="en-US" b="1"/>
              <a:t>most frequent one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2.4.2 Variance and Covariance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E</a:t>
            </a:r>
            <a:r>
              <a:rPr lang="zh-CN" altLang="en-US" b="1"/>
              <a:t>xpectation </a:t>
            </a:r>
            <a:r>
              <a:rPr lang="en-US" altLang="zh-CN"/>
              <a:t>consists of multiplying together the random value for each possibility with the probability of that thing happening, and then adding them all together. </a:t>
            </a:r>
            <a:endParaRPr lang="en-US" altLang="zh-CN"/>
          </a:p>
          <a:p>
            <a:r>
              <a:rPr lang="en-US" altLang="zh-CN"/>
              <a:t>The </a:t>
            </a:r>
            <a:r>
              <a:rPr lang="en-US" altLang="zh-CN" b="1"/>
              <a:t>variance </a:t>
            </a:r>
            <a:r>
              <a:rPr lang="en-US" altLang="zh-CN"/>
              <a:t>of the set of numbers is a </a:t>
            </a:r>
            <a:r>
              <a:rPr lang="en-US" altLang="zh-CN" b="1"/>
              <a:t>measure </a:t>
            </a:r>
            <a:r>
              <a:rPr lang="en-US" altLang="zh-CN"/>
              <a:t>of </a:t>
            </a:r>
            <a:r>
              <a:rPr lang="en-US" altLang="zh-CN" b="1"/>
              <a:t>how spread out</a:t>
            </a:r>
            <a:r>
              <a:rPr lang="en-US" altLang="zh-CN"/>
              <a:t> the values are. </a:t>
            </a:r>
            <a:endParaRPr lang="en-US" altLang="zh-CN"/>
          </a:p>
          <a:p>
            <a:r>
              <a:rPr lang="en-US" altLang="zh-CN"/>
              <a:t>It is computed as the </a:t>
            </a:r>
            <a:r>
              <a:rPr lang="en-US" altLang="zh-CN" b="1"/>
              <a:t>sum </a:t>
            </a:r>
            <a:r>
              <a:rPr lang="en-US" altLang="zh-CN"/>
              <a:t>of the </a:t>
            </a:r>
            <a:r>
              <a:rPr lang="en-US" altLang="zh-CN" b="1"/>
              <a:t>squared distances </a:t>
            </a:r>
            <a:r>
              <a:rPr lang="en-US" altLang="zh-CN"/>
              <a:t>between </a:t>
            </a:r>
            <a:r>
              <a:rPr lang="en-US" altLang="zh-CN" b="1"/>
              <a:t>each element</a:t>
            </a:r>
            <a:r>
              <a:rPr lang="en-US" altLang="zh-CN"/>
              <a:t> in the set and the </a:t>
            </a:r>
            <a:r>
              <a:rPr lang="en-US" altLang="zh-CN" b="1"/>
              <a:t>expected value</a:t>
            </a:r>
            <a:r>
              <a:rPr lang="en-US" altLang="zh-CN"/>
              <a:t> of the set (the mean, μ):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5059045"/>
            <a:ext cx="8947785" cy="117221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</a:t>
            </a:r>
            <a:r>
              <a:rPr lang="zh-CN" altLang="en-US" b="1"/>
              <a:t>square root</a:t>
            </a:r>
            <a:r>
              <a:rPr lang="zh-CN" altLang="en-US"/>
              <a:t> of the </a:t>
            </a:r>
            <a:r>
              <a:rPr lang="zh-CN" altLang="en-US" b="1"/>
              <a:t>variance</a:t>
            </a:r>
            <a:r>
              <a:rPr lang="zh-CN" altLang="en-US"/>
              <a:t>, </a:t>
            </a:r>
            <a:r>
              <a:rPr lang="zh-CN" altLang="en-US">
                <a:latin typeface="Calibri" panose="020F0502020204030204" charset="0"/>
              </a:rPr>
              <a:t>σ</a:t>
            </a:r>
            <a:r>
              <a:rPr lang="zh-CN" altLang="en-US"/>
              <a:t>, is known as the </a:t>
            </a:r>
            <a:r>
              <a:rPr lang="zh-CN" altLang="en-US" b="1"/>
              <a:t>standard deviation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 b="1"/>
              <a:t>C</a:t>
            </a:r>
            <a:r>
              <a:rPr lang="zh-CN" altLang="en-US" b="1"/>
              <a:t>ovariance</a:t>
            </a:r>
            <a:r>
              <a:rPr lang="zh-CN" altLang="en-US"/>
              <a:t> is a measure of how </a:t>
            </a:r>
            <a:r>
              <a:rPr lang="zh-CN" altLang="en-US" b="1"/>
              <a:t>dependent</a:t>
            </a:r>
            <a:r>
              <a:rPr lang="zh-CN" altLang="en-US"/>
              <a:t> the </a:t>
            </a:r>
            <a:r>
              <a:rPr lang="zh-CN" altLang="en-US" b="1"/>
              <a:t>two variables</a:t>
            </a:r>
            <a:r>
              <a:rPr lang="zh-CN" altLang="en-US"/>
              <a:t> are (in the statistical sense). </a:t>
            </a:r>
            <a:endParaRPr lang="zh-CN" altLang="en-US"/>
          </a:p>
          <a:p>
            <a:r>
              <a:rPr lang="zh-CN" altLang="en-US"/>
              <a:t>It is computed by:</a:t>
            </a:r>
            <a:endParaRPr lang="zh-CN" altLang="en-US"/>
          </a:p>
          <a:p>
            <a:pPr lvl="1"/>
            <a:r>
              <a:rPr lang="zh-CN" altLang="en-US"/>
              <a:t>cov({xi}, {yi}) = E({xi} − μ)E({yi} −</a:t>
            </a:r>
            <a:r>
              <a:rPr lang="zh-CN" altLang="en-US">
                <a:latin typeface="Calibri" panose="020F0502020204030204" charset="0"/>
              </a:rPr>
              <a:t>ν</a:t>
            </a:r>
            <a:r>
              <a:rPr lang="zh-CN" altLang="en-US"/>
              <a:t>)</a:t>
            </a:r>
            <a:endParaRPr lang="zh-CN" altLang="en-US"/>
          </a:p>
          <a:p>
            <a:pPr lvl="0"/>
            <a:r>
              <a:rPr lang="zh-CN" altLang="en-US"/>
              <a:t>If two variables are </a:t>
            </a:r>
            <a:r>
              <a:rPr lang="zh-CN" altLang="en-US" b="1"/>
              <a:t>independent</a:t>
            </a:r>
            <a:r>
              <a:rPr lang="zh-CN" altLang="en-US"/>
              <a:t>, then the covariance is </a:t>
            </a:r>
            <a:r>
              <a:rPr lang="zh-CN" altLang="en-US" b="1"/>
              <a:t>0</a:t>
            </a:r>
            <a:r>
              <a:rPr lang="zh-CN" altLang="en-US"/>
              <a:t> (the variables are then known as </a:t>
            </a:r>
            <a:r>
              <a:rPr lang="zh-CN" altLang="en-US" b="1"/>
              <a:t>uncorrelated</a:t>
            </a:r>
            <a:r>
              <a:rPr lang="zh-CN" altLang="en-US"/>
              <a:t>)</a:t>
            </a:r>
            <a:r>
              <a:rPr lang="en-US" altLang="zh-CN"/>
              <a:t>.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covariance matrix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96415"/>
            <a:ext cx="10515600" cy="2654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4095" y="4655185"/>
            <a:ext cx="102876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where x</a:t>
            </a:r>
            <a:r>
              <a:rPr lang="zh-CN" altLang="en-US" sz="3200" baseline="-25000"/>
              <a:t>i</a:t>
            </a:r>
            <a:r>
              <a:rPr lang="zh-CN" altLang="en-US" sz="3200"/>
              <a:t> is a column vector describing the elements of the </a:t>
            </a:r>
            <a:r>
              <a:rPr lang="zh-CN" altLang="en-US" sz="3200" i="1"/>
              <a:t>i</a:t>
            </a:r>
            <a:r>
              <a:rPr lang="zh-CN" altLang="en-US" sz="3200"/>
              <a:t>th variable, and μ</a:t>
            </a:r>
            <a:r>
              <a:rPr lang="zh-CN" altLang="en-US" sz="3200" baseline="-25000"/>
              <a:t>i</a:t>
            </a:r>
            <a:r>
              <a:rPr lang="zh-CN" altLang="en-US" sz="3200"/>
              <a:t> is their mean.</a:t>
            </a:r>
            <a:endParaRPr lang="zh-CN" altLang="en-US" sz="3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</a:t>
            </a:r>
            <a:r>
              <a:rPr lang="zh-CN" altLang="en-US">
                <a:sym typeface="+mn-ea"/>
              </a:rPr>
              <a:t>covariance </a:t>
            </a:r>
            <a:r>
              <a:rPr lang="zh-CN" altLang="en-US"/>
              <a:t>matrix is </a:t>
            </a:r>
            <a:r>
              <a:rPr lang="zh-CN" altLang="en-US" b="1"/>
              <a:t>square</a:t>
            </a:r>
            <a:endParaRPr lang="zh-CN" altLang="en-US" b="1"/>
          </a:p>
          <a:p>
            <a:r>
              <a:rPr lang="zh-CN" altLang="en-US"/>
              <a:t>the elements on the leading </a:t>
            </a:r>
            <a:r>
              <a:rPr lang="zh-CN" altLang="en-US" b="1"/>
              <a:t>diagonal </a:t>
            </a:r>
            <a:r>
              <a:rPr lang="zh-CN" altLang="en-US"/>
              <a:t>of the matrix are equal to the </a:t>
            </a:r>
            <a:r>
              <a:rPr lang="zh-CN" altLang="en-US" b="1"/>
              <a:t>variances</a:t>
            </a:r>
            <a:endParaRPr lang="zh-CN" altLang="en-US" b="1"/>
          </a:p>
          <a:p>
            <a:r>
              <a:rPr lang="zh-CN" altLang="en-US"/>
              <a:t>it is </a:t>
            </a:r>
            <a:r>
              <a:rPr lang="zh-CN" altLang="en-US" b="1"/>
              <a:t>symmetric </a:t>
            </a:r>
            <a:r>
              <a:rPr lang="zh-CN" altLang="en-US"/>
              <a:t>since cov(xi, xj) = cov(xj , xi).</a:t>
            </a:r>
            <a:endParaRPr lang="zh-CN" altLang="en-US"/>
          </a:p>
          <a:p>
            <a:r>
              <a:rPr lang="zh-CN" altLang="en-US"/>
              <a:t>be written in matrix form as </a:t>
            </a:r>
            <a:r>
              <a:rPr lang="zh-CN" altLang="en-US">
                <a:latin typeface="Calibri" panose="020F0502020204030204" charset="0"/>
              </a:rPr>
              <a:t>Σ</a:t>
            </a:r>
            <a:r>
              <a:rPr lang="zh-CN" altLang="en-US"/>
              <a:t>= E[(X−E[X])(X−E[X])</a:t>
            </a:r>
            <a:r>
              <a:rPr lang="zh-CN" altLang="en-US" baseline="30000"/>
              <a:t>T</a:t>
            </a:r>
            <a:r>
              <a:rPr lang="zh-CN" altLang="en-US"/>
              <a:t> ]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If the data is </a:t>
            </a:r>
            <a:r>
              <a:rPr lang="zh-CN" altLang="en-US" b="1"/>
              <a:t>tightly </a:t>
            </a:r>
            <a:r>
              <a:rPr lang="zh-CN" altLang="en-US"/>
              <a:t>controlled then the </a:t>
            </a:r>
            <a:r>
              <a:rPr lang="zh-CN" altLang="en-US" i="1">
                <a:solidFill>
                  <a:srgbClr val="FF0000"/>
                </a:solidFill>
              </a:rPr>
              <a:t>test point</a:t>
            </a:r>
            <a:r>
              <a:rPr lang="zh-CN" altLang="en-US"/>
              <a:t> has to be </a:t>
            </a:r>
            <a:r>
              <a:rPr lang="zh-CN" altLang="en-US" b="1"/>
              <a:t>close </a:t>
            </a:r>
            <a:r>
              <a:rPr lang="zh-CN" altLang="en-US"/>
              <a:t>to the </a:t>
            </a:r>
            <a:r>
              <a:rPr lang="zh-CN" altLang="en-US" b="1"/>
              <a:t>mean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/>
              <a:t>while if the data is very </a:t>
            </a:r>
            <a:r>
              <a:rPr lang="zh-CN" altLang="en-US" b="1"/>
              <a:t>spread out</a:t>
            </a:r>
            <a:r>
              <a:rPr lang="zh-CN" altLang="en-US"/>
              <a:t>, then the </a:t>
            </a:r>
            <a:r>
              <a:rPr lang="zh-CN" altLang="en-US" b="1"/>
              <a:t>distance </a:t>
            </a:r>
            <a:r>
              <a:rPr lang="zh-CN" altLang="en-US"/>
              <a:t>of the test point from the </a:t>
            </a:r>
            <a:r>
              <a:rPr lang="zh-CN" altLang="en-US" b="1"/>
              <a:t>mean </a:t>
            </a:r>
            <a:r>
              <a:rPr lang="zh-CN" altLang="en-US"/>
              <a:t>does not matter as much. </a:t>
            </a:r>
            <a:endParaRPr lang="zh-CN" altLang="en-US"/>
          </a:p>
          <a:p>
            <a:r>
              <a:rPr lang="zh-CN" altLang="en-US"/>
              <a:t>We can use this to construct a </a:t>
            </a:r>
            <a:r>
              <a:rPr lang="zh-CN" altLang="en-US" b="1"/>
              <a:t>distance measure</a:t>
            </a:r>
            <a:r>
              <a:rPr lang="zh-CN" altLang="en-US"/>
              <a:t> that takes this into account. </a:t>
            </a:r>
            <a:endParaRPr lang="zh-CN" altLang="en-US"/>
          </a:p>
          <a:p>
            <a:r>
              <a:rPr lang="zh-CN" altLang="en-US"/>
              <a:t>It is called the </a:t>
            </a:r>
            <a:r>
              <a:rPr lang="zh-CN" altLang="en-US" b="1"/>
              <a:t>Mahalanobis distance</a:t>
            </a:r>
            <a:endParaRPr lang="zh-CN" altLang="en-US" b="1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0390" y="1618615"/>
            <a:ext cx="5181600" cy="38995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859780"/>
            <a:ext cx="5380990" cy="74422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If we set the </a:t>
            </a:r>
            <a:r>
              <a:rPr lang="zh-CN" altLang="en-US" b="1"/>
              <a:t>covariance matrix </a:t>
            </a:r>
            <a:r>
              <a:rPr lang="zh-CN" altLang="en-US"/>
              <a:t>to the </a:t>
            </a:r>
            <a:r>
              <a:rPr lang="zh-CN" altLang="en-US" b="1"/>
              <a:t>identity matrix</a:t>
            </a:r>
            <a:r>
              <a:rPr lang="zh-CN" altLang="en-US"/>
              <a:t>, then the </a:t>
            </a:r>
            <a:r>
              <a:rPr lang="zh-CN" altLang="en-US" b="1"/>
              <a:t>Mahalanobis distance</a:t>
            </a:r>
            <a:r>
              <a:rPr lang="zh-CN" altLang="en-US"/>
              <a:t> reduces to the </a:t>
            </a:r>
            <a:r>
              <a:rPr lang="zh-CN" altLang="en-US" b="1"/>
              <a:t>Euclidean distance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 b="1">
                <a:sym typeface="+mn-ea"/>
              </a:rPr>
              <a:t>P</a:t>
            </a:r>
            <a:r>
              <a:rPr lang="zh-CN" altLang="en-US" b="1">
                <a:sym typeface="+mn-ea"/>
              </a:rPr>
              <a:t>robability distribution</a:t>
            </a:r>
            <a:r>
              <a:rPr lang="zh-CN" altLang="en-US">
                <a:sym typeface="+mn-ea"/>
              </a:rPr>
              <a:t> describes the </a:t>
            </a:r>
            <a:r>
              <a:rPr lang="zh-CN" altLang="en-US" b="1">
                <a:sym typeface="+mn-ea"/>
              </a:rPr>
              <a:t>probabilities </a:t>
            </a:r>
            <a:r>
              <a:rPr lang="zh-CN" altLang="en-US">
                <a:sym typeface="+mn-ea"/>
              </a:rPr>
              <a:t>of something occurring </a:t>
            </a:r>
            <a:r>
              <a:rPr lang="zh-CN" altLang="en-US" b="1">
                <a:sym typeface="+mn-ea"/>
              </a:rPr>
              <a:t>over </a:t>
            </a:r>
            <a:r>
              <a:rPr lang="zh-CN" altLang="en-US">
                <a:sym typeface="+mn-ea"/>
              </a:rPr>
              <a:t>the </a:t>
            </a:r>
            <a:r>
              <a:rPr lang="zh-CN" altLang="en-US" b="1">
                <a:sym typeface="+mn-ea"/>
              </a:rPr>
              <a:t>range of</a:t>
            </a:r>
            <a:r>
              <a:rPr lang="zh-CN" altLang="en-US">
                <a:sym typeface="+mn-ea"/>
              </a:rPr>
              <a:t> possible feature values.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2.4.3 The Gaussian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probability distribution that is most well known is the </a:t>
            </a:r>
            <a:r>
              <a:rPr lang="zh-CN" altLang="en-US" b="1"/>
              <a:t>Gaussian </a:t>
            </a:r>
            <a:r>
              <a:rPr lang="zh-CN" altLang="en-US"/>
              <a:t>or </a:t>
            </a:r>
            <a:r>
              <a:rPr lang="zh-CN" altLang="en-US" b="1"/>
              <a:t>normal </a:t>
            </a:r>
            <a:r>
              <a:rPr lang="zh-CN" altLang="en-US"/>
              <a:t>distribution.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32075"/>
            <a:ext cx="5541645" cy="1118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835" y="3856990"/>
            <a:ext cx="102463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The </a:t>
            </a:r>
            <a:r>
              <a:rPr lang="zh-CN" altLang="en-US" sz="3200" b="1"/>
              <a:t>Gaussian </a:t>
            </a:r>
            <a:r>
              <a:rPr lang="zh-CN" altLang="en-US" sz="3200"/>
              <a:t>distribution turns up in many problems because of the </a:t>
            </a:r>
            <a:r>
              <a:rPr lang="zh-CN" altLang="en-US" sz="3200" b="1"/>
              <a:t>Central Limit Theorem</a:t>
            </a:r>
            <a:r>
              <a:rPr lang="zh-CN" altLang="en-US" sz="3200"/>
              <a:t>, </a:t>
            </a:r>
            <a:endParaRPr lang="zh-CN" altLang="en-US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/>
              <a:t>which says that </a:t>
            </a:r>
            <a:r>
              <a:rPr lang="zh-CN" altLang="en-US" sz="3200" b="1"/>
              <a:t>lots of small random</a:t>
            </a:r>
            <a:r>
              <a:rPr lang="zh-CN" altLang="en-US" sz="3200"/>
              <a:t> numbers will add up to something </a:t>
            </a:r>
            <a:r>
              <a:rPr lang="zh-CN" altLang="en-US" sz="3200" b="1"/>
              <a:t>Gaussian</a:t>
            </a:r>
            <a:r>
              <a:rPr lang="zh-CN" altLang="en-US" sz="3200"/>
              <a:t>.</a:t>
            </a:r>
            <a:endParaRPr lang="zh-CN" altLang="en-US" sz="3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6735"/>
          </a:xfrm>
        </p:spPr>
        <p:txBody>
          <a:bodyPr/>
          <a:p>
            <a:r>
              <a:rPr lang="zh-CN" altLang="en-US"/>
              <a:t>In higher dimensions </a:t>
            </a:r>
            <a:r>
              <a:rPr lang="en-US" altLang="zh-CN" b="1"/>
              <a:t>d, </a:t>
            </a:r>
            <a:r>
              <a:rPr lang="en-US" altLang="zh-CN"/>
              <a:t>|</a:t>
            </a:r>
            <a:r>
              <a:rPr lang="en-US" altLang="zh-CN">
                <a:latin typeface="Calibri" panose="020F0502020204030204" charset="0"/>
              </a:rPr>
              <a:t>Σ</a:t>
            </a:r>
            <a:r>
              <a:rPr lang="en-US" altLang="zh-CN"/>
              <a:t>| being its </a:t>
            </a:r>
            <a:r>
              <a:rPr lang="en-US" altLang="zh-CN" b="1"/>
              <a:t>determinant.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72360"/>
            <a:ext cx="10687685" cy="1498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80815"/>
            <a:ext cx="10237470" cy="246316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in </a:t>
            </a:r>
            <a:r>
              <a:rPr lang="zh-CN" altLang="en-US" b="1"/>
              <a:t>two dimensions</a:t>
            </a:r>
            <a:r>
              <a:rPr lang="zh-CN" altLang="en-US"/>
              <a:t> of three different cases: </a:t>
            </a:r>
            <a:endParaRPr lang="zh-CN" altLang="en-US"/>
          </a:p>
          <a:p>
            <a:pPr lvl="1"/>
            <a:r>
              <a:rPr lang="zh-CN" altLang="en-US"/>
              <a:t>when the </a:t>
            </a:r>
            <a:r>
              <a:rPr lang="zh-CN" altLang="en-US" b="1"/>
              <a:t>covariance </a:t>
            </a:r>
            <a:r>
              <a:rPr lang="zh-CN" altLang="en-US"/>
              <a:t>matrix is the </a:t>
            </a:r>
            <a:r>
              <a:rPr lang="zh-CN" altLang="en-US" b="1"/>
              <a:t>identity</a:t>
            </a:r>
            <a:r>
              <a:rPr lang="zh-CN" altLang="en-US"/>
              <a:t>; </a:t>
            </a:r>
            <a:endParaRPr lang="zh-CN" altLang="en-US"/>
          </a:p>
          <a:p>
            <a:pPr lvl="1"/>
            <a:r>
              <a:rPr lang="zh-CN" altLang="en-US"/>
              <a:t>when there are only numbers on the leading </a:t>
            </a:r>
            <a:r>
              <a:rPr lang="zh-CN" altLang="en-US" b="1"/>
              <a:t>diagonal </a:t>
            </a:r>
            <a:r>
              <a:rPr lang="zh-CN" altLang="en-US"/>
              <a:t>of the matrix; </a:t>
            </a:r>
            <a:endParaRPr lang="zh-CN" altLang="en-US"/>
          </a:p>
          <a:p>
            <a:pPr lvl="1"/>
            <a:r>
              <a:rPr lang="zh-CN" altLang="en-US"/>
              <a:t>and the </a:t>
            </a:r>
            <a:r>
              <a:rPr lang="zh-CN" altLang="en-US" b="1"/>
              <a:t>general </a:t>
            </a:r>
            <a:r>
              <a:rPr lang="zh-CN" altLang="en-US"/>
              <a:t>case. </a:t>
            </a:r>
            <a:endParaRPr lang="zh-CN" altLang="en-US"/>
          </a:p>
          <a:p>
            <a:r>
              <a:rPr lang="zh-CN" altLang="en-US"/>
              <a:t>The first case is known as a </a:t>
            </a:r>
            <a:r>
              <a:rPr lang="zh-CN" altLang="en-US" b="1"/>
              <a:t>spherical </a:t>
            </a:r>
            <a:r>
              <a:rPr lang="zh-CN" altLang="en-US"/>
              <a:t>covariance matrix, and has only 1 parameter. </a:t>
            </a:r>
            <a:endParaRPr lang="zh-CN" altLang="en-US"/>
          </a:p>
          <a:p>
            <a:r>
              <a:rPr lang="zh-CN" altLang="en-US"/>
              <a:t>The second and third cases define </a:t>
            </a:r>
            <a:r>
              <a:rPr lang="zh-CN" altLang="en-US" b="1"/>
              <a:t>ellipses </a:t>
            </a:r>
            <a:r>
              <a:rPr lang="zh-CN" altLang="en-US"/>
              <a:t>in two dimensions,</a:t>
            </a:r>
            <a:endParaRPr lang="zh-CN" altLang="en-US"/>
          </a:p>
          <a:p>
            <a:r>
              <a:rPr lang="zh-CN" altLang="en-US"/>
              <a:t>either aligned with the axes (with n parameters) or more generally, with n</a:t>
            </a:r>
            <a:r>
              <a:rPr lang="zh-CN" altLang="en-US" baseline="30000"/>
              <a:t>2</a:t>
            </a:r>
            <a:r>
              <a:rPr lang="zh-CN" altLang="en-US"/>
              <a:t> parameters.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925"/>
            <a:ext cx="10515600" cy="62661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In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weight space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/>
              <a:t>we can talk about </a:t>
            </a:r>
            <a:r>
              <a:rPr lang="zh-CN" altLang="en-US" b="1"/>
              <a:t>how close</a:t>
            </a:r>
            <a:r>
              <a:rPr lang="zh-CN" altLang="en-US"/>
              <a:t> together </a:t>
            </a:r>
            <a:r>
              <a:rPr lang="zh-CN" altLang="en-US" b="1"/>
              <a:t>neurons </a:t>
            </a:r>
            <a:r>
              <a:rPr lang="zh-CN" altLang="en-US"/>
              <a:t>and </a:t>
            </a:r>
            <a:r>
              <a:rPr lang="zh-CN" altLang="en-US" b="1"/>
              <a:t>inputs </a:t>
            </a:r>
            <a:r>
              <a:rPr lang="zh-CN" altLang="en-US"/>
              <a:t>are</a:t>
            </a:r>
            <a:endParaRPr lang="zh-CN" altLang="en-US"/>
          </a:p>
          <a:p>
            <a:pPr lvl="1"/>
            <a:r>
              <a:rPr lang="zh-CN" altLang="en-US"/>
              <a:t>since we can </a:t>
            </a:r>
            <a:r>
              <a:rPr lang="zh-CN" altLang="en-US" b="1"/>
              <a:t>imagine </a:t>
            </a:r>
            <a:r>
              <a:rPr lang="zh-CN" altLang="en-US"/>
              <a:t>positioning neurons and inputs in the </a:t>
            </a:r>
            <a:r>
              <a:rPr lang="zh-CN" altLang="en-US" b="1"/>
              <a:t>same </a:t>
            </a:r>
            <a:r>
              <a:rPr lang="zh-CN" altLang="en-US"/>
              <a:t>space</a:t>
            </a:r>
            <a:endParaRPr lang="zh-CN" altLang="en-US"/>
          </a:p>
          <a:p>
            <a:pPr lvl="0"/>
            <a:r>
              <a:rPr lang="zh-CN" altLang="en-US"/>
              <a:t>input space </a:t>
            </a:r>
            <a:r>
              <a:rPr lang="en-US" altLang="zh-CN"/>
              <a:t>and weight space will have the </a:t>
            </a:r>
            <a:r>
              <a:rPr lang="en-US" altLang="zh-CN" b="1"/>
              <a:t>same </a:t>
            </a:r>
            <a:r>
              <a:rPr lang="en-US" altLang="zh-CN"/>
              <a:t>dimension</a:t>
            </a:r>
            <a:endParaRPr lang="en-US" altLang="zh-CN"/>
          </a:p>
          <a:p>
            <a:pPr lvl="1"/>
            <a:r>
              <a:rPr lang="en-US" altLang="zh-CN"/>
              <a:t>so we can plot the position of </a:t>
            </a:r>
            <a:r>
              <a:rPr lang="en-US" altLang="zh-CN" b="1"/>
              <a:t>neurons </a:t>
            </a:r>
            <a:r>
              <a:rPr lang="en-US" altLang="zh-CN"/>
              <a:t>in the </a:t>
            </a:r>
            <a:r>
              <a:rPr lang="en-US" altLang="zh-CN" b="1"/>
              <a:t>input </a:t>
            </a:r>
            <a:r>
              <a:rPr lang="en-US" altLang="zh-CN"/>
              <a:t>space.</a:t>
            </a:r>
            <a:endParaRPr lang="en-US" altLang="zh-CN"/>
          </a:p>
          <a:p>
            <a:pPr lvl="0"/>
            <a:r>
              <a:rPr lang="en-US" altLang="zh-CN"/>
              <a:t>This gives us a </a:t>
            </a:r>
            <a:r>
              <a:rPr lang="en-US" altLang="zh-CN" b="1"/>
              <a:t>different </a:t>
            </a:r>
            <a:r>
              <a:rPr lang="en-US" altLang="zh-CN"/>
              <a:t>way of learning, since by </a:t>
            </a:r>
            <a:r>
              <a:rPr lang="en-US" altLang="zh-CN" b="1"/>
              <a:t>changing </a:t>
            </a:r>
            <a:r>
              <a:rPr lang="en-US" altLang="zh-CN"/>
              <a:t>the </a:t>
            </a:r>
            <a:r>
              <a:rPr lang="en-US" altLang="zh-CN" b="1"/>
              <a:t>weights </a:t>
            </a:r>
            <a:r>
              <a:rPr lang="en-US" altLang="zh-CN"/>
              <a:t>we are changing the </a:t>
            </a:r>
            <a:r>
              <a:rPr lang="en-US" altLang="zh-CN" b="1"/>
              <a:t>location </a:t>
            </a:r>
            <a:r>
              <a:rPr lang="en-US" altLang="zh-CN"/>
              <a:t>of the neurons in this weight space.</a:t>
            </a:r>
            <a:endParaRPr lang="en-US" altLang="zh-CN"/>
          </a:p>
          <a:p>
            <a:pPr lvl="0"/>
            <a:r>
              <a:rPr lang="en-US" altLang="zh-CN"/>
              <a:t>So we can use the </a:t>
            </a:r>
            <a:r>
              <a:rPr lang="en-US" altLang="zh-CN" b="1"/>
              <a:t>idea </a:t>
            </a:r>
            <a:r>
              <a:rPr lang="en-US" altLang="zh-CN"/>
              <a:t>of </a:t>
            </a:r>
            <a:r>
              <a:rPr lang="en-US" altLang="zh-CN" b="1"/>
              <a:t>neurons </a:t>
            </a:r>
            <a:r>
              <a:rPr lang="en-US" altLang="zh-CN"/>
              <a:t>and </a:t>
            </a:r>
            <a:r>
              <a:rPr lang="en-US" altLang="zh-CN" b="1"/>
              <a:t>inputs </a:t>
            </a:r>
            <a:r>
              <a:rPr lang="en-US" altLang="zh-CN"/>
              <a:t>being ‘</a:t>
            </a:r>
            <a:r>
              <a:rPr lang="en-US" altLang="zh-CN" b="1"/>
              <a:t>close </a:t>
            </a:r>
            <a:r>
              <a:rPr lang="en-US" altLang="zh-CN"/>
              <a:t>together’ in order to decide </a:t>
            </a:r>
            <a:endParaRPr lang="en-US" altLang="zh-CN"/>
          </a:p>
          <a:p>
            <a:pPr lvl="1"/>
            <a:r>
              <a:rPr lang="en-US" altLang="zh-CN"/>
              <a:t>when a </a:t>
            </a:r>
            <a:r>
              <a:rPr lang="en-US" altLang="zh-CN" b="1"/>
              <a:t>neuron </a:t>
            </a:r>
            <a:r>
              <a:rPr lang="en-US" altLang="zh-CN"/>
              <a:t>should </a:t>
            </a:r>
            <a:r>
              <a:rPr lang="en-US" altLang="zh-CN" b="1"/>
              <a:t>fire </a:t>
            </a:r>
            <a:r>
              <a:rPr lang="en-US" altLang="zh-CN"/>
              <a:t>and when it shouldn’t.</a:t>
            </a:r>
            <a:endParaRPr lang="en-US" altLang="zh-CN"/>
          </a:p>
          <a:p>
            <a:pPr lvl="1"/>
            <a:r>
              <a:rPr lang="en-US" altLang="zh-CN"/>
              <a:t>If the </a:t>
            </a:r>
            <a:r>
              <a:rPr lang="en-US" altLang="zh-CN" b="1"/>
              <a:t>neuron </a:t>
            </a:r>
            <a:r>
              <a:rPr lang="en-US" altLang="zh-CN"/>
              <a:t>is </a:t>
            </a:r>
            <a:r>
              <a:rPr lang="en-US" altLang="zh-CN" b="1"/>
              <a:t>close </a:t>
            </a:r>
            <a:r>
              <a:rPr lang="en-US" altLang="zh-CN"/>
              <a:t>to the </a:t>
            </a:r>
            <a:r>
              <a:rPr lang="en-US" altLang="zh-CN" b="1"/>
              <a:t>input </a:t>
            </a:r>
            <a:r>
              <a:rPr lang="en-US" altLang="zh-CN"/>
              <a:t>in this sense then it should </a:t>
            </a:r>
            <a:r>
              <a:rPr lang="en-US" altLang="zh-CN" b="1"/>
              <a:t>fire</a:t>
            </a:r>
            <a:r>
              <a:rPr lang="en-US" altLang="zh-CN"/>
              <a:t>, and if it is </a:t>
            </a:r>
            <a:r>
              <a:rPr lang="en-US" altLang="zh-CN" b="1"/>
              <a:t>not </a:t>
            </a:r>
            <a:r>
              <a:rPr lang="en-US" altLang="zh-CN"/>
              <a:t>close then it shouldn’t.</a:t>
            </a:r>
            <a:endParaRPr lang="en-US" altLang="zh-CN"/>
          </a:p>
          <a:p>
            <a:pPr lvl="0"/>
            <a:r>
              <a:rPr lang="en-US" altLang="zh-CN"/>
              <a:t>weight space can be helpful for </a:t>
            </a:r>
            <a:endParaRPr lang="en-US" altLang="zh-CN"/>
          </a:p>
          <a:p>
            <a:pPr lvl="1"/>
            <a:r>
              <a:rPr lang="en-US" altLang="zh-CN"/>
              <a:t>what effect the </a:t>
            </a:r>
            <a:r>
              <a:rPr lang="en-US" altLang="zh-CN" b="1"/>
              <a:t>number of input dimensions</a:t>
            </a:r>
            <a:r>
              <a:rPr lang="en-US" altLang="zh-CN"/>
              <a:t> can have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2.5 THE BIAS-VARIANCE TRADEOFF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/>
              <a:t>Whenever we </a:t>
            </a:r>
            <a:r>
              <a:rPr lang="zh-CN" altLang="en-US" b="1"/>
              <a:t>train </a:t>
            </a:r>
            <a:r>
              <a:rPr lang="zh-CN" altLang="en-US"/>
              <a:t>any type of machine learning algorithm 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we are making some </a:t>
            </a:r>
            <a:r>
              <a:rPr lang="zh-CN" altLang="en-US" b="1"/>
              <a:t>choices </a:t>
            </a:r>
            <a:r>
              <a:rPr lang="zh-CN" altLang="en-US"/>
              <a:t>about a </a:t>
            </a:r>
            <a:r>
              <a:rPr lang="zh-CN" altLang="en-US" b="1"/>
              <a:t>model </a:t>
            </a:r>
            <a:r>
              <a:rPr lang="zh-CN" altLang="en-US"/>
              <a:t>to use, 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and </a:t>
            </a:r>
            <a:r>
              <a:rPr lang="zh-CN" altLang="en-US" b="1"/>
              <a:t>fitting </a:t>
            </a:r>
            <a:r>
              <a:rPr lang="zh-CN" altLang="en-US"/>
              <a:t>the </a:t>
            </a:r>
            <a:r>
              <a:rPr lang="zh-CN" altLang="en-US" b="1"/>
              <a:t>parameters </a:t>
            </a:r>
            <a:r>
              <a:rPr lang="zh-CN" altLang="en-US"/>
              <a:t>of that model.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zh-CN" altLang="en-US"/>
              <a:t>The more </a:t>
            </a:r>
            <a:r>
              <a:rPr lang="zh-CN" altLang="en-US" b="1"/>
              <a:t>degrees </a:t>
            </a:r>
            <a:r>
              <a:rPr lang="zh-CN" altLang="en-US"/>
              <a:t>of </a:t>
            </a:r>
            <a:r>
              <a:rPr lang="zh-CN" altLang="en-US" b="1"/>
              <a:t>freedom </a:t>
            </a:r>
            <a:r>
              <a:rPr lang="zh-CN" altLang="en-US"/>
              <a:t>the algorithm has, the more </a:t>
            </a:r>
            <a:r>
              <a:rPr lang="zh-CN" altLang="en-US" b="1"/>
              <a:t>complicated </a:t>
            </a:r>
            <a:r>
              <a:rPr lang="zh-CN" altLang="en-US"/>
              <a:t>the model that can be </a:t>
            </a:r>
            <a:r>
              <a:rPr lang="zh-CN" altLang="en-US" b="1"/>
              <a:t>fitted</a:t>
            </a:r>
            <a:r>
              <a:rPr lang="zh-CN" altLang="en-US"/>
              <a:t>.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en-US" altLang="zh-CN"/>
              <a:t>The </a:t>
            </a:r>
            <a:r>
              <a:rPr lang="zh-CN" altLang="en-US"/>
              <a:t>more </a:t>
            </a:r>
            <a:r>
              <a:rPr lang="zh-CN" altLang="en-US" b="1"/>
              <a:t>complicated </a:t>
            </a:r>
            <a:r>
              <a:rPr lang="zh-CN" altLang="en-US"/>
              <a:t>models have inherent </a:t>
            </a:r>
            <a:r>
              <a:rPr lang="zh-CN" altLang="en-US" b="1"/>
              <a:t>dangers </a:t>
            </a:r>
            <a:r>
              <a:rPr lang="zh-CN" altLang="en-US"/>
              <a:t>such as 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 b="1"/>
              <a:t>overfitting</a:t>
            </a:r>
            <a:r>
              <a:rPr lang="zh-CN" altLang="en-US"/>
              <a:t>, 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and requiring </a:t>
            </a:r>
            <a:r>
              <a:rPr lang="zh-CN" altLang="en-US" b="1"/>
              <a:t>more </a:t>
            </a:r>
            <a:r>
              <a:rPr lang="zh-CN" altLang="en-US"/>
              <a:t>training </a:t>
            </a:r>
            <a:r>
              <a:rPr lang="zh-CN" altLang="en-US" b="1"/>
              <a:t>data</a:t>
            </a:r>
            <a:r>
              <a:rPr lang="zh-CN" altLang="en-US"/>
              <a:t>, 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and we have seen the need for </a:t>
            </a:r>
            <a:r>
              <a:rPr lang="zh-CN" altLang="en-US" b="1"/>
              <a:t>validation data</a:t>
            </a:r>
            <a:r>
              <a:rPr lang="zh-CN" altLang="en-US"/>
              <a:t> to </a:t>
            </a:r>
            <a:r>
              <a:rPr lang="zh-CN" altLang="en-US" b="1"/>
              <a:t>ensure </a:t>
            </a:r>
            <a:r>
              <a:rPr lang="zh-CN" altLang="en-US"/>
              <a:t>that the model does </a:t>
            </a:r>
            <a:r>
              <a:rPr lang="zh-CN" altLang="en-US" b="1"/>
              <a:t>not overfit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bias-variance dilemma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320"/>
          </a:xfrm>
        </p:spPr>
        <p:txBody>
          <a:bodyPr>
            <a:normAutofit lnSpcReduction="10000"/>
          </a:bodyPr>
          <a:p>
            <a:r>
              <a:rPr lang="zh-CN" altLang="en-US"/>
              <a:t>A model can be </a:t>
            </a:r>
            <a:r>
              <a:rPr lang="zh-CN" altLang="en-US" b="1"/>
              <a:t>bad </a:t>
            </a:r>
            <a:r>
              <a:rPr lang="zh-CN" altLang="en-US"/>
              <a:t>for </a:t>
            </a:r>
            <a:r>
              <a:rPr lang="zh-CN" altLang="en-US" b="1"/>
              <a:t>two </a:t>
            </a:r>
            <a:r>
              <a:rPr lang="zh-CN" altLang="en-US"/>
              <a:t>different </a:t>
            </a:r>
            <a:r>
              <a:rPr lang="zh-CN" altLang="en-US" b="1"/>
              <a:t>reasons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Either it is </a:t>
            </a:r>
            <a:r>
              <a:rPr lang="zh-CN" altLang="en-US" b="1"/>
              <a:t>not accurate</a:t>
            </a:r>
            <a:r>
              <a:rPr lang="zh-CN" altLang="en-US"/>
              <a:t> and </a:t>
            </a:r>
            <a:r>
              <a:rPr lang="zh-CN" altLang="en-US" b="1"/>
              <a:t>doesn</a:t>
            </a:r>
            <a:r>
              <a:rPr lang="en-US" altLang="zh-CN" b="1"/>
              <a:t>'</a:t>
            </a:r>
            <a:r>
              <a:rPr lang="zh-CN" altLang="en-US" b="1"/>
              <a:t>t match</a:t>
            </a:r>
            <a:r>
              <a:rPr lang="zh-CN" altLang="en-US"/>
              <a:t> the data well, </a:t>
            </a:r>
            <a:endParaRPr lang="zh-CN" altLang="en-US"/>
          </a:p>
          <a:p>
            <a:pPr lvl="1"/>
            <a:r>
              <a:rPr lang="zh-CN" altLang="en-US"/>
              <a:t>or it is </a:t>
            </a:r>
            <a:r>
              <a:rPr lang="zh-CN" altLang="en-US" b="1"/>
              <a:t>not </a:t>
            </a:r>
            <a:r>
              <a:rPr lang="zh-CN" altLang="en-US"/>
              <a:t>very </a:t>
            </a:r>
            <a:r>
              <a:rPr lang="zh-CN" altLang="en-US" b="1"/>
              <a:t>precise </a:t>
            </a:r>
            <a:r>
              <a:rPr lang="zh-CN" altLang="en-US"/>
              <a:t>and there is </a:t>
            </a:r>
            <a:r>
              <a:rPr lang="zh-CN" altLang="en-US" b="1"/>
              <a:t>a lot</a:t>
            </a:r>
            <a:r>
              <a:rPr lang="zh-CN" altLang="en-US"/>
              <a:t> of </a:t>
            </a:r>
            <a:r>
              <a:rPr lang="zh-CN" altLang="en-US" b="1"/>
              <a:t>variation </a:t>
            </a:r>
            <a:r>
              <a:rPr lang="zh-CN" altLang="en-US"/>
              <a:t>in the results. </a:t>
            </a:r>
            <a:endParaRPr lang="zh-CN" altLang="en-US"/>
          </a:p>
          <a:p>
            <a:pPr lvl="0"/>
            <a:r>
              <a:rPr lang="zh-CN" altLang="en-US"/>
              <a:t>The first of these is known as the </a:t>
            </a:r>
            <a:r>
              <a:rPr lang="zh-CN" altLang="en-US" b="1"/>
              <a:t>bias</a:t>
            </a:r>
            <a:r>
              <a:rPr lang="zh-CN" altLang="en-US"/>
              <a:t>, </a:t>
            </a:r>
            <a:endParaRPr lang="zh-CN" altLang="en-US"/>
          </a:p>
          <a:p>
            <a:pPr lvl="0"/>
            <a:r>
              <a:rPr lang="zh-CN" altLang="en-US"/>
              <a:t>while the second is the statistical </a:t>
            </a:r>
            <a:r>
              <a:rPr lang="zh-CN" altLang="en-US" b="1"/>
              <a:t>variance</a:t>
            </a:r>
            <a:r>
              <a:rPr lang="zh-CN" altLang="en-US"/>
              <a:t>.</a:t>
            </a:r>
            <a:endParaRPr lang="zh-CN" altLang="en-US"/>
          </a:p>
          <a:p>
            <a:pPr lvl="0"/>
            <a:r>
              <a:rPr lang="zh-CN" altLang="en-US"/>
              <a:t>More </a:t>
            </a:r>
            <a:r>
              <a:rPr lang="zh-CN" altLang="en-US" b="1"/>
              <a:t>complex </a:t>
            </a:r>
            <a:r>
              <a:rPr lang="zh-CN" altLang="en-US"/>
              <a:t>classifiers will tend to </a:t>
            </a:r>
            <a:r>
              <a:rPr lang="zh-CN" altLang="en-US" i="1">
                <a:solidFill>
                  <a:srgbClr val="FF0000"/>
                </a:solidFill>
              </a:rPr>
              <a:t>improve the bias</a:t>
            </a:r>
            <a:r>
              <a:rPr lang="zh-CN" altLang="en-US"/>
              <a:t>, but the cost of this is </a:t>
            </a:r>
            <a:r>
              <a:rPr lang="zh-CN" altLang="en-US" b="1"/>
              <a:t>higher variance</a:t>
            </a:r>
            <a:r>
              <a:rPr lang="zh-CN" altLang="en-US"/>
              <a:t>, while making the </a:t>
            </a:r>
            <a:r>
              <a:rPr lang="zh-CN" altLang="en-US" b="1"/>
              <a:t>model </a:t>
            </a:r>
            <a:r>
              <a:rPr lang="zh-CN" altLang="en-US"/>
              <a:t>more </a:t>
            </a:r>
            <a:r>
              <a:rPr lang="zh-CN" altLang="en-US" b="1"/>
              <a:t>specific </a:t>
            </a:r>
            <a:r>
              <a:rPr lang="zh-CN" altLang="en-US"/>
              <a:t>by </a:t>
            </a:r>
            <a:r>
              <a:rPr lang="zh-CN" altLang="en-US" b="1"/>
              <a:t>reducing </a:t>
            </a:r>
            <a:r>
              <a:rPr lang="zh-CN" altLang="en-US"/>
              <a:t>the </a:t>
            </a:r>
            <a:r>
              <a:rPr lang="zh-CN" altLang="en-US" b="1"/>
              <a:t>variance </a:t>
            </a:r>
            <a:r>
              <a:rPr lang="zh-CN" altLang="en-US"/>
              <a:t>will </a:t>
            </a:r>
            <a:r>
              <a:rPr lang="zh-CN" altLang="en-US" b="1"/>
              <a:t>increase </a:t>
            </a:r>
            <a:r>
              <a:rPr lang="zh-CN" altLang="en-US"/>
              <a:t>the </a:t>
            </a:r>
            <a:r>
              <a:rPr lang="zh-CN" altLang="en-US" b="1"/>
              <a:t>bias</a:t>
            </a:r>
            <a:r>
              <a:rPr lang="zh-CN" altLang="en-US"/>
              <a:t>.</a:t>
            </a:r>
            <a:endParaRPr lang="zh-CN" altLang="en-US"/>
          </a:p>
          <a:p>
            <a:pPr lvl="0"/>
            <a:r>
              <a:rPr lang="zh-CN" altLang="en-US"/>
              <a:t>Some models are definitely </a:t>
            </a:r>
            <a:r>
              <a:rPr lang="zh-CN" altLang="en-US" b="1"/>
              <a:t>better </a:t>
            </a:r>
            <a:r>
              <a:rPr lang="zh-CN" altLang="en-US"/>
              <a:t>than others, but </a:t>
            </a:r>
            <a:r>
              <a:rPr lang="zh-CN" altLang="en-US" b="1"/>
              <a:t>choosing </a:t>
            </a:r>
            <a:r>
              <a:rPr lang="zh-CN" altLang="en-US"/>
              <a:t>the </a:t>
            </a:r>
            <a:r>
              <a:rPr lang="zh-CN" altLang="en-US" b="1"/>
              <a:t>complexity </a:t>
            </a:r>
            <a:r>
              <a:rPr lang="zh-CN" altLang="en-US"/>
              <a:t>of the model is </a:t>
            </a:r>
            <a:r>
              <a:rPr lang="zh-CN" altLang="en-US" b="1"/>
              <a:t>important </a:t>
            </a:r>
            <a:r>
              <a:rPr lang="zh-CN" altLang="en-US"/>
              <a:t>for getting good results.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to compute the </a:t>
            </a:r>
            <a:r>
              <a:rPr lang="zh-CN" altLang="en-US" b="1"/>
              <a:t>error </a:t>
            </a:r>
            <a:r>
              <a:rPr lang="zh-CN" altLang="en-US"/>
              <a:t>between the </a:t>
            </a:r>
            <a:r>
              <a:rPr lang="zh-CN" altLang="en-US" b="1"/>
              <a:t>targets </a:t>
            </a:r>
            <a:r>
              <a:rPr lang="zh-CN" altLang="en-US"/>
              <a:t>and the </a:t>
            </a:r>
            <a:r>
              <a:rPr lang="zh-CN" altLang="en-US" b="1"/>
              <a:t>predicted outputs </a:t>
            </a:r>
            <a:r>
              <a:rPr lang="zh-CN" altLang="en-US"/>
              <a:t>is to </a:t>
            </a:r>
            <a:r>
              <a:rPr lang="zh-CN" altLang="en-US" i="1"/>
              <a:t>sum up</a:t>
            </a:r>
            <a:r>
              <a:rPr lang="zh-CN" altLang="en-US"/>
              <a:t> the </a:t>
            </a:r>
            <a:r>
              <a:rPr lang="zh-CN" altLang="en-US" b="1"/>
              <a:t>squares</a:t>
            </a:r>
            <a:r>
              <a:rPr lang="zh-CN" altLang="en-US"/>
              <a:t> of the </a:t>
            </a:r>
            <a:r>
              <a:rPr lang="zh-CN" altLang="en-US" b="1"/>
              <a:t>difference </a:t>
            </a:r>
            <a:r>
              <a:rPr lang="zh-CN" altLang="en-US"/>
              <a:t>between the two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 b="1"/>
              <a:t>sum-of-squares error function</a:t>
            </a:r>
            <a:r>
              <a:rPr lang="en-US" altLang="zh-CN"/>
              <a:t> can split up into separate pieces that represent the </a:t>
            </a:r>
            <a:r>
              <a:rPr lang="en-US" altLang="zh-CN" b="1"/>
              <a:t>bias </a:t>
            </a:r>
            <a:r>
              <a:rPr lang="en-US" altLang="zh-CN"/>
              <a:t>and the </a:t>
            </a:r>
            <a:r>
              <a:rPr lang="en-US" altLang="zh-CN" b="1"/>
              <a:t>variance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Suppose that the </a:t>
            </a:r>
            <a:r>
              <a:rPr lang="en-US" altLang="zh-CN" b="1"/>
              <a:t>function </a:t>
            </a:r>
            <a:r>
              <a:rPr lang="en-US" altLang="zh-CN"/>
              <a:t>that we are trying to </a:t>
            </a:r>
            <a:r>
              <a:rPr lang="en-US" altLang="zh-CN" b="1"/>
              <a:t>approximate </a:t>
            </a:r>
            <a:r>
              <a:rPr lang="en-US" altLang="zh-CN"/>
              <a:t>is </a:t>
            </a:r>
            <a:r>
              <a:rPr lang="en-US" altLang="zh-CN" b="1">
                <a:solidFill>
                  <a:srgbClr val="FF0000"/>
                </a:solidFill>
              </a:rPr>
              <a:t>y=f(x)+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</a:rPr>
              <a:t>ε</a:t>
            </a:r>
            <a:r>
              <a:rPr lang="en-US" altLang="zh-CN"/>
              <a:t>, where </a:t>
            </a:r>
            <a:r>
              <a:rPr lang="en-US" altLang="zh-CN" b="1">
                <a:latin typeface="Calibri" panose="020F0502020204030204" charset="0"/>
                <a:sym typeface="+mn-ea"/>
              </a:rPr>
              <a:t>ε</a:t>
            </a:r>
            <a:r>
              <a:rPr lang="en-US" altLang="zh-CN"/>
              <a:t> is the </a:t>
            </a:r>
            <a:r>
              <a:rPr lang="en-US" altLang="zh-CN" b="1"/>
              <a:t>noise</a:t>
            </a:r>
            <a:r>
              <a:rPr lang="en-US" altLang="zh-CN"/>
              <a:t>, which is assumed to be </a:t>
            </a:r>
            <a:r>
              <a:rPr lang="en-US" altLang="zh-CN" b="1"/>
              <a:t>Gaussian </a:t>
            </a:r>
            <a:r>
              <a:rPr lang="en-US" altLang="zh-CN"/>
              <a:t>with 0 mean and variance </a:t>
            </a:r>
            <a:r>
              <a:rPr lang="en-US" altLang="zh-CN">
                <a:latin typeface="Calibri" panose="020F0502020204030204" charset="0"/>
              </a:rPr>
              <a:t>σ</a:t>
            </a:r>
            <a:r>
              <a:rPr lang="en-US" altLang="zh-CN" baseline="30000"/>
              <a:t>2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a </a:t>
            </a:r>
            <a:r>
              <a:rPr lang="en-US" altLang="zh-CN" b="1"/>
              <a:t>hypothesis </a:t>
            </a:r>
            <a:r>
              <a:rPr lang="en-US" altLang="zh-CN"/>
              <a:t>h(x) = w</a:t>
            </a:r>
            <a:r>
              <a:rPr lang="en-US" altLang="zh-CN" baseline="30000"/>
              <a:t>T</a:t>
            </a:r>
            <a:r>
              <a:rPr lang="en-US" altLang="zh-CN"/>
              <a:t>x + b (where w is the weight vector) to the data in order to </a:t>
            </a:r>
            <a:r>
              <a:rPr lang="en-US" altLang="zh-CN" b="1"/>
              <a:t>minimise </a:t>
            </a:r>
            <a:r>
              <a:rPr lang="en-US" altLang="zh-CN"/>
              <a:t>the sum-of-squares error </a:t>
            </a:r>
            <a:r>
              <a:rPr lang="en-US" altLang="zh-CN">
                <a:latin typeface="Calibri" panose="020F0502020204030204" charset="0"/>
              </a:rPr>
              <a:t>Σ</a:t>
            </a:r>
            <a:r>
              <a:rPr lang="en-US" altLang="zh-CN" baseline="-25000"/>
              <a:t>i</a:t>
            </a:r>
            <a:r>
              <a:rPr lang="en-US" altLang="zh-CN"/>
              <a:t>(y</a:t>
            </a:r>
            <a:r>
              <a:rPr lang="en-US" altLang="zh-CN" baseline="-25000"/>
              <a:t>i</a:t>
            </a:r>
            <a:r>
              <a:rPr lang="en-US" altLang="zh-CN"/>
              <a:t> − h(x</a:t>
            </a:r>
            <a:r>
              <a:rPr lang="en-US" altLang="zh-CN" baseline="-25000"/>
              <a:t>i</a:t>
            </a:r>
            <a:r>
              <a:rPr lang="en-US" altLang="zh-CN"/>
              <a:t>))</a:t>
            </a:r>
            <a:r>
              <a:rPr lang="en-US" altLang="zh-CN" baseline="30000"/>
              <a:t>2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040"/>
          </a:xfrm>
        </p:spPr>
        <p:txBody>
          <a:bodyPr>
            <a:normAutofit lnSpcReduction="10000"/>
          </a:bodyPr>
          <a:p>
            <a:r>
              <a:rPr lang="zh-CN" altLang="en-US"/>
              <a:t>In order to </a:t>
            </a:r>
            <a:r>
              <a:rPr lang="zh-CN" altLang="en-US" b="1"/>
              <a:t>decide </a:t>
            </a:r>
            <a:r>
              <a:rPr lang="zh-CN" altLang="en-US"/>
              <a:t>whether or not our </a:t>
            </a:r>
            <a:r>
              <a:rPr lang="zh-CN" altLang="en-US" b="1"/>
              <a:t>method </a:t>
            </a:r>
            <a:r>
              <a:rPr lang="zh-CN" altLang="en-US"/>
              <a:t>is successful</a:t>
            </a:r>
            <a:endParaRPr lang="zh-CN" altLang="en-US"/>
          </a:p>
          <a:p>
            <a:r>
              <a:rPr lang="zh-CN" altLang="en-US"/>
              <a:t> we need to consider it on </a:t>
            </a:r>
            <a:r>
              <a:rPr lang="zh-CN" altLang="en-US" b="1"/>
              <a:t>independent </a:t>
            </a:r>
            <a:r>
              <a:rPr lang="zh-CN" altLang="en-US"/>
              <a:t>data, </a:t>
            </a:r>
            <a:endParaRPr lang="zh-CN" altLang="en-US"/>
          </a:p>
          <a:p>
            <a:r>
              <a:rPr lang="zh-CN" altLang="en-US"/>
              <a:t>so we consider a new input x</a:t>
            </a:r>
            <a:r>
              <a:rPr lang="en-US" altLang="zh-CN"/>
              <a:t>*</a:t>
            </a:r>
            <a:r>
              <a:rPr lang="zh-CN" altLang="en-US"/>
              <a:t> and compute the </a:t>
            </a:r>
            <a:r>
              <a:rPr lang="zh-CN" altLang="en-US" b="1"/>
              <a:t>expected value</a:t>
            </a:r>
            <a:r>
              <a:rPr lang="zh-CN" altLang="en-US"/>
              <a:t> of the </a:t>
            </a:r>
            <a:r>
              <a:rPr lang="zh-CN" altLang="en-US" b="1"/>
              <a:t>sum-of squares error</a:t>
            </a:r>
            <a:r>
              <a:rPr lang="zh-CN" altLang="en-US"/>
              <a:t>, which we will assume is a </a:t>
            </a:r>
            <a:r>
              <a:rPr lang="zh-CN" altLang="en-US" b="1"/>
              <a:t>random variable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/>
              <a:t>The fact: E[(Z − ~Z)</a:t>
            </a:r>
            <a:r>
              <a:rPr lang="en-US" altLang="zh-CN" baseline="30000"/>
              <a:t>2</a:t>
            </a:r>
            <a:r>
              <a:rPr lang="en-US" altLang="zh-CN"/>
              <a:t>] = E[Z</a:t>
            </a:r>
            <a:r>
              <a:rPr lang="en-US" altLang="zh-CN" baseline="30000"/>
              <a:t>2</a:t>
            </a:r>
            <a:r>
              <a:rPr lang="en-US" altLang="zh-CN"/>
              <a:t> − 2Z ~Z + ~Z</a:t>
            </a:r>
            <a:r>
              <a:rPr lang="en-US" altLang="zh-CN" baseline="30000"/>
              <a:t>2</a:t>
            </a:r>
            <a:r>
              <a:rPr lang="en-US" altLang="zh-CN"/>
              <a:t>]</a:t>
            </a:r>
            <a:endParaRPr lang="en-US" altLang="zh-CN"/>
          </a:p>
          <a:p>
            <a:r>
              <a:rPr lang="en-US" altLang="zh-CN"/>
              <a:t>= E[Z</a:t>
            </a:r>
            <a:r>
              <a:rPr lang="en-US" altLang="zh-CN" baseline="30000"/>
              <a:t>2</a:t>
            </a:r>
            <a:r>
              <a:rPr lang="en-US" altLang="zh-CN"/>
              <a:t>] − 2E[Z]~ Z +~ Z</a:t>
            </a:r>
            <a:r>
              <a:rPr lang="en-US" altLang="zh-CN" baseline="30000"/>
              <a:t>2</a:t>
            </a:r>
            <a:endParaRPr lang="en-US" altLang="zh-CN" baseline="30000"/>
          </a:p>
          <a:p>
            <a:r>
              <a:rPr lang="en-US" altLang="zh-CN"/>
              <a:t>= E[Z2] − 2 ~ Z~ Z + ~Z</a:t>
            </a:r>
            <a:r>
              <a:rPr lang="en-US" altLang="zh-CN" baseline="30000"/>
              <a:t>2</a:t>
            </a:r>
            <a:endParaRPr lang="en-US" altLang="zh-CN" baseline="30000"/>
          </a:p>
          <a:p>
            <a:r>
              <a:rPr lang="en-US" altLang="zh-CN"/>
              <a:t>= E[Z</a:t>
            </a:r>
            <a:r>
              <a:rPr lang="en-US" altLang="zh-CN" baseline="30000"/>
              <a:t>2</a:t>
            </a:r>
            <a:r>
              <a:rPr lang="en-US" altLang="zh-CN"/>
              <a:t>] − ~Z</a:t>
            </a:r>
            <a:r>
              <a:rPr lang="en-US" altLang="zh-CN" baseline="30000"/>
              <a:t>2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>
                <a:sym typeface="+mn-ea"/>
              </a:rPr>
              <a:t>E[Z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]= E[(Z − ~Z)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]+ ~Z</a:t>
            </a:r>
            <a:r>
              <a:rPr lang="en-US" altLang="zh-CN" baseline="30000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zh-CN" altLang="en-US"/>
              <a:t>E[(y</a:t>
            </a:r>
            <a:r>
              <a:rPr lang="en-US" altLang="zh-CN"/>
              <a:t>*</a:t>
            </a:r>
            <a:r>
              <a:rPr lang="zh-CN" altLang="en-US"/>
              <a:t> − h(x</a:t>
            </a:r>
            <a:r>
              <a:rPr lang="en-US" altLang="zh-CN"/>
              <a:t>*</a:t>
            </a:r>
            <a:r>
              <a:rPr lang="zh-CN" altLang="en-US"/>
              <a:t>))</a:t>
            </a:r>
            <a:r>
              <a:rPr lang="zh-CN" altLang="en-US" baseline="30000"/>
              <a:t>2</a:t>
            </a:r>
            <a:r>
              <a:rPr lang="zh-CN" altLang="en-US"/>
              <a:t>] = E[y</a:t>
            </a:r>
            <a:r>
              <a:rPr lang="en-US" altLang="zh-CN"/>
              <a:t>*</a:t>
            </a:r>
            <a:r>
              <a:rPr lang="zh-CN" altLang="en-US" baseline="30000"/>
              <a:t>2</a:t>
            </a:r>
            <a:r>
              <a:rPr lang="zh-CN" altLang="en-US"/>
              <a:t> − 2y</a:t>
            </a:r>
            <a:r>
              <a:rPr lang="en-US" altLang="zh-CN"/>
              <a:t>*</a:t>
            </a:r>
            <a:r>
              <a:rPr lang="zh-CN" altLang="en-US"/>
              <a:t>h(x</a:t>
            </a:r>
            <a:r>
              <a:rPr lang="en-US" altLang="zh-CN"/>
              <a:t>*</a:t>
            </a:r>
            <a:r>
              <a:rPr lang="zh-CN" altLang="en-US"/>
              <a:t>) + h(x</a:t>
            </a:r>
            <a:r>
              <a:rPr lang="en-US" altLang="zh-CN"/>
              <a:t>*</a:t>
            </a:r>
            <a:r>
              <a:rPr lang="zh-CN" altLang="en-US"/>
              <a:t>)</a:t>
            </a:r>
            <a:r>
              <a:rPr lang="zh-CN" altLang="en-US" baseline="30000"/>
              <a:t>2</a:t>
            </a:r>
            <a:r>
              <a:rPr lang="zh-CN" altLang="en-US"/>
              <a:t>]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= E[y</a:t>
            </a:r>
            <a:r>
              <a:rPr lang="en-US" altLang="zh-CN"/>
              <a:t>*</a:t>
            </a:r>
            <a:r>
              <a:rPr lang="zh-CN" altLang="en-US" baseline="30000"/>
              <a:t>2</a:t>
            </a:r>
            <a:r>
              <a:rPr lang="zh-CN" altLang="en-US"/>
              <a:t>] − 2E[y</a:t>
            </a:r>
            <a:r>
              <a:rPr lang="en-US" altLang="zh-CN"/>
              <a:t>*</a:t>
            </a:r>
            <a:r>
              <a:rPr lang="zh-CN" altLang="en-US"/>
              <a:t>h(x</a:t>
            </a:r>
            <a:r>
              <a:rPr lang="en-US" altLang="zh-CN"/>
              <a:t>*</a:t>
            </a:r>
            <a:r>
              <a:rPr lang="zh-CN" altLang="en-US"/>
              <a:t>)] + E[h(x</a:t>
            </a:r>
            <a:r>
              <a:rPr lang="en-US" altLang="zh-CN"/>
              <a:t>*</a:t>
            </a:r>
            <a:r>
              <a:rPr lang="zh-CN" altLang="en-US"/>
              <a:t>)</a:t>
            </a:r>
            <a:r>
              <a:rPr lang="zh-CN" altLang="en-US" baseline="30000"/>
              <a:t>2</a:t>
            </a:r>
            <a:r>
              <a:rPr lang="zh-CN" altLang="en-US"/>
              <a:t>]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= E[(y</a:t>
            </a:r>
            <a:r>
              <a:rPr lang="en-US" altLang="zh-CN"/>
              <a:t>*</a:t>
            </a:r>
            <a:r>
              <a:rPr lang="zh-CN" altLang="en-US"/>
              <a:t> − f(x</a:t>
            </a:r>
            <a:r>
              <a:rPr lang="en-US" altLang="zh-CN"/>
              <a:t>*</a:t>
            </a:r>
            <a:r>
              <a:rPr lang="zh-CN" altLang="en-US"/>
              <a:t>))</a:t>
            </a:r>
            <a:r>
              <a:rPr lang="zh-CN" altLang="en-US" baseline="30000"/>
              <a:t>2</a:t>
            </a:r>
            <a:r>
              <a:rPr lang="zh-CN" altLang="en-US"/>
              <a:t>] + f(x</a:t>
            </a:r>
            <a:r>
              <a:rPr lang="en-US" altLang="zh-CN"/>
              <a:t>*</a:t>
            </a:r>
            <a:r>
              <a:rPr lang="zh-CN" altLang="en-US"/>
              <a:t>)</a:t>
            </a:r>
            <a:r>
              <a:rPr lang="zh-CN" altLang="en-US" baseline="30000"/>
              <a:t>2</a:t>
            </a:r>
            <a:r>
              <a:rPr lang="zh-CN" altLang="en-US"/>
              <a:t> + E[(h(x</a:t>
            </a:r>
            <a:r>
              <a:rPr lang="en-US" altLang="zh-CN"/>
              <a:t>*)</a:t>
            </a:r>
            <a:r>
              <a:rPr lang="zh-CN" altLang="en-US"/>
              <a:t> −</a:t>
            </a:r>
            <a:r>
              <a:rPr lang="en-US" altLang="zh-CN"/>
              <a:t>~</a:t>
            </a:r>
            <a:r>
              <a:rPr lang="zh-CN" altLang="en-US"/>
              <a:t>h(x</a:t>
            </a:r>
            <a:r>
              <a:rPr lang="en-US" altLang="zh-CN"/>
              <a:t>*</a:t>
            </a:r>
            <a:r>
              <a:rPr lang="zh-CN" altLang="en-US"/>
              <a:t>))</a:t>
            </a:r>
            <a:r>
              <a:rPr lang="zh-CN" altLang="en-US" baseline="30000"/>
              <a:t>2</a:t>
            </a:r>
            <a:r>
              <a:rPr lang="zh-CN" altLang="en-US"/>
              <a:t>]+</a:t>
            </a:r>
            <a:r>
              <a:rPr lang="en-US" altLang="zh-CN"/>
              <a:t>~</a:t>
            </a:r>
            <a:r>
              <a:rPr lang="zh-CN" altLang="en-US"/>
              <a:t>h(x</a:t>
            </a:r>
            <a:r>
              <a:rPr lang="en-US" altLang="zh-CN"/>
              <a:t>*</a:t>
            </a:r>
            <a:r>
              <a:rPr lang="zh-CN" altLang="en-US"/>
              <a:t>)</a:t>
            </a:r>
            <a:r>
              <a:rPr lang="zh-CN" altLang="en-US" baseline="30000"/>
              <a:t>2</a:t>
            </a:r>
            <a:r>
              <a:rPr lang="zh-CN" altLang="en-US"/>
              <a:t> − 2f(x</a:t>
            </a:r>
            <a:r>
              <a:rPr lang="en-US" altLang="zh-CN"/>
              <a:t>*</a:t>
            </a:r>
            <a:r>
              <a:rPr lang="zh-CN" altLang="en-US"/>
              <a:t>)</a:t>
            </a:r>
            <a:r>
              <a:rPr lang="en-US" altLang="zh-CN"/>
              <a:t>~</a:t>
            </a:r>
            <a:r>
              <a:rPr lang="zh-CN" altLang="en-US"/>
              <a:t>h(x</a:t>
            </a:r>
            <a:r>
              <a:rPr lang="en-US" altLang="zh-CN"/>
              <a:t>*</a:t>
            </a:r>
            <a:r>
              <a:rPr lang="zh-CN" altLang="en-US"/>
              <a:t>)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= E[(y</a:t>
            </a:r>
            <a:r>
              <a:rPr lang="en-US" altLang="zh-CN"/>
              <a:t>*</a:t>
            </a:r>
            <a:r>
              <a:rPr lang="zh-CN" altLang="en-US"/>
              <a:t> − f(x</a:t>
            </a:r>
            <a:r>
              <a:rPr lang="en-US" altLang="zh-CN"/>
              <a:t>*</a:t>
            </a:r>
            <a:r>
              <a:rPr lang="zh-CN" altLang="en-US"/>
              <a:t>))</a:t>
            </a:r>
            <a:r>
              <a:rPr lang="zh-CN" altLang="en-US" baseline="30000"/>
              <a:t>2</a:t>
            </a:r>
            <a:r>
              <a:rPr lang="zh-CN" altLang="en-US"/>
              <a:t>] + E[(h(x</a:t>
            </a:r>
            <a:r>
              <a:rPr lang="en-US" altLang="zh-CN"/>
              <a:t>*</a:t>
            </a:r>
            <a:r>
              <a:rPr lang="zh-CN" altLang="en-US"/>
              <a:t>) −</a:t>
            </a:r>
            <a:r>
              <a:rPr lang="en-US" altLang="zh-CN"/>
              <a:t>~</a:t>
            </a:r>
            <a:r>
              <a:rPr lang="zh-CN" altLang="en-US"/>
              <a:t>h(x</a:t>
            </a:r>
            <a:r>
              <a:rPr lang="en-US" altLang="zh-CN"/>
              <a:t>*</a:t>
            </a:r>
            <a:r>
              <a:rPr lang="zh-CN" altLang="en-US"/>
              <a:t>))</a:t>
            </a:r>
            <a:r>
              <a:rPr lang="zh-CN" altLang="en-US" baseline="30000"/>
              <a:t>2</a:t>
            </a:r>
            <a:r>
              <a:rPr lang="zh-CN" altLang="en-US"/>
              <a:t>] + (f(x</a:t>
            </a:r>
            <a:r>
              <a:rPr lang="en-US" altLang="zh-CN"/>
              <a:t>*</a:t>
            </a:r>
            <a:r>
              <a:rPr lang="zh-CN" altLang="en-US"/>
              <a:t>) </a:t>
            </a:r>
            <a:r>
              <a:rPr lang="en-US" altLang="zh-CN"/>
              <a:t>-~</a:t>
            </a:r>
            <a:r>
              <a:rPr lang="zh-CN" altLang="en-US"/>
              <a:t>h(x</a:t>
            </a:r>
            <a:r>
              <a:rPr lang="en-US" altLang="zh-CN"/>
              <a:t>*</a:t>
            </a:r>
            <a:r>
              <a:rPr lang="zh-CN" altLang="en-US"/>
              <a:t>))</a:t>
            </a:r>
            <a:r>
              <a:rPr lang="zh-CN" altLang="en-US" baseline="30000"/>
              <a:t>2</a:t>
            </a:r>
            <a:endParaRPr lang="zh-CN" altLang="en-US" baseline="30000"/>
          </a:p>
          <a:p>
            <a:pPr>
              <a:lnSpc>
                <a:spcPct val="100000"/>
              </a:lnSpc>
            </a:pPr>
            <a:r>
              <a:rPr lang="zh-CN" altLang="en-US"/>
              <a:t>= noise</a:t>
            </a:r>
            <a:r>
              <a:rPr lang="zh-CN" altLang="en-US" baseline="30000"/>
              <a:t>2</a:t>
            </a:r>
            <a:r>
              <a:rPr lang="zh-CN" altLang="en-US"/>
              <a:t> + variance + bias</a:t>
            </a:r>
            <a:r>
              <a:rPr lang="zh-CN" altLang="en-US" baseline="30000"/>
              <a:t>2</a:t>
            </a:r>
            <a:r>
              <a:rPr lang="zh-CN" altLang="en-US"/>
              <a:t>.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 b="1"/>
              <a:t>Noise</a:t>
            </a:r>
            <a:r>
              <a:rPr lang="zh-CN" altLang="en-US" b="1"/>
              <a:t> </a:t>
            </a:r>
            <a:r>
              <a:rPr lang="zh-CN" altLang="en-US"/>
              <a:t>is the </a:t>
            </a:r>
            <a:r>
              <a:rPr lang="zh-CN" altLang="en-US" b="1"/>
              <a:t>irreducible error</a:t>
            </a:r>
            <a:r>
              <a:rPr lang="zh-CN" altLang="en-US"/>
              <a:t> and is the </a:t>
            </a:r>
            <a:r>
              <a:rPr lang="zh-CN" altLang="en-US" b="1"/>
              <a:t>variance </a:t>
            </a:r>
            <a:r>
              <a:rPr lang="zh-CN" altLang="en-US"/>
              <a:t>of the </a:t>
            </a:r>
            <a:r>
              <a:rPr lang="zh-CN" altLang="en-US" b="1"/>
              <a:t>test </a:t>
            </a:r>
            <a:r>
              <a:rPr lang="zh-CN" altLang="en-US"/>
              <a:t>data.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The </a:t>
            </a:r>
            <a:r>
              <a:rPr lang="zh-CN" altLang="en-US" b="1"/>
              <a:t>variance </a:t>
            </a:r>
            <a:r>
              <a:rPr lang="zh-CN" altLang="en-US"/>
              <a:t>tells us </a:t>
            </a:r>
            <a:r>
              <a:rPr lang="zh-CN" altLang="en-US" b="1"/>
              <a:t>how much</a:t>
            </a:r>
            <a:r>
              <a:rPr lang="zh-CN" altLang="en-US"/>
              <a:t> </a:t>
            </a:r>
            <a:r>
              <a:rPr lang="en-US" altLang="zh-CN" b="1"/>
              <a:t>h(</a:t>
            </a:r>
            <a:r>
              <a:rPr lang="zh-CN" altLang="en-US" b="1"/>
              <a:t>x</a:t>
            </a:r>
            <a:r>
              <a:rPr lang="en-US" altLang="zh-CN" b="1"/>
              <a:t>*)</a:t>
            </a:r>
            <a:r>
              <a:rPr lang="zh-CN" altLang="en-US" b="1"/>
              <a:t> changes</a:t>
            </a:r>
            <a:r>
              <a:rPr lang="zh-CN" altLang="en-US"/>
              <a:t> depending on the particular training set </a:t>
            </a:r>
            <a:r>
              <a:rPr lang="zh-CN" altLang="en-US" b="1">
                <a:sym typeface="+mn-ea"/>
              </a:rPr>
              <a:t>x</a:t>
            </a:r>
            <a:r>
              <a:rPr lang="en-US" altLang="zh-CN" b="1">
                <a:sym typeface="+mn-ea"/>
              </a:rPr>
              <a:t>*</a:t>
            </a:r>
            <a:r>
              <a:rPr lang="zh-CN" altLang="en-US"/>
              <a:t>that was used, 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while the </a:t>
            </a:r>
            <a:r>
              <a:rPr lang="zh-CN" altLang="en-US" b="1"/>
              <a:t>bias </a:t>
            </a:r>
            <a:r>
              <a:rPr lang="zh-CN" altLang="en-US"/>
              <a:t>tells us about the </a:t>
            </a:r>
            <a:r>
              <a:rPr lang="zh-CN" altLang="en-US" b="1"/>
              <a:t>average error </a:t>
            </a:r>
            <a:r>
              <a:rPr lang="zh-CN" altLang="en-US"/>
              <a:t>of h(x</a:t>
            </a:r>
            <a:r>
              <a:rPr lang="en-US" altLang="zh-CN"/>
              <a:t>*</a:t>
            </a:r>
            <a:r>
              <a:rPr lang="zh-CN" altLang="en-US"/>
              <a:t>).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zh-CN" altLang="en-US"/>
              <a:t>you can have a model with </a:t>
            </a:r>
            <a:r>
              <a:rPr lang="zh-CN" altLang="en-US" b="1"/>
              <a:t>low bias</a:t>
            </a:r>
            <a:r>
              <a:rPr lang="zh-CN" altLang="en-US"/>
              <a:t> (meaning that on average the outputs are current), but </a:t>
            </a:r>
            <a:r>
              <a:rPr lang="zh-CN" altLang="en-US" b="1"/>
              <a:t>high variance</a:t>
            </a:r>
            <a:r>
              <a:rPr lang="zh-CN" altLang="en-US"/>
              <a:t> (meaning that the answers wibble around all over the place) or vice versa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but you </a:t>
            </a:r>
            <a:r>
              <a:rPr lang="en-US" altLang="zh-CN" b="1"/>
              <a:t>can’t </a:t>
            </a:r>
            <a:r>
              <a:rPr lang="en-US" altLang="zh-CN"/>
              <a:t>make them both zero – for each model there is a </a:t>
            </a:r>
            <a:r>
              <a:rPr lang="en-US" altLang="zh-CN" b="1"/>
              <a:t>tradeoff </a:t>
            </a:r>
            <a:r>
              <a:rPr lang="en-US" altLang="zh-CN"/>
              <a:t>between them.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However, for any </a:t>
            </a:r>
            <a:r>
              <a:rPr lang="en-US" altLang="zh-CN" b="1"/>
              <a:t>particular </a:t>
            </a:r>
            <a:r>
              <a:rPr lang="en-US" altLang="zh-CN"/>
              <a:t>model and dataset there is some reasonable </a:t>
            </a:r>
            <a:r>
              <a:rPr lang="en-US" altLang="zh-CN" b="1"/>
              <a:t>set of parameters </a:t>
            </a:r>
            <a:r>
              <a:rPr lang="en-US" altLang="zh-CN"/>
              <a:t>that will give the </a:t>
            </a:r>
            <a:r>
              <a:rPr lang="en-US" altLang="zh-CN" b="1"/>
              <a:t>best </a:t>
            </a:r>
            <a:r>
              <a:rPr lang="en-US" altLang="zh-CN"/>
              <a:t>results for the </a:t>
            </a:r>
            <a:r>
              <a:rPr lang="en-US" altLang="zh-CN" b="1"/>
              <a:t>bias and variance</a:t>
            </a:r>
            <a:r>
              <a:rPr lang="en-US" altLang="zh-CN"/>
              <a:t> together, and </a:t>
            </a:r>
            <a:r>
              <a:rPr lang="en-US" altLang="zh-CN" b="1"/>
              <a:t>part </a:t>
            </a:r>
            <a:r>
              <a:rPr lang="en-US" altLang="zh-CN"/>
              <a:t>of the challenge of model fitting is to </a:t>
            </a:r>
            <a:r>
              <a:rPr lang="en-US" altLang="zh-CN" i="1">
                <a:solidFill>
                  <a:srgbClr val="FF0000"/>
                </a:solidFill>
              </a:rPr>
              <a:t>find this point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2.1.2 The Curse of Dimensionality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as the </a:t>
            </a:r>
            <a:r>
              <a:rPr lang="zh-CN" altLang="en-US" b="1"/>
              <a:t>number </a:t>
            </a:r>
            <a:r>
              <a:rPr lang="zh-CN" altLang="en-US"/>
              <a:t>of dimensions increases, the volume of the unit </a:t>
            </a:r>
            <a:r>
              <a:rPr lang="zh-CN" altLang="en-US" b="1"/>
              <a:t>hypersphere </a:t>
            </a:r>
            <a:r>
              <a:rPr lang="zh-CN" altLang="en-US"/>
              <a:t>does not increase with it.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zh-CN" altLang="en-US" b="1"/>
              <a:t>unit hypersphere</a:t>
            </a:r>
            <a:r>
              <a:rPr lang="zh-CN" altLang="en-US"/>
              <a:t> is 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zh-CN" altLang="en-US" b="1"/>
              <a:t>region </a:t>
            </a:r>
            <a:r>
              <a:rPr lang="zh-CN" altLang="en-US"/>
              <a:t>we get if we start at the </a:t>
            </a:r>
            <a:r>
              <a:rPr lang="zh-CN" altLang="en-US" b="1"/>
              <a:t>origin </a:t>
            </a:r>
            <a:r>
              <a:rPr lang="zh-CN" altLang="en-US"/>
              <a:t>(the centre of our coordinate system) and draw all the points that are </a:t>
            </a:r>
            <a:r>
              <a:rPr lang="zh-CN" altLang="en-US" b="1"/>
              <a:t>distance </a:t>
            </a:r>
            <a:r>
              <a:rPr lang="zh-CN" altLang="en-US"/>
              <a:t>1 away from the origin.</a:t>
            </a:r>
            <a:endParaRPr lang="zh-CN" altLang="en-US"/>
          </a:p>
          <a:p>
            <a:pPr lvl="0"/>
            <a:r>
              <a:rPr lang="zh-CN" altLang="en-US"/>
              <a:t>the size of the unit hypersphere for the first few dimensions</a:t>
            </a:r>
            <a:endParaRPr lang="zh-CN" altLang="en-US"/>
          </a:p>
          <a:p>
            <a:pPr lvl="0"/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1293495" y="4415790"/>
          <a:ext cx="2959100" cy="211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/>
                <a:gridCol w="1996440"/>
              </a:tblGrid>
              <a:tr h="146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Dimension</a:t>
                      </a:r>
                      <a:endParaRPr lang="en-US" altLang="zh-CN" sz="1100" b="1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Volume</a:t>
                      </a:r>
                      <a:endParaRPr lang="en-US" altLang="zh-CN" sz="1100" b="1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3.1416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4.1888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4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4.9348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5.2636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5.1677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7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4.7248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8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4.0587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9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3.2985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10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2.5502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2495" y="4415790"/>
            <a:ext cx="460502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2950"/>
            <a:ext cx="10515600" cy="4531360"/>
          </a:xfrm>
        </p:spPr>
        <p:txBody>
          <a:bodyPr>
            <a:normAutofit lnSpcReduction="20000"/>
          </a:bodyPr>
          <a:p>
            <a:r>
              <a:rPr lang="zh-CN" altLang="en-US"/>
              <a:t>when the number of dimensions is </a:t>
            </a:r>
            <a:r>
              <a:rPr lang="zh-CN" altLang="en-US" b="1"/>
              <a:t>above </a:t>
            </a:r>
            <a:r>
              <a:rPr lang="zh-CN" altLang="en-US"/>
              <a:t>about 20, the volume is effectively zero.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zh-CN" altLang="en-US" b="1"/>
              <a:t>formula </a:t>
            </a:r>
            <a:r>
              <a:rPr lang="zh-CN" altLang="en-US"/>
              <a:t>for the </a:t>
            </a:r>
            <a:r>
              <a:rPr lang="zh-CN" altLang="en-US" b="1"/>
              <a:t>volume </a:t>
            </a:r>
            <a:r>
              <a:rPr lang="zh-CN" altLang="en-US"/>
              <a:t>of the hypersphere of dimension </a:t>
            </a:r>
            <a:r>
              <a:rPr lang="zh-CN" altLang="en-US" i="1"/>
              <a:t>n</a:t>
            </a:r>
            <a:r>
              <a:rPr lang="zh-CN" altLang="en-US"/>
              <a:t> as </a:t>
            </a:r>
            <a:endParaRPr lang="zh-CN" altLang="en-US"/>
          </a:p>
          <a:p>
            <a:pPr lvl="1"/>
            <a:r>
              <a:rPr lang="zh-CN" altLang="en-US" i="1"/>
              <a:t>v</a:t>
            </a:r>
            <a:r>
              <a:rPr lang="zh-CN" altLang="en-US" i="1" baseline="-25000"/>
              <a:t>n</a:t>
            </a:r>
            <a:r>
              <a:rPr lang="zh-CN" altLang="en-US"/>
              <a:t> = (2</a:t>
            </a:r>
            <a:r>
              <a:rPr lang="zh-CN" altLang="en-US">
                <a:latin typeface="Calibri" panose="020F0502020204030204" charset="0"/>
              </a:rPr>
              <a:t>π</a:t>
            </a:r>
            <a:r>
              <a:rPr lang="zh-CN" altLang="en-US"/>
              <a:t>/n)</a:t>
            </a:r>
            <a:r>
              <a:rPr lang="zh-CN" altLang="en-US" i="1"/>
              <a:t>v</a:t>
            </a:r>
            <a:r>
              <a:rPr lang="zh-CN" altLang="en-US" i="1" baseline="-25000"/>
              <a:t>n−2</a:t>
            </a:r>
            <a:r>
              <a:rPr lang="zh-CN" altLang="en-US"/>
              <a:t>.</a:t>
            </a:r>
            <a:endParaRPr lang="zh-CN" altLang="en-US"/>
          </a:p>
          <a:p>
            <a:pPr lvl="1"/>
            <a:r>
              <a:rPr lang="zh-CN" altLang="en-US"/>
              <a:t>So as soon as n &gt; 2</a:t>
            </a:r>
            <a:r>
              <a:rPr lang="zh-CN" altLang="en-US">
                <a:latin typeface="Calibri" panose="020F0502020204030204" charset="0"/>
                <a:sym typeface="+mn-ea"/>
              </a:rPr>
              <a:t>π</a:t>
            </a:r>
            <a:r>
              <a:rPr lang="en-US" altLang="zh-CN"/>
              <a:t>,</a:t>
            </a:r>
            <a:r>
              <a:rPr lang="zh-CN" altLang="en-US"/>
              <a:t> the volume starts to </a:t>
            </a:r>
            <a:r>
              <a:rPr lang="zh-CN" altLang="en-US" b="1"/>
              <a:t>shrink</a:t>
            </a:r>
            <a:r>
              <a:rPr lang="zh-CN" altLang="en-US"/>
              <a:t>.</a:t>
            </a:r>
            <a:endParaRPr lang="zh-CN" altLang="en-US"/>
          </a:p>
          <a:p>
            <a:pPr lvl="0"/>
            <a:r>
              <a:rPr lang="zh-CN" altLang="en-US"/>
              <a:t>The </a:t>
            </a:r>
            <a:r>
              <a:rPr lang="zh-CN" altLang="en-US" b="1"/>
              <a:t>curse of dimensionality</a:t>
            </a:r>
            <a:r>
              <a:rPr lang="zh-CN" altLang="en-US"/>
              <a:t> will apply to our machine learning algorithms 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because as the </a:t>
            </a:r>
            <a:r>
              <a:rPr lang="zh-CN" altLang="en-US" b="1"/>
              <a:t>number </a:t>
            </a:r>
            <a:r>
              <a:rPr lang="zh-CN" altLang="en-US"/>
              <a:t>of input </a:t>
            </a:r>
            <a:r>
              <a:rPr lang="zh-CN" altLang="en-US" b="1"/>
              <a:t>dimensions </a:t>
            </a:r>
            <a:r>
              <a:rPr lang="zh-CN" altLang="en-US"/>
              <a:t>gets larger, we will need more data to enable the </a:t>
            </a:r>
            <a:r>
              <a:rPr lang="zh-CN" altLang="en-US" b="1"/>
              <a:t>algorithm </a:t>
            </a:r>
            <a:r>
              <a:rPr lang="zh-CN" altLang="en-US"/>
              <a:t>to </a:t>
            </a:r>
            <a:r>
              <a:rPr lang="zh-CN" altLang="en-US" b="1"/>
              <a:t>generalise </a:t>
            </a:r>
            <a:r>
              <a:rPr lang="zh-CN" altLang="en-US"/>
              <a:t>sufficiently well.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2.2 KNOWING WHAT YOU KNOW: TESTING MACHINE LEARNING ALGORITHMS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test set</a:t>
            </a:r>
            <a:endParaRPr lang="zh-CN" altLang="en-US"/>
          </a:p>
          <a:p>
            <a:pPr lvl="1"/>
            <a:r>
              <a:rPr lang="zh-CN" altLang="en-US"/>
              <a:t>we use them to decide </a:t>
            </a:r>
            <a:r>
              <a:rPr lang="zh-CN" altLang="en-US" b="1"/>
              <a:t>how well</a:t>
            </a:r>
            <a:r>
              <a:rPr lang="zh-CN" altLang="en-US"/>
              <a:t> the algorithm has learnt.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23713</Words>
  <Application>WPS 演示</Application>
  <PresentationFormat>宽屏</PresentationFormat>
  <Paragraphs>506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Machine Learning  An Alogrithm Persepective</vt:lpstr>
      <vt:lpstr>CHAPTER 2 Preliminaries</vt:lpstr>
      <vt:lpstr>2.1 SOME TERMINOLOGY</vt:lpstr>
      <vt:lpstr>PowerPoint 演示文稿</vt:lpstr>
      <vt:lpstr>2.1.1 Weight Space</vt:lpstr>
      <vt:lpstr>PowerPoint 演示文稿</vt:lpstr>
      <vt:lpstr>2.1.2 The Curse of Dimensionality</vt:lpstr>
      <vt:lpstr>PowerPoint 演示文稿</vt:lpstr>
      <vt:lpstr>2.2 KNOWING WHAT YOU KNOW: TESTING MACHINE LEARNING ALGORITHMS</vt:lpstr>
      <vt:lpstr>2.2.1 Overfitting</vt:lpstr>
      <vt:lpstr>PowerPoint 演示文稿</vt:lpstr>
      <vt:lpstr>PowerPoint 演示文稿</vt:lpstr>
      <vt:lpstr>2.2.2 Training, Testing, and Validation Sets</vt:lpstr>
      <vt:lpstr>PowerPoint 演示文稿</vt:lpstr>
      <vt:lpstr>PowerPoint 演示文稿</vt:lpstr>
      <vt:lpstr>PowerPoint 演示文稿</vt:lpstr>
      <vt:lpstr>PowerPoint 演示文稿</vt:lpstr>
      <vt:lpstr>2.2.3 The Confusion Matrix</vt:lpstr>
      <vt:lpstr>PowerPoint 演示文稿</vt:lpstr>
      <vt:lpstr>2.2.4 Accuracy Metrics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2.2.5 The Receiver Operator Characteristic (ROC) Curve</vt:lpstr>
      <vt:lpstr>PowerPoint 演示文稿</vt:lpstr>
      <vt:lpstr>PowerPoint 演示文稿</vt:lpstr>
      <vt:lpstr>PowerPoint 演示文稿</vt:lpstr>
      <vt:lpstr>2.2.6 Unbalanced Datasets</vt:lpstr>
      <vt:lpstr>PowerPoint 演示文稿</vt:lpstr>
      <vt:lpstr>2.2.7 Measurement Precision</vt:lpstr>
      <vt:lpstr>PowerPoint 演示文稿</vt:lpstr>
      <vt:lpstr>PowerPoint 演示文稿</vt:lpstr>
      <vt:lpstr>2.3 TURNING DATA INTO PROBABILITIES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2.3.1 Minimising Risk</vt:lpstr>
      <vt:lpstr>2.3.2 The Naïve Bayes' Classifier</vt:lpstr>
      <vt:lpstr>PowerPoint 演示文稿</vt:lpstr>
      <vt:lpstr>PowerPoint 演示文稿</vt:lpstr>
      <vt:lpstr>2.4 SOME BASIC STATISTICS</vt:lpstr>
      <vt:lpstr>2.4.2 Variance and Covariance</vt:lpstr>
      <vt:lpstr>PowerPoint 演示文稿</vt:lpstr>
      <vt:lpstr>the covariance matrix</vt:lpstr>
      <vt:lpstr>PowerPoint 演示文稿</vt:lpstr>
      <vt:lpstr>PowerPoint 演示文稿</vt:lpstr>
      <vt:lpstr>PowerPoint 演示文稿</vt:lpstr>
      <vt:lpstr>2.4.3 The Gaussian</vt:lpstr>
      <vt:lpstr>PowerPoint 演示文稿</vt:lpstr>
      <vt:lpstr>PowerPoint 演示文稿</vt:lpstr>
      <vt:lpstr>2.5 THE BIAS-VARIANCE TRADEOFF</vt:lpstr>
      <vt:lpstr>bias-variance dilemma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David Chen</dc:creator>
  <cp:lastModifiedBy>david</cp:lastModifiedBy>
  <cp:revision>96</cp:revision>
  <dcterms:created xsi:type="dcterms:W3CDTF">2017-12-17T05:51:00Z</dcterms:created>
  <dcterms:modified xsi:type="dcterms:W3CDTF">2019-01-27T20:21:41Z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