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Machine Learning </a:t>
            </a:r>
            <a:br>
              <a:rPr lang="en-US" altLang="zh-CN"/>
            </a:br>
            <a:r>
              <a:rPr lang="en-US" altLang="zh-CN"/>
              <a:t>An Alogrithm Persepective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Second Edition</a:t>
            </a:r>
            <a:endParaRPr lang="en-US" altLang="zh-CN"/>
          </a:p>
          <a:p>
            <a:r>
              <a:rPr lang="en-US" altLang="zh-CN"/>
              <a:t>by Stephen Marsland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 THE PERCEPTRON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 b="1"/>
              <a:t>Perceptron </a:t>
            </a:r>
            <a:r>
              <a:rPr lang="zh-CN" altLang="en-US"/>
              <a:t>is nothing more than a </a:t>
            </a:r>
            <a:r>
              <a:rPr lang="zh-CN" altLang="en-US" b="1"/>
              <a:t>collection </a:t>
            </a:r>
            <a:r>
              <a:rPr lang="zh-CN" altLang="en-US"/>
              <a:t>of McCulloch and Pitts </a:t>
            </a:r>
            <a:r>
              <a:rPr lang="zh-CN" altLang="en-US" b="1"/>
              <a:t>neurons </a:t>
            </a:r>
            <a:r>
              <a:rPr lang="zh-CN" altLang="en-US"/>
              <a:t>together with a set of </a:t>
            </a:r>
            <a:r>
              <a:rPr lang="zh-CN" altLang="en-US" b="1"/>
              <a:t>inputs </a:t>
            </a:r>
            <a:r>
              <a:rPr lang="zh-CN" altLang="en-US"/>
              <a:t>and some </a:t>
            </a:r>
            <a:r>
              <a:rPr lang="zh-CN" altLang="en-US" b="1"/>
              <a:t>weights </a:t>
            </a:r>
            <a:r>
              <a:rPr lang="zh-CN" altLang="en-US"/>
              <a:t>to fasten the inputs to the neurons.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neurons </a:t>
            </a:r>
            <a:r>
              <a:rPr lang="zh-CN" altLang="en-US"/>
              <a:t>in the </a:t>
            </a:r>
            <a:r>
              <a:rPr lang="zh-CN" altLang="en-US" b="1"/>
              <a:t>Perceptron </a:t>
            </a:r>
            <a:r>
              <a:rPr lang="zh-CN" altLang="en-US"/>
              <a:t>are completely </a:t>
            </a:r>
            <a:r>
              <a:rPr lang="zh-CN" altLang="en-US" b="1"/>
              <a:t>independent </a:t>
            </a:r>
            <a:r>
              <a:rPr lang="zh-CN" altLang="en-US"/>
              <a:t>of each other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631180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neuron</a:t>
            </a:r>
            <a:r>
              <a:rPr lang="zh-CN" altLang="en-US"/>
              <a:t> works out </a:t>
            </a:r>
            <a:r>
              <a:rPr lang="zh-CN" altLang="en-US" b="1"/>
              <a:t>whether or not to fire</a:t>
            </a:r>
            <a:r>
              <a:rPr lang="zh-CN" altLang="en-US"/>
              <a:t> by </a:t>
            </a:r>
            <a:endParaRPr lang="zh-CN" altLang="en-US"/>
          </a:p>
          <a:p>
            <a:pPr lvl="1"/>
            <a:r>
              <a:rPr lang="zh-CN" altLang="en-US" b="1"/>
              <a:t>multiplying </a:t>
            </a:r>
            <a:r>
              <a:rPr lang="zh-CN" altLang="en-US"/>
              <a:t>together its own </a:t>
            </a:r>
            <a:r>
              <a:rPr lang="zh-CN" altLang="en-US" b="1"/>
              <a:t>weights and the input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 b="1"/>
              <a:t>adding </a:t>
            </a:r>
            <a:r>
              <a:rPr lang="zh-CN" altLang="en-US"/>
              <a:t>them together, </a:t>
            </a:r>
            <a:endParaRPr lang="zh-CN" altLang="en-US"/>
          </a:p>
          <a:p>
            <a:pPr lvl="1"/>
            <a:r>
              <a:rPr lang="zh-CN" altLang="en-US"/>
              <a:t>and </a:t>
            </a:r>
            <a:r>
              <a:rPr lang="zh-CN" altLang="en-US" b="1"/>
              <a:t>comparing </a:t>
            </a:r>
            <a:r>
              <a:rPr lang="zh-CN" altLang="en-US"/>
              <a:t>the result to its own </a:t>
            </a:r>
            <a:r>
              <a:rPr lang="zh-CN" altLang="en-US" b="1"/>
              <a:t>threshold</a:t>
            </a:r>
            <a:r>
              <a:rPr lang="zh-CN" altLang="en-US"/>
              <a:t>, regardless of what the other neurons are doing.</a:t>
            </a:r>
            <a:endParaRPr lang="zh-CN" altLang="en-US"/>
          </a:p>
          <a:p>
            <a:pPr lvl="0"/>
            <a:r>
              <a:rPr lang="zh-CN" altLang="en-US"/>
              <a:t>in general</a:t>
            </a:r>
            <a:r>
              <a:rPr lang="en-US" altLang="zh-CN"/>
              <a:t>,</a:t>
            </a:r>
            <a:r>
              <a:rPr lang="zh-CN" altLang="en-US"/>
              <a:t> there will be </a:t>
            </a:r>
            <a:r>
              <a:rPr lang="zh-CN" altLang="en-US" i="1"/>
              <a:t>m</a:t>
            </a:r>
            <a:r>
              <a:rPr lang="zh-CN" altLang="en-US"/>
              <a:t> inputs and </a:t>
            </a:r>
            <a:r>
              <a:rPr lang="zh-CN" altLang="en-US" i="1"/>
              <a:t>n</a:t>
            </a:r>
            <a:r>
              <a:rPr lang="zh-CN" altLang="en-US"/>
              <a:t> neurons.</a:t>
            </a:r>
            <a:endParaRPr lang="zh-CN" altLang="en-US"/>
          </a:p>
          <a:p>
            <a:pPr lvl="0"/>
            <a:r>
              <a:rPr lang="zh-CN" altLang="en-US"/>
              <a:t>the </a:t>
            </a:r>
            <a:r>
              <a:rPr lang="zh-CN" altLang="en-US" b="1"/>
              <a:t>weight </a:t>
            </a:r>
            <a:r>
              <a:rPr lang="zh-CN" altLang="en-US"/>
              <a:t>, we label them as w</a:t>
            </a:r>
            <a:r>
              <a:rPr lang="zh-CN" altLang="en-US" baseline="-25000"/>
              <a:t>ij</a:t>
            </a:r>
            <a:r>
              <a:rPr lang="zh-CN" altLang="en-US"/>
              <a:t> , where the </a:t>
            </a:r>
            <a:r>
              <a:rPr lang="zh-CN" altLang="en-US" b="1"/>
              <a:t>j </a:t>
            </a:r>
            <a:r>
              <a:rPr lang="zh-CN" altLang="en-US"/>
              <a:t>index runs over the </a:t>
            </a:r>
            <a:r>
              <a:rPr lang="zh-CN" altLang="en-US" b="1" i="1"/>
              <a:t>number of neurons</a:t>
            </a:r>
            <a:r>
              <a:rPr lang="zh-CN" altLang="en-US"/>
              <a:t>. </a:t>
            </a:r>
            <a:r>
              <a:rPr lang="en-US" altLang="zh-CN"/>
              <a:t>i.e. it's from </a:t>
            </a:r>
            <a:r>
              <a:rPr lang="en-US" altLang="zh-CN" b="1" i="1"/>
              <a:t>input i</a:t>
            </a:r>
            <a:r>
              <a:rPr lang="en-US" altLang="zh-CN" b="1"/>
              <a:t> </a:t>
            </a:r>
            <a:r>
              <a:rPr lang="en-US" altLang="zh-CN"/>
              <a:t>to </a:t>
            </a:r>
            <a:r>
              <a:rPr lang="en-US" altLang="zh-CN" b="1"/>
              <a:t>neuron j</a:t>
            </a:r>
            <a:r>
              <a:rPr lang="en-US" altLang="zh-CN"/>
              <a:t>.</a:t>
            </a:r>
            <a:endParaRPr lang="en-US" altLang="zh-CN"/>
          </a:p>
          <a:p>
            <a:pPr lvl="0"/>
            <a:r>
              <a:rPr lang="en-US" altLang="zh-CN"/>
              <a:t>whether or not a neuron should </a:t>
            </a:r>
            <a:r>
              <a:rPr lang="en-US" altLang="zh-CN" b="1"/>
              <a:t>fire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activation function provide a vector of 0s and 1s.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If it </a:t>
            </a:r>
            <a:r>
              <a:rPr lang="zh-CN" altLang="en-US"/>
              <a:t>failed to </a:t>
            </a:r>
            <a:r>
              <a:rPr lang="zh-CN" altLang="en-US" b="1"/>
              <a:t>fire </a:t>
            </a:r>
            <a:r>
              <a:rPr lang="zh-CN" altLang="en-US"/>
              <a:t>when it should, </a:t>
            </a:r>
            <a:r>
              <a:rPr lang="en-US" altLang="zh-CN"/>
              <a:t>it </a:t>
            </a:r>
            <a:r>
              <a:rPr lang="zh-CN" altLang="en-US"/>
              <a:t>needs to have its </a:t>
            </a:r>
            <a:r>
              <a:rPr lang="zh-CN" altLang="en-US" b="1"/>
              <a:t>weights change</a:t>
            </a:r>
            <a:r>
              <a:rPr lang="zh-CN" altLang="en-US"/>
              <a:t>d.</a:t>
            </a:r>
            <a:endParaRPr lang="zh-CN" altLang="en-US"/>
          </a:p>
          <a:p>
            <a:r>
              <a:rPr lang="zh-CN" altLang="en-US"/>
              <a:t>how to change the values of those weights.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first </a:t>
            </a:r>
            <a:r>
              <a:rPr lang="zh-CN" altLang="en-US"/>
              <a:t>thing we need to </a:t>
            </a:r>
            <a:r>
              <a:rPr lang="zh-CN" altLang="en-US" b="1"/>
              <a:t>know </a:t>
            </a:r>
            <a:r>
              <a:rPr lang="zh-CN" altLang="en-US"/>
              <a:t>is whether each </a:t>
            </a:r>
            <a:r>
              <a:rPr lang="zh-CN" altLang="en-US" b="1"/>
              <a:t>weight </a:t>
            </a:r>
            <a:r>
              <a:rPr lang="zh-CN" altLang="en-US"/>
              <a:t>is too </a:t>
            </a:r>
            <a:r>
              <a:rPr lang="zh-CN" altLang="en-US" b="1"/>
              <a:t>big </a:t>
            </a:r>
            <a:r>
              <a:rPr lang="zh-CN" altLang="en-US"/>
              <a:t>or too </a:t>
            </a:r>
            <a:r>
              <a:rPr lang="zh-CN" altLang="en-US" b="1"/>
              <a:t>small</a:t>
            </a:r>
            <a:r>
              <a:rPr lang="zh-CN" altLang="en-US"/>
              <a:t>.</a:t>
            </a:r>
            <a:endParaRPr lang="zh-CN" altLang="en-US"/>
          </a:p>
          <a:p>
            <a:pPr lvl="2">
              <a:lnSpc>
                <a:spcPct val="100000"/>
              </a:lnSpc>
            </a:pPr>
            <a:r>
              <a:rPr lang="zh-CN" altLang="en-US"/>
              <a:t>some of the weights will be too </a:t>
            </a:r>
            <a:r>
              <a:rPr lang="zh-CN" altLang="en-US" b="1"/>
              <a:t>big </a:t>
            </a:r>
            <a:r>
              <a:rPr lang="zh-CN" altLang="en-US"/>
              <a:t>if the neuron </a:t>
            </a:r>
            <a:r>
              <a:rPr lang="zh-CN" altLang="en-US" b="1"/>
              <a:t>fired </a:t>
            </a:r>
            <a:r>
              <a:rPr lang="zh-CN" altLang="en-US"/>
              <a:t>when it </a:t>
            </a:r>
            <a:r>
              <a:rPr lang="zh-CN" altLang="en-US" b="1"/>
              <a:t>shouldn</a:t>
            </a:r>
            <a:r>
              <a:rPr lang="en-US" altLang="zh-CN" b="1"/>
              <a:t>'</a:t>
            </a:r>
            <a:r>
              <a:rPr lang="zh-CN" altLang="en-US" b="1"/>
              <a:t>t </a:t>
            </a:r>
            <a:r>
              <a:rPr lang="zh-CN" altLang="en-US"/>
              <a:t>have, and too </a:t>
            </a:r>
            <a:r>
              <a:rPr lang="zh-CN" altLang="en-US" b="1"/>
              <a:t>small </a:t>
            </a:r>
            <a:r>
              <a:rPr lang="zh-CN" altLang="en-US"/>
              <a:t>if it </a:t>
            </a:r>
            <a:r>
              <a:rPr lang="zh-CN" altLang="en-US" b="1"/>
              <a:t>didn</a:t>
            </a:r>
            <a:r>
              <a:rPr lang="en-US" altLang="zh-CN" b="1"/>
              <a:t>'</a:t>
            </a:r>
            <a:r>
              <a:rPr lang="zh-CN" altLang="en-US" b="1"/>
              <a:t>t fire</a:t>
            </a:r>
            <a:r>
              <a:rPr lang="zh-CN" altLang="en-US"/>
              <a:t> when it </a:t>
            </a:r>
            <a:r>
              <a:rPr lang="zh-CN" altLang="en-US" b="1"/>
              <a:t>should</a:t>
            </a:r>
            <a:r>
              <a:rPr lang="zh-CN" altLang="en-US"/>
              <a:t>.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So we compute y</a:t>
            </a:r>
            <a:r>
              <a:rPr lang="zh-CN" altLang="en-US" baseline="-25000"/>
              <a:t>k</a:t>
            </a:r>
            <a:r>
              <a:rPr lang="zh-CN" altLang="en-US"/>
              <a:t> −t</a:t>
            </a:r>
            <a:r>
              <a:rPr lang="zh-CN" altLang="en-US" baseline="-25000"/>
              <a:t>k</a:t>
            </a:r>
            <a:r>
              <a:rPr lang="zh-CN" altLang="en-US"/>
              <a:t> (the </a:t>
            </a:r>
            <a:r>
              <a:rPr lang="zh-CN" altLang="en-US" b="1"/>
              <a:t>difference </a:t>
            </a:r>
            <a:r>
              <a:rPr lang="zh-CN" altLang="en-US"/>
              <a:t>between the </a:t>
            </a:r>
            <a:r>
              <a:rPr lang="zh-CN" altLang="en-US" b="1"/>
              <a:t>output </a:t>
            </a:r>
            <a:r>
              <a:rPr lang="zh-CN" altLang="en-US"/>
              <a:t>y</a:t>
            </a:r>
            <a:r>
              <a:rPr lang="zh-CN" altLang="en-US" baseline="-25000"/>
              <a:t>k</a:t>
            </a:r>
            <a:r>
              <a:rPr lang="zh-CN" altLang="en-US"/>
              <a:t>, which is what the neuron did, and the </a:t>
            </a:r>
            <a:r>
              <a:rPr lang="zh-CN" altLang="en-US" b="1"/>
              <a:t>target </a:t>
            </a:r>
            <a:r>
              <a:rPr lang="zh-CN" altLang="en-US"/>
              <a:t>for that neuron, t</a:t>
            </a:r>
            <a:r>
              <a:rPr lang="zh-CN" altLang="en-US" baseline="-25000"/>
              <a:t>k</a:t>
            </a:r>
            <a:r>
              <a:rPr lang="zh-CN" altLang="en-US"/>
              <a:t>, which is what the neuron </a:t>
            </a:r>
            <a:r>
              <a:rPr lang="zh-CN" altLang="en-US" b="1"/>
              <a:t>should </a:t>
            </a:r>
            <a:r>
              <a:rPr lang="zh-CN" altLang="en-US"/>
              <a:t>have </a:t>
            </a:r>
            <a:r>
              <a:rPr lang="zh-CN" altLang="en-US" b="1"/>
              <a:t>done</a:t>
            </a:r>
            <a:r>
              <a:rPr lang="zh-CN" altLang="en-US"/>
              <a:t>. This is a possible </a:t>
            </a:r>
            <a:r>
              <a:rPr lang="zh-CN" altLang="en-US" b="1"/>
              <a:t>error function</a:t>
            </a:r>
            <a:r>
              <a:rPr lang="zh-CN" altLang="en-US"/>
              <a:t>).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If it is </a:t>
            </a:r>
            <a:r>
              <a:rPr lang="zh-CN" altLang="en-US" b="1"/>
              <a:t>negative </a:t>
            </a:r>
            <a:r>
              <a:rPr lang="zh-CN" altLang="en-US"/>
              <a:t>then the </a:t>
            </a:r>
            <a:r>
              <a:rPr lang="zh-CN" altLang="en-US" b="1"/>
              <a:t>neuron </a:t>
            </a:r>
            <a:r>
              <a:rPr lang="zh-CN" altLang="en-US"/>
              <a:t>should have </a:t>
            </a:r>
            <a:r>
              <a:rPr lang="zh-CN" altLang="en-US" b="1"/>
              <a:t>fired </a:t>
            </a:r>
            <a:r>
              <a:rPr lang="zh-CN" altLang="en-US"/>
              <a:t>and </a:t>
            </a:r>
            <a:r>
              <a:rPr lang="zh-CN" altLang="en-US" b="1"/>
              <a:t>didn</a:t>
            </a:r>
            <a:r>
              <a:rPr lang="en-US" altLang="zh-CN" b="1"/>
              <a:t>'</a:t>
            </a:r>
            <a:r>
              <a:rPr lang="zh-CN" altLang="en-US" b="1"/>
              <a:t>t</a:t>
            </a:r>
            <a:r>
              <a:rPr lang="zh-CN" altLang="en-US"/>
              <a:t>, so we make the weights </a:t>
            </a:r>
            <a:r>
              <a:rPr lang="zh-CN" altLang="en-US" b="1"/>
              <a:t>bigger</a:t>
            </a:r>
            <a:r>
              <a:rPr lang="zh-CN" altLang="en-US"/>
              <a:t>,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and vice versa if it is </a:t>
            </a:r>
            <a:r>
              <a:rPr lang="zh-CN" altLang="en-US" b="1"/>
              <a:t>positive</a:t>
            </a:r>
            <a:r>
              <a:rPr lang="zh-CN" altLang="en-US"/>
              <a:t>, which we can do by </a:t>
            </a:r>
            <a:r>
              <a:rPr lang="zh-CN" altLang="en-US" b="1"/>
              <a:t>subtracting </a:t>
            </a:r>
            <a:r>
              <a:rPr lang="zh-CN" altLang="en-US"/>
              <a:t>the </a:t>
            </a:r>
            <a:r>
              <a:rPr lang="zh-CN" altLang="en-US" b="1"/>
              <a:t>error </a:t>
            </a:r>
            <a:r>
              <a:rPr lang="zh-CN" altLang="en-US"/>
              <a:t>value.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That element of the </a:t>
            </a:r>
            <a:r>
              <a:rPr lang="zh-CN" altLang="en-US" b="1"/>
              <a:t>input </a:t>
            </a:r>
            <a:r>
              <a:rPr lang="zh-CN" altLang="en-US"/>
              <a:t>could be </a:t>
            </a:r>
            <a:r>
              <a:rPr lang="zh-CN" altLang="en-US" b="1"/>
              <a:t>negative</a:t>
            </a:r>
            <a:r>
              <a:rPr lang="zh-CN" altLang="en-US"/>
              <a:t>, which would switch the values over; so</a:t>
            </a:r>
            <a:endParaRPr lang="zh-CN" altLang="en-US"/>
          </a:p>
          <a:p>
            <a:r>
              <a:rPr lang="zh-CN" altLang="en-US">
                <a:latin typeface="Calibri" panose="020F0502020204030204" charset="0"/>
              </a:rPr>
              <a:t>Δ</a:t>
            </a:r>
            <a:r>
              <a:rPr lang="zh-CN" altLang="en-US"/>
              <a:t>w</a:t>
            </a:r>
            <a:r>
              <a:rPr lang="zh-CN" altLang="en-US" baseline="-25000"/>
              <a:t>ik</a:t>
            </a:r>
            <a:r>
              <a:rPr lang="zh-CN" altLang="en-US"/>
              <a:t> = −(y</a:t>
            </a:r>
            <a:r>
              <a:rPr lang="zh-CN" altLang="en-US" baseline="-25000"/>
              <a:t>k</a:t>
            </a:r>
            <a:r>
              <a:rPr lang="zh-CN" altLang="en-US"/>
              <a:t> − t</a:t>
            </a:r>
            <a:r>
              <a:rPr lang="zh-CN" altLang="en-US" baseline="-25000"/>
              <a:t>k</a:t>
            </a:r>
            <a:r>
              <a:rPr lang="zh-CN" altLang="en-US"/>
              <a:t>) × x</a:t>
            </a:r>
            <a:r>
              <a:rPr lang="zh-CN" altLang="en-US" baseline="-25000"/>
              <a:t>i</a:t>
            </a:r>
            <a:endParaRPr lang="zh-CN" altLang="en-US" baseline="-25000"/>
          </a:p>
          <a:p>
            <a:pPr algn="l"/>
            <a:r>
              <a:rPr lang="zh-CN" altLang="en-US" b="1">
                <a:latin typeface="Calibri" panose="020F0502020204030204" charset="0"/>
              </a:rPr>
              <a:t>w</a:t>
            </a:r>
            <a:r>
              <a:rPr lang="zh-CN" altLang="en-US" b="1" baseline="-25000">
                <a:latin typeface="Calibri" panose="020F0502020204030204" charset="0"/>
              </a:rPr>
              <a:t>ij</a:t>
            </a:r>
            <a:r>
              <a:rPr lang="zh-CN" altLang="en-US" b="1">
                <a:latin typeface="Arial" panose="020B0604020202020204" pitchFamily="34" charset="0"/>
              </a:rPr>
              <a:t>←</a:t>
            </a:r>
            <a:r>
              <a:rPr lang="zh-CN" altLang="en-US" b="1">
                <a:latin typeface="Calibri" panose="020F0502020204030204" charset="0"/>
              </a:rPr>
              <a:t>w</a:t>
            </a:r>
            <a:r>
              <a:rPr lang="zh-CN" altLang="en-US" b="1" baseline="-25000">
                <a:latin typeface="Calibri" panose="020F0502020204030204" charset="0"/>
              </a:rPr>
              <a:t>ij</a:t>
            </a:r>
            <a:r>
              <a:rPr lang="zh-CN" altLang="en-US" b="1">
                <a:latin typeface="Calibri" panose="020F0502020204030204" charset="0"/>
              </a:rPr>
              <a:t> − η(y</a:t>
            </a:r>
            <a:r>
              <a:rPr lang="zh-CN" altLang="en-US" b="1" baseline="-25000">
                <a:latin typeface="Calibri" panose="020F0502020204030204" charset="0"/>
              </a:rPr>
              <a:t>j</a:t>
            </a:r>
            <a:r>
              <a:rPr lang="zh-CN" altLang="en-US" b="1">
                <a:latin typeface="Calibri" panose="020F0502020204030204" charset="0"/>
              </a:rPr>
              <a:t> − t</a:t>
            </a:r>
            <a:r>
              <a:rPr lang="zh-CN" altLang="en-US" b="1" baseline="-25000">
                <a:latin typeface="Calibri" panose="020F0502020204030204" charset="0"/>
              </a:rPr>
              <a:t>j</a:t>
            </a:r>
            <a:r>
              <a:rPr lang="zh-CN" altLang="en-US" b="1">
                <a:latin typeface="Calibri" panose="020F0502020204030204" charset="0"/>
              </a:rPr>
              <a:t>) · x</a:t>
            </a:r>
            <a:r>
              <a:rPr lang="zh-CN" altLang="en-US" b="1" baseline="-25000">
                <a:latin typeface="Calibri" panose="020F0502020204030204" charset="0"/>
              </a:rPr>
              <a:t>i</a:t>
            </a:r>
            <a:endParaRPr lang="zh-CN" altLang="en-US" b="1">
              <a:latin typeface="Calibri" panose="020F0502020204030204" charset="0"/>
            </a:endParaRPr>
          </a:p>
          <a:p>
            <a:r>
              <a:rPr lang="zh-CN" altLang="en-US" b="1">
                <a:latin typeface="Calibri" panose="020F0502020204030204" charset="0"/>
                <a:sym typeface="+mn-ea"/>
              </a:rPr>
              <a:t>η</a:t>
            </a:r>
            <a:r>
              <a:rPr lang="en-US" altLang="zh-CN" b="1">
                <a:latin typeface="Calibri" panose="020F0502020204030204" charset="0"/>
                <a:sym typeface="+mn-ea"/>
              </a:rPr>
              <a:t>--</a:t>
            </a:r>
            <a:r>
              <a:rPr lang="zh-CN" altLang="en-US"/>
              <a:t>learning rate</a:t>
            </a:r>
            <a:r>
              <a:rPr lang="en-US" altLang="zh-CN"/>
              <a:t>, The value of the </a:t>
            </a:r>
            <a:r>
              <a:rPr lang="en-US" altLang="zh-CN" b="1"/>
              <a:t>learning rate</a:t>
            </a:r>
            <a:r>
              <a:rPr lang="en-US" altLang="zh-CN"/>
              <a:t> decides </a:t>
            </a:r>
            <a:r>
              <a:rPr lang="en-US" altLang="zh-CN" b="1"/>
              <a:t>how fast </a:t>
            </a:r>
            <a:r>
              <a:rPr lang="en-US" altLang="zh-CN"/>
              <a:t>the network learns.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3.3.1 The Learning Rate 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The cost of having a </a:t>
            </a:r>
            <a:r>
              <a:rPr lang="zh-CN" altLang="en-US" b="1"/>
              <a:t>small learning rate</a:t>
            </a:r>
            <a:r>
              <a:rPr lang="zh-CN" altLang="en-US"/>
              <a:t> is that the weights need to see the inputs more often before they change </a:t>
            </a:r>
            <a:r>
              <a:rPr lang="zh-CN" altLang="en-US" b="1"/>
              <a:t>significantly</a:t>
            </a:r>
            <a:r>
              <a:rPr lang="zh-CN" altLang="en-US"/>
              <a:t>, so that the network takes </a:t>
            </a:r>
            <a:r>
              <a:rPr lang="zh-CN" altLang="en-US" b="1"/>
              <a:t>longer </a:t>
            </a:r>
            <a:r>
              <a:rPr lang="zh-CN" altLang="en-US"/>
              <a:t>to </a:t>
            </a:r>
            <a:r>
              <a:rPr lang="zh-CN" altLang="en-US" b="1"/>
              <a:t>learn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However, it will be more </a:t>
            </a:r>
            <a:r>
              <a:rPr lang="zh-CN" altLang="en-US" b="1"/>
              <a:t>stable </a:t>
            </a:r>
            <a:r>
              <a:rPr lang="zh-CN" altLang="en-US"/>
              <a:t>and </a:t>
            </a:r>
            <a:r>
              <a:rPr lang="zh-CN" altLang="en-US" b="1"/>
              <a:t>resistant to noise</a:t>
            </a:r>
            <a:r>
              <a:rPr lang="zh-CN" altLang="en-US"/>
              <a:t> (errors) and </a:t>
            </a:r>
            <a:r>
              <a:rPr lang="zh-CN" altLang="en-US" b="1"/>
              <a:t>inaccuracies </a:t>
            </a:r>
            <a:r>
              <a:rPr lang="zh-CN" altLang="en-US"/>
              <a:t>in the data. </a:t>
            </a:r>
            <a:endParaRPr lang="zh-CN" altLang="en-US"/>
          </a:p>
          <a:p>
            <a:r>
              <a:rPr lang="zh-CN" altLang="en-US"/>
              <a:t>We therefore use a </a:t>
            </a:r>
            <a:r>
              <a:rPr lang="zh-CN" altLang="en-US" b="1"/>
              <a:t>moderate </a:t>
            </a:r>
            <a:r>
              <a:rPr lang="zh-CN" altLang="en-US"/>
              <a:t>learning rate, typically </a:t>
            </a:r>
            <a:r>
              <a:rPr lang="zh-CN" altLang="en-US" b="1"/>
              <a:t>0.1 &lt; </a:t>
            </a:r>
            <a:r>
              <a:rPr lang="zh-CN" altLang="en-US" b="1">
                <a:sym typeface="+mn-ea"/>
              </a:rPr>
              <a:t>η</a:t>
            </a:r>
            <a:r>
              <a:rPr lang="zh-CN" altLang="en-US" b="1"/>
              <a:t> &lt; 0.4</a:t>
            </a:r>
            <a:r>
              <a:rPr lang="zh-CN" altLang="en-US"/>
              <a:t>, depending upon </a:t>
            </a:r>
            <a:r>
              <a:rPr lang="zh-CN" altLang="en-US" b="1"/>
              <a:t>how much error</a:t>
            </a:r>
            <a:r>
              <a:rPr lang="zh-CN" altLang="en-US"/>
              <a:t> we expect in the </a:t>
            </a:r>
            <a:r>
              <a:rPr lang="zh-CN" altLang="en-US" b="1"/>
              <a:t>inputs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3.3.2 The Bias 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the McCulloch and Pitts neuron, we gave each </a:t>
            </a:r>
            <a:r>
              <a:rPr lang="zh-CN" altLang="en-US" b="1"/>
              <a:t>neuron </a:t>
            </a:r>
            <a:r>
              <a:rPr lang="zh-CN" altLang="en-US"/>
              <a:t>a </a:t>
            </a:r>
            <a:r>
              <a:rPr lang="zh-CN" altLang="en-US" b="1"/>
              <a:t>firing threshold </a:t>
            </a:r>
            <a:r>
              <a:rPr lang="zh-CN" altLang="en-US" b="1">
                <a:latin typeface="Arial" panose="020B0604020202020204" pitchFamily="34" charset="0"/>
              </a:rPr>
              <a:t>θ</a:t>
            </a:r>
            <a:r>
              <a:rPr lang="zh-CN" altLang="en-US"/>
              <a:t> that determined what </a:t>
            </a:r>
            <a:r>
              <a:rPr lang="zh-CN" altLang="en-US" b="1"/>
              <a:t>value </a:t>
            </a:r>
            <a:r>
              <a:rPr lang="zh-CN" altLang="en-US"/>
              <a:t>it needed before it should </a:t>
            </a:r>
            <a:r>
              <a:rPr lang="zh-CN" altLang="en-US" b="1"/>
              <a:t>fire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This </a:t>
            </a:r>
            <a:r>
              <a:rPr lang="zh-CN" altLang="en-US" b="1"/>
              <a:t>threshold </a:t>
            </a:r>
            <a:r>
              <a:rPr lang="zh-CN" altLang="en-US"/>
              <a:t>should be </a:t>
            </a:r>
            <a:r>
              <a:rPr lang="zh-CN" altLang="en-US" b="1"/>
              <a:t>adjustable</a:t>
            </a:r>
            <a:r>
              <a:rPr lang="zh-CN" altLang="en-US"/>
              <a:t>, so that we can </a:t>
            </a:r>
            <a:r>
              <a:rPr lang="zh-CN" altLang="en-US" b="1"/>
              <a:t>change the value</a:t>
            </a:r>
            <a:r>
              <a:rPr lang="zh-CN" altLang="en-US"/>
              <a:t> that the neuron </a:t>
            </a:r>
            <a:r>
              <a:rPr lang="zh-CN" altLang="en-US" b="1"/>
              <a:t>fires </a:t>
            </a:r>
            <a:r>
              <a:rPr lang="zh-CN" altLang="en-US"/>
              <a:t>at.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01190"/>
            <a:ext cx="579882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 </a:t>
            </a:r>
            <a:r>
              <a:rPr lang="zh-CN" altLang="en-US" b="1"/>
              <a:t>extra input</a:t>
            </a:r>
            <a:r>
              <a:rPr lang="zh-CN" altLang="en-US"/>
              <a:t> </a:t>
            </a:r>
            <a:r>
              <a:rPr lang="zh-CN" altLang="en-US" b="1"/>
              <a:t>weight </a:t>
            </a:r>
            <a:r>
              <a:rPr lang="zh-CN" altLang="en-US"/>
              <a:t>to the neuron, with the </a:t>
            </a:r>
            <a:r>
              <a:rPr lang="zh-CN" altLang="en-US" b="1"/>
              <a:t>value </a:t>
            </a:r>
            <a:r>
              <a:rPr lang="zh-CN" altLang="en-US"/>
              <a:t>of the </a:t>
            </a:r>
            <a:r>
              <a:rPr lang="zh-CN" altLang="en-US" b="1"/>
              <a:t>input </a:t>
            </a:r>
            <a:r>
              <a:rPr lang="zh-CN" altLang="en-US"/>
              <a:t>to that weight always being </a:t>
            </a:r>
            <a:r>
              <a:rPr lang="zh-CN" altLang="en-US" b="1"/>
              <a:t>fixed </a:t>
            </a:r>
            <a:r>
              <a:rPr lang="zh-CN" altLang="en-US"/>
              <a:t>(usually the value of -</a:t>
            </a:r>
            <a:r>
              <a:rPr lang="zh-CN" altLang="en-US" b="1"/>
              <a:t>±</a:t>
            </a:r>
            <a:r>
              <a:rPr lang="zh-CN" altLang="en-US"/>
              <a:t> is chosen; </a:t>
            </a:r>
            <a:r>
              <a:rPr lang="en-US" altLang="zh-CN"/>
              <a:t>we</a:t>
            </a:r>
            <a:r>
              <a:rPr lang="zh-CN" altLang="en-US"/>
              <a:t> use </a:t>
            </a:r>
            <a:r>
              <a:rPr lang="zh-CN" altLang="en-US" b="1"/>
              <a:t>-1</a:t>
            </a:r>
            <a:r>
              <a:rPr lang="zh-CN" altLang="en-US"/>
              <a:t> to make it </a:t>
            </a:r>
            <a:r>
              <a:rPr lang="zh-CN" altLang="en-US" b="1"/>
              <a:t>stand out</a:t>
            </a:r>
            <a:r>
              <a:rPr lang="zh-CN" altLang="en-US"/>
              <a:t>, but any </a:t>
            </a:r>
            <a:r>
              <a:rPr lang="zh-CN" altLang="en-US" b="1"/>
              <a:t>non-zero </a:t>
            </a:r>
            <a:r>
              <a:rPr lang="zh-CN" altLang="en-US"/>
              <a:t>value will </a:t>
            </a:r>
            <a:r>
              <a:rPr lang="zh-CN" altLang="en-US" b="1"/>
              <a:t>do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value of the weight</a:t>
            </a:r>
            <a:r>
              <a:rPr lang="zh-CN" altLang="en-US"/>
              <a:t> will change to </a:t>
            </a:r>
            <a:r>
              <a:rPr lang="zh-CN" altLang="en-US" b="1"/>
              <a:t>make </a:t>
            </a:r>
            <a:r>
              <a:rPr lang="zh-CN" altLang="en-US"/>
              <a:t>the neuron </a:t>
            </a:r>
            <a:r>
              <a:rPr lang="zh-CN" altLang="en-US" b="1"/>
              <a:t>fire</a:t>
            </a:r>
            <a:endParaRPr lang="zh-CN" altLang="en-US" b="1"/>
          </a:p>
          <a:p>
            <a:r>
              <a:rPr lang="zh-CN" altLang="en-US"/>
              <a:t>This input is called a </a:t>
            </a:r>
            <a:r>
              <a:rPr lang="zh-CN" altLang="en-US" b="1"/>
              <a:t>bias node</a:t>
            </a:r>
            <a:r>
              <a:rPr lang="zh-CN" altLang="en-US"/>
              <a:t>, and its weights are usually given a </a:t>
            </a:r>
            <a:r>
              <a:rPr lang="zh-CN" altLang="en-US" b="1"/>
              <a:t>0 subscript</a:t>
            </a:r>
            <a:r>
              <a:rPr lang="zh-CN" altLang="en-US"/>
              <a:t>, so that the weight connecting it to the jth neuron is </a:t>
            </a:r>
            <a:r>
              <a:rPr lang="zh-CN" altLang="en-US" b="1"/>
              <a:t>w</a:t>
            </a:r>
            <a:r>
              <a:rPr lang="zh-CN" altLang="en-US" b="1" baseline="-25000"/>
              <a:t>0j</a:t>
            </a:r>
            <a:r>
              <a:rPr lang="zh-CN" altLang="en-US"/>
              <a:t> 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3.3.3 The Perceptron Learning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algorithm is separated into two parts: </a:t>
            </a:r>
            <a:endParaRPr lang="zh-CN" altLang="en-US"/>
          </a:p>
          <a:p>
            <a:pPr lvl="1"/>
            <a:r>
              <a:rPr lang="zh-CN" altLang="en-US"/>
              <a:t>a </a:t>
            </a:r>
            <a:r>
              <a:rPr lang="zh-CN" altLang="en-US" b="1"/>
              <a:t>training </a:t>
            </a:r>
            <a:r>
              <a:rPr lang="zh-CN" altLang="en-US"/>
              <a:t>phase, and a </a:t>
            </a:r>
            <a:r>
              <a:rPr lang="zh-CN" altLang="en-US" b="1"/>
              <a:t>recall </a:t>
            </a:r>
            <a:r>
              <a:rPr lang="zh-CN" altLang="en-US"/>
              <a:t>phase.</a:t>
            </a:r>
            <a:endParaRPr lang="zh-CN" altLang="en-US"/>
          </a:p>
          <a:p>
            <a:pPr lvl="0"/>
            <a:r>
              <a:rPr lang="zh-CN" altLang="en-US"/>
              <a:t>The </a:t>
            </a:r>
            <a:r>
              <a:rPr lang="zh-CN" altLang="en-US" b="1"/>
              <a:t>recall </a:t>
            </a:r>
            <a:r>
              <a:rPr lang="zh-CN" altLang="en-US"/>
              <a:t>phase is used </a:t>
            </a:r>
            <a:r>
              <a:rPr lang="zh-CN" altLang="en-US" b="1"/>
              <a:t>after training</a:t>
            </a:r>
            <a:r>
              <a:rPr lang="zh-CN" altLang="en-US"/>
              <a:t>, and it is the one that should be </a:t>
            </a:r>
            <a:r>
              <a:rPr lang="zh-CN" altLang="en-US" b="1"/>
              <a:t>fast </a:t>
            </a:r>
            <a:r>
              <a:rPr lang="zh-CN" altLang="en-US"/>
              <a:t>to use, since it will be used far </a:t>
            </a:r>
            <a:r>
              <a:rPr lang="zh-CN" altLang="en-US" b="1"/>
              <a:t>more often</a:t>
            </a:r>
            <a:r>
              <a:rPr lang="zh-CN" altLang="en-US"/>
              <a:t> than the training phase.</a:t>
            </a:r>
            <a:endParaRPr lang="zh-CN" altLang="en-US"/>
          </a:p>
          <a:p>
            <a:pPr lvl="0"/>
            <a:r>
              <a:rPr lang="zh-CN" altLang="en-US"/>
              <a:t>the </a:t>
            </a:r>
            <a:r>
              <a:rPr lang="zh-CN" altLang="en-US" b="1"/>
              <a:t>training </a:t>
            </a:r>
            <a:r>
              <a:rPr lang="zh-CN" altLang="en-US"/>
              <a:t>phase uses the </a:t>
            </a:r>
            <a:r>
              <a:rPr lang="zh-CN" altLang="en-US" b="1"/>
              <a:t>recall equation</a:t>
            </a:r>
            <a:r>
              <a:rPr lang="zh-CN" altLang="en-US"/>
              <a:t>, since it has to </a:t>
            </a:r>
            <a:r>
              <a:rPr lang="zh-CN" altLang="en-US" b="1"/>
              <a:t>work out</a:t>
            </a:r>
            <a:r>
              <a:rPr lang="zh-CN" altLang="en-US"/>
              <a:t> the </a:t>
            </a:r>
            <a:r>
              <a:rPr lang="zh-CN" altLang="en-US" b="1"/>
              <a:t>activations </a:t>
            </a:r>
            <a:r>
              <a:rPr lang="zh-CN" altLang="en-US"/>
              <a:t>of the neurons before the </a:t>
            </a:r>
            <a:r>
              <a:rPr lang="zh-CN" altLang="en-US" b="1"/>
              <a:t>error </a:t>
            </a:r>
            <a:r>
              <a:rPr lang="zh-CN" altLang="en-US"/>
              <a:t>can be calculated and the weights trained.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Perceptron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7720"/>
          </a:xfrm>
        </p:spPr>
        <p:txBody>
          <a:bodyPr/>
          <a:p>
            <a:r>
              <a:rPr lang="zh-CN" altLang="en-US" b="1"/>
              <a:t>Initialisation</a:t>
            </a:r>
            <a:endParaRPr lang="zh-CN" altLang="en-US" b="1"/>
          </a:p>
          <a:p>
            <a:pPr lvl="1"/>
            <a:r>
              <a:rPr lang="zh-CN" altLang="en-US"/>
              <a:t>– set all of the </a:t>
            </a:r>
            <a:r>
              <a:rPr lang="zh-CN" altLang="en-US" b="1"/>
              <a:t>weights </a:t>
            </a:r>
            <a:r>
              <a:rPr lang="zh-CN" altLang="en-US"/>
              <a:t>w</a:t>
            </a:r>
            <a:r>
              <a:rPr lang="zh-CN" altLang="en-US" baseline="-25000"/>
              <a:t>ij</a:t>
            </a:r>
            <a:r>
              <a:rPr lang="zh-CN" altLang="en-US"/>
              <a:t> to </a:t>
            </a:r>
            <a:r>
              <a:rPr lang="zh-CN" altLang="en-US" b="1"/>
              <a:t>small </a:t>
            </a:r>
            <a:r>
              <a:rPr lang="zh-CN" altLang="en-US"/>
              <a:t>(positive and negative) </a:t>
            </a:r>
            <a:r>
              <a:rPr lang="zh-CN" altLang="en-US" b="1"/>
              <a:t>random numbers</a:t>
            </a:r>
            <a:endParaRPr lang="zh-CN" altLang="en-US" b="1"/>
          </a:p>
          <a:p>
            <a:pPr lvl="0"/>
            <a:r>
              <a:rPr lang="zh-CN" altLang="en-US" b="1"/>
              <a:t>Training</a:t>
            </a:r>
            <a:endParaRPr lang="zh-CN" altLang="en-US" b="1"/>
          </a:p>
          <a:p>
            <a:pPr lvl="1"/>
            <a:r>
              <a:rPr lang="zh-CN" altLang="en-US"/>
              <a:t>– </a:t>
            </a:r>
            <a:r>
              <a:rPr lang="zh-CN" altLang="en-US" sz="2055"/>
              <a:t>for </a:t>
            </a:r>
            <a:r>
              <a:rPr lang="zh-CN" altLang="en-US" b="1"/>
              <a:t>T iterations</a:t>
            </a:r>
            <a:r>
              <a:rPr lang="zh-CN" altLang="en-US"/>
              <a:t> or until </a:t>
            </a:r>
            <a:r>
              <a:rPr lang="zh-CN" altLang="en-US" b="1"/>
              <a:t>all the outputs</a:t>
            </a:r>
            <a:r>
              <a:rPr lang="zh-CN" altLang="en-US"/>
              <a:t> are correct:</a:t>
            </a:r>
            <a:endParaRPr lang="zh-CN" altLang="en-US"/>
          </a:p>
          <a:p>
            <a:pPr lvl="2"/>
            <a:r>
              <a:rPr lang="zh-CN" altLang="en-US"/>
              <a:t>* for </a:t>
            </a:r>
            <a:r>
              <a:rPr lang="zh-CN" altLang="en-US" b="1"/>
              <a:t>each input</a:t>
            </a:r>
            <a:r>
              <a:rPr lang="zh-CN" altLang="en-US"/>
              <a:t> vector:</a:t>
            </a:r>
            <a:endParaRPr lang="zh-CN" altLang="en-US"/>
          </a:p>
          <a:p>
            <a:pPr lvl="3"/>
            <a:r>
              <a:rPr lang="zh-CN" altLang="en-US"/>
              <a:t> compute the </a:t>
            </a:r>
            <a:r>
              <a:rPr lang="zh-CN" altLang="en-US" b="1"/>
              <a:t>activation </a:t>
            </a:r>
            <a:r>
              <a:rPr lang="zh-CN" altLang="en-US"/>
              <a:t>of </a:t>
            </a:r>
            <a:r>
              <a:rPr lang="zh-CN" altLang="en-US" b="1"/>
              <a:t>each </a:t>
            </a:r>
            <a:r>
              <a:rPr lang="zh-CN" altLang="en-US"/>
              <a:t>neuron j using </a:t>
            </a:r>
            <a:r>
              <a:rPr lang="zh-CN" altLang="en-US" b="1"/>
              <a:t>activation function g</a:t>
            </a:r>
            <a:r>
              <a:rPr lang="zh-CN" altLang="en-US"/>
              <a:t>:</a:t>
            </a:r>
            <a:endParaRPr lang="zh-CN" altLang="en-US"/>
          </a:p>
          <a:p>
            <a:pPr lvl="3"/>
            <a:endParaRPr lang="zh-CN" altLang="en-US"/>
          </a:p>
          <a:p>
            <a:pPr lvl="3"/>
            <a:endParaRPr lang="zh-CN" altLang="en-US"/>
          </a:p>
          <a:p>
            <a:pPr lvl="3"/>
            <a:endParaRPr lang="zh-CN" altLang="en-US"/>
          </a:p>
          <a:p>
            <a:pPr lvl="3"/>
            <a:endParaRPr lang="zh-CN" altLang="en-US"/>
          </a:p>
          <a:p>
            <a:pPr lvl="3"/>
            <a:r>
              <a:rPr lang="zh-CN" altLang="en-US" b="1"/>
              <a:t>update </a:t>
            </a:r>
            <a:r>
              <a:rPr lang="zh-CN" altLang="en-US"/>
              <a:t>each of the </a:t>
            </a:r>
            <a:r>
              <a:rPr lang="zh-CN" altLang="en-US" b="1"/>
              <a:t>weights </a:t>
            </a:r>
            <a:r>
              <a:rPr lang="zh-CN" altLang="en-US"/>
              <a:t>individually using:</a:t>
            </a:r>
            <a:endParaRPr lang="zh-CN" altLang="en-US"/>
          </a:p>
          <a:p>
            <a:pPr lvl="3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780" y="4241800"/>
            <a:ext cx="6352540" cy="1069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80" y="5845810"/>
            <a:ext cx="344424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Recall</a:t>
            </a:r>
            <a:endParaRPr lang="zh-CN" altLang="en-US"/>
          </a:p>
          <a:p>
            <a:pPr lvl="1"/>
            <a:r>
              <a:rPr lang="zh-CN" altLang="en-US"/>
              <a:t>– compute the activation of each neuron j using: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2740660"/>
            <a:ext cx="8181975" cy="1377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CHAPTER 3 Neurons, Neural Networks, and Linear Discriminants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3.1 THE BRAIN AND THE NEURON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transmitter </a:t>
            </a:r>
            <a:r>
              <a:rPr lang="zh-CN" altLang="en-US" b="1"/>
              <a:t>chemicals </a:t>
            </a:r>
            <a:r>
              <a:rPr lang="zh-CN" altLang="en-US"/>
              <a:t>within the </a:t>
            </a:r>
            <a:r>
              <a:rPr lang="zh-CN" altLang="en-US" b="1"/>
              <a:t>fluid </a:t>
            </a:r>
            <a:r>
              <a:rPr lang="zh-CN" altLang="en-US"/>
              <a:t>of the brain raise or lower the electrical </a:t>
            </a:r>
            <a:r>
              <a:rPr lang="zh-CN" altLang="en-US" b="1"/>
              <a:t>potential </a:t>
            </a:r>
            <a:r>
              <a:rPr lang="zh-CN" altLang="en-US"/>
              <a:t>inside the body of the neuron.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 If this </a:t>
            </a:r>
            <a:r>
              <a:rPr lang="zh-CN" altLang="en-US" b="1"/>
              <a:t>membrane potential</a:t>
            </a:r>
            <a:r>
              <a:rPr lang="zh-CN" altLang="en-US"/>
              <a:t> reaches some </a:t>
            </a:r>
            <a:r>
              <a:rPr lang="zh-CN" altLang="en-US" b="1"/>
              <a:t>threshold</a:t>
            </a:r>
            <a:r>
              <a:rPr lang="zh-CN" altLang="en-US"/>
              <a:t>, the neuron </a:t>
            </a:r>
            <a:r>
              <a:rPr lang="zh-CN" altLang="en-US" b="1"/>
              <a:t>spikes </a:t>
            </a:r>
            <a:r>
              <a:rPr lang="zh-CN" altLang="en-US"/>
              <a:t>or </a:t>
            </a:r>
            <a:r>
              <a:rPr lang="zh-CN" altLang="en-US" b="1"/>
              <a:t>fires</a:t>
            </a:r>
            <a:r>
              <a:rPr lang="zh-CN" altLang="en-US"/>
              <a:t>, and a </a:t>
            </a:r>
            <a:r>
              <a:rPr lang="zh-CN" altLang="en-US" b="1"/>
              <a:t>pulse </a:t>
            </a:r>
            <a:r>
              <a:rPr lang="zh-CN" altLang="en-US"/>
              <a:t>of fixed </a:t>
            </a:r>
            <a:r>
              <a:rPr lang="zh-CN" altLang="en-US" b="1"/>
              <a:t>strength </a:t>
            </a:r>
            <a:r>
              <a:rPr lang="zh-CN" altLang="en-US"/>
              <a:t>and </a:t>
            </a:r>
            <a:r>
              <a:rPr lang="zh-CN" altLang="en-US" b="1"/>
              <a:t>duration </a:t>
            </a:r>
            <a:r>
              <a:rPr lang="zh-CN" altLang="en-US"/>
              <a:t>is sent down the axon. 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axons </a:t>
            </a:r>
            <a:r>
              <a:rPr lang="zh-CN" altLang="en-US"/>
              <a:t>divide (arborise) into </a:t>
            </a:r>
            <a:r>
              <a:rPr lang="zh-CN" altLang="en-US" b="1"/>
              <a:t>connections </a:t>
            </a:r>
            <a:r>
              <a:rPr lang="zh-CN" altLang="en-US"/>
              <a:t>to many other neurons, connecting to each of these neurons in a </a:t>
            </a:r>
            <a:r>
              <a:rPr lang="zh-CN" altLang="en-US" b="1"/>
              <a:t>synapse</a:t>
            </a:r>
            <a:r>
              <a:rPr lang="zh-CN" altLang="en-US"/>
              <a:t>.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After </a:t>
            </a:r>
            <a:r>
              <a:rPr lang="zh-CN" altLang="en-US" b="1"/>
              <a:t>firing</a:t>
            </a:r>
            <a:r>
              <a:rPr lang="zh-CN" altLang="en-US"/>
              <a:t>, the neuron must wait for some time to </a:t>
            </a:r>
            <a:r>
              <a:rPr lang="zh-CN" altLang="en-US" b="1"/>
              <a:t>recover </a:t>
            </a:r>
            <a:r>
              <a:rPr lang="zh-CN" altLang="en-US"/>
              <a:t>its energy (the </a:t>
            </a:r>
            <a:r>
              <a:rPr lang="zh-CN" altLang="en-US" b="1"/>
              <a:t>refractory period</a:t>
            </a:r>
            <a:r>
              <a:rPr lang="zh-CN" altLang="en-US"/>
              <a:t>) before it can fire again.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computational complexity of this algorithm</a:t>
            </a:r>
            <a:endParaRPr lang="zh-CN" altLang="en-US"/>
          </a:p>
          <a:p>
            <a:pPr lvl="1"/>
            <a:r>
              <a:rPr lang="zh-CN" altLang="en-US"/>
              <a:t>The recall phase loops over the neurons, and within that loops over the inputs, so its complexity is O(mn).</a:t>
            </a:r>
            <a:endParaRPr lang="zh-CN" altLang="en-US"/>
          </a:p>
          <a:p>
            <a:pPr lvl="1"/>
            <a:r>
              <a:rPr lang="zh-CN" altLang="en-US"/>
              <a:t>The training part does this same thing, but does it for T iterations, so costs O(Tmn).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3.3.4 An Example of Perceptron Learning: Logic Functions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964180"/>
            <a:ext cx="5181600" cy="207327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2855"/>
            <a:ext cx="5181600" cy="2955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initialise </a:t>
            </a:r>
            <a:r>
              <a:rPr lang="zh-CN" altLang="en-US"/>
              <a:t>the </a:t>
            </a:r>
            <a:r>
              <a:rPr lang="zh-CN" altLang="en-US" b="1"/>
              <a:t>weights </a:t>
            </a:r>
            <a:r>
              <a:rPr lang="zh-CN" altLang="en-US"/>
              <a:t>to small </a:t>
            </a:r>
            <a:r>
              <a:rPr lang="zh-CN" altLang="en-US" b="1"/>
              <a:t>random </a:t>
            </a:r>
            <a:r>
              <a:rPr lang="zh-CN" altLang="en-US"/>
              <a:t>numbers, so w0 = −0.05,w1 = −0.02,w2 = 0.02.</a:t>
            </a:r>
            <a:endParaRPr lang="zh-CN" altLang="en-US"/>
          </a:p>
          <a:p>
            <a:r>
              <a:rPr lang="zh-CN" altLang="en-US"/>
              <a:t>first input</a:t>
            </a:r>
            <a:r>
              <a:rPr lang="en-US" altLang="zh-CN"/>
              <a:t>: (0, 0). bias input is always −1.</a:t>
            </a:r>
            <a:endParaRPr lang="en-US" altLang="zh-CN"/>
          </a:p>
          <a:p>
            <a:pPr lvl="1"/>
            <a:r>
              <a:rPr lang="en-US" altLang="zh-CN" sz="2400"/>
              <a:t>activiation: −0.05 × −1 +−0.02 × 0 + 0.02 × 0 = 0.05. </a:t>
            </a:r>
            <a:endParaRPr lang="en-US" altLang="zh-CN" sz="2400"/>
          </a:p>
          <a:p>
            <a:pPr lvl="1"/>
            <a:r>
              <a:rPr lang="en-US" altLang="zh-CN" sz="2400"/>
              <a:t>This value is</a:t>
            </a:r>
            <a:r>
              <a:rPr lang="en-US" altLang="zh-CN" sz="2400" b="1"/>
              <a:t> above 0</a:t>
            </a:r>
            <a:r>
              <a:rPr lang="en-US" altLang="zh-CN" sz="2400"/>
              <a:t>, so the neuron </a:t>
            </a:r>
            <a:r>
              <a:rPr lang="en-US" altLang="zh-CN" sz="2400" b="1"/>
              <a:t>fires </a:t>
            </a:r>
            <a:r>
              <a:rPr lang="en-US" altLang="zh-CN" sz="2400"/>
              <a:t>and the </a:t>
            </a:r>
            <a:r>
              <a:rPr lang="en-US" altLang="zh-CN" sz="2400" b="1"/>
              <a:t>output is 1</a:t>
            </a:r>
            <a:r>
              <a:rPr lang="en-US" altLang="zh-CN" sz="2400"/>
              <a:t>, which is </a:t>
            </a:r>
            <a:r>
              <a:rPr lang="en-US" altLang="zh-CN" sz="2400" b="1"/>
              <a:t>incorrect </a:t>
            </a:r>
            <a:r>
              <a:rPr lang="en-US" altLang="zh-CN" sz="2400"/>
              <a:t>according to the target.</a:t>
            </a:r>
            <a:endParaRPr lang="en-US" altLang="zh-CN" sz="2400"/>
          </a:p>
          <a:p>
            <a:pPr lvl="1"/>
            <a:r>
              <a:rPr lang="en-US" altLang="zh-CN" sz="2400"/>
              <a:t>to </a:t>
            </a:r>
            <a:r>
              <a:rPr lang="en-US" altLang="zh-CN" sz="2400" b="1"/>
              <a:t>update </a:t>
            </a:r>
            <a:r>
              <a:rPr lang="en-US" altLang="zh-CN" sz="2400"/>
              <a:t>each of the </a:t>
            </a:r>
            <a:r>
              <a:rPr lang="en-US" altLang="zh-CN" sz="2400" b="1"/>
              <a:t>weights </a:t>
            </a:r>
            <a:r>
              <a:rPr lang="en-US" altLang="zh-CN" sz="2400"/>
              <a:t>separately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4781550"/>
            <a:ext cx="5577840" cy="1303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the </a:t>
            </a:r>
            <a:r>
              <a:rPr lang="zh-CN" altLang="en-US" b="1"/>
              <a:t>next input</a:t>
            </a:r>
            <a:r>
              <a:rPr lang="zh-CN" altLang="en-US"/>
              <a:t> (0, 1) and compute the output</a:t>
            </a:r>
            <a:r>
              <a:rPr lang="en-US" altLang="zh-CN"/>
              <a:t>, then apply the </a:t>
            </a:r>
            <a:r>
              <a:rPr lang="en-US" altLang="zh-CN" b="1"/>
              <a:t>learning </a:t>
            </a:r>
            <a:r>
              <a:rPr lang="en-US" altLang="zh-CN"/>
              <a:t>rule </a:t>
            </a:r>
            <a:r>
              <a:rPr lang="en-US" altLang="zh-CN" b="1"/>
              <a:t>again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For the (1, 0) input, the answer is already </a:t>
            </a:r>
            <a:r>
              <a:rPr lang="en-US" altLang="zh-CN" b="1"/>
              <a:t>correct </a:t>
            </a:r>
            <a:r>
              <a:rPr lang="en-US" altLang="zh-CN"/>
              <a:t>(you should check that you agree with this), so we </a:t>
            </a:r>
            <a:r>
              <a:rPr lang="en-US" altLang="zh-CN" b="1"/>
              <a:t>don’t </a:t>
            </a:r>
            <a:r>
              <a:rPr lang="en-US" altLang="zh-CN"/>
              <a:t>have to </a:t>
            </a:r>
            <a:r>
              <a:rPr lang="en-US" altLang="zh-CN" b="1"/>
              <a:t>update </a:t>
            </a:r>
            <a:r>
              <a:rPr lang="en-US" altLang="zh-CN"/>
              <a:t>the weights at all, </a:t>
            </a:r>
            <a:endParaRPr lang="en-US" altLang="zh-CN"/>
          </a:p>
          <a:p>
            <a:r>
              <a:rPr lang="en-US" altLang="zh-CN"/>
              <a:t>and the </a:t>
            </a:r>
            <a:r>
              <a:rPr lang="en-US" altLang="zh-CN" b="1"/>
              <a:t>same </a:t>
            </a:r>
            <a:r>
              <a:rPr lang="en-US" altLang="zh-CN"/>
              <a:t>is true for the (1, 1) input.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245" y="2612390"/>
            <a:ext cx="6528435" cy="14166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now need to </a:t>
            </a:r>
            <a:r>
              <a:rPr lang="zh-CN" altLang="en-US" b="1"/>
              <a:t>start </a:t>
            </a:r>
            <a:r>
              <a:rPr lang="zh-CN" altLang="en-US"/>
              <a:t>going </a:t>
            </a:r>
            <a:r>
              <a:rPr lang="zh-CN" altLang="en-US" b="1"/>
              <a:t>through </a:t>
            </a:r>
            <a:r>
              <a:rPr lang="zh-CN" altLang="en-US"/>
              <a:t>the </a:t>
            </a:r>
            <a:r>
              <a:rPr lang="zh-CN" altLang="en-US" b="1"/>
              <a:t>inputs </a:t>
            </a:r>
            <a:r>
              <a:rPr lang="zh-CN" altLang="en-US"/>
              <a:t>again, until the </a:t>
            </a:r>
            <a:r>
              <a:rPr lang="zh-CN" altLang="en-US" b="1"/>
              <a:t>weights </a:t>
            </a:r>
            <a:r>
              <a:rPr lang="zh-CN" altLang="en-US"/>
              <a:t>settle down and </a:t>
            </a:r>
            <a:r>
              <a:rPr lang="zh-CN" altLang="en-US" b="1"/>
              <a:t>stop changing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which is what tells us that the </a:t>
            </a:r>
            <a:r>
              <a:rPr lang="zh-CN" altLang="en-US" b="1"/>
              <a:t>algorithm </a:t>
            </a:r>
            <a:r>
              <a:rPr lang="zh-CN" altLang="en-US"/>
              <a:t>has </a:t>
            </a:r>
            <a:r>
              <a:rPr lang="zh-CN" altLang="en-US" b="1"/>
              <a:t>finished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For </a:t>
            </a:r>
            <a:r>
              <a:rPr lang="zh-CN" altLang="en-US" b="1"/>
              <a:t>real</a:t>
            </a:r>
            <a:r>
              <a:rPr lang="zh-CN" altLang="en-US"/>
              <a:t>-world </a:t>
            </a:r>
            <a:r>
              <a:rPr lang="zh-CN" altLang="en-US" b="1"/>
              <a:t>applications </a:t>
            </a:r>
            <a:r>
              <a:rPr lang="zh-CN" altLang="en-US"/>
              <a:t>the </a:t>
            </a:r>
            <a:r>
              <a:rPr lang="zh-CN" altLang="en-US" b="1"/>
              <a:t>weights </a:t>
            </a:r>
            <a:r>
              <a:rPr lang="zh-CN" altLang="en-US"/>
              <a:t>may </a:t>
            </a:r>
            <a:r>
              <a:rPr lang="zh-CN" altLang="en-US" b="1"/>
              <a:t>never stop</a:t>
            </a:r>
            <a:r>
              <a:rPr lang="zh-CN" altLang="en-US"/>
              <a:t> changing,</a:t>
            </a:r>
            <a:endParaRPr lang="zh-CN" altLang="en-US"/>
          </a:p>
          <a:p>
            <a:r>
              <a:rPr lang="zh-CN" altLang="en-US"/>
              <a:t>which is why you run the </a:t>
            </a:r>
            <a:r>
              <a:rPr lang="zh-CN" altLang="en-US" b="1"/>
              <a:t>algorithm </a:t>
            </a:r>
            <a:r>
              <a:rPr lang="zh-CN" altLang="en-US"/>
              <a:t>for some </a:t>
            </a:r>
            <a:r>
              <a:rPr lang="zh-CN" altLang="en-US" b="1"/>
              <a:t>pre-set number</a:t>
            </a:r>
            <a:r>
              <a:rPr lang="zh-CN" altLang="en-US"/>
              <a:t> of </a:t>
            </a:r>
            <a:r>
              <a:rPr lang="zh-CN" altLang="en-US" b="1"/>
              <a:t>iterations</a:t>
            </a:r>
            <a:r>
              <a:rPr lang="zh-CN" altLang="en-US"/>
              <a:t>, </a:t>
            </a:r>
            <a:r>
              <a:rPr lang="zh-CN" altLang="en-US" b="1"/>
              <a:t>T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there are </a:t>
            </a:r>
            <a:r>
              <a:rPr lang="zh-CN" altLang="en-US" b="1"/>
              <a:t>lots of different</a:t>
            </a:r>
            <a:r>
              <a:rPr lang="zh-CN" altLang="en-US"/>
              <a:t> </a:t>
            </a:r>
            <a:r>
              <a:rPr lang="zh-CN" altLang="en-US" b="1"/>
              <a:t>values </a:t>
            </a:r>
            <a:r>
              <a:rPr lang="zh-CN" altLang="en-US"/>
              <a:t>that we can assign to the </a:t>
            </a:r>
            <a:r>
              <a:rPr lang="zh-CN" altLang="en-US" b="1"/>
              <a:t>weights </a:t>
            </a:r>
            <a:r>
              <a:rPr lang="zh-CN" altLang="en-US"/>
              <a:t>that will give the </a:t>
            </a:r>
            <a:r>
              <a:rPr lang="zh-CN" altLang="en-US" b="1"/>
              <a:t>correct outputs</a:t>
            </a:r>
            <a:r>
              <a:rPr lang="zh-CN" altLang="en-US"/>
              <a:t>; 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en-US" altLang="zh-CN" b="1"/>
              <a:t>weights </a:t>
            </a:r>
            <a:r>
              <a:rPr lang="zh-CN" altLang="en-US"/>
              <a:t>that the algorithm finds </a:t>
            </a:r>
            <a:r>
              <a:rPr lang="zh-CN" altLang="en-US" b="1"/>
              <a:t>depend on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learning rate</a:t>
            </a:r>
            <a:r>
              <a:rPr lang="zh-CN" altLang="en-US"/>
              <a:t>, the </a:t>
            </a:r>
            <a:r>
              <a:rPr lang="zh-CN" altLang="en-US" b="1"/>
              <a:t>inputs</a:t>
            </a:r>
            <a:r>
              <a:rPr lang="zh-CN" altLang="en-US"/>
              <a:t>, and the </a:t>
            </a:r>
            <a:r>
              <a:rPr lang="zh-CN" altLang="en-US" b="1"/>
              <a:t>initial </a:t>
            </a:r>
            <a:r>
              <a:rPr lang="zh-CN" altLang="en-US"/>
              <a:t>starting values.</a:t>
            </a:r>
            <a:endParaRPr lang="zh-CN" altLang="en-US"/>
          </a:p>
          <a:p>
            <a:pPr lvl="0"/>
            <a:r>
              <a:rPr lang="zh-CN" altLang="en-US"/>
              <a:t>We are interested in </a:t>
            </a:r>
            <a:r>
              <a:rPr lang="zh-CN" altLang="en-US" b="1"/>
              <a:t>finding a set</a:t>
            </a:r>
            <a:r>
              <a:rPr lang="zh-CN" altLang="en-US"/>
              <a:t> that </a:t>
            </a:r>
            <a:r>
              <a:rPr lang="zh-CN" altLang="en-US" b="1"/>
              <a:t>works</a:t>
            </a:r>
            <a:r>
              <a:rPr lang="zh-CN" altLang="en-US"/>
              <a:t>; </a:t>
            </a:r>
            <a:endParaRPr lang="zh-CN" altLang="en-US"/>
          </a:p>
          <a:p>
            <a:pPr lvl="0"/>
            <a:r>
              <a:rPr lang="zh-CN" altLang="en-US"/>
              <a:t>we </a:t>
            </a:r>
            <a:r>
              <a:rPr lang="zh-CN" altLang="en-US" b="1"/>
              <a:t>don</a:t>
            </a:r>
            <a:r>
              <a:rPr lang="en-US" altLang="zh-CN" b="1"/>
              <a:t>'</a:t>
            </a:r>
            <a:r>
              <a:rPr lang="zh-CN" altLang="en-US" b="1"/>
              <a:t>t </a:t>
            </a:r>
            <a:r>
              <a:rPr lang="zh-CN" altLang="en-US"/>
              <a:t>necessarily </a:t>
            </a:r>
            <a:r>
              <a:rPr lang="zh-CN" altLang="en-US" b="1"/>
              <a:t>care </a:t>
            </a:r>
            <a:r>
              <a:rPr lang="zh-CN" altLang="en-US"/>
              <a:t>what the actual </a:t>
            </a:r>
            <a:r>
              <a:rPr lang="zh-CN" altLang="en-US" b="1"/>
              <a:t>values </a:t>
            </a:r>
            <a:r>
              <a:rPr lang="zh-CN" altLang="en-US"/>
              <a:t>are, providing that the network </a:t>
            </a:r>
            <a:r>
              <a:rPr lang="zh-CN" altLang="en-US" b="1"/>
              <a:t>generalises </a:t>
            </a:r>
            <a:r>
              <a:rPr lang="zh-CN" altLang="en-US"/>
              <a:t>to other inputs.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3.3.5 Implementation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484120" cy="4351655"/>
          </a:xfrm>
        </p:spPr>
        <p:txBody>
          <a:bodyPr>
            <a:normAutofit lnSpcReduction="20000"/>
          </a:bodyPr>
          <a:p>
            <a:r>
              <a:rPr lang="zh-CN" altLang="en-US"/>
              <a:t>it is normal to arrange the </a:t>
            </a:r>
            <a:r>
              <a:rPr lang="en-US" altLang="zh-CN" b="1"/>
              <a:t>training </a:t>
            </a:r>
            <a:r>
              <a:rPr lang="zh-CN" altLang="en-US" b="1"/>
              <a:t>data</a:t>
            </a:r>
            <a:r>
              <a:rPr lang="zh-CN" altLang="en-US"/>
              <a:t> into a </a:t>
            </a:r>
            <a:r>
              <a:rPr lang="zh-CN" altLang="en-US" b="1"/>
              <a:t>two-dimensional</a:t>
            </a:r>
            <a:r>
              <a:rPr lang="zh-CN" altLang="en-US"/>
              <a:t> </a:t>
            </a:r>
            <a:r>
              <a:rPr lang="zh-CN" altLang="en-US" b="1"/>
              <a:t>array</a:t>
            </a:r>
            <a:r>
              <a:rPr lang="zh-CN" altLang="en-US"/>
              <a:t>, with </a:t>
            </a:r>
            <a:r>
              <a:rPr lang="zh-CN" altLang="en-US" b="1"/>
              <a:t>each row</a:t>
            </a:r>
            <a:r>
              <a:rPr lang="zh-CN" altLang="en-US"/>
              <a:t> of the array being a </a:t>
            </a:r>
            <a:r>
              <a:rPr lang="zh-CN" altLang="en-US" b="1"/>
              <a:t>datapoint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 b="1"/>
              <a:t>Python</a:t>
            </a:r>
            <a:r>
              <a:rPr lang="en-US" altLang="zh-CN"/>
              <a:t>: </a:t>
            </a:r>
            <a:r>
              <a:rPr lang="en-US" altLang="zh-CN" b="1"/>
              <a:t>training</a:t>
            </a:r>
            <a:endParaRPr lang="en-US" altLang="zh-CN" b="1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1691005"/>
            <a:ext cx="8686800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4575"/>
            <a:ext cx="10515600" cy="5572760"/>
          </a:xfrm>
        </p:spPr>
        <p:txBody>
          <a:bodyPr>
            <a:normAutofit fontScale="90000"/>
          </a:bodyPr>
          <a:p>
            <a:r>
              <a:rPr lang="zh-CN" altLang="en-US"/>
              <a:t>Python</a:t>
            </a:r>
            <a:r>
              <a:rPr lang="en-US" altLang="zh-CN"/>
              <a:t>'</a:t>
            </a:r>
            <a:r>
              <a:rPr lang="zh-CN" altLang="en-US"/>
              <a:t>s </a:t>
            </a:r>
            <a:r>
              <a:rPr lang="zh-CN" altLang="en-US" i="1">
                <a:solidFill>
                  <a:srgbClr val="FF0000"/>
                </a:solidFill>
              </a:rPr>
              <a:t>numerical library</a:t>
            </a:r>
            <a:r>
              <a:rPr lang="zh-CN" altLang="en-US"/>
              <a:t> </a:t>
            </a:r>
            <a:r>
              <a:rPr lang="zh-CN" altLang="en-US" b="1"/>
              <a:t>NumPy </a:t>
            </a:r>
            <a:r>
              <a:rPr lang="zh-CN" altLang="en-US"/>
              <a:t>provides an alternative method</a:t>
            </a:r>
            <a:endParaRPr lang="zh-CN" altLang="en-US"/>
          </a:p>
          <a:p>
            <a:r>
              <a:rPr lang="zh-CN" altLang="en-US"/>
              <a:t>We can write the </a:t>
            </a:r>
            <a:r>
              <a:rPr lang="zh-CN" altLang="en-US" b="1"/>
              <a:t>set of weights</a:t>
            </a:r>
            <a:r>
              <a:rPr lang="zh-CN" altLang="en-US"/>
              <a:t> for the network in a </a:t>
            </a:r>
            <a:r>
              <a:rPr lang="zh-CN" altLang="en-US" b="1"/>
              <a:t>matrix </a:t>
            </a:r>
            <a:r>
              <a:rPr lang="zh-CN" altLang="en-US"/>
              <a:t>by making an </a:t>
            </a:r>
            <a:r>
              <a:rPr lang="zh-CN" altLang="en-US" b="1"/>
              <a:t>np.array</a:t>
            </a:r>
            <a:r>
              <a:rPr lang="zh-CN" altLang="en-US"/>
              <a:t> that has </a:t>
            </a:r>
            <a:r>
              <a:rPr lang="zh-CN" altLang="en-US" b="1"/>
              <a:t>m + 1</a:t>
            </a:r>
            <a:r>
              <a:rPr lang="zh-CN" altLang="en-US"/>
              <a:t> rows (the number of </a:t>
            </a:r>
            <a:r>
              <a:rPr lang="zh-CN" altLang="en-US" b="1"/>
              <a:t>input nodes + 1</a:t>
            </a:r>
            <a:r>
              <a:rPr lang="zh-CN" altLang="en-US"/>
              <a:t> for the </a:t>
            </a:r>
            <a:r>
              <a:rPr lang="zh-CN" altLang="en-US" b="1"/>
              <a:t>bias</a:t>
            </a:r>
            <a:r>
              <a:rPr lang="zh-CN" altLang="en-US"/>
              <a:t>) and </a:t>
            </a:r>
            <a:r>
              <a:rPr lang="zh-CN" altLang="en-US" b="1"/>
              <a:t>n columns</a:t>
            </a:r>
            <a:r>
              <a:rPr lang="zh-CN" altLang="en-US"/>
              <a:t> (the number of </a:t>
            </a:r>
            <a:r>
              <a:rPr lang="zh-CN" altLang="en-US" b="1"/>
              <a:t>neurons</a:t>
            </a:r>
            <a:r>
              <a:rPr lang="zh-CN" altLang="en-US"/>
              <a:t>). </a:t>
            </a:r>
            <a:endParaRPr lang="zh-CN" altLang="en-US"/>
          </a:p>
          <a:p>
            <a:r>
              <a:rPr lang="zh-CN" altLang="en-US"/>
              <a:t>the element of the </a:t>
            </a:r>
            <a:r>
              <a:rPr lang="zh-CN" altLang="en-US" b="1"/>
              <a:t>matrix </a:t>
            </a:r>
            <a:r>
              <a:rPr lang="zh-CN" altLang="en-US"/>
              <a:t>at location </a:t>
            </a:r>
            <a:r>
              <a:rPr lang="zh-CN" altLang="en-US" b="1"/>
              <a:t>(i, j)</a:t>
            </a:r>
            <a:r>
              <a:rPr lang="zh-CN" altLang="en-US"/>
              <a:t> contains the </a:t>
            </a:r>
            <a:r>
              <a:rPr lang="zh-CN" altLang="en-US" b="1"/>
              <a:t>weight </a:t>
            </a:r>
            <a:r>
              <a:rPr lang="zh-CN" altLang="en-US"/>
              <a:t>connecting </a:t>
            </a:r>
            <a:r>
              <a:rPr lang="zh-CN" altLang="en-US" b="1"/>
              <a:t>input i to neuron j</a:t>
            </a:r>
            <a:r>
              <a:rPr lang="zh-CN" altLang="en-US"/>
              <a:t>,</a:t>
            </a:r>
            <a:endParaRPr lang="zh-CN" altLang="en-US"/>
          </a:p>
          <a:p>
            <a:r>
              <a:rPr lang="zh-CN" altLang="en-US"/>
              <a:t>NumPy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Matrix</a:t>
            </a:r>
            <a:r>
              <a:rPr lang="zh-CN" altLang="en-US"/>
              <a:t> multiplication</a:t>
            </a:r>
            <a:r>
              <a:rPr lang="en-US" altLang="zh-CN"/>
              <a:t>---</a:t>
            </a:r>
            <a:r>
              <a:rPr lang="zh-CN" altLang="en-US"/>
              <a:t> </a:t>
            </a:r>
            <a:r>
              <a:rPr lang="zh-CN" altLang="en-US" b="1"/>
              <a:t>np.dot()</a:t>
            </a:r>
            <a:r>
              <a:rPr lang="zh-CN" altLang="en-US"/>
              <a:t> function</a:t>
            </a:r>
            <a:endParaRPr lang="zh-CN" altLang="en-US"/>
          </a:p>
          <a:p>
            <a:r>
              <a:rPr lang="en-US" altLang="zh-CN"/>
              <a:t>For example:</a:t>
            </a:r>
            <a:endParaRPr lang="en-US" altLang="zh-CN"/>
          </a:p>
          <a:p>
            <a:pPr lvl="1"/>
            <a:r>
              <a:rPr lang="zh-CN" altLang="en-US"/>
              <a:t>&gt;&gt;&gt; import numpy as np</a:t>
            </a:r>
            <a:endParaRPr lang="zh-CN" altLang="en-US"/>
          </a:p>
          <a:p>
            <a:pPr lvl="1"/>
            <a:r>
              <a:rPr lang="zh-CN" altLang="en-US"/>
              <a:t>&gt;&gt;&gt; a = np.array([[3,4,5],[2,3,4]])</a:t>
            </a:r>
            <a:endParaRPr lang="zh-CN" altLang="en-US"/>
          </a:p>
          <a:p>
            <a:pPr lvl="1"/>
            <a:r>
              <a:rPr lang="zh-CN" altLang="en-US"/>
              <a:t>&gt;&gt;&gt; b = np.array([[1,3],[2,4],[3,5]])</a:t>
            </a:r>
            <a:endParaRPr lang="zh-CN" altLang="en-US"/>
          </a:p>
          <a:p>
            <a:pPr lvl="1"/>
            <a:r>
              <a:rPr lang="zh-CN" altLang="en-US"/>
              <a:t>&gt;&gt;&gt; np.dot(a,b)</a:t>
            </a:r>
            <a:endParaRPr lang="zh-CN" altLang="en-US"/>
          </a:p>
          <a:p>
            <a:pPr lvl="1"/>
            <a:r>
              <a:rPr lang="zh-CN" altLang="en-US"/>
              <a:t>array([[26, 50],</a:t>
            </a:r>
            <a:endParaRPr lang="zh-CN" altLang="en-US"/>
          </a:p>
          <a:p>
            <a:pPr lvl="1"/>
            <a:r>
              <a:rPr lang="zh-CN" altLang="en-US"/>
              <a:t>[20, 38]])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We can put the </a:t>
            </a:r>
            <a:r>
              <a:rPr lang="zh-CN" altLang="en-US" b="1"/>
              <a:t>input vectors</a:t>
            </a:r>
            <a:r>
              <a:rPr lang="zh-CN" altLang="en-US"/>
              <a:t> into a </a:t>
            </a:r>
            <a:r>
              <a:rPr lang="zh-CN" altLang="en-US" b="1"/>
              <a:t>two-dimensional array</a:t>
            </a:r>
            <a:r>
              <a:rPr lang="zh-CN" altLang="en-US"/>
              <a:t> of size </a:t>
            </a:r>
            <a:r>
              <a:rPr lang="zh-CN" altLang="en-US" b="1"/>
              <a:t>N ×m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where </a:t>
            </a:r>
            <a:r>
              <a:rPr lang="zh-CN" altLang="en-US" b="1"/>
              <a:t>N </a:t>
            </a:r>
            <a:r>
              <a:rPr lang="zh-CN" altLang="en-US"/>
              <a:t>is the </a:t>
            </a:r>
            <a:r>
              <a:rPr lang="zh-CN" altLang="en-US" b="1"/>
              <a:t>number </a:t>
            </a:r>
            <a:r>
              <a:rPr lang="zh-CN" altLang="en-US"/>
              <a:t>of input </a:t>
            </a:r>
            <a:r>
              <a:rPr lang="zh-CN" altLang="en-US" b="1"/>
              <a:t>vectors </a:t>
            </a:r>
            <a:r>
              <a:rPr lang="zh-CN" altLang="en-US"/>
              <a:t>we have and </a:t>
            </a:r>
            <a:r>
              <a:rPr lang="zh-CN" altLang="en-US" b="1"/>
              <a:t>m </a:t>
            </a:r>
            <a:r>
              <a:rPr lang="zh-CN" altLang="en-US"/>
              <a:t>is the number of </a:t>
            </a:r>
            <a:r>
              <a:rPr lang="zh-CN" altLang="en-US" b="1"/>
              <a:t>inputs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weights array</a:t>
            </a:r>
            <a:r>
              <a:rPr lang="zh-CN" altLang="en-US"/>
              <a:t> is of size </a:t>
            </a:r>
            <a:r>
              <a:rPr lang="zh-CN" altLang="en-US" b="1"/>
              <a:t>m×n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 b="1"/>
              <a:t>multiply </a:t>
            </a:r>
            <a:r>
              <a:rPr lang="zh-CN" altLang="en-US"/>
              <a:t>them, then the </a:t>
            </a:r>
            <a:r>
              <a:rPr lang="zh-CN" altLang="en-US" b="1"/>
              <a:t>output </a:t>
            </a:r>
            <a:r>
              <a:rPr lang="zh-CN" altLang="en-US"/>
              <a:t>will be an </a:t>
            </a:r>
            <a:r>
              <a:rPr lang="zh-CN" altLang="en-US" b="1"/>
              <a:t>N ×n</a:t>
            </a:r>
            <a:r>
              <a:rPr lang="zh-CN" altLang="en-US"/>
              <a:t> matrix </a:t>
            </a:r>
            <a:endParaRPr lang="zh-CN" altLang="en-US"/>
          </a:p>
          <a:p>
            <a:pPr lvl="1"/>
            <a:r>
              <a:rPr lang="zh-CN" altLang="en-US"/>
              <a:t>that holds the </a:t>
            </a:r>
            <a:r>
              <a:rPr lang="zh-CN" altLang="en-US" b="1"/>
              <a:t>values </a:t>
            </a:r>
            <a:r>
              <a:rPr lang="zh-CN" altLang="en-US"/>
              <a:t>of the </a:t>
            </a:r>
            <a:r>
              <a:rPr lang="zh-CN" altLang="en-US" b="1"/>
              <a:t>sum </a:t>
            </a:r>
            <a:r>
              <a:rPr lang="zh-CN" altLang="en-US"/>
              <a:t>that </a:t>
            </a:r>
            <a:r>
              <a:rPr lang="zh-CN" altLang="en-US" b="1"/>
              <a:t>each neuron</a:t>
            </a:r>
            <a:r>
              <a:rPr lang="zh-CN" altLang="en-US"/>
              <a:t> computes for each of the </a:t>
            </a:r>
            <a:r>
              <a:rPr lang="zh-CN" altLang="en-US" b="1"/>
              <a:t>N input vectors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we just need to </a:t>
            </a:r>
            <a:r>
              <a:rPr lang="zh-CN" altLang="en-US" b="1"/>
              <a:t>compute </a:t>
            </a:r>
            <a:r>
              <a:rPr lang="zh-CN" altLang="en-US"/>
              <a:t>the </a:t>
            </a:r>
            <a:r>
              <a:rPr lang="zh-CN" altLang="en-US" b="1"/>
              <a:t>activations </a:t>
            </a:r>
            <a:r>
              <a:rPr lang="zh-CN" altLang="en-US"/>
              <a:t>based on these </a:t>
            </a:r>
            <a:r>
              <a:rPr lang="zh-CN" altLang="en-US" b="1"/>
              <a:t>sums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NumPy</a:t>
            </a:r>
            <a:r>
              <a:rPr lang="en-US" altLang="zh-CN"/>
              <a:t>: </a:t>
            </a:r>
            <a:r>
              <a:rPr lang="zh-CN" altLang="en-US"/>
              <a:t>function </a:t>
            </a:r>
            <a:r>
              <a:rPr lang="zh-CN" altLang="en-US" b="1"/>
              <a:t>np.where(condition,x,y)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 b="1"/>
              <a:t>condition </a:t>
            </a:r>
            <a:r>
              <a:rPr lang="zh-CN" altLang="en-US"/>
              <a:t>is a </a:t>
            </a:r>
            <a:r>
              <a:rPr lang="zh-CN" altLang="en-US" b="1"/>
              <a:t>logical </a:t>
            </a:r>
            <a:r>
              <a:rPr lang="zh-CN" altLang="en-US"/>
              <a:t>condition and </a:t>
            </a:r>
            <a:r>
              <a:rPr lang="zh-CN" altLang="en-US" b="1"/>
              <a:t>x and y</a:t>
            </a:r>
            <a:r>
              <a:rPr lang="zh-CN" altLang="en-US"/>
              <a:t> are </a:t>
            </a:r>
            <a:r>
              <a:rPr lang="zh-CN" altLang="en-US" b="1"/>
              <a:t>values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/>
              <a:t>that </a:t>
            </a:r>
            <a:r>
              <a:rPr lang="zh-CN" altLang="en-US" b="1"/>
              <a:t>returns </a:t>
            </a:r>
            <a:r>
              <a:rPr lang="zh-CN" altLang="en-US"/>
              <a:t>a </a:t>
            </a:r>
            <a:r>
              <a:rPr lang="zh-CN" altLang="en-US" b="1"/>
              <a:t>matrix </a:t>
            </a:r>
            <a:r>
              <a:rPr lang="zh-CN" altLang="en-US"/>
              <a:t>that has value </a:t>
            </a:r>
            <a:r>
              <a:rPr lang="zh-CN" altLang="en-US" b="1"/>
              <a:t>x</a:t>
            </a:r>
            <a:r>
              <a:rPr lang="zh-CN" altLang="en-US"/>
              <a:t> where </a:t>
            </a:r>
            <a:r>
              <a:rPr lang="zh-CN" altLang="en-US" b="1"/>
              <a:t>condition is true</a:t>
            </a:r>
            <a:r>
              <a:rPr lang="zh-CN" altLang="en-US"/>
              <a:t> and value </a:t>
            </a:r>
            <a:r>
              <a:rPr lang="zh-CN" altLang="en-US" b="1"/>
              <a:t>y</a:t>
            </a:r>
            <a:r>
              <a:rPr lang="zh-CN" altLang="en-US"/>
              <a:t> verywhere </a:t>
            </a:r>
            <a:r>
              <a:rPr lang="zh-CN" altLang="en-US" b="1"/>
              <a:t>else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en-US" altLang="zh-CN"/>
              <a:t>For example:</a:t>
            </a:r>
            <a:endParaRPr lang="en-US" altLang="zh-CN"/>
          </a:p>
          <a:p>
            <a:pPr marL="457200" lvl="2"/>
            <a:r>
              <a:rPr lang="zh-CN" altLang="en-US" sz="2400">
                <a:sym typeface="+mn-ea"/>
              </a:rPr>
              <a:t>&gt;</a:t>
            </a:r>
            <a:r>
              <a:rPr lang="zh-CN" altLang="en-US">
                <a:sym typeface="+mn-ea"/>
              </a:rPr>
              <a:t>&gt;&gt; a = np.array([[3,4,5],[2,3,4]])</a:t>
            </a:r>
            <a:endParaRPr lang="zh-CN" altLang="en-US"/>
          </a:p>
          <a:p>
            <a:pPr lvl="1"/>
            <a:r>
              <a:rPr lang="en-US" altLang="zh-CN"/>
              <a:t>&gt;&gt;&gt; np.where(a&gt;3,1,0)</a:t>
            </a:r>
            <a:endParaRPr lang="en-US" altLang="zh-CN"/>
          </a:p>
          <a:p>
            <a:pPr lvl="1"/>
            <a:r>
              <a:rPr lang="en-US" altLang="zh-CN"/>
              <a:t>array([[0, 1, 1],</a:t>
            </a:r>
            <a:endParaRPr lang="en-US" altLang="zh-CN"/>
          </a:p>
          <a:p>
            <a:pPr lvl="1"/>
            <a:r>
              <a:rPr lang="en-US" altLang="zh-CN"/>
              <a:t>[0, 0, 1]])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 how does </a:t>
            </a:r>
            <a:r>
              <a:rPr lang="zh-CN" altLang="en-US" b="1"/>
              <a:t>learning </a:t>
            </a:r>
            <a:r>
              <a:rPr lang="zh-CN" altLang="en-US"/>
              <a:t>occur in the brain? </a:t>
            </a:r>
            <a:endParaRPr lang="zh-CN" altLang="en-US"/>
          </a:p>
          <a:p>
            <a:r>
              <a:rPr lang="zh-CN" altLang="en-US"/>
              <a:t>The principal concept is </a:t>
            </a:r>
            <a:r>
              <a:rPr lang="zh-CN" altLang="en-US" b="1"/>
              <a:t>plasticity</a:t>
            </a:r>
            <a:r>
              <a:rPr lang="zh-CN" altLang="en-US"/>
              <a:t>: modifying the </a:t>
            </a:r>
            <a:r>
              <a:rPr lang="zh-CN" altLang="en-US" b="1"/>
              <a:t>strength </a:t>
            </a:r>
            <a:r>
              <a:rPr lang="zh-CN" altLang="en-US"/>
              <a:t>of </a:t>
            </a:r>
            <a:r>
              <a:rPr lang="zh-CN" altLang="en-US" b="1"/>
              <a:t>synaptic connections </a:t>
            </a:r>
            <a:r>
              <a:rPr lang="zh-CN" altLang="en-US"/>
              <a:t>between neurons, and </a:t>
            </a:r>
            <a:r>
              <a:rPr lang="zh-CN" altLang="en-US" b="1"/>
              <a:t>creating </a:t>
            </a:r>
            <a:r>
              <a:rPr lang="zh-CN" altLang="en-US"/>
              <a:t>new connections.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recall </a:t>
            </a:r>
            <a:r>
              <a:rPr lang="zh-CN" altLang="en-US"/>
              <a:t>function of the </a:t>
            </a:r>
            <a:r>
              <a:rPr lang="zh-CN" altLang="en-US" b="1"/>
              <a:t>Perceptron</a:t>
            </a:r>
            <a:endParaRPr lang="zh-CN" altLang="en-US" b="1"/>
          </a:p>
          <a:p>
            <a:r>
              <a:rPr lang="zh-CN" altLang="en-US"/>
              <a:t># Compute activations</a:t>
            </a:r>
            <a:endParaRPr lang="zh-CN" altLang="en-US"/>
          </a:p>
          <a:p>
            <a:pPr lvl="1"/>
            <a:r>
              <a:rPr lang="zh-CN" altLang="en-US"/>
              <a:t>activations = np.dot(inputs,self.weights)</a:t>
            </a:r>
            <a:endParaRPr lang="zh-CN" altLang="en-US"/>
          </a:p>
          <a:p>
            <a:r>
              <a:rPr lang="zh-CN" altLang="en-US"/>
              <a:t># Threshold the activations</a:t>
            </a:r>
            <a:endParaRPr lang="zh-CN" altLang="en-US"/>
          </a:p>
          <a:p>
            <a:pPr lvl="1"/>
            <a:r>
              <a:rPr lang="zh-CN" altLang="en-US"/>
              <a:t>return np.where(activations&gt;0,1,0)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810"/>
          </a:xfrm>
        </p:spPr>
        <p:txBody>
          <a:bodyPr>
            <a:normAutofit fontScale="90000"/>
          </a:bodyPr>
          <a:p>
            <a:r>
              <a:rPr lang="zh-CN" altLang="en-US"/>
              <a:t>to compute the </a:t>
            </a:r>
            <a:r>
              <a:rPr lang="zh-CN" altLang="en-US" b="1"/>
              <a:t>weight updates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weights </a:t>
            </a:r>
            <a:r>
              <a:rPr lang="zh-CN" altLang="en-US"/>
              <a:t>are in an </a:t>
            </a:r>
            <a:r>
              <a:rPr lang="zh-CN" altLang="en-US" b="1"/>
              <a:t>m×n</a:t>
            </a:r>
            <a:r>
              <a:rPr lang="zh-CN" altLang="en-US"/>
              <a:t> matrix, the </a:t>
            </a:r>
            <a:r>
              <a:rPr lang="zh-CN" altLang="en-US" b="1"/>
              <a:t>activations </a:t>
            </a:r>
            <a:r>
              <a:rPr lang="zh-CN" altLang="en-US"/>
              <a:t>are in an </a:t>
            </a:r>
            <a:r>
              <a:rPr lang="zh-CN" altLang="en-US" b="1"/>
              <a:t>N ×n</a:t>
            </a:r>
            <a:r>
              <a:rPr lang="zh-CN" altLang="en-US"/>
              <a:t> matrix (as are the </a:t>
            </a:r>
            <a:r>
              <a:rPr lang="zh-CN" altLang="en-US" b="1"/>
              <a:t>targets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and the </a:t>
            </a:r>
            <a:r>
              <a:rPr lang="zh-CN" altLang="en-US" b="1"/>
              <a:t>inputs </a:t>
            </a:r>
            <a:r>
              <a:rPr lang="zh-CN" altLang="en-US"/>
              <a:t>are in an </a:t>
            </a:r>
            <a:r>
              <a:rPr lang="zh-CN" altLang="en-US" b="1"/>
              <a:t>N×m</a:t>
            </a:r>
            <a:r>
              <a:rPr lang="zh-CN" altLang="en-US"/>
              <a:t> matrix. </a:t>
            </a:r>
            <a:endParaRPr lang="zh-CN" altLang="en-US"/>
          </a:p>
          <a:p>
            <a:r>
              <a:rPr lang="zh-CN" altLang="en-US"/>
              <a:t>So to do the </a:t>
            </a:r>
            <a:r>
              <a:rPr lang="zh-CN" altLang="en-US" b="1"/>
              <a:t>multiplication </a:t>
            </a:r>
            <a:r>
              <a:rPr lang="zh-CN" altLang="en-US" i="1">
                <a:solidFill>
                  <a:srgbClr val="FF0000"/>
                </a:solidFill>
              </a:rPr>
              <a:t>np.dot(inputs,targets-activations)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we need to </a:t>
            </a:r>
            <a:r>
              <a:rPr lang="zh-CN" altLang="en-US" b="1"/>
              <a:t>turn </a:t>
            </a:r>
            <a:r>
              <a:rPr lang="zh-CN" altLang="en-US"/>
              <a:t>the </a:t>
            </a:r>
            <a:r>
              <a:rPr lang="zh-CN" altLang="en-US" b="1"/>
              <a:t>inputs </a:t>
            </a:r>
            <a:r>
              <a:rPr lang="zh-CN" altLang="en-US"/>
              <a:t>matrix around so that it is </a:t>
            </a:r>
            <a:r>
              <a:rPr lang="zh-CN" altLang="en-US" b="1"/>
              <a:t>m × N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This is done using the </a:t>
            </a:r>
            <a:r>
              <a:rPr lang="zh-CN" altLang="en-US" b="1"/>
              <a:t>np.transpose() </a:t>
            </a:r>
            <a:r>
              <a:rPr lang="zh-CN" altLang="en-US"/>
              <a:t>function, which </a:t>
            </a:r>
            <a:r>
              <a:rPr lang="zh-CN" altLang="en-US" b="1"/>
              <a:t>swaps </a:t>
            </a:r>
            <a:r>
              <a:rPr lang="zh-CN" altLang="en-US"/>
              <a:t>the rows and columns over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 b="1"/>
              <a:t>self.weights -= eta*np.dot(np.transpose(inputs),self.activations-targets)</a:t>
            </a:r>
            <a:endParaRPr lang="en-US" altLang="zh-CN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input </a:t>
            </a:r>
            <a:r>
              <a:rPr lang="zh-CN" altLang="en-US"/>
              <a:t>matrices are needed to </a:t>
            </a:r>
            <a:r>
              <a:rPr lang="zh-CN" altLang="en-US" b="1"/>
              <a:t>add </a:t>
            </a:r>
            <a:r>
              <a:rPr lang="zh-CN" altLang="en-US"/>
              <a:t>those </a:t>
            </a:r>
            <a:r>
              <a:rPr lang="zh-CN" altLang="en-US" b="1"/>
              <a:t>extra </a:t>
            </a:r>
            <a:r>
              <a:rPr lang="zh-CN" altLang="en-US"/>
              <a:t>−1</a:t>
            </a:r>
            <a:r>
              <a:rPr lang="en-US" altLang="zh-CN"/>
              <a:t>'</a:t>
            </a:r>
            <a:r>
              <a:rPr lang="zh-CN" altLang="en-US"/>
              <a:t>s onto the input vectors for the </a:t>
            </a:r>
            <a:r>
              <a:rPr lang="zh-CN" altLang="en-US" b="1"/>
              <a:t>bias node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 b="1"/>
              <a:t>using </a:t>
            </a:r>
            <a:r>
              <a:rPr lang="en-US" altLang="zh-CN"/>
              <a:t>the</a:t>
            </a:r>
            <a:r>
              <a:rPr lang="en-US" altLang="zh-CN" b="1"/>
              <a:t> np.concatenate() function</a:t>
            </a:r>
            <a:endParaRPr lang="en-US" altLang="zh-CN" b="1"/>
          </a:p>
          <a:p>
            <a:r>
              <a:rPr lang="en-US" altLang="zh-CN" b="1"/>
              <a:t>inputs = np.concatenate((inputs,-np.ones((self.nData,1))),axis=1)</a:t>
            </a:r>
            <a:endParaRPr lang="en-US" altLang="zh-CN" b="1"/>
          </a:p>
          <a:p>
            <a:pPr lvl="1"/>
            <a:r>
              <a:rPr lang="en-US" altLang="zh-CN" sz="2400"/>
              <a:t>axis, The axis along which the arrays will be jointed. default is 0.</a:t>
            </a:r>
            <a:endParaRPr lang="en-US" altLang="zh-CN" sz="2400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 give </a:t>
            </a:r>
            <a:r>
              <a:rPr lang="zh-CN" altLang="en-US" b="1"/>
              <a:t>initial </a:t>
            </a:r>
            <a:r>
              <a:rPr lang="zh-CN" altLang="en-US"/>
              <a:t>values to the </a:t>
            </a:r>
            <a:r>
              <a:rPr lang="zh-CN" altLang="en-US" b="1"/>
              <a:t>weights</a:t>
            </a:r>
            <a:r>
              <a:rPr lang="en-US" altLang="zh-CN" b="1"/>
              <a:t>, </a:t>
            </a:r>
            <a:r>
              <a:rPr lang="en-US" altLang="zh-CN"/>
              <a:t>assign </a:t>
            </a:r>
            <a:r>
              <a:rPr lang="en-US" altLang="zh-CN" b="1"/>
              <a:t>small random </a:t>
            </a:r>
            <a:r>
              <a:rPr lang="en-US" altLang="zh-CN"/>
              <a:t>numbers to the weights</a:t>
            </a:r>
            <a:endParaRPr lang="en-US" altLang="zh-CN"/>
          </a:p>
          <a:p>
            <a:r>
              <a:rPr lang="en-US" altLang="zh-CN"/>
              <a:t>weights = np.random.rand(nIn+1,nOut)*0.1-0.05</a:t>
            </a:r>
            <a:endParaRPr lang="en-US" altLang="zh-CN"/>
          </a:p>
          <a:p>
            <a:pPr lvl="1"/>
            <a:r>
              <a:rPr lang="en-US" altLang="zh-CN"/>
              <a:t>nin corresponding to </a:t>
            </a:r>
            <a:r>
              <a:rPr lang="en-US" altLang="zh-CN" b="1"/>
              <a:t>m </a:t>
            </a:r>
            <a:r>
              <a:rPr lang="en-US" altLang="zh-CN"/>
              <a:t>and nout to </a:t>
            </a:r>
            <a:r>
              <a:rPr lang="en-US" altLang="zh-CN" b="1"/>
              <a:t>n</a:t>
            </a:r>
            <a:endParaRPr lang="en-US" altLang="zh-CN" b="1"/>
          </a:p>
          <a:p>
            <a:pPr lvl="0"/>
            <a:endParaRPr lang="en-US" altLang="zh-CN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3.4 LINEAR SEPARABILITY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does the Perceptron actually compute?</a:t>
            </a:r>
            <a:endParaRPr lang="zh-CN" altLang="en-US"/>
          </a:p>
          <a:p>
            <a:r>
              <a:rPr lang="zh-CN" altLang="en-US"/>
              <a:t>it tries to find a </a:t>
            </a:r>
            <a:r>
              <a:rPr lang="zh-CN" altLang="en-US" b="1"/>
              <a:t>straight line</a:t>
            </a:r>
            <a:r>
              <a:rPr lang="zh-CN" altLang="en-US"/>
              <a:t> (in 2D, a plane in 3D, and a </a:t>
            </a:r>
            <a:r>
              <a:rPr lang="zh-CN" altLang="en-US" b="1"/>
              <a:t>hyperplane </a:t>
            </a:r>
            <a:r>
              <a:rPr lang="zh-CN" altLang="en-US"/>
              <a:t>in higher dimensions) </a:t>
            </a:r>
            <a:endParaRPr lang="zh-CN" altLang="en-US"/>
          </a:p>
          <a:p>
            <a:pPr lvl="1"/>
            <a:r>
              <a:rPr lang="zh-CN" altLang="en-US"/>
              <a:t>where the neuron </a:t>
            </a:r>
            <a:r>
              <a:rPr lang="zh-CN" altLang="en-US" b="1"/>
              <a:t>fires </a:t>
            </a:r>
            <a:r>
              <a:rPr lang="zh-CN" altLang="en-US"/>
              <a:t>on one side of the line, and </a:t>
            </a:r>
            <a:r>
              <a:rPr lang="zh-CN" altLang="en-US" b="1"/>
              <a:t>doesn</a:t>
            </a:r>
            <a:r>
              <a:rPr lang="en-US" altLang="zh-CN" b="1"/>
              <a:t>'</a:t>
            </a:r>
            <a:r>
              <a:rPr lang="zh-CN" altLang="en-US" b="1"/>
              <a:t>t </a:t>
            </a:r>
            <a:r>
              <a:rPr lang="zh-CN" altLang="en-US"/>
              <a:t>on the other. </a:t>
            </a:r>
            <a:endParaRPr lang="zh-CN" altLang="en-US"/>
          </a:p>
          <a:p>
            <a:pPr lvl="0"/>
            <a:r>
              <a:rPr lang="zh-CN" altLang="en-US"/>
              <a:t>This line is called the </a:t>
            </a:r>
            <a:r>
              <a:rPr lang="zh-CN" altLang="en-US" b="1"/>
              <a:t>decision boundary</a:t>
            </a:r>
            <a:r>
              <a:rPr lang="zh-CN" altLang="en-US"/>
              <a:t> or </a:t>
            </a:r>
            <a:r>
              <a:rPr lang="zh-CN" altLang="en-US" b="1"/>
              <a:t>discriminant function</a:t>
            </a:r>
            <a:endParaRPr lang="zh-CN" altLang="en-US" b="1"/>
          </a:p>
          <a:p>
            <a:pPr lvl="0"/>
            <a:r>
              <a:rPr lang="zh-CN" altLang="en-US"/>
              <a:t>The neuron </a:t>
            </a:r>
            <a:r>
              <a:rPr lang="zh-CN" altLang="en-US" b="1"/>
              <a:t>fires </a:t>
            </a:r>
            <a:r>
              <a:rPr lang="zh-CN" altLang="en-US"/>
              <a:t>if x·w</a:t>
            </a:r>
            <a:r>
              <a:rPr lang="zh-CN" altLang="en-US" baseline="30000"/>
              <a:t>T</a:t>
            </a:r>
            <a:r>
              <a:rPr lang="zh-CN" altLang="en-US"/>
              <a:t> </a:t>
            </a:r>
            <a:r>
              <a:rPr lang="en-US" altLang="zh-CN"/>
              <a:t>&gt;</a:t>
            </a:r>
            <a:r>
              <a:rPr lang="zh-CN" altLang="en-US"/>
              <a:t> 0 (where </a:t>
            </a:r>
            <a:r>
              <a:rPr lang="zh-CN" altLang="en-US" b="1"/>
              <a:t>w </a:t>
            </a:r>
            <a:r>
              <a:rPr lang="zh-CN" altLang="en-US"/>
              <a:t>is the row of </a:t>
            </a:r>
            <a:r>
              <a:rPr lang="zh-CN" altLang="en-US" b="1"/>
              <a:t>W </a:t>
            </a:r>
            <a:r>
              <a:rPr lang="zh-CN" altLang="en-US"/>
              <a:t>that connects the inputs to one particular </a:t>
            </a:r>
            <a:r>
              <a:rPr lang="zh-CN" altLang="en-US" b="1"/>
              <a:t>neuron</a:t>
            </a:r>
            <a:endParaRPr lang="zh-CN" altLang="en-US" b="1"/>
          </a:p>
          <a:p>
            <a:pPr lvl="0"/>
            <a:r>
              <a:rPr lang="zh-CN" altLang="en-US" b="1"/>
              <a:t>inner </a:t>
            </a:r>
            <a:r>
              <a:rPr lang="zh-CN" altLang="en-US"/>
              <a:t>or</a:t>
            </a:r>
            <a:r>
              <a:rPr lang="zh-CN" altLang="en-US" b="1"/>
              <a:t> scalar product</a:t>
            </a:r>
            <a:endParaRPr lang="zh-CN" altLang="en-US" b="1"/>
          </a:p>
          <a:p>
            <a:pPr lvl="0"/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5597525"/>
            <a:ext cx="5613400" cy="7277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 the Perceptron, the </a:t>
            </a:r>
            <a:r>
              <a:rPr lang="zh-CN" altLang="en-US" b="1"/>
              <a:t>boundary case</a:t>
            </a:r>
            <a:r>
              <a:rPr lang="zh-CN" altLang="en-US"/>
              <a:t> is </a:t>
            </a:r>
            <a:endParaRPr lang="zh-CN" altLang="en-US"/>
          </a:p>
          <a:p>
            <a:pPr lvl="1"/>
            <a:r>
              <a:rPr lang="zh-CN" altLang="en-US"/>
              <a:t>where we </a:t>
            </a:r>
            <a:r>
              <a:rPr lang="zh-CN" altLang="en-US" b="1"/>
              <a:t>find </a:t>
            </a:r>
            <a:r>
              <a:rPr lang="zh-CN" altLang="en-US"/>
              <a:t>an input </a:t>
            </a:r>
            <a:r>
              <a:rPr lang="zh-CN" altLang="en-US" b="1"/>
              <a:t>vector </a:t>
            </a:r>
            <a:r>
              <a:rPr lang="zh-CN" altLang="en-US"/>
              <a:t>x1 that has x1 · w</a:t>
            </a:r>
            <a:r>
              <a:rPr lang="zh-CN" altLang="en-US" baseline="30000"/>
              <a:t>T</a:t>
            </a:r>
            <a:r>
              <a:rPr lang="zh-CN" altLang="en-US"/>
              <a:t> = 0.</a:t>
            </a:r>
            <a:endParaRPr lang="zh-CN" altLang="en-US"/>
          </a:p>
          <a:p>
            <a:pPr lvl="0"/>
            <a:r>
              <a:rPr lang="zh-CN" altLang="en-US"/>
              <a:t>find </a:t>
            </a:r>
            <a:r>
              <a:rPr lang="zh-CN" altLang="en-US" b="1"/>
              <a:t>another </a:t>
            </a:r>
            <a:r>
              <a:rPr lang="zh-CN" altLang="en-US"/>
              <a:t>input vector x2 that satisfies x2 · w</a:t>
            </a:r>
            <a:r>
              <a:rPr lang="zh-CN" altLang="en-US" baseline="30000"/>
              <a:t>T</a:t>
            </a:r>
            <a:r>
              <a:rPr lang="zh-CN" altLang="en-US"/>
              <a:t> = 0. </a:t>
            </a:r>
            <a:endParaRPr lang="zh-CN" altLang="en-US"/>
          </a:p>
          <a:p>
            <a:pPr lvl="0"/>
            <a:r>
              <a:rPr lang="zh-CN" altLang="en-US"/>
              <a:t>Putting these two equations together we get: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315" y="4028440"/>
            <a:ext cx="6618605" cy="1387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Now x1 − x2 is a </a:t>
            </a:r>
            <a:r>
              <a:rPr lang="zh-CN" altLang="en-US" b="1"/>
              <a:t>straight line</a:t>
            </a:r>
            <a:r>
              <a:rPr lang="zh-CN" altLang="en-US"/>
              <a:t> between two points that </a:t>
            </a:r>
            <a:r>
              <a:rPr lang="zh-CN" altLang="en-US" b="1"/>
              <a:t>lie on</a:t>
            </a:r>
            <a:r>
              <a:rPr lang="zh-CN" altLang="en-US"/>
              <a:t> the </a:t>
            </a:r>
            <a:r>
              <a:rPr lang="zh-CN" altLang="en-US" b="1"/>
              <a:t>decision boundary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and the </a:t>
            </a:r>
            <a:r>
              <a:rPr lang="zh-CN" altLang="en-US" b="1"/>
              <a:t>weight vector w</a:t>
            </a:r>
            <a:r>
              <a:rPr lang="zh-CN" altLang="en-US" b="1" baseline="30000"/>
              <a:t>T</a:t>
            </a:r>
            <a:r>
              <a:rPr lang="zh-CN" altLang="en-US"/>
              <a:t> must be </a:t>
            </a:r>
            <a:r>
              <a:rPr lang="zh-CN" altLang="en-US" b="1"/>
              <a:t>perpendicular </a:t>
            </a:r>
            <a:r>
              <a:rPr lang="zh-CN" altLang="en-US"/>
              <a:t>to that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4905" y="1856105"/>
            <a:ext cx="507492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 given some </a:t>
            </a:r>
            <a:r>
              <a:rPr lang="zh-CN" altLang="en-US" b="1"/>
              <a:t>data</a:t>
            </a:r>
            <a:r>
              <a:rPr lang="zh-CN" altLang="en-US"/>
              <a:t>, and the associated </a:t>
            </a:r>
            <a:r>
              <a:rPr lang="zh-CN" altLang="en-US" b="1"/>
              <a:t>target </a:t>
            </a:r>
            <a:r>
              <a:rPr lang="zh-CN" altLang="en-US"/>
              <a:t>outputs, the </a:t>
            </a:r>
            <a:r>
              <a:rPr lang="zh-CN" altLang="en-US" b="1"/>
              <a:t>Perceptron </a:t>
            </a:r>
            <a:r>
              <a:rPr lang="zh-CN" altLang="en-US"/>
              <a:t>simply tries to find a </a:t>
            </a:r>
            <a:r>
              <a:rPr lang="zh-CN" altLang="en-US" b="1"/>
              <a:t>straight line </a:t>
            </a:r>
            <a:r>
              <a:rPr lang="en-US" altLang="zh-CN" b="1"/>
              <a:t>(hyperplane)</a:t>
            </a:r>
            <a:r>
              <a:rPr lang="zh-CN" altLang="en-US"/>
              <a:t> that </a:t>
            </a:r>
            <a:r>
              <a:rPr lang="zh-CN" altLang="en-US" b="1"/>
              <a:t>divides </a:t>
            </a:r>
            <a:r>
              <a:rPr lang="zh-CN" altLang="en-US"/>
              <a:t>the examples where each </a:t>
            </a:r>
            <a:r>
              <a:rPr lang="zh-CN" altLang="en-US" b="1"/>
              <a:t>neuron fires</a:t>
            </a:r>
            <a:r>
              <a:rPr lang="zh-CN" altLang="en-US"/>
              <a:t> from those where it </a:t>
            </a:r>
            <a:r>
              <a:rPr lang="zh-CN" altLang="en-US" b="1"/>
              <a:t>does not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The cases where there is a </a:t>
            </a:r>
            <a:r>
              <a:rPr lang="zh-CN" altLang="en-US" b="1"/>
              <a:t>straight line</a:t>
            </a:r>
            <a:r>
              <a:rPr lang="zh-CN" altLang="en-US"/>
              <a:t> are called </a:t>
            </a:r>
            <a:r>
              <a:rPr lang="zh-CN" altLang="en-US" b="1"/>
              <a:t>linearly separable</a:t>
            </a:r>
            <a:r>
              <a:rPr lang="zh-CN" altLang="en-US"/>
              <a:t> cases.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3.4.1 The Perceptron Convergence Theorem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Rosenblatt</a:t>
            </a:r>
            <a:r>
              <a:rPr lang="en-US" altLang="zh-CN" b="1"/>
              <a:t>'</a:t>
            </a:r>
            <a:r>
              <a:rPr lang="zh-CN" altLang="en-US" b="1"/>
              <a:t>s </a:t>
            </a:r>
            <a:r>
              <a:rPr lang="zh-CN" altLang="en-US"/>
              <a:t>1962 </a:t>
            </a:r>
            <a:r>
              <a:rPr lang="zh-CN" altLang="en-US" b="1"/>
              <a:t>proof </a:t>
            </a:r>
            <a:r>
              <a:rPr lang="zh-CN" altLang="en-US"/>
              <a:t>that, </a:t>
            </a:r>
            <a:endParaRPr lang="zh-CN" altLang="en-US"/>
          </a:p>
          <a:p>
            <a:pPr lvl="1"/>
            <a:r>
              <a:rPr lang="zh-CN" altLang="en-US"/>
              <a:t>given a </a:t>
            </a:r>
            <a:r>
              <a:rPr lang="zh-CN" altLang="en-US" b="1"/>
              <a:t>linearly separable</a:t>
            </a:r>
            <a:r>
              <a:rPr lang="zh-CN" altLang="en-US"/>
              <a:t> dataset, the </a:t>
            </a:r>
            <a:r>
              <a:rPr lang="zh-CN" altLang="en-US" b="1"/>
              <a:t>Perceptron </a:t>
            </a:r>
            <a:r>
              <a:rPr lang="zh-CN" altLang="en-US"/>
              <a:t>will </a:t>
            </a:r>
            <a:r>
              <a:rPr lang="zh-CN" altLang="en-US" b="1"/>
              <a:t>converge </a:t>
            </a:r>
            <a:r>
              <a:rPr lang="zh-CN" altLang="en-US"/>
              <a:t>to a </a:t>
            </a:r>
            <a:r>
              <a:rPr lang="zh-CN" altLang="en-US" b="1"/>
              <a:t>solution </a:t>
            </a:r>
            <a:r>
              <a:rPr lang="zh-CN" altLang="en-US"/>
              <a:t>that separates the classes, </a:t>
            </a:r>
            <a:endParaRPr lang="zh-CN" altLang="en-US"/>
          </a:p>
          <a:p>
            <a:pPr lvl="1"/>
            <a:r>
              <a:rPr lang="zh-CN" altLang="en-US"/>
              <a:t>and that it will do it after a </a:t>
            </a:r>
            <a:r>
              <a:rPr lang="zh-CN" altLang="en-US" b="1"/>
              <a:t>finite</a:t>
            </a:r>
            <a:r>
              <a:rPr lang="zh-CN" altLang="en-US"/>
              <a:t> number of </a:t>
            </a:r>
            <a:r>
              <a:rPr lang="zh-CN" altLang="en-US" b="1"/>
              <a:t>iterations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the number of iterations is </a:t>
            </a:r>
            <a:r>
              <a:rPr lang="zh-CN" altLang="en-US" b="1"/>
              <a:t>bounded </a:t>
            </a:r>
            <a:r>
              <a:rPr lang="zh-CN" altLang="en-US"/>
              <a:t>by 1/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γ</a:t>
            </a:r>
            <a:r>
              <a:rPr lang="zh-CN" altLang="en-US" baseline="30000"/>
              <a:t>2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where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γ </a:t>
            </a:r>
            <a:r>
              <a:rPr lang="zh-CN" altLang="en-US"/>
              <a:t>is the </a:t>
            </a:r>
            <a:r>
              <a:rPr lang="zh-CN" altLang="en-US" b="1"/>
              <a:t>distance </a:t>
            </a:r>
            <a:r>
              <a:rPr lang="zh-CN" altLang="en-US"/>
              <a:t>between the </a:t>
            </a:r>
            <a:r>
              <a:rPr lang="zh-CN" altLang="en-US" b="1"/>
              <a:t>separating hyperplane</a:t>
            </a:r>
            <a:r>
              <a:rPr lang="zh-CN" altLang="en-US"/>
              <a:t> and the </a:t>
            </a:r>
            <a:r>
              <a:rPr lang="zh-CN" altLang="en-US" b="1"/>
              <a:t>closest datapoint </a:t>
            </a:r>
            <a:r>
              <a:rPr lang="zh-CN" altLang="en-US"/>
              <a:t>to it.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The proof of this theorem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b="1"/>
              <a:t>assume </a:t>
            </a:r>
            <a:r>
              <a:rPr lang="zh-CN" altLang="en-US"/>
              <a:t>that the </a:t>
            </a:r>
            <a:r>
              <a:rPr lang="zh-CN" altLang="en-US" b="1"/>
              <a:t>length </a:t>
            </a:r>
            <a:r>
              <a:rPr lang="zh-CN" altLang="en-US"/>
              <a:t>of every </a:t>
            </a:r>
            <a:r>
              <a:rPr lang="zh-CN" altLang="en-US" b="1"/>
              <a:t>input vector</a:t>
            </a:r>
            <a:r>
              <a:rPr lang="zh-CN" altLang="en-US"/>
              <a:t> </a:t>
            </a:r>
            <a:r>
              <a:rPr lang="en-US" altLang="zh-CN"/>
              <a:t>||</a:t>
            </a:r>
            <a:r>
              <a:rPr lang="zh-CN" altLang="en-US"/>
              <a:t>x</a:t>
            </a:r>
            <a:r>
              <a:rPr lang="en-US" altLang="zh-CN"/>
              <a:t>||&lt;</a:t>
            </a:r>
            <a:r>
              <a:rPr lang="zh-CN" altLang="en-US"/>
              <a:t> 1, although it </a:t>
            </a:r>
            <a:r>
              <a:rPr lang="zh-CN" altLang="en-US" b="1"/>
              <a:t>isn</a:t>
            </a:r>
            <a:r>
              <a:rPr lang="en-US" altLang="zh-CN" b="1"/>
              <a:t>'</a:t>
            </a:r>
            <a:r>
              <a:rPr lang="zh-CN" altLang="en-US" b="1"/>
              <a:t>t </a:t>
            </a:r>
            <a:r>
              <a:rPr lang="zh-CN" altLang="en-US"/>
              <a:t>strictly </a:t>
            </a:r>
            <a:r>
              <a:rPr lang="zh-CN" altLang="en-US" b="1"/>
              <a:t>necessary </a:t>
            </a:r>
            <a:r>
              <a:rPr lang="zh-CN" altLang="en-US"/>
              <a:t>provided that they are </a:t>
            </a:r>
            <a:r>
              <a:rPr lang="zh-CN" altLang="en-US" b="1"/>
              <a:t>bounded </a:t>
            </a:r>
            <a:r>
              <a:rPr lang="zh-CN" altLang="en-US"/>
              <a:t>by some constant </a:t>
            </a:r>
            <a:r>
              <a:rPr lang="zh-CN" altLang="en-US" b="1" i="1">
                <a:solidFill>
                  <a:srgbClr val="FF0000"/>
                </a:solidFill>
              </a:rPr>
              <a:t>R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 b="1"/>
              <a:t>First</a:t>
            </a:r>
            <a:r>
              <a:rPr lang="zh-CN" altLang="en-US"/>
              <a:t>, there is some </a:t>
            </a:r>
            <a:r>
              <a:rPr lang="zh-CN" altLang="en-US" b="1"/>
              <a:t>weight vector w</a:t>
            </a:r>
            <a:r>
              <a:rPr lang="en-US" altLang="zh-CN" b="1"/>
              <a:t>*</a:t>
            </a:r>
            <a:r>
              <a:rPr lang="zh-CN" altLang="en-US"/>
              <a:t> that separates the data, since we have </a:t>
            </a:r>
            <a:r>
              <a:rPr lang="zh-CN" altLang="en-US" b="1"/>
              <a:t>assumed </a:t>
            </a:r>
            <a:r>
              <a:rPr lang="zh-CN" altLang="en-US"/>
              <a:t>that it is </a:t>
            </a:r>
            <a:r>
              <a:rPr lang="zh-CN" altLang="en-US" b="1"/>
              <a:t>linearly separable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b="1"/>
              <a:t>Perceptron learning algorithm</a:t>
            </a:r>
            <a:r>
              <a:rPr lang="zh-CN" altLang="en-US"/>
              <a:t> aims to </a:t>
            </a:r>
            <a:r>
              <a:rPr lang="zh-CN" altLang="en-US" b="1"/>
              <a:t>find </a:t>
            </a:r>
            <a:r>
              <a:rPr lang="zh-CN" altLang="en-US"/>
              <a:t>some vector </a:t>
            </a:r>
            <a:r>
              <a:rPr lang="zh-CN" altLang="en-US" b="1"/>
              <a:t>w </a:t>
            </a:r>
            <a:r>
              <a:rPr lang="zh-CN" altLang="en-US"/>
              <a:t>that is </a:t>
            </a:r>
            <a:r>
              <a:rPr lang="zh-CN" altLang="en-US" b="1"/>
              <a:t>parallel </a:t>
            </a:r>
            <a:r>
              <a:rPr lang="zh-CN" altLang="en-US"/>
              <a:t>to w</a:t>
            </a:r>
            <a:r>
              <a:rPr lang="en-US" altLang="zh-CN"/>
              <a:t>*</a:t>
            </a:r>
            <a:r>
              <a:rPr lang="zh-CN" altLang="en-US"/>
              <a:t>, or as </a:t>
            </a:r>
            <a:r>
              <a:rPr lang="zh-CN" altLang="en-US" b="1"/>
              <a:t>close </a:t>
            </a:r>
            <a:r>
              <a:rPr lang="zh-CN" altLang="en-US"/>
              <a:t>as possible.</a:t>
            </a:r>
            <a:endParaRPr lang="zh-CN" altLang="en-US"/>
          </a:p>
          <a:p>
            <a:r>
              <a:rPr lang="zh-CN" altLang="en-US"/>
              <a:t>we use the </a:t>
            </a:r>
            <a:r>
              <a:rPr lang="zh-CN" altLang="en-US" b="1"/>
              <a:t>inner product</a:t>
            </a:r>
            <a:r>
              <a:rPr lang="zh-CN" altLang="en-US"/>
              <a:t> </a:t>
            </a:r>
            <a:r>
              <a:rPr lang="zh-CN" altLang="en-US" b="1"/>
              <a:t>w</a:t>
            </a:r>
            <a:r>
              <a:rPr lang="en-US" altLang="zh-CN" b="1"/>
              <a:t>*</a:t>
            </a:r>
            <a:r>
              <a:rPr lang="zh-CN" altLang="en-US" b="1"/>
              <a:t> · w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When the two vectors are </a:t>
            </a:r>
            <a:r>
              <a:rPr lang="zh-CN" altLang="en-US" b="1"/>
              <a:t>parallel</a:t>
            </a:r>
            <a:r>
              <a:rPr lang="zh-CN" altLang="en-US"/>
              <a:t>, the angle between them is </a:t>
            </a:r>
            <a:r>
              <a:rPr lang="zh-CN" altLang="en-US" b="1">
                <a:latin typeface="Arial" panose="020B0604020202020204" pitchFamily="34" charset="0"/>
              </a:rPr>
              <a:t>θ</a:t>
            </a:r>
            <a:r>
              <a:rPr lang="zh-CN" altLang="en-US" b="1"/>
              <a:t> = 0</a:t>
            </a:r>
            <a:r>
              <a:rPr lang="zh-CN" altLang="en-US"/>
              <a:t> and so </a:t>
            </a:r>
            <a:r>
              <a:rPr lang="zh-CN" altLang="en-US" b="1"/>
              <a:t>cos</a:t>
            </a:r>
            <a:r>
              <a:rPr lang="zh-CN" altLang="en-US" b="1">
                <a:latin typeface="Arial" panose="020B0604020202020204" pitchFamily="34" charset="0"/>
              </a:rPr>
              <a:t>θ</a:t>
            </a:r>
            <a:r>
              <a:rPr lang="zh-CN" altLang="en-US" b="1"/>
              <a:t> = 1</a:t>
            </a:r>
            <a:r>
              <a:rPr lang="zh-CN" altLang="en-US"/>
              <a:t>, and so the </a:t>
            </a:r>
            <a:r>
              <a:rPr lang="zh-CN" altLang="en-US" b="1"/>
              <a:t>size </a:t>
            </a:r>
            <a:r>
              <a:rPr lang="zh-CN" altLang="en-US"/>
              <a:t>of the inner product is a </a:t>
            </a:r>
            <a:r>
              <a:rPr lang="zh-CN" altLang="en-US" b="1"/>
              <a:t>maximum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3.1.1 Hebb</a:t>
            </a:r>
            <a:r>
              <a:rPr lang="en-US" altLang="zh-CN"/>
              <a:t>'</a:t>
            </a:r>
            <a:r>
              <a:rPr lang="zh-CN" altLang="en-US"/>
              <a:t>s Rule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6395"/>
            <a:ext cx="10515600" cy="5031740"/>
          </a:xfrm>
        </p:spPr>
        <p:txBody>
          <a:bodyPr>
            <a:normAutofit lnSpcReduction="20000"/>
          </a:bodyPr>
          <a:p>
            <a:r>
              <a:rPr lang="zh-CN" altLang="en-US" b="1"/>
              <a:t>Hebb</a:t>
            </a:r>
            <a:r>
              <a:rPr lang="en-US" altLang="zh-CN" b="1"/>
              <a:t>'</a:t>
            </a:r>
            <a:r>
              <a:rPr lang="zh-CN" altLang="en-US" b="1"/>
              <a:t>s rule</a:t>
            </a:r>
            <a:r>
              <a:rPr lang="zh-CN" altLang="en-US"/>
              <a:t> says that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the </a:t>
            </a:r>
            <a:r>
              <a:rPr lang="zh-CN" altLang="en-US" b="1"/>
              <a:t>changes </a:t>
            </a:r>
            <a:r>
              <a:rPr lang="zh-CN" altLang="en-US"/>
              <a:t>in the strength of synaptic connections are </a:t>
            </a:r>
            <a:r>
              <a:rPr lang="zh-CN" altLang="en-US" b="1"/>
              <a:t>proportional </a:t>
            </a:r>
            <a:r>
              <a:rPr lang="en-US" altLang="zh-CN"/>
              <a:t>t</a:t>
            </a:r>
            <a:r>
              <a:rPr lang="zh-CN" altLang="en-US"/>
              <a:t>o the </a:t>
            </a:r>
            <a:r>
              <a:rPr lang="zh-CN" altLang="en-US" b="1"/>
              <a:t>correlation </a:t>
            </a:r>
            <a:r>
              <a:rPr lang="zh-CN" altLang="en-US"/>
              <a:t>in the </a:t>
            </a:r>
            <a:r>
              <a:rPr lang="zh-CN" altLang="en-US" b="1"/>
              <a:t>firing </a:t>
            </a:r>
            <a:r>
              <a:rPr lang="zh-CN" altLang="en-US"/>
              <a:t>of the two connecting neurons. </a:t>
            </a:r>
            <a:endParaRPr lang="zh-CN" altLang="en-US"/>
          </a:p>
          <a:p>
            <a:r>
              <a:rPr lang="zh-CN" altLang="en-US"/>
              <a:t>So if </a:t>
            </a:r>
            <a:r>
              <a:rPr lang="zh-CN" altLang="en-US" b="1"/>
              <a:t>two neurons</a:t>
            </a:r>
            <a:r>
              <a:rPr lang="zh-CN" altLang="en-US"/>
              <a:t> consistently </a:t>
            </a:r>
            <a:r>
              <a:rPr lang="zh-CN" altLang="en-US" b="1"/>
              <a:t>fire simultaneously</a:t>
            </a:r>
            <a:r>
              <a:rPr lang="zh-CN" altLang="en-US"/>
              <a:t>, then </a:t>
            </a:r>
            <a:r>
              <a:rPr lang="zh-CN" altLang="en-US" b="1"/>
              <a:t>any connection</a:t>
            </a:r>
            <a:r>
              <a:rPr lang="zh-CN" altLang="en-US"/>
              <a:t> between them will change in </a:t>
            </a:r>
            <a:r>
              <a:rPr lang="zh-CN" altLang="en-US" b="1"/>
              <a:t>strength</a:t>
            </a:r>
            <a:r>
              <a:rPr lang="zh-CN" altLang="en-US"/>
              <a:t>, becoming </a:t>
            </a:r>
            <a:r>
              <a:rPr lang="zh-CN" altLang="en-US" b="1"/>
              <a:t>stronger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However, if the two neurons </a:t>
            </a:r>
            <a:r>
              <a:rPr lang="zh-CN" altLang="en-US" b="1"/>
              <a:t>never fire</a:t>
            </a:r>
            <a:r>
              <a:rPr lang="zh-CN" altLang="en-US"/>
              <a:t> simultaneously, the </a:t>
            </a:r>
            <a:r>
              <a:rPr lang="zh-CN" altLang="en-US" b="1"/>
              <a:t>connection </a:t>
            </a:r>
            <a:r>
              <a:rPr lang="zh-CN" altLang="en-US"/>
              <a:t>between them will </a:t>
            </a:r>
            <a:r>
              <a:rPr lang="zh-CN" altLang="en-US" b="1"/>
              <a:t>die away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The idea is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that if </a:t>
            </a:r>
            <a:r>
              <a:rPr lang="zh-CN" altLang="en-US" b="1"/>
              <a:t>two </a:t>
            </a:r>
            <a:r>
              <a:rPr lang="zh-CN" altLang="en-US"/>
              <a:t>neurons </a:t>
            </a:r>
            <a:r>
              <a:rPr lang="zh-CN" altLang="en-US" b="1"/>
              <a:t>both respond</a:t>
            </a:r>
            <a:r>
              <a:rPr lang="zh-CN" altLang="en-US"/>
              <a:t> to something, then they should be </a:t>
            </a:r>
            <a:r>
              <a:rPr lang="zh-CN" altLang="en-US" b="1"/>
              <a:t>connected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 b="1"/>
              <a:t>Pavlov </a:t>
            </a:r>
            <a:r>
              <a:rPr lang="zh-CN" altLang="en-US"/>
              <a:t>used this idea, called </a:t>
            </a:r>
            <a:r>
              <a:rPr lang="zh-CN" altLang="en-US" b="1"/>
              <a:t>classical conditioning</a:t>
            </a:r>
            <a:endParaRPr lang="zh-CN" altLang="en-US" b="1"/>
          </a:p>
          <a:p>
            <a:r>
              <a:rPr lang="zh-CN" altLang="en-US"/>
              <a:t>other names for this idea is also known as </a:t>
            </a:r>
            <a:r>
              <a:rPr lang="zh-CN" altLang="en-US" b="1"/>
              <a:t>long-term potentiation</a:t>
            </a:r>
            <a:r>
              <a:rPr lang="zh-CN" altLang="en-US"/>
              <a:t> and </a:t>
            </a:r>
            <a:r>
              <a:rPr lang="zh-CN" altLang="en-US" b="1"/>
              <a:t>neural plasticity</a:t>
            </a:r>
            <a:endParaRPr lang="zh-CN" alt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ym typeface="+mn-ea"/>
              </a:rPr>
              <a:t>therefore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If we show that at </a:t>
            </a:r>
            <a:r>
              <a:rPr lang="zh-CN" altLang="en-US" b="1"/>
              <a:t>each weight update</a:t>
            </a:r>
            <a:r>
              <a:rPr lang="zh-CN" altLang="en-US"/>
              <a:t> w</a:t>
            </a:r>
            <a:r>
              <a:rPr lang="en-US" altLang="zh-CN"/>
              <a:t>*</a:t>
            </a:r>
            <a:r>
              <a:rPr lang="zh-CN" altLang="en-US"/>
              <a:t> · w </a:t>
            </a:r>
            <a:r>
              <a:rPr lang="zh-CN" altLang="en-US" b="1"/>
              <a:t>increases</a:t>
            </a:r>
            <a:r>
              <a:rPr lang="zh-CN" altLang="en-US"/>
              <a:t>, then we have </a:t>
            </a:r>
            <a:r>
              <a:rPr lang="zh-CN" altLang="en-US" b="1"/>
              <a:t>nearly </a:t>
            </a:r>
            <a:r>
              <a:rPr lang="zh-CN" altLang="en-US"/>
              <a:t>shown that the </a:t>
            </a:r>
            <a:r>
              <a:rPr lang="zh-CN" altLang="en-US" b="1"/>
              <a:t>algorithm </a:t>
            </a:r>
            <a:r>
              <a:rPr lang="zh-CN" altLang="en-US"/>
              <a:t>will </a:t>
            </a:r>
            <a:r>
              <a:rPr lang="zh-CN" altLang="en-US" b="1"/>
              <a:t>converge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However, because w* · w = ||w*||</a:t>
            </a:r>
            <a:r>
              <a:rPr lang="en-US" altLang="zh-CN">
                <a:sym typeface="+mn-ea"/>
              </a:rPr>
              <a:t> ·</a:t>
            </a:r>
            <a:r>
              <a:rPr lang="en-US" altLang="zh-CN"/>
              <a:t>||w|| cos</a:t>
            </a:r>
            <a:r>
              <a:rPr lang="en-US" altLang="zh-CN">
                <a:latin typeface="Arial" panose="020B0604020202020204" pitchFamily="34" charset="0"/>
              </a:rPr>
              <a:t>θ</a:t>
            </a:r>
            <a:r>
              <a:rPr lang="en-US" altLang="zh-CN"/>
              <a:t>, and so we </a:t>
            </a:r>
            <a:r>
              <a:rPr lang="en-US" altLang="zh-CN" b="1"/>
              <a:t>also need </a:t>
            </a:r>
            <a:r>
              <a:rPr lang="en-US" altLang="zh-CN"/>
              <a:t>to </a:t>
            </a:r>
            <a:r>
              <a:rPr lang="en-US" altLang="zh-CN" b="1"/>
              <a:t>check </a:t>
            </a:r>
            <a:r>
              <a:rPr lang="en-US" altLang="zh-CN"/>
              <a:t>that the </a:t>
            </a:r>
            <a:r>
              <a:rPr lang="en-US" altLang="zh-CN" b="1"/>
              <a:t>length </a:t>
            </a:r>
            <a:r>
              <a:rPr lang="en-US" altLang="zh-CN"/>
              <a:t>of </a:t>
            </a:r>
            <a:r>
              <a:rPr lang="en-US" altLang="zh-CN" b="1"/>
              <a:t>w </a:t>
            </a:r>
            <a:r>
              <a:rPr lang="en-US" altLang="zh-CN"/>
              <a:t>does </a:t>
            </a:r>
            <a:r>
              <a:rPr lang="en-US" altLang="zh-CN" b="1"/>
              <a:t>not increase</a:t>
            </a:r>
            <a:r>
              <a:rPr lang="en-US" altLang="zh-CN"/>
              <a:t> too much as well.</a:t>
            </a:r>
            <a:endParaRPr lang="en-US" altLang="zh-CN"/>
          </a:p>
          <a:p>
            <a:r>
              <a:rPr lang="en-US" altLang="zh-CN"/>
              <a:t>Hence, there are </a:t>
            </a:r>
            <a:r>
              <a:rPr lang="en-US" altLang="zh-CN" b="1"/>
              <a:t>two checks</a:t>
            </a:r>
            <a:r>
              <a:rPr lang="en-US" altLang="zh-CN"/>
              <a:t> that we need to make:</a:t>
            </a:r>
            <a:endParaRPr lang="en-US" altLang="zh-CN"/>
          </a:p>
          <a:p>
            <a:pPr lvl="1"/>
            <a:r>
              <a:rPr lang="en-US" altLang="zh-CN"/>
              <a:t>the value of </a:t>
            </a:r>
            <a:r>
              <a:rPr lang="en-US" altLang="zh-CN" b="1"/>
              <a:t>w* · w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and the </a:t>
            </a:r>
            <a:r>
              <a:rPr lang="en-US" altLang="zh-CN" b="1"/>
              <a:t>length </a:t>
            </a:r>
            <a:r>
              <a:rPr lang="en-US" altLang="zh-CN"/>
              <a:t>of w.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Suppose that at the </a:t>
            </a:r>
            <a:r>
              <a:rPr lang="zh-CN" altLang="en-US" i="1"/>
              <a:t>t</a:t>
            </a:r>
            <a:r>
              <a:rPr lang="zh-CN" altLang="en-US"/>
              <a:t>th iteration of the algorithm, the network sees a particular </a:t>
            </a:r>
            <a:r>
              <a:rPr lang="zh-CN" altLang="en-US" b="1"/>
              <a:t>input x</a:t>
            </a:r>
            <a:r>
              <a:rPr lang="zh-CN" altLang="en-US"/>
              <a:t> that should have </a:t>
            </a:r>
            <a:r>
              <a:rPr lang="zh-CN" altLang="en-US" b="1"/>
              <a:t>output y</a:t>
            </a:r>
            <a:r>
              <a:rPr lang="zh-CN" altLang="en-US"/>
              <a:t>, and that it gets this input </a:t>
            </a:r>
            <a:r>
              <a:rPr lang="zh-CN" altLang="en-US" b="1"/>
              <a:t>wrong</a:t>
            </a:r>
            <a:r>
              <a:rPr lang="zh-CN" altLang="en-US"/>
              <a:t>, so yw</a:t>
            </a:r>
            <a:r>
              <a:rPr lang="zh-CN" altLang="en-US" baseline="30000"/>
              <a:t>(t−1)</a:t>
            </a:r>
            <a:r>
              <a:rPr lang="zh-CN" altLang="en-US"/>
              <a:t> · x &lt; 0, </a:t>
            </a:r>
            <a:endParaRPr lang="zh-CN" altLang="en-US"/>
          </a:p>
          <a:p>
            <a:pPr lvl="1"/>
            <a:r>
              <a:rPr lang="zh-CN" altLang="en-US"/>
              <a:t>where the (t−1) index means the weights at the (t−1)st step. </a:t>
            </a:r>
            <a:endParaRPr lang="zh-CN" altLang="en-US"/>
          </a:p>
          <a:p>
            <a:pPr lvl="0"/>
            <a:r>
              <a:rPr lang="zh-CN" altLang="en-US"/>
              <a:t>This means that the </a:t>
            </a:r>
            <a:r>
              <a:rPr lang="zh-CN" altLang="en-US" b="1"/>
              <a:t>weights </a:t>
            </a:r>
            <a:r>
              <a:rPr lang="zh-CN" altLang="en-US"/>
              <a:t>need to be </a:t>
            </a:r>
            <a:r>
              <a:rPr lang="zh-CN" altLang="en-US" b="1"/>
              <a:t>updated</a:t>
            </a:r>
            <a:r>
              <a:rPr lang="zh-CN" altLang="en-US"/>
              <a:t>. </a:t>
            </a:r>
            <a:endParaRPr lang="zh-CN" altLang="en-US"/>
          </a:p>
          <a:p>
            <a:pPr lvl="0"/>
            <a:r>
              <a:rPr lang="zh-CN" altLang="en-US"/>
              <a:t>This weight update will be </a:t>
            </a:r>
            <a:r>
              <a:rPr lang="zh-CN" altLang="en-US" b="1"/>
              <a:t>w</a:t>
            </a:r>
            <a:r>
              <a:rPr lang="zh-CN" altLang="en-US" b="1" baseline="30000"/>
              <a:t>(t)</a:t>
            </a:r>
            <a:r>
              <a:rPr lang="zh-CN" altLang="en-US" b="1"/>
              <a:t> = w</a:t>
            </a:r>
            <a:r>
              <a:rPr lang="zh-CN" altLang="en-US" b="1" baseline="30000"/>
              <a:t>(t−1)</a:t>
            </a:r>
            <a:r>
              <a:rPr lang="zh-CN" altLang="en-US" b="1"/>
              <a:t> +yx</a:t>
            </a:r>
            <a:r>
              <a:rPr lang="zh-CN" altLang="en-US"/>
              <a:t> (where we have set </a:t>
            </a:r>
            <a:r>
              <a:rPr lang="zh-CN" altLang="en-US">
                <a:latin typeface="Calibri" panose="020F0502020204030204" charset="0"/>
              </a:rPr>
              <a:t>η</a:t>
            </a:r>
            <a:r>
              <a:rPr lang="zh-CN" altLang="en-US"/>
              <a:t> = 1 for simplicity, and because it is fine for the Perceptron.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0" y="4776470"/>
            <a:ext cx="5439410" cy="18103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This means that at </a:t>
            </a:r>
            <a:r>
              <a:rPr lang="zh-CN" altLang="en-US" b="1"/>
              <a:t>each update</a:t>
            </a:r>
            <a:r>
              <a:rPr lang="zh-CN" altLang="en-US"/>
              <a:t> of the weights, this </a:t>
            </a:r>
            <a:r>
              <a:rPr lang="zh-CN" altLang="en-US" b="1"/>
              <a:t>inner product</a:t>
            </a:r>
            <a:r>
              <a:rPr lang="zh-CN" altLang="en-US"/>
              <a:t> </a:t>
            </a:r>
            <a:r>
              <a:rPr lang="zh-CN" altLang="en-US" b="1"/>
              <a:t>increases </a:t>
            </a:r>
            <a:r>
              <a:rPr lang="zh-CN" altLang="en-US"/>
              <a:t>by at least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γ</a:t>
            </a:r>
            <a:r>
              <a:rPr lang="zh-CN" altLang="en-US"/>
              <a:t>, and so after </a:t>
            </a:r>
            <a:r>
              <a:rPr lang="zh-CN" altLang="en-US" b="1" i="1"/>
              <a:t>t</a:t>
            </a:r>
            <a:r>
              <a:rPr lang="zh-CN" altLang="en-US" b="1"/>
              <a:t> updates</a:t>
            </a:r>
            <a:r>
              <a:rPr lang="zh-CN" altLang="en-US"/>
              <a:t> of the weights, </a:t>
            </a:r>
            <a:r>
              <a:rPr lang="zh-CN" altLang="en-US" b="1"/>
              <a:t>w</a:t>
            </a:r>
            <a:r>
              <a:rPr lang="en-US" altLang="zh-CN" b="1"/>
              <a:t>*</a:t>
            </a:r>
            <a:r>
              <a:rPr lang="zh-CN" altLang="en-US" b="1"/>
              <a:t> · w</a:t>
            </a:r>
            <a:r>
              <a:rPr lang="zh-CN" altLang="en-US" b="1" baseline="30000"/>
              <a:t>(t)</a:t>
            </a:r>
            <a:r>
              <a:rPr lang="en-US" altLang="zh-CN" b="1"/>
              <a:t>&gt;=</a:t>
            </a:r>
            <a:r>
              <a:rPr lang="zh-CN" altLang="en-US" b="1"/>
              <a:t> 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γ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put a </a:t>
            </a:r>
            <a:r>
              <a:rPr lang="en-US" altLang="zh-CN" b="1"/>
              <a:t>lower bound</a:t>
            </a:r>
            <a:r>
              <a:rPr lang="en-US" altLang="zh-CN"/>
              <a:t> on the length of ||w</a:t>
            </a:r>
            <a:r>
              <a:rPr lang="en-US" altLang="zh-CN" baseline="30000"/>
              <a:t>(t)</a:t>
            </a:r>
            <a:r>
              <a:rPr lang="en-US" altLang="zh-CN"/>
              <a:t>|| by using the </a:t>
            </a:r>
            <a:r>
              <a:rPr lang="en-US" altLang="zh-CN" b="1"/>
              <a:t>Cauchy–Schwartz inequality</a:t>
            </a:r>
            <a:r>
              <a:rPr lang="en-US" altLang="zh-CN"/>
              <a:t>, which tells us that </a:t>
            </a:r>
            <a:r>
              <a:rPr lang="en-US" altLang="zh-CN" b="1"/>
              <a:t>w*· w</a:t>
            </a:r>
            <a:r>
              <a:rPr lang="en-US" altLang="zh-CN" b="1" baseline="30000"/>
              <a:t>(t)</a:t>
            </a:r>
            <a:r>
              <a:rPr lang="en-US" altLang="zh-CN" b="1"/>
              <a:t>&lt;=||w*||</a:t>
            </a:r>
            <a:r>
              <a:rPr lang="zh-CN" altLang="en-US" b="1">
                <a:sym typeface="+mn-ea"/>
              </a:rPr>
              <a:t> ·</a:t>
            </a:r>
            <a:r>
              <a:rPr lang="en-US" altLang="zh-CN" b="1"/>
              <a:t>||w</a:t>
            </a:r>
            <a:r>
              <a:rPr lang="en-US" altLang="zh-CN" b="1" baseline="30000"/>
              <a:t>(t)</a:t>
            </a:r>
            <a:r>
              <a:rPr lang="en-US" altLang="zh-CN" b="1"/>
              <a:t>||</a:t>
            </a:r>
            <a:r>
              <a:rPr lang="en-US" altLang="zh-CN"/>
              <a:t> , so</a:t>
            </a:r>
            <a:endParaRPr lang="en-US" altLang="zh-CN"/>
          </a:p>
          <a:p>
            <a:r>
              <a:rPr lang="zh-CN" altLang="en-US" b="1">
                <a:sym typeface="+mn-ea"/>
              </a:rPr>
              <a:t>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γ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&lt;=</a:t>
            </a:r>
            <a:r>
              <a:rPr lang="en-US" altLang="zh-CN" b="1">
                <a:sym typeface="+mn-ea"/>
              </a:rPr>
              <a:t>w*· w</a:t>
            </a:r>
            <a:r>
              <a:rPr lang="en-US" altLang="zh-CN" b="1" baseline="30000">
                <a:sym typeface="+mn-ea"/>
              </a:rPr>
              <a:t>(t)</a:t>
            </a:r>
            <a:r>
              <a:rPr lang="en-US" altLang="zh-CN" b="1">
                <a:sym typeface="+mn-ea"/>
              </a:rPr>
              <a:t>&lt;=||w*||</a:t>
            </a:r>
            <a:r>
              <a:rPr lang="zh-CN" altLang="en-US" b="1">
                <a:sym typeface="+mn-ea"/>
              </a:rPr>
              <a:t> ·</a:t>
            </a:r>
            <a:r>
              <a:rPr lang="en-US" altLang="zh-CN" b="1">
                <a:sym typeface="+mn-ea"/>
              </a:rPr>
              <a:t>||w</a:t>
            </a:r>
            <a:r>
              <a:rPr lang="en-US" altLang="zh-CN" b="1" baseline="30000">
                <a:sym typeface="+mn-ea"/>
              </a:rPr>
              <a:t>(t)</a:t>
            </a:r>
            <a:r>
              <a:rPr lang="en-US" altLang="zh-CN" b="1">
                <a:sym typeface="+mn-ea"/>
              </a:rPr>
              <a:t>||</a:t>
            </a:r>
            <a:endParaRPr lang="en-US" altLang="zh-CN"/>
          </a:p>
          <a:p>
            <a:r>
              <a:rPr lang="en-US" altLang="zh-CN"/>
              <a:t>and so </a:t>
            </a:r>
            <a:r>
              <a:rPr lang="en-US" altLang="zh-CN" b="1"/>
              <a:t>||w</a:t>
            </a:r>
            <a:r>
              <a:rPr lang="en-US" altLang="zh-CN" b="1" baseline="30000"/>
              <a:t>(t)</a:t>
            </a:r>
            <a:r>
              <a:rPr lang="en-US" altLang="zh-CN" b="1"/>
              <a:t>|| &gt;= t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γ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9115"/>
            <a:ext cx="10515600" cy="4351338"/>
          </a:xfrm>
        </p:spPr>
        <p:txBody>
          <a:bodyPr/>
          <a:p>
            <a:r>
              <a:rPr lang="zh-CN" altLang="en-US"/>
              <a:t>The </a:t>
            </a:r>
            <a:r>
              <a:rPr lang="zh-CN" altLang="en-US" b="1"/>
              <a:t>length </a:t>
            </a:r>
            <a:r>
              <a:rPr lang="zh-CN" altLang="en-US"/>
              <a:t>of the weight vector </a:t>
            </a:r>
            <a:r>
              <a:rPr lang="en-US" altLang="zh-CN"/>
              <a:t>w</a:t>
            </a:r>
            <a:r>
              <a:rPr lang="zh-CN" altLang="en-US"/>
              <a:t> after </a:t>
            </a:r>
            <a:r>
              <a:rPr lang="zh-CN" altLang="en-US" b="1"/>
              <a:t>t steps</a:t>
            </a:r>
            <a:r>
              <a:rPr lang="zh-CN" altLang="en-US"/>
              <a:t> is: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865" y="2466975"/>
            <a:ext cx="7967345" cy="1752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2185" y="4697095"/>
            <a:ext cx="10071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where the last line follows</a:t>
            </a:r>
            <a:r>
              <a:rPr lang="en-US" altLang="zh-CN" sz="2800"/>
              <a:t>,</a:t>
            </a:r>
            <a:r>
              <a:rPr lang="zh-CN" altLang="en-US" sz="2800"/>
              <a:t> because y</a:t>
            </a:r>
            <a:r>
              <a:rPr lang="zh-CN" altLang="en-US" sz="2800" baseline="30000"/>
              <a:t>2</a:t>
            </a:r>
            <a:r>
              <a:rPr lang="zh-CN" altLang="en-US" sz="2800"/>
              <a:t> = 1, </a:t>
            </a:r>
            <a:r>
              <a:rPr lang="en-US" altLang="zh-CN" sz="2800"/>
              <a:t>||</a:t>
            </a:r>
            <a:r>
              <a:rPr lang="zh-CN" altLang="en-US" sz="2800"/>
              <a:t>x</a:t>
            </a:r>
            <a:r>
              <a:rPr lang="en-US" altLang="zh-CN" sz="2800"/>
              <a:t>||&lt;=</a:t>
            </a:r>
            <a:r>
              <a:rPr lang="zh-CN" altLang="en-US" sz="2800"/>
              <a:t> 1, and the network made an </a:t>
            </a:r>
            <a:r>
              <a:rPr lang="zh-CN" altLang="en-US" sz="2800" b="1"/>
              <a:t>error</a:t>
            </a:r>
            <a:r>
              <a:rPr lang="zh-CN" altLang="en-US" sz="2800"/>
              <a:t>, so the w</a:t>
            </a:r>
            <a:r>
              <a:rPr lang="zh-CN" altLang="en-US" sz="2800" baseline="30000"/>
              <a:t>(t−1)</a:t>
            </a:r>
            <a:r>
              <a:rPr lang="zh-CN" altLang="en-US" sz="2800"/>
              <a:t> and x are </a:t>
            </a:r>
            <a:r>
              <a:rPr lang="zh-CN" altLang="en-US" sz="2800" b="1"/>
              <a:t>perpendicular </a:t>
            </a:r>
            <a:r>
              <a:rPr lang="zh-CN" altLang="en-US" sz="2800"/>
              <a:t>to each other. 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This tells us that after t steps, </a:t>
            </a:r>
            <a:r>
              <a:rPr lang="en-US" altLang="zh-CN" sz="2800" b="1"/>
              <a:t>||</a:t>
            </a:r>
            <a:r>
              <a:rPr lang="zh-CN" altLang="en-US" sz="2800" b="1"/>
              <a:t>w</a:t>
            </a:r>
            <a:r>
              <a:rPr lang="zh-CN" altLang="en-US" sz="2800" b="1" baseline="30000"/>
              <a:t>(t)</a:t>
            </a:r>
            <a:r>
              <a:rPr lang="en-US" altLang="zh-CN" sz="2800" b="1"/>
              <a:t>||</a:t>
            </a:r>
            <a:r>
              <a:rPr lang="zh-CN" altLang="en-US" sz="2800" b="1" baseline="30000"/>
              <a:t>2</a:t>
            </a:r>
            <a:r>
              <a:rPr lang="zh-CN" altLang="en-US" sz="2800" b="1"/>
              <a:t> </a:t>
            </a:r>
            <a:r>
              <a:rPr lang="en-US" altLang="zh-CN" sz="2800" b="1"/>
              <a:t>&lt;=t</a:t>
            </a:r>
            <a:r>
              <a:rPr lang="zh-CN" altLang="en-US" sz="2800"/>
              <a:t>.</a:t>
            </a:r>
            <a:endParaRPr lang="zh-CN" altLang="en-US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We can put these two inequalities together to get that:</a:t>
            </a:r>
            <a:endParaRPr lang="zh-CN" altLang="en-US"/>
          </a:p>
          <a:p>
            <a:r>
              <a:rPr lang="zh-CN" altLang="en-US"/>
              <a:t>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γ</a:t>
            </a:r>
            <a:r>
              <a:rPr lang="en-US" altLang="zh-CN"/>
              <a:t>&lt;=||</a:t>
            </a:r>
            <a:r>
              <a:rPr lang="zh-CN" altLang="en-US"/>
              <a:t>w</a:t>
            </a:r>
            <a:r>
              <a:rPr lang="zh-CN" altLang="en-US" baseline="30000"/>
              <a:t>(t−1)</a:t>
            </a:r>
            <a:r>
              <a:rPr lang="en-US" altLang="zh-CN"/>
              <a:t>||&lt;=</a:t>
            </a:r>
            <a:r>
              <a:rPr lang="zh-CN" altLang="en-US"/>
              <a:t>t</a:t>
            </a:r>
            <a:r>
              <a:rPr lang="en-US" altLang="zh-CN" baseline="30000"/>
              <a:t>1/2</a:t>
            </a:r>
            <a:r>
              <a:rPr lang="zh-CN" altLang="en-US"/>
              <a:t>, and so t </a:t>
            </a:r>
            <a:r>
              <a:rPr lang="en-US" altLang="zh-CN"/>
              <a:t>&lt;=</a:t>
            </a:r>
            <a:r>
              <a:rPr lang="zh-CN" altLang="en-US"/>
              <a:t>1/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γ</a:t>
            </a:r>
            <a:r>
              <a:rPr lang="zh-CN" altLang="en-US" baseline="30000"/>
              <a:t>2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Hence after we have made that many updates the algorithm must have </a:t>
            </a:r>
            <a:r>
              <a:rPr lang="zh-CN" altLang="en-US" b="1"/>
              <a:t>converged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the distance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γ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/>
              <a:t>between the separating </a:t>
            </a:r>
            <a:r>
              <a:rPr lang="zh-CN" altLang="en-US" b="1"/>
              <a:t>hyperplane </a:t>
            </a:r>
            <a:r>
              <a:rPr lang="zh-CN" altLang="en-US"/>
              <a:t>and the </a:t>
            </a:r>
            <a:r>
              <a:rPr lang="zh-CN" altLang="en-US" b="1"/>
              <a:t>nearest datapoint</a:t>
            </a:r>
            <a:r>
              <a:rPr lang="zh-CN" altLang="en-US"/>
              <a:t>. This is called the </a:t>
            </a:r>
            <a:r>
              <a:rPr lang="zh-CN" altLang="en-US" b="1"/>
              <a:t>margin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/>
              <a:t>Note that the Perceptron </a:t>
            </a:r>
            <a:r>
              <a:rPr lang="en-US" altLang="zh-CN" b="1"/>
              <a:t>stops learning </a:t>
            </a:r>
            <a:r>
              <a:rPr lang="en-US" altLang="zh-CN"/>
              <a:t>as soon as it </a:t>
            </a:r>
            <a:r>
              <a:rPr lang="en-US" altLang="zh-CN" b="1"/>
              <a:t>gets </a:t>
            </a:r>
            <a:r>
              <a:rPr lang="en-US" altLang="zh-CN"/>
              <a:t>all of the </a:t>
            </a:r>
            <a:r>
              <a:rPr lang="en-US" altLang="zh-CN" b="1"/>
              <a:t>training </a:t>
            </a:r>
            <a:r>
              <a:rPr lang="en-US" altLang="zh-CN"/>
              <a:t>data </a:t>
            </a:r>
            <a:r>
              <a:rPr lang="en-US" altLang="zh-CN" b="1"/>
              <a:t>correct</a:t>
            </a:r>
            <a:r>
              <a:rPr lang="en-US" altLang="zh-CN"/>
              <a:t>, </a:t>
            </a:r>
            <a:endParaRPr lang="en-US" altLang="zh-CN"/>
          </a:p>
          <a:p>
            <a:r>
              <a:rPr lang="en-US" altLang="zh-CN"/>
              <a:t>and so there is </a:t>
            </a:r>
            <a:r>
              <a:rPr lang="en-US" altLang="zh-CN" b="1"/>
              <a:t>no guarantee</a:t>
            </a:r>
            <a:r>
              <a:rPr lang="en-US" altLang="zh-CN"/>
              <a:t> that it will </a:t>
            </a:r>
            <a:r>
              <a:rPr lang="en-US" altLang="zh-CN" b="1"/>
              <a:t>find </a:t>
            </a:r>
            <a:r>
              <a:rPr lang="en-US" altLang="zh-CN"/>
              <a:t>the </a:t>
            </a:r>
            <a:r>
              <a:rPr lang="en-US" altLang="zh-CN" b="1"/>
              <a:t>largest margin</a:t>
            </a:r>
            <a:r>
              <a:rPr lang="en-US" altLang="zh-CN"/>
              <a:t>, just that </a:t>
            </a:r>
            <a:r>
              <a:rPr lang="en-US" altLang="zh-CN" b="1"/>
              <a:t>if</a:t>
            </a:r>
            <a:r>
              <a:rPr lang="en-US" altLang="zh-CN"/>
              <a:t> there is a </a:t>
            </a:r>
            <a:r>
              <a:rPr lang="en-US" altLang="zh-CN" b="1"/>
              <a:t>linear separator</a:t>
            </a:r>
            <a:r>
              <a:rPr lang="en-US" altLang="zh-CN"/>
              <a:t>, it </a:t>
            </a:r>
            <a:r>
              <a:rPr lang="en-US" altLang="zh-CN" b="1"/>
              <a:t>will find</a:t>
            </a:r>
            <a:r>
              <a:rPr lang="en-US" altLang="zh-CN"/>
              <a:t> it.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3.4.2 The Exclusive Or (XOR) 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algorithm does </a:t>
            </a:r>
            <a:r>
              <a:rPr lang="zh-CN" altLang="en-US" b="1"/>
              <a:t>not converge</a:t>
            </a:r>
            <a:r>
              <a:rPr lang="zh-CN" altLang="en-US"/>
              <a:t>, but keeps on </a:t>
            </a:r>
            <a:r>
              <a:rPr lang="zh-CN" altLang="en-US" b="1"/>
              <a:t>cycling </a:t>
            </a:r>
            <a:r>
              <a:rPr lang="zh-CN" altLang="en-US"/>
              <a:t>through two different wrong solutions.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3.4.3 A Useful Insight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XOR function is impossible to solve using a linear function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/>
              <a:t>If we rewrite the problem in </a:t>
            </a:r>
            <a:r>
              <a:rPr lang="en-US" altLang="zh-CN" b="1"/>
              <a:t>three dimensions</a:t>
            </a:r>
            <a:r>
              <a:rPr lang="en-US" altLang="zh-CN"/>
              <a:t> instead of </a:t>
            </a:r>
            <a:r>
              <a:rPr lang="en-US" altLang="zh-CN" b="1"/>
              <a:t>two</a:t>
            </a:r>
            <a:r>
              <a:rPr lang="en-US" altLang="zh-CN"/>
              <a:t>, then it is </a:t>
            </a:r>
            <a:r>
              <a:rPr lang="en-US" altLang="zh-CN" b="1"/>
              <a:t>perfectly </a:t>
            </a:r>
            <a:r>
              <a:rPr lang="en-US" altLang="zh-CN"/>
              <a:t>possible to find a </a:t>
            </a:r>
            <a:r>
              <a:rPr lang="en-US" altLang="zh-CN" b="1"/>
              <a:t>plane </a:t>
            </a:r>
            <a:r>
              <a:rPr lang="en-US" altLang="zh-CN"/>
              <a:t>(the 2D analogue of a straight line) that can </a:t>
            </a:r>
            <a:r>
              <a:rPr lang="en-US" altLang="zh-CN" b="1"/>
              <a:t>separate </a:t>
            </a:r>
            <a:r>
              <a:rPr lang="en-US" altLang="zh-CN"/>
              <a:t>the </a:t>
            </a:r>
            <a:r>
              <a:rPr lang="en-US" altLang="zh-CN" b="1"/>
              <a:t>two classes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Writing the problem in 3D means including a </a:t>
            </a:r>
            <a:r>
              <a:rPr lang="en-US" altLang="zh-CN" b="1"/>
              <a:t>third input</a:t>
            </a:r>
            <a:r>
              <a:rPr lang="en-US" altLang="zh-CN"/>
              <a:t> dimension that does not change the data when it is looked at in the (x, y) plane, but </a:t>
            </a:r>
            <a:r>
              <a:rPr lang="en-US" altLang="zh-CN" b="1"/>
              <a:t>moves </a:t>
            </a:r>
            <a:r>
              <a:rPr lang="en-US" altLang="zh-CN"/>
              <a:t>the point at </a:t>
            </a:r>
            <a:r>
              <a:rPr lang="en-US" altLang="zh-CN" b="1"/>
              <a:t>(0, 0)</a:t>
            </a:r>
            <a:r>
              <a:rPr lang="en-US" altLang="zh-CN"/>
              <a:t> along a third dimension.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0655" y="1784350"/>
            <a:ext cx="798258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0" y="3566160"/>
            <a:ext cx="40767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fact, it is always </a:t>
            </a:r>
            <a:r>
              <a:rPr lang="zh-CN" altLang="en-US" b="1"/>
              <a:t>possible </a:t>
            </a:r>
            <a:r>
              <a:rPr lang="zh-CN" altLang="en-US"/>
              <a:t>to </a:t>
            </a:r>
            <a:r>
              <a:rPr lang="zh-CN" altLang="en-US" b="1"/>
              <a:t>separate </a:t>
            </a:r>
            <a:r>
              <a:rPr lang="zh-CN" altLang="en-US"/>
              <a:t>out </a:t>
            </a:r>
            <a:r>
              <a:rPr lang="zh-CN" altLang="en-US" b="1"/>
              <a:t>two classes</a:t>
            </a:r>
            <a:r>
              <a:rPr lang="zh-CN" altLang="en-US"/>
              <a:t> with a </a:t>
            </a:r>
            <a:r>
              <a:rPr lang="zh-CN" altLang="en-US" b="1"/>
              <a:t>linear function</a:t>
            </a:r>
            <a:r>
              <a:rPr lang="zh-CN" altLang="en-US"/>
              <a:t>, provided that you </a:t>
            </a:r>
            <a:r>
              <a:rPr lang="zh-CN" altLang="en-US" b="1"/>
              <a:t>project </a:t>
            </a:r>
            <a:r>
              <a:rPr lang="zh-CN" altLang="en-US"/>
              <a:t>the data into the </a:t>
            </a:r>
            <a:r>
              <a:rPr lang="zh-CN" altLang="en-US" b="1"/>
              <a:t>correct set</a:t>
            </a:r>
            <a:r>
              <a:rPr lang="zh-CN" altLang="en-US"/>
              <a:t> of </a:t>
            </a:r>
            <a:r>
              <a:rPr lang="zh-CN" altLang="en-US" b="1"/>
              <a:t>dimensions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There is a whole class of </a:t>
            </a:r>
            <a:r>
              <a:rPr lang="zh-CN" altLang="en-US" b="1"/>
              <a:t>methods </a:t>
            </a:r>
            <a:r>
              <a:rPr lang="zh-CN" altLang="en-US"/>
              <a:t>for doing this reasonably </a:t>
            </a:r>
            <a:r>
              <a:rPr lang="zh-CN" altLang="en-US" b="1"/>
              <a:t>efficiently</a:t>
            </a:r>
            <a:r>
              <a:rPr lang="zh-CN" altLang="en-US"/>
              <a:t>, called </a:t>
            </a:r>
            <a:r>
              <a:rPr lang="zh-CN" altLang="en-US" b="1"/>
              <a:t>kernel classifiers</a:t>
            </a:r>
            <a:r>
              <a:rPr lang="zh-CN" altLang="en-US"/>
              <a:t>, which are the basis of </a:t>
            </a:r>
            <a:r>
              <a:rPr lang="zh-CN" altLang="en-US" b="1"/>
              <a:t>Support Vector Machines</a:t>
            </a:r>
            <a:r>
              <a:rPr lang="en-US" altLang="zh-CN" b="1"/>
              <a:t>.</a:t>
            </a:r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61650" cy="1774190"/>
          </a:xfrm>
        </p:spPr>
        <p:txBody>
          <a:bodyPr/>
          <a:p>
            <a:r>
              <a:rPr lang="zh-CN" altLang="en-US"/>
              <a:t>if you want to make your linear Perceptron do </a:t>
            </a:r>
            <a:r>
              <a:rPr lang="zh-CN" altLang="en-US" b="1"/>
              <a:t>non-linear</a:t>
            </a:r>
            <a:r>
              <a:rPr lang="zh-CN" altLang="en-US"/>
              <a:t> things, then there is nothing to stop you making </a:t>
            </a:r>
            <a:r>
              <a:rPr lang="zh-CN" altLang="en-US" b="1"/>
              <a:t>non-linear variables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6315" y="2764155"/>
            <a:ext cx="10020935" cy="3852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3.1.2 McCulloch and Pitts Neurons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McCulloch and Pitts modelled a neuron as: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44420"/>
            <a:ext cx="10058400" cy="3832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4960620"/>
            <a:ext cx="2273300" cy="12166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3.4.4 Another Example: The Pima Indian Dataset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UCI Machine Learning </a:t>
            </a:r>
            <a:r>
              <a:rPr lang="zh-CN" altLang="en-US" b="1"/>
              <a:t>Repository </a:t>
            </a:r>
            <a:r>
              <a:rPr lang="zh-CN" altLang="en-US"/>
              <a:t>(http://archive.ics.uci.edu/ml/) holds lots of datasets that are used to </a:t>
            </a:r>
            <a:r>
              <a:rPr lang="zh-CN" altLang="en-US" b="1"/>
              <a:t>demonstrate </a:t>
            </a:r>
            <a:r>
              <a:rPr lang="zh-CN" altLang="en-US"/>
              <a:t>and </a:t>
            </a:r>
            <a:r>
              <a:rPr lang="zh-CN" altLang="en-US" b="1"/>
              <a:t>test </a:t>
            </a:r>
            <a:r>
              <a:rPr lang="zh-CN" altLang="en-US"/>
              <a:t>machine learning algorithms.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3.4.5 Preprocessing: Data Preparation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 i="1">
                <a:solidFill>
                  <a:srgbClr val="FF0000"/>
                </a:solidFill>
              </a:rPr>
              <a:t>Machine learning algorithms</a:t>
            </a:r>
            <a:r>
              <a:rPr lang="zh-CN" altLang="en-US"/>
              <a:t> tend to learn much </a:t>
            </a:r>
            <a:r>
              <a:rPr lang="zh-CN" altLang="en-US" b="1"/>
              <a:t>more effectively</a:t>
            </a:r>
            <a:r>
              <a:rPr lang="zh-CN" altLang="en-US"/>
              <a:t> if the </a:t>
            </a:r>
            <a:r>
              <a:rPr lang="zh-CN" altLang="en-US" b="1"/>
              <a:t>inputs </a:t>
            </a:r>
            <a:r>
              <a:rPr lang="zh-CN" altLang="en-US"/>
              <a:t>and </a:t>
            </a:r>
            <a:r>
              <a:rPr lang="zh-CN" altLang="en-US" b="1"/>
              <a:t>targets </a:t>
            </a:r>
            <a:r>
              <a:rPr lang="zh-CN" altLang="en-US"/>
              <a:t>are </a:t>
            </a:r>
            <a:r>
              <a:rPr lang="zh-CN" altLang="en-US" b="1"/>
              <a:t>prepared </a:t>
            </a:r>
            <a:r>
              <a:rPr lang="zh-CN" altLang="en-US"/>
              <a:t>for analysis </a:t>
            </a:r>
            <a:r>
              <a:rPr lang="zh-CN" altLang="en-US" b="1"/>
              <a:t>before </a:t>
            </a:r>
            <a:r>
              <a:rPr lang="zh-CN" altLang="en-US"/>
              <a:t>the network is </a:t>
            </a:r>
            <a:r>
              <a:rPr lang="zh-CN" altLang="en-US" b="1"/>
              <a:t>trained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it is normal to </a:t>
            </a:r>
            <a:r>
              <a:rPr lang="zh-CN" altLang="en-US" b="1" i="1"/>
              <a:t>scale the targets</a:t>
            </a:r>
            <a:r>
              <a:rPr lang="zh-CN" altLang="en-US"/>
              <a:t> to lie </a:t>
            </a:r>
            <a:r>
              <a:rPr lang="zh-CN" altLang="en-US" i="1">
                <a:solidFill>
                  <a:srgbClr val="FF0000"/>
                </a:solidFill>
              </a:rPr>
              <a:t>between 0 and 1</a:t>
            </a:r>
            <a:endParaRPr lang="zh-CN" altLang="en-US" i="1">
              <a:solidFill>
                <a:srgbClr val="FF0000"/>
              </a:solidFill>
            </a:endParaRPr>
          </a:p>
          <a:p>
            <a:pPr lvl="1"/>
            <a:r>
              <a:rPr lang="zh-CN" altLang="en-US" b="1"/>
              <a:t>no matter</a:t>
            </a:r>
            <a:r>
              <a:rPr lang="zh-CN" altLang="en-US"/>
              <a:t> what kind of </a:t>
            </a:r>
            <a:r>
              <a:rPr lang="zh-CN" altLang="en-US" b="1"/>
              <a:t>activation function</a:t>
            </a:r>
            <a:r>
              <a:rPr lang="zh-CN" altLang="en-US"/>
              <a:t> is used for the output layer neurons.</a:t>
            </a:r>
            <a:endParaRPr lang="zh-CN" altLang="en-US"/>
          </a:p>
          <a:p>
            <a:pPr lvl="0"/>
            <a:r>
              <a:rPr lang="zh-CN" altLang="en-US"/>
              <a:t>to </a:t>
            </a:r>
            <a:r>
              <a:rPr lang="zh-CN" altLang="en-US" b="1"/>
              <a:t>scaling the input data</a:t>
            </a:r>
            <a:r>
              <a:rPr lang="zh-CN" altLang="en-US"/>
              <a:t> is to </a:t>
            </a:r>
            <a:endParaRPr lang="zh-CN" altLang="en-US"/>
          </a:p>
          <a:p>
            <a:pPr lvl="1"/>
            <a:r>
              <a:rPr lang="zh-CN" altLang="en-US"/>
              <a:t>treat </a:t>
            </a:r>
            <a:r>
              <a:rPr lang="zh-CN" altLang="en-US" b="1"/>
              <a:t>each</a:t>
            </a:r>
            <a:r>
              <a:rPr lang="zh-CN" altLang="en-US"/>
              <a:t> data </a:t>
            </a:r>
            <a:r>
              <a:rPr lang="zh-CN" altLang="en-US" b="1"/>
              <a:t>dimension independently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and then to either make </a:t>
            </a:r>
            <a:r>
              <a:rPr lang="zh-CN" altLang="en-US" b="1"/>
              <a:t>each </a:t>
            </a:r>
            <a:r>
              <a:rPr lang="zh-CN" altLang="en-US"/>
              <a:t>dimension have </a:t>
            </a:r>
            <a:r>
              <a:rPr lang="zh-CN" altLang="en-US" b="1"/>
              <a:t>zero mean</a:t>
            </a:r>
            <a:r>
              <a:rPr lang="zh-CN" altLang="en-US"/>
              <a:t> and </a:t>
            </a:r>
            <a:r>
              <a:rPr lang="zh-CN" altLang="en-US" b="1"/>
              <a:t>unit variance</a:t>
            </a:r>
            <a:r>
              <a:rPr lang="zh-CN" altLang="en-US"/>
              <a:t> in each dimension, </a:t>
            </a:r>
            <a:endParaRPr lang="zh-CN" altLang="en-US"/>
          </a:p>
          <a:p>
            <a:pPr lvl="1"/>
            <a:r>
              <a:rPr lang="zh-CN" altLang="en-US"/>
              <a:t>or </a:t>
            </a:r>
            <a:r>
              <a:rPr lang="zh-CN" altLang="en-US" b="1"/>
              <a:t>simply </a:t>
            </a:r>
            <a:r>
              <a:rPr lang="zh-CN" altLang="en-US"/>
              <a:t>to scale them so that </a:t>
            </a:r>
            <a:r>
              <a:rPr lang="zh-CN" altLang="en-US" b="1"/>
              <a:t>maximum </a:t>
            </a:r>
            <a:r>
              <a:rPr lang="zh-CN" altLang="en-US"/>
              <a:t>value is </a:t>
            </a:r>
            <a:r>
              <a:rPr lang="zh-CN" altLang="en-US" b="1"/>
              <a:t>1</a:t>
            </a:r>
            <a:r>
              <a:rPr lang="zh-CN" altLang="en-US"/>
              <a:t> and the </a:t>
            </a:r>
            <a:r>
              <a:rPr lang="zh-CN" altLang="en-US" b="1"/>
              <a:t>minimum -1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the </a:t>
            </a:r>
            <a:r>
              <a:rPr lang="zh-CN" altLang="en-US" b="1"/>
              <a:t>first </a:t>
            </a:r>
            <a:r>
              <a:rPr lang="zh-CN" altLang="en-US" b="1">
                <a:sym typeface="+mn-ea"/>
              </a:rPr>
              <a:t>scaling </a:t>
            </a:r>
            <a:r>
              <a:rPr lang="zh-CN" altLang="en-US"/>
              <a:t>is a little bit </a:t>
            </a:r>
            <a:r>
              <a:rPr lang="zh-CN" altLang="en-US" b="1"/>
              <a:t>better </a:t>
            </a:r>
            <a:r>
              <a:rPr lang="zh-CN" altLang="en-US"/>
              <a:t>as it does </a:t>
            </a:r>
            <a:r>
              <a:rPr lang="zh-CN" altLang="en-US" b="1"/>
              <a:t>not allow</a:t>
            </a:r>
            <a:r>
              <a:rPr lang="zh-CN" altLang="en-US"/>
              <a:t> </a:t>
            </a:r>
            <a:r>
              <a:rPr lang="zh-CN" altLang="en-US" b="1"/>
              <a:t>outliers </a:t>
            </a:r>
            <a:r>
              <a:rPr lang="zh-CN" altLang="en-US"/>
              <a:t>to dominate as much.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These </a:t>
            </a:r>
            <a:r>
              <a:rPr lang="zh-CN" altLang="en-US" b="1"/>
              <a:t>scalings </a:t>
            </a:r>
            <a:r>
              <a:rPr lang="zh-CN" altLang="en-US"/>
              <a:t>are commonly referred to as data </a:t>
            </a:r>
            <a:r>
              <a:rPr lang="zh-CN" altLang="en-US" b="1"/>
              <a:t>normalisation</a:t>
            </a:r>
            <a:r>
              <a:rPr lang="zh-CN" altLang="en-US"/>
              <a:t>, or sometimes </a:t>
            </a:r>
            <a:r>
              <a:rPr lang="zh-CN" altLang="en-US" b="1"/>
              <a:t>standardisation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In </a:t>
            </a:r>
            <a:r>
              <a:rPr lang="zh-CN" altLang="en-US" b="1"/>
              <a:t>NumPy </a:t>
            </a:r>
            <a:r>
              <a:rPr lang="zh-CN" altLang="en-US"/>
              <a:t>it is very easy to perform the </a:t>
            </a:r>
            <a:r>
              <a:rPr lang="zh-CN" altLang="en-US" b="1"/>
              <a:t>normalisation </a:t>
            </a:r>
            <a:r>
              <a:rPr lang="zh-CN" altLang="en-US"/>
              <a:t>by using the built-in </a:t>
            </a:r>
            <a:r>
              <a:rPr lang="zh-CN" altLang="en-US" b="1"/>
              <a:t>np.mean() </a:t>
            </a:r>
            <a:r>
              <a:rPr lang="zh-CN" altLang="en-US"/>
              <a:t>and </a:t>
            </a:r>
            <a:r>
              <a:rPr lang="zh-CN" altLang="en-US" b="1"/>
              <a:t>np.var()</a:t>
            </a:r>
            <a:r>
              <a:rPr lang="zh-CN" altLang="en-US"/>
              <a:t> functions;</a:t>
            </a:r>
            <a:endParaRPr lang="zh-CN" altLang="en-US"/>
          </a:p>
          <a:p>
            <a:r>
              <a:rPr lang="zh-CN" altLang="en-US"/>
              <a:t>the only place where care is needed is </a:t>
            </a:r>
            <a:r>
              <a:rPr lang="zh-CN" altLang="en-US" b="1"/>
              <a:t>along</a:t>
            </a:r>
            <a:r>
              <a:rPr lang="zh-CN" altLang="en-US"/>
              <a:t> which </a:t>
            </a:r>
            <a:r>
              <a:rPr lang="zh-CN" altLang="en-US" b="1"/>
              <a:t>axis </a:t>
            </a:r>
            <a:r>
              <a:rPr lang="zh-CN" altLang="en-US"/>
              <a:t>the </a:t>
            </a:r>
            <a:r>
              <a:rPr lang="zh-CN" altLang="en-US" b="1"/>
              <a:t>mean </a:t>
            </a:r>
            <a:r>
              <a:rPr lang="zh-CN" altLang="en-US"/>
              <a:t>and </a:t>
            </a:r>
            <a:r>
              <a:rPr lang="zh-CN" altLang="en-US" b="1"/>
              <a:t>variance </a:t>
            </a:r>
            <a:r>
              <a:rPr lang="zh-CN" altLang="en-US"/>
              <a:t>are computed: </a:t>
            </a:r>
            <a:endParaRPr lang="zh-CN" altLang="en-US"/>
          </a:p>
          <a:p>
            <a:pPr lvl="1"/>
            <a:r>
              <a:rPr lang="zh-CN" altLang="en-US" b="1"/>
              <a:t>axis=0</a:t>
            </a:r>
            <a:r>
              <a:rPr lang="zh-CN" altLang="en-US"/>
              <a:t> sums down the </a:t>
            </a:r>
            <a:r>
              <a:rPr lang="zh-CN" altLang="en-US" b="1"/>
              <a:t>columns </a:t>
            </a:r>
            <a:endParaRPr lang="zh-CN" altLang="en-US" b="1"/>
          </a:p>
          <a:p>
            <a:pPr lvl="1"/>
            <a:r>
              <a:rPr lang="zh-CN" altLang="en-US"/>
              <a:t>and </a:t>
            </a:r>
            <a:r>
              <a:rPr lang="zh-CN" altLang="en-US" b="1"/>
              <a:t>axis=1</a:t>
            </a:r>
            <a:r>
              <a:rPr lang="zh-CN" altLang="en-US"/>
              <a:t> sums across the </a:t>
            </a:r>
            <a:r>
              <a:rPr lang="zh-CN" altLang="en-US" b="1"/>
              <a:t>rows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data = (data - data.mean(axis=0))/data.var(axis=0)</a:t>
            </a:r>
            <a:endParaRPr lang="zh-CN" altLang="en-US"/>
          </a:p>
          <a:p>
            <a:r>
              <a:rPr lang="zh-CN" altLang="en-US"/>
              <a:t>targets = (targets - targets.mean(axis=0))/targets.var(axis=0)</a:t>
            </a:r>
            <a:endParaRPr lang="zh-CN" altLang="en-US"/>
          </a:p>
          <a:p>
            <a:r>
              <a:rPr lang="zh-CN" altLang="en-US"/>
              <a:t>to </a:t>
            </a:r>
            <a:r>
              <a:rPr lang="zh-CN" altLang="en-US" b="1"/>
              <a:t>normalise </a:t>
            </a:r>
            <a:r>
              <a:rPr lang="zh-CN" altLang="en-US"/>
              <a:t>the </a:t>
            </a:r>
            <a:r>
              <a:rPr lang="zh-CN" altLang="en-US" b="1"/>
              <a:t>dataset </a:t>
            </a:r>
            <a:r>
              <a:rPr lang="zh-CN" altLang="en-US"/>
              <a:t>before </a:t>
            </a:r>
            <a:r>
              <a:rPr lang="zh-CN" altLang="en-US" b="1"/>
              <a:t>splitting </a:t>
            </a:r>
            <a:r>
              <a:rPr lang="zh-CN" altLang="en-US"/>
              <a:t>it into </a:t>
            </a:r>
            <a:r>
              <a:rPr lang="zh-CN" altLang="en-US" i="1">
                <a:solidFill>
                  <a:srgbClr val="FF0000"/>
                </a:solidFill>
              </a:rPr>
              <a:t>training and testing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 b="1"/>
              <a:t>last thing</a:t>
            </a:r>
            <a:r>
              <a:rPr lang="zh-CN" altLang="en-US"/>
              <a:t> that we can do for now is </a:t>
            </a:r>
            <a:endParaRPr lang="zh-CN" altLang="en-US"/>
          </a:p>
          <a:p>
            <a:pPr lvl="1"/>
            <a:r>
              <a:rPr lang="zh-CN" altLang="en-US"/>
              <a:t>to perform a </a:t>
            </a:r>
            <a:r>
              <a:rPr lang="zh-CN" altLang="en-US" b="1"/>
              <a:t>basic form</a:t>
            </a:r>
            <a:r>
              <a:rPr lang="zh-CN" altLang="en-US"/>
              <a:t> of </a:t>
            </a:r>
            <a:r>
              <a:rPr lang="zh-CN" altLang="en-US" b="1"/>
              <a:t>feature selection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/>
              <a:t>and to try </a:t>
            </a:r>
            <a:r>
              <a:rPr lang="zh-CN" altLang="en-US" b="1"/>
              <a:t>training </a:t>
            </a:r>
            <a:r>
              <a:rPr lang="zh-CN" altLang="en-US"/>
              <a:t>the classifier with a </a:t>
            </a:r>
            <a:r>
              <a:rPr lang="zh-CN" altLang="en-US" b="1"/>
              <a:t>subset </a:t>
            </a:r>
            <a:r>
              <a:rPr lang="zh-CN" altLang="en-US"/>
              <a:t>of the </a:t>
            </a:r>
            <a:r>
              <a:rPr lang="zh-CN" altLang="en-US" b="1"/>
              <a:t>inputs </a:t>
            </a:r>
            <a:r>
              <a:rPr lang="zh-CN" altLang="en-US"/>
              <a:t>by </a:t>
            </a:r>
            <a:r>
              <a:rPr lang="zh-CN" altLang="en-US" b="1"/>
              <a:t>missing out </a:t>
            </a:r>
            <a:r>
              <a:rPr lang="zh-CN" altLang="en-US"/>
              <a:t>different </a:t>
            </a:r>
            <a:r>
              <a:rPr lang="zh-CN" altLang="en-US" b="1"/>
              <a:t>features one </a:t>
            </a:r>
            <a:r>
              <a:rPr lang="zh-CN" altLang="en-US"/>
              <a:t>at a time </a:t>
            </a:r>
            <a:endParaRPr lang="zh-CN" altLang="en-US"/>
          </a:p>
          <a:p>
            <a:pPr lvl="1"/>
            <a:r>
              <a:rPr lang="zh-CN" altLang="en-US"/>
              <a:t>and seeing </a:t>
            </a:r>
            <a:r>
              <a:rPr lang="zh-CN" altLang="en-US" b="1"/>
              <a:t>if</a:t>
            </a:r>
            <a:r>
              <a:rPr lang="zh-CN" altLang="en-US"/>
              <a:t> they make the </a:t>
            </a:r>
            <a:r>
              <a:rPr lang="zh-CN" altLang="en-US" b="1"/>
              <a:t>results better</a:t>
            </a:r>
            <a:r>
              <a:rPr lang="zh-CN" altLang="en-US"/>
              <a:t>.</a:t>
            </a:r>
            <a:endParaRPr lang="zh-CN" altLang="en-US"/>
          </a:p>
          <a:p>
            <a:pPr lvl="0"/>
            <a:r>
              <a:rPr lang="zh-CN" altLang="en-US"/>
              <a:t>If </a:t>
            </a:r>
            <a:r>
              <a:rPr lang="zh-CN" altLang="en-US" b="1"/>
              <a:t>missing out one feature</a:t>
            </a:r>
            <a:r>
              <a:rPr lang="zh-CN" altLang="en-US"/>
              <a:t> does </a:t>
            </a:r>
            <a:r>
              <a:rPr lang="zh-CN" altLang="en-US" b="1"/>
              <a:t>improve </a:t>
            </a:r>
            <a:r>
              <a:rPr lang="zh-CN" altLang="en-US"/>
              <a:t>the results, then </a:t>
            </a:r>
            <a:r>
              <a:rPr lang="zh-CN" altLang="en-US" b="1"/>
              <a:t>leave </a:t>
            </a:r>
            <a:r>
              <a:rPr lang="zh-CN" altLang="en-US"/>
              <a:t>it </a:t>
            </a:r>
            <a:r>
              <a:rPr lang="zh-CN" altLang="en-US" b="1"/>
              <a:t>out completely </a:t>
            </a:r>
            <a:r>
              <a:rPr lang="zh-CN" altLang="en-US"/>
              <a:t>and try </a:t>
            </a:r>
            <a:r>
              <a:rPr lang="zh-CN" altLang="en-US" b="1"/>
              <a:t>missing </a:t>
            </a:r>
            <a:r>
              <a:rPr lang="zh-CN" altLang="en-US"/>
              <a:t>out </a:t>
            </a:r>
            <a:r>
              <a:rPr lang="zh-CN" altLang="en-US" b="1"/>
              <a:t>others </a:t>
            </a:r>
            <a:r>
              <a:rPr lang="zh-CN" altLang="en-US"/>
              <a:t>as well.</a:t>
            </a:r>
            <a:endParaRPr lang="zh-CN" altLang="en-US"/>
          </a:p>
          <a:p>
            <a:pPr lvl="0"/>
            <a:r>
              <a:rPr lang="zh-CN" altLang="en-US"/>
              <a:t>This is a </a:t>
            </a:r>
            <a:r>
              <a:rPr lang="zh-CN" altLang="en-US" b="1"/>
              <a:t>simplistic way</a:t>
            </a:r>
            <a:r>
              <a:rPr lang="zh-CN" altLang="en-US"/>
              <a:t> of </a:t>
            </a:r>
            <a:r>
              <a:rPr lang="zh-CN" altLang="en-US" b="1"/>
              <a:t>testing </a:t>
            </a:r>
            <a:r>
              <a:rPr lang="zh-CN" altLang="en-US"/>
              <a:t>for </a:t>
            </a:r>
            <a:r>
              <a:rPr lang="zh-CN" altLang="en-US" b="1">
                <a:solidFill>
                  <a:srgbClr val="FF0000"/>
                </a:solidFill>
              </a:rPr>
              <a:t>correlation </a:t>
            </a:r>
            <a:r>
              <a:rPr lang="zh-CN" altLang="en-US"/>
              <a:t>between the </a:t>
            </a:r>
            <a:r>
              <a:rPr lang="zh-CN" altLang="en-US" b="1"/>
              <a:t>output </a:t>
            </a:r>
            <a:r>
              <a:rPr lang="zh-CN" altLang="en-US"/>
              <a:t>and </a:t>
            </a:r>
            <a:r>
              <a:rPr lang="zh-CN" altLang="en-US" b="1"/>
              <a:t>each</a:t>
            </a:r>
            <a:r>
              <a:rPr lang="zh-CN" altLang="en-US"/>
              <a:t> of the </a:t>
            </a:r>
            <a:r>
              <a:rPr lang="zh-CN" altLang="en-US" b="1"/>
              <a:t>features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methods of </a:t>
            </a:r>
            <a:r>
              <a:rPr lang="zh-CN" altLang="en-US" b="1"/>
              <a:t>dimensionality reduction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which produce </a:t>
            </a:r>
            <a:r>
              <a:rPr lang="zh-CN" altLang="en-US" b="1"/>
              <a:t>lower</a:t>
            </a:r>
            <a:r>
              <a:rPr lang="zh-CN" altLang="en-US"/>
              <a:t> dimensionsal </a:t>
            </a:r>
            <a:r>
              <a:rPr lang="zh-CN" altLang="en-US" b="1"/>
              <a:t>representations </a:t>
            </a:r>
            <a:r>
              <a:rPr lang="zh-CN" altLang="en-US"/>
              <a:t>of the data that still </a:t>
            </a:r>
            <a:r>
              <a:rPr lang="zh-CN" altLang="en-US" b="1"/>
              <a:t>include </a:t>
            </a:r>
            <a:r>
              <a:rPr lang="zh-CN" altLang="en-US"/>
              <a:t>the </a:t>
            </a:r>
            <a:r>
              <a:rPr lang="zh-CN" altLang="en-US" b="1"/>
              <a:t>relevant </a:t>
            </a:r>
            <a:r>
              <a:rPr lang="zh-CN" altLang="en-US"/>
              <a:t>information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3.5 LINEAR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 </a:t>
            </a:r>
            <a:r>
              <a:rPr lang="zh-CN" altLang="en-US" b="1"/>
              <a:t>regression </a:t>
            </a:r>
            <a:r>
              <a:rPr lang="zh-CN" altLang="en-US"/>
              <a:t>we are making a </a:t>
            </a:r>
            <a:r>
              <a:rPr lang="zh-CN" altLang="en-US" b="1"/>
              <a:t>prediction </a:t>
            </a:r>
            <a:r>
              <a:rPr lang="zh-CN" altLang="en-US"/>
              <a:t>about an </a:t>
            </a:r>
            <a:r>
              <a:rPr lang="zh-CN" altLang="en-US" b="1"/>
              <a:t>unknown </a:t>
            </a:r>
            <a:r>
              <a:rPr lang="zh-CN" altLang="en-US"/>
              <a:t>value </a:t>
            </a:r>
            <a:r>
              <a:rPr lang="zh-CN" altLang="en-US" b="1"/>
              <a:t>y</a:t>
            </a:r>
            <a:r>
              <a:rPr lang="zh-CN" altLang="en-US"/>
              <a:t> (such as the </a:t>
            </a:r>
            <a:r>
              <a:rPr lang="zh-CN" altLang="en-US" b="1"/>
              <a:t>indicator variable for classes</a:t>
            </a:r>
            <a:r>
              <a:rPr lang="zh-CN" altLang="en-US"/>
              <a:t> or a </a:t>
            </a:r>
            <a:r>
              <a:rPr lang="zh-CN" altLang="en-US" b="1"/>
              <a:t>future value</a:t>
            </a:r>
            <a:r>
              <a:rPr lang="zh-CN" altLang="en-US"/>
              <a:t> of some data)</a:t>
            </a:r>
            <a:endParaRPr lang="zh-CN" altLang="en-US"/>
          </a:p>
          <a:p>
            <a:r>
              <a:rPr lang="zh-CN" altLang="en-US"/>
              <a:t>by computing some </a:t>
            </a:r>
            <a:r>
              <a:rPr lang="zh-CN" altLang="en-US" b="1"/>
              <a:t>function </a:t>
            </a:r>
            <a:r>
              <a:rPr lang="zh-CN" altLang="en-US"/>
              <a:t>of known </a:t>
            </a:r>
            <a:r>
              <a:rPr lang="zh-CN" altLang="en-US" b="1"/>
              <a:t>values x</a:t>
            </a:r>
            <a:r>
              <a:rPr lang="zh-CN" altLang="en-US" baseline="-25000"/>
              <a:t>i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We are thinking about </a:t>
            </a:r>
            <a:r>
              <a:rPr lang="zh-CN" altLang="en-US" b="1"/>
              <a:t>straight lines</a:t>
            </a:r>
            <a:r>
              <a:rPr lang="zh-CN" altLang="en-US"/>
              <a:t>, so the output </a:t>
            </a:r>
            <a:r>
              <a:rPr lang="zh-CN" altLang="en-US" b="1"/>
              <a:t>y </a:t>
            </a:r>
            <a:r>
              <a:rPr lang="zh-CN" altLang="en-US"/>
              <a:t>is going to be a sum of the x</a:t>
            </a:r>
            <a:r>
              <a:rPr lang="zh-CN" altLang="en-US" baseline="-25000"/>
              <a:t>i</a:t>
            </a:r>
            <a:r>
              <a:rPr lang="zh-CN" altLang="en-US"/>
              <a:t> values, each multiplied by a constant parameter: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4567555"/>
            <a:ext cx="5561330" cy="129921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 b="1"/>
              <a:t>question </a:t>
            </a:r>
            <a:r>
              <a:rPr lang="zh-CN" altLang="en-US"/>
              <a:t>is how we define the </a:t>
            </a:r>
            <a:r>
              <a:rPr lang="zh-CN" altLang="en-US" b="1"/>
              <a:t>line </a:t>
            </a:r>
            <a:r>
              <a:rPr lang="zh-CN" altLang="en-US"/>
              <a:t>(</a:t>
            </a:r>
            <a:r>
              <a:rPr lang="zh-CN" altLang="en-US" b="1"/>
              <a:t>plane </a:t>
            </a:r>
            <a:r>
              <a:rPr lang="zh-CN" altLang="en-US"/>
              <a:t>or </a:t>
            </a:r>
            <a:r>
              <a:rPr lang="zh-CN" altLang="en-US" b="1"/>
              <a:t>hyperplane </a:t>
            </a:r>
            <a:r>
              <a:rPr lang="zh-CN" altLang="en-US"/>
              <a:t>in higher dimensions) that </a:t>
            </a:r>
            <a:r>
              <a:rPr lang="zh-CN" altLang="en-US" b="1"/>
              <a:t>best fits</a:t>
            </a:r>
            <a:r>
              <a:rPr lang="zh-CN" altLang="en-US"/>
              <a:t> the data. </a:t>
            </a:r>
            <a:endParaRPr lang="zh-CN" altLang="en-US"/>
          </a:p>
          <a:p>
            <a:r>
              <a:rPr lang="zh-CN" altLang="en-US"/>
              <a:t>The most common solution is to try to </a:t>
            </a:r>
            <a:r>
              <a:rPr lang="zh-CN" altLang="en-US" b="1"/>
              <a:t>minimise </a:t>
            </a:r>
            <a:r>
              <a:rPr lang="zh-CN" altLang="en-US"/>
              <a:t>the </a:t>
            </a:r>
            <a:r>
              <a:rPr lang="zh-CN" altLang="en-US" b="1"/>
              <a:t>distance </a:t>
            </a:r>
            <a:r>
              <a:rPr lang="zh-CN" altLang="en-US"/>
              <a:t>between each </a:t>
            </a:r>
            <a:r>
              <a:rPr lang="zh-CN" altLang="en-US" b="1"/>
              <a:t>datapoint </a:t>
            </a:r>
            <a:r>
              <a:rPr lang="zh-CN" altLang="en-US"/>
              <a:t>and the </a:t>
            </a:r>
            <a:r>
              <a:rPr lang="zh-CN" altLang="en-US" b="1"/>
              <a:t>line </a:t>
            </a:r>
            <a:r>
              <a:rPr lang="zh-CN" altLang="en-US"/>
              <a:t>that we fit</a:t>
            </a:r>
            <a:r>
              <a:rPr lang="en-US" altLang="zh-CN"/>
              <a:t>, which is known as </a:t>
            </a:r>
            <a:r>
              <a:rPr lang="en-US" altLang="zh-CN" b="1"/>
              <a:t>least-squares optimisation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0" y="4126865"/>
            <a:ext cx="4674870" cy="194373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This can be written in </a:t>
            </a:r>
            <a:r>
              <a:rPr lang="zh-CN" altLang="en-US" b="1"/>
              <a:t>matrix</a:t>
            </a:r>
            <a:r>
              <a:rPr lang="zh-CN" altLang="en-US"/>
              <a:t> form as: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2268855"/>
            <a:ext cx="4172585" cy="772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2185" y="3707130"/>
            <a:ext cx="105454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where </a:t>
            </a:r>
            <a:r>
              <a:rPr lang="zh-CN" altLang="en-US" sz="2800" b="1" i="1"/>
              <a:t>t</a:t>
            </a:r>
            <a:r>
              <a:rPr lang="zh-CN" altLang="en-US" sz="2800"/>
              <a:t> is a column vector containing the </a:t>
            </a:r>
            <a:r>
              <a:rPr lang="zh-CN" altLang="en-US" sz="2800" b="1"/>
              <a:t>targets </a:t>
            </a:r>
            <a:r>
              <a:rPr lang="zh-CN" altLang="en-US" sz="2800"/>
              <a:t>and </a:t>
            </a:r>
            <a:r>
              <a:rPr lang="zh-CN" altLang="en-US" sz="2800" b="1"/>
              <a:t>X</a:t>
            </a:r>
            <a:r>
              <a:rPr lang="zh-CN" altLang="en-US" sz="2800"/>
              <a:t> is the matrix of input values (even including the </a:t>
            </a:r>
            <a:r>
              <a:rPr lang="zh-CN" altLang="en-US" sz="2800" b="1"/>
              <a:t>bias inputs</a:t>
            </a:r>
            <a:r>
              <a:rPr lang="zh-CN" altLang="en-US" sz="2800"/>
              <a:t>), just as for the Perceptron.</a:t>
            </a:r>
            <a:endParaRPr lang="zh-CN" altLang="en-US"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Computing the </a:t>
            </a:r>
            <a:r>
              <a:rPr lang="zh-CN" altLang="en-US" b="1"/>
              <a:t>smallest </a:t>
            </a:r>
            <a:r>
              <a:rPr lang="zh-CN" altLang="en-US"/>
              <a:t>value of this means </a:t>
            </a:r>
            <a:endParaRPr lang="zh-CN" altLang="en-US"/>
          </a:p>
          <a:p>
            <a:pPr lvl="1"/>
            <a:r>
              <a:rPr lang="zh-CN" altLang="en-US" b="1"/>
              <a:t>differentiating </a:t>
            </a:r>
            <a:r>
              <a:rPr lang="zh-CN" altLang="en-US"/>
              <a:t>it with respect to the (column) parameter vector</a:t>
            </a:r>
            <a:r>
              <a:rPr lang="zh-CN" altLang="en-US" b="1"/>
              <a:t> </a:t>
            </a:r>
            <a:r>
              <a:rPr lang="zh-CN" altLang="en-US" b="1">
                <a:latin typeface="Arial" panose="020B0604020202020204" pitchFamily="34" charset="0"/>
              </a:rPr>
              <a:t>β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/>
              <a:t>and setting the </a:t>
            </a:r>
            <a:r>
              <a:rPr lang="zh-CN" altLang="en-US" b="1"/>
              <a:t>derivative </a:t>
            </a:r>
            <a:r>
              <a:rPr lang="zh-CN" altLang="en-US"/>
              <a:t>to 0, </a:t>
            </a:r>
            <a:endParaRPr lang="zh-CN" altLang="en-US"/>
          </a:p>
          <a:p>
            <a:pPr lvl="1"/>
            <a:r>
              <a:rPr lang="zh-CN" altLang="en-US"/>
              <a:t>which means that </a:t>
            </a:r>
            <a:r>
              <a:rPr lang="zh-CN" altLang="en-US" b="1"/>
              <a:t>X</a:t>
            </a:r>
            <a:r>
              <a:rPr lang="zh-CN" altLang="en-US" b="1" baseline="30000"/>
              <a:t>T</a:t>
            </a:r>
            <a:r>
              <a:rPr lang="zh-CN" altLang="en-US" b="1"/>
              <a:t> (t − X</a:t>
            </a:r>
            <a:r>
              <a:rPr lang="zh-CN" altLang="en-US" b="1">
                <a:latin typeface="Arial" panose="020B0604020202020204" pitchFamily="34" charset="0"/>
              </a:rPr>
              <a:t>β</a:t>
            </a:r>
            <a:r>
              <a:rPr lang="zh-CN" altLang="en-US" b="1"/>
              <a:t>) = 0</a:t>
            </a:r>
            <a:endParaRPr lang="zh-CN" altLang="en-US" b="1"/>
          </a:p>
          <a:p>
            <a:pPr lvl="1"/>
            <a:r>
              <a:rPr lang="zh-CN" altLang="en-US"/>
              <a:t>which has the </a:t>
            </a:r>
            <a:r>
              <a:rPr lang="zh-CN" altLang="en-US" b="1"/>
              <a:t>solution </a:t>
            </a:r>
            <a:r>
              <a:rPr lang="zh-CN" altLang="en-US" b="1">
                <a:latin typeface="Arial" panose="020B0604020202020204" pitchFamily="34" charset="0"/>
              </a:rPr>
              <a:t>β</a:t>
            </a:r>
            <a:r>
              <a:rPr lang="zh-CN" altLang="en-US" b="1"/>
              <a:t> = (X</a:t>
            </a:r>
            <a:r>
              <a:rPr lang="zh-CN" altLang="en-US" b="1" baseline="30000"/>
              <a:t>T</a:t>
            </a:r>
            <a:r>
              <a:rPr lang="zh-CN" altLang="en-US" b="1"/>
              <a:t>X)</a:t>
            </a:r>
            <a:r>
              <a:rPr lang="zh-CN" altLang="en-US" b="1" baseline="30000"/>
              <a:t>−1</a:t>
            </a:r>
            <a:r>
              <a:rPr lang="zh-CN" altLang="en-US" b="1"/>
              <a:t>X</a:t>
            </a:r>
            <a:r>
              <a:rPr lang="zh-CN" altLang="en-US" b="1" baseline="30000"/>
              <a:t>T</a:t>
            </a:r>
            <a:r>
              <a:rPr lang="zh-CN" altLang="en-US" b="1"/>
              <a:t> t </a:t>
            </a:r>
            <a:r>
              <a:rPr lang="zh-CN" altLang="en-US"/>
              <a:t>(assuming that the matrix X</a:t>
            </a:r>
            <a:r>
              <a:rPr lang="zh-CN" altLang="en-US" baseline="30000"/>
              <a:t>T</a:t>
            </a:r>
            <a:r>
              <a:rPr lang="zh-CN" altLang="en-US"/>
              <a:t>X can be </a:t>
            </a:r>
            <a:r>
              <a:rPr lang="zh-CN" altLang="en-US" b="1"/>
              <a:t>inverted</a:t>
            </a:r>
            <a:r>
              <a:rPr lang="zh-CN" altLang="en-US"/>
              <a:t>).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(1) a set of </a:t>
            </a:r>
            <a:r>
              <a:rPr lang="zh-CN" altLang="en-US" b="1"/>
              <a:t>weighted </a:t>
            </a:r>
            <a:r>
              <a:rPr lang="zh-CN" altLang="en-US"/>
              <a:t>inputs w</a:t>
            </a:r>
            <a:r>
              <a:rPr lang="zh-CN" altLang="en-US" baseline="-25000"/>
              <a:t>i</a:t>
            </a:r>
            <a:r>
              <a:rPr lang="zh-CN" altLang="en-US"/>
              <a:t> that correspond to the </a:t>
            </a:r>
            <a:r>
              <a:rPr lang="zh-CN" altLang="en-US" b="1"/>
              <a:t>synapses</a:t>
            </a:r>
            <a:endParaRPr lang="zh-CN" altLang="en-US" b="1"/>
          </a:p>
          <a:p>
            <a:pPr>
              <a:lnSpc>
                <a:spcPct val="100000"/>
              </a:lnSpc>
            </a:pPr>
            <a:r>
              <a:rPr lang="zh-CN" altLang="en-US"/>
              <a:t>(2) </a:t>
            </a:r>
            <a:r>
              <a:rPr lang="zh-CN" altLang="en-US" b="1"/>
              <a:t>an adder</a:t>
            </a:r>
            <a:r>
              <a:rPr lang="zh-CN" altLang="en-US"/>
              <a:t> that </a:t>
            </a:r>
            <a:r>
              <a:rPr lang="zh-CN" altLang="en-US" b="1"/>
              <a:t>sums </a:t>
            </a:r>
            <a:r>
              <a:rPr lang="zh-CN" altLang="en-US"/>
              <a:t>the input signals (equivalent to the membrane of the cell that collects electrical charge)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(3) </a:t>
            </a:r>
            <a:r>
              <a:rPr lang="zh-CN" altLang="en-US" b="1"/>
              <a:t>an</a:t>
            </a:r>
            <a:r>
              <a:rPr lang="zh-CN" altLang="en-US"/>
              <a:t> </a:t>
            </a:r>
            <a:r>
              <a:rPr lang="zh-CN" altLang="en-US" b="1"/>
              <a:t>activation function</a:t>
            </a:r>
            <a:r>
              <a:rPr lang="zh-CN" altLang="en-US"/>
              <a:t> (initially a </a:t>
            </a:r>
            <a:r>
              <a:rPr lang="zh-CN" altLang="en-US" b="1"/>
              <a:t>threshold </a:t>
            </a:r>
            <a:r>
              <a:rPr lang="zh-CN" altLang="en-US"/>
              <a:t>function) that decides </a:t>
            </a:r>
            <a:r>
              <a:rPr lang="zh-CN" altLang="en-US" b="1"/>
              <a:t>whether </a:t>
            </a:r>
            <a:r>
              <a:rPr lang="zh-CN" altLang="en-US"/>
              <a:t>the neuron </a:t>
            </a:r>
            <a:r>
              <a:rPr lang="zh-CN" altLang="en-US" b="1"/>
              <a:t>fires </a:t>
            </a:r>
            <a:r>
              <a:rPr lang="zh-CN" altLang="en-US"/>
              <a:t>(‘spikes’) for the current inputs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weights </a:t>
            </a:r>
            <a:r>
              <a:rPr lang="zh-CN" altLang="en-US"/>
              <a:t>w</a:t>
            </a:r>
            <a:r>
              <a:rPr lang="zh-CN" altLang="en-US" baseline="-25000"/>
              <a:t>i</a:t>
            </a:r>
            <a:r>
              <a:rPr lang="zh-CN" altLang="en-US"/>
              <a:t> can be </a:t>
            </a:r>
            <a:r>
              <a:rPr lang="zh-CN" altLang="en-US" b="1"/>
              <a:t>positive </a:t>
            </a:r>
            <a:r>
              <a:rPr lang="zh-CN" altLang="en-US"/>
              <a:t>or </a:t>
            </a:r>
            <a:r>
              <a:rPr lang="zh-CN" altLang="en-US" b="1"/>
              <a:t>negative</a:t>
            </a:r>
            <a:r>
              <a:rPr lang="zh-CN" altLang="en-US"/>
              <a:t>. 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This corresponds to </a:t>
            </a:r>
            <a:r>
              <a:rPr lang="zh-CN" altLang="en-US" b="1"/>
              <a:t>excitatory </a:t>
            </a:r>
            <a:r>
              <a:rPr lang="zh-CN" altLang="en-US"/>
              <a:t>and </a:t>
            </a:r>
            <a:r>
              <a:rPr lang="zh-CN" altLang="en-US" b="1"/>
              <a:t>inhibitory </a:t>
            </a:r>
            <a:r>
              <a:rPr lang="zh-CN" altLang="en-US"/>
              <a:t>connections that make neurons more </a:t>
            </a:r>
            <a:r>
              <a:rPr lang="zh-CN" altLang="en-US" b="1"/>
              <a:t>likely to fire</a:t>
            </a:r>
            <a:r>
              <a:rPr lang="zh-CN" altLang="en-US"/>
              <a:t> and </a:t>
            </a:r>
            <a:r>
              <a:rPr lang="zh-CN" altLang="en-US" b="1"/>
              <a:t>less likely to fire</a:t>
            </a:r>
            <a:r>
              <a:rPr lang="zh-CN" altLang="en-US"/>
              <a:t>, respectively.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def linreg(inputs,targets):</a:t>
            </a:r>
            <a:endParaRPr lang="zh-CN" altLang="en-US"/>
          </a:p>
          <a:p>
            <a:pPr lvl="1"/>
            <a:r>
              <a:rPr lang="zh-CN" altLang="en-US"/>
              <a:t>inputs = np.concatenate((inputs,-np.ones((np.shape(inputs)[0],1))), axis=1)</a:t>
            </a:r>
            <a:endParaRPr lang="zh-CN" altLang="en-US"/>
          </a:p>
          <a:p>
            <a:pPr lvl="1"/>
            <a:r>
              <a:rPr lang="zh-CN" altLang="en-US"/>
              <a:t>beta = np.dot(np.dot(np.linalg.inv(np.dot(np.transpose(inputs), inputs)),np.transpose(inputs)),targets)</a:t>
            </a:r>
            <a:endParaRPr lang="zh-CN" altLang="en-US"/>
          </a:p>
          <a:p>
            <a:pPr lvl="1"/>
            <a:r>
              <a:rPr lang="zh-CN" altLang="en-US"/>
              <a:t>outputs = np.dot(inputs,beta)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</a:t>
            </a:r>
            <a:r>
              <a:rPr lang="zh-CN" altLang="en-US" b="1"/>
              <a:t>McCulloch and Pitts neuron</a:t>
            </a:r>
            <a:r>
              <a:rPr lang="zh-CN" altLang="en-US"/>
              <a:t> is a </a:t>
            </a:r>
            <a:r>
              <a:rPr lang="zh-CN" altLang="en-US" b="1"/>
              <a:t>binary threshold </a:t>
            </a:r>
            <a:r>
              <a:rPr lang="zh-CN" altLang="en-US"/>
              <a:t>device.</a:t>
            </a:r>
            <a:endParaRPr lang="zh-CN" altLang="en-US"/>
          </a:p>
          <a:p>
            <a:r>
              <a:rPr lang="zh-CN" altLang="en-US"/>
              <a:t>It </a:t>
            </a:r>
            <a:r>
              <a:rPr lang="zh-CN" altLang="en-US" b="1"/>
              <a:t>sums up</a:t>
            </a:r>
            <a:r>
              <a:rPr lang="zh-CN" altLang="en-US"/>
              <a:t> the inputs (</a:t>
            </a:r>
            <a:r>
              <a:rPr lang="zh-CN" altLang="en-US" b="1"/>
              <a:t>multiplied </a:t>
            </a:r>
            <a:r>
              <a:rPr lang="zh-CN" altLang="en-US"/>
              <a:t>by the synaptic strengths or </a:t>
            </a:r>
            <a:r>
              <a:rPr lang="zh-CN" altLang="en-US" b="1"/>
              <a:t>weights</a:t>
            </a:r>
            <a:r>
              <a:rPr lang="zh-CN" altLang="en-US"/>
              <a:t>) </a:t>
            </a:r>
            <a:endParaRPr lang="zh-CN" altLang="en-US"/>
          </a:p>
          <a:p>
            <a:r>
              <a:rPr lang="zh-CN" altLang="en-US"/>
              <a:t>and either </a:t>
            </a:r>
            <a:r>
              <a:rPr lang="zh-CN" altLang="en-US" b="1"/>
              <a:t>fires </a:t>
            </a:r>
            <a:r>
              <a:rPr lang="zh-CN" altLang="en-US"/>
              <a:t>(produces </a:t>
            </a:r>
            <a:r>
              <a:rPr lang="zh-CN" altLang="en-US" b="1"/>
              <a:t>output 1</a:t>
            </a:r>
            <a:r>
              <a:rPr lang="zh-CN" altLang="en-US"/>
              <a:t>) or does </a:t>
            </a:r>
            <a:r>
              <a:rPr lang="zh-CN" altLang="en-US" b="1"/>
              <a:t>not fire</a:t>
            </a:r>
            <a:r>
              <a:rPr lang="zh-CN" altLang="en-US"/>
              <a:t> (produces </a:t>
            </a:r>
            <a:r>
              <a:rPr lang="zh-CN" altLang="en-US" b="1"/>
              <a:t>output 0</a:t>
            </a:r>
            <a:r>
              <a:rPr lang="zh-CN" altLang="en-US"/>
              <a:t>) depending on whether the input is </a:t>
            </a:r>
            <a:r>
              <a:rPr lang="zh-CN" altLang="en-US" b="1"/>
              <a:t>above some threshold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 b="1"/>
              <a:t>activation function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4308475"/>
            <a:ext cx="6489065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3.2 NEURAL NETWORKS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027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/>
              <a:t>we need to put sets of </a:t>
            </a:r>
            <a:r>
              <a:rPr lang="zh-CN" altLang="en-US" b="1"/>
              <a:t>neurons </a:t>
            </a:r>
            <a:r>
              <a:rPr lang="zh-CN" altLang="en-US"/>
              <a:t>together into </a:t>
            </a:r>
            <a:r>
              <a:rPr lang="zh-CN" altLang="en-US" b="1"/>
              <a:t>neural networks</a:t>
            </a:r>
            <a:r>
              <a:rPr lang="zh-CN" altLang="en-US"/>
              <a:t> so that they can do something useful.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supervised learning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generalisation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pattern recognition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Have a look at </a:t>
            </a:r>
            <a:r>
              <a:rPr lang="zh-CN" altLang="en-US" b="1"/>
              <a:t>the McCulloch and Pitts neuron </a:t>
            </a:r>
            <a:r>
              <a:rPr lang="zh-CN" altLang="en-US"/>
              <a:t>and try to work out what can change in that model. 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/>
              <a:t>The only things that make up the neuron are 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the </a:t>
            </a:r>
            <a:r>
              <a:rPr lang="zh-CN" altLang="en-US" b="1"/>
              <a:t>inputs</a:t>
            </a:r>
            <a:r>
              <a:rPr lang="zh-CN" altLang="en-US"/>
              <a:t>, the </a:t>
            </a:r>
            <a:r>
              <a:rPr lang="zh-CN" altLang="en-US" b="1"/>
              <a:t>weights</a:t>
            </a:r>
            <a:r>
              <a:rPr lang="zh-CN" altLang="en-US"/>
              <a:t>, and the </a:t>
            </a:r>
            <a:r>
              <a:rPr lang="zh-CN" altLang="en-US" b="1"/>
              <a:t>threshold </a:t>
            </a:r>
            <a:r>
              <a:rPr lang="zh-CN" altLang="en-US"/>
              <a:t>(and there is only one threshold for each neuron, but lots of inputs).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most of the </a:t>
            </a:r>
            <a:r>
              <a:rPr lang="zh-CN" altLang="en-US" b="1"/>
              <a:t>learning </a:t>
            </a:r>
            <a:r>
              <a:rPr lang="zh-CN" altLang="en-US"/>
              <a:t>is in the </a:t>
            </a:r>
            <a:r>
              <a:rPr lang="zh-CN" altLang="en-US" b="1"/>
              <a:t>weights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How should we </a:t>
            </a:r>
            <a:r>
              <a:rPr lang="zh-CN" altLang="en-US" b="1"/>
              <a:t>change </a:t>
            </a:r>
            <a:r>
              <a:rPr lang="zh-CN" altLang="en-US"/>
              <a:t>the </a:t>
            </a:r>
            <a:r>
              <a:rPr lang="zh-CN" altLang="en-US" b="1"/>
              <a:t>weights and thresholds</a:t>
            </a:r>
            <a:r>
              <a:rPr lang="zh-CN" altLang="en-US"/>
              <a:t> of the neurons so that the network gets the </a:t>
            </a:r>
            <a:r>
              <a:rPr lang="zh-CN" altLang="en-US" b="1"/>
              <a:t>right answer</a:t>
            </a:r>
            <a:r>
              <a:rPr lang="zh-CN" altLang="en-US"/>
              <a:t> more often?</a:t>
            </a:r>
            <a:endParaRPr lang="zh-CN" altLang="en-US"/>
          </a:p>
          <a:p>
            <a:r>
              <a:rPr lang="zh-CN" altLang="en-US" b="1"/>
              <a:t>Perceptron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18395</Words>
  <Application>WPS 演示</Application>
  <PresentationFormat>宽屏</PresentationFormat>
  <Paragraphs>396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Machine Learning  An Alogrithm Persepective</vt:lpstr>
      <vt:lpstr>CHAPTER 3 Neurons, Neural Networks, and Linear Discriminants</vt:lpstr>
      <vt:lpstr>PowerPoint 演示文稿</vt:lpstr>
      <vt:lpstr>3.1.1 Hebb's Rule</vt:lpstr>
      <vt:lpstr>3.1.2 McCulloch and Pitts Neurons</vt:lpstr>
      <vt:lpstr>PowerPoint 演示文稿</vt:lpstr>
      <vt:lpstr>PowerPoint 演示文稿</vt:lpstr>
      <vt:lpstr>3.2 NEURAL NETWORKS</vt:lpstr>
      <vt:lpstr>PowerPoint 演示文稿</vt:lpstr>
      <vt:lpstr>3.3 THE PERCEPTRON</vt:lpstr>
      <vt:lpstr>PowerPoint 演示文稿</vt:lpstr>
      <vt:lpstr>PowerPoint 演示文稿</vt:lpstr>
      <vt:lpstr>PowerPoint 演示文稿</vt:lpstr>
      <vt:lpstr>3.3.1 The Learning Rate η</vt:lpstr>
      <vt:lpstr>3.3.2 The Bias Input</vt:lpstr>
      <vt:lpstr>PowerPoint 演示文稿</vt:lpstr>
      <vt:lpstr>3.3.3 The Perceptron Learning Algorithm</vt:lpstr>
      <vt:lpstr>The Perceptron Algorithm</vt:lpstr>
      <vt:lpstr>PowerPoint 演示文稿</vt:lpstr>
      <vt:lpstr>PowerPoint 演示文稿</vt:lpstr>
      <vt:lpstr>3.3.4 An Example of Perceptron Learning: Logic Functions</vt:lpstr>
      <vt:lpstr>PowerPoint 演示文稿</vt:lpstr>
      <vt:lpstr>PowerPoint 演示文稿</vt:lpstr>
      <vt:lpstr>PowerPoint 演示文稿</vt:lpstr>
      <vt:lpstr>PowerPoint 演示文稿</vt:lpstr>
      <vt:lpstr>3.3.5 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LINEAR SEPARABILITY</vt:lpstr>
      <vt:lpstr>PowerPoint 演示文稿</vt:lpstr>
      <vt:lpstr>PowerPoint 演示文稿</vt:lpstr>
      <vt:lpstr>PowerPoint 演示文稿</vt:lpstr>
      <vt:lpstr>3.4.1 The Perceptron Convergence Theorem</vt:lpstr>
      <vt:lpstr>The proof of this theorem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3.4.2 The Exclusive Or (XOR) Function</vt:lpstr>
      <vt:lpstr>3.4.3 A Useful Insight</vt:lpstr>
      <vt:lpstr>PowerPoint 演示文稿</vt:lpstr>
      <vt:lpstr>PowerPoint 演示文稿</vt:lpstr>
      <vt:lpstr>PowerPoint 演示文稿</vt:lpstr>
      <vt:lpstr>3.4.4 Another Example: The Pima Indian Dataset</vt:lpstr>
      <vt:lpstr>3.4.5 Preprocessing: Data Preparation</vt:lpstr>
      <vt:lpstr>PowerPoint 演示文稿</vt:lpstr>
      <vt:lpstr>PowerPoint 演示文稿</vt:lpstr>
      <vt:lpstr>PowerPoint 演示文稿</vt:lpstr>
      <vt:lpstr>PowerPoint 演示文稿</vt:lpstr>
      <vt:lpstr>3.5 LINEAR REGRESSION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David Chen</dc:creator>
  <cp:lastModifiedBy>WPS通行证468342</cp:lastModifiedBy>
  <cp:revision>99</cp:revision>
  <dcterms:created xsi:type="dcterms:W3CDTF">2017-12-21T13:36:00Z</dcterms:created>
  <dcterms:modified xsi:type="dcterms:W3CDTF">2018-01-04T02:16:06Z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