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91" r:id="rId32"/>
    <p:sldId id="288" r:id="rId33"/>
    <p:sldId id="289" r:id="rId34"/>
    <p:sldId id="290" r:id="rId35"/>
    <p:sldId id="292" r:id="rId36"/>
    <p:sldId id="293" r:id="rId37"/>
    <p:sldId id="294"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3" r:id="rId82"/>
    <p:sldId id="344" r:id="rId83"/>
    <p:sldId id="345" r:id="rId84"/>
    <p:sldId id="346" r:id="rId85"/>
    <p:sldId id="347" r:id="rId86"/>
    <p:sldId id="317" r:id="rId87"/>
    <p:sldId id="349" r:id="rId88"/>
    <p:sldId id="351" r:id="rId89"/>
    <p:sldId id="352" r:id="rId90"/>
    <p:sldId id="350" r:id="rId91"/>
    <p:sldId id="353" r:id="rId92"/>
    <p:sldId id="354" r:id="rId93"/>
    <p:sldId id="355" r:id="rId94"/>
    <p:sldId id="357" r:id="rId95"/>
    <p:sldId id="356"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7" r:id="rId115"/>
    <p:sldId id="376" r:id="rId116"/>
    <p:sldId id="378" r:id="rId117"/>
    <p:sldId id="379" r:id="rId118"/>
    <p:sldId id="381" r:id="rId119"/>
    <p:sldId id="382" r:id="rId120"/>
    <p:sldId id="383" r:id="rId121"/>
    <p:sldId id="384" r:id="rId122"/>
    <p:sldId id="385" r:id="rId123"/>
    <p:sldId id="386" r:id="rId124"/>
    <p:sldId id="387" r:id="rId125"/>
    <p:sldId id="388" r:id="rId126"/>
    <p:sldId id="389" r:id="rId127"/>
    <p:sldId id="390" r:id="rId128"/>
    <p:sldId id="391" r:id="rId129"/>
    <p:sldId id="392" r:id="rId13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2019/3/21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png"/><Relationship Id="rId4" Type="http://schemas.openxmlformats.org/officeDocument/2006/relationships/image" Target="../media/image23.wmf"/></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5.wmf"/><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1.png"/><Relationship Id="rId4" Type="http://schemas.openxmlformats.org/officeDocument/2006/relationships/image" Target="../media/image30.wmf"/></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8.wmf"/><Relationship Id="rId5" Type="http://schemas.openxmlformats.org/officeDocument/2006/relationships/oleObject" Target="../embeddings/oleObject5.bin"/><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44.png"/><Relationship Id="rId7" Type="http://schemas.openxmlformats.org/officeDocument/2006/relationships/oleObject" Target="../embeddings/oleObject7.bin"/><Relationship Id="rId12"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1.wmf"/><Relationship Id="rId11" Type="http://schemas.openxmlformats.org/officeDocument/2006/relationships/image" Target="../media/image46.png"/><Relationship Id="rId5" Type="http://schemas.openxmlformats.org/officeDocument/2006/relationships/oleObject" Target="../embeddings/oleObject6.bin"/><Relationship Id="rId10" Type="http://schemas.openxmlformats.org/officeDocument/2006/relationships/image" Target="../media/image43.wmf"/><Relationship Id="rId4" Type="http://schemas.openxmlformats.org/officeDocument/2006/relationships/image" Target="../media/image45.png"/><Relationship Id="rId9" Type="http://schemas.openxmlformats.org/officeDocument/2006/relationships/oleObject" Target="../embeddings/oleObject8.bin"/></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Machine Learning </a:t>
            </a:r>
            <a:br>
              <a:rPr lang="en-US" altLang="zh-CN" dirty="0"/>
            </a:br>
            <a:r>
              <a:rPr lang="en-US" altLang="zh-CN" dirty="0"/>
              <a:t>An Algorithm Perspective</a:t>
            </a:r>
          </a:p>
        </p:txBody>
      </p:sp>
      <p:sp>
        <p:nvSpPr>
          <p:cNvPr id="3" name="副标题 2"/>
          <p:cNvSpPr>
            <a:spLocks noGrp="1"/>
          </p:cNvSpPr>
          <p:nvPr>
            <p:ph type="subTitle" idx="1"/>
          </p:nvPr>
        </p:nvSpPr>
        <p:spPr/>
        <p:txBody>
          <a:bodyPr/>
          <a:lstStyle/>
          <a:p>
            <a:r>
              <a:rPr lang="en-US" altLang="zh-CN" dirty="0"/>
              <a:t>Second Edition</a:t>
            </a:r>
          </a:p>
          <a:p>
            <a:r>
              <a:rPr lang="en-US" altLang="zh-CN" dirty="0"/>
              <a:t>by Stephen </a:t>
            </a:r>
            <a:r>
              <a:rPr lang="en-US" altLang="zh-CN"/>
              <a:t>Marsland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r>
              <a:rPr lang="zh-CN" altLang="en-US">
                <a:sym typeface="+mn-ea"/>
              </a:rPr>
              <a:t>the </a:t>
            </a:r>
            <a:r>
              <a:rPr lang="zh-CN" altLang="en-US" b="1">
                <a:sym typeface="+mn-ea"/>
              </a:rPr>
              <a:t>hyperbolic tangent </a:t>
            </a:r>
            <a:r>
              <a:rPr lang="zh-CN" altLang="en-US">
                <a:sym typeface="+mn-ea"/>
              </a:rPr>
              <a:t>function</a:t>
            </a:r>
            <a:r>
              <a:rPr lang="zh-CN" altLang="en-US"/>
              <a:t> is still a </a:t>
            </a:r>
            <a:r>
              <a:rPr lang="zh-CN" altLang="en-US" b="1"/>
              <a:t>sigmoid </a:t>
            </a:r>
            <a:r>
              <a:rPr lang="zh-CN" altLang="en-US"/>
              <a:t>function, </a:t>
            </a:r>
          </a:p>
          <a:p>
            <a:r>
              <a:rPr lang="zh-CN" altLang="en-US"/>
              <a:t>but it </a:t>
            </a:r>
            <a:r>
              <a:rPr lang="zh-CN" altLang="en-US" b="1"/>
              <a:t>saturates </a:t>
            </a:r>
            <a:r>
              <a:rPr lang="zh-CN" altLang="en-US"/>
              <a:t>(reaches its constant values) at </a:t>
            </a:r>
            <a:r>
              <a:rPr lang="zh-CN" altLang="en-US" b="1"/>
              <a:t>±1</a:t>
            </a:r>
            <a:r>
              <a:rPr lang="zh-CN" altLang="en-US"/>
              <a:t> instead of 0 and 1</a:t>
            </a:r>
            <a:r>
              <a:rPr lang="en-US" altLang="zh-CN"/>
              <a:t>.</a:t>
            </a:r>
          </a:p>
          <a:p>
            <a:r>
              <a:rPr lang="en-US" altLang="zh-CN" b="1"/>
              <a:t>derivative</a:t>
            </a:r>
            <a:r>
              <a:rPr lang="en-US" altLang="zh-CN"/>
              <a:t>: d/dx tanh x = (1 − tanh</a:t>
            </a:r>
            <a:r>
              <a:rPr lang="en-US" altLang="zh-CN" baseline="30000"/>
              <a:t>2</a:t>
            </a:r>
            <a:r>
              <a:rPr lang="en-US" altLang="zh-CN"/>
              <a:t>(x)).</a:t>
            </a:r>
          </a:p>
          <a:p>
            <a:r>
              <a:rPr lang="zh-CN" altLang="en-US">
                <a:sym typeface="+mn-ea"/>
              </a:rPr>
              <a:t>So now we</a:t>
            </a:r>
            <a:r>
              <a:rPr lang="en-US" altLang="zh-CN">
                <a:sym typeface="+mn-ea"/>
              </a:rPr>
              <a:t>'</a:t>
            </a:r>
            <a:r>
              <a:rPr lang="zh-CN" altLang="en-US">
                <a:sym typeface="+mn-ea"/>
              </a:rPr>
              <a:t>ve got </a:t>
            </a:r>
          </a:p>
          <a:p>
            <a:pPr lvl="1"/>
            <a:r>
              <a:rPr lang="zh-CN" altLang="en-US">
                <a:sym typeface="+mn-ea"/>
              </a:rPr>
              <a:t>a </a:t>
            </a:r>
            <a:r>
              <a:rPr lang="zh-CN" altLang="en-US" b="1">
                <a:sym typeface="+mn-ea"/>
              </a:rPr>
              <a:t>new </a:t>
            </a:r>
            <a:r>
              <a:rPr lang="zh-CN" altLang="en-US">
                <a:sym typeface="+mn-ea"/>
              </a:rPr>
              <a:t>form of </a:t>
            </a:r>
            <a:r>
              <a:rPr lang="zh-CN" altLang="en-US" b="1">
                <a:sym typeface="+mn-ea"/>
              </a:rPr>
              <a:t>error computation</a:t>
            </a:r>
            <a:r>
              <a:rPr lang="zh-CN" altLang="en-US">
                <a:sym typeface="+mn-ea"/>
              </a:rPr>
              <a:t> </a:t>
            </a:r>
            <a:r>
              <a:rPr lang="en-US" altLang="zh-CN">
                <a:sym typeface="+mn-ea"/>
              </a:rPr>
              <a:t>(</a:t>
            </a:r>
            <a:r>
              <a:rPr lang="zh-CN" altLang="en-US" b="1">
                <a:sym typeface="+mn-ea"/>
              </a:rPr>
              <a:t>sum-of-squares error</a:t>
            </a:r>
            <a:r>
              <a:rPr lang="en-US" altLang="zh-CN" b="1">
                <a:sym typeface="+mn-ea"/>
              </a:rPr>
              <a:t>)</a:t>
            </a:r>
          </a:p>
          <a:p>
            <a:pPr lvl="1"/>
            <a:r>
              <a:rPr lang="zh-CN" altLang="en-US">
                <a:sym typeface="+mn-ea"/>
              </a:rPr>
              <a:t>and a </a:t>
            </a:r>
            <a:r>
              <a:rPr lang="zh-CN" altLang="en-US" b="1">
                <a:sym typeface="+mn-ea"/>
              </a:rPr>
              <a:t>new activation function</a:t>
            </a:r>
            <a:r>
              <a:rPr lang="zh-CN" altLang="en-US">
                <a:sym typeface="+mn-ea"/>
              </a:rPr>
              <a:t> </a:t>
            </a:r>
            <a:r>
              <a:rPr lang="en-US" altLang="zh-CN">
                <a:sym typeface="+mn-ea"/>
              </a:rPr>
              <a:t>(</a:t>
            </a:r>
            <a:r>
              <a:rPr lang="zh-CN" altLang="en-US" sz="2800" b="1">
                <a:sym typeface="+mn-ea"/>
              </a:rPr>
              <a:t>hyperbolic tangent</a:t>
            </a:r>
            <a:r>
              <a:rPr lang="en-US" altLang="zh-CN" sz="2800" b="1">
                <a:sym typeface="+mn-ea"/>
              </a:rPr>
              <a:t>)</a:t>
            </a:r>
          </a:p>
          <a:p>
            <a:pPr lvl="0"/>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Notes when performing classification</a:t>
            </a:r>
          </a:p>
        </p:txBody>
      </p:sp>
      <p:sp>
        <p:nvSpPr>
          <p:cNvPr id="3" name="内容占位符 2"/>
          <p:cNvSpPr>
            <a:spLocks noGrp="1"/>
          </p:cNvSpPr>
          <p:nvPr>
            <p:ph idx="1"/>
          </p:nvPr>
        </p:nvSpPr>
        <p:spPr>
          <a:xfrm>
            <a:off x="838200" y="1825625"/>
            <a:ext cx="10515600" cy="4740275"/>
          </a:xfrm>
        </p:spPr>
        <p:txBody>
          <a:bodyPr>
            <a:normAutofit/>
          </a:bodyPr>
          <a:lstStyle/>
          <a:p>
            <a:r>
              <a:rPr lang="zh-CN" altLang="en-US"/>
              <a:t> Suppose that we are doing </a:t>
            </a:r>
            <a:r>
              <a:rPr lang="zh-CN" altLang="en-US">
                <a:solidFill>
                  <a:srgbClr val="FF0000"/>
                </a:solidFill>
              </a:rPr>
              <a:t>two</a:t>
            </a:r>
            <a:r>
              <a:rPr lang="zh-CN" altLang="en-US"/>
              <a:t>-class classification, and </a:t>
            </a:r>
            <a:r>
              <a:rPr lang="zh-CN" altLang="en-US">
                <a:solidFill>
                  <a:srgbClr val="FF0000"/>
                </a:solidFill>
              </a:rPr>
              <a:t>90%</a:t>
            </a:r>
            <a:r>
              <a:rPr lang="zh-CN" altLang="en-US"/>
              <a:t> of our </a:t>
            </a:r>
            <a:r>
              <a:rPr lang="zh-CN" altLang="en-US">
                <a:solidFill>
                  <a:srgbClr val="FF0000"/>
                </a:solidFill>
              </a:rPr>
              <a:t>data </a:t>
            </a:r>
            <a:r>
              <a:rPr lang="zh-CN" altLang="en-US"/>
              <a:t>belongs to class 1.</a:t>
            </a:r>
          </a:p>
          <a:p>
            <a:pPr lvl="1"/>
            <a:r>
              <a:rPr lang="zh-CN" altLang="en-US"/>
              <a:t> (This can happen: for example in </a:t>
            </a:r>
            <a:r>
              <a:rPr lang="zh-CN" altLang="en-US">
                <a:solidFill>
                  <a:srgbClr val="FF0000"/>
                </a:solidFill>
              </a:rPr>
              <a:t>medical </a:t>
            </a:r>
            <a:r>
              <a:rPr lang="zh-CN" altLang="en-US"/>
              <a:t>data, most tests are negative in general.)</a:t>
            </a:r>
          </a:p>
          <a:p>
            <a:pPr lvl="0"/>
            <a:r>
              <a:rPr lang="zh-CN" altLang="en-US"/>
              <a:t> In that case, the </a:t>
            </a:r>
            <a:r>
              <a:rPr lang="zh-CN" altLang="en-US">
                <a:solidFill>
                  <a:srgbClr val="FF0000"/>
                </a:solidFill>
              </a:rPr>
              <a:t>algorithm </a:t>
            </a:r>
            <a:r>
              <a:rPr lang="zh-CN" altLang="en-US"/>
              <a:t>can learn to </a:t>
            </a:r>
            <a:r>
              <a:rPr lang="zh-CN" altLang="en-US">
                <a:solidFill>
                  <a:srgbClr val="FF0000"/>
                </a:solidFill>
              </a:rPr>
              <a:t>always </a:t>
            </a:r>
            <a:r>
              <a:rPr lang="zh-CN" altLang="en-US"/>
              <a:t>return the </a:t>
            </a:r>
            <a:r>
              <a:rPr lang="zh-CN" altLang="en-US">
                <a:solidFill>
                  <a:srgbClr val="FF0000"/>
                </a:solidFill>
              </a:rPr>
              <a:t>negative </a:t>
            </a:r>
            <a:r>
              <a:rPr lang="zh-CN" altLang="en-US"/>
              <a:t>class, since it will be right </a:t>
            </a:r>
            <a:r>
              <a:rPr lang="zh-CN" altLang="en-US">
                <a:solidFill>
                  <a:srgbClr val="FF0000"/>
                </a:solidFill>
              </a:rPr>
              <a:t>90% of the time</a:t>
            </a:r>
            <a:r>
              <a:rPr lang="zh-CN" altLang="en-US"/>
              <a:t>, but still a completely </a:t>
            </a:r>
            <a:r>
              <a:rPr lang="zh-CN" altLang="en-US">
                <a:solidFill>
                  <a:srgbClr val="FF0000"/>
                </a:solidFill>
              </a:rPr>
              <a:t>useless </a:t>
            </a:r>
            <a:r>
              <a:rPr lang="zh-CN" altLang="en-US"/>
              <a:t>classifier!</a:t>
            </a:r>
          </a:p>
          <a:p>
            <a:pPr lvl="0"/>
            <a:r>
              <a:rPr lang="zh-CN" altLang="en-US"/>
              <a:t>So you </a:t>
            </a:r>
            <a:r>
              <a:rPr lang="zh-CN" altLang="en-US">
                <a:solidFill>
                  <a:srgbClr val="FF0000"/>
                </a:solidFill>
              </a:rPr>
              <a:t>should </a:t>
            </a:r>
            <a:r>
              <a:rPr lang="zh-CN" altLang="en-US"/>
              <a:t>generally make sure that you have </a:t>
            </a:r>
            <a:r>
              <a:rPr lang="zh-CN" altLang="en-US">
                <a:solidFill>
                  <a:srgbClr val="FF0000"/>
                </a:solidFill>
              </a:rPr>
              <a:t>approximately </a:t>
            </a:r>
            <a:r>
              <a:rPr lang="zh-CN" altLang="en-US"/>
              <a:t>the </a:t>
            </a:r>
            <a:r>
              <a:rPr lang="zh-CN" altLang="en-US">
                <a:solidFill>
                  <a:srgbClr val="FF0000"/>
                </a:solidFill>
              </a:rPr>
              <a:t>same number</a:t>
            </a:r>
            <a:r>
              <a:rPr lang="zh-CN" altLang="en-US"/>
              <a:t> of each class in your training set.</a:t>
            </a:r>
          </a:p>
          <a:p>
            <a:pPr lvl="1"/>
            <a:r>
              <a:rPr lang="zh-CN" altLang="en-US"/>
              <a:t>This can mean </a:t>
            </a:r>
            <a:r>
              <a:rPr lang="zh-CN" altLang="en-US">
                <a:solidFill>
                  <a:srgbClr val="FF0000"/>
                </a:solidFill>
              </a:rPr>
              <a:t>discarding </a:t>
            </a:r>
            <a:r>
              <a:rPr lang="zh-CN" altLang="en-US"/>
              <a:t>a lot of data from the </a:t>
            </a:r>
            <a:r>
              <a:rPr lang="zh-CN" altLang="en-US">
                <a:solidFill>
                  <a:srgbClr val="FF0000"/>
                </a:solidFill>
              </a:rPr>
              <a:t>over-represented</a:t>
            </a:r>
            <a:r>
              <a:rPr lang="zh-CN" altLang="en-US"/>
              <a:t> class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There is an alternative solution, known as </a:t>
            </a:r>
            <a:r>
              <a:rPr lang="zh-CN" altLang="en-US">
                <a:solidFill>
                  <a:srgbClr val="FF0000"/>
                </a:solidFill>
              </a:rPr>
              <a:t>novelty detection</a:t>
            </a:r>
            <a:r>
              <a:rPr lang="zh-CN" altLang="en-US"/>
              <a:t>, </a:t>
            </a:r>
          </a:p>
          <a:p>
            <a:r>
              <a:rPr lang="zh-CN" altLang="en-US"/>
              <a:t>which is to </a:t>
            </a:r>
            <a:r>
              <a:rPr lang="zh-CN" altLang="en-US">
                <a:solidFill>
                  <a:srgbClr val="FF0000"/>
                </a:solidFill>
              </a:rPr>
              <a:t>train </a:t>
            </a:r>
            <a:r>
              <a:rPr lang="zh-CN" altLang="en-US"/>
              <a:t>the </a:t>
            </a:r>
            <a:r>
              <a:rPr lang="en-US" altLang="zh-CN"/>
              <a:t>MLP </a:t>
            </a:r>
            <a:r>
              <a:rPr lang="zh-CN" altLang="en-US"/>
              <a:t>on the data in the </a:t>
            </a:r>
            <a:r>
              <a:rPr lang="zh-CN" altLang="en-US">
                <a:solidFill>
                  <a:srgbClr val="FF0000"/>
                </a:solidFill>
              </a:rPr>
              <a:t>negative </a:t>
            </a:r>
            <a:r>
              <a:rPr lang="zh-CN" altLang="en-US"/>
              <a:t>class only, </a:t>
            </a:r>
          </a:p>
          <a:p>
            <a:r>
              <a:rPr lang="zh-CN" altLang="en-US"/>
              <a:t>and to assume that anything that looks </a:t>
            </a:r>
            <a:r>
              <a:rPr lang="zh-CN" altLang="en-US">
                <a:solidFill>
                  <a:srgbClr val="FF0000"/>
                </a:solidFill>
              </a:rPr>
              <a:t>different </a:t>
            </a:r>
            <a:r>
              <a:rPr lang="zh-CN" altLang="en-US"/>
              <a:t>to that is a </a:t>
            </a:r>
            <a:r>
              <a:rPr lang="zh-CN" altLang="en-US">
                <a:solidFill>
                  <a:srgbClr val="FF0000"/>
                </a:solidFill>
              </a:rPr>
              <a:t>positive </a:t>
            </a:r>
            <a:r>
              <a:rPr lang="zh-CN" altLang="en-US"/>
              <a:t>example.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4.4.3 A Classification Example: The Iris Dataset</a:t>
            </a:r>
          </a:p>
        </p:txBody>
      </p:sp>
      <p:sp>
        <p:nvSpPr>
          <p:cNvPr id="3" name="内容占位符 2"/>
          <p:cNvSpPr>
            <a:spLocks noGrp="1"/>
          </p:cNvSpPr>
          <p:nvPr>
            <p:ph idx="1"/>
          </p:nvPr>
        </p:nvSpPr>
        <p:spPr/>
        <p:txBody>
          <a:bodyPr/>
          <a:lstStyle/>
          <a:p>
            <a:r>
              <a:rPr lang="zh-CN" altLang="en-US"/>
              <a:t>This one is concerned with classifying examples of</a:t>
            </a:r>
            <a:r>
              <a:rPr lang="zh-CN" altLang="en-US">
                <a:solidFill>
                  <a:srgbClr val="FF0000"/>
                </a:solidFill>
              </a:rPr>
              <a:t> three types</a:t>
            </a:r>
            <a:r>
              <a:rPr lang="zh-CN" altLang="en-US"/>
              <a:t> of iris (flower) by the length and width of the sepals and petals and is called </a:t>
            </a:r>
            <a:r>
              <a:rPr lang="zh-CN" altLang="en-US">
                <a:solidFill>
                  <a:srgbClr val="FF0000"/>
                </a:solidFill>
              </a:rPr>
              <a:t>iris</a:t>
            </a:r>
            <a:r>
              <a:rPr lang="zh-CN" altLang="en-US"/>
              <a:t>.</a:t>
            </a:r>
          </a:p>
          <a:p>
            <a:r>
              <a:rPr lang="en-US" altLang="zh-CN"/>
              <a:t>First, Load the data from the file</a:t>
            </a:r>
          </a:p>
          <a:p>
            <a:pPr lvl="1"/>
            <a:r>
              <a:rPr lang="en-US" altLang="zh-CN"/>
              <a:t>iris=np.loadtxt('iris_proc.data',delimiter=',')</a:t>
            </a:r>
          </a:p>
          <a:p>
            <a:r>
              <a:rPr lang="en-US" altLang="zh-CN"/>
              <a:t>In the dataset, the last column is the class ID, and the others are the four measurements.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Normalising the input Data</a:t>
            </a:r>
            <a:endParaRPr lang="zh-CN" altLang="en-US"/>
          </a:p>
        </p:txBody>
      </p:sp>
      <p:sp>
        <p:nvSpPr>
          <p:cNvPr id="3" name="内容占位符 2"/>
          <p:cNvSpPr>
            <a:spLocks noGrp="1"/>
          </p:cNvSpPr>
          <p:nvPr>
            <p:ph idx="1"/>
          </p:nvPr>
        </p:nvSpPr>
        <p:spPr/>
        <p:txBody>
          <a:bodyPr/>
          <a:lstStyle/>
          <a:p>
            <a:r>
              <a:rPr lang="zh-CN" altLang="en-US" sz="3600"/>
              <a:t>iris[:,:4]=iris[:,:4]-iris[:,:4].mean(axis=0)</a:t>
            </a:r>
          </a:p>
          <a:p>
            <a:r>
              <a:rPr lang="zh-CN" altLang="en-US" sz="3600"/>
              <a:t>irisMax=np.concatenate((iris.max(axis=0)*np.ones((1,5)),np.abs(iris.min(axis=0))*np.ones((1,5))),axis=0).max(axis=0)</a:t>
            </a:r>
          </a:p>
          <a:p>
            <a:r>
              <a:rPr lang="zh-CN" altLang="en-US" sz="3600"/>
              <a:t>iris[:,:4]=iris[:,:4]/irisMax[:4]</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Convert the targets into 1-of-N encoding</a:t>
            </a:r>
          </a:p>
        </p:txBody>
      </p:sp>
      <p:sp>
        <p:nvSpPr>
          <p:cNvPr id="3" name="内容占位符 2"/>
          <p:cNvSpPr>
            <a:spLocks noGrp="1"/>
          </p:cNvSpPr>
          <p:nvPr>
            <p:ph idx="1"/>
          </p:nvPr>
        </p:nvSpPr>
        <p:spPr/>
        <p:txBody>
          <a:bodyPr>
            <a:normAutofit fontScale="90000"/>
          </a:bodyPr>
          <a:lstStyle/>
          <a:p>
            <a:r>
              <a:rPr lang="en-US" altLang="zh-CN"/>
              <a:t>To </a:t>
            </a:r>
            <a:r>
              <a:rPr lang="zh-CN" altLang="en-US"/>
              <a:t>convert the targets into </a:t>
            </a:r>
            <a:r>
              <a:rPr lang="zh-CN" altLang="en-US">
                <a:solidFill>
                  <a:srgbClr val="FF0000"/>
                </a:solidFill>
              </a:rPr>
              <a:t>1-of-N encoding</a:t>
            </a:r>
            <a:r>
              <a:rPr lang="zh-CN" altLang="en-US"/>
              <a:t>, from their current encoding as class 1, 2, or 3.</a:t>
            </a:r>
          </a:p>
          <a:p>
            <a:r>
              <a:rPr lang="zh-CN" altLang="en-US"/>
              <a:t>irisTargets=np.zeros((np.shape(iris)[0],3))</a:t>
            </a:r>
          </a:p>
          <a:p>
            <a:r>
              <a:rPr lang="zh-CN" altLang="en-US"/>
              <a:t>indices=np.where(iris[:,4]==0)</a:t>
            </a:r>
          </a:p>
          <a:p>
            <a:r>
              <a:rPr lang="zh-CN" altLang="en-US"/>
              <a:t>irisTargets[indices,0]=1</a:t>
            </a:r>
          </a:p>
          <a:p>
            <a:r>
              <a:rPr lang="zh-CN" altLang="en-US"/>
              <a:t>indices=np.where(iris[:,4]==1)</a:t>
            </a:r>
          </a:p>
          <a:p>
            <a:r>
              <a:rPr lang="zh-CN" altLang="en-US"/>
              <a:t>irisTargets[indices,1]=1</a:t>
            </a:r>
          </a:p>
          <a:p>
            <a:r>
              <a:rPr lang="zh-CN" altLang="en-US"/>
              <a:t>indices=np.where(iris[:,4]==2)</a:t>
            </a:r>
          </a:p>
          <a:p>
            <a:r>
              <a:rPr lang="zh-CN" altLang="en-US"/>
              <a:t>irisTargets[indices,2]=1</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R</a:t>
            </a:r>
            <a:r>
              <a:rPr lang="zh-CN" altLang="en-US"/>
              <a:t>andomise the order before split</a:t>
            </a:r>
            <a:r>
              <a:rPr lang="en-US" altLang="zh-CN"/>
              <a:t>ting</a:t>
            </a:r>
            <a:r>
              <a:rPr lang="zh-CN" altLang="en-US"/>
              <a:t> them into sets</a:t>
            </a:r>
          </a:p>
        </p:txBody>
      </p:sp>
      <p:sp>
        <p:nvSpPr>
          <p:cNvPr id="3" name="内容占位符 2"/>
          <p:cNvSpPr>
            <a:spLocks noGrp="1"/>
          </p:cNvSpPr>
          <p:nvPr>
            <p:ph idx="1"/>
          </p:nvPr>
        </p:nvSpPr>
        <p:spPr/>
        <p:txBody>
          <a:bodyPr/>
          <a:lstStyle/>
          <a:p>
            <a:r>
              <a:rPr lang="zh-CN" altLang="en-US">
                <a:sym typeface="+mn-ea"/>
              </a:rPr>
              <a:t> to ensure that there are </a:t>
            </a:r>
            <a:r>
              <a:rPr lang="zh-CN" altLang="en-US">
                <a:solidFill>
                  <a:srgbClr val="FF0000"/>
                </a:solidFill>
                <a:sym typeface="+mn-ea"/>
              </a:rPr>
              <a:t>not too many</a:t>
            </a:r>
            <a:r>
              <a:rPr lang="zh-CN" altLang="en-US">
                <a:sym typeface="+mn-ea"/>
              </a:rPr>
              <a:t> of one class in one of the sets</a:t>
            </a:r>
          </a:p>
          <a:p>
            <a:r>
              <a:rPr lang="zh-CN" altLang="en-US"/>
              <a:t>order=np.arange(np.shape(iris)[0])</a:t>
            </a:r>
          </a:p>
          <a:p>
            <a:r>
              <a:rPr lang="zh-CN" altLang="en-US"/>
              <a:t>np.random.shuffle(order)</a:t>
            </a:r>
          </a:p>
          <a:p>
            <a:r>
              <a:rPr lang="zh-CN" altLang="en-US"/>
              <a:t>iris=iris[order,:]</a:t>
            </a:r>
          </a:p>
          <a:p>
            <a:r>
              <a:rPr lang="zh-CN" altLang="en-US"/>
              <a:t>irisTargets=irisTargets[order,:]</a:t>
            </a:r>
          </a:p>
          <a:p>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To separate the data into training, testing, and validation sets</a:t>
            </a:r>
          </a:p>
        </p:txBody>
      </p:sp>
      <p:sp>
        <p:nvSpPr>
          <p:cNvPr id="3" name="内容占位符 2"/>
          <p:cNvSpPr>
            <a:spLocks noGrp="1"/>
          </p:cNvSpPr>
          <p:nvPr>
            <p:ph idx="1"/>
          </p:nvPr>
        </p:nvSpPr>
        <p:spPr/>
        <p:txBody>
          <a:bodyPr/>
          <a:lstStyle/>
          <a:p>
            <a:r>
              <a:rPr lang="zh-CN" altLang="en-US"/>
              <a:t>train=iris[::2,0:4]</a:t>
            </a:r>
          </a:p>
          <a:p>
            <a:r>
              <a:rPr lang="zh-CN" altLang="en-US"/>
              <a:t>trainTargets=irisTargets[::2]</a:t>
            </a:r>
          </a:p>
          <a:p>
            <a:r>
              <a:rPr lang="zh-CN" altLang="en-US"/>
              <a:t>validation=iris[1::4,0:4]</a:t>
            </a:r>
          </a:p>
          <a:p>
            <a:r>
              <a:rPr lang="zh-CN" altLang="en-US"/>
              <a:t>validationTargets=irisTargets[1::4]</a:t>
            </a:r>
          </a:p>
          <a:p>
            <a:r>
              <a:rPr lang="zh-CN" altLang="en-US"/>
              <a:t>test=iris[3::4,0:4]</a:t>
            </a:r>
          </a:p>
          <a:p>
            <a:r>
              <a:rPr lang="zh-CN" altLang="en-US"/>
              <a:t>testTargets=irisTargets[3::4]</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initializtin of training MLP</a:t>
            </a:r>
          </a:p>
        </p:txBody>
      </p:sp>
      <p:sp>
        <p:nvSpPr>
          <p:cNvPr id="3" name="内容占位符 2"/>
          <p:cNvSpPr>
            <a:spLocks noGrp="1"/>
          </p:cNvSpPr>
          <p:nvPr>
            <p:ph idx="1"/>
          </p:nvPr>
        </p:nvSpPr>
        <p:spPr/>
        <p:txBody>
          <a:bodyPr>
            <a:normAutofit fontScale="75000"/>
          </a:bodyPr>
          <a:lstStyle/>
          <a:p>
            <a:r>
              <a:rPr lang="zh-CN" altLang="en-US"/>
              <a:t>nInputNode=4</a:t>
            </a:r>
          </a:p>
          <a:p>
            <a:r>
              <a:rPr lang="zh-CN" altLang="en-US"/>
              <a:t>nHiddenNode=4</a:t>
            </a:r>
          </a:p>
          <a:p>
            <a:r>
              <a:rPr lang="zh-CN" altLang="en-US"/>
              <a:t>nOutputNode=3</a:t>
            </a:r>
          </a:p>
          <a:p>
            <a:r>
              <a:rPr lang="zh-CN" altLang="en-US"/>
              <a:t>nData=int(nTotal/2)</a:t>
            </a:r>
          </a:p>
          <a:p>
            <a:r>
              <a:rPr lang="zh-CN" altLang="en-US"/>
              <a:t>nIteration=400</a:t>
            </a:r>
          </a:p>
          <a:p>
            <a:r>
              <a:rPr lang="zh-CN" altLang="en-US"/>
              <a:t>beta=0.8</a:t>
            </a:r>
          </a:p>
          <a:p>
            <a:r>
              <a:rPr lang="zh-CN" altLang="en-US"/>
              <a:t>eta=0.25</a:t>
            </a:r>
          </a:p>
          <a:p>
            <a:r>
              <a:rPr lang="zh-CN" altLang="en-US"/>
              <a:t>momentum=0.9</a:t>
            </a:r>
          </a:p>
          <a:p>
            <a:r>
              <a:rPr lang="zh-CN" altLang="en-US"/>
              <a:t>error=np.zeros((nIteration,1))</a:t>
            </a:r>
          </a:p>
          <a:p>
            <a:r>
              <a:rPr lang="zh-CN" altLang="en-US"/>
              <a:t>validation_error=np.zeros((nIteration,1))</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a:sym typeface="+mn-ea"/>
              </a:rPr>
              <a:t>weight_v=(np.random.rand(nInputNode+1,nHiddenNode)-0.5)*2/np.sqrt(nInputNode)</a:t>
            </a:r>
            <a:endParaRPr lang="zh-CN" altLang="en-US"/>
          </a:p>
          <a:p>
            <a:r>
              <a:rPr lang="zh-CN" altLang="en-US">
                <a:sym typeface="+mn-ea"/>
              </a:rPr>
              <a:t>weight_w=(np.random.rand(nHiddenNode+1,nOutputNode)-0.5)*2/np.sqrt(nHiddenNode)</a:t>
            </a:r>
            <a:endParaRPr lang="zh-CN" altLang="en-US"/>
          </a:p>
          <a:p>
            <a:r>
              <a:rPr lang="zh-CN" altLang="en-US">
                <a:sym typeface="+mn-ea"/>
              </a:rPr>
              <a:t>input_MLP=np.concatenate((train,-np.ones((nData,1))),axis=1)</a:t>
            </a:r>
            <a:endParaRPr lang="zh-CN" altLang="en-US"/>
          </a:p>
          <a:p>
            <a:r>
              <a:rPr lang="zh-CN" altLang="en-US">
                <a:sym typeface="+mn-ea"/>
              </a:rPr>
              <a:t>validation=np.concatenate((validation,-np.ones((np.shape(validation)[0],1))),axis=1)</a:t>
            </a:r>
            <a:endParaRPr lang="zh-CN" altLang="en-US"/>
          </a:p>
          <a:p>
            <a:r>
              <a:rPr lang="zh-CN" altLang="en-US">
                <a:sym typeface="+mn-ea"/>
              </a:rPr>
              <a:t>update_v=np.zeros((np.shape(weight_v)))</a:t>
            </a:r>
            <a:endParaRPr lang="zh-CN" altLang="en-US"/>
          </a:p>
          <a:p>
            <a:r>
              <a:rPr lang="zh-CN" altLang="en-US">
                <a:sym typeface="+mn-ea"/>
              </a:rPr>
              <a:t>update_w=np.zeros((np.shape(weight_w)))</a:t>
            </a:r>
            <a:endParaRPr lang="zh-CN" altLang="en-US"/>
          </a:p>
          <a:p>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training of MLP for classification</a:t>
            </a:r>
          </a:p>
        </p:txBody>
      </p:sp>
      <p:sp>
        <p:nvSpPr>
          <p:cNvPr id="3" name="内容占位符 2"/>
          <p:cNvSpPr>
            <a:spLocks noGrp="1"/>
          </p:cNvSpPr>
          <p:nvPr>
            <p:ph idx="1"/>
          </p:nvPr>
        </p:nvSpPr>
        <p:spPr/>
        <p:txBody>
          <a:bodyPr>
            <a:normAutofit fontScale="90000"/>
          </a:bodyPr>
          <a:lstStyle/>
          <a:p>
            <a:r>
              <a:rPr lang="zh-CN" altLang="en-US"/>
              <a:t>for n in range(nIteration):</a:t>
            </a:r>
          </a:p>
          <a:p>
            <a:r>
              <a:rPr lang="zh-CN" altLang="en-US"/>
              <a:t>    hidden_MLP=np.dot(input_MLP,weight_v)</a:t>
            </a:r>
          </a:p>
          <a:p>
            <a:r>
              <a:rPr lang="zh-CN" altLang="en-US"/>
              <a:t>    hidden_MLP=1.0/(1.0+np.exp(-beta*hidden_MLP))</a:t>
            </a:r>
          </a:p>
          <a:p>
            <a:r>
              <a:rPr lang="zh-CN" altLang="en-US"/>
              <a:t>    hidden_MLP=np.concatenate((hidden_MLP,-np.ones((nData,1))),axis=1)</a:t>
            </a:r>
          </a:p>
          <a:p>
            <a:r>
              <a:rPr lang="zh-CN" altLang="en-US"/>
              <a:t>    output_MLP=np.dot(hidden_MLP,weight_w)</a:t>
            </a:r>
          </a:p>
          <a:p>
            <a:r>
              <a:rPr lang="zh-CN" altLang="en-US"/>
              <a:t>    </a:t>
            </a:r>
            <a:r>
              <a:rPr lang="zh-CN" altLang="en-US">
                <a:solidFill>
                  <a:srgbClr val="FF0000"/>
                </a:solidFill>
              </a:rPr>
              <a:t>normalisers = np.sum(np.exp(output_MLP),axis=1)*np.ones((1,np.shape(output_MLP)[0]))</a:t>
            </a:r>
          </a:p>
          <a:p>
            <a:r>
              <a:rPr lang="zh-CN" altLang="en-US">
                <a:solidFill>
                  <a:srgbClr val="FF0000"/>
                </a:solidFill>
              </a:rPr>
              <a:t>    output_MLP=np.transpose(np.transpose(np.exp(output_MLP))/normalisers)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a:t>We can </a:t>
            </a:r>
            <a:r>
              <a:rPr lang="zh-CN" altLang="en-US" b="1"/>
              <a:t>differentiate </a:t>
            </a:r>
            <a:r>
              <a:rPr lang="zh-CN" altLang="en-US"/>
              <a:t>it, so that when we </a:t>
            </a:r>
            <a:r>
              <a:rPr lang="zh-CN" altLang="en-US" b="1"/>
              <a:t>change </a:t>
            </a:r>
            <a:r>
              <a:rPr lang="zh-CN" altLang="en-US"/>
              <a:t>the </a:t>
            </a:r>
            <a:r>
              <a:rPr lang="zh-CN" altLang="en-US" b="1"/>
              <a:t>weights</a:t>
            </a:r>
            <a:r>
              <a:rPr lang="zh-CN" altLang="en-US"/>
              <a:t>, we do it in the </a:t>
            </a:r>
            <a:r>
              <a:rPr lang="zh-CN" altLang="en-US" b="1"/>
              <a:t>direction </a:t>
            </a:r>
            <a:r>
              <a:rPr lang="zh-CN" altLang="en-US"/>
              <a:t>that is </a:t>
            </a:r>
            <a:r>
              <a:rPr lang="zh-CN" altLang="en-US" b="1"/>
              <a:t>downhill </a:t>
            </a:r>
            <a:r>
              <a:rPr lang="zh-CN" altLang="en-US"/>
              <a:t>for the </a:t>
            </a:r>
            <a:r>
              <a:rPr lang="zh-CN" altLang="en-US" b="1"/>
              <a:t>error</a:t>
            </a:r>
            <a:r>
              <a:rPr lang="zh-CN" altLang="en-US"/>
              <a:t>, </a:t>
            </a:r>
          </a:p>
          <a:p>
            <a:pPr lvl="1"/>
            <a:r>
              <a:rPr lang="zh-CN" altLang="en-US"/>
              <a:t>which means that we know we are </a:t>
            </a:r>
            <a:r>
              <a:rPr lang="zh-CN" altLang="en-US" b="1"/>
              <a:t>improving </a:t>
            </a:r>
            <a:r>
              <a:rPr lang="zh-CN" altLang="en-US"/>
              <a:t>the </a:t>
            </a:r>
            <a:r>
              <a:rPr lang="zh-CN" altLang="en-US" b="1"/>
              <a:t>error function</a:t>
            </a:r>
            <a:r>
              <a:rPr lang="zh-CN" altLang="en-US"/>
              <a:t> of the network. </a:t>
            </a:r>
          </a:p>
          <a:p>
            <a:r>
              <a:rPr lang="zh-CN" altLang="en-US"/>
              <a:t>As far as an algorithm goes, we</a:t>
            </a:r>
            <a:r>
              <a:rPr lang="en-US" altLang="zh-CN"/>
              <a:t>'</a:t>
            </a:r>
            <a:r>
              <a:rPr lang="zh-CN" altLang="en-US"/>
              <a:t>ve fed our </a:t>
            </a:r>
            <a:r>
              <a:rPr lang="zh-CN" altLang="en-US" b="1"/>
              <a:t>inputs </a:t>
            </a:r>
            <a:r>
              <a:rPr lang="zh-CN" altLang="en-US"/>
              <a:t>forward through the network and </a:t>
            </a:r>
            <a:r>
              <a:rPr lang="zh-CN" altLang="en-US" b="1"/>
              <a:t>worked out</a:t>
            </a:r>
            <a:r>
              <a:rPr lang="zh-CN" altLang="en-US"/>
              <a:t> which nodes are </a:t>
            </a:r>
            <a:r>
              <a:rPr lang="zh-CN" altLang="en-US" b="1"/>
              <a:t>firing</a:t>
            </a:r>
            <a:r>
              <a:rPr lang="zh-CN" altLang="en-US"/>
              <a:t>.</a:t>
            </a:r>
          </a:p>
          <a:p>
            <a:r>
              <a:rPr lang="zh-CN" altLang="en-US"/>
              <a:t>Now, at the </a:t>
            </a:r>
            <a:r>
              <a:rPr lang="zh-CN" altLang="en-US" b="1"/>
              <a:t>output</a:t>
            </a:r>
            <a:r>
              <a:rPr lang="zh-CN" altLang="en-US"/>
              <a:t>, we</a:t>
            </a:r>
            <a:r>
              <a:rPr lang="en-US" altLang="zh-CN"/>
              <a:t>'</a:t>
            </a:r>
            <a:r>
              <a:rPr lang="zh-CN" altLang="en-US"/>
              <a:t>ve computed the </a:t>
            </a:r>
            <a:r>
              <a:rPr lang="zh-CN" altLang="en-US" b="1"/>
              <a:t>errors </a:t>
            </a:r>
            <a:r>
              <a:rPr lang="zh-CN" altLang="en-US"/>
              <a:t>as the </a:t>
            </a:r>
            <a:r>
              <a:rPr lang="zh-CN" altLang="en-US" b="1"/>
              <a:t>sum-squared</a:t>
            </a:r>
            <a:r>
              <a:rPr lang="zh-CN" altLang="en-US"/>
              <a:t> difference between the </a:t>
            </a:r>
            <a:r>
              <a:rPr lang="zh-CN" altLang="en-US" b="1"/>
              <a:t>outputs </a:t>
            </a:r>
            <a:r>
              <a:rPr lang="zh-CN" altLang="en-US"/>
              <a:t>and the </a:t>
            </a:r>
            <a:r>
              <a:rPr lang="zh-CN" altLang="en-US" b="1"/>
              <a:t>targets </a:t>
            </a:r>
            <a:r>
              <a:rPr lang="zh-CN" altLang="en-US"/>
              <a:t>).</a:t>
            </a:r>
          </a:p>
          <a:p>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a:bodyPr>
          <a:lstStyle/>
          <a:p>
            <a:r>
              <a:rPr lang="zh-CN" altLang="en-US"/>
              <a:t>error[n,0]=0.5*np.sum((output_MLP-trainTargets)**2)/nData</a:t>
            </a:r>
          </a:p>
          <a:p>
            <a:r>
              <a:rPr lang="zh-CN" altLang="en-US"/>
              <a:t>    </a:t>
            </a:r>
          </a:p>
          <a:p>
            <a:r>
              <a:rPr lang="zh-CN" altLang="en-US"/>
              <a:t>   </a:t>
            </a:r>
            <a:r>
              <a:rPr lang="zh-CN" altLang="en-US">
                <a:solidFill>
                  <a:srgbClr val="FF0000"/>
                </a:solidFill>
              </a:rPr>
              <a:t> deltaOutput=(output_MLP-trainTargets)*(output_MLP*(-output_MLP)+output_MLP)/nData</a:t>
            </a:r>
          </a:p>
          <a:p>
            <a:r>
              <a:rPr lang="zh-CN" altLang="en-US"/>
              <a:t>    deltaHidden=beta*hidden_MLP*(1-hidden_MLP)*(np.dot(deltaOutput,np.transpose(weight_w)))</a:t>
            </a:r>
          </a:p>
          <a:p>
            <a:r>
              <a:rPr lang="zh-CN" altLang="en-US"/>
              <a:t>    update_v=eta*(np.dot(np.transpose(input_MLP),deltaHidden[:,:-1]))+momentum*update_v</a:t>
            </a:r>
          </a:p>
          <a:p>
            <a:r>
              <a:rPr lang="zh-CN" altLang="en-US"/>
              <a:t>    update_w=eta*(np.dot(np.transpose(hidden_MLP),deltaOutput))+momentum*update_w</a:t>
            </a:r>
          </a:p>
          <a:p>
            <a:r>
              <a:rPr lang="zh-CN" altLang="en-US"/>
              <a:t>    weight_v-=update_v</a:t>
            </a:r>
          </a:p>
          <a:p>
            <a:r>
              <a:rPr lang="zh-CN" altLang="en-US"/>
              <a:t>    weight_w-=update_w</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Validation Tracking</a:t>
            </a:r>
          </a:p>
        </p:txBody>
      </p:sp>
      <p:sp>
        <p:nvSpPr>
          <p:cNvPr id="3" name="内容占位符 2"/>
          <p:cNvSpPr>
            <a:spLocks noGrp="1"/>
          </p:cNvSpPr>
          <p:nvPr>
            <p:ph idx="1"/>
          </p:nvPr>
        </p:nvSpPr>
        <p:spPr/>
        <p:txBody>
          <a:bodyPr>
            <a:normAutofit fontScale="70000"/>
          </a:bodyPr>
          <a:lstStyle/>
          <a:p>
            <a:r>
              <a:rPr lang="zh-CN" altLang="en-US"/>
              <a:t>validation_Hidden=np.dot(validation,weight_v)</a:t>
            </a:r>
          </a:p>
          <a:p>
            <a:r>
              <a:rPr lang="zh-CN" altLang="en-US"/>
              <a:t>    validation_Hidden=1.0/(1.0+np.exp(-beta*validation_Hidden))</a:t>
            </a:r>
          </a:p>
          <a:p>
            <a:r>
              <a:rPr lang="zh-CN" altLang="en-US"/>
              <a:t>    validation_Hidden=np.concatenate((validation_Hidden,-np.ones((np.shape(validation)[0],1))),axis=1)</a:t>
            </a:r>
          </a:p>
          <a:p>
            <a:r>
              <a:rPr lang="zh-CN" altLang="en-US"/>
              <a:t>    validation_Output=np.dot(validation_Hidden,weight_w)</a:t>
            </a:r>
          </a:p>
          <a:p>
            <a:r>
              <a:rPr lang="zh-CN" altLang="en-US"/>
              <a:t>    validationNormalisers = np.sum(np.exp(validation_Output),axis=1)*np.ones((1,np.shape(validation_Output)[0]))</a:t>
            </a:r>
          </a:p>
          <a:p>
            <a:r>
              <a:rPr lang="zh-CN" altLang="en-US"/>
              <a:t>    validation_Output=np.transpose(np.transpose(np.exp(validation_Output))/validationNormalisers)</a:t>
            </a:r>
          </a:p>
          <a:p>
            <a:r>
              <a:rPr lang="zh-CN" altLang="en-US"/>
              <a:t>    validation_error[n,0]=0.5*np.sum((validation_Output-validationTargets)**2)/np.shape(validation)[0]</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testing the result</a:t>
            </a:r>
          </a:p>
        </p:txBody>
      </p:sp>
      <p:sp>
        <p:nvSpPr>
          <p:cNvPr id="3" name="内容占位符 2"/>
          <p:cNvSpPr>
            <a:spLocks noGrp="1"/>
          </p:cNvSpPr>
          <p:nvPr>
            <p:ph idx="1"/>
          </p:nvPr>
        </p:nvSpPr>
        <p:spPr/>
        <p:txBody>
          <a:bodyPr>
            <a:normAutofit fontScale="90000" lnSpcReduction="20000"/>
          </a:bodyPr>
          <a:lstStyle/>
          <a:p>
            <a:r>
              <a:rPr lang="zh-CN" altLang="en-US"/>
              <a:t>test=np.concatenate((test,-np.ones((np.shape(test)[0],1))),axis=1)</a:t>
            </a:r>
          </a:p>
          <a:p>
            <a:r>
              <a:rPr lang="zh-CN" altLang="en-US"/>
              <a:t>test_Hidden=np.dot(test,weight_v)</a:t>
            </a:r>
          </a:p>
          <a:p>
            <a:r>
              <a:rPr lang="zh-CN" altLang="en-US"/>
              <a:t>test_Hidden=1.0/(1.0+np.exp(-beta*test_Hidden))</a:t>
            </a:r>
          </a:p>
          <a:p>
            <a:r>
              <a:rPr lang="zh-CN" altLang="en-US"/>
              <a:t>test_Hidden=np.concatenate((test_Hidden,-np.ones((np.shape(test)[0],1))),axis=1)</a:t>
            </a:r>
          </a:p>
          <a:p>
            <a:r>
              <a:rPr lang="zh-CN" altLang="en-US"/>
              <a:t>test_Output=np.dot(test_Hidden,weight_w)</a:t>
            </a:r>
          </a:p>
          <a:p>
            <a:r>
              <a:rPr lang="zh-CN" altLang="en-US"/>
              <a:t>testNormalisers = np.sum(np.exp(test_Output),axis=1)*np.ones((1,np.shape(test_Output)[0]))</a:t>
            </a:r>
          </a:p>
          <a:p>
            <a:r>
              <a:rPr lang="zh-CN" altLang="en-US"/>
              <a:t>test_Output=np.transpose(np.transpose(np.exp(test_Output))/testNormalisers)</a:t>
            </a:r>
          </a:p>
          <a:p>
            <a:r>
              <a:rPr lang="zh-CN" altLang="en-US"/>
              <a:t>test_error=0.5*np.sum((test_Output-testTargets)**2)/np.shape(test)[0]</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Confusion Matrix</a:t>
            </a:r>
          </a:p>
        </p:txBody>
      </p:sp>
      <p:sp>
        <p:nvSpPr>
          <p:cNvPr id="3" name="内容占位符 2"/>
          <p:cNvSpPr>
            <a:spLocks noGrp="1"/>
          </p:cNvSpPr>
          <p:nvPr>
            <p:ph idx="1"/>
          </p:nvPr>
        </p:nvSpPr>
        <p:spPr/>
        <p:txBody>
          <a:bodyPr>
            <a:normAutofit/>
          </a:bodyPr>
          <a:lstStyle/>
          <a:p>
            <a:r>
              <a:rPr lang="zh-CN" altLang="en-US"/>
              <a:t>nClasses = np.shape(testTargets)[1]</a:t>
            </a:r>
          </a:p>
          <a:p>
            <a:r>
              <a:rPr lang="zh-CN" altLang="en-US"/>
              <a:t>if nClasses==1:</a:t>
            </a:r>
          </a:p>
          <a:p>
            <a:r>
              <a:rPr lang="zh-CN" altLang="en-US"/>
              <a:t>    nClasses = 2</a:t>
            </a:r>
          </a:p>
          <a:p>
            <a:r>
              <a:rPr lang="zh-CN" altLang="en-US"/>
              <a:t>    test_Output = np.where(test_Output&gt;0.5,1,0)</a:t>
            </a:r>
          </a:p>
          <a:p>
            <a:r>
              <a:rPr lang="zh-CN" altLang="en-US"/>
              <a:t>else:</a:t>
            </a:r>
          </a:p>
          <a:p>
            <a:r>
              <a:rPr lang="zh-CN" altLang="en-US"/>
              <a:t>    # 1-of-N encoding</a:t>
            </a:r>
          </a:p>
          <a:p>
            <a:r>
              <a:rPr lang="zh-CN" altLang="en-US"/>
              <a:t>    outputs = np.argmax(test_Output,1)</a:t>
            </a:r>
          </a:p>
          <a:p>
            <a:r>
              <a:rPr lang="zh-CN" altLang="en-US"/>
              <a:t>    targets = np.argmax(testTargets,1)</a:t>
            </a:r>
          </a:p>
          <a:p>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sym typeface="+mn-ea"/>
              </a:rPr>
              <a:t>confusionMatrix = np.zeros((nClasses,nClasses))</a:t>
            </a:r>
            <a:endParaRPr lang="zh-CN" altLang="en-US"/>
          </a:p>
          <a:p>
            <a:r>
              <a:rPr lang="zh-CN" altLang="en-US">
                <a:sym typeface="+mn-ea"/>
              </a:rPr>
              <a:t>for i in range(nClasses):</a:t>
            </a:r>
            <a:endParaRPr lang="zh-CN" altLang="en-US"/>
          </a:p>
          <a:p>
            <a:r>
              <a:rPr lang="zh-CN" altLang="en-US">
                <a:sym typeface="+mn-ea"/>
              </a:rPr>
              <a:t>    for j in range(nClasses):</a:t>
            </a:r>
            <a:endParaRPr lang="zh-CN" altLang="en-US"/>
          </a:p>
          <a:p>
            <a:r>
              <a:rPr lang="zh-CN" altLang="en-US">
                <a:sym typeface="+mn-ea"/>
              </a:rPr>
              <a:t>        confusionMatrix[i,j] = np.sum(np.where(outputs==i,1,0)*np.where(targets==j,1,0))</a:t>
            </a:r>
            <a:endParaRPr lang="zh-CN" altLang="en-US"/>
          </a:p>
          <a:p>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Output the results</a:t>
            </a:r>
          </a:p>
        </p:txBody>
      </p:sp>
      <p:sp>
        <p:nvSpPr>
          <p:cNvPr id="3" name="内容占位符 2"/>
          <p:cNvSpPr>
            <a:spLocks noGrp="1"/>
          </p:cNvSpPr>
          <p:nvPr>
            <p:ph idx="1"/>
          </p:nvPr>
        </p:nvSpPr>
        <p:spPr/>
        <p:txBody>
          <a:bodyPr/>
          <a:lstStyle/>
          <a:p>
            <a:r>
              <a:rPr lang="zh-CN" altLang="en-US"/>
              <a:t>print('testError=',test_error)</a:t>
            </a:r>
          </a:p>
          <a:p>
            <a:r>
              <a:rPr lang="zh-CN" altLang="en-US"/>
              <a:t>plt.plot(range(nIteration),error,range(nIteration),validation_error)</a:t>
            </a:r>
          </a:p>
          <a:p>
            <a:endParaRPr lang="zh-CN" altLang="en-US"/>
          </a:p>
          <a:p>
            <a:r>
              <a:rPr lang="zh-CN" altLang="en-US">
                <a:sym typeface="+mn-ea"/>
              </a:rPr>
              <a:t>print ("Confusion matrix is:")</a:t>
            </a:r>
            <a:endParaRPr lang="zh-CN" altLang="en-US"/>
          </a:p>
          <a:p>
            <a:r>
              <a:rPr lang="zh-CN" altLang="en-US">
                <a:sym typeface="+mn-ea"/>
              </a:rPr>
              <a:t>print (confusionMatrix)</a:t>
            </a:r>
            <a:endParaRPr lang="zh-CN" altLang="en-US"/>
          </a:p>
          <a:p>
            <a:r>
              <a:rPr lang="zh-CN" altLang="en-US">
                <a:sym typeface="+mn-ea"/>
              </a:rPr>
              <a:t>print ("Percentage Correct: ",np.trace(confusionMatrix)/np.sum(confusionMatrix)*100,'%')</a:t>
            </a:r>
            <a:endParaRPr lang="zh-CN" altLang="en-US"/>
          </a:p>
          <a:p>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testError= 0.03494997479726993</a:t>
            </a:r>
          </a:p>
          <a:p>
            <a:r>
              <a:rPr lang="zh-CN" altLang="en-US"/>
              <a:t>Confusion matrix is:</a:t>
            </a:r>
          </a:p>
          <a:p>
            <a:r>
              <a:rPr lang="zh-CN" altLang="en-US"/>
              <a:t>[[11.  0.  0.]</a:t>
            </a:r>
          </a:p>
          <a:p>
            <a:r>
              <a:rPr lang="zh-CN" altLang="en-US"/>
              <a:t> [ 0. 14.  0.]</a:t>
            </a:r>
          </a:p>
          <a:p>
            <a:r>
              <a:rPr lang="zh-CN" altLang="en-US"/>
              <a:t> [ 0.  0. 12.]]</a:t>
            </a:r>
          </a:p>
          <a:p>
            <a:r>
              <a:rPr lang="zh-CN" altLang="en-US"/>
              <a:t>Percentage Correct:  100.0 %</a:t>
            </a:r>
          </a:p>
        </p:txBody>
      </p:sp>
      <p:pic>
        <p:nvPicPr>
          <p:cNvPr id="4" name="图片 3"/>
          <p:cNvPicPr>
            <a:picLocks noChangeAspect="1"/>
          </p:cNvPicPr>
          <p:nvPr/>
        </p:nvPicPr>
        <p:blipFill>
          <a:blip r:embed="rId2"/>
          <a:stretch>
            <a:fillRect/>
          </a:stretch>
        </p:blipFill>
        <p:spPr>
          <a:xfrm>
            <a:off x="6184265" y="1939290"/>
            <a:ext cx="5629275" cy="372364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4.4.4 Time-Series Prediction</a:t>
            </a:r>
          </a:p>
        </p:txBody>
      </p:sp>
      <p:sp>
        <p:nvSpPr>
          <p:cNvPr id="3" name="内容占位符 2"/>
          <p:cNvSpPr>
            <a:spLocks noGrp="1"/>
          </p:cNvSpPr>
          <p:nvPr>
            <p:ph idx="1"/>
          </p:nvPr>
        </p:nvSpPr>
        <p:spPr>
          <a:xfrm>
            <a:off x="838200" y="1825625"/>
            <a:ext cx="10515600" cy="4805680"/>
          </a:xfrm>
        </p:spPr>
        <p:txBody>
          <a:bodyPr>
            <a:normAutofit/>
          </a:bodyPr>
          <a:lstStyle/>
          <a:p>
            <a:r>
              <a:rPr lang="zh-CN" altLang="en-US"/>
              <a:t>we have a set of data that show how something varies over time, </a:t>
            </a:r>
          </a:p>
          <a:p>
            <a:r>
              <a:rPr lang="zh-CN" altLang="en-US"/>
              <a:t>and we want to </a:t>
            </a:r>
            <a:r>
              <a:rPr lang="zh-CN" altLang="en-US">
                <a:solidFill>
                  <a:srgbClr val="FF0000"/>
                </a:solidFill>
              </a:rPr>
              <a:t>predict </a:t>
            </a:r>
            <a:r>
              <a:rPr lang="zh-CN" altLang="en-US"/>
              <a:t>how the data will vary in the future.</a:t>
            </a:r>
          </a:p>
          <a:p>
            <a:r>
              <a:rPr lang="zh-CN" altLang="en-US"/>
              <a:t>The problem is that</a:t>
            </a:r>
          </a:p>
          <a:p>
            <a:pPr lvl="1"/>
            <a:r>
              <a:rPr lang="zh-CN" altLang="en-US"/>
              <a:t>even if there is some regularity in the time-series, it can appear over many </a:t>
            </a:r>
            <a:r>
              <a:rPr lang="zh-CN" altLang="en-US">
                <a:solidFill>
                  <a:srgbClr val="FF0000"/>
                </a:solidFill>
              </a:rPr>
              <a:t>different </a:t>
            </a:r>
            <a:r>
              <a:rPr lang="zh-CN" altLang="en-US"/>
              <a:t>scales. </a:t>
            </a:r>
            <a:r>
              <a:rPr lang="en-US" altLang="zh-CN"/>
              <a:t>i.e. daily, monthly, seasonly or yearly</a:t>
            </a:r>
          </a:p>
          <a:p>
            <a:pPr lvl="0"/>
            <a:r>
              <a:rPr lang="zh-CN" altLang="en-US"/>
              <a:t>The other problems with the data are practical. </a:t>
            </a:r>
          </a:p>
          <a:p>
            <a:pPr lvl="1"/>
            <a:r>
              <a:rPr lang="zh-CN" altLang="en-US"/>
              <a:t>How many </a:t>
            </a:r>
            <a:r>
              <a:rPr lang="zh-CN" altLang="en-US">
                <a:solidFill>
                  <a:srgbClr val="FF0000"/>
                </a:solidFill>
              </a:rPr>
              <a:t>datapoints </a:t>
            </a:r>
            <a:r>
              <a:rPr lang="zh-CN" altLang="en-US"/>
              <a:t>should we look at to make the prediction (i.e., how many </a:t>
            </a:r>
            <a:r>
              <a:rPr lang="zh-CN" altLang="en-US">
                <a:solidFill>
                  <a:srgbClr val="FF0000"/>
                </a:solidFill>
              </a:rPr>
              <a:t>inputs </a:t>
            </a:r>
            <a:r>
              <a:rPr lang="zh-CN" altLang="en-US"/>
              <a:t>should there be to the neural network)</a:t>
            </a:r>
          </a:p>
          <a:p>
            <a:pPr lvl="1"/>
            <a:r>
              <a:rPr lang="zh-CN" altLang="en-US"/>
              <a:t>and </a:t>
            </a:r>
            <a:r>
              <a:rPr lang="zh-CN" altLang="en-US">
                <a:solidFill>
                  <a:srgbClr val="FF0000"/>
                </a:solidFill>
              </a:rPr>
              <a:t>how far </a:t>
            </a:r>
            <a:r>
              <a:rPr lang="zh-CN" altLang="en-US"/>
              <a:t>apart in time should we space those inputs (i.e., should we use every second datapoint, every 10th, or all of them)?</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5285105" cy="4351655"/>
          </a:xfrm>
        </p:spPr>
        <p:txBody>
          <a:bodyPr/>
          <a:lstStyle/>
          <a:p>
            <a:r>
              <a:rPr lang="zh-CN" altLang="en-US"/>
              <a:t>we are predicting </a:t>
            </a:r>
            <a:r>
              <a:rPr lang="zh-CN" altLang="en-US" i="1">
                <a:solidFill>
                  <a:srgbClr val="FF0000"/>
                </a:solidFill>
              </a:rPr>
              <a:t>y</a:t>
            </a:r>
            <a:r>
              <a:rPr lang="zh-CN" altLang="en-US">
                <a:solidFill>
                  <a:srgbClr val="FF0000"/>
                </a:solidFill>
              </a:rPr>
              <a:t> </a:t>
            </a:r>
            <a:r>
              <a:rPr lang="zh-CN" altLang="en-US"/>
              <a:t>using a neural network that is written as a function </a:t>
            </a:r>
            <a:r>
              <a:rPr lang="zh-CN" altLang="en-US" i="1">
                <a:solidFill>
                  <a:srgbClr val="FF0000"/>
                </a:solidFill>
              </a:rPr>
              <a:t>f(·)</a:t>
            </a:r>
            <a:r>
              <a:rPr lang="zh-CN" altLang="en-US"/>
              <a:t>:</a:t>
            </a:r>
          </a:p>
          <a:p>
            <a:r>
              <a:rPr lang="zh-CN" altLang="en-US"/>
              <a:t>y = x(t + τ ) = f(x(t), x(t − τ ), . . . , x(t − kτ )),</a:t>
            </a:r>
          </a:p>
          <a:p>
            <a:pPr lvl="1"/>
            <a:r>
              <a:rPr lang="zh-CN" altLang="en-US"/>
              <a:t>where the two questions about </a:t>
            </a:r>
            <a:r>
              <a:rPr lang="zh-CN" altLang="en-US">
                <a:solidFill>
                  <a:srgbClr val="FF0000"/>
                </a:solidFill>
              </a:rPr>
              <a:t>how many datapoints</a:t>
            </a:r>
            <a:r>
              <a:rPr lang="zh-CN" altLang="en-US"/>
              <a:t> and </a:t>
            </a:r>
            <a:r>
              <a:rPr lang="zh-CN" altLang="en-US">
                <a:solidFill>
                  <a:srgbClr val="FF0000"/>
                </a:solidFill>
              </a:rPr>
              <a:t>how far</a:t>
            </a:r>
            <a:r>
              <a:rPr lang="zh-CN" altLang="en-US"/>
              <a:t> apart they should be come down to choices about </a:t>
            </a:r>
            <a:r>
              <a:rPr lang="zh-CN" altLang="en-US">
                <a:solidFill>
                  <a:srgbClr val="FF0000"/>
                </a:solidFill>
              </a:rPr>
              <a:t>τ and k</a:t>
            </a:r>
          </a:p>
          <a:p>
            <a:pPr lvl="0"/>
            <a:endParaRPr lang="zh-CN" altLang="en-US">
              <a:solidFill>
                <a:srgbClr val="FF0000"/>
              </a:solidFill>
            </a:endParaRPr>
          </a:p>
        </p:txBody>
      </p:sp>
      <p:pic>
        <p:nvPicPr>
          <p:cNvPr id="4" name="图片 3"/>
          <p:cNvPicPr>
            <a:picLocks noChangeAspect="1"/>
          </p:cNvPicPr>
          <p:nvPr/>
        </p:nvPicPr>
        <p:blipFill>
          <a:blip r:embed="rId2"/>
          <a:stretch>
            <a:fillRect/>
          </a:stretch>
        </p:blipFill>
        <p:spPr>
          <a:xfrm>
            <a:off x="6123305" y="1825625"/>
            <a:ext cx="5883275" cy="451548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5254625" cy="4351655"/>
          </a:xfrm>
        </p:spPr>
        <p:txBody>
          <a:bodyPr/>
          <a:lstStyle/>
          <a:p>
            <a:r>
              <a:rPr lang="zh-CN" altLang="en-US"/>
              <a:t>"""Load the Data from the data file"""</a:t>
            </a:r>
          </a:p>
          <a:p>
            <a:endParaRPr lang="zh-CN" altLang="en-US"/>
          </a:p>
          <a:p>
            <a:r>
              <a:rPr lang="zh-CN" altLang="en-US"/>
              <a:t>PNozone=np.loadtxt('PNOz.dat')</a:t>
            </a:r>
          </a:p>
          <a:p>
            <a:r>
              <a:rPr lang="zh-CN" altLang="en-US"/>
              <a:t>plt.figure(1)</a:t>
            </a:r>
          </a:p>
          <a:p>
            <a:r>
              <a:rPr lang="zh-CN" altLang="en-US"/>
              <a:t>plt.plot(np.arange(np.shape(PNozone)[0]),PNozone[:,2],'.')</a:t>
            </a:r>
          </a:p>
        </p:txBody>
      </p:sp>
      <p:pic>
        <p:nvPicPr>
          <p:cNvPr id="4" name="图片 3"/>
          <p:cNvPicPr>
            <a:picLocks noChangeAspect="1"/>
          </p:cNvPicPr>
          <p:nvPr/>
        </p:nvPicPr>
        <p:blipFill>
          <a:blip r:embed="rId2"/>
          <a:stretch>
            <a:fillRect/>
          </a:stretch>
        </p:blipFill>
        <p:spPr>
          <a:xfrm>
            <a:off x="6092825" y="1825625"/>
            <a:ext cx="6109970" cy="3938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What we want to do next is </a:t>
            </a:r>
          </a:p>
          <a:p>
            <a:pPr lvl="1"/>
            <a:r>
              <a:rPr lang="zh-CN" altLang="en-US"/>
              <a:t>to compute the </a:t>
            </a:r>
            <a:r>
              <a:rPr lang="zh-CN" altLang="en-US" b="1"/>
              <a:t>gradient </a:t>
            </a:r>
            <a:r>
              <a:rPr lang="zh-CN" altLang="en-US"/>
              <a:t>of these </a:t>
            </a:r>
            <a:r>
              <a:rPr lang="zh-CN" altLang="en-US" b="1"/>
              <a:t>errors </a:t>
            </a:r>
          </a:p>
          <a:p>
            <a:pPr lvl="1"/>
            <a:r>
              <a:rPr lang="zh-CN" altLang="en-US"/>
              <a:t>and use them to </a:t>
            </a:r>
            <a:r>
              <a:rPr lang="zh-CN" altLang="en-US" b="1"/>
              <a:t>decide </a:t>
            </a:r>
            <a:r>
              <a:rPr lang="zh-CN" altLang="en-US"/>
              <a:t>how much to </a:t>
            </a:r>
            <a:r>
              <a:rPr lang="zh-CN" altLang="en-US" b="1"/>
              <a:t>update </a:t>
            </a:r>
            <a:r>
              <a:rPr lang="zh-CN" altLang="en-US"/>
              <a:t>each </a:t>
            </a:r>
            <a:r>
              <a:rPr lang="zh-CN" altLang="en-US" b="1"/>
              <a:t>weight </a:t>
            </a:r>
            <a:r>
              <a:rPr lang="zh-CN" altLang="en-US"/>
              <a:t>in the network. </a:t>
            </a:r>
          </a:p>
          <a:p>
            <a:pPr lvl="0"/>
            <a:r>
              <a:rPr lang="zh-CN" altLang="en-US"/>
              <a:t>We will do that </a:t>
            </a:r>
            <a:r>
              <a:rPr lang="zh-CN" altLang="en-US" b="1"/>
              <a:t>first </a:t>
            </a:r>
            <a:r>
              <a:rPr lang="zh-CN" altLang="en-US"/>
              <a:t>for the </a:t>
            </a:r>
            <a:r>
              <a:rPr lang="zh-CN" altLang="en-US" b="1"/>
              <a:t>nodes </a:t>
            </a:r>
            <a:r>
              <a:rPr lang="zh-CN" altLang="en-US"/>
              <a:t>connected to the </a:t>
            </a:r>
            <a:r>
              <a:rPr lang="zh-CN" altLang="en-US" b="1"/>
              <a:t>output </a:t>
            </a:r>
            <a:r>
              <a:rPr lang="zh-CN" altLang="en-US"/>
              <a:t>layer, </a:t>
            </a:r>
          </a:p>
          <a:p>
            <a:pPr lvl="0"/>
            <a:r>
              <a:rPr lang="zh-CN" altLang="en-US"/>
              <a:t>and after we have </a:t>
            </a:r>
            <a:r>
              <a:rPr lang="zh-CN" altLang="en-US" b="1"/>
              <a:t>updated </a:t>
            </a:r>
            <a:r>
              <a:rPr lang="zh-CN" altLang="en-US"/>
              <a:t>those, we will work </a:t>
            </a:r>
            <a:r>
              <a:rPr lang="zh-CN" altLang="en-US" b="1"/>
              <a:t>backwards </a:t>
            </a:r>
            <a:r>
              <a:rPr lang="zh-CN" altLang="en-US"/>
              <a:t>through the network until we get back to the </a:t>
            </a:r>
            <a:r>
              <a:rPr lang="zh-CN" altLang="en-US" b="1"/>
              <a:t>inputs </a:t>
            </a:r>
            <a:r>
              <a:rPr lang="zh-CN" altLang="en-US"/>
              <a:t>again.</a:t>
            </a:r>
          </a:p>
          <a:p>
            <a:pPr lvl="0"/>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364490"/>
            <a:ext cx="10515600" cy="6266815"/>
          </a:xfrm>
        </p:spPr>
        <p:txBody>
          <a:bodyPr>
            <a:normAutofit fontScale="90000"/>
          </a:bodyPr>
          <a:lstStyle/>
          <a:p>
            <a:r>
              <a:rPr lang="zh-CN" altLang="en-US"/>
              <a:t>"""To prepare the data for MLP training y=f(x(s-t),x(s-2t),...,x(s-kt))"""</a:t>
            </a:r>
          </a:p>
          <a:p>
            <a:r>
              <a:rPr lang="zh-CN" altLang="en-US"/>
              <a:t>data=np.ones((1,np.shape(PNozone)[0]))*PNozone[:,2]</a:t>
            </a:r>
          </a:p>
          <a:p>
            <a:r>
              <a:rPr lang="zh-CN" altLang="en-US"/>
              <a:t>data=data-data.mean(axis=1)</a:t>
            </a:r>
          </a:p>
          <a:p>
            <a:r>
              <a:rPr lang="zh-CN" altLang="en-US"/>
              <a:t>data=data/(np.abs(data).max(axis=1))</a:t>
            </a:r>
          </a:p>
          <a:p>
            <a:r>
              <a:rPr lang="zh-CN" altLang="en-US"/>
              <a:t>t=3</a:t>
            </a:r>
          </a:p>
          <a:p>
            <a:r>
              <a:rPr lang="zh-CN" altLang="en-US"/>
              <a:t>k=4</a:t>
            </a:r>
          </a:p>
          <a:p>
            <a:r>
              <a:rPr lang="zh-CN" altLang="en-US"/>
              <a:t>nUnit=int(np.shape(data)[1]/(t*(k+1)))</a:t>
            </a:r>
          </a:p>
          <a:p>
            <a:r>
              <a:rPr lang="zh-CN" altLang="en-US"/>
              <a:t>data=data[:,:nUnit*t*(k+1)]</a:t>
            </a:r>
          </a:p>
          <a:p>
            <a:r>
              <a:rPr lang="zh-CN" altLang="en-US"/>
              <a:t>dataRaw=[]</a:t>
            </a:r>
          </a:p>
          <a:p>
            <a:r>
              <a:rPr lang="zh-CN" altLang="en-US"/>
              <a:t>for n in range(t):</a:t>
            </a:r>
          </a:p>
          <a:p>
            <a:r>
              <a:rPr lang="zh-CN" altLang="en-US"/>
              <a:t>    dataRaw=np.concatenate((dataRaw,data[0,n::t]))</a:t>
            </a:r>
          </a:p>
          <a:p>
            <a:r>
              <a:rPr lang="zh-CN" altLang="en-US"/>
              <a:t>dataRaw=np.reshape(dataRaw,(int(np.shape(data)[1]/(k+1)),k+1))</a:t>
            </a:r>
          </a:p>
          <a:p>
            <a:r>
              <a:rPr lang="zh-CN" altLang="en-US"/>
              <a:t>nTotal=np.shape(dataRaw)[0]</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279400"/>
            <a:ext cx="5254625" cy="5897880"/>
          </a:xfrm>
        </p:spPr>
        <p:txBody>
          <a:bodyPr>
            <a:normAutofit/>
          </a:bodyPr>
          <a:lstStyle/>
          <a:p>
            <a:r>
              <a:rPr lang="zh-CN" altLang="en-US"/>
              <a:t>"""Prepare the train, validation and test set</a:t>
            </a:r>
          </a:p>
          <a:p>
            <a:r>
              <a:rPr lang="zh-CN" altLang="en-US"/>
              <a:t>order=np.arange(nTotal)</a:t>
            </a:r>
          </a:p>
          <a:p>
            <a:r>
              <a:rPr lang="zh-CN" altLang="en-US"/>
              <a:t>np.random.shuffle(order)</a:t>
            </a:r>
          </a:p>
          <a:p>
            <a:r>
              <a:rPr lang="zh-CN" altLang="en-US"/>
              <a:t>dataRaw=dataRaw[order,:]"""</a:t>
            </a:r>
          </a:p>
          <a:p>
            <a:endParaRPr lang="zh-CN" altLang="en-US"/>
          </a:p>
          <a:p>
            <a:r>
              <a:rPr lang="zh-CN" altLang="en-US"/>
              <a:t>nTest=int(nTotal/3)</a:t>
            </a:r>
          </a:p>
          <a:p>
            <a:r>
              <a:rPr lang="zh-CN" altLang="en-US"/>
              <a:t>train=dataRaw[0:-nTest:2,:k]</a:t>
            </a:r>
          </a:p>
          <a:p>
            <a:r>
              <a:rPr lang="zh-CN" altLang="en-US"/>
              <a:t>test=dataRaw[-nTest:,:k]</a:t>
            </a:r>
          </a:p>
          <a:p>
            <a:r>
              <a:rPr lang="zh-CN" altLang="en-US"/>
              <a:t>validation=dataRaw[1:-nTest:2,:k]</a:t>
            </a:r>
          </a:p>
        </p:txBody>
      </p:sp>
      <p:sp>
        <p:nvSpPr>
          <p:cNvPr id="4" name="文本框 3"/>
          <p:cNvSpPr txBox="1"/>
          <p:nvPr/>
        </p:nvSpPr>
        <p:spPr>
          <a:xfrm>
            <a:off x="6092825" y="279400"/>
            <a:ext cx="5748020" cy="5692775"/>
          </a:xfrm>
          <a:prstGeom prst="rect">
            <a:avLst/>
          </a:prstGeom>
          <a:noFill/>
        </p:spPr>
        <p:txBody>
          <a:bodyPr wrap="square" rtlCol="0" anchor="t">
            <a:spAutoFit/>
          </a:bodyPr>
          <a:lstStyle/>
          <a:p>
            <a:r>
              <a:rPr lang="zh-CN" altLang="en-US" sz="2800">
                <a:sym typeface="+mn-ea"/>
              </a:rPr>
              <a:t>trainTarget=dataRaw[0:-nTest:2,k]</a:t>
            </a:r>
            <a:endParaRPr lang="zh-CN" altLang="en-US" sz="2800"/>
          </a:p>
          <a:p>
            <a:r>
              <a:rPr lang="zh-CN" altLang="en-US" sz="2800">
                <a:sym typeface="+mn-ea"/>
              </a:rPr>
              <a:t>nTrainTarget=np.shape(trainTarget)[0]</a:t>
            </a:r>
            <a:endParaRPr lang="zh-CN" altLang="en-US" sz="2800"/>
          </a:p>
          <a:p>
            <a:r>
              <a:rPr lang="zh-CN" altLang="en-US" sz="2800">
                <a:sym typeface="+mn-ea"/>
              </a:rPr>
              <a:t>trainTarget=np.reshape(trainTarget,(nTrainTarget,1))</a:t>
            </a:r>
            <a:endParaRPr lang="zh-CN" altLang="en-US" sz="2800"/>
          </a:p>
          <a:p>
            <a:r>
              <a:rPr lang="zh-CN" altLang="en-US" sz="2800">
                <a:sym typeface="+mn-ea"/>
              </a:rPr>
              <a:t>testTarget=dataRaw[-nTest:,k]</a:t>
            </a:r>
            <a:endParaRPr lang="zh-CN" altLang="en-US" sz="2800"/>
          </a:p>
          <a:p>
            <a:r>
              <a:rPr lang="zh-CN" altLang="en-US" sz="2800">
                <a:sym typeface="+mn-ea"/>
              </a:rPr>
              <a:t>ntestTarget=np.shape(testTarget)[0]</a:t>
            </a:r>
            <a:endParaRPr lang="zh-CN" altLang="en-US" sz="2800"/>
          </a:p>
          <a:p>
            <a:r>
              <a:rPr lang="zh-CN" altLang="en-US" sz="2800">
                <a:sym typeface="+mn-ea"/>
              </a:rPr>
              <a:t>testTarget=np.reshape(testTarget,(ntestTarget,1))</a:t>
            </a:r>
            <a:endParaRPr lang="zh-CN" altLang="en-US" sz="2800"/>
          </a:p>
          <a:p>
            <a:r>
              <a:rPr lang="zh-CN" altLang="en-US" sz="2800">
                <a:sym typeface="+mn-ea"/>
              </a:rPr>
              <a:t>validationTarget=dataRaw[1:-nTest:2,k]</a:t>
            </a:r>
            <a:endParaRPr lang="zh-CN" altLang="en-US" sz="2800"/>
          </a:p>
          <a:p>
            <a:r>
              <a:rPr lang="zh-CN" altLang="en-US" sz="2800">
                <a:sym typeface="+mn-ea"/>
              </a:rPr>
              <a:t>nvalidationTarget=np.shape(validationTarget)[0]</a:t>
            </a:r>
            <a:endParaRPr lang="zh-CN" altLang="en-US" sz="2800"/>
          </a:p>
          <a:p>
            <a:r>
              <a:rPr lang="zh-CN" altLang="en-US" sz="2800">
                <a:sym typeface="+mn-ea"/>
              </a:rPr>
              <a:t>validationTarget=np.reshape(validationTarget,(nvalidationTarget,1))</a:t>
            </a:r>
            <a:endParaRPr lang="zh-CN" altLang="en-US" sz="28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10515600" cy="4690110"/>
          </a:xfrm>
        </p:spPr>
        <p:txBody>
          <a:bodyPr>
            <a:normAutofit fontScale="70000"/>
          </a:bodyPr>
          <a:lstStyle/>
          <a:p>
            <a:r>
              <a:rPr lang="zh-CN" altLang="en-US"/>
              <a:t>"""Initialize the MLP"""</a:t>
            </a:r>
          </a:p>
          <a:p>
            <a:r>
              <a:rPr lang="zh-CN" altLang="en-US"/>
              <a:t>nInputNode=k</a:t>
            </a:r>
          </a:p>
          <a:p>
            <a:r>
              <a:rPr lang="zh-CN" altLang="en-US"/>
              <a:t>nHiddenNode=int(np.sqrt(k+1)+0.5)</a:t>
            </a:r>
          </a:p>
          <a:p>
            <a:r>
              <a:rPr lang="zh-CN" altLang="en-US"/>
              <a:t>nOutputNode=1</a:t>
            </a:r>
          </a:p>
          <a:p>
            <a:r>
              <a:rPr lang="zh-CN" altLang="en-US"/>
              <a:t>nData=np.shape(train)[0]</a:t>
            </a:r>
          </a:p>
          <a:p>
            <a:r>
              <a:rPr lang="zh-CN" altLang="en-US"/>
              <a:t>nIteration=100</a:t>
            </a:r>
          </a:p>
          <a:p>
            <a:r>
              <a:rPr lang="zh-CN" altLang="en-US"/>
              <a:t>beta=0.8</a:t>
            </a:r>
          </a:p>
          <a:p>
            <a:r>
              <a:rPr lang="zh-CN" altLang="en-US"/>
              <a:t>eta=0.25</a:t>
            </a:r>
          </a:p>
          <a:p>
            <a:r>
              <a:rPr lang="zh-CN" altLang="en-US"/>
              <a:t>momentum=0.9</a:t>
            </a:r>
          </a:p>
          <a:p>
            <a:r>
              <a:rPr lang="zh-CN" altLang="en-US"/>
              <a:t>error=np.zeros((nIteration,1))</a:t>
            </a:r>
          </a:p>
          <a:p>
            <a:r>
              <a:rPr lang="zh-CN" altLang="en-US"/>
              <a:t>validation_error=np.zeros((nIteration,1))</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350520" y="1591945"/>
            <a:ext cx="5576570" cy="3688715"/>
          </a:xfrm>
          <a:prstGeom prst="rect">
            <a:avLst/>
          </a:prstGeom>
        </p:spPr>
      </p:pic>
      <p:pic>
        <p:nvPicPr>
          <p:cNvPr id="5" name="图片 4"/>
          <p:cNvPicPr>
            <a:picLocks noChangeAspect="1"/>
          </p:cNvPicPr>
          <p:nvPr/>
        </p:nvPicPr>
        <p:blipFill>
          <a:blip r:embed="rId3"/>
          <a:stretch>
            <a:fillRect/>
          </a:stretch>
        </p:blipFill>
        <p:spPr>
          <a:xfrm>
            <a:off x="5678805" y="1591945"/>
            <a:ext cx="5698490" cy="3682365"/>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4.4.5 Data Compression: The Auto-Associative Network</a:t>
            </a:r>
          </a:p>
        </p:txBody>
      </p:sp>
      <p:sp>
        <p:nvSpPr>
          <p:cNvPr id="3" name="内容占位符 2"/>
          <p:cNvSpPr>
            <a:spLocks noGrp="1"/>
          </p:cNvSpPr>
          <p:nvPr>
            <p:ph idx="1"/>
          </p:nvPr>
        </p:nvSpPr>
        <p:spPr>
          <a:xfrm>
            <a:off x="838200" y="1825625"/>
            <a:ext cx="5739130" cy="4893945"/>
          </a:xfrm>
        </p:spPr>
        <p:txBody>
          <a:bodyPr/>
          <a:lstStyle/>
          <a:p>
            <a:r>
              <a:rPr lang="zh-CN" altLang="en-US"/>
              <a:t>we train the network to </a:t>
            </a:r>
            <a:r>
              <a:rPr lang="zh-CN" altLang="en-US">
                <a:solidFill>
                  <a:srgbClr val="FF0000"/>
                </a:solidFill>
              </a:rPr>
              <a:t>reproduce </a:t>
            </a:r>
            <a:r>
              <a:rPr lang="zh-CN" altLang="en-US"/>
              <a:t>the inputs at the output layer (called </a:t>
            </a:r>
            <a:r>
              <a:rPr lang="zh-CN" altLang="en-US">
                <a:solidFill>
                  <a:srgbClr val="FF0000"/>
                </a:solidFill>
              </a:rPr>
              <a:t>auto-associative learning</a:t>
            </a:r>
            <a:r>
              <a:rPr lang="zh-CN" altLang="en-US"/>
              <a:t>; sometimes the network is known as an </a:t>
            </a:r>
            <a:r>
              <a:rPr lang="zh-CN" altLang="en-US">
                <a:solidFill>
                  <a:srgbClr val="FF0000"/>
                </a:solidFill>
              </a:rPr>
              <a:t>autoencoder</a:t>
            </a:r>
            <a:r>
              <a:rPr lang="zh-CN" altLang="en-US"/>
              <a:t>).</a:t>
            </a:r>
          </a:p>
          <a:p>
            <a:r>
              <a:rPr lang="zh-CN" altLang="en-US"/>
              <a:t>we use a </a:t>
            </a:r>
            <a:r>
              <a:rPr lang="zh-CN" altLang="en-US">
                <a:solidFill>
                  <a:srgbClr val="FF0000"/>
                </a:solidFill>
              </a:rPr>
              <a:t>hidden </a:t>
            </a:r>
            <a:r>
              <a:rPr lang="zh-CN" altLang="en-US"/>
              <a:t>layer that has </a:t>
            </a:r>
            <a:r>
              <a:rPr lang="zh-CN" altLang="en-US">
                <a:solidFill>
                  <a:srgbClr val="FF0000"/>
                </a:solidFill>
              </a:rPr>
              <a:t>fewer </a:t>
            </a:r>
            <a:r>
              <a:rPr lang="zh-CN" altLang="en-US"/>
              <a:t>neurons than the input layer.</a:t>
            </a:r>
          </a:p>
          <a:p>
            <a:r>
              <a:rPr lang="zh-CN" altLang="en-US"/>
              <a:t>This </a:t>
            </a:r>
            <a:r>
              <a:rPr lang="zh-CN" altLang="en-US">
                <a:solidFill>
                  <a:srgbClr val="FF0000"/>
                </a:solidFill>
              </a:rPr>
              <a:t>bottleneck </a:t>
            </a:r>
            <a:r>
              <a:rPr lang="zh-CN" altLang="en-US"/>
              <a:t>hidden layer has to </a:t>
            </a:r>
            <a:r>
              <a:rPr lang="zh-CN" altLang="en-US">
                <a:solidFill>
                  <a:srgbClr val="FF0000"/>
                </a:solidFill>
              </a:rPr>
              <a:t>represent </a:t>
            </a:r>
            <a:r>
              <a:rPr lang="zh-CN" altLang="en-US"/>
              <a:t>all of the information in the input, so that it can be </a:t>
            </a:r>
            <a:r>
              <a:rPr lang="zh-CN" altLang="en-US">
                <a:solidFill>
                  <a:srgbClr val="FF0000"/>
                </a:solidFill>
              </a:rPr>
              <a:t>reproduced </a:t>
            </a:r>
            <a:r>
              <a:rPr lang="zh-CN" altLang="en-US"/>
              <a:t>at the output.</a:t>
            </a:r>
          </a:p>
        </p:txBody>
      </p:sp>
      <p:pic>
        <p:nvPicPr>
          <p:cNvPr id="4" name="图片 3"/>
          <p:cNvPicPr>
            <a:picLocks noChangeAspect="1"/>
          </p:cNvPicPr>
          <p:nvPr/>
        </p:nvPicPr>
        <p:blipFill>
          <a:blip r:embed="rId2"/>
          <a:stretch>
            <a:fillRect/>
          </a:stretch>
        </p:blipFill>
        <p:spPr>
          <a:xfrm>
            <a:off x="6486525" y="1825625"/>
            <a:ext cx="5626735" cy="4893310"/>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10515600" cy="4756150"/>
          </a:xfrm>
        </p:spPr>
        <p:txBody>
          <a:bodyPr>
            <a:normAutofit lnSpcReduction="10000"/>
          </a:bodyPr>
          <a:lstStyle/>
          <a:p>
            <a:r>
              <a:rPr lang="en-US" altLang="zh-CN"/>
              <a:t>The </a:t>
            </a:r>
            <a:r>
              <a:rPr lang="en-US" altLang="zh-CN">
                <a:solidFill>
                  <a:srgbClr val="FF0000"/>
                </a:solidFill>
              </a:rPr>
              <a:t>hidden layer </a:t>
            </a:r>
            <a:r>
              <a:rPr lang="en-US" altLang="zh-CN"/>
              <a:t> are finding a different (often </a:t>
            </a:r>
            <a:r>
              <a:rPr lang="en-US" altLang="zh-CN">
                <a:solidFill>
                  <a:srgbClr val="FF0000"/>
                </a:solidFill>
              </a:rPr>
              <a:t>lower </a:t>
            </a:r>
            <a:r>
              <a:rPr lang="en-US" altLang="zh-CN"/>
              <a:t>dimensional) </a:t>
            </a:r>
            <a:r>
              <a:rPr lang="en-US" altLang="zh-CN">
                <a:solidFill>
                  <a:srgbClr val="FF0000"/>
                </a:solidFill>
              </a:rPr>
              <a:t>representation </a:t>
            </a:r>
            <a:r>
              <a:rPr lang="en-US" altLang="zh-CN"/>
              <a:t>of the input data that </a:t>
            </a:r>
            <a:r>
              <a:rPr lang="en-US" altLang="zh-CN">
                <a:solidFill>
                  <a:srgbClr val="FF0000"/>
                </a:solidFill>
              </a:rPr>
              <a:t>extracts </a:t>
            </a:r>
            <a:r>
              <a:rPr lang="en-US" altLang="zh-CN"/>
              <a:t>important components of the data, and </a:t>
            </a:r>
            <a:r>
              <a:rPr lang="en-US" altLang="zh-CN">
                <a:solidFill>
                  <a:srgbClr val="FF0000"/>
                </a:solidFill>
              </a:rPr>
              <a:t>ignores </a:t>
            </a:r>
            <a:r>
              <a:rPr lang="en-US" altLang="zh-CN"/>
              <a:t>the noise.</a:t>
            </a:r>
          </a:p>
          <a:p>
            <a:r>
              <a:rPr lang="en-US" altLang="zh-CN"/>
              <a:t>This </a:t>
            </a:r>
            <a:r>
              <a:rPr lang="en-US" altLang="zh-CN">
                <a:solidFill>
                  <a:srgbClr val="FF0000"/>
                </a:solidFill>
              </a:rPr>
              <a:t>auto-associative</a:t>
            </a:r>
            <a:r>
              <a:rPr lang="en-US" altLang="zh-CN"/>
              <a:t> network can be used to compress </a:t>
            </a:r>
            <a:r>
              <a:rPr lang="en-US" altLang="zh-CN">
                <a:solidFill>
                  <a:srgbClr val="FF0000"/>
                </a:solidFill>
              </a:rPr>
              <a:t>images </a:t>
            </a:r>
            <a:r>
              <a:rPr lang="en-US" altLang="zh-CN"/>
              <a:t>and other data.</a:t>
            </a:r>
          </a:p>
          <a:p>
            <a:r>
              <a:rPr lang="en-US" altLang="zh-CN"/>
              <a:t>For Example:  the 2D image is turned into a 1D vector of inputs </a:t>
            </a:r>
          </a:p>
          <a:p>
            <a:pPr lvl="1"/>
            <a:r>
              <a:rPr lang="en-US" altLang="zh-CN"/>
              <a:t>by cutting the image into strips and sticking the strips into a long line.</a:t>
            </a:r>
          </a:p>
          <a:p>
            <a:pPr lvl="0"/>
            <a:r>
              <a:rPr lang="en-US" altLang="zh-CN"/>
              <a:t>The values of this vector are the intensity (colour) values of the image, and these are the input values.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38200" y="1633855"/>
            <a:ext cx="10530205" cy="5006975"/>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10515600" cy="4788535"/>
          </a:xfrm>
        </p:spPr>
        <p:txBody>
          <a:bodyPr>
            <a:normAutofit lnSpcReduction="10000"/>
          </a:bodyPr>
          <a:lstStyle/>
          <a:p>
            <a:r>
              <a:rPr lang="zh-CN" altLang="en-US"/>
              <a:t>The network learns to </a:t>
            </a:r>
            <a:r>
              <a:rPr lang="zh-CN" altLang="en-US">
                <a:solidFill>
                  <a:srgbClr val="FF0000"/>
                </a:solidFill>
              </a:rPr>
              <a:t>reproduce </a:t>
            </a:r>
            <a:r>
              <a:rPr lang="zh-CN" altLang="en-US"/>
              <a:t>the same image at the output, and the </a:t>
            </a:r>
            <a:r>
              <a:rPr lang="zh-CN" altLang="en-US">
                <a:solidFill>
                  <a:srgbClr val="FF0000"/>
                </a:solidFill>
              </a:rPr>
              <a:t>activations </a:t>
            </a:r>
            <a:r>
              <a:rPr lang="zh-CN" altLang="en-US"/>
              <a:t>of the hidden nodes are recorded for each image. </a:t>
            </a:r>
          </a:p>
          <a:p>
            <a:r>
              <a:rPr lang="zh-CN" altLang="en-US"/>
              <a:t>After </a:t>
            </a:r>
            <a:r>
              <a:rPr lang="zh-CN" altLang="en-US">
                <a:solidFill>
                  <a:srgbClr val="FF0000"/>
                </a:solidFill>
              </a:rPr>
              <a:t>training</a:t>
            </a:r>
            <a:r>
              <a:rPr lang="zh-CN" altLang="en-US"/>
              <a:t>, we can </a:t>
            </a:r>
            <a:r>
              <a:rPr lang="zh-CN" altLang="en-US">
                <a:solidFill>
                  <a:srgbClr val="FF0000"/>
                </a:solidFill>
              </a:rPr>
              <a:t>throw</a:t>
            </a:r>
            <a:r>
              <a:rPr lang="zh-CN" altLang="en-US"/>
              <a:t> away the </a:t>
            </a:r>
            <a:r>
              <a:rPr lang="zh-CN" altLang="en-US">
                <a:solidFill>
                  <a:srgbClr val="FF0000"/>
                </a:solidFill>
              </a:rPr>
              <a:t>input </a:t>
            </a:r>
            <a:r>
              <a:rPr lang="zh-CN" altLang="en-US"/>
              <a:t>nodes and </a:t>
            </a:r>
            <a:r>
              <a:rPr lang="zh-CN" altLang="en-US">
                <a:solidFill>
                  <a:srgbClr val="FF0000"/>
                </a:solidFill>
              </a:rPr>
              <a:t>first set </a:t>
            </a:r>
            <a:r>
              <a:rPr lang="zh-CN" altLang="en-US"/>
              <a:t>of </a:t>
            </a:r>
            <a:r>
              <a:rPr lang="zh-CN" altLang="en-US">
                <a:solidFill>
                  <a:srgbClr val="FF0000"/>
                </a:solidFill>
              </a:rPr>
              <a:t>weights </a:t>
            </a:r>
            <a:r>
              <a:rPr lang="zh-CN" altLang="en-US"/>
              <a:t>of the network.</a:t>
            </a:r>
          </a:p>
          <a:p>
            <a:r>
              <a:rPr lang="zh-CN" altLang="en-US"/>
              <a:t>If we in</a:t>
            </a:r>
            <a:r>
              <a:rPr lang="en-US" altLang="zh-CN"/>
              <a:t>pu</a:t>
            </a:r>
            <a:r>
              <a:rPr lang="zh-CN" altLang="en-US"/>
              <a:t>t some </a:t>
            </a:r>
            <a:r>
              <a:rPr lang="zh-CN" altLang="en-US">
                <a:solidFill>
                  <a:srgbClr val="FF0000"/>
                </a:solidFill>
              </a:rPr>
              <a:t>values </a:t>
            </a:r>
            <a:r>
              <a:rPr lang="zh-CN" altLang="en-US"/>
              <a:t>in the hidden nodes (their </a:t>
            </a:r>
            <a:r>
              <a:rPr lang="zh-CN" altLang="en-US">
                <a:solidFill>
                  <a:srgbClr val="FF0000"/>
                </a:solidFill>
              </a:rPr>
              <a:t>activations </a:t>
            </a:r>
            <a:r>
              <a:rPr lang="zh-CN" altLang="en-US"/>
              <a:t>for a </a:t>
            </a:r>
            <a:r>
              <a:rPr lang="zh-CN" altLang="en-US">
                <a:solidFill>
                  <a:srgbClr val="FF0000"/>
                </a:solidFill>
              </a:rPr>
              <a:t>particular </a:t>
            </a:r>
            <a:r>
              <a:rPr lang="zh-CN" altLang="en-US"/>
              <a:t>image), then by </a:t>
            </a:r>
            <a:r>
              <a:rPr lang="zh-CN" altLang="en-US">
                <a:solidFill>
                  <a:srgbClr val="FF0000"/>
                </a:solidFill>
              </a:rPr>
              <a:t>feeding </a:t>
            </a:r>
            <a:r>
              <a:rPr lang="zh-CN" altLang="en-US"/>
              <a:t>these activations forward through the </a:t>
            </a:r>
            <a:r>
              <a:rPr lang="zh-CN" altLang="en-US">
                <a:solidFill>
                  <a:srgbClr val="FF0000"/>
                </a:solidFill>
              </a:rPr>
              <a:t>second set of weights</a:t>
            </a:r>
            <a:r>
              <a:rPr lang="zh-CN" altLang="en-US"/>
              <a:t>, the correct image will be </a:t>
            </a:r>
            <a:r>
              <a:rPr lang="zh-CN" altLang="en-US">
                <a:solidFill>
                  <a:srgbClr val="FF0000"/>
                </a:solidFill>
              </a:rPr>
              <a:t>reproduced </a:t>
            </a:r>
            <a:r>
              <a:rPr lang="zh-CN" altLang="en-US"/>
              <a:t>on the output.</a:t>
            </a:r>
          </a:p>
          <a:p>
            <a:r>
              <a:rPr lang="zh-CN" altLang="en-US"/>
              <a:t>So all we need to </a:t>
            </a:r>
            <a:r>
              <a:rPr lang="zh-CN" altLang="en-US">
                <a:solidFill>
                  <a:srgbClr val="FF0000"/>
                </a:solidFill>
              </a:rPr>
              <a:t>store </a:t>
            </a:r>
            <a:r>
              <a:rPr lang="zh-CN" altLang="en-US"/>
              <a:t>are</a:t>
            </a:r>
          </a:p>
          <a:p>
            <a:pPr lvl="1"/>
            <a:r>
              <a:rPr lang="zh-CN" altLang="en-US"/>
              <a:t> the </a:t>
            </a:r>
            <a:r>
              <a:rPr lang="zh-CN" altLang="en-US">
                <a:solidFill>
                  <a:srgbClr val="FF0000"/>
                </a:solidFill>
              </a:rPr>
              <a:t>set of second-layer weights</a:t>
            </a:r>
            <a:r>
              <a:rPr lang="zh-CN" altLang="en-US"/>
              <a:t> </a:t>
            </a:r>
          </a:p>
          <a:p>
            <a:pPr lvl="1"/>
            <a:r>
              <a:rPr lang="zh-CN" altLang="en-US"/>
              <a:t>and the </a:t>
            </a:r>
            <a:r>
              <a:rPr lang="zh-CN" altLang="en-US">
                <a:solidFill>
                  <a:srgbClr val="FF0000"/>
                </a:solidFill>
              </a:rPr>
              <a:t>activations </a:t>
            </a:r>
            <a:r>
              <a:rPr lang="zh-CN" altLang="en-US"/>
              <a:t>of the </a:t>
            </a:r>
            <a:r>
              <a:rPr lang="zh-CN" altLang="en-US">
                <a:solidFill>
                  <a:srgbClr val="FF0000"/>
                </a:solidFill>
              </a:rPr>
              <a:t>hidden </a:t>
            </a:r>
            <a:r>
              <a:rPr lang="zh-CN" altLang="en-US"/>
              <a:t>nodes for </a:t>
            </a:r>
            <a:r>
              <a:rPr lang="zh-CN" altLang="en-US">
                <a:solidFill>
                  <a:srgbClr val="FF0000"/>
                </a:solidFill>
              </a:rPr>
              <a:t>each </a:t>
            </a:r>
            <a:r>
              <a:rPr lang="zh-CN" altLang="en-US"/>
              <a:t>image, which is the </a:t>
            </a:r>
            <a:r>
              <a:rPr lang="zh-CN" altLang="en-US">
                <a:solidFill>
                  <a:srgbClr val="FF0000"/>
                </a:solidFill>
              </a:rPr>
              <a:t>compressed </a:t>
            </a:r>
            <a:r>
              <a:rPr lang="zh-CN" altLang="en-US"/>
              <a:t>version.</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38200" y="783590"/>
            <a:ext cx="10286365" cy="5714365"/>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a:solidFill>
                  <a:srgbClr val="FF0000"/>
                </a:solidFill>
              </a:rPr>
              <a:t>Auto-associative</a:t>
            </a:r>
            <a:r>
              <a:rPr lang="zh-CN" altLang="en-US"/>
              <a:t> networks can also be used to </a:t>
            </a:r>
            <a:r>
              <a:rPr lang="zh-CN" altLang="en-US">
                <a:solidFill>
                  <a:srgbClr val="FF0000"/>
                </a:solidFill>
              </a:rPr>
              <a:t>denoise </a:t>
            </a:r>
            <a:r>
              <a:rPr lang="zh-CN" altLang="en-US"/>
              <a:t>images, </a:t>
            </a:r>
          </a:p>
          <a:p>
            <a:r>
              <a:rPr lang="zh-CN" altLang="en-US"/>
              <a:t>since, after </a:t>
            </a:r>
            <a:r>
              <a:rPr lang="zh-CN" altLang="en-US">
                <a:solidFill>
                  <a:srgbClr val="FF0000"/>
                </a:solidFill>
              </a:rPr>
              <a:t>training</a:t>
            </a:r>
            <a:r>
              <a:rPr lang="zh-CN" altLang="en-US"/>
              <a:t>, the network will </a:t>
            </a:r>
            <a:r>
              <a:rPr lang="zh-CN" altLang="en-US">
                <a:solidFill>
                  <a:srgbClr val="FF0000"/>
                </a:solidFill>
              </a:rPr>
              <a:t>reproduce </a:t>
            </a:r>
            <a:r>
              <a:rPr lang="zh-CN" altLang="en-US"/>
              <a:t>the trained image that </a:t>
            </a:r>
            <a:r>
              <a:rPr lang="zh-CN" altLang="en-US">
                <a:solidFill>
                  <a:srgbClr val="FF0000"/>
                </a:solidFill>
              </a:rPr>
              <a:t>best matches</a:t>
            </a:r>
            <a:r>
              <a:rPr lang="zh-CN" altLang="en-US"/>
              <a:t> the current (noisy) </a:t>
            </a:r>
            <a:r>
              <a:rPr lang="zh-CN" altLang="en-US">
                <a:solidFill>
                  <a:srgbClr val="FF0000"/>
                </a:solidFill>
              </a:rPr>
              <a:t>input</a:t>
            </a:r>
            <a:r>
              <a:rPr lang="zh-CN" altLang="en-US"/>
              <a:t>.</a:t>
            </a:r>
          </a:p>
          <a:p>
            <a:r>
              <a:rPr lang="zh-CN" altLang="en-US"/>
              <a:t>We </a:t>
            </a:r>
            <a:r>
              <a:rPr lang="zh-CN" altLang="en-US">
                <a:solidFill>
                  <a:srgbClr val="FF0000"/>
                </a:solidFill>
              </a:rPr>
              <a:t>don</a:t>
            </a:r>
            <a:r>
              <a:rPr lang="en-US" altLang="zh-CN">
                <a:solidFill>
                  <a:srgbClr val="FF0000"/>
                </a:solidFill>
              </a:rPr>
              <a:t>'</a:t>
            </a:r>
            <a:r>
              <a:rPr lang="zh-CN" altLang="en-US">
                <a:solidFill>
                  <a:srgbClr val="FF0000"/>
                </a:solidFill>
              </a:rPr>
              <a:t>t </a:t>
            </a:r>
            <a:r>
              <a:rPr lang="zh-CN" altLang="en-US"/>
              <a:t>throw away the </a:t>
            </a:r>
            <a:r>
              <a:rPr lang="zh-CN" altLang="en-US">
                <a:solidFill>
                  <a:srgbClr val="FF0000"/>
                </a:solidFill>
              </a:rPr>
              <a:t>first set</a:t>
            </a:r>
            <a:r>
              <a:rPr lang="zh-CN" altLang="en-US"/>
              <a:t> of weights this time, </a:t>
            </a:r>
          </a:p>
          <a:p>
            <a:r>
              <a:rPr lang="zh-CN" altLang="en-US"/>
              <a:t>but if we feed a </a:t>
            </a:r>
            <a:r>
              <a:rPr lang="zh-CN" altLang="en-US">
                <a:solidFill>
                  <a:srgbClr val="FF0000"/>
                </a:solidFill>
              </a:rPr>
              <a:t>noisy </a:t>
            </a:r>
            <a:r>
              <a:rPr lang="zh-CN" altLang="en-US"/>
              <a:t>version of the image into the </a:t>
            </a:r>
            <a:r>
              <a:rPr lang="zh-CN" altLang="en-US">
                <a:solidFill>
                  <a:srgbClr val="FF0000"/>
                </a:solidFill>
              </a:rPr>
              <a:t>inputs</a:t>
            </a:r>
            <a:r>
              <a:rPr lang="zh-CN" altLang="en-US"/>
              <a:t>, </a:t>
            </a:r>
          </a:p>
          <a:p>
            <a:r>
              <a:rPr lang="zh-CN" altLang="en-US"/>
              <a:t>then the network will </a:t>
            </a:r>
            <a:r>
              <a:rPr lang="zh-CN" altLang="en-US">
                <a:solidFill>
                  <a:srgbClr val="FF0000"/>
                </a:solidFill>
              </a:rPr>
              <a:t>produce </a:t>
            </a:r>
            <a:r>
              <a:rPr lang="zh-CN" altLang="en-US"/>
              <a:t>the image that is </a:t>
            </a:r>
            <a:r>
              <a:rPr lang="zh-CN" altLang="en-US">
                <a:solidFill>
                  <a:srgbClr val="FF0000"/>
                </a:solidFill>
              </a:rPr>
              <a:t>closest </a:t>
            </a:r>
            <a:r>
              <a:rPr lang="zh-CN" altLang="en-US"/>
              <a:t>to the noisy version at the outputs, </a:t>
            </a:r>
          </a:p>
          <a:p>
            <a:pPr lvl="1"/>
            <a:r>
              <a:rPr lang="zh-CN" altLang="en-US"/>
              <a:t>which will be the version it </a:t>
            </a:r>
            <a:r>
              <a:rPr lang="zh-CN" altLang="en-US">
                <a:solidFill>
                  <a:srgbClr val="FF0000"/>
                </a:solidFill>
              </a:rPr>
              <a:t>learnt </a:t>
            </a:r>
            <a:r>
              <a:rPr lang="zh-CN" altLang="en-US"/>
              <a:t>on, </a:t>
            </a:r>
          </a:p>
          <a:p>
            <a:pPr lvl="1"/>
            <a:r>
              <a:rPr lang="zh-CN" altLang="en-US"/>
              <a:t>which is </a:t>
            </a:r>
            <a:r>
              <a:rPr lang="zh-CN" altLang="en-US">
                <a:solidFill>
                  <a:srgbClr val="FF0000"/>
                </a:solidFill>
              </a:rPr>
              <a:t>uncorrupted </a:t>
            </a:r>
            <a:r>
              <a:rPr lang="zh-CN" altLang="en-US"/>
              <a:t>by noise.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a:bodyPr>
          <a:lstStyle/>
          <a:p>
            <a:pPr>
              <a:lnSpc>
                <a:spcPct val="100000"/>
              </a:lnSpc>
            </a:pPr>
            <a:r>
              <a:rPr lang="zh-CN" altLang="en-US"/>
              <a:t>There are just two problems:</a:t>
            </a:r>
          </a:p>
          <a:p>
            <a:pPr lvl="1">
              <a:lnSpc>
                <a:spcPct val="100000"/>
              </a:lnSpc>
            </a:pPr>
            <a:r>
              <a:rPr lang="zh-CN" altLang="en-US"/>
              <a:t>for the </a:t>
            </a:r>
            <a:r>
              <a:rPr lang="zh-CN" altLang="en-US" b="1"/>
              <a:t>output </a:t>
            </a:r>
            <a:r>
              <a:rPr lang="zh-CN" altLang="en-US"/>
              <a:t>neurons, we don</a:t>
            </a:r>
            <a:r>
              <a:rPr lang="en-US" altLang="zh-CN"/>
              <a:t>'</a:t>
            </a:r>
            <a:r>
              <a:rPr lang="zh-CN" altLang="en-US"/>
              <a:t>t know the </a:t>
            </a:r>
            <a:r>
              <a:rPr lang="zh-CN" altLang="en-US" b="1"/>
              <a:t>inputs</a:t>
            </a:r>
            <a:r>
              <a:rPr lang="zh-CN" altLang="en-US"/>
              <a:t>.</a:t>
            </a:r>
          </a:p>
          <a:p>
            <a:pPr lvl="1">
              <a:lnSpc>
                <a:spcPct val="100000"/>
              </a:lnSpc>
            </a:pPr>
            <a:r>
              <a:rPr lang="zh-CN" altLang="en-US"/>
              <a:t>for the </a:t>
            </a:r>
            <a:r>
              <a:rPr lang="zh-CN" altLang="en-US" b="1"/>
              <a:t>hidden </a:t>
            </a:r>
            <a:r>
              <a:rPr lang="zh-CN" altLang="en-US"/>
              <a:t>neurons, we don</a:t>
            </a:r>
            <a:r>
              <a:rPr lang="en-US" altLang="zh-CN"/>
              <a:t>'</a:t>
            </a:r>
            <a:r>
              <a:rPr lang="zh-CN" altLang="en-US"/>
              <a:t>t know the </a:t>
            </a:r>
            <a:r>
              <a:rPr lang="zh-CN" altLang="en-US" b="1"/>
              <a:t>targets</a:t>
            </a:r>
            <a:r>
              <a:rPr lang="zh-CN" altLang="en-US"/>
              <a:t>; </a:t>
            </a:r>
          </a:p>
          <a:p>
            <a:pPr lvl="1">
              <a:lnSpc>
                <a:spcPct val="100000"/>
              </a:lnSpc>
            </a:pPr>
            <a:r>
              <a:rPr lang="zh-CN" altLang="en-US"/>
              <a:t>for</a:t>
            </a:r>
            <a:r>
              <a:rPr lang="zh-CN" altLang="en-US" b="1"/>
              <a:t> extra</a:t>
            </a:r>
            <a:r>
              <a:rPr lang="zh-CN" altLang="en-US"/>
              <a:t> hidden layers, we know neither the </a:t>
            </a:r>
            <a:r>
              <a:rPr lang="zh-CN" altLang="en-US" b="1"/>
              <a:t>inputs </a:t>
            </a:r>
            <a:r>
              <a:rPr lang="zh-CN" altLang="en-US"/>
              <a:t>nor the </a:t>
            </a:r>
            <a:r>
              <a:rPr lang="zh-CN" altLang="en-US" b="1"/>
              <a:t>targets</a:t>
            </a:r>
            <a:r>
              <a:rPr lang="zh-CN" altLang="en-US"/>
              <a:t>.</a:t>
            </a:r>
          </a:p>
          <a:p>
            <a:pPr lvl="0">
              <a:lnSpc>
                <a:spcPct val="100000"/>
              </a:lnSpc>
            </a:pPr>
            <a:r>
              <a:rPr lang="zh-CN" altLang="en-US"/>
              <a:t>use the </a:t>
            </a:r>
            <a:r>
              <a:rPr lang="zh-CN" altLang="en-US" b="1"/>
              <a:t>chain rule of differentiation</a:t>
            </a:r>
          </a:p>
          <a:p>
            <a:pPr lvl="0">
              <a:lnSpc>
                <a:spcPct val="100000"/>
              </a:lnSpc>
            </a:pPr>
            <a:r>
              <a:rPr lang="zh-CN" altLang="en-US"/>
              <a:t>we can write the </a:t>
            </a:r>
            <a:r>
              <a:rPr lang="zh-CN" altLang="en-US" b="1"/>
              <a:t>activations </a:t>
            </a:r>
            <a:r>
              <a:rPr lang="zh-CN" altLang="en-US"/>
              <a:t>of the output nodes </a:t>
            </a:r>
            <a:r>
              <a:rPr lang="zh-CN" altLang="en-US" b="1"/>
              <a:t>in terms of</a:t>
            </a:r>
            <a:r>
              <a:rPr lang="zh-CN" altLang="en-US"/>
              <a:t> the </a:t>
            </a:r>
            <a:r>
              <a:rPr lang="zh-CN" altLang="en-US" b="1"/>
              <a:t>activations </a:t>
            </a:r>
            <a:r>
              <a:rPr lang="zh-CN" altLang="en-US"/>
              <a:t>of the </a:t>
            </a:r>
            <a:r>
              <a:rPr lang="zh-CN" altLang="en-US" b="1"/>
              <a:t>hidden </a:t>
            </a:r>
            <a:r>
              <a:rPr lang="zh-CN" altLang="en-US"/>
              <a:t>nodes and the </a:t>
            </a:r>
            <a:r>
              <a:rPr lang="zh-CN" altLang="en-US" b="1"/>
              <a:t>output weights</a:t>
            </a:r>
            <a:r>
              <a:rPr lang="zh-CN" altLang="en-US"/>
              <a:t>, </a:t>
            </a:r>
          </a:p>
          <a:p>
            <a:pPr lvl="0">
              <a:lnSpc>
                <a:spcPct val="100000"/>
              </a:lnSpc>
            </a:pPr>
            <a:r>
              <a:rPr lang="zh-CN" altLang="en-US"/>
              <a:t>and then we can send the </a:t>
            </a:r>
            <a:r>
              <a:rPr lang="zh-CN" altLang="en-US" b="1"/>
              <a:t>error calculations</a:t>
            </a:r>
            <a:r>
              <a:rPr lang="zh-CN" altLang="en-US"/>
              <a:t> back through the network to the </a:t>
            </a:r>
            <a:r>
              <a:rPr lang="zh-CN" altLang="en-US" b="1"/>
              <a:t>hidden layer</a:t>
            </a:r>
            <a:r>
              <a:rPr lang="zh-CN" altLang="en-US"/>
              <a:t> to </a:t>
            </a:r>
            <a:r>
              <a:rPr lang="zh-CN" altLang="en-US" b="1"/>
              <a:t>decide </a:t>
            </a:r>
            <a:r>
              <a:rPr lang="zh-CN" altLang="en-US"/>
              <a:t>what the </a:t>
            </a:r>
            <a:r>
              <a:rPr lang="zh-CN" altLang="en-US" b="1"/>
              <a:t>target outputs</a:t>
            </a:r>
            <a:r>
              <a:rPr lang="zh-CN" altLang="en-US"/>
              <a:t> were for those neurons.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This leads to </a:t>
            </a:r>
            <a:r>
              <a:rPr lang="zh-CN" altLang="en-US" b="1"/>
              <a:t>two different update</a:t>
            </a:r>
            <a:r>
              <a:rPr lang="zh-CN" altLang="en-US"/>
              <a:t> functions, </a:t>
            </a:r>
          </a:p>
          <a:p>
            <a:pPr lvl="1"/>
            <a:r>
              <a:rPr lang="zh-CN" altLang="en-US"/>
              <a:t>one for each of the </a:t>
            </a:r>
            <a:r>
              <a:rPr lang="zh-CN" altLang="en-US" b="1"/>
              <a:t>sets </a:t>
            </a:r>
            <a:r>
              <a:rPr lang="zh-CN" altLang="en-US"/>
              <a:t>of </a:t>
            </a:r>
            <a:r>
              <a:rPr lang="zh-CN" altLang="en-US" b="1"/>
              <a:t>weights</a:t>
            </a:r>
            <a:r>
              <a:rPr lang="zh-CN" altLang="en-US"/>
              <a:t>, </a:t>
            </a:r>
          </a:p>
          <a:p>
            <a:pPr lvl="1"/>
            <a:r>
              <a:rPr lang="zh-CN" altLang="en-US"/>
              <a:t>and we just apply these </a:t>
            </a:r>
            <a:r>
              <a:rPr lang="zh-CN" altLang="en-US" b="1"/>
              <a:t>backwards </a:t>
            </a:r>
            <a:r>
              <a:rPr lang="zh-CN" altLang="en-US"/>
              <a:t>through the network, </a:t>
            </a:r>
          </a:p>
          <a:p>
            <a:pPr lvl="2"/>
            <a:r>
              <a:rPr lang="zh-CN" altLang="en-US"/>
              <a:t>starting at the </a:t>
            </a:r>
            <a:r>
              <a:rPr lang="zh-CN" altLang="en-US" b="1"/>
              <a:t>outputs </a:t>
            </a:r>
            <a:r>
              <a:rPr lang="zh-CN" altLang="en-US"/>
              <a:t>and ending up back at the </a:t>
            </a:r>
            <a:r>
              <a:rPr lang="zh-CN" altLang="en-US" b="1"/>
              <a:t>inputs</a:t>
            </a:r>
            <a:r>
              <a:rPr lang="zh-CN" altLang="en-US"/>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4.2.1 The Multi-layer Perceptron Algorithm</a:t>
            </a:r>
          </a:p>
        </p:txBody>
      </p:sp>
      <p:sp>
        <p:nvSpPr>
          <p:cNvPr id="3" name="内容占位符 2"/>
          <p:cNvSpPr>
            <a:spLocks noGrp="1"/>
          </p:cNvSpPr>
          <p:nvPr>
            <p:ph idx="1"/>
          </p:nvPr>
        </p:nvSpPr>
        <p:spPr/>
        <p:txBody>
          <a:bodyPr>
            <a:normAutofit lnSpcReduction="10000"/>
          </a:bodyPr>
          <a:lstStyle/>
          <a:p>
            <a:r>
              <a:rPr lang="zh-CN" altLang="en-US"/>
              <a:t>some practical </a:t>
            </a:r>
            <a:r>
              <a:rPr lang="zh-CN" altLang="en-US" b="1"/>
              <a:t>issues</a:t>
            </a:r>
            <a:r>
              <a:rPr lang="zh-CN" altLang="en-US"/>
              <a:t>, such as</a:t>
            </a:r>
          </a:p>
          <a:p>
            <a:pPr lvl="1"/>
            <a:r>
              <a:rPr lang="zh-CN" altLang="en-US"/>
              <a:t>how much training </a:t>
            </a:r>
            <a:r>
              <a:rPr lang="zh-CN" altLang="en-US" b="1"/>
              <a:t>data </a:t>
            </a:r>
            <a:r>
              <a:rPr lang="zh-CN" altLang="en-US"/>
              <a:t>is needed, </a:t>
            </a:r>
          </a:p>
          <a:p>
            <a:pPr lvl="1"/>
            <a:r>
              <a:rPr lang="zh-CN" altLang="en-US"/>
              <a:t>how much training </a:t>
            </a:r>
            <a:r>
              <a:rPr lang="zh-CN" altLang="en-US" b="1"/>
              <a:t>time </a:t>
            </a:r>
            <a:r>
              <a:rPr lang="zh-CN" altLang="en-US"/>
              <a:t>is needed, </a:t>
            </a:r>
          </a:p>
          <a:p>
            <a:pPr lvl="1"/>
            <a:r>
              <a:rPr lang="zh-CN" altLang="en-US"/>
              <a:t>and how to choose the </a:t>
            </a:r>
            <a:r>
              <a:rPr lang="zh-CN" altLang="en-US" b="1"/>
              <a:t>correct size</a:t>
            </a:r>
            <a:r>
              <a:rPr lang="zh-CN" altLang="en-US"/>
              <a:t> of network.</a:t>
            </a:r>
          </a:p>
          <a:p>
            <a:pPr lvl="0"/>
            <a:r>
              <a:rPr lang="zh-CN" altLang="en-US"/>
              <a:t>We will </a:t>
            </a:r>
            <a:r>
              <a:rPr lang="zh-CN" altLang="en-US" b="1"/>
              <a:t>assume </a:t>
            </a:r>
            <a:r>
              <a:rPr lang="zh-CN" altLang="en-US"/>
              <a:t>that </a:t>
            </a:r>
            <a:r>
              <a:rPr lang="zh-CN" altLang="en-US" sz="2400">
                <a:sym typeface="+mn-ea"/>
              </a:rPr>
              <a:t>there are</a:t>
            </a:r>
            <a:endParaRPr lang="zh-CN" altLang="en-US"/>
          </a:p>
          <a:p>
            <a:pPr lvl="1"/>
            <a:r>
              <a:rPr lang="zh-CN" altLang="en-US" b="1"/>
              <a:t>L</a:t>
            </a:r>
            <a:r>
              <a:rPr lang="zh-CN" altLang="en-US"/>
              <a:t> input nodes, plus the </a:t>
            </a:r>
            <a:r>
              <a:rPr lang="zh-CN" altLang="en-US" b="1"/>
              <a:t>bias</a:t>
            </a:r>
            <a:r>
              <a:rPr lang="zh-CN" altLang="en-US"/>
              <a:t>, </a:t>
            </a:r>
          </a:p>
          <a:p>
            <a:pPr lvl="1"/>
            <a:r>
              <a:rPr lang="zh-CN" altLang="en-US" b="1"/>
              <a:t>M</a:t>
            </a:r>
            <a:r>
              <a:rPr lang="zh-CN" altLang="en-US"/>
              <a:t> hidden nodes, also plus a </a:t>
            </a:r>
            <a:r>
              <a:rPr lang="zh-CN" altLang="en-US" b="1"/>
              <a:t>bias</a:t>
            </a:r>
            <a:r>
              <a:rPr lang="zh-CN" altLang="en-US"/>
              <a:t>, </a:t>
            </a:r>
          </a:p>
          <a:p>
            <a:pPr lvl="1"/>
            <a:r>
              <a:rPr lang="zh-CN" altLang="en-US"/>
              <a:t>and </a:t>
            </a:r>
            <a:r>
              <a:rPr lang="zh-CN" altLang="en-US" b="1"/>
              <a:t>N</a:t>
            </a:r>
            <a:r>
              <a:rPr lang="zh-CN" altLang="en-US"/>
              <a:t> output nodes,</a:t>
            </a:r>
          </a:p>
          <a:p>
            <a:pPr lvl="0"/>
            <a:r>
              <a:rPr lang="zh-CN" altLang="en-US"/>
              <a:t> so that there are </a:t>
            </a:r>
          </a:p>
          <a:p>
            <a:pPr lvl="1"/>
            <a:r>
              <a:rPr lang="zh-CN" altLang="en-US" b="1"/>
              <a:t>(L+1)×M</a:t>
            </a:r>
            <a:r>
              <a:rPr lang="zh-CN" altLang="en-US"/>
              <a:t> weights between the </a:t>
            </a:r>
            <a:r>
              <a:rPr lang="zh-CN" altLang="en-US" b="1"/>
              <a:t>input </a:t>
            </a:r>
            <a:r>
              <a:rPr lang="zh-CN" altLang="en-US"/>
              <a:t>and the </a:t>
            </a:r>
            <a:r>
              <a:rPr lang="zh-CN" altLang="en-US" b="1"/>
              <a:t>hidden </a:t>
            </a:r>
            <a:r>
              <a:rPr lang="zh-CN" altLang="en-US"/>
              <a:t>layer </a:t>
            </a:r>
          </a:p>
          <a:p>
            <a:pPr lvl="1"/>
            <a:r>
              <a:rPr lang="zh-CN" altLang="en-US"/>
              <a:t>and </a:t>
            </a:r>
            <a:r>
              <a:rPr lang="zh-CN" altLang="en-US" b="1"/>
              <a:t>(M+1)×N</a:t>
            </a:r>
            <a:r>
              <a:rPr lang="zh-CN" altLang="en-US"/>
              <a:t> between the </a:t>
            </a:r>
            <a:r>
              <a:rPr lang="zh-CN" altLang="en-US" b="1"/>
              <a:t>hidden </a:t>
            </a:r>
            <a:r>
              <a:rPr lang="zh-CN" altLang="en-US"/>
              <a:t>layer and the </a:t>
            </a:r>
            <a:r>
              <a:rPr lang="zh-CN" altLang="en-US" b="1"/>
              <a:t>output</a:t>
            </a:r>
            <a:r>
              <a:rPr lang="zh-CN" altLang="en-US"/>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20000"/>
          </a:bodyPr>
          <a:lstStyle/>
          <a:p>
            <a:pPr>
              <a:lnSpc>
                <a:spcPct val="110000"/>
              </a:lnSpc>
            </a:pPr>
            <a:r>
              <a:rPr lang="zh-CN" altLang="en-US"/>
              <a:t>The </a:t>
            </a:r>
            <a:r>
              <a:rPr lang="zh-CN" altLang="en-US" b="1"/>
              <a:t>sums </a:t>
            </a:r>
            <a:r>
              <a:rPr lang="zh-CN" altLang="en-US"/>
              <a:t>that we write will </a:t>
            </a:r>
            <a:r>
              <a:rPr lang="zh-CN" altLang="en-US" b="1"/>
              <a:t>start from 0</a:t>
            </a:r>
            <a:r>
              <a:rPr lang="zh-CN" altLang="en-US"/>
              <a:t> if they include the bias nodes and 1 otherwise, and run </a:t>
            </a:r>
            <a:r>
              <a:rPr lang="zh-CN" altLang="en-US" b="1"/>
              <a:t>up to</a:t>
            </a:r>
            <a:r>
              <a:rPr lang="zh-CN" altLang="en-US"/>
              <a:t> L, M, or N, </a:t>
            </a:r>
          </a:p>
          <a:p>
            <a:pPr>
              <a:lnSpc>
                <a:spcPct val="110000"/>
              </a:lnSpc>
            </a:pPr>
            <a:r>
              <a:rPr lang="zh-CN" altLang="en-US"/>
              <a:t>so that x</a:t>
            </a:r>
            <a:r>
              <a:rPr lang="zh-CN" altLang="en-US" baseline="-25000"/>
              <a:t>0</a:t>
            </a:r>
            <a:r>
              <a:rPr lang="zh-CN" altLang="en-US"/>
              <a:t> = −1 is the</a:t>
            </a:r>
            <a:r>
              <a:rPr lang="zh-CN" altLang="en-US" b="1"/>
              <a:t> bias input</a:t>
            </a:r>
            <a:r>
              <a:rPr lang="zh-CN" altLang="en-US"/>
              <a:t>, and a</a:t>
            </a:r>
            <a:r>
              <a:rPr lang="zh-CN" altLang="en-US" baseline="-25000"/>
              <a:t>0</a:t>
            </a:r>
            <a:r>
              <a:rPr lang="zh-CN" altLang="en-US"/>
              <a:t> = −1 is the </a:t>
            </a:r>
            <a:r>
              <a:rPr lang="zh-CN" altLang="en-US" b="1"/>
              <a:t>bias hidden</a:t>
            </a:r>
            <a:r>
              <a:rPr lang="zh-CN" altLang="en-US"/>
              <a:t> node.</a:t>
            </a:r>
          </a:p>
          <a:p>
            <a:pPr>
              <a:lnSpc>
                <a:spcPct val="110000"/>
              </a:lnSpc>
            </a:pPr>
            <a:r>
              <a:rPr lang="zh-CN" altLang="en-US"/>
              <a:t>The </a:t>
            </a:r>
            <a:r>
              <a:rPr lang="zh-CN" altLang="en-US" b="1"/>
              <a:t>algorithm </a:t>
            </a:r>
            <a:r>
              <a:rPr lang="zh-CN" altLang="en-US"/>
              <a:t>that is described could have </a:t>
            </a:r>
            <a:r>
              <a:rPr lang="zh-CN" altLang="en-US" b="1"/>
              <a:t>any number </a:t>
            </a:r>
            <a:r>
              <a:rPr lang="zh-CN" altLang="en-US"/>
              <a:t>of </a:t>
            </a:r>
            <a:r>
              <a:rPr lang="zh-CN" altLang="en-US" b="1"/>
              <a:t>hidden </a:t>
            </a:r>
            <a:r>
              <a:rPr lang="zh-CN" altLang="en-US"/>
              <a:t>layers, </a:t>
            </a:r>
          </a:p>
          <a:p>
            <a:pPr>
              <a:lnSpc>
                <a:spcPct val="110000"/>
              </a:lnSpc>
            </a:pPr>
            <a:r>
              <a:rPr lang="zh-CN" altLang="en-US"/>
              <a:t>in which case there might be </a:t>
            </a:r>
            <a:r>
              <a:rPr lang="zh-CN" altLang="en-US" b="1"/>
              <a:t>several </a:t>
            </a:r>
            <a:r>
              <a:rPr lang="zh-CN" altLang="en-US"/>
              <a:t>values for </a:t>
            </a:r>
            <a:r>
              <a:rPr lang="zh-CN" altLang="en-US" b="1"/>
              <a:t>M</a:t>
            </a:r>
            <a:r>
              <a:rPr lang="zh-CN" altLang="en-US"/>
              <a:t>, and </a:t>
            </a:r>
            <a:r>
              <a:rPr lang="zh-CN" altLang="en-US" b="1"/>
              <a:t>extra </a:t>
            </a:r>
            <a:r>
              <a:rPr lang="zh-CN" altLang="en-US"/>
              <a:t>sets of weights </a:t>
            </a:r>
            <a:r>
              <a:rPr lang="zh-CN" altLang="en-US" b="1"/>
              <a:t>between </a:t>
            </a:r>
            <a:r>
              <a:rPr lang="zh-CN" altLang="en-US"/>
              <a:t>the </a:t>
            </a:r>
            <a:r>
              <a:rPr lang="zh-CN" altLang="en-US" b="1"/>
              <a:t>hidden </a:t>
            </a:r>
            <a:r>
              <a:rPr lang="zh-CN" altLang="en-US"/>
              <a:t>layers. </a:t>
            </a:r>
          </a:p>
          <a:p>
            <a:pPr>
              <a:lnSpc>
                <a:spcPct val="110000"/>
              </a:lnSpc>
            </a:pPr>
            <a:r>
              <a:rPr lang="zh-CN" altLang="en-US"/>
              <a:t>We will also use </a:t>
            </a:r>
            <a:r>
              <a:rPr lang="zh-CN" altLang="en-US" b="1"/>
              <a:t>i, j, k</a:t>
            </a:r>
            <a:r>
              <a:rPr lang="zh-CN" altLang="en-US"/>
              <a:t> to </a:t>
            </a:r>
            <a:r>
              <a:rPr lang="zh-CN" altLang="en-US" b="1"/>
              <a:t>index </a:t>
            </a:r>
            <a:r>
              <a:rPr lang="zh-CN" altLang="en-US"/>
              <a:t>the nodes in </a:t>
            </a:r>
            <a:r>
              <a:rPr lang="zh-CN" altLang="en-US" b="1"/>
              <a:t>each layer</a:t>
            </a:r>
            <a:r>
              <a:rPr lang="zh-CN" altLang="en-US"/>
              <a:t> in the sums, and the corresponding Greek letters (</a:t>
            </a:r>
            <a:r>
              <a:rPr lang="zh-CN" altLang="en-US">
                <a:latin typeface="Calibri" panose="020F0502020204030204" charset="0"/>
              </a:rPr>
              <a:t>ι</a:t>
            </a:r>
            <a:r>
              <a:rPr lang="zh-CN" altLang="en-US"/>
              <a:t>, </a:t>
            </a:r>
            <a:r>
              <a:rPr lang="zh-CN" altLang="en-US">
                <a:latin typeface="Calibri" panose="020F0502020204030204" charset="0"/>
                <a:sym typeface="+mn-ea"/>
              </a:rPr>
              <a:t>ζ</a:t>
            </a:r>
            <a:r>
              <a:rPr lang="zh-CN" altLang="en-US"/>
              <a:t>, </a:t>
            </a:r>
            <a:r>
              <a:rPr lang="zh-CN" altLang="en-US">
                <a:latin typeface="Calibri" panose="020F0502020204030204" charset="0"/>
                <a:sym typeface="+mn-ea"/>
              </a:rPr>
              <a:t>κ</a:t>
            </a:r>
            <a:r>
              <a:rPr lang="zh-CN" altLang="en-US"/>
              <a:t>) for fixed indices.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the full </a:t>
            </a:r>
            <a:r>
              <a:rPr lang="zh-CN" altLang="en-US" b="1"/>
              <a:t>MLP training</a:t>
            </a:r>
            <a:r>
              <a:rPr lang="zh-CN" altLang="en-US"/>
              <a:t> algorithm using back-propagation of error</a:t>
            </a:r>
          </a:p>
        </p:txBody>
      </p:sp>
      <p:sp>
        <p:nvSpPr>
          <p:cNvPr id="3" name="内容占位符 2"/>
          <p:cNvSpPr>
            <a:spLocks noGrp="1"/>
          </p:cNvSpPr>
          <p:nvPr>
            <p:ph idx="1"/>
          </p:nvPr>
        </p:nvSpPr>
        <p:spPr>
          <a:xfrm>
            <a:off x="838200" y="1825625"/>
            <a:ext cx="10515600" cy="4733290"/>
          </a:xfrm>
        </p:spPr>
        <p:txBody>
          <a:bodyPr>
            <a:normAutofit lnSpcReduction="10000"/>
          </a:bodyPr>
          <a:lstStyle/>
          <a:p>
            <a:pPr marL="514350" indent="-514350">
              <a:buAutoNum type="arabicPeriod"/>
            </a:pPr>
            <a:r>
              <a:rPr lang="zh-CN" altLang="en-US"/>
              <a:t>an </a:t>
            </a:r>
            <a:r>
              <a:rPr lang="zh-CN" altLang="en-US" b="1"/>
              <a:t>input </a:t>
            </a:r>
            <a:r>
              <a:rPr lang="zh-CN" altLang="en-US"/>
              <a:t>vector is put into the input nodes</a:t>
            </a:r>
          </a:p>
          <a:p>
            <a:pPr marL="514350" indent="-514350">
              <a:buAutoNum type="arabicPeriod"/>
            </a:pPr>
            <a:r>
              <a:rPr lang="zh-CN" altLang="en-US"/>
              <a:t>the inputs are </a:t>
            </a:r>
            <a:r>
              <a:rPr lang="zh-CN" altLang="en-US" b="1"/>
              <a:t>fed forward</a:t>
            </a:r>
            <a:r>
              <a:rPr lang="zh-CN" altLang="en-US"/>
              <a:t> through the network</a:t>
            </a:r>
          </a:p>
          <a:p>
            <a:pPr lvl="1">
              <a:lnSpc>
                <a:spcPct val="110000"/>
              </a:lnSpc>
            </a:pPr>
            <a:r>
              <a:rPr lang="zh-CN" altLang="en-US"/>
              <a:t>the </a:t>
            </a:r>
            <a:r>
              <a:rPr lang="zh-CN" altLang="en-US" b="1"/>
              <a:t>inputs </a:t>
            </a:r>
            <a:r>
              <a:rPr lang="zh-CN" altLang="en-US"/>
              <a:t>and the </a:t>
            </a:r>
            <a:r>
              <a:rPr lang="zh-CN" altLang="en-US" b="1"/>
              <a:t>first-layer weights</a:t>
            </a:r>
            <a:r>
              <a:rPr lang="zh-CN" altLang="en-US"/>
              <a:t> (here labelled as </a:t>
            </a:r>
            <a:r>
              <a:rPr lang="zh-CN" altLang="en-US" i="1"/>
              <a:t>v</a:t>
            </a:r>
            <a:r>
              <a:rPr lang="zh-CN" altLang="en-US"/>
              <a:t>) are used to decide whether the </a:t>
            </a:r>
            <a:r>
              <a:rPr lang="zh-CN" altLang="en-US" b="1"/>
              <a:t>hidden </a:t>
            </a:r>
            <a:r>
              <a:rPr lang="zh-CN" altLang="en-US"/>
              <a:t>nodes </a:t>
            </a:r>
            <a:r>
              <a:rPr lang="zh-CN" altLang="en-US" b="1"/>
              <a:t>fire </a:t>
            </a:r>
            <a:r>
              <a:rPr lang="zh-CN" altLang="en-US"/>
              <a:t>or not. </a:t>
            </a:r>
          </a:p>
          <a:p>
            <a:pPr lvl="1">
              <a:lnSpc>
                <a:spcPct val="110000"/>
              </a:lnSpc>
            </a:pPr>
            <a:r>
              <a:rPr lang="zh-CN" altLang="en-US"/>
              <a:t>The </a:t>
            </a:r>
            <a:r>
              <a:rPr lang="zh-CN" altLang="en-US" b="1"/>
              <a:t>activation </a:t>
            </a:r>
            <a:r>
              <a:rPr lang="zh-CN" altLang="en-US"/>
              <a:t>function g(·) is the </a:t>
            </a:r>
            <a:r>
              <a:rPr lang="zh-CN" altLang="en-US" b="1"/>
              <a:t>sigmoid </a:t>
            </a:r>
            <a:r>
              <a:rPr lang="zh-CN" altLang="en-US"/>
              <a:t>function</a:t>
            </a:r>
          </a:p>
          <a:p>
            <a:pPr lvl="1">
              <a:lnSpc>
                <a:spcPct val="110000"/>
              </a:lnSpc>
            </a:pPr>
            <a:endParaRPr lang="zh-CN" altLang="en-US"/>
          </a:p>
          <a:p>
            <a:pPr lvl="1">
              <a:lnSpc>
                <a:spcPct val="110000"/>
              </a:lnSpc>
            </a:pPr>
            <a:endParaRPr lang="zh-CN" altLang="en-US"/>
          </a:p>
          <a:p>
            <a:pPr lvl="1">
              <a:lnSpc>
                <a:spcPct val="110000"/>
              </a:lnSpc>
            </a:pPr>
            <a:endParaRPr lang="zh-CN" altLang="en-US"/>
          </a:p>
          <a:p>
            <a:pPr lvl="1">
              <a:lnSpc>
                <a:spcPct val="110000"/>
              </a:lnSpc>
            </a:pPr>
            <a:r>
              <a:rPr lang="zh-CN" altLang="en-US"/>
              <a:t>the </a:t>
            </a:r>
            <a:r>
              <a:rPr lang="zh-CN" altLang="en-US" b="1"/>
              <a:t>outputs </a:t>
            </a:r>
            <a:r>
              <a:rPr lang="zh-CN" altLang="en-US"/>
              <a:t>of these neurons and the </a:t>
            </a:r>
            <a:r>
              <a:rPr lang="zh-CN" altLang="en-US" b="1"/>
              <a:t>second-layer weights</a:t>
            </a:r>
            <a:r>
              <a:rPr lang="zh-CN" altLang="en-US"/>
              <a:t> (labelled as </a:t>
            </a:r>
            <a:r>
              <a:rPr lang="zh-CN" altLang="en-US" i="1"/>
              <a:t>w</a:t>
            </a:r>
            <a:r>
              <a:rPr lang="zh-CN" altLang="en-US"/>
              <a:t>) are used to </a:t>
            </a:r>
            <a:r>
              <a:rPr lang="zh-CN" altLang="en-US" b="1"/>
              <a:t>decide </a:t>
            </a:r>
            <a:r>
              <a:rPr lang="zh-CN" altLang="en-US"/>
              <a:t>if the </a:t>
            </a:r>
            <a:r>
              <a:rPr lang="zh-CN" altLang="en-US" b="1"/>
              <a:t>output </a:t>
            </a:r>
            <a:r>
              <a:rPr lang="zh-CN" altLang="en-US"/>
              <a:t>neurons </a:t>
            </a:r>
            <a:r>
              <a:rPr lang="zh-CN" altLang="en-US" b="1"/>
              <a:t>fire </a:t>
            </a:r>
            <a:r>
              <a:rPr lang="zh-CN" altLang="en-US"/>
              <a:t>or not</a:t>
            </a:r>
          </a:p>
        </p:txBody>
      </p:sp>
      <p:pic>
        <p:nvPicPr>
          <p:cNvPr id="4" name="图片 3"/>
          <p:cNvPicPr>
            <a:picLocks noChangeAspect="1"/>
          </p:cNvPicPr>
          <p:nvPr/>
        </p:nvPicPr>
        <p:blipFill>
          <a:blip r:embed="rId2"/>
          <a:stretch>
            <a:fillRect/>
          </a:stretch>
        </p:blipFill>
        <p:spPr>
          <a:xfrm>
            <a:off x="3187700" y="4188460"/>
            <a:ext cx="4344670" cy="10674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14350" indent="-514350">
              <a:buFont typeface="+mj-lt"/>
              <a:buAutoNum type="arabicPeriod" startAt="3"/>
            </a:pPr>
            <a:r>
              <a:rPr lang="zh-CN" altLang="en-US"/>
              <a:t>the </a:t>
            </a:r>
            <a:r>
              <a:rPr lang="zh-CN" altLang="en-US" b="1"/>
              <a:t>error </a:t>
            </a:r>
            <a:r>
              <a:rPr lang="zh-CN" altLang="en-US"/>
              <a:t>is computed as the </a:t>
            </a:r>
            <a:r>
              <a:rPr lang="zh-CN" altLang="en-US" b="1"/>
              <a:t>sum-of-squares</a:t>
            </a:r>
            <a:r>
              <a:rPr lang="zh-CN" altLang="en-US"/>
              <a:t> difference between the network </a:t>
            </a:r>
            <a:r>
              <a:rPr lang="zh-CN" altLang="en-US" b="1"/>
              <a:t>outputs </a:t>
            </a:r>
            <a:r>
              <a:rPr lang="zh-CN" altLang="en-US"/>
              <a:t>and the </a:t>
            </a:r>
            <a:r>
              <a:rPr lang="zh-CN" altLang="en-US" b="1"/>
              <a:t>targets</a:t>
            </a:r>
          </a:p>
          <a:p>
            <a:pPr marL="514350" indent="-514350">
              <a:buAutoNum type="arabicPeriod" startAt="3"/>
            </a:pPr>
            <a:r>
              <a:rPr lang="zh-CN" altLang="en-US"/>
              <a:t>this </a:t>
            </a:r>
            <a:r>
              <a:rPr lang="zh-CN" altLang="en-US" b="1"/>
              <a:t>error </a:t>
            </a:r>
            <a:r>
              <a:rPr lang="zh-CN" altLang="en-US"/>
              <a:t>is fed </a:t>
            </a:r>
            <a:r>
              <a:rPr lang="zh-CN" altLang="en-US" b="1"/>
              <a:t>backwards </a:t>
            </a:r>
            <a:r>
              <a:rPr lang="zh-CN" altLang="en-US"/>
              <a:t>through the network in order to</a:t>
            </a:r>
          </a:p>
          <a:p>
            <a:pPr lvl="1"/>
            <a:r>
              <a:rPr lang="zh-CN" altLang="en-US"/>
              <a:t>first </a:t>
            </a:r>
            <a:r>
              <a:rPr lang="zh-CN" altLang="en-US" b="1"/>
              <a:t>update </a:t>
            </a:r>
            <a:r>
              <a:rPr lang="zh-CN" altLang="en-US"/>
              <a:t>the </a:t>
            </a:r>
            <a:r>
              <a:rPr lang="zh-CN" altLang="en-US" b="1"/>
              <a:t>second-layer weights </a:t>
            </a:r>
            <a:r>
              <a:rPr lang="en-US" altLang="zh-CN" b="1" i="1"/>
              <a:t>W</a:t>
            </a:r>
          </a:p>
          <a:p>
            <a:pPr lvl="1"/>
            <a:r>
              <a:rPr lang="zh-CN" altLang="en-US"/>
              <a:t>and then afterwards, the </a:t>
            </a:r>
            <a:r>
              <a:rPr lang="zh-CN" altLang="en-US" b="1"/>
              <a:t>first-layer weights </a:t>
            </a:r>
            <a:r>
              <a:rPr lang="en-US" altLang="zh-CN" b="1" i="1"/>
              <a:t>V</a:t>
            </a:r>
          </a:p>
          <a:p>
            <a:pPr lvl="0"/>
            <a:endParaRPr lang="en-US" altLang="zh-CN" b="1" i="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The Multi-layer Perceptron Algorithm</a:t>
            </a:r>
          </a:p>
        </p:txBody>
      </p:sp>
      <p:sp>
        <p:nvSpPr>
          <p:cNvPr id="3" name="内容占位符 2"/>
          <p:cNvSpPr>
            <a:spLocks noGrp="1"/>
          </p:cNvSpPr>
          <p:nvPr>
            <p:ph idx="1"/>
          </p:nvPr>
        </p:nvSpPr>
        <p:spPr/>
        <p:txBody>
          <a:bodyPr/>
          <a:lstStyle/>
          <a:p>
            <a:r>
              <a:rPr lang="zh-CN" altLang="en-US"/>
              <a:t>Initialisation</a:t>
            </a:r>
          </a:p>
          <a:p>
            <a:pPr lvl="1"/>
            <a:r>
              <a:rPr lang="zh-CN" altLang="en-US" b="1"/>
              <a:t>initialise </a:t>
            </a:r>
            <a:r>
              <a:rPr lang="zh-CN" altLang="en-US"/>
              <a:t>all </a:t>
            </a:r>
            <a:r>
              <a:rPr lang="zh-CN" altLang="en-US" b="1"/>
              <a:t>weights </a:t>
            </a:r>
            <a:r>
              <a:rPr lang="zh-CN" altLang="en-US"/>
              <a:t>to </a:t>
            </a:r>
            <a:r>
              <a:rPr lang="zh-CN" altLang="en-US" b="1"/>
              <a:t>small </a:t>
            </a:r>
            <a:r>
              <a:rPr lang="zh-CN" altLang="en-US"/>
              <a:t>(positive and negative) </a:t>
            </a:r>
            <a:r>
              <a:rPr lang="zh-CN" altLang="en-US" b="1"/>
              <a:t>random </a:t>
            </a:r>
            <a:r>
              <a:rPr lang="zh-CN" altLang="en-US"/>
              <a:t>values</a:t>
            </a:r>
          </a:p>
          <a:p>
            <a:pPr lvl="0"/>
            <a:r>
              <a:rPr lang="zh-CN" altLang="en-US"/>
              <a:t>Training</a:t>
            </a:r>
          </a:p>
          <a:p>
            <a:pPr lvl="1"/>
            <a:r>
              <a:rPr lang="zh-CN" altLang="en-US"/>
              <a:t>repeat:</a:t>
            </a:r>
          </a:p>
          <a:p>
            <a:pPr lvl="2"/>
            <a:r>
              <a:rPr lang="zh-CN" altLang="en-US"/>
              <a:t>for </a:t>
            </a:r>
            <a:r>
              <a:rPr lang="zh-CN" altLang="en-US" b="1"/>
              <a:t>each </a:t>
            </a:r>
            <a:r>
              <a:rPr lang="zh-CN" altLang="en-US"/>
              <a:t>input </a:t>
            </a:r>
            <a:r>
              <a:rPr lang="zh-CN" altLang="en-US" b="1"/>
              <a:t>vector</a:t>
            </a:r>
            <a:r>
              <a:rPr lang="zh-CN" altLang="en-US"/>
              <a:t>:</a:t>
            </a:r>
          </a:p>
          <a:p>
            <a:pPr lvl="2"/>
            <a:r>
              <a:rPr lang="zh-CN" altLang="en-US" b="1"/>
              <a:t>Forwards </a:t>
            </a:r>
            <a:r>
              <a:rPr lang="zh-CN" altLang="en-US"/>
              <a:t>phase:</a:t>
            </a:r>
          </a:p>
          <a:p>
            <a:pPr lvl="3"/>
            <a:r>
              <a:rPr lang="zh-CN" altLang="en-US"/>
              <a:t>compute the </a:t>
            </a:r>
            <a:r>
              <a:rPr lang="zh-CN" altLang="en-US" b="1"/>
              <a:t>activation </a:t>
            </a:r>
            <a:r>
              <a:rPr lang="zh-CN" altLang="en-US"/>
              <a:t>of </a:t>
            </a:r>
            <a:r>
              <a:rPr lang="zh-CN" altLang="en-US" b="1"/>
              <a:t>each </a:t>
            </a:r>
            <a:r>
              <a:rPr lang="zh-CN" altLang="en-US"/>
              <a:t>neuron </a:t>
            </a:r>
            <a:r>
              <a:rPr lang="zh-CN" altLang="en-US" b="1"/>
              <a:t>j</a:t>
            </a:r>
            <a:r>
              <a:rPr lang="zh-CN" altLang="en-US"/>
              <a:t> in the </a:t>
            </a:r>
            <a:r>
              <a:rPr lang="zh-CN" altLang="en-US" b="1"/>
              <a:t>hidden </a:t>
            </a:r>
            <a:r>
              <a:rPr lang="zh-CN" altLang="en-US"/>
              <a:t>layer(s) using:</a:t>
            </a:r>
          </a:p>
          <a:p>
            <a:pPr lvl="3"/>
            <a:endParaRPr lang="zh-CN" altLang="en-US"/>
          </a:p>
        </p:txBody>
      </p:sp>
      <p:pic>
        <p:nvPicPr>
          <p:cNvPr id="4" name="图片 3"/>
          <p:cNvPicPr>
            <a:picLocks noChangeAspect="1"/>
          </p:cNvPicPr>
          <p:nvPr/>
        </p:nvPicPr>
        <p:blipFill>
          <a:blip r:embed="rId2"/>
          <a:stretch>
            <a:fillRect/>
          </a:stretch>
        </p:blipFill>
        <p:spPr>
          <a:xfrm>
            <a:off x="3025775" y="4682490"/>
            <a:ext cx="4145280" cy="1767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CHAPTER 4 The Multi-layer Perceptron</a:t>
            </a:r>
          </a:p>
        </p:txBody>
      </p:sp>
      <p:sp>
        <p:nvSpPr>
          <p:cNvPr id="3" name="内容占位符 2"/>
          <p:cNvSpPr>
            <a:spLocks noGrp="1"/>
          </p:cNvSpPr>
          <p:nvPr>
            <p:ph idx="1"/>
          </p:nvPr>
        </p:nvSpPr>
        <p:spPr/>
        <p:txBody>
          <a:bodyPr/>
          <a:lstStyle/>
          <a:p>
            <a:r>
              <a:rPr lang="zh-CN" altLang="en-US"/>
              <a:t>the </a:t>
            </a:r>
            <a:r>
              <a:rPr lang="zh-CN" altLang="en-US" b="1"/>
              <a:t>majority </a:t>
            </a:r>
            <a:r>
              <a:rPr lang="zh-CN" altLang="en-US"/>
              <a:t>of interesting problems are </a:t>
            </a:r>
            <a:r>
              <a:rPr lang="zh-CN" altLang="en-US" b="1"/>
              <a:t>not linearly</a:t>
            </a:r>
            <a:r>
              <a:rPr lang="zh-CN" altLang="en-US"/>
              <a:t> separable.</a:t>
            </a:r>
          </a:p>
          <a:p>
            <a:r>
              <a:rPr lang="zh-CN" altLang="en-US" b="1"/>
              <a:t>add </a:t>
            </a:r>
            <a:r>
              <a:rPr lang="zh-CN" altLang="en-US"/>
              <a:t>neurons between the input nodes and the outputs, and this will make more </a:t>
            </a:r>
            <a:r>
              <a:rPr lang="zh-CN" altLang="en-US" b="1"/>
              <a:t>complex </a:t>
            </a:r>
            <a:r>
              <a:rPr lang="zh-CN" altLang="en-US"/>
              <a:t>neural networks</a:t>
            </a:r>
            <a:r>
              <a:rPr lang="en-US" altLang="zh-CN"/>
              <a:t>, the Multi-layer Perceptron (</a:t>
            </a:r>
            <a:r>
              <a:rPr lang="en-US" altLang="zh-CN" b="1"/>
              <a:t>MLP</a:t>
            </a:r>
            <a:r>
              <a:rPr lang="en-US" altLang="zh-CN"/>
              <a:t>),</a:t>
            </a:r>
          </a:p>
          <a:p>
            <a:endParaRPr lang="zh-CN" altLang="en-US"/>
          </a:p>
        </p:txBody>
      </p:sp>
      <p:pic>
        <p:nvPicPr>
          <p:cNvPr id="4" name="图片 3"/>
          <p:cNvPicPr>
            <a:picLocks noChangeAspect="1"/>
          </p:cNvPicPr>
          <p:nvPr/>
        </p:nvPicPr>
        <p:blipFill>
          <a:blip r:embed="rId2"/>
          <a:stretch>
            <a:fillRect/>
          </a:stretch>
        </p:blipFill>
        <p:spPr>
          <a:xfrm>
            <a:off x="2244090" y="3372485"/>
            <a:ext cx="7317740" cy="303720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work through the network until you get to the </a:t>
            </a:r>
            <a:r>
              <a:rPr lang="zh-CN" altLang="en-US" b="1"/>
              <a:t>output </a:t>
            </a:r>
            <a:r>
              <a:rPr lang="zh-CN" altLang="en-US"/>
              <a:t>layer neurons, which have activations</a:t>
            </a:r>
          </a:p>
          <a:p>
            <a:endParaRPr lang="zh-CN" altLang="en-US"/>
          </a:p>
        </p:txBody>
      </p:sp>
      <p:pic>
        <p:nvPicPr>
          <p:cNvPr id="4" name="图片 3"/>
          <p:cNvPicPr>
            <a:picLocks noChangeAspect="1"/>
          </p:cNvPicPr>
          <p:nvPr/>
        </p:nvPicPr>
        <p:blipFill>
          <a:blip r:embed="rId2"/>
          <a:stretch>
            <a:fillRect/>
          </a:stretch>
        </p:blipFill>
        <p:spPr>
          <a:xfrm>
            <a:off x="2095500" y="2883535"/>
            <a:ext cx="5867400" cy="21628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Backwards phase:</a:t>
            </a:r>
          </a:p>
        </p:txBody>
      </p:sp>
      <p:sp>
        <p:nvSpPr>
          <p:cNvPr id="3" name="内容占位符 2"/>
          <p:cNvSpPr>
            <a:spLocks noGrp="1"/>
          </p:cNvSpPr>
          <p:nvPr>
            <p:ph idx="1"/>
          </p:nvPr>
        </p:nvSpPr>
        <p:spPr/>
        <p:txBody>
          <a:bodyPr/>
          <a:lstStyle/>
          <a:p>
            <a:r>
              <a:rPr lang="zh-CN" altLang="en-US"/>
              <a:t>compute the </a:t>
            </a:r>
            <a:r>
              <a:rPr lang="zh-CN" altLang="en-US" b="1"/>
              <a:t>error </a:t>
            </a:r>
            <a:r>
              <a:rPr lang="zh-CN" altLang="en-US"/>
              <a:t>at the </a:t>
            </a:r>
            <a:r>
              <a:rPr lang="zh-CN" altLang="en-US" b="1"/>
              <a:t>output </a:t>
            </a:r>
            <a:r>
              <a:rPr lang="zh-CN" altLang="en-US"/>
              <a:t>using:</a:t>
            </a:r>
          </a:p>
          <a:p>
            <a:endParaRPr lang="zh-CN" altLang="en-US"/>
          </a:p>
          <a:p>
            <a:r>
              <a:rPr lang="zh-CN" altLang="en-US"/>
              <a:t>compute the </a:t>
            </a:r>
            <a:r>
              <a:rPr lang="zh-CN" altLang="en-US" b="1"/>
              <a:t>error </a:t>
            </a:r>
            <a:r>
              <a:rPr lang="zh-CN" altLang="en-US"/>
              <a:t>in the </a:t>
            </a:r>
            <a:r>
              <a:rPr lang="zh-CN" altLang="en-US" b="1"/>
              <a:t>hidden </a:t>
            </a:r>
            <a:r>
              <a:rPr lang="zh-CN" altLang="en-US"/>
              <a:t>layer(s) using:</a:t>
            </a:r>
          </a:p>
          <a:p>
            <a:endParaRPr lang="zh-CN" altLang="en-US"/>
          </a:p>
          <a:p>
            <a:endParaRPr lang="zh-CN" altLang="en-US"/>
          </a:p>
          <a:p>
            <a:endParaRPr lang="zh-CN" altLang="en-US"/>
          </a:p>
          <a:p>
            <a:r>
              <a:rPr lang="zh-CN" altLang="en-US" b="1"/>
              <a:t>update </a:t>
            </a:r>
            <a:r>
              <a:rPr lang="zh-CN" altLang="en-US"/>
              <a:t>the </a:t>
            </a:r>
            <a:r>
              <a:rPr lang="zh-CN" altLang="en-US" b="1"/>
              <a:t>output </a:t>
            </a:r>
            <a:r>
              <a:rPr lang="zh-CN" altLang="en-US"/>
              <a:t>layer </a:t>
            </a:r>
            <a:r>
              <a:rPr lang="zh-CN" altLang="en-US" b="1"/>
              <a:t>weights </a:t>
            </a:r>
            <a:r>
              <a:rPr lang="zh-CN" altLang="en-US"/>
              <a:t>using:</a:t>
            </a:r>
          </a:p>
          <a:p>
            <a:endParaRPr lang="zh-CN" altLang="en-US"/>
          </a:p>
          <a:p>
            <a:endParaRPr lang="zh-CN" altLang="en-US"/>
          </a:p>
        </p:txBody>
      </p:sp>
      <p:pic>
        <p:nvPicPr>
          <p:cNvPr id="4" name="图片 3"/>
          <p:cNvPicPr>
            <a:picLocks noChangeAspect="1"/>
          </p:cNvPicPr>
          <p:nvPr/>
        </p:nvPicPr>
        <p:blipFill>
          <a:blip r:embed="rId2"/>
          <a:stretch>
            <a:fillRect/>
          </a:stretch>
        </p:blipFill>
        <p:spPr>
          <a:xfrm>
            <a:off x="2454275" y="2288540"/>
            <a:ext cx="5892800" cy="699770"/>
          </a:xfrm>
          <a:prstGeom prst="rect">
            <a:avLst/>
          </a:prstGeom>
        </p:spPr>
      </p:pic>
      <p:pic>
        <p:nvPicPr>
          <p:cNvPr id="5" name="图片 4"/>
          <p:cNvPicPr>
            <a:picLocks noChangeAspect="1"/>
          </p:cNvPicPr>
          <p:nvPr/>
        </p:nvPicPr>
        <p:blipFill>
          <a:blip r:embed="rId3"/>
          <a:stretch>
            <a:fillRect/>
          </a:stretch>
        </p:blipFill>
        <p:spPr>
          <a:xfrm>
            <a:off x="2454275" y="3338195"/>
            <a:ext cx="5513705" cy="1303655"/>
          </a:xfrm>
          <a:prstGeom prst="rect">
            <a:avLst/>
          </a:prstGeom>
        </p:spPr>
      </p:pic>
      <p:pic>
        <p:nvPicPr>
          <p:cNvPr id="6" name="图片 5"/>
          <p:cNvPicPr>
            <a:picLocks noChangeAspect="1"/>
          </p:cNvPicPr>
          <p:nvPr/>
        </p:nvPicPr>
        <p:blipFill>
          <a:blip r:embed="rId4"/>
          <a:stretch>
            <a:fillRect/>
          </a:stretch>
        </p:blipFill>
        <p:spPr>
          <a:xfrm>
            <a:off x="2454275" y="5426075"/>
            <a:ext cx="6033135" cy="8121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a:t>update </a:t>
            </a:r>
            <a:r>
              <a:rPr lang="zh-CN" altLang="en-US"/>
              <a:t>the </a:t>
            </a:r>
            <a:r>
              <a:rPr lang="zh-CN" altLang="en-US" b="1"/>
              <a:t>hidden </a:t>
            </a:r>
            <a:r>
              <a:rPr lang="zh-CN" altLang="en-US"/>
              <a:t>layer </a:t>
            </a:r>
            <a:r>
              <a:rPr lang="zh-CN" altLang="en-US" b="1"/>
              <a:t>weights </a:t>
            </a:r>
            <a:r>
              <a:rPr lang="zh-CN" altLang="en-US"/>
              <a:t>using:</a:t>
            </a:r>
          </a:p>
          <a:p>
            <a:r>
              <a:rPr lang="zh-CN" altLang="en-US"/>
              <a:t>v</a:t>
            </a:r>
            <a:r>
              <a:rPr lang="en-US" altLang="zh-CN" baseline="-25000"/>
              <a:t>L</a:t>
            </a:r>
            <a:r>
              <a:rPr lang="en-US" altLang="zh-CN" baseline="-25000">
                <a:latin typeface="Calibri" panose="020F0502020204030204" charset="0"/>
              </a:rPr>
              <a:t>ζ</a:t>
            </a:r>
            <a:r>
              <a:rPr lang="zh-CN" altLang="en-US">
                <a:latin typeface="Arial" panose="020B0604020202020204" pitchFamily="34" charset="0"/>
              </a:rPr>
              <a:t>←</a:t>
            </a:r>
            <a:r>
              <a:rPr lang="zh-CN" altLang="en-US"/>
              <a:t>v</a:t>
            </a:r>
            <a:r>
              <a:rPr lang="en-US" altLang="zh-CN" baseline="-25000"/>
              <a:t>L</a:t>
            </a:r>
            <a:r>
              <a:rPr lang="en-US" altLang="zh-CN" baseline="-25000">
                <a:latin typeface="Calibri" panose="020F0502020204030204" charset="0"/>
              </a:rPr>
              <a:t>ζ</a:t>
            </a:r>
            <a:r>
              <a:rPr lang="zh-CN" altLang="en-US"/>
              <a:t> −</a:t>
            </a:r>
            <a:r>
              <a:rPr lang="zh-CN" altLang="en-US">
                <a:latin typeface="Calibri" panose="020F0502020204030204" charset="0"/>
              </a:rPr>
              <a:t>ηδ</a:t>
            </a:r>
            <a:r>
              <a:rPr lang="zh-CN" altLang="en-US" baseline="-25000"/>
              <a:t>h</a:t>
            </a:r>
            <a:r>
              <a:rPr lang="zh-CN" altLang="en-US"/>
              <a:t>(</a:t>
            </a:r>
            <a:r>
              <a:rPr lang="zh-CN" altLang="en-US">
                <a:latin typeface="Calibri" panose="020F0502020204030204" charset="0"/>
              </a:rPr>
              <a:t>ζ</a:t>
            </a:r>
            <a:r>
              <a:rPr lang="zh-CN" altLang="en-US"/>
              <a:t>)x</a:t>
            </a:r>
            <a:r>
              <a:rPr lang="en-US" altLang="zh-CN" baseline="-25000"/>
              <a:t>L</a:t>
            </a:r>
          </a:p>
          <a:p>
            <a:r>
              <a:rPr lang="en-US" altLang="zh-CN"/>
              <a:t>(if using </a:t>
            </a:r>
            <a:r>
              <a:rPr lang="en-US" altLang="zh-CN" b="1"/>
              <a:t>sequential </a:t>
            </a:r>
            <a:r>
              <a:rPr lang="en-US" altLang="zh-CN"/>
              <a:t>updating) </a:t>
            </a:r>
            <a:r>
              <a:rPr lang="en-US" altLang="zh-CN" b="1"/>
              <a:t>randomise </a:t>
            </a:r>
            <a:r>
              <a:rPr lang="en-US" altLang="zh-CN"/>
              <a:t>the </a:t>
            </a:r>
            <a:r>
              <a:rPr lang="en-US" altLang="zh-CN" b="1"/>
              <a:t>order </a:t>
            </a:r>
            <a:r>
              <a:rPr lang="en-US" altLang="zh-CN"/>
              <a:t>of the input vectors so that you </a:t>
            </a:r>
            <a:r>
              <a:rPr lang="en-US" altLang="zh-CN" b="1"/>
              <a:t>don’t train</a:t>
            </a:r>
            <a:r>
              <a:rPr lang="en-US" altLang="zh-CN"/>
              <a:t> in exactly the same order each iteration</a:t>
            </a:r>
          </a:p>
          <a:p>
            <a:r>
              <a:rPr lang="en-US" altLang="zh-CN" b="1"/>
              <a:t>until </a:t>
            </a:r>
            <a:r>
              <a:rPr lang="en-US" altLang="zh-CN"/>
              <a:t>learning stops</a:t>
            </a:r>
          </a:p>
          <a:p>
            <a:r>
              <a:rPr lang="en-US" altLang="zh-CN" b="1"/>
              <a:t>Recall</a:t>
            </a:r>
          </a:p>
          <a:p>
            <a:pPr lvl="1"/>
            <a:r>
              <a:rPr lang="en-US" altLang="zh-CN"/>
              <a:t>use the Forwards phase in the training section above</a:t>
            </a:r>
          </a:p>
          <a:p>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there are some important things that need to be considered, such as </a:t>
            </a:r>
          </a:p>
          <a:p>
            <a:pPr lvl="1"/>
            <a:r>
              <a:rPr lang="zh-CN" altLang="en-US"/>
              <a:t>how many training datapoints are needed, </a:t>
            </a:r>
          </a:p>
          <a:p>
            <a:pPr lvl="1"/>
            <a:r>
              <a:rPr lang="zh-CN" altLang="en-US"/>
              <a:t>how many hidden nodes should be used, </a:t>
            </a:r>
          </a:p>
          <a:p>
            <a:pPr lvl="1"/>
            <a:r>
              <a:rPr lang="zh-CN" altLang="en-US"/>
              <a:t>and how much training the network needs.</a:t>
            </a:r>
          </a:p>
          <a:p>
            <a:pPr lvl="0"/>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4.2.2 Initialising the Weights</a:t>
            </a:r>
          </a:p>
        </p:txBody>
      </p:sp>
      <p:sp>
        <p:nvSpPr>
          <p:cNvPr id="3" name="内容占位符 2"/>
          <p:cNvSpPr>
            <a:spLocks noGrp="1"/>
          </p:cNvSpPr>
          <p:nvPr>
            <p:ph idx="1"/>
          </p:nvPr>
        </p:nvSpPr>
        <p:spPr>
          <a:xfrm>
            <a:off x="838200" y="1354455"/>
            <a:ext cx="10515600" cy="5335270"/>
          </a:xfrm>
        </p:spPr>
        <p:txBody>
          <a:bodyPr>
            <a:normAutofit lnSpcReduction="10000"/>
          </a:bodyPr>
          <a:lstStyle/>
          <a:p>
            <a:r>
              <a:rPr lang="zh-CN" altLang="en-US"/>
              <a:t>The MLP algorithm suggests that the weights are initialised to small random numbers, both positive and negative. </a:t>
            </a:r>
          </a:p>
          <a:p>
            <a:r>
              <a:rPr lang="zh-CN" altLang="en-US"/>
              <a:t>The question is how small is small, and does it matter?</a:t>
            </a:r>
          </a:p>
          <a:p>
            <a:r>
              <a:rPr lang="zh-CN" altLang="en-US"/>
              <a:t> why they should be small we can look at the shape of the sigmoid.</a:t>
            </a:r>
          </a:p>
          <a:p>
            <a:pPr lvl="1"/>
            <a:r>
              <a:rPr lang="zh-CN" altLang="en-US" sz="2800"/>
              <a:t>If the initial weight values are close to 1 or -1 (which is what we mean by large here) then the inputs to the sigmoid are also likely to be close to ±1 </a:t>
            </a:r>
          </a:p>
          <a:p>
            <a:pPr lvl="1"/>
            <a:r>
              <a:rPr lang="zh-CN" altLang="en-US" sz="2800"/>
              <a:t>and so the output of the neuron is either 0 or 1 (the sigmoid has saturated, reached its maximum or minimum value).</a:t>
            </a:r>
          </a:p>
          <a:p>
            <a:pPr lvl="1"/>
            <a:r>
              <a:rPr lang="zh-CN" altLang="en-US" sz="2800"/>
              <a:t> If the weights are very small (close to zero) then the input is still close to 0 </a:t>
            </a:r>
          </a:p>
          <a:p>
            <a:pPr lvl="1"/>
            <a:r>
              <a:rPr lang="zh-CN" altLang="en-US" sz="2800"/>
              <a:t>and so the output of the neuron is just linear, so we get a linear model.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732020"/>
          </a:xfrm>
        </p:spPr>
        <p:txBody>
          <a:bodyPr>
            <a:normAutofit lnSpcReduction="20000"/>
          </a:bodyPr>
          <a:lstStyle/>
          <a:p>
            <a:r>
              <a:rPr lang="zh-CN" altLang="en-US" sz="3200"/>
              <a:t>Each neuron is getting input from n different places</a:t>
            </a:r>
            <a:r>
              <a:rPr lang="en-US" altLang="zh-CN" sz="3200"/>
              <a:t>(input nodes or  hidden neurons)</a:t>
            </a:r>
          </a:p>
          <a:p>
            <a:r>
              <a:rPr lang="en-US" altLang="zh-CN" sz="3200"/>
              <a:t>If we view the values of these inputs as having </a:t>
            </a:r>
            <a:r>
              <a:rPr lang="en-US" altLang="zh-CN" sz="3200">
                <a:solidFill>
                  <a:srgbClr val="FF0000"/>
                </a:solidFill>
              </a:rPr>
              <a:t>uniform variance</a:t>
            </a:r>
            <a:r>
              <a:rPr lang="en-US" altLang="zh-CN" sz="3200"/>
              <a:t>, then the typical input to the neuron will be w √n, where w is the initialisation value of the weights.</a:t>
            </a:r>
          </a:p>
          <a:p>
            <a:r>
              <a:rPr lang="en-US" altLang="zh-CN" sz="3200"/>
              <a:t> So a common trick is to set the weights in the range −1/√n &lt; w &lt; 1/√n, where n is the number of nodes in the input layer to those weights.</a:t>
            </a:r>
          </a:p>
          <a:p>
            <a:r>
              <a:rPr lang="en-US" altLang="zh-CN" sz="3200"/>
              <a:t>This makes the total input to a neuron have a maximum size of about 1.</a:t>
            </a:r>
          </a:p>
        </p:txBody>
      </p:sp>
      <p:sp>
        <p:nvSpPr>
          <p:cNvPr id="2" name="标题 1"/>
          <p:cNvSpPr>
            <a:spLocks noGrp="1"/>
          </p:cNvSpPr>
          <p:nvPr>
            <p:ph type="title"/>
          </p:nvPr>
        </p:nvSpPr>
        <p:spPr/>
        <p:txBody>
          <a:bodyPr/>
          <a:lstStyle/>
          <a:p>
            <a:r>
              <a:rPr lang="zh-CN" altLang="en-US"/>
              <a:t>Choosing the size of the initial values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717550"/>
            <a:ext cx="10515600" cy="5848350"/>
          </a:xfrm>
        </p:spPr>
        <p:txBody>
          <a:bodyPr>
            <a:normAutofit lnSpcReduction="20000"/>
          </a:bodyPr>
          <a:lstStyle/>
          <a:p>
            <a:r>
              <a:rPr lang="zh-CN" altLang="en-US"/>
              <a:t>if the weights are </a:t>
            </a:r>
            <a:r>
              <a:rPr lang="zh-CN" altLang="en-US">
                <a:solidFill>
                  <a:srgbClr val="FF0000"/>
                </a:solidFill>
              </a:rPr>
              <a:t>large</a:t>
            </a:r>
            <a:r>
              <a:rPr lang="zh-CN" altLang="en-US"/>
              <a:t>, then the activation of a neuron is likely to be at, or close to, 0 or 1 already, </a:t>
            </a:r>
          </a:p>
          <a:p>
            <a:pPr lvl="1"/>
            <a:r>
              <a:rPr lang="zh-CN" altLang="en-US"/>
              <a:t>which means that the gradients are small, and so the learning is very slow. </a:t>
            </a:r>
          </a:p>
          <a:p>
            <a:pPr lvl="0"/>
            <a:r>
              <a:rPr lang="zh-CN" altLang="en-US"/>
              <a:t>There is an interplay here with the value of β in the logistic function, </a:t>
            </a:r>
          </a:p>
          <a:p>
            <a:pPr lvl="1"/>
            <a:r>
              <a:rPr lang="zh-CN" altLang="en-US"/>
              <a:t>which means that small values of β (say β = 3.0 or less) are more effective.</a:t>
            </a:r>
          </a:p>
          <a:p>
            <a:pPr lvl="0"/>
            <a:r>
              <a:rPr lang="zh-CN" altLang="en-US"/>
              <a:t> we keep them all about the same size because we want all of the weights to reach their final values at about the same time. </a:t>
            </a:r>
          </a:p>
          <a:p>
            <a:pPr lvl="0"/>
            <a:r>
              <a:rPr lang="zh-CN" altLang="en-US"/>
              <a:t>This is known as </a:t>
            </a:r>
            <a:r>
              <a:rPr lang="zh-CN" altLang="en-US">
                <a:solidFill>
                  <a:srgbClr val="FF0000"/>
                </a:solidFill>
              </a:rPr>
              <a:t>uniform learning</a:t>
            </a:r>
            <a:r>
              <a:rPr lang="zh-CN" altLang="en-US"/>
              <a:t> </a:t>
            </a:r>
          </a:p>
          <a:p>
            <a:pPr lvl="0"/>
            <a:r>
              <a:rPr lang="zh-CN" altLang="en-US"/>
              <a:t>and it is important because otherwise the network will do better on some inputs than others.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4.2.3 Different Output Activation Functions</a:t>
            </a:r>
          </a:p>
        </p:txBody>
      </p:sp>
      <p:sp>
        <p:nvSpPr>
          <p:cNvPr id="3" name="内容占位符 2"/>
          <p:cNvSpPr>
            <a:spLocks noGrp="1"/>
          </p:cNvSpPr>
          <p:nvPr>
            <p:ph idx="1"/>
          </p:nvPr>
        </p:nvSpPr>
        <p:spPr/>
        <p:txBody>
          <a:bodyPr/>
          <a:lstStyle/>
          <a:p>
            <a:r>
              <a:rPr lang="zh-CN" altLang="en-US"/>
              <a:t>In the algorithm described above, we used </a:t>
            </a:r>
            <a:r>
              <a:rPr lang="zh-CN" altLang="en-US">
                <a:solidFill>
                  <a:srgbClr val="FF0000"/>
                </a:solidFill>
              </a:rPr>
              <a:t>sigmoid </a:t>
            </a:r>
            <a:r>
              <a:rPr lang="zh-CN" altLang="en-US"/>
              <a:t>neurons in the hidden layer and the output layer. </a:t>
            </a:r>
          </a:p>
          <a:p>
            <a:r>
              <a:rPr lang="zh-CN" altLang="en-US"/>
              <a:t>This is fine for </a:t>
            </a:r>
            <a:r>
              <a:rPr lang="zh-CN" altLang="en-US">
                <a:solidFill>
                  <a:srgbClr val="FF0000"/>
                </a:solidFill>
              </a:rPr>
              <a:t>classification </a:t>
            </a:r>
            <a:r>
              <a:rPr lang="zh-CN" altLang="en-US"/>
              <a:t>problems, since there we can make the classes be 0 and 1.</a:t>
            </a:r>
          </a:p>
          <a:p>
            <a:r>
              <a:rPr lang="zh-CN" altLang="en-US"/>
              <a:t>to perform </a:t>
            </a:r>
            <a:r>
              <a:rPr lang="zh-CN" altLang="en-US">
                <a:solidFill>
                  <a:srgbClr val="FF0000"/>
                </a:solidFill>
              </a:rPr>
              <a:t>regression </a:t>
            </a:r>
            <a:r>
              <a:rPr lang="zh-CN" altLang="en-US"/>
              <a:t>problems, </a:t>
            </a:r>
          </a:p>
          <a:p>
            <a:pPr lvl="1"/>
            <a:r>
              <a:rPr lang="zh-CN" altLang="en-US"/>
              <a:t>needs to be from a continuous range, not just 0 or 1.</a:t>
            </a:r>
          </a:p>
          <a:p>
            <a:pPr lvl="1"/>
            <a:r>
              <a:rPr lang="zh-CN" altLang="en-US"/>
              <a:t> The sigmoid neurons at the output are not very useful in that case.</a:t>
            </a:r>
          </a:p>
          <a:p>
            <a:pPr lvl="0"/>
            <a:r>
              <a:rPr lang="zh-CN" altLang="en-US"/>
              <a:t>the output neurons with </a:t>
            </a:r>
            <a:r>
              <a:rPr lang="zh-CN" altLang="en-US">
                <a:solidFill>
                  <a:srgbClr val="FF0000"/>
                </a:solidFill>
              </a:rPr>
              <a:t>linear nodes</a:t>
            </a:r>
            <a:r>
              <a:rPr lang="zh-CN" altLang="en-US"/>
              <a:t> that just sum the inputs and give that as their activation (so g(h) = h</a:t>
            </a:r>
            <a:r>
              <a:rPr lang="en-US" altLang="zh-CN"/>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 </a:t>
            </a:r>
            <a:r>
              <a:rPr lang="zh-CN" altLang="en-US"/>
              <a:t>third type of output neuron</a:t>
            </a:r>
          </a:p>
        </p:txBody>
      </p:sp>
      <p:sp>
        <p:nvSpPr>
          <p:cNvPr id="3" name="内容占位符 2"/>
          <p:cNvSpPr>
            <a:spLocks noGrp="1"/>
          </p:cNvSpPr>
          <p:nvPr>
            <p:ph idx="1"/>
          </p:nvPr>
        </p:nvSpPr>
        <p:spPr/>
        <p:txBody>
          <a:bodyPr/>
          <a:lstStyle/>
          <a:p>
            <a:r>
              <a:rPr lang="zh-CN" altLang="en-US"/>
              <a:t> </a:t>
            </a:r>
            <a:r>
              <a:rPr lang="en-US" altLang="zh-CN"/>
              <a:t>That </a:t>
            </a:r>
            <a:r>
              <a:rPr lang="zh-CN" altLang="en-US"/>
              <a:t>is the </a:t>
            </a:r>
            <a:r>
              <a:rPr lang="zh-CN" altLang="en-US">
                <a:solidFill>
                  <a:srgbClr val="FF0000"/>
                </a:solidFill>
              </a:rPr>
              <a:t>soft-max</a:t>
            </a:r>
            <a:r>
              <a:rPr lang="zh-CN" altLang="en-US"/>
              <a:t> activation function. </a:t>
            </a:r>
          </a:p>
          <a:p>
            <a:r>
              <a:rPr lang="zh-CN" altLang="en-US"/>
              <a:t>This is most commonly used for </a:t>
            </a:r>
            <a:r>
              <a:rPr lang="zh-CN" altLang="en-US">
                <a:solidFill>
                  <a:srgbClr val="FF0000"/>
                </a:solidFill>
              </a:rPr>
              <a:t>classification </a:t>
            </a:r>
            <a:r>
              <a:rPr lang="zh-CN" altLang="en-US"/>
              <a:t>problems where the 1-of-N output encoding is used</a:t>
            </a:r>
            <a:r>
              <a:rPr lang="en-US" altLang="zh-CN"/>
              <a:t>.</a:t>
            </a:r>
          </a:p>
          <a:p>
            <a:r>
              <a:rPr lang="en-US" altLang="zh-CN"/>
              <a:t>The soft-max function rescales the outputs by calculating the exponential of the inputs to that neuron, and dividing by the total sum of the inputs to all of the neurons, so that the activations sum to 1 and all lie between 0 and 1.</a:t>
            </a:r>
          </a:p>
        </p:txBody>
      </p:sp>
      <p:pic>
        <p:nvPicPr>
          <p:cNvPr id="4" name="图片 3"/>
          <p:cNvPicPr>
            <a:picLocks noChangeAspect="1"/>
          </p:cNvPicPr>
          <p:nvPr/>
        </p:nvPicPr>
        <p:blipFill>
          <a:blip r:embed="rId2"/>
          <a:stretch>
            <a:fillRect/>
          </a:stretch>
        </p:blipFill>
        <p:spPr>
          <a:xfrm>
            <a:off x="2901950" y="4874895"/>
            <a:ext cx="5317490" cy="14027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583690"/>
            <a:ext cx="10515600" cy="4593590"/>
          </a:xfrm>
        </p:spPr>
        <p:txBody>
          <a:bodyPr/>
          <a:lstStyle/>
          <a:p>
            <a:r>
              <a:rPr lang="zh-CN" altLang="en-US"/>
              <a:t> if we change the activation function, then the derivative of the activation function will also change, and so the learning rule will be different.</a:t>
            </a:r>
          </a:p>
          <a:p>
            <a:r>
              <a:rPr lang="zh-CN" altLang="en-US"/>
              <a:t>For the </a:t>
            </a:r>
            <a:r>
              <a:rPr lang="zh-CN" altLang="en-US">
                <a:solidFill>
                  <a:srgbClr val="FF0000"/>
                </a:solidFill>
              </a:rPr>
              <a:t>linear </a:t>
            </a:r>
            <a:r>
              <a:rPr lang="zh-CN" altLang="en-US"/>
              <a:t>activation function the first is replaced by:</a:t>
            </a:r>
          </a:p>
          <a:p>
            <a:pPr lvl="1"/>
            <a:r>
              <a:rPr lang="zh-CN" altLang="en-US"/>
              <a:t>yκ = g(hκ) = hκ</a:t>
            </a:r>
          </a:p>
          <a:p>
            <a:r>
              <a:rPr lang="zh-CN" altLang="en-US"/>
              <a:t>while the second is replaced by:</a:t>
            </a:r>
          </a:p>
          <a:p>
            <a:pPr lvl="1"/>
            <a:r>
              <a:rPr lang="zh-CN" altLang="en-US"/>
              <a:t>δo(κ) = (yκ − tκ)</a:t>
            </a:r>
          </a:p>
          <a:p>
            <a:pPr lvl="0"/>
            <a:r>
              <a:rPr lang="zh-CN" altLang="en-US"/>
              <a:t>For the </a:t>
            </a:r>
            <a:r>
              <a:rPr lang="zh-CN" altLang="en-US">
                <a:solidFill>
                  <a:srgbClr val="FF0000"/>
                </a:solidFill>
              </a:rPr>
              <a:t>soft-max</a:t>
            </a:r>
            <a:r>
              <a:rPr lang="zh-CN" altLang="en-US"/>
              <a:t> activation, the update equation that replaces (4.8) is</a:t>
            </a:r>
          </a:p>
          <a:p>
            <a:pPr lvl="1"/>
            <a:r>
              <a:rPr lang="zh-CN" altLang="en-US"/>
              <a:t>δo(κ) = (yκ − tκ)yκ(δκK − yK), (4.15)</a:t>
            </a:r>
          </a:p>
          <a:p>
            <a:pPr lvl="1"/>
            <a:r>
              <a:rPr lang="zh-CN" altLang="en-US"/>
              <a:t>where δκK = 1 if κ = K and 0 otherwise;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4.1 GOING FORWARDS</a:t>
            </a:r>
          </a:p>
        </p:txBody>
      </p:sp>
      <p:sp>
        <p:nvSpPr>
          <p:cNvPr id="3" name="内容占位符 2"/>
          <p:cNvSpPr>
            <a:spLocks noGrp="1"/>
          </p:cNvSpPr>
          <p:nvPr>
            <p:ph idx="1"/>
          </p:nvPr>
        </p:nvSpPr>
        <p:spPr/>
        <p:txBody>
          <a:bodyPr/>
          <a:lstStyle/>
          <a:p>
            <a:r>
              <a:rPr lang="zh-CN" altLang="en-US" b="1"/>
              <a:t>training </a:t>
            </a:r>
            <a:r>
              <a:rPr lang="zh-CN" altLang="en-US"/>
              <a:t>the MLP consists of two parts: </a:t>
            </a:r>
          </a:p>
          <a:p>
            <a:pPr lvl="1"/>
            <a:r>
              <a:rPr lang="zh-CN" altLang="en-US"/>
              <a:t>working out what the </a:t>
            </a:r>
            <a:r>
              <a:rPr lang="zh-CN" altLang="en-US" b="1"/>
              <a:t>outputs </a:t>
            </a:r>
            <a:r>
              <a:rPr lang="zh-CN" altLang="en-US"/>
              <a:t>are for the given </a:t>
            </a:r>
            <a:r>
              <a:rPr lang="zh-CN" altLang="en-US" b="1"/>
              <a:t>inputs </a:t>
            </a:r>
            <a:r>
              <a:rPr lang="zh-CN" altLang="en-US"/>
              <a:t>and the current </a:t>
            </a:r>
            <a:r>
              <a:rPr lang="zh-CN" altLang="en-US" b="1"/>
              <a:t>weights</a:t>
            </a:r>
            <a:r>
              <a:rPr lang="zh-CN" altLang="en-US"/>
              <a:t>, </a:t>
            </a:r>
          </a:p>
          <a:p>
            <a:pPr lvl="1"/>
            <a:r>
              <a:rPr lang="zh-CN" altLang="en-US"/>
              <a:t>and then </a:t>
            </a:r>
            <a:r>
              <a:rPr lang="zh-CN" altLang="en-US" b="1"/>
              <a:t>updating </a:t>
            </a:r>
            <a:r>
              <a:rPr lang="zh-CN" altLang="en-US"/>
              <a:t>the weights according to the </a:t>
            </a:r>
            <a:r>
              <a:rPr lang="zh-CN" altLang="en-US" b="1"/>
              <a:t>error</a:t>
            </a:r>
            <a:r>
              <a:rPr lang="zh-CN" altLang="en-US"/>
              <a:t>, </a:t>
            </a:r>
          </a:p>
          <a:p>
            <a:pPr lvl="2"/>
            <a:r>
              <a:rPr lang="zh-CN" altLang="en-US"/>
              <a:t>which is a function of the </a:t>
            </a:r>
            <a:r>
              <a:rPr lang="zh-CN" altLang="en-US" b="1"/>
              <a:t>difference </a:t>
            </a:r>
            <a:r>
              <a:rPr lang="zh-CN" altLang="en-US"/>
              <a:t>between the </a:t>
            </a:r>
            <a:r>
              <a:rPr lang="zh-CN" altLang="en-US" b="1"/>
              <a:t>outputs </a:t>
            </a:r>
            <a:r>
              <a:rPr lang="zh-CN" altLang="en-US"/>
              <a:t>and the </a:t>
            </a:r>
            <a:r>
              <a:rPr lang="zh-CN" altLang="en-US" b="1"/>
              <a:t>targets</a:t>
            </a:r>
            <a:r>
              <a:rPr lang="zh-CN" altLang="en-US"/>
              <a:t>.</a:t>
            </a:r>
          </a:p>
          <a:p>
            <a:pPr lvl="0"/>
            <a:r>
              <a:rPr lang="zh-CN" altLang="en-US"/>
              <a:t>These are generally known as</a:t>
            </a:r>
            <a:r>
              <a:rPr lang="zh-CN" altLang="en-US" b="1"/>
              <a:t> going forwards</a:t>
            </a:r>
            <a:r>
              <a:rPr lang="zh-CN" altLang="en-US"/>
              <a:t> and </a:t>
            </a:r>
            <a:r>
              <a:rPr lang="zh-CN" altLang="en-US" b="1"/>
              <a:t>backwards</a:t>
            </a:r>
            <a:r>
              <a:rPr lang="zh-CN" altLang="en-US"/>
              <a:t> through the network.</a:t>
            </a:r>
          </a:p>
          <a:p>
            <a:pPr lvl="0"/>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016885" y="2678430"/>
            <a:ext cx="3745230" cy="1452245"/>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if we modify the </a:t>
            </a:r>
            <a:r>
              <a:rPr lang="zh-CN" altLang="en-US" b="1"/>
              <a:t>error function</a:t>
            </a:r>
            <a:r>
              <a:rPr lang="zh-CN" altLang="en-US"/>
              <a:t> as well, to have the </a:t>
            </a:r>
            <a:r>
              <a:rPr lang="zh-CN" altLang="en-US">
                <a:solidFill>
                  <a:srgbClr val="FF0000"/>
                </a:solidFill>
              </a:rPr>
              <a:t>cross-entropy </a:t>
            </a:r>
            <a:r>
              <a:rPr lang="zh-CN" altLang="en-US"/>
              <a:t>form (where ln is the natural logarithm):</a:t>
            </a:r>
          </a:p>
          <a:p>
            <a:endParaRPr lang="zh-CN" altLang="en-US"/>
          </a:p>
          <a:p>
            <a:endParaRPr lang="zh-CN" altLang="en-US"/>
          </a:p>
          <a:p>
            <a:endParaRPr lang="zh-CN" altLang="en-US"/>
          </a:p>
          <a:p>
            <a:r>
              <a:rPr lang="zh-CN" altLang="en-US"/>
              <a:t>then the delta term is δo(κ) = (yκ − tκ)</a:t>
            </a:r>
          </a:p>
          <a:p>
            <a:r>
              <a:rPr lang="zh-CN" altLang="en-US"/>
              <a:t>Computing these </a:t>
            </a:r>
            <a:r>
              <a:rPr lang="zh-CN" altLang="en-US">
                <a:solidFill>
                  <a:srgbClr val="FF0000"/>
                </a:solidFill>
              </a:rPr>
              <a:t>update </a:t>
            </a:r>
            <a:r>
              <a:rPr lang="zh-CN" altLang="en-US"/>
              <a:t>equations requires computing the </a:t>
            </a:r>
            <a:r>
              <a:rPr lang="zh-CN" altLang="en-US">
                <a:solidFill>
                  <a:srgbClr val="FF0000"/>
                </a:solidFill>
              </a:rPr>
              <a:t>error </a:t>
            </a:r>
            <a:r>
              <a:rPr lang="zh-CN" altLang="en-US"/>
              <a:t>function that is being </a:t>
            </a:r>
            <a:r>
              <a:rPr lang="zh-CN" altLang="en-US">
                <a:solidFill>
                  <a:srgbClr val="FF0000"/>
                </a:solidFill>
              </a:rPr>
              <a:t>optimised</a:t>
            </a:r>
            <a:r>
              <a:rPr lang="zh-CN" altLang="en-US"/>
              <a:t>, and then differentiating it.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Cross entropy</a:t>
            </a:r>
          </a:p>
        </p:txBody>
      </p:sp>
      <p:sp>
        <p:nvSpPr>
          <p:cNvPr id="3" name="内容占位符 2"/>
          <p:cNvSpPr>
            <a:spLocks noGrp="1"/>
          </p:cNvSpPr>
          <p:nvPr>
            <p:ph idx="1"/>
          </p:nvPr>
        </p:nvSpPr>
        <p:spPr/>
        <p:txBody>
          <a:bodyPr>
            <a:normAutofit lnSpcReduction="10000"/>
          </a:bodyPr>
          <a:lstStyle/>
          <a:p>
            <a:r>
              <a:rPr lang="zh-CN" altLang="en-US"/>
              <a:t>Definition</a:t>
            </a:r>
          </a:p>
          <a:p>
            <a:pPr lvl="1"/>
            <a:r>
              <a:rPr lang="zh-CN" altLang="en-US"/>
              <a:t>The cross entropy for the distributions p and q over a given set is defined as follows: </a:t>
            </a:r>
          </a:p>
          <a:p>
            <a:pPr lvl="2"/>
            <a:r>
              <a:rPr lang="en-US" altLang="zh-CN"/>
              <a:t>H(p,q)=E</a:t>
            </a:r>
            <a:r>
              <a:rPr lang="en-US" altLang="zh-CN" baseline="-25000"/>
              <a:t>p</a:t>
            </a:r>
            <a:r>
              <a:rPr lang="en-US" altLang="zh-CN"/>
              <a:t>[-log q]</a:t>
            </a:r>
          </a:p>
          <a:p>
            <a:pPr lvl="1"/>
            <a:r>
              <a:rPr lang="en-US" altLang="zh-CN"/>
              <a:t>For discrete probability distributions p and q with the same support X  this means</a:t>
            </a:r>
          </a:p>
          <a:p>
            <a:pPr lvl="1"/>
            <a:endParaRPr lang="en-US" altLang="zh-CN"/>
          </a:p>
          <a:p>
            <a:pPr lvl="1"/>
            <a:endParaRPr lang="en-US" altLang="zh-CN"/>
          </a:p>
          <a:p>
            <a:pPr lvl="1"/>
            <a:endParaRPr lang="en-US" altLang="zh-CN"/>
          </a:p>
          <a:p>
            <a:pPr lvl="1"/>
            <a:r>
              <a:rPr lang="en-US" altLang="zh-CN"/>
              <a:t>https://en.wikipedia.org/wiki/Cross_entropy</a:t>
            </a:r>
            <a:endParaRPr lang="zh-CN" altLang="zh-CN"/>
          </a:p>
          <a:p>
            <a:pPr lvl="1"/>
            <a:r>
              <a:rPr lang="en-US" altLang="zh-CN"/>
              <a:t>https://www.cnblogs.com/silent-stranger/p/7987708.html</a:t>
            </a:r>
            <a:r>
              <a:rPr lang="zh-CN" altLang="zh-CN"/>
              <a:t> </a:t>
            </a:r>
            <a:r>
              <a:rPr lang="en-US" altLang="zh-CN"/>
              <a:t>explained in Mandarin</a:t>
            </a:r>
          </a:p>
          <a:p>
            <a:pPr lvl="2"/>
            <a:endParaRPr lang="en-US" altLang="zh-CN"/>
          </a:p>
        </p:txBody>
      </p:sp>
      <p:graphicFrame>
        <p:nvGraphicFramePr>
          <p:cNvPr id="4" name="对象 3">
            <a:hlinkClick r:id="" action="ppaction://ole?verb=0"/>
          </p:cNvPr>
          <p:cNvGraphicFramePr>
            <a:graphicFrameLocks noChangeAspect="1"/>
          </p:cNvGraphicFramePr>
          <p:nvPr/>
        </p:nvGraphicFramePr>
        <p:xfrm>
          <a:off x="1946910" y="4076700"/>
          <a:ext cx="4221480" cy="832485"/>
        </p:xfrm>
        <a:graphic>
          <a:graphicData uri="http://schemas.openxmlformats.org/presentationml/2006/ole">
            <mc:AlternateContent xmlns:mc="http://schemas.openxmlformats.org/markup-compatibility/2006">
              <mc:Choice xmlns:v="urn:schemas-microsoft-com:vml" Requires="v">
                <p:oleObj spid="_x0000_s2052" r:id="rId3" imgW="1803400" imgH="355600" progId="Equation.KSEE3">
                  <p:embed/>
                </p:oleObj>
              </mc:Choice>
              <mc:Fallback>
                <p:oleObj r:id="rId3" imgW="1803400" imgH="355600" progId="Equation.KSEE3">
                  <p:embed/>
                  <p:pic>
                    <p:nvPicPr>
                      <p:cNvPr id="0" name="图片 2048"/>
                      <p:cNvPicPr/>
                      <p:nvPr/>
                    </p:nvPicPr>
                    <p:blipFill>
                      <a:blip r:embed="rId4"/>
                      <a:stretch>
                        <a:fillRect/>
                      </a:stretch>
                    </p:blipFill>
                    <p:spPr>
                      <a:xfrm>
                        <a:off x="1946910" y="4076700"/>
                        <a:ext cx="4221480" cy="832485"/>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4.2.4 Sequential and Batch Training</a:t>
            </a:r>
          </a:p>
        </p:txBody>
      </p:sp>
      <p:sp>
        <p:nvSpPr>
          <p:cNvPr id="3" name="内容占位符 2"/>
          <p:cNvSpPr>
            <a:spLocks noGrp="1"/>
          </p:cNvSpPr>
          <p:nvPr>
            <p:ph idx="1"/>
          </p:nvPr>
        </p:nvSpPr>
        <p:spPr>
          <a:xfrm>
            <a:off x="838200" y="1421130"/>
            <a:ext cx="10515600" cy="5135880"/>
          </a:xfrm>
        </p:spPr>
        <p:txBody>
          <a:bodyPr>
            <a:noAutofit/>
          </a:bodyPr>
          <a:lstStyle/>
          <a:p>
            <a:r>
              <a:rPr lang="zh-CN" altLang="en-US"/>
              <a:t>The MLP is designed to be a </a:t>
            </a:r>
            <a:r>
              <a:rPr lang="zh-CN" altLang="en-US">
                <a:solidFill>
                  <a:srgbClr val="FF0000"/>
                </a:solidFill>
              </a:rPr>
              <a:t>batch </a:t>
            </a:r>
            <a:r>
              <a:rPr lang="zh-CN" altLang="en-US"/>
              <a:t>algorithm. </a:t>
            </a:r>
          </a:p>
          <a:p>
            <a:r>
              <a:rPr lang="zh-CN" altLang="en-US"/>
              <a:t>All of the training examples are presented to the neural network, the </a:t>
            </a:r>
            <a:r>
              <a:rPr lang="zh-CN" altLang="en-US">
                <a:solidFill>
                  <a:srgbClr val="FF0000"/>
                </a:solidFill>
              </a:rPr>
              <a:t>average </a:t>
            </a:r>
            <a:r>
              <a:rPr lang="zh-CN" altLang="en-US"/>
              <a:t>sum-of-squares error is then computed, and this is used to </a:t>
            </a:r>
            <a:r>
              <a:rPr lang="zh-CN" altLang="en-US">
                <a:solidFill>
                  <a:srgbClr val="FF0000"/>
                </a:solidFill>
              </a:rPr>
              <a:t>update </a:t>
            </a:r>
            <a:r>
              <a:rPr lang="zh-CN" altLang="en-US"/>
              <a:t>the weights. </a:t>
            </a:r>
          </a:p>
          <a:p>
            <a:r>
              <a:rPr lang="zh-CN" altLang="en-US"/>
              <a:t>Thus there is only one set of weight updates for each </a:t>
            </a:r>
            <a:r>
              <a:rPr lang="zh-CN" altLang="en-US">
                <a:solidFill>
                  <a:srgbClr val="FF0000"/>
                </a:solidFill>
              </a:rPr>
              <a:t>epoch </a:t>
            </a:r>
            <a:r>
              <a:rPr lang="zh-CN" altLang="en-US"/>
              <a:t>(pass through all the training examples).</a:t>
            </a:r>
          </a:p>
          <a:p>
            <a:r>
              <a:rPr lang="zh-CN" altLang="en-US"/>
              <a:t>This means that we </a:t>
            </a:r>
            <a:r>
              <a:rPr lang="zh-CN" altLang="en-US">
                <a:solidFill>
                  <a:srgbClr val="FF0000"/>
                </a:solidFill>
              </a:rPr>
              <a:t>only </a:t>
            </a:r>
            <a:r>
              <a:rPr lang="zh-CN" altLang="en-US"/>
              <a:t>update the weights once for each iteration of the algorithm, which means that the </a:t>
            </a:r>
            <a:r>
              <a:rPr lang="zh-CN" altLang="en-US">
                <a:solidFill>
                  <a:srgbClr val="FF0000"/>
                </a:solidFill>
              </a:rPr>
              <a:t>weights </a:t>
            </a:r>
            <a:r>
              <a:rPr lang="zh-CN" altLang="en-US"/>
              <a:t>are moved in the </a:t>
            </a:r>
            <a:r>
              <a:rPr lang="zh-CN" altLang="en-US">
                <a:solidFill>
                  <a:srgbClr val="FF0000"/>
                </a:solidFill>
              </a:rPr>
              <a:t>direction </a:t>
            </a:r>
            <a:r>
              <a:rPr lang="zh-CN" altLang="en-US"/>
              <a:t>that most of the inputs want them to move, rather than being pulled around by each input individually.</a:t>
            </a:r>
          </a:p>
          <a:p>
            <a:r>
              <a:rPr lang="zh-CN" altLang="en-US"/>
              <a:t>The </a:t>
            </a:r>
            <a:r>
              <a:rPr lang="zh-CN" altLang="en-US">
                <a:solidFill>
                  <a:srgbClr val="FF0000"/>
                </a:solidFill>
              </a:rPr>
              <a:t>batch </a:t>
            </a:r>
            <a:r>
              <a:rPr lang="zh-CN" altLang="en-US"/>
              <a:t>method performs a more accurate estimate of the error gradient, and will thus converge to the </a:t>
            </a:r>
            <a:r>
              <a:rPr lang="zh-CN" altLang="en-US">
                <a:solidFill>
                  <a:srgbClr val="FF0000"/>
                </a:solidFill>
              </a:rPr>
              <a:t>local minimum</a:t>
            </a:r>
            <a:r>
              <a:rPr lang="zh-CN" altLang="en-US"/>
              <a:t> more quickly</a:t>
            </a:r>
            <a:r>
              <a:rPr lang="en-US" altLang="zh-CN"/>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a:t>
            </a:r>
            <a:r>
              <a:rPr lang="zh-CN" altLang="en-US">
                <a:sym typeface="+mn-ea"/>
              </a:rPr>
              <a:t>he sequential version</a:t>
            </a:r>
          </a:p>
        </p:txBody>
      </p:sp>
      <p:sp>
        <p:nvSpPr>
          <p:cNvPr id="3" name="内容占位符 2"/>
          <p:cNvSpPr>
            <a:spLocks noGrp="1"/>
          </p:cNvSpPr>
          <p:nvPr>
            <p:ph idx="1"/>
          </p:nvPr>
        </p:nvSpPr>
        <p:spPr>
          <a:xfrm>
            <a:off x="838200" y="1614805"/>
            <a:ext cx="10515600" cy="5323205"/>
          </a:xfrm>
        </p:spPr>
        <p:txBody>
          <a:bodyPr>
            <a:normAutofit lnSpcReduction="10000"/>
          </a:bodyPr>
          <a:lstStyle/>
          <a:p>
            <a:r>
              <a:rPr lang="zh-CN" altLang="en-US"/>
              <a:t>where the </a:t>
            </a:r>
            <a:r>
              <a:rPr lang="zh-CN" altLang="en-US">
                <a:solidFill>
                  <a:srgbClr val="FF0000"/>
                </a:solidFill>
              </a:rPr>
              <a:t>errors </a:t>
            </a:r>
            <a:r>
              <a:rPr lang="zh-CN" altLang="en-US"/>
              <a:t>are computed and the weights updated after each input. </a:t>
            </a:r>
          </a:p>
          <a:p>
            <a:r>
              <a:rPr lang="zh-CN" altLang="en-US"/>
              <a:t>This is not guaranteed to be as </a:t>
            </a:r>
            <a:r>
              <a:rPr lang="zh-CN" altLang="en-US">
                <a:solidFill>
                  <a:srgbClr val="FF0000"/>
                </a:solidFill>
              </a:rPr>
              <a:t>efficient </a:t>
            </a:r>
            <a:r>
              <a:rPr lang="zh-CN" altLang="en-US"/>
              <a:t>in learning, but it is simpler to program when using loops, and it is therefore much more common. </a:t>
            </a:r>
          </a:p>
          <a:p>
            <a:r>
              <a:rPr lang="zh-CN" altLang="en-US"/>
              <a:t>Since it does </a:t>
            </a:r>
            <a:r>
              <a:rPr lang="zh-CN" altLang="en-US">
                <a:solidFill>
                  <a:srgbClr val="FF0000"/>
                </a:solidFill>
              </a:rPr>
              <a:t>not </a:t>
            </a:r>
            <a:r>
              <a:rPr lang="zh-CN" altLang="en-US"/>
              <a:t>converge as well, it can also sometimes </a:t>
            </a:r>
            <a:r>
              <a:rPr lang="zh-CN" altLang="en-US">
                <a:solidFill>
                  <a:srgbClr val="FF0000"/>
                </a:solidFill>
              </a:rPr>
              <a:t>avoid </a:t>
            </a:r>
            <a:r>
              <a:rPr lang="zh-CN" altLang="en-US"/>
              <a:t>local minima, thus potentially reaching </a:t>
            </a:r>
            <a:r>
              <a:rPr lang="zh-CN" altLang="en-US">
                <a:solidFill>
                  <a:srgbClr val="FF0000"/>
                </a:solidFill>
              </a:rPr>
              <a:t>better </a:t>
            </a:r>
            <a:r>
              <a:rPr lang="zh-CN" altLang="en-US"/>
              <a:t>solutions.</a:t>
            </a:r>
          </a:p>
          <a:p>
            <a:r>
              <a:rPr lang="zh-CN" altLang="en-US"/>
              <a:t>In a sequential version, the </a:t>
            </a:r>
            <a:r>
              <a:rPr lang="zh-CN" altLang="en-US">
                <a:solidFill>
                  <a:srgbClr val="FF0000"/>
                </a:solidFill>
              </a:rPr>
              <a:t>order </a:t>
            </a:r>
            <a:r>
              <a:rPr lang="zh-CN" altLang="en-US"/>
              <a:t>of the </a:t>
            </a:r>
            <a:r>
              <a:rPr lang="zh-CN" altLang="en-US">
                <a:solidFill>
                  <a:srgbClr val="FF0000"/>
                </a:solidFill>
              </a:rPr>
              <a:t>weight updates </a:t>
            </a:r>
            <a:r>
              <a:rPr lang="zh-CN" altLang="en-US"/>
              <a:t>can </a:t>
            </a:r>
            <a:r>
              <a:rPr lang="zh-CN" altLang="en-US">
                <a:solidFill>
                  <a:srgbClr val="FF0000"/>
                </a:solidFill>
              </a:rPr>
              <a:t>matter</a:t>
            </a:r>
            <a:r>
              <a:rPr lang="zh-CN" altLang="en-US"/>
              <a:t>, which is why the pseudocode version of the algorithm include a </a:t>
            </a:r>
            <a:r>
              <a:rPr lang="zh-CN" altLang="en-US">
                <a:solidFill>
                  <a:srgbClr val="FF0000"/>
                </a:solidFill>
              </a:rPr>
              <a:t>suggestion </a:t>
            </a:r>
            <a:r>
              <a:rPr lang="zh-CN" altLang="en-US"/>
              <a:t>about </a:t>
            </a:r>
            <a:r>
              <a:rPr lang="zh-CN" altLang="en-US">
                <a:solidFill>
                  <a:srgbClr val="FF0000"/>
                </a:solidFill>
              </a:rPr>
              <a:t>randomising </a:t>
            </a:r>
            <a:r>
              <a:rPr lang="zh-CN" altLang="en-US"/>
              <a:t>the </a:t>
            </a:r>
            <a:r>
              <a:rPr lang="zh-CN" altLang="en-US">
                <a:solidFill>
                  <a:srgbClr val="FF0000"/>
                </a:solidFill>
              </a:rPr>
              <a:t>order </a:t>
            </a:r>
            <a:r>
              <a:rPr lang="zh-CN" altLang="en-US"/>
              <a:t>of the input vectors at each iteration. </a:t>
            </a:r>
          </a:p>
          <a:p>
            <a:r>
              <a:rPr lang="zh-CN" altLang="en-US"/>
              <a:t>This can significantly </a:t>
            </a:r>
            <a:r>
              <a:rPr lang="zh-CN" altLang="en-US">
                <a:solidFill>
                  <a:srgbClr val="FF0000"/>
                </a:solidFill>
              </a:rPr>
              <a:t>improve </a:t>
            </a:r>
            <a:r>
              <a:rPr lang="zh-CN" altLang="en-US"/>
              <a:t>the speed with which the algorithm learns.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4.2.5 Local Minima</a:t>
            </a:r>
          </a:p>
        </p:txBody>
      </p:sp>
      <p:sp>
        <p:nvSpPr>
          <p:cNvPr id="3" name="内容占位符 2"/>
          <p:cNvSpPr>
            <a:spLocks noGrp="1"/>
          </p:cNvSpPr>
          <p:nvPr>
            <p:ph idx="1"/>
          </p:nvPr>
        </p:nvSpPr>
        <p:spPr>
          <a:xfrm>
            <a:off x="838200" y="1825625"/>
            <a:ext cx="10515600" cy="4796155"/>
          </a:xfrm>
        </p:spPr>
        <p:txBody>
          <a:bodyPr>
            <a:normAutofit/>
          </a:bodyPr>
          <a:lstStyle/>
          <a:p>
            <a:r>
              <a:rPr lang="zh-CN" altLang="en-US"/>
              <a:t>The driving force behind the learning rule is the minimisation of the network error by </a:t>
            </a:r>
            <a:r>
              <a:rPr lang="zh-CN" altLang="en-US">
                <a:solidFill>
                  <a:srgbClr val="FF0000"/>
                </a:solidFill>
              </a:rPr>
              <a:t>gradient descent</a:t>
            </a:r>
            <a:r>
              <a:rPr lang="zh-CN" altLang="en-US"/>
              <a:t> (using the derivative of the error function to make the error smaller).</a:t>
            </a:r>
          </a:p>
          <a:p>
            <a:r>
              <a:rPr lang="en-US" altLang="zh-CN"/>
              <a:t>That means that we are performing an </a:t>
            </a:r>
            <a:r>
              <a:rPr lang="en-US" altLang="zh-CN">
                <a:solidFill>
                  <a:srgbClr val="FF0000"/>
                </a:solidFill>
              </a:rPr>
              <a:t>optimisation</a:t>
            </a:r>
            <a:r>
              <a:rPr lang="en-US" altLang="zh-CN"/>
              <a:t>:</a:t>
            </a:r>
          </a:p>
          <a:p>
            <a:pPr lvl="1"/>
            <a:r>
              <a:rPr lang="en-US" altLang="zh-CN"/>
              <a:t> we are adapting the values of the weights in </a:t>
            </a:r>
            <a:r>
              <a:rPr lang="zh-CN" altLang="en-US"/>
              <a:t>order to minimise the error function.</a:t>
            </a:r>
          </a:p>
          <a:p>
            <a:pPr lvl="0"/>
            <a:r>
              <a:rPr lang="en-US" altLang="zh-CN"/>
              <a:t>T</a:t>
            </a:r>
            <a:r>
              <a:rPr lang="zh-CN" altLang="en-US"/>
              <a:t>he way that we are doing this is by </a:t>
            </a:r>
            <a:r>
              <a:rPr lang="zh-CN" altLang="en-US">
                <a:solidFill>
                  <a:srgbClr val="FF0000"/>
                </a:solidFill>
              </a:rPr>
              <a:t>approximating </a:t>
            </a:r>
            <a:r>
              <a:rPr lang="zh-CN" altLang="en-US"/>
              <a:t>the gradient of the error and following it </a:t>
            </a:r>
            <a:r>
              <a:rPr lang="zh-CN" altLang="en-US">
                <a:solidFill>
                  <a:srgbClr val="FF0000"/>
                </a:solidFill>
              </a:rPr>
              <a:t>downhill </a:t>
            </a:r>
            <a:r>
              <a:rPr lang="zh-CN" altLang="en-US"/>
              <a:t>so that we end up at the bottom of the slope. </a:t>
            </a:r>
          </a:p>
          <a:p>
            <a:pPr lvl="0"/>
            <a:r>
              <a:rPr lang="zh-CN" altLang="en-US"/>
              <a:t> </a:t>
            </a:r>
            <a:r>
              <a:rPr lang="en-US" altLang="zh-CN"/>
              <a:t>H</a:t>
            </a:r>
            <a:r>
              <a:rPr lang="zh-CN" altLang="en-US"/>
              <a:t>owever, following the slope downhill only guarantees that we end up at a </a:t>
            </a:r>
            <a:r>
              <a:rPr lang="zh-CN" altLang="en-US" b="1">
                <a:solidFill>
                  <a:srgbClr val="FF0000"/>
                </a:solidFill>
              </a:rPr>
              <a:t>local minimum</a:t>
            </a:r>
            <a:r>
              <a:rPr lang="zh-CN" altLang="en-US"/>
              <a:t>, a point that is lower than those close to 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We can make it more likely that we find the global minimum by trying out </a:t>
            </a:r>
            <a:r>
              <a:rPr lang="zh-CN" altLang="en-US">
                <a:solidFill>
                  <a:srgbClr val="FF0000"/>
                </a:solidFill>
              </a:rPr>
              <a:t>several different</a:t>
            </a:r>
            <a:r>
              <a:rPr lang="zh-CN" altLang="en-US"/>
              <a:t> starting points by training several different networks, and this is commonly done.</a:t>
            </a:r>
          </a:p>
          <a:p>
            <a:r>
              <a:rPr lang="zh-CN" altLang="en-US"/>
              <a:t>However, we can also try to make it less likely that the </a:t>
            </a:r>
            <a:r>
              <a:rPr lang="zh-CN" altLang="en-US">
                <a:solidFill>
                  <a:srgbClr val="FF0000"/>
                </a:solidFill>
              </a:rPr>
              <a:t>algorithm </a:t>
            </a:r>
            <a:r>
              <a:rPr lang="zh-CN" altLang="en-US"/>
              <a:t>will get stuck in local minima. </a:t>
            </a:r>
          </a:p>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4.2.6 Picking Up Momentum</a:t>
            </a:r>
          </a:p>
        </p:txBody>
      </p:sp>
      <p:sp>
        <p:nvSpPr>
          <p:cNvPr id="3" name="内容占位符 2"/>
          <p:cNvSpPr>
            <a:spLocks noGrp="1"/>
          </p:cNvSpPr>
          <p:nvPr>
            <p:ph idx="1"/>
          </p:nvPr>
        </p:nvSpPr>
        <p:spPr>
          <a:xfrm>
            <a:off x="838200" y="1825625"/>
            <a:ext cx="10515600" cy="4861560"/>
          </a:xfrm>
        </p:spPr>
        <p:txBody>
          <a:bodyPr>
            <a:normAutofit/>
          </a:bodyPr>
          <a:lstStyle/>
          <a:p>
            <a:r>
              <a:rPr lang="zh-CN" altLang="en-US"/>
              <a:t>The reason that the </a:t>
            </a:r>
            <a:r>
              <a:rPr lang="zh-CN" altLang="en-US" i="1">
                <a:solidFill>
                  <a:srgbClr val="FF0000"/>
                </a:solidFill>
              </a:rPr>
              <a:t>ball </a:t>
            </a:r>
            <a:r>
              <a:rPr lang="zh-CN" altLang="en-US"/>
              <a:t>stops rolling is because it runs out of energy at the bottom of the dip.</a:t>
            </a:r>
          </a:p>
          <a:p>
            <a:r>
              <a:rPr lang="zh-CN" altLang="en-US"/>
              <a:t>If we give the ball some </a:t>
            </a:r>
            <a:r>
              <a:rPr lang="zh-CN" altLang="en-US">
                <a:solidFill>
                  <a:srgbClr val="FF0000"/>
                </a:solidFill>
              </a:rPr>
              <a:t>weight</a:t>
            </a:r>
            <a:r>
              <a:rPr lang="zh-CN" altLang="en-US"/>
              <a:t>, then it will generate </a:t>
            </a:r>
            <a:r>
              <a:rPr lang="zh-CN" altLang="en-US" b="1">
                <a:solidFill>
                  <a:srgbClr val="FF0000"/>
                </a:solidFill>
              </a:rPr>
              <a:t>momentum </a:t>
            </a:r>
            <a:r>
              <a:rPr lang="zh-CN" altLang="en-US"/>
              <a:t>as it rolls, and so it is more likely to overcome a small hill on the other side of the local minimum, and so more likely to find the </a:t>
            </a:r>
            <a:r>
              <a:rPr lang="zh-CN" altLang="en-US">
                <a:solidFill>
                  <a:srgbClr val="FF0000"/>
                </a:solidFill>
              </a:rPr>
              <a:t>global </a:t>
            </a:r>
            <a:r>
              <a:rPr lang="zh-CN" altLang="en-US"/>
              <a:t>minimum.</a:t>
            </a:r>
          </a:p>
          <a:p>
            <a:r>
              <a:rPr lang="zh-CN" altLang="en-US"/>
              <a:t>We can implement this idea in our neural network learning by </a:t>
            </a:r>
          </a:p>
          <a:p>
            <a:pPr lvl="1"/>
            <a:r>
              <a:rPr lang="zh-CN" altLang="en-US"/>
              <a:t>adding in some contribution from the previous weight </a:t>
            </a:r>
            <a:r>
              <a:rPr lang="zh-CN" altLang="en-US">
                <a:solidFill>
                  <a:srgbClr val="FF0000"/>
                </a:solidFill>
              </a:rPr>
              <a:t>change </a:t>
            </a:r>
            <a:r>
              <a:rPr lang="zh-CN" altLang="en-US"/>
              <a:t>that we made to the current one.</a:t>
            </a:r>
          </a:p>
          <a:p>
            <a:pPr lvl="0"/>
            <a:r>
              <a:rPr lang="zh-CN" altLang="en-US"/>
              <a:t> In two dimensions it will mean that the ball rolls more directly towards the valley bottom, since on </a:t>
            </a:r>
            <a:r>
              <a:rPr lang="zh-CN" altLang="en-US">
                <a:solidFill>
                  <a:srgbClr val="FF0000"/>
                </a:solidFill>
              </a:rPr>
              <a:t>average </a:t>
            </a:r>
            <a:r>
              <a:rPr lang="zh-CN" altLang="en-US"/>
              <a:t>that will be the </a:t>
            </a:r>
            <a:r>
              <a:rPr lang="zh-CN" altLang="en-US">
                <a:solidFill>
                  <a:srgbClr val="FF0000"/>
                </a:solidFill>
              </a:rPr>
              <a:t>correct </a:t>
            </a:r>
            <a:r>
              <a:rPr lang="zh-CN" altLang="en-US"/>
              <a:t>direction, rather than being controlled by the </a:t>
            </a:r>
            <a:r>
              <a:rPr lang="zh-CN" altLang="en-US">
                <a:solidFill>
                  <a:srgbClr val="FF0000"/>
                </a:solidFill>
              </a:rPr>
              <a:t>local changes</a:t>
            </a:r>
            <a:r>
              <a:rPr lang="zh-CN" altLang="en-US"/>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958715"/>
          </a:xfrm>
        </p:spPr>
        <p:txBody>
          <a:bodyPr>
            <a:normAutofit lnSpcReduction="20000"/>
          </a:bodyPr>
          <a:lstStyle/>
          <a:p>
            <a:r>
              <a:rPr lang="zh-CN" altLang="en-US"/>
              <a:t>There is another benefit to momentum. </a:t>
            </a:r>
          </a:p>
          <a:p>
            <a:r>
              <a:rPr lang="zh-CN" altLang="en-US"/>
              <a:t>It makes it possible to use a </a:t>
            </a:r>
            <a:r>
              <a:rPr lang="zh-CN" altLang="en-US">
                <a:solidFill>
                  <a:srgbClr val="FF0000"/>
                </a:solidFill>
              </a:rPr>
              <a:t>smaller </a:t>
            </a:r>
            <a:r>
              <a:rPr lang="zh-CN" altLang="en-US"/>
              <a:t>learning rate, which means that the learning is more </a:t>
            </a:r>
            <a:r>
              <a:rPr lang="zh-CN" altLang="en-US">
                <a:solidFill>
                  <a:srgbClr val="FF0000"/>
                </a:solidFill>
              </a:rPr>
              <a:t>stable</a:t>
            </a:r>
            <a:r>
              <a:rPr lang="zh-CN" altLang="en-US"/>
              <a:t>.</a:t>
            </a:r>
          </a:p>
          <a:p>
            <a:r>
              <a:rPr lang="zh-CN" altLang="en-US"/>
              <a:t> the weight updates</a:t>
            </a:r>
          </a:p>
          <a:p>
            <a:endParaRPr lang="zh-CN" altLang="en-US"/>
          </a:p>
          <a:p>
            <a:endParaRPr lang="zh-CN" altLang="en-US"/>
          </a:p>
          <a:p>
            <a:r>
              <a:rPr lang="zh-CN" altLang="en-US">
                <a:latin typeface="Arial" panose="020B0604020202020204" pitchFamily="34" charset="0"/>
                <a:cs typeface="Arial" panose="020B0604020202020204" pitchFamily="34" charset="0"/>
              </a:rPr>
              <a:t>Δω</a:t>
            </a:r>
            <a:r>
              <a:rPr lang="zh-CN" altLang="en-US" baseline="-25000">
                <a:latin typeface="Arial" panose="020B0604020202020204" pitchFamily="34" charset="0"/>
                <a:cs typeface="Arial" panose="020B0604020202020204" pitchFamily="34" charset="0"/>
              </a:rPr>
              <a:t>ζκ</a:t>
            </a:r>
            <a:r>
              <a:rPr lang="en-US" altLang="zh-CN" baseline="30000">
                <a:latin typeface="Arial" panose="020B0604020202020204" pitchFamily="34" charset="0"/>
                <a:cs typeface="Arial" panose="020B0604020202020204" pitchFamily="34" charset="0"/>
              </a:rPr>
              <a:t>t-1</a:t>
            </a:r>
            <a:r>
              <a:rPr lang="zh-CN" altLang="en-US"/>
              <a:t>is the previous update that we made to the weights (so </a:t>
            </a:r>
          </a:p>
          <a:p>
            <a:endParaRPr lang="zh-CN" altLang="en-US"/>
          </a:p>
          <a:p>
            <a:endParaRPr lang="zh-CN" altLang="en-US"/>
          </a:p>
          <a:p>
            <a:r>
              <a:rPr lang="zh-CN" altLang="en-US">
                <a:sym typeface="+mn-ea"/>
              </a:rPr>
              <a:t>and </a:t>
            </a:r>
            <a:r>
              <a:rPr lang="zh-CN" altLang="en-US"/>
              <a:t>0 &lt; α &lt; 1 is the momentum constant. Typically a value of α = 0.9 is used. </a:t>
            </a:r>
          </a:p>
        </p:txBody>
      </p:sp>
      <p:pic>
        <p:nvPicPr>
          <p:cNvPr id="5" name="图片 4"/>
          <p:cNvPicPr>
            <a:picLocks noChangeAspect="1"/>
          </p:cNvPicPr>
          <p:nvPr/>
        </p:nvPicPr>
        <p:blipFill>
          <a:blip r:embed="rId2"/>
          <a:stretch>
            <a:fillRect/>
          </a:stretch>
        </p:blipFill>
        <p:spPr>
          <a:xfrm>
            <a:off x="2377440" y="4651375"/>
            <a:ext cx="6900545" cy="741045"/>
          </a:xfrm>
          <a:prstGeom prst="rect">
            <a:avLst/>
          </a:prstGeom>
        </p:spPr>
      </p:pic>
      <p:pic>
        <p:nvPicPr>
          <p:cNvPr id="4" name="图片 3"/>
          <p:cNvPicPr>
            <a:picLocks noChangeAspect="1"/>
          </p:cNvPicPr>
          <p:nvPr/>
        </p:nvPicPr>
        <p:blipFill>
          <a:blip r:embed="rId3"/>
          <a:stretch>
            <a:fillRect/>
          </a:stretch>
        </p:blipFill>
        <p:spPr>
          <a:xfrm>
            <a:off x="2226945" y="3331845"/>
            <a:ext cx="7364730" cy="892175"/>
          </a:xfrm>
          <a:prstGeom prst="rect">
            <a:avLst/>
          </a:prstGeom>
        </p:spPr>
      </p:pic>
      <p:sp>
        <p:nvSpPr>
          <p:cNvPr id="2" name="标题 1"/>
          <p:cNvSpPr>
            <a:spLocks noGrp="1"/>
          </p:cNvSpPr>
          <p:nvPr>
            <p:ph type="title"/>
          </p:nvPr>
        </p:nvSpPr>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Another thing that can be added is known as </a:t>
            </a:r>
            <a:r>
              <a:rPr lang="zh-CN" altLang="en-US" b="1"/>
              <a:t>weight decay</a:t>
            </a:r>
            <a:r>
              <a:rPr lang="zh-CN" altLang="en-US"/>
              <a:t>.</a:t>
            </a:r>
          </a:p>
        </p:txBody>
      </p:sp>
      <p:sp>
        <p:nvSpPr>
          <p:cNvPr id="3" name="内容占位符 2"/>
          <p:cNvSpPr>
            <a:spLocks noGrp="1"/>
          </p:cNvSpPr>
          <p:nvPr>
            <p:ph idx="1"/>
          </p:nvPr>
        </p:nvSpPr>
        <p:spPr>
          <a:xfrm>
            <a:off x="838200" y="1590675"/>
            <a:ext cx="10515600" cy="5007610"/>
          </a:xfrm>
        </p:spPr>
        <p:txBody>
          <a:bodyPr>
            <a:normAutofit fontScale="90000"/>
          </a:bodyPr>
          <a:lstStyle/>
          <a:p>
            <a:r>
              <a:rPr lang="zh-CN" altLang="en-US"/>
              <a:t>This </a:t>
            </a:r>
            <a:r>
              <a:rPr lang="zh-CN" altLang="en-US">
                <a:solidFill>
                  <a:srgbClr val="FF0000"/>
                </a:solidFill>
              </a:rPr>
              <a:t>reduces </a:t>
            </a:r>
            <a:r>
              <a:rPr lang="zh-CN" altLang="en-US"/>
              <a:t>the size of the weights as the number of iterations increases.</a:t>
            </a:r>
          </a:p>
          <a:p>
            <a:r>
              <a:rPr lang="zh-CN" altLang="en-US"/>
              <a:t>The argument goes that </a:t>
            </a:r>
            <a:r>
              <a:rPr lang="zh-CN" altLang="en-US">
                <a:solidFill>
                  <a:srgbClr val="FF0000"/>
                </a:solidFill>
              </a:rPr>
              <a:t>small </a:t>
            </a:r>
            <a:r>
              <a:rPr lang="zh-CN" altLang="en-US"/>
              <a:t>weights are better since they lead to a network that is closer to </a:t>
            </a:r>
            <a:r>
              <a:rPr lang="zh-CN" altLang="en-US">
                <a:solidFill>
                  <a:srgbClr val="FF0000"/>
                </a:solidFill>
              </a:rPr>
              <a:t>linear </a:t>
            </a:r>
            <a:r>
              <a:rPr lang="zh-CN" altLang="en-US"/>
              <a:t>(since they are close to </a:t>
            </a:r>
            <a:r>
              <a:rPr lang="zh-CN" altLang="en-US">
                <a:solidFill>
                  <a:srgbClr val="FF0000"/>
                </a:solidFill>
              </a:rPr>
              <a:t>zero</a:t>
            </a:r>
            <a:r>
              <a:rPr lang="zh-CN" altLang="en-US"/>
              <a:t>, they are in the region where the </a:t>
            </a:r>
            <a:r>
              <a:rPr lang="zh-CN" altLang="en-US">
                <a:solidFill>
                  <a:srgbClr val="FF0000"/>
                </a:solidFill>
              </a:rPr>
              <a:t>sigmoid </a:t>
            </a:r>
            <a:r>
              <a:rPr lang="zh-CN" altLang="en-US"/>
              <a:t>is increasing linearly), </a:t>
            </a:r>
          </a:p>
          <a:p>
            <a:r>
              <a:rPr lang="zh-CN" altLang="en-US"/>
              <a:t>and only those </a:t>
            </a:r>
            <a:r>
              <a:rPr lang="zh-CN" altLang="en-US">
                <a:solidFill>
                  <a:srgbClr val="FF0000"/>
                </a:solidFill>
              </a:rPr>
              <a:t>weights </a:t>
            </a:r>
            <a:r>
              <a:rPr lang="zh-CN" altLang="en-US"/>
              <a:t>that are essential to the </a:t>
            </a:r>
            <a:r>
              <a:rPr lang="zh-CN" altLang="en-US">
                <a:solidFill>
                  <a:srgbClr val="FF0000"/>
                </a:solidFill>
              </a:rPr>
              <a:t>non-linear</a:t>
            </a:r>
            <a:r>
              <a:rPr lang="zh-CN" altLang="en-US"/>
              <a:t> learning should be </a:t>
            </a:r>
            <a:r>
              <a:rPr lang="zh-CN" altLang="en-US">
                <a:solidFill>
                  <a:srgbClr val="FF0000"/>
                </a:solidFill>
              </a:rPr>
              <a:t>large</a:t>
            </a:r>
            <a:r>
              <a:rPr lang="zh-CN" altLang="en-US"/>
              <a:t>. </a:t>
            </a:r>
          </a:p>
          <a:p>
            <a:r>
              <a:rPr lang="zh-CN" altLang="en-US"/>
              <a:t>After each learning iteration through </a:t>
            </a:r>
            <a:r>
              <a:rPr lang="zh-CN" altLang="en-US" b="1"/>
              <a:t>all of the input</a:t>
            </a:r>
            <a:r>
              <a:rPr lang="zh-CN" altLang="en-US"/>
              <a:t> patterns, every weight is </a:t>
            </a:r>
            <a:r>
              <a:rPr lang="zh-CN" altLang="en-US">
                <a:solidFill>
                  <a:srgbClr val="FF0000"/>
                </a:solidFill>
              </a:rPr>
              <a:t>multiplied </a:t>
            </a:r>
            <a:r>
              <a:rPr lang="zh-CN" altLang="en-US"/>
              <a:t>by some constant 0 &lt; </a:t>
            </a:r>
            <a:r>
              <a:rPr lang="zh-CN" altLang="en-US">
                <a:latin typeface="Arial" panose="020B0604020202020204" pitchFamily="34" charset="0"/>
                <a:cs typeface="Arial" panose="020B0604020202020204" pitchFamily="34" charset="0"/>
              </a:rPr>
              <a:t>ε</a:t>
            </a:r>
            <a:r>
              <a:rPr lang="zh-CN" altLang="en-US"/>
              <a:t> &lt; 1. </a:t>
            </a:r>
          </a:p>
          <a:p>
            <a:r>
              <a:rPr lang="zh-CN" altLang="en-US"/>
              <a:t>This makes the network simpler and can often produce improved results, </a:t>
            </a:r>
          </a:p>
          <a:p>
            <a:r>
              <a:rPr lang="zh-CN" altLang="en-US"/>
              <a:t>but unfortunatel</a:t>
            </a:r>
            <a:r>
              <a:rPr lang="en-US" altLang="zh-CN"/>
              <a:t>y, it isn’t </a:t>
            </a:r>
            <a:r>
              <a:rPr lang="en-US" altLang="zh-CN">
                <a:solidFill>
                  <a:srgbClr val="FF0000"/>
                </a:solidFill>
              </a:rPr>
              <a:t>fail-safe</a:t>
            </a:r>
            <a:r>
              <a:rPr lang="en-US" altLang="zh-CN"/>
              <a:t>: occasionally it can make the learning significantly </a:t>
            </a:r>
            <a:r>
              <a:rPr lang="en-US" altLang="zh-CN">
                <a:solidFill>
                  <a:srgbClr val="FF0000"/>
                </a:solidFill>
              </a:rPr>
              <a:t>worse</a:t>
            </a:r>
            <a:r>
              <a:rPr lang="en-US" altLang="zh-CN"/>
              <a:t>, so it should be used with care. Setting the value of </a:t>
            </a:r>
            <a:r>
              <a:rPr lang="en-US" altLang="zh-CN">
                <a:latin typeface="Arial" panose="020B0604020202020204" pitchFamily="34" charset="0"/>
                <a:cs typeface="Arial" panose="020B0604020202020204" pitchFamily="34" charset="0"/>
              </a:rPr>
              <a:t>ε</a:t>
            </a:r>
            <a:r>
              <a:rPr lang="en-US" altLang="zh-CN"/>
              <a:t> is typically done </a:t>
            </a:r>
            <a:r>
              <a:rPr lang="en-US" altLang="zh-CN">
                <a:solidFill>
                  <a:srgbClr val="FF0000"/>
                </a:solidFill>
              </a:rPr>
              <a:t>experimentally</a:t>
            </a:r>
            <a:r>
              <a:rPr lang="en-US" altLang="zh-CN"/>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4.2.7 Minibatches and Stochastic Gradient Descent</a:t>
            </a:r>
          </a:p>
        </p:txBody>
      </p:sp>
      <p:sp>
        <p:nvSpPr>
          <p:cNvPr id="3" name="内容占位符 2"/>
          <p:cNvSpPr>
            <a:spLocks noGrp="1"/>
          </p:cNvSpPr>
          <p:nvPr>
            <p:ph idx="1"/>
          </p:nvPr>
        </p:nvSpPr>
        <p:spPr>
          <a:xfrm>
            <a:off x="838200" y="2156460"/>
            <a:ext cx="10515600" cy="4482465"/>
          </a:xfrm>
        </p:spPr>
        <p:txBody>
          <a:bodyPr/>
          <a:lstStyle/>
          <a:p>
            <a:r>
              <a:rPr lang="zh-CN" altLang="en-US"/>
              <a:t>The idea of a </a:t>
            </a:r>
            <a:r>
              <a:rPr lang="zh-CN" altLang="en-US">
                <a:solidFill>
                  <a:srgbClr val="FF0000"/>
                </a:solidFill>
              </a:rPr>
              <a:t>minibatch </a:t>
            </a:r>
            <a:r>
              <a:rPr lang="zh-CN" altLang="en-US"/>
              <a:t>method is to find some happy </a:t>
            </a:r>
            <a:r>
              <a:rPr lang="zh-CN" altLang="en-US">
                <a:solidFill>
                  <a:srgbClr val="FF0000"/>
                </a:solidFill>
              </a:rPr>
              <a:t>middle </a:t>
            </a:r>
            <a:r>
              <a:rPr lang="zh-CN" altLang="en-US"/>
              <a:t>ground between the </a:t>
            </a:r>
            <a:r>
              <a:rPr lang="en-US" altLang="zh-CN"/>
              <a:t>batch and squential</a:t>
            </a:r>
            <a:r>
              <a:rPr lang="zh-CN" altLang="en-US"/>
              <a:t>, </a:t>
            </a:r>
          </a:p>
          <a:p>
            <a:pPr lvl="1"/>
            <a:r>
              <a:rPr lang="zh-CN" altLang="en-US"/>
              <a:t>by </a:t>
            </a:r>
            <a:r>
              <a:rPr lang="zh-CN" altLang="en-US">
                <a:solidFill>
                  <a:srgbClr val="FF0000"/>
                </a:solidFill>
              </a:rPr>
              <a:t>splitting </a:t>
            </a:r>
            <a:r>
              <a:rPr lang="zh-CN" altLang="en-US"/>
              <a:t>the training set into </a:t>
            </a:r>
            <a:r>
              <a:rPr lang="zh-CN" altLang="en-US">
                <a:solidFill>
                  <a:srgbClr val="FF0000"/>
                </a:solidFill>
              </a:rPr>
              <a:t>random </a:t>
            </a:r>
            <a:r>
              <a:rPr lang="zh-CN" altLang="en-US"/>
              <a:t>batches, </a:t>
            </a:r>
          </a:p>
          <a:p>
            <a:pPr lvl="1"/>
            <a:r>
              <a:rPr lang="zh-CN" altLang="en-US"/>
              <a:t>estimating the gradient based on one of the </a:t>
            </a:r>
            <a:r>
              <a:rPr lang="zh-CN" altLang="en-US">
                <a:solidFill>
                  <a:srgbClr val="FF0000"/>
                </a:solidFill>
              </a:rPr>
              <a:t>subsets </a:t>
            </a:r>
            <a:r>
              <a:rPr lang="zh-CN" altLang="en-US"/>
              <a:t>of the training set, </a:t>
            </a:r>
          </a:p>
          <a:p>
            <a:pPr lvl="1"/>
            <a:r>
              <a:rPr lang="zh-CN" altLang="en-US"/>
              <a:t>performing a weight </a:t>
            </a:r>
            <a:r>
              <a:rPr lang="zh-CN" altLang="en-US">
                <a:solidFill>
                  <a:srgbClr val="FF0000"/>
                </a:solidFill>
              </a:rPr>
              <a:t>update</a:t>
            </a:r>
            <a:r>
              <a:rPr lang="zh-CN" altLang="en-US"/>
              <a:t>, </a:t>
            </a:r>
          </a:p>
          <a:p>
            <a:pPr lvl="1"/>
            <a:r>
              <a:rPr lang="zh-CN" altLang="en-US"/>
              <a:t>and then using the </a:t>
            </a:r>
            <a:r>
              <a:rPr lang="zh-CN" altLang="en-US">
                <a:solidFill>
                  <a:srgbClr val="FF0000"/>
                </a:solidFill>
              </a:rPr>
              <a:t>next </a:t>
            </a:r>
            <a:r>
              <a:rPr lang="zh-CN" altLang="en-US"/>
              <a:t>subset to estimate a </a:t>
            </a:r>
            <a:r>
              <a:rPr lang="zh-CN" altLang="en-US">
                <a:solidFill>
                  <a:srgbClr val="FF0000"/>
                </a:solidFill>
              </a:rPr>
              <a:t>new </a:t>
            </a:r>
            <a:r>
              <a:rPr lang="zh-CN" altLang="en-US"/>
              <a:t>gradient and using that for the weight update, until </a:t>
            </a:r>
            <a:r>
              <a:rPr lang="zh-CN" altLang="en-US">
                <a:solidFill>
                  <a:srgbClr val="FF0000"/>
                </a:solidFill>
              </a:rPr>
              <a:t>all </a:t>
            </a:r>
            <a:r>
              <a:rPr lang="zh-CN" altLang="en-US"/>
              <a:t>of the training set have been used. </a:t>
            </a:r>
          </a:p>
          <a:p>
            <a:pPr lvl="0"/>
            <a:r>
              <a:rPr lang="zh-CN" altLang="en-US"/>
              <a:t>The training set are then randomly </a:t>
            </a:r>
            <a:r>
              <a:rPr lang="zh-CN" altLang="en-US">
                <a:solidFill>
                  <a:srgbClr val="FF0000"/>
                </a:solidFill>
              </a:rPr>
              <a:t>shuffled </a:t>
            </a:r>
            <a:r>
              <a:rPr lang="zh-CN" altLang="en-US"/>
              <a:t>into new batches and the next iteration takes place.</a:t>
            </a:r>
          </a:p>
          <a:p>
            <a:pPr lvl="0"/>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Going F</a:t>
            </a:r>
            <a:r>
              <a:rPr lang="zh-CN" altLang="en-US">
                <a:sym typeface="+mn-ea"/>
              </a:rPr>
              <a:t>orwards</a:t>
            </a:r>
            <a:endParaRPr lang="zh-CN" altLang="en-US"/>
          </a:p>
        </p:txBody>
      </p:sp>
      <p:sp>
        <p:nvSpPr>
          <p:cNvPr id="3" name="内容占位符 2"/>
          <p:cNvSpPr>
            <a:spLocks noGrp="1"/>
          </p:cNvSpPr>
          <p:nvPr>
            <p:ph idx="1"/>
          </p:nvPr>
        </p:nvSpPr>
        <p:spPr/>
        <p:txBody>
          <a:bodyPr/>
          <a:lstStyle/>
          <a:p>
            <a:r>
              <a:rPr lang="zh-CN" altLang="en-US"/>
              <a:t>use </a:t>
            </a:r>
            <a:r>
              <a:rPr lang="zh-CN" altLang="en-US" b="1"/>
              <a:t>inputs </a:t>
            </a:r>
            <a:r>
              <a:rPr lang="zh-CN" altLang="en-US"/>
              <a:t>and the first level of </a:t>
            </a:r>
            <a:r>
              <a:rPr lang="zh-CN" altLang="en-US" b="1"/>
              <a:t>weights </a:t>
            </a:r>
            <a:r>
              <a:rPr lang="zh-CN" altLang="en-US"/>
              <a:t>to calculate the </a:t>
            </a:r>
            <a:r>
              <a:rPr lang="zh-CN" altLang="en-US" b="1"/>
              <a:t>activations </a:t>
            </a:r>
            <a:r>
              <a:rPr lang="zh-CN" altLang="en-US"/>
              <a:t>of the hidden layer, </a:t>
            </a:r>
          </a:p>
          <a:p>
            <a:r>
              <a:rPr lang="zh-CN" altLang="en-US"/>
              <a:t>and then we use those </a:t>
            </a:r>
            <a:r>
              <a:rPr lang="zh-CN" altLang="en-US" b="1"/>
              <a:t>activations </a:t>
            </a:r>
            <a:r>
              <a:rPr lang="zh-CN" altLang="en-US"/>
              <a:t>and the next set of </a:t>
            </a:r>
            <a:r>
              <a:rPr lang="zh-CN" altLang="en-US" b="1"/>
              <a:t>weights </a:t>
            </a:r>
            <a:r>
              <a:rPr lang="zh-CN" altLang="en-US"/>
              <a:t>to calculate the </a:t>
            </a:r>
            <a:r>
              <a:rPr lang="zh-CN" altLang="en-US" b="1"/>
              <a:t>activations </a:t>
            </a:r>
            <a:r>
              <a:rPr lang="zh-CN" altLang="en-US"/>
              <a:t>of the </a:t>
            </a:r>
            <a:r>
              <a:rPr lang="zh-CN" altLang="en-US" b="1"/>
              <a:t>output </a:t>
            </a:r>
            <a:r>
              <a:rPr lang="zh-CN" altLang="en-US"/>
              <a:t>layer. </a:t>
            </a:r>
          </a:p>
          <a:p>
            <a:r>
              <a:rPr lang="zh-CN" altLang="en-US" b="1"/>
              <a:t>compare </a:t>
            </a:r>
            <a:r>
              <a:rPr lang="zh-CN" altLang="en-US" b="1">
                <a:sym typeface="+mn-ea"/>
              </a:rPr>
              <a:t>output </a:t>
            </a:r>
            <a:r>
              <a:rPr lang="zh-CN" altLang="en-US"/>
              <a:t>to the </a:t>
            </a:r>
            <a:r>
              <a:rPr lang="zh-CN" altLang="en-US" b="1"/>
              <a:t>targets </a:t>
            </a:r>
            <a:r>
              <a:rPr lang="zh-CN" altLang="en-US"/>
              <a:t>and compute the </a:t>
            </a:r>
            <a:r>
              <a:rPr lang="zh-CN" altLang="en-US" b="1"/>
              <a:t>error</a:t>
            </a:r>
            <a:r>
              <a:rPr lang="zh-CN" altLang="en-US"/>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If the </a:t>
            </a:r>
            <a:r>
              <a:rPr lang="zh-CN" altLang="en-US">
                <a:solidFill>
                  <a:srgbClr val="FF0000"/>
                </a:solidFill>
              </a:rPr>
              <a:t>batches </a:t>
            </a:r>
            <a:r>
              <a:rPr lang="zh-CN" altLang="en-US"/>
              <a:t>are </a:t>
            </a:r>
            <a:r>
              <a:rPr lang="zh-CN" altLang="en-US">
                <a:solidFill>
                  <a:srgbClr val="FF0000"/>
                </a:solidFill>
              </a:rPr>
              <a:t>small</a:t>
            </a:r>
            <a:r>
              <a:rPr lang="zh-CN" altLang="en-US"/>
              <a:t>, then there is often a reasonable degree of error in the gradient estimate, </a:t>
            </a:r>
          </a:p>
          <a:p>
            <a:r>
              <a:rPr lang="zh-CN" altLang="en-US"/>
              <a:t>and so the optimisation has the chance to </a:t>
            </a:r>
            <a:r>
              <a:rPr lang="zh-CN" altLang="en-US">
                <a:solidFill>
                  <a:srgbClr val="FF0000"/>
                </a:solidFill>
              </a:rPr>
              <a:t>escape </a:t>
            </a:r>
            <a:r>
              <a:rPr lang="zh-CN" altLang="en-US"/>
              <a:t>from local minima, albeit at the cost of heading in the </a:t>
            </a:r>
            <a:r>
              <a:rPr lang="zh-CN" altLang="en-US">
                <a:solidFill>
                  <a:srgbClr val="FF0000"/>
                </a:solidFill>
              </a:rPr>
              <a:t>wrong </a:t>
            </a:r>
            <a:r>
              <a:rPr lang="zh-CN" altLang="en-US"/>
              <a:t>direction</a:t>
            </a:r>
            <a:r>
              <a:rPr lang="en-US" altLang="zh-CN"/>
              <a:t>.</a:t>
            </a:r>
          </a:p>
          <a:p>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a:t>
            </a:r>
            <a:r>
              <a:rPr lang="zh-CN" altLang="en-US"/>
              <a:t>tochastic gradient descent</a:t>
            </a:r>
          </a:p>
        </p:txBody>
      </p:sp>
      <p:sp>
        <p:nvSpPr>
          <p:cNvPr id="3" name="内容占位符 2"/>
          <p:cNvSpPr>
            <a:spLocks noGrp="1"/>
          </p:cNvSpPr>
          <p:nvPr>
            <p:ph idx="1"/>
          </p:nvPr>
        </p:nvSpPr>
        <p:spPr>
          <a:xfrm>
            <a:off x="838200" y="1437005"/>
            <a:ext cx="10515600" cy="5152390"/>
          </a:xfrm>
        </p:spPr>
        <p:txBody>
          <a:bodyPr>
            <a:normAutofit fontScale="90000"/>
          </a:bodyPr>
          <a:lstStyle/>
          <a:p>
            <a:r>
              <a:rPr lang="zh-CN" altLang="en-US"/>
              <a:t>A more </a:t>
            </a:r>
            <a:r>
              <a:rPr lang="zh-CN" altLang="en-US">
                <a:solidFill>
                  <a:srgbClr val="FF0000"/>
                </a:solidFill>
              </a:rPr>
              <a:t>extreme </a:t>
            </a:r>
            <a:r>
              <a:rPr lang="zh-CN" altLang="en-US"/>
              <a:t>version of the minibatch idea is </a:t>
            </a:r>
          </a:p>
          <a:p>
            <a:pPr lvl="1"/>
            <a:r>
              <a:rPr lang="zh-CN" altLang="en-US"/>
              <a:t>to use just one piece of data to estimate the gradient at each iteration of the algorithm, </a:t>
            </a:r>
          </a:p>
          <a:p>
            <a:pPr lvl="1"/>
            <a:r>
              <a:rPr lang="zh-CN" altLang="en-US"/>
              <a:t>and to pick that piece of data uniformly at random from the training set. </a:t>
            </a:r>
          </a:p>
          <a:p>
            <a:pPr lvl="0"/>
            <a:r>
              <a:rPr lang="zh-CN" altLang="en-US"/>
              <a:t>So a single input vector is chosen from the training set, and the output and hence the error for that one vector computed, and this is used to estimate the gradient and so update the weights. </a:t>
            </a:r>
          </a:p>
          <a:p>
            <a:pPr lvl="0"/>
            <a:r>
              <a:rPr lang="zh-CN" altLang="en-US"/>
              <a:t>A new random input vector (which could be the same as the previous one) is then chosen and the process repeated</a:t>
            </a:r>
            <a:r>
              <a:rPr lang="en-US" altLang="zh-CN"/>
              <a:t>.</a:t>
            </a:r>
          </a:p>
          <a:p>
            <a:pPr lvl="0"/>
            <a:r>
              <a:rPr lang="en-US" altLang="zh-CN"/>
              <a:t>This is known as </a:t>
            </a:r>
            <a:r>
              <a:rPr lang="en-US" altLang="zh-CN" b="1">
                <a:solidFill>
                  <a:srgbClr val="FF0000"/>
                </a:solidFill>
              </a:rPr>
              <a:t>stochastic gradient descent</a:t>
            </a:r>
            <a:r>
              <a:rPr lang="en-US" altLang="zh-CN"/>
              <a:t>, and can be used for any gradient descent problem, not just the MLP.</a:t>
            </a:r>
          </a:p>
          <a:p>
            <a:pPr lvl="0"/>
            <a:r>
              <a:rPr lang="en-US" altLang="zh-CN"/>
              <a:t> It is often used if the training set is </a:t>
            </a:r>
            <a:r>
              <a:rPr lang="en-US" altLang="zh-CN">
                <a:solidFill>
                  <a:srgbClr val="FF0000"/>
                </a:solidFill>
              </a:rPr>
              <a:t>very large</a:t>
            </a:r>
            <a:r>
              <a:rPr lang="en-US" altLang="zh-CN"/>
              <a:t>, since it would be very expensive to use the whole dataset to estimate the gradient in that case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4.2.8 Other Improvements</a:t>
            </a:r>
          </a:p>
        </p:txBody>
      </p:sp>
      <p:sp>
        <p:nvSpPr>
          <p:cNvPr id="3" name="内容占位符 2"/>
          <p:cNvSpPr>
            <a:spLocks noGrp="1"/>
          </p:cNvSpPr>
          <p:nvPr>
            <p:ph idx="1"/>
          </p:nvPr>
        </p:nvSpPr>
        <p:spPr/>
        <p:txBody>
          <a:bodyPr/>
          <a:lstStyle/>
          <a:p>
            <a:r>
              <a:rPr lang="en-US" altLang="zh-CN"/>
              <a:t>T</a:t>
            </a:r>
            <a:r>
              <a:rPr lang="zh-CN" altLang="en-US"/>
              <a:t>o improve the </a:t>
            </a:r>
            <a:r>
              <a:rPr lang="zh-CN" altLang="en-US">
                <a:solidFill>
                  <a:srgbClr val="FF0000"/>
                </a:solidFill>
              </a:rPr>
              <a:t>convergence </a:t>
            </a:r>
            <a:r>
              <a:rPr lang="zh-CN" altLang="en-US"/>
              <a:t>and </a:t>
            </a:r>
            <a:r>
              <a:rPr lang="zh-CN" altLang="en-US">
                <a:solidFill>
                  <a:srgbClr val="FF0000"/>
                </a:solidFill>
              </a:rPr>
              <a:t>behaviour </a:t>
            </a:r>
            <a:r>
              <a:rPr lang="zh-CN" altLang="en-US"/>
              <a:t>of the back-propagation algorithm. </a:t>
            </a:r>
          </a:p>
          <a:p>
            <a:r>
              <a:rPr lang="zh-CN" altLang="en-US"/>
              <a:t>One is to </a:t>
            </a:r>
            <a:r>
              <a:rPr lang="zh-CN" altLang="en-US" b="1">
                <a:solidFill>
                  <a:srgbClr val="FF0000"/>
                </a:solidFill>
              </a:rPr>
              <a:t>reduce </a:t>
            </a:r>
            <a:r>
              <a:rPr lang="zh-CN" altLang="en-US"/>
              <a:t>the </a:t>
            </a:r>
            <a:r>
              <a:rPr lang="zh-CN" altLang="en-US">
                <a:solidFill>
                  <a:srgbClr val="FF0000"/>
                </a:solidFill>
              </a:rPr>
              <a:t>learning rate</a:t>
            </a:r>
            <a:r>
              <a:rPr lang="zh-CN" altLang="en-US"/>
              <a:t> as the algorithm progresses.</a:t>
            </a:r>
          </a:p>
          <a:p>
            <a:r>
              <a:rPr lang="zh-CN" altLang="en-US"/>
              <a:t>The </a:t>
            </a:r>
            <a:r>
              <a:rPr lang="zh-CN" altLang="en-US">
                <a:solidFill>
                  <a:srgbClr val="FF0000"/>
                </a:solidFill>
              </a:rPr>
              <a:t>reasoning </a:t>
            </a:r>
            <a:r>
              <a:rPr lang="zh-CN" altLang="en-US"/>
              <a:t>behind this is that the network should only be making large-scale changes to the weights at the beginning, when the weights are random;</a:t>
            </a:r>
          </a:p>
          <a:p>
            <a:r>
              <a:rPr lang="zh-CN" altLang="en-US"/>
              <a:t> if it is still making </a:t>
            </a:r>
            <a:r>
              <a:rPr lang="zh-CN" altLang="en-US">
                <a:solidFill>
                  <a:srgbClr val="FF0000"/>
                </a:solidFill>
              </a:rPr>
              <a:t>large </a:t>
            </a:r>
            <a:r>
              <a:rPr lang="zh-CN" altLang="en-US"/>
              <a:t>weight changes later on, then something is wrong.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Something that results in much larger performance gains is to include information about the </a:t>
            </a:r>
            <a:r>
              <a:rPr lang="zh-CN" altLang="en-US" b="1">
                <a:solidFill>
                  <a:srgbClr val="FF0000"/>
                </a:solidFill>
              </a:rPr>
              <a:t>second derivatives of the error</a:t>
            </a:r>
            <a:r>
              <a:rPr lang="en-US" altLang="zh-CN" b="1">
                <a:solidFill>
                  <a:srgbClr val="FF0000"/>
                </a:solidFill>
              </a:rPr>
              <a:t>,</a:t>
            </a:r>
            <a:r>
              <a:rPr lang="zh-CN" altLang="en-US"/>
              <a:t> with respect to the weights.</a:t>
            </a:r>
          </a:p>
          <a:p>
            <a:r>
              <a:rPr lang="zh-CN" altLang="en-US"/>
              <a:t>In the back-propagation algorithm we use the </a:t>
            </a:r>
            <a:r>
              <a:rPr lang="zh-CN" altLang="en-US">
                <a:solidFill>
                  <a:srgbClr val="FF0000"/>
                </a:solidFill>
              </a:rPr>
              <a:t>first </a:t>
            </a:r>
            <a:r>
              <a:rPr lang="zh-CN" altLang="en-US"/>
              <a:t>derivatives to drive the learning. </a:t>
            </a:r>
          </a:p>
          <a:p>
            <a:r>
              <a:rPr lang="zh-CN" altLang="en-US"/>
              <a:t>However, if we have knowledge of the </a:t>
            </a:r>
            <a:r>
              <a:rPr lang="zh-CN" altLang="en-US">
                <a:solidFill>
                  <a:srgbClr val="FF0000"/>
                </a:solidFill>
              </a:rPr>
              <a:t>second </a:t>
            </a:r>
            <a:r>
              <a:rPr lang="zh-CN" altLang="en-US"/>
              <a:t>derivatives as well, we can use them as well to </a:t>
            </a:r>
            <a:r>
              <a:rPr lang="zh-CN" altLang="en-US">
                <a:solidFill>
                  <a:srgbClr val="FF0000"/>
                </a:solidFill>
              </a:rPr>
              <a:t>improve </a:t>
            </a:r>
            <a:r>
              <a:rPr lang="zh-CN" altLang="en-US"/>
              <a:t>the network.</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4.3 THE MULTI-LAYER PERCEPTRON IN PRACTICE</a:t>
            </a:r>
          </a:p>
        </p:txBody>
      </p:sp>
      <p:sp>
        <p:nvSpPr>
          <p:cNvPr id="3" name="内容占位符 2"/>
          <p:cNvSpPr>
            <a:spLocks noGrp="1"/>
          </p:cNvSpPr>
          <p:nvPr>
            <p:ph idx="1"/>
          </p:nvPr>
        </p:nvSpPr>
        <p:spPr/>
        <p:txBody>
          <a:bodyPr/>
          <a:lstStyle/>
          <a:p>
            <a:r>
              <a:rPr lang="zh-CN" altLang="en-US"/>
              <a:t> </a:t>
            </a:r>
            <a:r>
              <a:rPr lang="en-US" altLang="zh-CN"/>
              <a:t>To </a:t>
            </a:r>
            <a:r>
              <a:rPr lang="zh-CN" altLang="en-US"/>
              <a:t>apply these ideas to using the MLP to find solutions to </a:t>
            </a:r>
            <a:r>
              <a:rPr lang="zh-CN" altLang="en-US">
                <a:solidFill>
                  <a:srgbClr val="FF0000"/>
                </a:solidFill>
              </a:rPr>
              <a:t>four </a:t>
            </a:r>
            <a:r>
              <a:rPr lang="zh-CN" altLang="en-US"/>
              <a:t>different types of problem: </a:t>
            </a:r>
          </a:p>
          <a:p>
            <a:pPr lvl="1"/>
            <a:r>
              <a:rPr lang="zh-CN" altLang="en-US"/>
              <a:t>regression, </a:t>
            </a:r>
          </a:p>
          <a:p>
            <a:pPr lvl="1"/>
            <a:r>
              <a:rPr lang="zh-CN" altLang="en-US"/>
              <a:t>classification, </a:t>
            </a:r>
          </a:p>
          <a:p>
            <a:pPr lvl="1"/>
            <a:r>
              <a:rPr lang="zh-CN" altLang="en-US"/>
              <a:t>time-series prediction, </a:t>
            </a:r>
          </a:p>
          <a:p>
            <a:pPr lvl="1"/>
            <a:r>
              <a:rPr lang="zh-CN" altLang="en-US"/>
              <a:t>and data compression.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4.3.1 Amount of Training Data</a:t>
            </a:r>
          </a:p>
        </p:txBody>
      </p:sp>
      <p:sp>
        <p:nvSpPr>
          <p:cNvPr id="3" name="内容占位符 2"/>
          <p:cNvSpPr>
            <a:spLocks noGrp="1"/>
          </p:cNvSpPr>
          <p:nvPr>
            <p:ph idx="1"/>
          </p:nvPr>
        </p:nvSpPr>
        <p:spPr>
          <a:xfrm>
            <a:off x="838200" y="1591310"/>
            <a:ext cx="10515600" cy="5038725"/>
          </a:xfrm>
        </p:spPr>
        <p:txBody>
          <a:bodyPr>
            <a:normAutofit lnSpcReduction="20000"/>
          </a:bodyPr>
          <a:lstStyle/>
          <a:p>
            <a:r>
              <a:rPr lang="zh-CN" altLang="en-US"/>
              <a:t>For the MLP with </a:t>
            </a:r>
            <a:r>
              <a:rPr lang="zh-CN" altLang="en-US">
                <a:solidFill>
                  <a:srgbClr val="FF0000"/>
                </a:solidFill>
              </a:rPr>
              <a:t>one </a:t>
            </a:r>
            <a:r>
              <a:rPr lang="zh-CN" altLang="en-US"/>
              <a:t>hidden layer there are (L + 1) × M + (M + 1) × N weights, </a:t>
            </a:r>
          </a:p>
          <a:p>
            <a:pPr lvl="1"/>
            <a:r>
              <a:rPr lang="zh-CN" altLang="en-US"/>
              <a:t>where L, M, N are the number of nodes in the </a:t>
            </a:r>
            <a:r>
              <a:rPr lang="zh-CN" altLang="en-US">
                <a:solidFill>
                  <a:srgbClr val="FF0000"/>
                </a:solidFill>
              </a:rPr>
              <a:t>input</a:t>
            </a:r>
            <a:r>
              <a:rPr lang="zh-CN" altLang="en-US"/>
              <a:t>, </a:t>
            </a:r>
            <a:r>
              <a:rPr lang="zh-CN" altLang="en-US">
                <a:solidFill>
                  <a:srgbClr val="FF0000"/>
                </a:solidFill>
              </a:rPr>
              <a:t>hidden</a:t>
            </a:r>
            <a:r>
              <a:rPr lang="zh-CN" altLang="en-US"/>
              <a:t>, and </a:t>
            </a:r>
            <a:r>
              <a:rPr lang="zh-CN" altLang="en-US">
                <a:solidFill>
                  <a:srgbClr val="FF0000"/>
                </a:solidFill>
              </a:rPr>
              <a:t>output </a:t>
            </a:r>
            <a:r>
              <a:rPr lang="zh-CN" altLang="en-US"/>
              <a:t>layers, respectively.</a:t>
            </a:r>
          </a:p>
          <a:p>
            <a:pPr lvl="0"/>
            <a:r>
              <a:rPr lang="zh-CN" altLang="en-US"/>
              <a:t>Setting the </a:t>
            </a:r>
            <a:r>
              <a:rPr lang="zh-CN" altLang="en-US">
                <a:solidFill>
                  <a:srgbClr val="FF0000"/>
                </a:solidFill>
              </a:rPr>
              <a:t>values </a:t>
            </a:r>
            <a:r>
              <a:rPr lang="zh-CN" altLang="en-US"/>
              <a:t>of these </a:t>
            </a:r>
            <a:r>
              <a:rPr lang="zh-CN" altLang="en-US">
                <a:solidFill>
                  <a:srgbClr val="FF0000"/>
                </a:solidFill>
              </a:rPr>
              <a:t>weights </a:t>
            </a:r>
            <a:r>
              <a:rPr lang="zh-CN" altLang="en-US"/>
              <a:t>is the job of the back-propagation algorithm, which is driven by the </a:t>
            </a:r>
            <a:r>
              <a:rPr lang="zh-CN" altLang="en-US">
                <a:solidFill>
                  <a:srgbClr val="FF0000"/>
                </a:solidFill>
              </a:rPr>
              <a:t>errors </a:t>
            </a:r>
            <a:r>
              <a:rPr lang="zh-CN" altLang="en-US"/>
              <a:t>coming from the training data. </a:t>
            </a:r>
          </a:p>
          <a:p>
            <a:pPr lvl="0"/>
            <a:r>
              <a:rPr lang="zh-CN" altLang="en-US"/>
              <a:t>Clearly, the </a:t>
            </a:r>
            <a:r>
              <a:rPr lang="zh-CN" altLang="en-US">
                <a:solidFill>
                  <a:srgbClr val="FF0000"/>
                </a:solidFill>
              </a:rPr>
              <a:t>more </a:t>
            </a:r>
            <a:r>
              <a:rPr lang="zh-CN" altLang="en-US"/>
              <a:t>training data there is, the </a:t>
            </a:r>
            <a:r>
              <a:rPr lang="zh-CN" altLang="en-US">
                <a:solidFill>
                  <a:srgbClr val="FF0000"/>
                </a:solidFill>
              </a:rPr>
              <a:t>better </a:t>
            </a:r>
            <a:r>
              <a:rPr lang="zh-CN" altLang="en-US"/>
              <a:t>for learning, although the time that the algorithm takes to learn increases.</a:t>
            </a:r>
          </a:p>
          <a:p>
            <a:pPr lvl="0"/>
            <a:r>
              <a:rPr lang="zh-CN" altLang="en-US"/>
              <a:t>A rule of thumb that has been around for almost as long as the MLP itself is that you should use a number of training examples that is at least </a:t>
            </a:r>
            <a:r>
              <a:rPr lang="zh-CN" altLang="en-US">
                <a:solidFill>
                  <a:srgbClr val="FF0000"/>
                </a:solidFill>
              </a:rPr>
              <a:t>10 times </a:t>
            </a:r>
            <a:r>
              <a:rPr lang="zh-CN" altLang="en-US"/>
              <a:t>the number of weights.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4.3.2 Number of Hidden Layers</a:t>
            </a:r>
          </a:p>
        </p:txBody>
      </p:sp>
      <p:sp>
        <p:nvSpPr>
          <p:cNvPr id="3" name="内容占位符 2"/>
          <p:cNvSpPr>
            <a:spLocks noGrp="1"/>
          </p:cNvSpPr>
          <p:nvPr>
            <p:ph idx="1"/>
          </p:nvPr>
        </p:nvSpPr>
        <p:spPr/>
        <p:txBody>
          <a:bodyPr>
            <a:noAutofit/>
          </a:bodyPr>
          <a:lstStyle/>
          <a:p>
            <a:r>
              <a:rPr lang="en-US" altLang="zh-CN"/>
              <a:t>To choose  the number of</a:t>
            </a:r>
            <a:r>
              <a:rPr lang="en-US" altLang="zh-CN">
                <a:solidFill>
                  <a:srgbClr val="FF0000"/>
                </a:solidFill>
              </a:rPr>
              <a:t> hidden nodes</a:t>
            </a:r>
            <a:r>
              <a:rPr lang="en-US" altLang="zh-CN"/>
              <a:t>, and the number of </a:t>
            </a:r>
            <a:r>
              <a:rPr lang="en-US" altLang="zh-CN">
                <a:solidFill>
                  <a:srgbClr val="FF0000"/>
                </a:solidFill>
              </a:rPr>
              <a:t>hidden layers</a:t>
            </a:r>
            <a:r>
              <a:rPr lang="en-US" altLang="zh-CN"/>
              <a:t>.</a:t>
            </a:r>
          </a:p>
          <a:p>
            <a:r>
              <a:rPr lang="en-US" altLang="zh-CN"/>
              <a:t> </a:t>
            </a:r>
            <a:r>
              <a:rPr lang="en-US" altLang="zh-CN">
                <a:solidFill>
                  <a:srgbClr val="FF0000"/>
                </a:solidFill>
              </a:rPr>
              <a:t>Two </a:t>
            </a:r>
            <a:r>
              <a:rPr lang="en-US" altLang="zh-CN"/>
              <a:t>hidden layers is the </a:t>
            </a:r>
            <a:r>
              <a:rPr lang="en-US" altLang="zh-CN">
                <a:solidFill>
                  <a:srgbClr val="FF0000"/>
                </a:solidFill>
              </a:rPr>
              <a:t>most </a:t>
            </a:r>
            <a:r>
              <a:rPr lang="en-US" altLang="zh-CN"/>
              <a:t>that you ever need for </a:t>
            </a:r>
            <a:r>
              <a:rPr lang="en-US" altLang="zh-CN">
                <a:solidFill>
                  <a:srgbClr val="FF0000"/>
                </a:solidFill>
              </a:rPr>
              <a:t>normal </a:t>
            </a:r>
            <a:r>
              <a:rPr lang="en-US" altLang="zh-CN"/>
              <a:t>MLP learning.</a:t>
            </a:r>
          </a:p>
          <a:p>
            <a:r>
              <a:rPr lang="en-US" altLang="zh-CN"/>
              <a:t>In fact,  </a:t>
            </a:r>
            <a:r>
              <a:rPr lang="en-US" altLang="zh-CN">
                <a:solidFill>
                  <a:srgbClr val="FF0000"/>
                </a:solidFill>
              </a:rPr>
              <a:t>one </a:t>
            </a:r>
            <a:r>
              <a:rPr lang="en-US" altLang="zh-CN"/>
              <a:t>hidden layer with </a:t>
            </a:r>
            <a:r>
              <a:rPr lang="en-US" altLang="zh-CN">
                <a:solidFill>
                  <a:srgbClr val="FF0000"/>
                </a:solidFill>
              </a:rPr>
              <a:t>lots </a:t>
            </a:r>
            <a:r>
              <a:rPr lang="en-US" altLang="zh-CN"/>
              <a:t>of hidden nodes is sufficient. This is known as the </a:t>
            </a:r>
            <a:r>
              <a:rPr lang="en-US" altLang="zh-CN" b="1">
                <a:solidFill>
                  <a:srgbClr val="FF0000"/>
                </a:solidFill>
              </a:rPr>
              <a:t>Universal Approximation Theorem</a:t>
            </a:r>
            <a:r>
              <a:rPr lang="en-US" altLang="zh-CN"/>
              <a:t>;</a:t>
            </a:r>
          </a:p>
          <a:p>
            <a:r>
              <a:rPr lang="en-US" altLang="zh-CN"/>
              <a:t>there is </a:t>
            </a:r>
            <a:r>
              <a:rPr lang="en-US" altLang="zh-CN">
                <a:solidFill>
                  <a:srgbClr val="FF0000"/>
                </a:solidFill>
              </a:rPr>
              <a:t>no theory</a:t>
            </a:r>
            <a:r>
              <a:rPr lang="en-US" altLang="zh-CN"/>
              <a:t> to guide the choice of the </a:t>
            </a:r>
            <a:r>
              <a:rPr lang="en-US" altLang="zh-CN">
                <a:solidFill>
                  <a:srgbClr val="FF0000"/>
                </a:solidFill>
              </a:rPr>
              <a:t>number </a:t>
            </a:r>
            <a:r>
              <a:rPr lang="en-US" altLang="zh-CN"/>
              <a:t>of hidden nodes. </a:t>
            </a:r>
          </a:p>
          <a:p>
            <a:r>
              <a:rPr lang="en-US" altLang="zh-CN"/>
              <a:t>You just have to </a:t>
            </a:r>
            <a:r>
              <a:rPr lang="en-US" altLang="zh-CN">
                <a:solidFill>
                  <a:srgbClr val="FF0000"/>
                </a:solidFill>
              </a:rPr>
              <a:t>experiment </a:t>
            </a:r>
            <a:r>
              <a:rPr lang="en-US" altLang="zh-CN"/>
              <a:t>by training networks with </a:t>
            </a:r>
            <a:r>
              <a:rPr lang="en-US" altLang="zh-CN">
                <a:solidFill>
                  <a:srgbClr val="FF0000"/>
                </a:solidFill>
              </a:rPr>
              <a:t>different </a:t>
            </a:r>
            <a:r>
              <a:rPr lang="en-US" altLang="zh-CN"/>
              <a:t>numbers of hidden nodes and then </a:t>
            </a:r>
            <a:r>
              <a:rPr lang="en-US" altLang="zh-CN">
                <a:solidFill>
                  <a:srgbClr val="FF0000"/>
                </a:solidFill>
              </a:rPr>
              <a:t>choosing </a:t>
            </a:r>
            <a:r>
              <a:rPr lang="en-US" altLang="zh-CN"/>
              <a:t>the one that gives the best results,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en-US"/>
              <a:t>W</a:t>
            </a:r>
            <a:r>
              <a:rPr lang="zh-CN" altLang="en-US"/>
              <a:t>e will never normally need more than </a:t>
            </a:r>
            <a:r>
              <a:rPr lang="zh-CN" altLang="en-US">
                <a:solidFill>
                  <a:srgbClr val="FF0000"/>
                </a:solidFill>
              </a:rPr>
              <a:t>two </a:t>
            </a:r>
            <a:r>
              <a:rPr lang="zh-CN" altLang="en-US"/>
              <a:t>layers (that is, one hidden layer and the output layer). </a:t>
            </a:r>
          </a:p>
          <a:p>
            <a:r>
              <a:rPr lang="zh-CN" altLang="en-US"/>
              <a:t>This is because we can </a:t>
            </a:r>
            <a:r>
              <a:rPr lang="zh-CN" altLang="en-US">
                <a:solidFill>
                  <a:srgbClr val="FF0000"/>
                </a:solidFill>
              </a:rPr>
              <a:t>approximate </a:t>
            </a:r>
            <a:r>
              <a:rPr lang="zh-CN" altLang="en-US"/>
              <a:t>any smooth functional mapping using a </a:t>
            </a:r>
            <a:r>
              <a:rPr lang="zh-CN" altLang="en-US">
                <a:solidFill>
                  <a:srgbClr val="FF0000"/>
                </a:solidFill>
              </a:rPr>
              <a:t>linear combination </a:t>
            </a:r>
            <a:r>
              <a:rPr lang="zh-CN" altLang="en-US"/>
              <a:t>of localised </a:t>
            </a:r>
            <a:r>
              <a:rPr lang="zh-CN" altLang="en-US">
                <a:solidFill>
                  <a:srgbClr val="FF0000"/>
                </a:solidFill>
              </a:rPr>
              <a:t>sigmoidal </a:t>
            </a:r>
            <a:r>
              <a:rPr lang="zh-CN" altLang="en-US"/>
              <a:t>functions.</a:t>
            </a:r>
          </a:p>
          <a:p>
            <a:r>
              <a:rPr lang="zh-CN" altLang="en-US"/>
              <a:t>The </a:t>
            </a:r>
            <a:r>
              <a:rPr lang="zh-CN" altLang="en-US">
                <a:solidFill>
                  <a:srgbClr val="FF0000"/>
                </a:solidFill>
              </a:rPr>
              <a:t>basic </a:t>
            </a:r>
            <a:r>
              <a:rPr lang="zh-CN" altLang="en-US"/>
              <a:t>idea is that </a:t>
            </a:r>
          </a:p>
          <a:p>
            <a:pPr lvl="1"/>
            <a:r>
              <a:rPr lang="zh-CN" altLang="en-US"/>
              <a:t>by </a:t>
            </a:r>
            <a:r>
              <a:rPr lang="zh-CN" altLang="en-US">
                <a:solidFill>
                  <a:srgbClr val="FF0000"/>
                </a:solidFill>
              </a:rPr>
              <a:t>combining </a:t>
            </a:r>
            <a:r>
              <a:rPr lang="zh-CN" altLang="en-US"/>
              <a:t>sigmoid functions we can generate </a:t>
            </a:r>
            <a:r>
              <a:rPr lang="zh-CN" altLang="en-US">
                <a:solidFill>
                  <a:srgbClr val="FF0000"/>
                </a:solidFill>
              </a:rPr>
              <a:t>ridge-like</a:t>
            </a:r>
            <a:r>
              <a:rPr lang="zh-CN" altLang="en-US"/>
              <a:t> functions, </a:t>
            </a:r>
          </a:p>
          <a:p>
            <a:pPr lvl="1"/>
            <a:r>
              <a:rPr lang="zh-CN" altLang="en-US"/>
              <a:t>and by combining ridge-like functions we can generate functions with a </a:t>
            </a:r>
            <a:r>
              <a:rPr lang="zh-CN" altLang="en-US">
                <a:solidFill>
                  <a:srgbClr val="FF0000"/>
                </a:solidFill>
              </a:rPr>
              <a:t>unique </a:t>
            </a:r>
            <a:r>
              <a:rPr lang="zh-CN" altLang="en-US"/>
              <a:t>maximum.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By combining these and transforming them using another layer of neurons, we obtain a localised response (a ‘</a:t>
            </a:r>
            <a:r>
              <a:rPr lang="zh-CN" altLang="en-US">
                <a:solidFill>
                  <a:srgbClr val="FF0000"/>
                </a:solidFill>
              </a:rPr>
              <a:t>bump’ </a:t>
            </a:r>
            <a:r>
              <a:rPr lang="zh-CN" altLang="en-US"/>
              <a:t>function), </a:t>
            </a:r>
          </a:p>
          <a:p>
            <a:r>
              <a:rPr lang="zh-CN" altLang="en-US"/>
              <a:t>and </a:t>
            </a:r>
            <a:r>
              <a:rPr lang="zh-CN" altLang="en-US">
                <a:solidFill>
                  <a:srgbClr val="FF0000"/>
                </a:solidFill>
              </a:rPr>
              <a:t>any </a:t>
            </a:r>
            <a:r>
              <a:rPr lang="zh-CN" altLang="en-US"/>
              <a:t>functional mapping can be </a:t>
            </a:r>
            <a:r>
              <a:rPr lang="zh-CN" altLang="en-US">
                <a:solidFill>
                  <a:srgbClr val="FF0000"/>
                </a:solidFill>
              </a:rPr>
              <a:t>approximated </a:t>
            </a:r>
            <a:r>
              <a:rPr lang="zh-CN" altLang="en-US"/>
              <a:t>to arbitrary accuracy using a </a:t>
            </a:r>
            <a:r>
              <a:rPr lang="zh-CN" altLang="en-US">
                <a:solidFill>
                  <a:srgbClr val="FF0000"/>
                </a:solidFill>
              </a:rPr>
              <a:t>linear </a:t>
            </a:r>
            <a:r>
              <a:rPr lang="zh-CN" altLang="en-US"/>
              <a:t>combination of such </a:t>
            </a:r>
            <a:r>
              <a:rPr lang="zh-CN" altLang="en-US">
                <a:solidFill>
                  <a:srgbClr val="FF0000"/>
                </a:solidFill>
              </a:rPr>
              <a:t>bumps</a:t>
            </a:r>
            <a:r>
              <a:rPr lang="zh-CN" altLang="en-US"/>
              <a:t>.</a:t>
            </a:r>
          </a:p>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33400" y="732790"/>
            <a:ext cx="11061700" cy="54933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4.1.1 Biases</a:t>
            </a:r>
          </a:p>
        </p:txBody>
      </p:sp>
      <p:sp>
        <p:nvSpPr>
          <p:cNvPr id="3" name="内容占位符 2"/>
          <p:cNvSpPr>
            <a:spLocks noGrp="1"/>
          </p:cNvSpPr>
          <p:nvPr>
            <p:ph idx="1"/>
          </p:nvPr>
        </p:nvSpPr>
        <p:spPr/>
        <p:txBody>
          <a:bodyPr/>
          <a:lstStyle/>
          <a:p>
            <a:r>
              <a:rPr lang="zh-CN" altLang="en-US"/>
              <a:t>We need to include a </a:t>
            </a:r>
            <a:r>
              <a:rPr lang="zh-CN" altLang="en-US" b="1"/>
              <a:t>bias input</a:t>
            </a:r>
            <a:r>
              <a:rPr lang="zh-CN" altLang="en-US"/>
              <a:t> to </a:t>
            </a:r>
            <a:r>
              <a:rPr lang="zh-CN" altLang="en-US" b="1"/>
              <a:t>each </a:t>
            </a:r>
            <a:r>
              <a:rPr lang="zh-CN" altLang="en-US"/>
              <a:t>neuron.</a:t>
            </a:r>
          </a:p>
          <a:p>
            <a:pPr lvl="1"/>
            <a:r>
              <a:rPr lang="zh-CN" altLang="en-US"/>
              <a:t>by having an </a:t>
            </a:r>
            <a:r>
              <a:rPr lang="zh-CN" altLang="en-US" b="1"/>
              <a:t>extra input</a:t>
            </a:r>
            <a:r>
              <a:rPr lang="zh-CN" altLang="en-US"/>
              <a:t> that is permanently set to </a:t>
            </a:r>
            <a:r>
              <a:rPr lang="zh-CN" altLang="en-US" b="1"/>
              <a:t>-1</a:t>
            </a:r>
            <a:r>
              <a:rPr lang="zh-CN" altLang="en-US"/>
              <a:t>,</a:t>
            </a:r>
          </a:p>
          <a:p>
            <a:pPr lvl="1"/>
            <a:r>
              <a:rPr lang="zh-CN" altLang="en-US"/>
              <a:t>and adjusting the </a:t>
            </a:r>
            <a:r>
              <a:rPr lang="zh-CN" altLang="en-US" b="1"/>
              <a:t>weights </a:t>
            </a:r>
            <a:r>
              <a:rPr lang="zh-CN" altLang="en-US"/>
              <a:t>to each neuron as part of the </a:t>
            </a:r>
            <a:r>
              <a:rPr lang="zh-CN" altLang="en-US" b="1"/>
              <a:t>training</a:t>
            </a:r>
            <a:r>
              <a:rPr lang="zh-CN" altLang="en-US"/>
              <a:t>.</a:t>
            </a:r>
          </a:p>
          <a:p>
            <a:pPr lvl="0"/>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438785" y="501650"/>
            <a:ext cx="11383645" cy="570039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4.3.3 When to Stop Learning</a:t>
            </a:r>
          </a:p>
        </p:txBody>
      </p:sp>
      <p:sp>
        <p:nvSpPr>
          <p:cNvPr id="3" name="内容占位符 2"/>
          <p:cNvSpPr>
            <a:spLocks noGrp="1"/>
          </p:cNvSpPr>
          <p:nvPr>
            <p:ph idx="1"/>
          </p:nvPr>
        </p:nvSpPr>
        <p:spPr/>
        <p:txBody>
          <a:bodyPr/>
          <a:lstStyle/>
          <a:p>
            <a:r>
              <a:rPr lang="zh-CN" altLang="en-US"/>
              <a:t>The training of the MLP requires that the algorithm runs over the </a:t>
            </a:r>
            <a:r>
              <a:rPr lang="zh-CN" altLang="en-US">
                <a:solidFill>
                  <a:srgbClr val="FF0000"/>
                </a:solidFill>
              </a:rPr>
              <a:t>entire </a:t>
            </a:r>
            <a:r>
              <a:rPr lang="zh-CN" altLang="en-US"/>
              <a:t>dataset many times, with the </a:t>
            </a:r>
            <a:r>
              <a:rPr lang="zh-CN" altLang="en-US">
                <a:solidFill>
                  <a:srgbClr val="FF0000"/>
                </a:solidFill>
              </a:rPr>
              <a:t>weights </a:t>
            </a:r>
            <a:r>
              <a:rPr lang="zh-CN" altLang="en-US"/>
              <a:t>changing as the network makes errors in each iteration. </a:t>
            </a:r>
          </a:p>
          <a:p>
            <a:r>
              <a:rPr lang="zh-CN" altLang="en-US"/>
              <a:t>The question is</a:t>
            </a:r>
          </a:p>
          <a:p>
            <a:pPr lvl="1"/>
            <a:r>
              <a:rPr lang="zh-CN" altLang="en-US"/>
              <a:t>how to decide when to </a:t>
            </a:r>
            <a:r>
              <a:rPr lang="zh-CN" altLang="en-US">
                <a:solidFill>
                  <a:srgbClr val="FF0000"/>
                </a:solidFill>
              </a:rPr>
              <a:t>stop </a:t>
            </a:r>
            <a:r>
              <a:rPr lang="zh-CN" altLang="en-US"/>
              <a:t>learning</a:t>
            </a:r>
          </a:p>
          <a:p>
            <a:pPr lvl="0"/>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the </a:t>
            </a:r>
            <a:r>
              <a:rPr lang="zh-CN" altLang="en-US">
                <a:solidFill>
                  <a:srgbClr val="FF0000"/>
                </a:solidFill>
              </a:rPr>
              <a:t>most </a:t>
            </a:r>
            <a:r>
              <a:rPr lang="zh-CN" altLang="en-US"/>
              <a:t>obvious options are </a:t>
            </a:r>
            <a:r>
              <a:rPr lang="zh-CN" altLang="en-US">
                <a:solidFill>
                  <a:srgbClr val="FF0000"/>
                </a:solidFill>
              </a:rPr>
              <a:t>not </a:t>
            </a:r>
            <a:r>
              <a:rPr lang="zh-CN" altLang="en-US"/>
              <a:t>sufficient: </a:t>
            </a:r>
          </a:p>
          <a:p>
            <a:pPr lvl="1"/>
            <a:r>
              <a:rPr lang="zh-CN" altLang="en-US"/>
              <a:t>setting some predefined number N of iterations, and running until that is reached runs the risk that</a:t>
            </a:r>
          </a:p>
          <a:p>
            <a:pPr lvl="2"/>
            <a:r>
              <a:rPr lang="zh-CN" altLang="en-US"/>
              <a:t> the network has overfitted by then,</a:t>
            </a:r>
          </a:p>
          <a:p>
            <a:pPr lvl="1"/>
            <a:r>
              <a:rPr lang="zh-CN" altLang="en-US"/>
              <a:t>or not learnt sufficiently, and only stopping when some </a:t>
            </a:r>
            <a:r>
              <a:rPr lang="zh-CN" altLang="en-US">
                <a:solidFill>
                  <a:srgbClr val="FF0000"/>
                </a:solidFill>
              </a:rPr>
              <a:t>predefined </a:t>
            </a:r>
            <a:r>
              <a:rPr lang="zh-CN" altLang="en-US"/>
              <a:t>minimum error is reached </a:t>
            </a:r>
          </a:p>
          <a:p>
            <a:pPr lvl="2"/>
            <a:r>
              <a:rPr lang="zh-CN" altLang="en-US"/>
              <a:t>might mean the algorithm never terminates, or that it overfits.</a:t>
            </a:r>
          </a:p>
          <a:p>
            <a:pPr lvl="0"/>
            <a:r>
              <a:rPr lang="zh-CN" altLang="en-US"/>
              <a:t>Using </a:t>
            </a:r>
            <a:r>
              <a:rPr lang="zh-CN" altLang="en-US">
                <a:solidFill>
                  <a:srgbClr val="FF0000"/>
                </a:solidFill>
              </a:rPr>
              <a:t>both </a:t>
            </a:r>
            <a:r>
              <a:rPr lang="zh-CN" altLang="en-US"/>
              <a:t>of these options together can help, as can terminating the learning once the error </a:t>
            </a:r>
            <a:r>
              <a:rPr lang="zh-CN" altLang="en-US">
                <a:solidFill>
                  <a:srgbClr val="FF0000"/>
                </a:solidFill>
              </a:rPr>
              <a:t>stops </a:t>
            </a:r>
            <a:r>
              <a:rPr lang="zh-CN" altLang="en-US"/>
              <a:t>decreasing.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20000"/>
          </a:bodyPr>
          <a:lstStyle/>
          <a:p>
            <a:r>
              <a:rPr lang="en-US" altLang="en-US" sz="3200"/>
              <a:t>T</a:t>
            </a:r>
            <a:r>
              <a:rPr lang="zh-CN" altLang="en-US" sz="3200"/>
              <a:t>he </a:t>
            </a:r>
            <a:r>
              <a:rPr lang="zh-CN" altLang="en-US" sz="3200">
                <a:solidFill>
                  <a:srgbClr val="FF0000"/>
                </a:solidFill>
              </a:rPr>
              <a:t>validation </a:t>
            </a:r>
            <a:r>
              <a:rPr lang="zh-CN" altLang="en-US" sz="3200"/>
              <a:t>set gives us something rather more useful, since we can use it to </a:t>
            </a:r>
            <a:r>
              <a:rPr lang="zh-CN" altLang="en-US" sz="3200">
                <a:solidFill>
                  <a:srgbClr val="FF0000"/>
                </a:solidFill>
              </a:rPr>
              <a:t>monitor </a:t>
            </a:r>
            <a:r>
              <a:rPr lang="zh-CN" altLang="en-US" sz="3200"/>
              <a:t>the </a:t>
            </a:r>
            <a:r>
              <a:rPr lang="zh-CN" altLang="en-US" sz="3200">
                <a:solidFill>
                  <a:srgbClr val="FF0000"/>
                </a:solidFill>
              </a:rPr>
              <a:t>generalisation ability</a:t>
            </a:r>
            <a:r>
              <a:rPr lang="zh-CN" altLang="en-US" sz="3200"/>
              <a:t> of the network at its current stage of learning.</a:t>
            </a:r>
          </a:p>
          <a:p>
            <a:r>
              <a:rPr lang="zh-CN" altLang="en-US" sz="3200"/>
              <a:t>If w</a:t>
            </a:r>
            <a:r>
              <a:rPr lang="en-US" altLang="zh-CN" sz="3200"/>
              <a:t>e</a:t>
            </a:r>
            <a:r>
              <a:rPr lang="zh-CN" altLang="en-US" sz="3200"/>
              <a:t> plot the </a:t>
            </a:r>
            <a:r>
              <a:rPr lang="zh-CN" altLang="en-US" sz="3200">
                <a:solidFill>
                  <a:srgbClr val="FF0000"/>
                </a:solidFill>
              </a:rPr>
              <a:t>sum-of-squares error</a:t>
            </a:r>
            <a:r>
              <a:rPr lang="zh-CN" altLang="en-US" sz="3200"/>
              <a:t> during training, it typically reduces fairly </a:t>
            </a:r>
            <a:r>
              <a:rPr lang="zh-CN" altLang="en-US" sz="3200">
                <a:solidFill>
                  <a:srgbClr val="FF0000"/>
                </a:solidFill>
              </a:rPr>
              <a:t>quickly </a:t>
            </a:r>
            <a:r>
              <a:rPr lang="zh-CN" altLang="en-US" sz="3200"/>
              <a:t>during the </a:t>
            </a:r>
            <a:r>
              <a:rPr lang="zh-CN" altLang="en-US" sz="3200">
                <a:solidFill>
                  <a:srgbClr val="FF0000"/>
                </a:solidFill>
              </a:rPr>
              <a:t>first few</a:t>
            </a:r>
            <a:r>
              <a:rPr lang="zh-CN" altLang="en-US" sz="3200"/>
              <a:t> training iterations, and then the reduction </a:t>
            </a:r>
            <a:r>
              <a:rPr lang="zh-CN" altLang="en-US" sz="3200">
                <a:solidFill>
                  <a:srgbClr val="FF0000"/>
                </a:solidFill>
              </a:rPr>
              <a:t>slows down</a:t>
            </a:r>
            <a:r>
              <a:rPr lang="zh-CN" altLang="en-US" sz="3200"/>
              <a:t> as the learning algorithm performs </a:t>
            </a:r>
            <a:r>
              <a:rPr lang="zh-CN" altLang="en-US" sz="3200">
                <a:solidFill>
                  <a:srgbClr val="FF0000"/>
                </a:solidFill>
              </a:rPr>
              <a:t>small </a:t>
            </a:r>
            <a:r>
              <a:rPr lang="zh-CN" altLang="en-US" sz="3200"/>
              <a:t>changes to find the exact local minimum. </a:t>
            </a:r>
          </a:p>
          <a:p>
            <a:r>
              <a:rPr lang="zh-CN" altLang="en-US" sz="3200"/>
              <a:t>We </a:t>
            </a:r>
            <a:r>
              <a:rPr lang="zh-CN" altLang="en-US" sz="3200">
                <a:solidFill>
                  <a:srgbClr val="FF0000"/>
                </a:solidFill>
              </a:rPr>
              <a:t>do</a:t>
            </a:r>
            <a:r>
              <a:rPr lang="en-US" altLang="zh-CN" sz="3200">
                <a:solidFill>
                  <a:srgbClr val="FF0000"/>
                </a:solidFill>
              </a:rPr>
              <a:t>n'</a:t>
            </a:r>
            <a:r>
              <a:rPr lang="zh-CN" altLang="en-US" sz="3200">
                <a:solidFill>
                  <a:srgbClr val="FF0000"/>
                </a:solidFill>
              </a:rPr>
              <a:t>t </a:t>
            </a:r>
            <a:r>
              <a:rPr lang="zh-CN" altLang="en-US" sz="3200"/>
              <a:t>want to stop training until the local </a:t>
            </a:r>
            <a:r>
              <a:rPr lang="zh-CN" altLang="en-US" sz="3200">
                <a:solidFill>
                  <a:srgbClr val="FF0000"/>
                </a:solidFill>
              </a:rPr>
              <a:t>minimum </a:t>
            </a:r>
            <a:r>
              <a:rPr lang="zh-CN" altLang="en-US" sz="3200"/>
              <a:t>has been found, but, keeping on training </a:t>
            </a:r>
            <a:r>
              <a:rPr lang="zh-CN" altLang="en-US" sz="3200">
                <a:solidFill>
                  <a:srgbClr val="FF0000"/>
                </a:solidFill>
              </a:rPr>
              <a:t>too long</a:t>
            </a:r>
            <a:r>
              <a:rPr lang="zh-CN" altLang="en-US" sz="3200"/>
              <a:t> leads to </a:t>
            </a:r>
            <a:r>
              <a:rPr lang="zh-CN" altLang="en-US" sz="3200">
                <a:solidFill>
                  <a:srgbClr val="FF0000"/>
                </a:solidFill>
              </a:rPr>
              <a:t>overfitting </a:t>
            </a:r>
            <a:r>
              <a:rPr lang="zh-CN" altLang="en-US" sz="3200"/>
              <a:t>of the network.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This is where the validation set comes in useful.</a:t>
            </a:r>
          </a:p>
          <a:p>
            <a:r>
              <a:rPr lang="zh-CN" altLang="en-US"/>
              <a:t>We train the network for some </a:t>
            </a:r>
            <a:r>
              <a:rPr lang="zh-CN" altLang="en-US">
                <a:solidFill>
                  <a:srgbClr val="FF0000"/>
                </a:solidFill>
              </a:rPr>
              <a:t>predetermined </a:t>
            </a:r>
            <a:r>
              <a:rPr lang="zh-CN" altLang="en-US"/>
              <a:t>amount of time, and then use the </a:t>
            </a:r>
            <a:r>
              <a:rPr lang="zh-CN" altLang="en-US">
                <a:solidFill>
                  <a:srgbClr val="FF0000"/>
                </a:solidFill>
              </a:rPr>
              <a:t>validation </a:t>
            </a:r>
            <a:r>
              <a:rPr lang="zh-CN" altLang="en-US"/>
              <a:t>set to </a:t>
            </a:r>
            <a:r>
              <a:rPr lang="zh-CN" altLang="en-US">
                <a:solidFill>
                  <a:srgbClr val="FF0000"/>
                </a:solidFill>
              </a:rPr>
              <a:t>estimate </a:t>
            </a:r>
            <a:r>
              <a:rPr lang="zh-CN" altLang="en-US"/>
              <a:t>how well the network is generalising. </a:t>
            </a:r>
          </a:p>
          <a:p>
            <a:r>
              <a:rPr lang="zh-CN" altLang="en-US"/>
              <a:t>We then carry on training for a few more iterations, and repeat the whole process.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At some stage the </a:t>
            </a:r>
            <a:r>
              <a:rPr lang="zh-CN" altLang="en-US">
                <a:solidFill>
                  <a:srgbClr val="FF0000"/>
                </a:solidFill>
              </a:rPr>
              <a:t>error </a:t>
            </a:r>
            <a:r>
              <a:rPr lang="zh-CN" altLang="en-US"/>
              <a:t>on the validation set will start </a:t>
            </a:r>
            <a:r>
              <a:rPr lang="zh-CN" altLang="en-US">
                <a:solidFill>
                  <a:srgbClr val="FF0000"/>
                </a:solidFill>
              </a:rPr>
              <a:t>increasing </a:t>
            </a:r>
            <a:r>
              <a:rPr lang="zh-CN" altLang="en-US"/>
              <a:t>again, because the network has </a:t>
            </a:r>
            <a:r>
              <a:rPr lang="zh-CN" altLang="en-US">
                <a:solidFill>
                  <a:srgbClr val="FF0000"/>
                </a:solidFill>
              </a:rPr>
              <a:t>stopped </a:t>
            </a:r>
            <a:r>
              <a:rPr lang="zh-CN" altLang="en-US"/>
              <a:t>learning about the function that generated the data, and started to learn about the </a:t>
            </a:r>
            <a:r>
              <a:rPr lang="zh-CN" altLang="en-US">
                <a:solidFill>
                  <a:srgbClr val="FF0000"/>
                </a:solidFill>
              </a:rPr>
              <a:t>noise </a:t>
            </a:r>
            <a:r>
              <a:rPr lang="zh-CN" altLang="en-US"/>
              <a:t>that is in the data itself</a:t>
            </a:r>
            <a:r>
              <a:rPr lang="en-US" altLang="zh-CN"/>
              <a:t>.</a:t>
            </a:r>
          </a:p>
          <a:p>
            <a:r>
              <a:rPr lang="en-US" altLang="zh-CN"/>
              <a:t>At this stage we </a:t>
            </a:r>
            <a:r>
              <a:rPr lang="en-US" altLang="zh-CN">
                <a:solidFill>
                  <a:srgbClr val="FF0000"/>
                </a:solidFill>
              </a:rPr>
              <a:t>stop </a:t>
            </a:r>
            <a:r>
              <a:rPr lang="en-US" altLang="zh-CN"/>
              <a:t>the training. </a:t>
            </a:r>
          </a:p>
          <a:p>
            <a:r>
              <a:rPr lang="en-US" altLang="zh-CN"/>
              <a:t>This technique is called </a:t>
            </a:r>
            <a:r>
              <a:rPr lang="en-US" altLang="zh-CN">
                <a:solidFill>
                  <a:srgbClr val="FF0000"/>
                </a:solidFill>
              </a:rPr>
              <a:t>early stopping</a:t>
            </a:r>
            <a:r>
              <a:rPr lang="en-US" altLang="zh-CN"/>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38200" y="449580"/>
            <a:ext cx="10240010" cy="573405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4.5 A RECIPE FOR USING THE MLP</a:t>
            </a:r>
            <a:br>
              <a:rPr lang="zh-CN" altLang="en-US"/>
            </a:br>
            <a:r>
              <a:rPr lang="zh-CN" altLang="en-US"/>
              <a:t>Select inputs and outputs for your problem</a:t>
            </a:r>
          </a:p>
        </p:txBody>
      </p:sp>
      <p:sp>
        <p:nvSpPr>
          <p:cNvPr id="3" name="内容占位符 2"/>
          <p:cNvSpPr>
            <a:spLocks noGrp="1"/>
          </p:cNvSpPr>
          <p:nvPr>
            <p:ph idx="1"/>
          </p:nvPr>
        </p:nvSpPr>
        <p:spPr/>
        <p:txBody>
          <a:bodyPr>
            <a:normAutofit lnSpcReduction="10000"/>
          </a:bodyPr>
          <a:lstStyle/>
          <a:p>
            <a:r>
              <a:rPr lang="zh-CN" altLang="en-US" sz="3200"/>
              <a:t>At this stage you need to choose what </a:t>
            </a:r>
            <a:r>
              <a:rPr lang="zh-CN" altLang="en-US" sz="3200">
                <a:solidFill>
                  <a:srgbClr val="FF0000"/>
                </a:solidFill>
              </a:rPr>
              <a:t>features </a:t>
            </a:r>
            <a:r>
              <a:rPr lang="zh-CN" altLang="en-US" sz="3200"/>
              <a:t>are suitable for the problem</a:t>
            </a:r>
          </a:p>
          <a:p>
            <a:r>
              <a:rPr lang="zh-CN" altLang="en-US" sz="3200"/>
              <a:t>and decide on the </a:t>
            </a:r>
            <a:r>
              <a:rPr lang="zh-CN" altLang="en-US" sz="3200">
                <a:solidFill>
                  <a:srgbClr val="FF0000"/>
                </a:solidFill>
              </a:rPr>
              <a:t>output encoding</a:t>
            </a:r>
            <a:r>
              <a:rPr lang="zh-CN" altLang="en-US" sz="3200"/>
              <a:t> that you will use — </a:t>
            </a:r>
            <a:r>
              <a:rPr lang="zh-CN" altLang="en-US" sz="3200">
                <a:solidFill>
                  <a:srgbClr val="FF0000"/>
                </a:solidFill>
              </a:rPr>
              <a:t>standard </a:t>
            </a:r>
            <a:r>
              <a:rPr lang="zh-CN" altLang="en-US" sz="3200"/>
              <a:t>neurons, or </a:t>
            </a:r>
            <a:r>
              <a:rPr lang="zh-CN" altLang="en-US" sz="3200">
                <a:solidFill>
                  <a:srgbClr val="FF0000"/>
                </a:solidFill>
              </a:rPr>
              <a:t>linear </a:t>
            </a:r>
            <a:r>
              <a:rPr lang="zh-CN" altLang="en-US" sz="3200"/>
              <a:t>nodes.</a:t>
            </a:r>
          </a:p>
          <a:p>
            <a:r>
              <a:rPr lang="zh-CN" altLang="en-US" sz="3200"/>
              <a:t>These things are often </a:t>
            </a:r>
            <a:r>
              <a:rPr lang="zh-CN" altLang="en-US" sz="3200">
                <a:solidFill>
                  <a:srgbClr val="FF0000"/>
                </a:solidFill>
              </a:rPr>
              <a:t>decided </a:t>
            </a:r>
            <a:r>
              <a:rPr lang="zh-CN" altLang="en-US" sz="3200"/>
              <a:t>for you by the </a:t>
            </a:r>
            <a:r>
              <a:rPr lang="zh-CN" altLang="en-US" sz="3200">
                <a:solidFill>
                  <a:srgbClr val="FF0000"/>
                </a:solidFill>
              </a:rPr>
              <a:t>input </a:t>
            </a:r>
            <a:r>
              <a:rPr lang="zh-CN" altLang="en-US" sz="3200"/>
              <a:t>features and </a:t>
            </a:r>
            <a:r>
              <a:rPr lang="zh-CN" altLang="en-US" sz="3200">
                <a:solidFill>
                  <a:srgbClr val="FF0000"/>
                </a:solidFill>
              </a:rPr>
              <a:t>targets </a:t>
            </a:r>
            <a:r>
              <a:rPr lang="zh-CN" altLang="en-US" sz="3200"/>
              <a:t>that you have available to solve the problem. </a:t>
            </a:r>
          </a:p>
          <a:p>
            <a:r>
              <a:rPr lang="zh-CN" altLang="en-US" sz="3200"/>
              <a:t> it can also be useful to </a:t>
            </a:r>
            <a:r>
              <a:rPr lang="zh-CN" altLang="en-US" sz="3200">
                <a:solidFill>
                  <a:srgbClr val="FF0000"/>
                </a:solidFill>
              </a:rPr>
              <a:t>re-evaluate</a:t>
            </a:r>
            <a:r>
              <a:rPr lang="zh-CN" altLang="en-US" sz="3200"/>
              <a:t> the choice by training networks with some </a:t>
            </a:r>
            <a:r>
              <a:rPr lang="zh-CN" altLang="en-US" sz="3200">
                <a:solidFill>
                  <a:srgbClr val="FF0000"/>
                </a:solidFill>
              </a:rPr>
              <a:t>input feature missing</a:t>
            </a:r>
            <a:r>
              <a:rPr lang="zh-CN" altLang="en-US" sz="3200"/>
              <a:t> to see if it improves the results at all</a:t>
            </a:r>
            <a:r>
              <a:rPr lang="en-US" altLang="en-US" sz="320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Normalise inputs</a:t>
            </a:r>
          </a:p>
        </p:txBody>
      </p:sp>
      <p:sp>
        <p:nvSpPr>
          <p:cNvPr id="3" name="内容占位符 2"/>
          <p:cNvSpPr>
            <a:spLocks noGrp="1"/>
          </p:cNvSpPr>
          <p:nvPr>
            <p:ph idx="1"/>
          </p:nvPr>
        </p:nvSpPr>
        <p:spPr/>
        <p:txBody>
          <a:bodyPr/>
          <a:lstStyle/>
          <a:p>
            <a:r>
              <a:rPr lang="zh-CN" altLang="en-US">
                <a:solidFill>
                  <a:srgbClr val="FF0000"/>
                </a:solidFill>
              </a:rPr>
              <a:t>Rescale </a:t>
            </a:r>
            <a:r>
              <a:rPr lang="zh-CN" altLang="en-US"/>
              <a:t>the data by </a:t>
            </a:r>
            <a:r>
              <a:rPr lang="zh-CN" altLang="en-US">
                <a:solidFill>
                  <a:srgbClr val="FF0000"/>
                </a:solidFill>
              </a:rPr>
              <a:t>subtracting </a:t>
            </a:r>
            <a:r>
              <a:rPr lang="zh-CN" altLang="en-US"/>
              <a:t>the </a:t>
            </a:r>
            <a:r>
              <a:rPr lang="zh-CN" altLang="en-US">
                <a:solidFill>
                  <a:srgbClr val="FF0000"/>
                </a:solidFill>
              </a:rPr>
              <a:t>mean value</a:t>
            </a:r>
            <a:r>
              <a:rPr lang="zh-CN" altLang="en-US"/>
              <a:t> from each element of the input vector, </a:t>
            </a:r>
          </a:p>
          <a:p>
            <a:r>
              <a:rPr lang="zh-CN" altLang="en-US"/>
              <a:t>and </a:t>
            </a:r>
            <a:r>
              <a:rPr lang="zh-CN" altLang="en-US">
                <a:solidFill>
                  <a:srgbClr val="FF0000"/>
                </a:solidFill>
              </a:rPr>
              <a:t>divide </a:t>
            </a:r>
            <a:r>
              <a:rPr lang="zh-CN" altLang="en-US"/>
              <a:t>by the </a:t>
            </a:r>
            <a:r>
              <a:rPr lang="zh-CN" altLang="en-US">
                <a:solidFill>
                  <a:srgbClr val="FF0000"/>
                </a:solidFill>
              </a:rPr>
              <a:t>variance </a:t>
            </a:r>
            <a:r>
              <a:rPr lang="zh-CN" altLang="en-US"/>
              <a:t>(or alternatively, either the maximum or</a:t>
            </a:r>
          </a:p>
          <a:p>
            <a:r>
              <a:rPr lang="zh-CN" altLang="en-US"/>
              <a:t>minus the minimum, whichever is greater).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Split the data into training, testing, and validation sets</a:t>
            </a:r>
          </a:p>
        </p:txBody>
      </p:sp>
      <p:sp>
        <p:nvSpPr>
          <p:cNvPr id="3" name="内容占位符 2"/>
          <p:cNvSpPr>
            <a:spLocks noGrp="1"/>
          </p:cNvSpPr>
          <p:nvPr>
            <p:ph idx="1"/>
          </p:nvPr>
        </p:nvSpPr>
        <p:spPr/>
        <p:txBody>
          <a:bodyPr/>
          <a:lstStyle/>
          <a:p>
            <a:r>
              <a:rPr lang="zh-CN" altLang="en-US"/>
              <a:t>We generally split the data into three sets, </a:t>
            </a:r>
          </a:p>
          <a:p>
            <a:pPr lvl="1"/>
            <a:r>
              <a:rPr lang="zh-CN" altLang="en-US"/>
              <a:t>one for training, </a:t>
            </a:r>
          </a:p>
          <a:p>
            <a:pPr lvl="1"/>
            <a:r>
              <a:rPr lang="zh-CN" altLang="en-US"/>
              <a:t>one for testing, </a:t>
            </a:r>
          </a:p>
          <a:p>
            <a:pPr lvl="1"/>
            <a:r>
              <a:rPr lang="zh-CN" altLang="en-US"/>
              <a:t>and then a third set for </a:t>
            </a:r>
            <a:r>
              <a:rPr lang="zh-CN" altLang="en-US">
                <a:solidFill>
                  <a:srgbClr val="FF0000"/>
                </a:solidFill>
              </a:rPr>
              <a:t>validation</a:t>
            </a:r>
            <a:r>
              <a:rPr lang="zh-CN" altLang="en-US"/>
              <a:t>, which is testing </a:t>
            </a:r>
            <a:r>
              <a:rPr lang="zh-CN" altLang="en-US">
                <a:solidFill>
                  <a:srgbClr val="FF0000"/>
                </a:solidFill>
              </a:rPr>
              <a:t>how well</a:t>
            </a:r>
            <a:r>
              <a:rPr lang="zh-CN" altLang="en-US"/>
              <a:t> the network is learning during training. </a:t>
            </a:r>
          </a:p>
          <a:p>
            <a:pPr lvl="0"/>
            <a:r>
              <a:rPr lang="zh-CN" altLang="en-US"/>
              <a:t>The ratio between the sizes of the three groups depends on how much data you have, but is often around </a:t>
            </a:r>
            <a:r>
              <a:rPr lang="zh-CN" altLang="en-US">
                <a:solidFill>
                  <a:srgbClr val="FF0000"/>
                </a:solidFill>
              </a:rPr>
              <a:t>50:25:25</a:t>
            </a:r>
            <a:r>
              <a:rPr lang="zh-CN" altLang="en-US"/>
              <a:t>. </a:t>
            </a:r>
          </a:p>
          <a:p>
            <a:pPr lvl="0"/>
            <a:r>
              <a:rPr lang="zh-CN" altLang="en-US"/>
              <a:t>If you do not have enough data for this, use </a:t>
            </a:r>
            <a:r>
              <a:rPr lang="zh-CN" altLang="en-US">
                <a:solidFill>
                  <a:srgbClr val="FF0000"/>
                </a:solidFill>
              </a:rPr>
              <a:t>cross-validation</a:t>
            </a:r>
            <a:r>
              <a:rPr lang="zh-CN" altLang="en-US"/>
              <a:t> instead.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4.2 GOING BACKWARDS: BACK-PROPAGATION OF ERROR</a:t>
            </a:r>
          </a:p>
        </p:txBody>
      </p:sp>
      <p:sp>
        <p:nvSpPr>
          <p:cNvPr id="3" name="内容占位符 2"/>
          <p:cNvSpPr>
            <a:spLocks noGrp="1"/>
          </p:cNvSpPr>
          <p:nvPr>
            <p:ph idx="1"/>
          </p:nvPr>
        </p:nvSpPr>
        <p:spPr/>
        <p:txBody>
          <a:bodyPr/>
          <a:lstStyle/>
          <a:p>
            <a:r>
              <a:rPr lang="zh-CN" altLang="en-US"/>
              <a:t>The method is called </a:t>
            </a:r>
            <a:r>
              <a:rPr lang="zh-CN" altLang="en-US" b="1"/>
              <a:t>back-propagation of error</a:t>
            </a:r>
            <a:r>
              <a:rPr lang="zh-CN" altLang="en-US"/>
              <a:t>, </a:t>
            </a:r>
          </a:p>
          <a:p>
            <a:pPr lvl="1"/>
            <a:r>
              <a:rPr lang="zh-CN" altLang="en-US"/>
              <a:t>which makes it clear that the </a:t>
            </a:r>
            <a:r>
              <a:rPr lang="zh-CN" altLang="en-US" b="1"/>
              <a:t>errors </a:t>
            </a:r>
            <a:r>
              <a:rPr lang="zh-CN" altLang="en-US"/>
              <a:t>are sent </a:t>
            </a:r>
            <a:r>
              <a:rPr lang="zh-CN" altLang="en-US" b="1"/>
              <a:t>backwards </a:t>
            </a:r>
            <a:r>
              <a:rPr lang="zh-CN" altLang="en-US"/>
              <a:t>through the network. </a:t>
            </a:r>
          </a:p>
          <a:p>
            <a:pPr lvl="0"/>
            <a:r>
              <a:rPr lang="zh-CN" altLang="en-US"/>
              <a:t>It is a form of </a:t>
            </a:r>
            <a:r>
              <a:rPr lang="zh-CN" altLang="en-US" b="1"/>
              <a:t>gradient descent</a:t>
            </a:r>
          </a:p>
          <a:p>
            <a:pPr lvl="0"/>
            <a:r>
              <a:rPr lang="zh-CN" altLang="en-US"/>
              <a:t>The </a:t>
            </a:r>
            <a:r>
              <a:rPr lang="zh-CN" altLang="en-US" b="1"/>
              <a:t>error function</a:t>
            </a:r>
            <a:r>
              <a:rPr lang="zh-CN" altLang="en-US"/>
              <a:t> that we used for the </a:t>
            </a:r>
            <a:r>
              <a:rPr lang="zh-CN" altLang="en-US" b="1"/>
              <a:t>Perceptron </a:t>
            </a:r>
            <a:r>
              <a:rPr lang="zh-CN" altLang="en-US"/>
              <a:t>was </a:t>
            </a:r>
          </a:p>
          <a:p>
            <a:pPr lvl="0"/>
            <a:endParaRPr lang="zh-CN" altLang="en-US"/>
          </a:p>
          <a:p>
            <a:pPr lvl="1"/>
            <a:r>
              <a:rPr lang="zh-CN" altLang="en-US"/>
              <a:t>where N is the number of </a:t>
            </a:r>
            <a:r>
              <a:rPr lang="zh-CN" altLang="en-US" b="1"/>
              <a:t>output </a:t>
            </a:r>
            <a:r>
              <a:rPr lang="zh-CN" altLang="en-US"/>
              <a:t>nodes.</a:t>
            </a:r>
          </a:p>
          <a:p>
            <a:pPr lvl="0"/>
            <a:r>
              <a:rPr lang="zh-CN" altLang="en-US"/>
              <a:t>the </a:t>
            </a:r>
            <a:r>
              <a:rPr lang="zh-CN" altLang="en-US" b="1"/>
              <a:t>sum-of-squares error</a:t>
            </a:r>
            <a:r>
              <a:rPr lang="zh-CN" altLang="en-US"/>
              <a:t> function</a:t>
            </a:r>
          </a:p>
          <a:p>
            <a:pPr lvl="0"/>
            <a:endParaRPr lang="zh-CN" altLang="en-US"/>
          </a:p>
        </p:txBody>
      </p:sp>
      <p:pic>
        <p:nvPicPr>
          <p:cNvPr id="4" name="图片 3"/>
          <p:cNvPicPr>
            <a:picLocks noChangeAspect="1"/>
          </p:cNvPicPr>
          <p:nvPr/>
        </p:nvPicPr>
        <p:blipFill>
          <a:blip r:embed="rId2"/>
          <a:stretch>
            <a:fillRect/>
          </a:stretch>
        </p:blipFill>
        <p:spPr>
          <a:xfrm>
            <a:off x="2559050" y="3613785"/>
            <a:ext cx="3614420" cy="587375"/>
          </a:xfrm>
          <a:prstGeom prst="rect">
            <a:avLst/>
          </a:prstGeom>
        </p:spPr>
      </p:pic>
      <p:pic>
        <p:nvPicPr>
          <p:cNvPr id="5" name="图片 4"/>
          <p:cNvPicPr>
            <a:picLocks noChangeAspect="1"/>
          </p:cNvPicPr>
          <p:nvPr/>
        </p:nvPicPr>
        <p:blipFill>
          <a:blip r:embed="rId3"/>
          <a:stretch>
            <a:fillRect/>
          </a:stretch>
        </p:blipFill>
        <p:spPr>
          <a:xfrm>
            <a:off x="2359025" y="5171440"/>
            <a:ext cx="3731895" cy="117284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Select a network architecture</a:t>
            </a:r>
          </a:p>
        </p:txBody>
      </p:sp>
      <p:sp>
        <p:nvSpPr>
          <p:cNvPr id="3" name="内容占位符 2"/>
          <p:cNvSpPr>
            <a:spLocks noGrp="1"/>
          </p:cNvSpPr>
          <p:nvPr>
            <p:ph idx="1"/>
          </p:nvPr>
        </p:nvSpPr>
        <p:spPr/>
        <p:txBody>
          <a:bodyPr>
            <a:normAutofit lnSpcReduction="10000"/>
          </a:bodyPr>
          <a:lstStyle/>
          <a:p>
            <a:r>
              <a:rPr lang="zh-CN" altLang="en-US"/>
              <a:t>You need to consider whether you will need a </a:t>
            </a:r>
            <a:r>
              <a:rPr lang="zh-CN" altLang="en-US">
                <a:solidFill>
                  <a:srgbClr val="FF0000"/>
                </a:solidFill>
              </a:rPr>
              <a:t>hidden </a:t>
            </a:r>
            <a:r>
              <a:rPr lang="zh-CN" altLang="en-US"/>
              <a:t>layer at all, and if so</a:t>
            </a:r>
            <a:r>
              <a:rPr lang="zh-CN" altLang="en-US">
                <a:solidFill>
                  <a:srgbClr val="FF0000"/>
                </a:solidFill>
              </a:rPr>
              <a:t> how many neurons</a:t>
            </a:r>
            <a:r>
              <a:rPr lang="zh-CN" altLang="en-US"/>
              <a:t> it should have in it. </a:t>
            </a:r>
          </a:p>
          <a:p>
            <a:r>
              <a:rPr lang="zh-CN" altLang="en-US"/>
              <a:t>You might want to consider </a:t>
            </a:r>
            <a:r>
              <a:rPr lang="zh-CN" altLang="en-US">
                <a:solidFill>
                  <a:srgbClr val="FF0000"/>
                </a:solidFill>
              </a:rPr>
              <a:t>more than one</a:t>
            </a:r>
            <a:r>
              <a:rPr lang="zh-CN" altLang="en-US"/>
              <a:t> hidden layer. </a:t>
            </a:r>
          </a:p>
          <a:p>
            <a:r>
              <a:rPr lang="zh-CN" altLang="en-US"/>
              <a:t>The more </a:t>
            </a:r>
            <a:r>
              <a:rPr lang="zh-CN" altLang="en-US">
                <a:solidFill>
                  <a:srgbClr val="FF0000"/>
                </a:solidFill>
              </a:rPr>
              <a:t>complex </a:t>
            </a:r>
            <a:r>
              <a:rPr lang="zh-CN" altLang="en-US"/>
              <a:t>the network, the </a:t>
            </a:r>
            <a:r>
              <a:rPr lang="zh-CN" altLang="en-US">
                <a:solidFill>
                  <a:srgbClr val="FF0000"/>
                </a:solidFill>
              </a:rPr>
              <a:t>more data</a:t>
            </a:r>
            <a:r>
              <a:rPr lang="zh-CN" altLang="en-US"/>
              <a:t> it will need to be trained on, and the </a:t>
            </a:r>
            <a:r>
              <a:rPr lang="zh-CN" altLang="en-US">
                <a:solidFill>
                  <a:srgbClr val="FF0000"/>
                </a:solidFill>
              </a:rPr>
              <a:t>longer </a:t>
            </a:r>
            <a:r>
              <a:rPr lang="zh-CN" altLang="en-US"/>
              <a:t>it will take.</a:t>
            </a:r>
          </a:p>
          <a:p>
            <a:r>
              <a:rPr lang="zh-CN" altLang="en-US"/>
              <a:t> It might also be more subject to </a:t>
            </a:r>
            <a:r>
              <a:rPr lang="zh-CN" altLang="en-US">
                <a:solidFill>
                  <a:srgbClr val="FF0000"/>
                </a:solidFill>
              </a:rPr>
              <a:t>overfitting</a:t>
            </a:r>
            <a:r>
              <a:rPr lang="zh-CN" altLang="en-US"/>
              <a:t>. </a:t>
            </a:r>
          </a:p>
          <a:p>
            <a:r>
              <a:rPr lang="zh-CN" altLang="en-US"/>
              <a:t>The usual method of selecting a network architecture is to try </a:t>
            </a:r>
            <a:r>
              <a:rPr lang="zh-CN" altLang="en-US">
                <a:solidFill>
                  <a:srgbClr val="FF0000"/>
                </a:solidFill>
              </a:rPr>
              <a:t>several </a:t>
            </a:r>
            <a:r>
              <a:rPr lang="zh-CN" altLang="en-US"/>
              <a:t>with </a:t>
            </a:r>
            <a:r>
              <a:rPr lang="zh-CN" altLang="en-US">
                <a:solidFill>
                  <a:srgbClr val="FF0000"/>
                </a:solidFill>
              </a:rPr>
              <a:t>different </a:t>
            </a:r>
            <a:r>
              <a:rPr lang="zh-CN" altLang="en-US"/>
              <a:t>numbers of </a:t>
            </a:r>
            <a:r>
              <a:rPr lang="zh-CN" altLang="en-US">
                <a:solidFill>
                  <a:srgbClr val="FF0000"/>
                </a:solidFill>
              </a:rPr>
              <a:t>hidden nodes </a:t>
            </a:r>
            <a:r>
              <a:rPr lang="zh-CN" altLang="en-US"/>
              <a:t>and see which works best</a:t>
            </a:r>
            <a:r>
              <a:rPr lang="en-US" altLang="zh-CN"/>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Train a network</a:t>
            </a:r>
          </a:p>
        </p:txBody>
      </p:sp>
      <p:sp>
        <p:nvSpPr>
          <p:cNvPr id="3" name="内容占位符 2"/>
          <p:cNvSpPr>
            <a:spLocks noGrp="1"/>
          </p:cNvSpPr>
          <p:nvPr>
            <p:ph idx="1"/>
          </p:nvPr>
        </p:nvSpPr>
        <p:spPr>
          <a:xfrm>
            <a:off x="838200" y="1825625"/>
            <a:ext cx="10515600" cy="4740275"/>
          </a:xfrm>
        </p:spPr>
        <p:txBody>
          <a:bodyPr>
            <a:normAutofit fontScale="90000"/>
          </a:bodyPr>
          <a:lstStyle/>
          <a:p>
            <a:r>
              <a:rPr lang="zh-CN" altLang="en-US"/>
              <a:t>The training of the neural network consists of applying the </a:t>
            </a:r>
            <a:r>
              <a:rPr lang="zh-CN" altLang="en-US">
                <a:solidFill>
                  <a:srgbClr val="FF0000"/>
                </a:solidFill>
              </a:rPr>
              <a:t>Multi-layer Perceptron algorithm</a:t>
            </a:r>
            <a:r>
              <a:rPr lang="zh-CN" altLang="en-US"/>
              <a:t> to the training data. </a:t>
            </a:r>
          </a:p>
          <a:p>
            <a:r>
              <a:rPr lang="zh-CN" altLang="en-US"/>
              <a:t>This is usually run in conjunction with </a:t>
            </a:r>
            <a:r>
              <a:rPr lang="zh-CN" altLang="en-US">
                <a:solidFill>
                  <a:srgbClr val="FF0000"/>
                </a:solidFill>
              </a:rPr>
              <a:t>early stopping</a:t>
            </a:r>
            <a:r>
              <a:rPr lang="zh-CN" altLang="en-US"/>
              <a:t>, where after </a:t>
            </a:r>
            <a:r>
              <a:rPr lang="zh-CN" altLang="en-US">
                <a:solidFill>
                  <a:srgbClr val="FF0000"/>
                </a:solidFill>
              </a:rPr>
              <a:t>a few</a:t>
            </a:r>
            <a:r>
              <a:rPr lang="zh-CN" altLang="en-US"/>
              <a:t> iterations of the algorithm through all of the training data, the generalisation ability of the network is tested by using the </a:t>
            </a:r>
            <a:r>
              <a:rPr lang="zh-CN" altLang="en-US">
                <a:solidFill>
                  <a:srgbClr val="FF0000"/>
                </a:solidFill>
              </a:rPr>
              <a:t>validation </a:t>
            </a:r>
            <a:r>
              <a:rPr lang="zh-CN" altLang="en-US"/>
              <a:t>set.</a:t>
            </a:r>
          </a:p>
          <a:p>
            <a:r>
              <a:rPr lang="zh-CN" altLang="en-US"/>
              <a:t>The neural network is very likely to have far </a:t>
            </a:r>
            <a:r>
              <a:rPr lang="zh-CN" altLang="en-US">
                <a:solidFill>
                  <a:srgbClr val="FF0000"/>
                </a:solidFill>
              </a:rPr>
              <a:t>too many</a:t>
            </a:r>
            <a:r>
              <a:rPr lang="zh-CN" altLang="en-US"/>
              <a:t> degrees of freedom for the problem, and so after some amount of learning it will </a:t>
            </a:r>
            <a:r>
              <a:rPr lang="zh-CN" altLang="en-US">
                <a:solidFill>
                  <a:srgbClr val="FF0000"/>
                </a:solidFill>
              </a:rPr>
              <a:t>stop modelling </a:t>
            </a:r>
            <a:r>
              <a:rPr lang="zh-CN" altLang="en-US"/>
              <a:t>the generating function of the data, and start to </a:t>
            </a:r>
            <a:r>
              <a:rPr lang="zh-CN" altLang="en-US">
                <a:solidFill>
                  <a:srgbClr val="FF0000"/>
                </a:solidFill>
              </a:rPr>
              <a:t>fit </a:t>
            </a:r>
            <a:r>
              <a:rPr lang="zh-CN" altLang="en-US"/>
              <a:t>the noise and inaccuracies inherent in the training data. </a:t>
            </a:r>
          </a:p>
          <a:p>
            <a:r>
              <a:rPr lang="zh-CN" altLang="en-US"/>
              <a:t>At this stage the </a:t>
            </a:r>
            <a:r>
              <a:rPr lang="zh-CN" altLang="en-US">
                <a:solidFill>
                  <a:srgbClr val="FF0000"/>
                </a:solidFill>
              </a:rPr>
              <a:t>error </a:t>
            </a:r>
            <a:r>
              <a:rPr lang="zh-CN" altLang="en-US"/>
              <a:t>on the validation set will start to </a:t>
            </a:r>
            <a:r>
              <a:rPr lang="zh-CN" altLang="en-US">
                <a:solidFill>
                  <a:srgbClr val="FF0000"/>
                </a:solidFill>
              </a:rPr>
              <a:t>increase</a:t>
            </a:r>
            <a:r>
              <a:rPr lang="zh-CN" altLang="en-US"/>
              <a:t>, and learning should be </a:t>
            </a:r>
            <a:r>
              <a:rPr lang="zh-CN" altLang="en-US">
                <a:solidFill>
                  <a:srgbClr val="FF0000"/>
                </a:solidFill>
              </a:rPr>
              <a:t>stopped</a:t>
            </a:r>
            <a:r>
              <a:rPr lang="zh-CN" altLang="en-US"/>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Test the network </a:t>
            </a:r>
          </a:p>
        </p:txBody>
      </p:sp>
      <p:sp>
        <p:nvSpPr>
          <p:cNvPr id="3" name="内容占位符 2"/>
          <p:cNvSpPr>
            <a:spLocks noGrp="1"/>
          </p:cNvSpPr>
          <p:nvPr>
            <p:ph idx="1"/>
          </p:nvPr>
        </p:nvSpPr>
        <p:spPr/>
        <p:txBody>
          <a:bodyPr/>
          <a:lstStyle/>
          <a:p>
            <a:r>
              <a:rPr lang="zh-CN" altLang="en-US"/>
              <a:t>This will enable you to see </a:t>
            </a:r>
            <a:r>
              <a:rPr lang="zh-CN" altLang="en-US">
                <a:solidFill>
                  <a:srgbClr val="FF0000"/>
                </a:solidFill>
              </a:rPr>
              <a:t>how well </a:t>
            </a:r>
            <a:r>
              <a:rPr lang="zh-CN" altLang="en-US"/>
              <a:t>the network performs on some data that it has not seen before, </a:t>
            </a:r>
          </a:p>
          <a:p>
            <a:r>
              <a:rPr lang="zh-CN" altLang="en-US"/>
              <a:t>and will tell you whether this network is likely to be usable for other data, for which you do not have targets.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4.6 DERIVING BACK-PROPAGATION</a:t>
            </a:r>
            <a:br>
              <a:rPr lang="zh-CN" altLang="en-US"/>
            </a:br>
            <a:r>
              <a:rPr lang="zh-CN" altLang="en-US"/>
              <a:t>4.6.1 The Network Output and the Error</a:t>
            </a:r>
          </a:p>
        </p:txBody>
      </p:sp>
      <p:sp>
        <p:nvSpPr>
          <p:cNvPr id="3" name="内容占位符 2"/>
          <p:cNvSpPr>
            <a:spLocks noGrp="1"/>
          </p:cNvSpPr>
          <p:nvPr>
            <p:ph idx="1"/>
          </p:nvPr>
        </p:nvSpPr>
        <p:spPr>
          <a:xfrm>
            <a:off x="838200" y="1825625"/>
            <a:ext cx="10515600" cy="4885055"/>
          </a:xfrm>
        </p:spPr>
        <p:txBody>
          <a:bodyPr>
            <a:normAutofit fontScale="90000"/>
          </a:bodyPr>
          <a:lstStyle/>
          <a:p>
            <a:r>
              <a:rPr lang="zh-CN" altLang="en-US"/>
              <a:t>The output of the neural network is a function of </a:t>
            </a:r>
            <a:r>
              <a:rPr lang="zh-CN" altLang="en-US">
                <a:solidFill>
                  <a:srgbClr val="FF0000"/>
                </a:solidFill>
              </a:rPr>
              <a:t>three </a:t>
            </a:r>
            <a:r>
              <a:rPr lang="zh-CN" altLang="en-US"/>
              <a:t>things:</a:t>
            </a:r>
          </a:p>
          <a:p>
            <a:pPr lvl="1"/>
            <a:r>
              <a:rPr lang="zh-CN" altLang="en-US"/>
              <a:t>the current </a:t>
            </a:r>
            <a:r>
              <a:rPr lang="zh-CN" altLang="en-US">
                <a:solidFill>
                  <a:srgbClr val="FF0000"/>
                </a:solidFill>
              </a:rPr>
              <a:t>input </a:t>
            </a:r>
            <a:r>
              <a:rPr lang="zh-CN" altLang="en-US"/>
              <a:t>(x)</a:t>
            </a:r>
          </a:p>
          <a:p>
            <a:pPr lvl="1"/>
            <a:r>
              <a:rPr lang="zh-CN" altLang="en-US"/>
              <a:t>the </a:t>
            </a:r>
            <a:r>
              <a:rPr lang="zh-CN" altLang="en-US">
                <a:solidFill>
                  <a:srgbClr val="FF0000"/>
                </a:solidFill>
              </a:rPr>
              <a:t>activation </a:t>
            </a:r>
            <a:r>
              <a:rPr lang="zh-CN" altLang="en-US"/>
              <a:t>function g(·) of the nodes of the network</a:t>
            </a:r>
          </a:p>
          <a:p>
            <a:pPr lvl="1"/>
            <a:r>
              <a:rPr lang="zh-CN" altLang="en-US"/>
              <a:t>the </a:t>
            </a:r>
            <a:r>
              <a:rPr lang="zh-CN" altLang="en-US">
                <a:solidFill>
                  <a:srgbClr val="FF0000"/>
                </a:solidFill>
              </a:rPr>
              <a:t>weights </a:t>
            </a:r>
            <a:r>
              <a:rPr lang="zh-CN" altLang="en-US"/>
              <a:t>of the network (</a:t>
            </a:r>
            <a:r>
              <a:rPr lang="zh-CN" altLang="en-US">
                <a:solidFill>
                  <a:srgbClr val="FF0000"/>
                </a:solidFill>
              </a:rPr>
              <a:t>v</a:t>
            </a:r>
            <a:r>
              <a:rPr lang="zh-CN" altLang="en-US"/>
              <a:t> for the first layer and </a:t>
            </a:r>
            <a:r>
              <a:rPr lang="zh-CN" altLang="en-US">
                <a:solidFill>
                  <a:srgbClr val="FF0000"/>
                </a:solidFill>
              </a:rPr>
              <a:t>w</a:t>
            </a:r>
            <a:r>
              <a:rPr lang="zh-CN" altLang="en-US"/>
              <a:t> for the second)</a:t>
            </a:r>
          </a:p>
          <a:p>
            <a:pPr lvl="0"/>
            <a:r>
              <a:rPr lang="en-US" altLang="zh-CN"/>
              <a:t>T</a:t>
            </a:r>
            <a:r>
              <a:rPr lang="zh-CN" altLang="en-US"/>
              <a:t>he </a:t>
            </a:r>
            <a:r>
              <a:rPr lang="zh-CN" altLang="en-US">
                <a:solidFill>
                  <a:srgbClr val="FF0000"/>
                </a:solidFill>
              </a:rPr>
              <a:t>weights </a:t>
            </a:r>
            <a:r>
              <a:rPr lang="zh-CN" altLang="en-US"/>
              <a:t>are the only things that we can vary to improve the performance of the network, i.e., to make it learn. </a:t>
            </a:r>
          </a:p>
          <a:p>
            <a:pPr lvl="0"/>
            <a:r>
              <a:rPr lang="zh-CN" altLang="en-US"/>
              <a:t> we have run the algorithm </a:t>
            </a:r>
            <a:r>
              <a:rPr lang="zh-CN" altLang="en-US">
                <a:solidFill>
                  <a:srgbClr val="FF0000"/>
                </a:solidFill>
              </a:rPr>
              <a:t>forwards</a:t>
            </a:r>
            <a:r>
              <a:rPr lang="zh-CN" altLang="en-US"/>
              <a:t>, so that we have </a:t>
            </a:r>
          </a:p>
          <a:p>
            <a:pPr lvl="1"/>
            <a:r>
              <a:rPr lang="zh-CN" altLang="en-US"/>
              <a:t>fed the </a:t>
            </a:r>
            <a:r>
              <a:rPr lang="zh-CN" altLang="en-US">
                <a:solidFill>
                  <a:srgbClr val="FF0000"/>
                </a:solidFill>
              </a:rPr>
              <a:t>inputs </a:t>
            </a:r>
            <a:r>
              <a:rPr lang="zh-CN" altLang="en-US"/>
              <a:t>(x) into the algorithm, </a:t>
            </a:r>
          </a:p>
          <a:p>
            <a:pPr lvl="1"/>
            <a:r>
              <a:rPr lang="zh-CN" altLang="en-US"/>
              <a:t>used the </a:t>
            </a:r>
            <a:r>
              <a:rPr lang="zh-CN" altLang="en-US">
                <a:solidFill>
                  <a:srgbClr val="FF0000"/>
                </a:solidFill>
              </a:rPr>
              <a:t>first </a:t>
            </a:r>
            <a:r>
              <a:rPr lang="zh-CN" altLang="en-US"/>
              <a:t>set of weights (v) to compute the </a:t>
            </a:r>
            <a:r>
              <a:rPr lang="zh-CN" altLang="en-US">
                <a:solidFill>
                  <a:srgbClr val="FF0000"/>
                </a:solidFill>
              </a:rPr>
              <a:t>activations </a:t>
            </a:r>
            <a:r>
              <a:rPr lang="zh-CN" altLang="en-US"/>
              <a:t>of the </a:t>
            </a:r>
            <a:r>
              <a:rPr lang="zh-CN" altLang="en-US">
                <a:solidFill>
                  <a:srgbClr val="FF0000"/>
                </a:solidFill>
              </a:rPr>
              <a:t>hidden </a:t>
            </a:r>
            <a:r>
              <a:rPr lang="zh-CN" altLang="en-US"/>
              <a:t>neurons, </a:t>
            </a:r>
          </a:p>
          <a:p>
            <a:pPr lvl="1"/>
            <a:r>
              <a:rPr lang="zh-CN" altLang="en-US"/>
              <a:t>then those </a:t>
            </a:r>
            <a:r>
              <a:rPr lang="zh-CN" altLang="en-US">
                <a:solidFill>
                  <a:srgbClr val="FF0000"/>
                </a:solidFill>
              </a:rPr>
              <a:t>activations </a:t>
            </a:r>
            <a:r>
              <a:rPr lang="zh-CN" altLang="en-US"/>
              <a:t>and the </a:t>
            </a:r>
            <a:r>
              <a:rPr lang="zh-CN" altLang="en-US">
                <a:solidFill>
                  <a:srgbClr val="FF0000"/>
                </a:solidFill>
              </a:rPr>
              <a:t>second </a:t>
            </a:r>
            <a:r>
              <a:rPr lang="zh-CN" altLang="en-US"/>
              <a:t>set of weights (w) to compute the activations of the </a:t>
            </a:r>
            <a:r>
              <a:rPr lang="zh-CN" altLang="en-US">
                <a:solidFill>
                  <a:srgbClr val="FF0000"/>
                </a:solidFill>
              </a:rPr>
              <a:t>output </a:t>
            </a:r>
            <a:r>
              <a:rPr lang="zh-CN" altLang="en-US"/>
              <a:t>neurons, which are the outputs of the network (y).</a:t>
            </a:r>
          </a:p>
          <a:p>
            <a:pPr lvl="0"/>
            <a:r>
              <a:rPr lang="en-US" altLang="zh-CN" i="1"/>
              <a:t>i,j,k</a:t>
            </a:r>
            <a:r>
              <a:rPr lang="en-US" altLang="zh-CN"/>
              <a:t> will be the index of inpute, hidden and output layer respectively.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659380" y="3921125"/>
            <a:ext cx="6419850" cy="2847975"/>
          </a:xfrm>
          <a:prstGeom prst="rect">
            <a:avLst/>
          </a:prstGeom>
        </p:spPr>
      </p:pic>
      <p:sp>
        <p:nvSpPr>
          <p:cNvPr id="2" name="标题 1"/>
          <p:cNvSpPr>
            <a:spLocks noGrp="1"/>
          </p:cNvSpPr>
          <p:nvPr>
            <p:ph type="title"/>
          </p:nvPr>
        </p:nvSpPr>
        <p:spPr/>
        <p:txBody>
          <a:bodyPr/>
          <a:lstStyle/>
          <a:p>
            <a:r>
              <a:rPr lang="zh-CN" altLang="en-US"/>
              <a:t>4.6.2 The Error of the Network</a:t>
            </a:r>
          </a:p>
        </p:txBody>
      </p:sp>
      <p:sp>
        <p:nvSpPr>
          <p:cNvPr id="3" name="内容占位符 2"/>
          <p:cNvSpPr>
            <a:spLocks noGrp="1"/>
          </p:cNvSpPr>
          <p:nvPr>
            <p:ph idx="1"/>
          </p:nvPr>
        </p:nvSpPr>
        <p:spPr>
          <a:xfrm>
            <a:off x="741045" y="1437005"/>
            <a:ext cx="10515600" cy="2983865"/>
          </a:xfrm>
        </p:spPr>
        <p:txBody>
          <a:bodyPr/>
          <a:lstStyle/>
          <a:p>
            <a:r>
              <a:rPr lang="zh-CN" altLang="en-US"/>
              <a:t>the </a:t>
            </a:r>
            <a:r>
              <a:rPr lang="zh-CN" altLang="en-US">
                <a:solidFill>
                  <a:srgbClr val="FF0000"/>
                </a:solidFill>
              </a:rPr>
              <a:t>difference </a:t>
            </a:r>
            <a:r>
              <a:rPr lang="zh-CN" altLang="en-US"/>
              <a:t>between the outputs y and the targets t, </a:t>
            </a:r>
          </a:p>
          <a:p>
            <a:r>
              <a:rPr lang="zh-CN" altLang="en-US"/>
              <a:t>but </a:t>
            </a:r>
            <a:r>
              <a:rPr lang="en-US" altLang="zh-CN"/>
              <a:t>I'</a:t>
            </a:r>
            <a:r>
              <a:rPr lang="zh-CN" altLang="en-US"/>
              <a:t>m going to write it as </a:t>
            </a:r>
            <a:r>
              <a:rPr lang="zh-CN" altLang="en-US">
                <a:solidFill>
                  <a:srgbClr val="FF0000"/>
                </a:solidFill>
              </a:rPr>
              <a:t>E(v, w)</a:t>
            </a:r>
            <a:r>
              <a:rPr lang="zh-CN" altLang="en-US"/>
              <a:t> to remind us that the only things that we can change are the </a:t>
            </a:r>
            <a:r>
              <a:rPr lang="zh-CN" altLang="en-US">
                <a:solidFill>
                  <a:srgbClr val="FF0000"/>
                </a:solidFill>
              </a:rPr>
              <a:t>weights v and w</a:t>
            </a:r>
            <a:r>
              <a:rPr lang="zh-CN" altLang="en-US"/>
              <a:t>, and that changing the weights changes the output, which in turn changes the </a:t>
            </a:r>
            <a:r>
              <a:rPr lang="zh-CN" altLang="en-US">
                <a:solidFill>
                  <a:srgbClr val="FF0000"/>
                </a:solidFill>
              </a:rPr>
              <a:t>error</a:t>
            </a:r>
            <a:r>
              <a:rPr lang="en-US" altLang="zh-CN">
                <a:solidFill>
                  <a:srgbClr val="FF0000"/>
                </a:solidFill>
              </a:rPr>
              <a:t>.</a:t>
            </a:r>
          </a:p>
          <a:p>
            <a:r>
              <a:rPr lang="en-US" altLang="zh-CN">
                <a:solidFill>
                  <a:schemeClr val="tx1"/>
                </a:solidFill>
              </a:rPr>
              <a:t>we’ll choose the </a:t>
            </a:r>
            <a:r>
              <a:rPr lang="en-US" altLang="zh-CN">
                <a:solidFill>
                  <a:srgbClr val="FF0000"/>
                </a:solidFill>
              </a:rPr>
              <a:t>sum-of-squares error</a:t>
            </a:r>
            <a:r>
              <a:rPr lang="en-US" altLang="zh-CN">
                <a:solidFill>
                  <a:schemeClr val="tx1"/>
                </a:solidFill>
              </a:rPr>
              <a:t> function, which calculates the difference between y</a:t>
            </a:r>
            <a:r>
              <a:rPr lang="en-US" altLang="zh-CN" baseline="-25000">
                <a:solidFill>
                  <a:schemeClr val="tx1"/>
                </a:solidFill>
              </a:rPr>
              <a:t>k</a:t>
            </a:r>
            <a:r>
              <a:rPr lang="en-US" altLang="zh-CN">
                <a:solidFill>
                  <a:schemeClr val="tx1"/>
                </a:solidFill>
              </a:rPr>
              <a:t> and t</a:t>
            </a:r>
            <a:r>
              <a:rPr lang="en-US" altLang="zh-CN" baseline="-25000">
                <a:solidFill>
                  <a:schemeClr val="tx1"/>
                </a:solidFill>
              </a:rPr>
              <a:t>k</a:t>
            </a:r>
            <a:r>
              <a:rPr lang="en-US" altLang="zh-CN">
                <a:solidFill>
                  <a:schemeClr val="tx1"/>
                </a:solidFill>
              </a:rPr>
              <a:t> for each node k.</a:t>
            </a:r>
          </a:p>
          <a:p>
            <a:endParaRPr lang="en-US" altLang="zh-CN">
              <a:solidFill>
                <a:schemeClr val="tx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hlinkClick r:id="" action="ppaction://ole?verb=0"/>
          </p:cNvPr>
          <p:cNvGraphicFramePr>
            <a:graphicFrameLocks noChangeAspect="1"/>
          </p:cNvGraphicFramePr>
          <p:nvPr/>
        </p:nvGraphicFramePr>
        <p:xfrm>
          <a:off x="6979285" y="3035300"/>
          <a:ext cx="2129790" cy="978535"/>
        </p:xfrm>
        <a:graphic>
          <a:graphicData uri="http://schemas.openxmlformats.org/presentationml/2006/ole">
            <mc:AlternateContent xmlns:mc="http://schemas.openxmlformats.org/markup-compatibility/2006">
              <mc:Choice xmlns:v="urn:schemas-microsoft-com:vml" Requires="v">
                <p:oleObj spid="_x0000_s1028" r:id="rId3" imgW="939800" imgH="431800" progId="Equation.KSEE3">
                  <p:embed/>
                </p:oleObj>
              </mc:Choice>
              <mc:Fallback>
                <p:oleObj r:id="rId3" imgW="939800" imgH="431800" progId="Equation.KSEE3">
                  <p:embed/>
                  <p:pic>
                    <p:nvPicPr>
                      <p:cNvPr id="0" name="图片 1024"/>
                      <p:cNvPicPr/>
                      <p:nvPr/>
                    </p:nvPicPr>
                    <p:blipFill>
                      <a:blip r:embed="rId4"/>
                      <a:stretch>
                        <a:fillRect/>
                      </a:stretch>
                    </p:blipFill>
                    <p:spPr>
                      <a:xfrm>
                        <a:off x="6979285" y="3035300"/>
                        <a:ext cx="2129790" cy="978535"/>
                      </a:xfrm>
                      <a:prstGeom prst="rect">
                        <a:avLst/>
                      </a:prstGeom>
                    </p:spPr>
                  </p:pic>
                </p:oleObj>
              </mc:Fallback>
            </mc:AlternateContent>
          </a:graphicData>
        </a:graphic>
      </p:graphicFrame>
      <p:pic>
        <p:nvPicPr>
          <p:cNvPr id="4" name="图片 3"/>
          <p:cNvPicPr>
            <a:picLocks noChangeAspect="1"/>
          </p:cNvPicPr>
          <p:nvPr/>
        </p:nvPicPr>
        <p:blipFill>
          <a:blip r:embed="rId5"/>
          <a:stretch>
            <a:fillRect/>
          </a:stretch>
        </p:blipFill>
        <p:spPr>
          <a:xfrm>
            <a:off x="3110230" y="1825625"/>
            <a:ext cx="4400550" cy="1209675"/>
          </a:xfrm>
          <a:prstGeom prst="rect">
            <a:avLst/>
          </a:prstGeom>
        </p:spPr>
      </p:pic>
      <p:sp>
        <p:nvSpPr>
          <p:cNvPr id="2" name="标题 1"/>
          <p:cNvSpPr>
            <a:spLocks noGrp="1"/>
          </p:cNvSpPr>
          <p:nvPr>
            <p:ph type="title"/>
          </p:nvPr>
        </p:nvSpPr>
        <p:spPr/>
        <p:txBody>
          <a:bodyPr>
            <a:normAutofit fontScale="90000"/>
          </a:bodyPr>
          <a:lstStyle/>
          <a:p>
            <a:r>
              <a:rPr lang="en-US" altLang="zh-CN"/>
              <a:t>Just consider the situation without hidden layer--The simplest case</a:t>
            </a:r>
          </a:p>
        </p:txBody>
      </p:sp>
      <p:sp>
        <p:nvSpPr>
          <p:cNvPr id="3" name="内容占位符 2"/>
          <p:cNvSpPr>
            <a:spLocks noGrp="1"/>
          </p:cNvSpPr>
          <p:nvPr>
            <p:ph idx="1"/>
          </p:nvPr>
        </p:nvSpPr>
        <p:spPr/>
        <p:txBody>
          <a:bodyPr/>
          <a:lstStyle/>
          <a:p>
            <a:r>
              <a:rPr lang="en-US" altLang="zh-CN"/>
              <a:t>E(w) will be </a:t>
            </a:r>
          </a:p>
          <a:p>
            <a:endParaRPr lang="en-US" altLang="zh-CN"/>
          </a:p>
          <a:p>
            <a:endParaRPr lang="en-US" altLang="zh-CN"/>
          </a:p>
          <a:p>
            <a:r>
              <a:rPr lang="en-US" altLang="zh-CN"/>
              <a:t>The activation function is linear, which is</a:t>
            </a:r>
          </a:p>
          <a:p>
            <a:r>
              <a:rPr lang="en-US" altLang="zh-CN"/>
              <a:t>We are going to use a </a:t>
            </a:r>
            <a:r>
              <a:rPr lang="en-US" altLang="zh-CN">
                <a:solidFill>
                  <a:srgbClr val="FF0000"/>
                </a:solidFill>
              </a:rPr>
              <a:t>gradient descent algorithm</a:t>
            </a:r>
            <a:r>
              <a:rPr lang="en-US" altLang="zh-CN"/>
              <a:t> that adjusts each weight w</a:t>
            </a:r>
            <a:r>
              <a:rPr lang="en-US" altLang="zh-CN" i="1">
                <a:latin typeface="Calibri" panose="020F0502020204030204" charset="0"/>
                <a:cs typeface="Calibri" panose="020F0502020204030204" charset="0"/>
              </a:rPr>
              <a:t>ικ</a:t>
            </a:r>
            <a:r>
              <a:rPr lang="en-US" altLang="zh-CN"/>
              <a:t> for fixed values of </a:t>
            </a:r>
            <a:r>
              <a:rPr lang="en-US" altLang="zh-CN" i="1"/>
              <a:t>ι</a:t>
            </a:r>
            <a:r>
              <a:rPr lang="en-US" altLang="zh-CN"/>
              <a:t> and </a:t>
            </a:r>
            <a:r>
              <a:rPr lang="en-US" altLang="zh-CN" i="1"/>
              <a:t>κ</a:t>
            </a:r>
            <a:r>
              <a:rPr lang="en-US" altLang="zh-CN"/>
              <a:t>, in the direction of the </a:t>
            </a:r>
            <a:r>
              <a:rPr lang="en-US" altLang="zh-CN">
                <a:solidFill>
                  <a:srgbClr val="FF0000"/>
                </a:solidFill>
              </a:rPr>
              <a:t>negative </a:t>
            </a:r>
            <a:r>
              <a:rPr lang="en-US" altLang="zh-CN"/>
              <a:t>gradient of </a:t>
            </a:r>
            <a:r>
              <a:rPr lang="en-US" altLang="zh-CN" i="1"/>
              <a:t>E(w)</a:t>
            </a:r>
            <a:r>
              <a:rPr lang="en-US" altLang="zh-CN"/>
              <a:t>.</a:t>
            </a:r>
          </a:p>
          <a:p>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838200" y="1691005"/>
            <a:ext cx="5619750" cy="1095375"/>
          </a:xfrm>
          <a:prstGeom prst="rect">
            <a:avLst/>
          </a:prstGeom>
        </p:spPr>
      </p:pic>
      <p:graphicFrame>
        <p:nvGraphicFramePr>
          <p:cNvPr id="5" name="对象 4">
            <a:hlinkClick r:id="" action="ppaction://ole?verb=0"/>
          </p:cNvPr>
          <p:cNvGraphicFramePr>
            <a:graphicFrameLocks noChangeAspect="1"/>
          </p:cNvGraphicFramePr>
          <p:nvPr/>
        </p:nvGraphicFramePr>
        <p:xfrm>
          <a:off x="2037080" y="3044825"/>
          <a:ext cx="9578340" cy="3050540"/>
        </p:xfrm>
        <a:graphic>
          <a:graphicData uri="http://schemas.openxmlformats.org/presentationml/2006/ole">
            <mc:AlternateContent xmlns:mc="http://schemas.openxmlformats.org/markup-compatibility/2006">
              <mc:Choice xmlns:v="urn:schemas-microsoft-com:vml" Requires="v">
                <p:oleObj spid="_x0000_s3074" r:id="rId4" imgW="3987800" imgH="1270000" progId="Equation.KSEE3">
                  <p:embed/>
                </p:oleObj>
              </mc:Choice>
              <mc:Fallback>
                <p:oleObj r:id="rId4" imgW="3987800" imgH="1270000" progId="Equation.KSEE3">
                  <p:embed/>
                  <p:pic>
                    <p:nvPicPr>
                      <p:cNvPr id="0" name="图片 2048"/>
                      <p:cNvPicPr/>
                      <p:nvPr/>
                    </p:nvPicPr>
                    <p:blipFill>
                      <a:blip r:embed="rId5"/>
                      <a:stretch>
                        <a:fillRect/>
                      </a:stretch>
                    </p:blipFill>
                    <p:spPr>
                      <a:xfrm>
                        <a:off x="2037080" y="3044825"/>
                        <a:ext cx="9578340" cy="3050540"/>
                      </a:xfrm>
                      <a:prstGeom prst="rect">
                        <a:avLst/>
                      </a:prstGeom>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869565" y="2423160"/>
            <a:ext cx="5993130" cy="655320"/>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So the weight update rule (when we include the</a:t>
            </a:r>
            <a:r>
              <a:rPr lang="zh-CN" altLang="en-US">
                <a:solidFill>
                  <a:srgbClr val="FF0000"/>
                </a:solidFill>
              </a:rPr>
              <a:t> learning rate</a:t>
            </a:r>
            <a:r>
              <a:rPr lang="zh-CN" altLang="en-US"/>
              <a:t> η) is:</a:t>
            </a:r>
          </a:p>
          <a:p>
            <a:endParaRPr lang="zh-CN" altLang="en-US"/>
          </a:p>
          <a:p>
            <a:endParaRPr lang="zh-CN" altLang="en-US"/>
          </a:p>
          <a:p>
            <a:endParaRPr lang="zh-CN" altLang="en-US"/>
          </a:p>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4.6.3 Requirements of an Activation Function</a:t>
            </a:r>
          </a:p>
        </p:txBody>
      </p:sp>
      <p:sp>
        <p:nvSpPr>
          <p:cNvPr id="3" name="内容占位符 2"/>
          <p:cNvSpPr>
            <a:spLocks noGrp="1"/>
          </p:cNvSpPr>
          <p:nvPr>
            <p:ph idx="1"/>
          </p:nvPr>
        </p:nvSpPr>
        <p:spPr/>
        <p:txBody>
          <a:bodyPr/>
          <a:lstStyle/>
          <a:p>
            <a:r>
              <a:rPr lang="zh-CN" altLang="en-US"/>
              <a:t>In order to model a neuron we want an </a:t>
            </a:r>
            <a:r>
              <a:rPr lang="zh-CN" altLang="en-US">
                <a:solidFill>
                  <a:srgbClr val="FF0000"/>
                </a:solidFill>
              </a:rPr>
              <a:t>activation </a:t>
            </a:r>
            <a:r>
              <a:rPr lang="zh-CN" altLang="en-US"/>
              <a:t>function that has the following properties:</a:t>
            </a:r>
          </a:p>
          <a:p>
            <a:pPr lvl="1"/>
            <a:r>
              <a:rPr lang="zh-CN" altLang="en-US"/>
              <a:t>it must be </a:t>
            </a:r>
            <a:r>
              <a:rPr lang="zh-CN" altLang="en-US">
                <a:solidFill>
                  <a:srgbClr val="FF0000"/>
                </a:solidFill>
              </a:rPr>
              <a:t>differentiable </a:t>
            </a:r>
            <a:r>
              <a:rPr lang="zh-CN" altLang="en-US"/>
              <a:t>so that we can compute the gradient</a:t>
            </a:r>
          </a:p>
          <a:p>
            <a:pPr lvl="1"/>
            <a:r>
              <a:rPr lang="zh-CN" altLang="en-US"/>
              <a:t>it should </a:t>
            </a:r>
            <a:r>
              <a:rPr lang="zh-CN" altLang="en-US">
                <a:solidFill>
                  <a:srgbClr val="FF0000"/>
                </a:solidFill>
              </a:rPr>
              <a:t>saturate </a:t>
            </a:r>
            <a:r>
              <a:rPr lang="zh-CN" altLang="en-US"/>
              <a:t>(become constant) at </a:t>
            </a:r>
            <a:r>
              <a:rPr lang="zh-CN" altLang="en-US">
                <a:solidFill>
                  <a:srgbClr val="FF0000"/>
                </a:solidFill>
              </a:rPr>
              <a:t>both </a:t>
            </a:r>
            <a:r>
              <a:rPr lang="zh-CN" altLang="en-US"/>
              <a:t>ends of the range, so that the neuron either </a:t>
            </a:r>
            <a:r>
              <a:rPr lang="zh-CN" altLang="en-US">
                <a:solidFill>
                  <a:srgbClr val="FF0000"/>
                </a:solidFill>
              </a:rPr>
              <a:t>fires </a:t>
            </a:r>
            <a:r>
              <a:rPr lang="zh-CN" altLang="en-US"/>
              <a:t>or does </a:t>
            </a:r>
            <a:r>
              <a:rPr lang="zh-CN" altLang="en-US">
                <a:solidFill>
                  <a:srgbClr val="FF0000"/>
                </a:solidFill>
              </a:rPr>
              <a:t>not fire</a:t>
            </a:r>
            <a:endParaRPr lang="zh-CN" altLang="en-US"/>
          </a:p>
          <a:p>
            <a:pPr lvl="1"/>
            <a:r>
              <a:rPr lang="zh-CN" altLang="en-US"/>
              <a:t>it should </a:t>
            </a:r>
            <a:r>
              <a:rPr lang="zh-CN" altLang="en-US">
                <a:solidFill>
                  <a:srgbClr val="FF0000"/>
                </a:solidFill>
              </a:rPr>
              <a:t>change </a:t>
            </a:r>
            <a:r>
              <a:rPr lang="zh-CN" altLang="en-US"/>
              <a:t>between the saturation values fairly </a:t>
            </a:r>
            <a:r>
              <a:rPr lang="zh-CN" altLang="en-US">
                <a:solidFill>
                  <a:srgbClr val="FF0000"/>
                </a:solidFill>
              </a:rPr>
              <a:t>quickly </a:t>
            </a:r>
            <a:r>
              <a:rPr lang="zh-CN" altLang="en-US"/>
              <a:t>in the middle</a:t>
            </a:r>
          </a:p>
          <a:p>
            <a:pPr lvl="0"/>
            <a:r>
              <a:rPr lang="zh-CN" altLang="en-US"/>
              <a:t>There is a family of functions called </a:t>
            </a:r>
            <a:r>
              <a:rPr lang="zh-CN" altLang="en-US">
                <a:solidFill>
                  <a:srgbClr val="FF0000"/>
                </a:solidFill>
              </a:rPr>
              <a:t>sigmoid functions</a:t>
            </a:r>
            <a:r>
              <a:rPr lang="zh-CN" altLang="en-US"/>
              <a:t> because they are S-shaped</a:t>
            </a:r>
            <a:r>
              <a:rPr lang="en-US" altLang="zh-CN"/>
              <a:t>.</a:t>
            </a:r>
          </a:p>
          <a:p>
            <a:pPr lvl="0"/>
            <a:r>
              <a:rPr lang="zh-CN" altLang="en-US"/>
              <a:t>The form in which it is generally used is:</a:t>
            </a:r>
          </a:p>
          <a:p>
            <a:pPr lvl="1"/>
            <a:r>
              <a:rPr lang="zh-CN" altLang="en-US"/>
              <a:t>where β is some </a:t>
            </a:r>
            <a:r>
              <a:rPr lang="zh-CN" altLang="en-US">
                <a:solidFill>
                  <a:srgbClr val="FF0000"/>
                </a:solidFill>
              </a:rPr>
              <a:t>positive </a:t>
            </a:r>
            <a:r>
              <a:rPr lang="zh-CN" altLang="en-US"/>
              <a:t>parameter.</a:t>
            </a:r>
            <a:r>
              <a:rPr lang="en-US" altLang="zh-CN"/>
              <a:t>	</a:t>
            </a:r>
          </a:p>
        </p:txBody>
      </p:sp>
      <p:pic>
        <p:nvPicPr>
          <p:cNvPr id="4" name="图片 3"/>
          <p:cNvPicPr>
            <a:picLocks noChangeAspect="1"/>
          </p:cNvPicPr>
          <p:nvPr/>
        </p:nvPicPr>
        <p:blipFill>
          <a:blip r:embed="rId2"/>
          <a:stretch>
            <a:fillRect/>
          </a:stretch>
        </p:blipFill>
        <p:spPr>
          <a:xfrm>
            <a:off x="6991350" y="4813935"/>
            <a:ext cx="4152900" cy="93345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a:t>The derivative of sigmoid function is</a:t>
            </a:r>
          </a:p>
        </p:txBody>
      </p:sp>
      <p:pic>
        <p:nvPicPr>
          <p:cNvPr id="4" name="图片 3"/>
          <p:cNvPicPr>
            <a:picLocks noChangeAspect="1"/>
          </p:cNvPicPr>
          <p:nvPr/>
        </p:nvPicPr>
        <p:blipFill>
          <a:blip r:embed="rId2"/>
          <a:stretch>
            <a:fillRect/>
          </a:stretch>
        </p:blipFill>
        <p:spPr>
          <a:xfrm>
            <a:off x="2235200" y="2295525"/>
            <a:ext cx="6867525" cy="4476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if we </a:t>
            </a:r>
            <a:r>
              <a:rPr lang="zh-CN" altLang="en-US" b="1"/>
              <a:t>differentiate </a:t>
            </a:r>
            <a:r>
              <a:rPr lang="zh-CN" altLang="en-US"/>
              <a:t>a function, then it tells us the </a:t>
            </a:r>
            <a:r>
              <a:rPr lang="zh-CN" altLang="en-US" b="1"/>
              <a:t>gradient </a:t>
            </a:r>
            <a:r>
              <a:rPr lang="zh-CN" altLang="en-US"/>
              <a:t>of that function, which is the </a:t>
            </a:r>
            <a:r>
              <a:rPr lang="zh-CN" altLang="en-US" b="1"/>
              <a:t>direction </a:t>
            </a:r>
            <a:r>
              <a:rPr lang="zh-CN" altLang="en-US"/>
              <a:t>along which it </a:t>
            </a:r>
            <a:r>
              <a:rPr lang="zh-CN" altLang="en-US" b="1"/>
              <a:t>increases </a:t>
            </a:r>
            <a:r>
              <a:rPr lang="zh-CN" altLang="en-US"/>
              <a:t>and </a:t>
            </a:r>
            <a:r>
              <a:rPr lang="zh-CN" altLang="en-US" b="1"/>
              <a:t>decreases </a:t>
            </a:r>
            <a:r>
              <a:rPr lang="zh-CN" altLang="en-US"/>
              <a:t>the most. </a:t>
            </a:r>
          </a:p>
          <a:p>
            <a:r>
              <a:rPr lang="zh-CN" altLang="en-US"/>
              <a:t>So if we differentiate an </a:t>
            </a:r>
            <a:r>
              <a:rPr lang="zh-CN" altLang="en-US" b="1"/>
              <a:t>error function</a:t>
            </a:r>
            <a:r>
              <a:rPr lang="zh-CN" altLang="en-US"/>
              <a:t>, we get the </a:t>
            </a:r>
            <a:r>
              <a:rPr lang="zh-CN" altLang="en-US" b="1"/>
              <a:t>gradient </a:t>
            </a:r>
            <a:r>
              <a:rPr lang="zh-CN" altLang="en-US"/>
              <a:t>of the </a:t>
            </a:r>
            <a:r>
              <a:rPr lang="zh-CN" altLang="en-US" b="1"/>
              <a:t>error</a:t>
            </a:r>
            <a:r>
              <a:rPr lang="zh-CN" altLang="en-US"/>
              <a:t>. </a:t>
            </a:r>
          </a:p>
          <a:p>
            <a:r>
              <a:rPr lang="zh-CN" altLang="en-US"/>
              <a:t>Since the </a:t>
            </a:r>
            <a:r>
              <a:rPr lang="zh-CN" altLang="en-US" b="1"/>
              <a:t>purpose </a:t>
            </a:r>
            <a:r>
              <a:rPr lang="zh-CN" altLang="en-US"/>
              <a:t>of learning is to </a:t>
            </a:r>
            <a:r>
              <a:rPr lang="zh-CN" altLang="en-US" b="1"/>
              <a:t>minimise </a:t>
            </a:r>
            <a:r>
              <a:rPr lang="zh-CN" altLang="en-US"/>
              <a:t>the </a:t>
            </a:r>
            <a:r>
              <a:rPr lang="zh-CN" altLang="en-US" b="1"/>
              <a:t>error</a:t>
            </a:r>
            <a:r>
              <a:rPr lang="zh-CN" altLang="en-US"/>
              <a:t>, following the error function </a:t>
            </a:r>
            <a:r>
              <a:rPr lang="zh-CN" altLang="en-US" b="1"/>
              <a:t>downhill </a:t>
            </a:r>
            <a:r>
              <a:rPr lang="zh-CN" altLang="en-US"/>
              <a:t>(in other words, in the direction of the </a:t>
            </a:r>
            <a:r>
              <a:rPr lang="zh-CN" altLang="en-US" b="1"/>
              <a:t>negative gradient</a:t>
            </a:r>
            <a:r>
              <a:rPr lang="zh-CN" altLang="en-US"/>
              <a:t>) will give us what we want.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a:hlinkClick r:id="" action="ppaction://ole?verb=0"/>
          </p:cNvPr>
          <p:cNvGraphicFramePr>
            <a:graphicFrameLocks noChangeAspect="1"/>
          </p:cNvGraphicFramePr>
          <p:nvPr/>
        </p:nvGraphicFramePr>
        <p:xfrm>
          <a:off x="2082800" y="3166745"/>
          <a:ext cx="2173605" cy="652145"/>
        </p:xfrm>
        <a:graphic>
          <a:graphicData uri="http://schemas.openxmlformats.org/presentationml/2006/ole">
            <mc:AlternateContent xmlns:mc="http://schemas.openxmlformats.org/markup-compatibility/2006">
              <mc:Choice xmlns:v="urn:schemas-microsoft-com:vml" Requires="v">
                <p:oleObj spid="_x0000_s4098" r:id="rId3" imgW="1016000" imgH="304800" progId="Equation.KSEE3">
                  <p:embed/>
                </p:oleObj>
              </mc:Choice>
              <mc:Fallback>
                <p:oleObj r:id="rId3" imgW="1016000" imgH="304800" progId="Equation.KSEE3">
                  <p:embed/>
                  <p:pic>
                    <p:nvPicPr>
                      <p:cNvPr id="0" name="图片 3072"/>
                      <p:cNvPicPr/>
                      <p:nvPr/>
                    </p:nvPicPr>
                    <p:blipFill>
                      <a:blip r:embed="rId4"/>
                      <a:stretch>
                        <a:fillRect/>
                      </a:stretch>
                    </p:blipFill>
                    <p:spPr>
                      <a:xfrm>
                        <a:off x="2082800" y="3166745"/>
                        <a:ext cx="2173605" cy="652145"/>
                      </a:xfrm>
                      <a:prstGeom prst="rect">
                        <a:avLst/>
                      </a:prstGeom>
                    </p:spPr>
                  </p:pic>
                </p:oleObj>
              </mc:Fallback>
            </mc:AlternateContent>
          </a:graphicData>
        </a:graphic>
      </p:graphicFrame>
      <p:sp>
        <p:nvSpPr>
          <p:cNvPr id="2" name="标题 1"/>
          <p:cNvSpPr>
            <a:spLocks noGrp="1"/>
          </p:cNvSpPr>
          <p:nvPr>
            <p:ph type="title"/>
          </p:nvPr>
        </p:nvSpPr>
        <p:spPr/>
        <p:txBody>
          <a:bodyPr/>
          <a:lstStyle/>
          <a:p>
            <a:r>
              <a:rPr lang="zh-CN" altLang="en-US"/>
              <a:t>4.6.4 Back-Propagation of Error</a:t>
            </a:r>
          </a:p>
        </p:txBody>
      </p:sp>
      <p:sp>
        <p:nvSpPr>
          <p:cNvPr id="3" name="内容占位符 2"/>
          <p:cNvSpPr>
            <a:spLocks noGrp="1"/>
          </p:cNvSpPr>
          <p:nvPr>
            <p:ph idx="1"/>
          </p:nvPr>
        </p:nvSpPr>
        <p:spPr>
          <a:xfrm>
            <a:off x="838200" y="2747645"/>
            <a:ext cx="10515600" cy="3931920"/>
          </a:xfrm>
        </p:spPr>
        <p:txBody>
          <a:bodyPr>
            <a:normAutofit/>
          </a:bodyPr>
          <a:lstStyle/>
          <a:p>
            <a:endParaRPr lang="zh-CN" altLang="en-US"/>
          </a:p>
          <a:p>
            <a:r>
              <a:rPr lang="zh-CN" altLang="en-US"/>
              <a:t>where                            is the input to output-layer neuron κ; </a:t>
            </a:r>
          </a:p>
          <a:p>
            <a:r>
              <a:rPr lang="zh-CN" altLang="en-US"/>
              <a:t>that is, the sum of the activations of the hidden-layer neurons multiplied by the relevant (second-layer) weights.</a:t>
            </a:r>
          </a:p>
          <a:p>
            <a:r>
              <a:rPr lang="zh-CN" altLang="en-US"/>
              <a:t> It tells us that if we want to know how the </a:t>
            </a:r>
            <a:r>
              <a:rPr lang="zh-CN" altLang="en-US">
                <a:solidFill>
                  <a:srgbClr val="FF0000"/>
                </a:solidFill>
              </a:rPr>
              <a:t>error </a:t>
            </a:r>
            <a:r>
              <a:rPr lang="zh-CN" altLang="en-US"/>
              <a:t>at the output changes as we vary the </a:t>
            </a:r>
            <a:r>
              <a:rPr lang="zh-CN" altLang="en-US">
                <a:solidFill>
                  <a:srgbClr val="FF0000"/>
                </a:solidFill>
              </a:rPr>
              <a:t>second-layer weights</a:t>
            </a:r>
            <a:r>
              <a:rPr lang="zh-CN" altLang="en-US"/>
              <a:t>, we can think about how the error changes as we vary the</a:t>
            </a:r>
            <a:r>
              <a:rPr lang="zh-CN" altLang="en-US">
                <a:solidFill>
                  <a:srgbClr val="FF0000"/>
                </a:solidFill>
              </a:rPr>
              <a:t> input to the output neurons</a:t>
            </a:r>
            <a:r>
              <a:rPr lang="zh-CN" altLang="en-US"/>
              <a:t>, and also about how those </a:t>
            </a:r>
            <a:r>
              <a:rPr lang="zh-CN" altLang="en-US">
                <a:solidFill>
                  <a:srgbClr val="FF0000"/>
                </a:solidFill>
              </a:rPr>
              <a:t>input </a:t>
            </a:r>
            <a:r>
              <a:rPr lang="zh-CN" altLang="en-US"/>
              <a:t>values change as we vary the </a:t>
            </a:r>
            <a:r>
              <a:rPr lang="zh-CN" altLang="en-US">
                <a:solidFill>
                  <a:srgbClr val="FF0000"/>
                </a:solidFill>
              </a:rPr>
              <a:t>weights</a:t>
            </a:r>
          </a:p>
        </p:txBody>
      </p:sp>
      <p:pic>
        <p:nvPicPr>
          <p:cNvPr id="4" name="图片 3"/>
          <p:cNvPicPr>
            <a:picLocks noChangeAspect="1"/>
          </p:cNvPicPr>
          <p:nvPr/>
        </p:nvPicPr>
        <p:blipFill>
          <a:blip r:embed="rId5"/>
          <a:stretch>
            <a:fillRect/>
          </a:stretch>
        </p:blipFill>
        <p:spPr>
          <a:xfrm>
            <a:off x="838200" y="1625600"/>
            <a:ext cx="3086100" cy="107632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38200" y="1750060"/>
            <a:ext cx="4010025" cy="303847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737735" y="1825625"/>
            <a:ext cx="2152650" cy="1000125"/>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the </a:t>
            </a:r>
            <a:r>
              <a:rPr lang="zh-CN" altLang="en-US">
                <a:solidFill>
                  <a:srgbClr val="FF0000"/>
                </a:solidFill>
              </a:rPr>
              <a:t>error </a:t>
            </a:r>
            <a:r>
              <a:rPr lang="zh-CN" altLang="en-US"/>
              <a:t>or </a:t>
            </a:r>
            <a:r>
              <a:rPr lang="zh-CN" altLang="en-US">
                <a:solidFill>
                  <a:srgbClr val="FF0000"/>
                </a:solidFill>
              </a:rPr>
              <a:t>delta </a:t>
            </a:r>
            <a:r>
              <a:rPr lang="zh-CN" altLang="en-US"/>
              <a:t>term:</a:t>
            </a:r>
          </a:p>
          <a:p>
            <a:endParaRPr lang="zh-CN" altLang="en-US"/>
          </a:p>
          <a:p>
            <a:endParaRPr lang="zh-CN" altLang="en-US"/>
          </a:p>
          <a:p>
            <a:endParaRPr lang="zh-CN" altLang="en-US"/>
          </a:p>
        </p:txBody>
      </p:sp>
      <p:pic>
        <p:nvPicPr>
          <p:cNvPr id="5" name="图片 4"/>
          <p:cNvPicPr>
            <a:picLocks noChangeAspect="1"/>
          </p:cNvPicPr>
          <p:nvPr/>
        </p:nvPicPr>
        <p:blipFill>
          <a:blip r:embed="rId3"/>
          <a:stretch>
            <a:fillRect/>
          </a:stretch>
        </p:blipFill>
        <p:spPr>
          <a:xfrm>
            <a:off x="4076700" y="2895600"/>
            <a:ext cx="4038600" cy="1066800"/>
          </a:xfrm>
          <a:prstGeom prst="rect">
            <a:avLst/>
          </a:prstGeom>
        </p:spPr>
      </p:pic>
      <p:pic>
        <p:nvPicPr>
          <p:cNvPr id="6" name="图片 5"/>
          <p:cNvPicPr>
            <a:picLocks noChangeAspect="1"/>
          </p:cNvPicPr>
          <p:nvPr/>
        </p:nvPicPr>
        <p:blipFill>
          <a:blip r:embed="rId4"/>
          <a:stretch>
            <a:fillRect/>
          </a:stretch>
        </p:blipFill>
        <p:spPr>
          <a:xfrm>
            <a:off x="2872105" y="3962400"/>
            <a:ext cx="6448425" cy="160972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032000" y="1825625"/>
            <a:ext cx="8126730" cy="435165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895725" y="2633980"/>
            <a:ext cx="4400550" cy="1590675"/>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a:t>S</a:t>
            </a:r>
            <a:r>
              <a:rPr lang="zh-CN" altLang="en-US"/>
              <a:t>o for now we will write the </a:t>
            </a:r>
            <a:r>
              <a:rPr lang="zh-CN" altLang="en-US">
                <a:solidFill>
                  <a:srgbClr val="FF0000"/>
                </a:solidFill>
              </a:rPr>
              <a:t>update </a:t>
            </a:r>
            <a:r>
              <a:rPr lang="zh-CN" altLang="en-US"/>
              <a:t>equation for the</a:t>
            </a:r>
            <a:r>
              <a:rPr lang="zh-CN" altLang="en-US">
                <a:solidFill>
                  <a:srgbClr val="FF0000"/>
                </a:solidFill>
              </a:rPr>
              <a:t> output layer weights</a:t>
            </a:r>
            <a:r>
              <a:rPr lang="zh-CN" altLang="en-US"/>
              <a:t> in a slightly general form</a:t>
            </a:r>
            <a:r>
              <a:rPr lang="en-US" altLang="zh-CN"/>
              <a:t>:</a:t>
            </a:r>
          </a:p>
          <a:p>
            <a:endParaRPr lang="en-US" altLang="zh-CN"/>
          </a:p>
          <a:p>
            <a:endParaRPr lang="en-US" altLang="zh-CN"/>
          </a:p>
          <a:p>
            <a:endParaRPr lang="en-US" altLang="zh-CN"/>
          </a:p>
          <a:p>
            <a:r>
              <a:rPr lang="en-US" altLang="zh-CN"/>
              <a:t>where we are using the </a:t>
            </a:r>
            <a:r>
              <a:rPr lang="en-US" altLang="zh-CN">
                <a:solidFill>
                  <a:srgbClr val="FF0000"/>
                </a:solidFill>
              </a:rPr>
              <a:t>minus </a:t>
            </a:r>
            <a:r>
              <a:rPr lang="en-US" altLang="zh-CN"/>
              <a:t>sign because we want to go </a:t>
            </a:r>
            <a:r>
              <a:rPr lang="en-US" altLang="zh-CN">
                <a:solidFill>
                  <a:srgbClr val="FF0000"/>
                </a:solidFill>
              </a:rPr>
              <a:t>downhill </a:t>
            </a:r>
            <a:r>
              <a:rPr lang="en-US" altLang="zh-CN"/>
              <a:t>to minimise the error.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the first layer weights, </a:t>
            </a:r>
            <a:r>
              <a:rPr lang="zh-CN" altLang="en-US">
                <a:solidFill>
                  <a:srgbClr val="FF0000"/>
                </a:solidFill>
              </a:rPr>
              <a:t>v</a:t>
            </a:r>
            <a:r>
              <a:rPr lang="zh-CN" altLang="en-US" baseline="-25000">
                <a:solidFill>
                  <a:srgbClr val="FF0000"/>
                </a:solidFill>
              </a:rPr>
              <a:t>ι</a:t>
            </a:r>
            <a:r>
              <a:rPr lang="zh-CN" altLang="en-US" baseline="-25000">
                <a:solidFill>
                  <a:srgbClr val="FF0000"/>
                </a:solidFill>
                <a:sym typeface="+mn-ea"/>
              </a:rPr>
              <a:t>ζ</a:t>
            </a:r>
            <a:r>
              <a:rPr lang="zh-CN" altLang="en-US"/>
              <a:t>, which connects input ι to hidden node ζ. </a:t>
            </a:r>
          </a:p>
          <a:p>
            <a:r>
              <a:rPr lang="zh-CN" altLang="en-US"/>
              <a:t>The way to </a:t>
            </a:r>
            <a:r>
              <a:rPr lang="zh-CN" altLang="en-US">
                <a:solidFill>
                  <a:srgbClr val="FF0000"/>
                </a:solidFill>
              </a:rPr>
              <a:t>think </a:t>
            </a:r>
            <a:r>
              <a:rPr lang="zh-CN" altLang="en-US"/>
              <a:t>about this is that </a:t>
            </a:r>
            <a:r>
              <a:rPr lang="zh-CN" altLang="en-US">
                <a:solidFill>
                  <a:srgbClr val="FF0000"/>
                </a:solidFill>
              </a:rPr>
              <a:t>each hidden node</a:t>
            </a:r>
            <a:r>
              <a:rPr lang="zh-CN" altLang="en-US"/>
              <a:t> contributes to the activation of </a:t>
            </a:r>
            <a:r>
              <a:rPr lang="zh-CN" altLang="en-US">
                <a:solidFill>
                  <a:srgbClr val="FF0000"/>
                </a:solidFill>
              </a:rPr>
              <a:t>all </a:t>
            </a:r>
            <a:r>
              <a:rPr lang="zh-CN" altLang="en-US"/>
              <a:t>of the output nodes, and so we need to consider all of these contributions (with the relevant weights)</a:t>
            </a:r>
            <a:r>
              <a:rPr lang="en-US" altLang="zh-CN"/>
              <a:t>.</a:t>
            </a:r>
          </a:p>
          <a:p>
            <a:endParaRPr lang="en-US" altLang="zh-CN"/>
          </a:p>
        </p:txBody>
      </p:sp>
      <p:pic>
        <p:nvPicPr>
          <p:cNvPr id="4" name="图片 3"/>
          <p:cNvPicPr>
            <a:picLocks noChangeAspect="1"/>
          </p:cNvPicPr>
          <p:nvPr/>
        </p:nvPicPr>
        <p:blipFill>
          <a:blip r:embed="rId3"/>
          <a:stretch>
            <a:fillRect/>
          </a:stretch>
        </p:blipFill>
        <p:spPr>
          <a:xfrm>
            <a:off x="786130" y="3620135"/>
            <a:ext cx="5534025" cy="2476500"/>
          </a:xfrm>
          <a:prstGeom prst="rect">
            <a:avLst/>
          </a:prstGeom>
        </p:spPr>
      </p:pic>
      <p:pic>
        <p:nvPicPr>
          <p:cNvPr id="5" name="图片 4"/>
          <p:cNvPicPr>
            <a:picLocks noChangeAspect="1"/>
          </p:cNvPicPr>
          <p:nvPr/>
        </p:nvPicPr>
        <p:blipFill>
          <a:blip r:embed="rId4"/>
          <a:stretch>
            <a:fillRect/>
          </a:stretch>
        </p:blipFill>
        <p:spPr>
          <a:xfrm>
            <a:off x="6842125" y="3620135"/>
            <a:ext cx="4905375" cy="1009650"/>
          </a:xfrm>
          <a:prstGeom prst="rect">
            <a:avLst/>
          </a:prstGeom>
        </p:spPr>
      </p:pic>
      <p:graphicFrame>
        <p:nvGraphicFramePr>
          <p:cNvPr id="9" name="对象 8">
            <a:hlinkClick r:id="" action="ppaction://ole?verb=0"/>
          </p:cNvPr>
          <p:cNvGraphicFramePr>
            <a:graphicFrameLocks noChangeAspect="1"/>
          </p:cNvGraphicFramePr>
          <p:nvPr/>
        </p:nvGraphicFramePr>
        <p:xfrm>
          <a:off x="7049135" y="4629785"/>
          <a:ext cx="4545330" cy="1845945"/>
        </p:xfrm>
        <a:graphic>
          <a:graphicData uri="http://schemas.openxmlformats.org/presentationml/2006/ole">
            <mc:AlternateContent xmlns:mc="http://schemas.openxmlformats.org/markup-compatibility/2006">
              <mc:Choice xmlns:v="urn:schemas-microsoft-com:vml" Requires="v">
                <p:oleObj spid="_x0000_s5122" r:id="rId5" imgW="1688465" imgH="685800" progId="Equation.KSEE3">
                  <p:embed/>
                </p:oleObj>
              </mc:Choice>
              <mc:Fallback>
                <p:oleObj r:id="rId5" imgW="1688465" imgH="685800" progId="Equation.KSEE3">
                  <p:embed/>
                  <p:pic>
                    <p:nvPicPr>
                      <p:cNvPr id="0" name="图片 4096"/>
                      <p:cNvPicPr/>
                      <p:nvPr/>
                    </p:nvPicPr>
                    <p:blipFill>
                      <a:blip r:embed="rId6"/>
                      <a:stretch>
                        <a:fillRect/>
                      </a:stretch>
                    </p:blipFill>
                    <p:spPr>
                      <a:xfrm>
                        <a:off x="7049135" y="4629785"/>
                        <a:ext cx="4545330" cy="1845945"/>
                      </a:xfrm>
                      <a:prstGeom prst="rect">
                        <a:avLst/>
                      </a:prstGeom>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We can now use a fact which is that                   unless j = ζ, when it is 1.</a:t>
            </a:r>
          </a:p>
          <a:p>
            <a:r>
              <a:rPr lang="zh-CN" altLang="en-US"/>
              <a:t>So:</a:t>
            </a:r>
          </a:p>
          <a:p>
            <a:endParaRPr lang="zh-CN" altLang="en-US"/>
          </a:p>
          <a:p>
            <a:endParaRPr lang="zh-CN" altLang="en-US"/>
          </a:p>
          <a:p>
            <a:r>
              <a:rPr lang="zh-CN" altLang="en-US"/>
              <a:t>The hidden nodes always have </a:t>
            </a:r>
            <a:r>
              <a:rPr lang="zh-CN" altLang="en-US">
                <a:solidFill>
                  <a:srgbClr val="FF0000"/>
                </a:solidFill>
              </a:rPr>
              <a:t>sigmoidal </a:t>
            </a:r>
            <a:r>
              <a:rPr lang="zh-CN" altLang="en-US"/>
              <a:t>activation functions, </a:t>
            </a:r>
            <a:r>
              <a:rPr lang="en-US" altLang="zh-CN"/>
              <a:t>so</a:t>
            </a:r>
          </a:p>
          <a:p>
            <a:endParaRPr lang="en-US" altLang="zh-CN"/>
          </a:p>
          <a:p>
            <a:endParaRPr lang="en-US" altLang="zh-CN"/>
          </a:p>
          <a:p>
            <a:endParaRPr lang="en-US" altLang="zh-CN"/>
          </a:p>
        </p:txBody>
      </p:sp>
      <p:pic>
        <p:nvPicPr>
          <p:cNvPr id="4" name="图片 3"/>
          <p:cNvPicPr>
            <a:picLocks noChangeAspect="1"/>
          </p:cNvPicPr>
          <p:nvPr/>
        </p:nvPicPr>
        <p:blipFill>
          <a:blip r:embed="rId3"/>
          <a:stretch>
            <a:fillRect/>
          </a:stretch>
        </p:blipFill>
        <p:spPr>
          <a:xfrm>
            <a:off x="6336030" y="1825625"/>
            <a:ext cx="1381125" cy="685800"/>
          </a:xfrm>
          <a:prstGeom prst="rect">
            <a:avLst/>
          </a:prstGeom>
        </p:spPr>
      </p:pic>
      <p:grpSp>
        <p:nvGrpSpPr>
          <p:cNvPr id="7" name="组合 6"/>
          <p:cNvGrpSpPr/>
          <p:nvPr/>
        </p:nvGrpSpPr>
        <p:grpSpPr>
          <a:xfrm>
            <a:off x="2402840" y="2511425"/>
            <a:ext cx="4505960" cy="1371600"/>
            <a:chOff x="3784" y="3955"/>
            <a:chExt cx="7096" cy="2160"/>
          </a:xfrm>
        </p:grpSpPr>
        <p:pic>
          <p:nvPicPr>
            <p:cNvPr id="5" name="图片 4"/>
            <p:cNvPicPr>
              <a:picLocks noChangeAspect="1"/>
            </p:cNvPicPr>
            <p:nvPr/>
          </p:nvPicPr>
          <p:blipFill>
            <a:blip r:embed="rId4"/>
            <a:stretch>
              <a:fillRect/>
            </a:stretch>
          </p:blipFill>
          <p:spPr>
            <a:xfrm>
              <a:off x="3784" y="3955"/>
              <a:ext cx="5715" cy="2160"/>
            </a:xfrm>
            <a:prstGeom prst="rect">
              <a:avLst/>
            </a:prstGeom>
          </p:spPr>
        </p:pic>
        <p:graphicFrame>
          <p:nvGraphicFramePr>
            <p:cNvPr id="6" name="对象 5">
              <a:hlinkClick r:id="" action="ppaction://ole?verb=0"/>
            </p:cNvPr>
            <p:cNvGraphicFramePr>
              <a:graphicFrameLocks noChangeAspect="1"/>
            </p:cNvGraphicFramePr>
            <p:nvPr/>
          </p:nvGraphicFramePr>
          <p:xfrm>
            <a:off x="6914" y="4559"/>
            <a:ext cx="3966" cy="1202"/>
          </p:xfrm>
          <a:graphic>
            <a:graphicData uri="http://schemas.openxmlformats.org/presentationml/2006/ole">
              <mc:AlternateContent xmlns:mc="http://schemas.openxmlformats.org/markup-compatibility/2006">
                <mc:Choice xmlns:v="urn:schemas-microsoft-com:vml" Requires="v">
                  <p:oleObj spid="_x0000_s6148" r:id="rId5" imgW="838200" imgH="254000" progId="Equation.KSEE3">
                    <p:embed/>
                  </p:oleObj>
                </mc:Choice>
                <mc:Fallback>
                  <p:oleObj r:id="rId5" imgW="838200" imgH="254000" progId="Equation.KSEE3">
                    <p:embed/>
                    <p:pic>
                      <p:nvPicPr>
                        <p:cNvPr id="0" name="图片 5120"/>
                        <p:cNvPicPr/>
                        <p:nvPr/>
                      </p:nvPicPr>
                      <p:blipFill>
                        <a:blip r:embed="rId6"/>
                        <a:stretch>
                          <a:fillRect/>
                        </a:stretch>
                      </p:blipFill>
                      <p:spPr>
                        <a:xfrm>
                          <a:off x="6914" y="4559"/>
                          <a:ext cx="3966" cy="1202"/>
                        </a:xfrm>
                        <a:prstGeom prst="rect">
                          <a:avLst/>
                        </a:prstGeom>
                        <a:solidFill>
                          <a:schemeClr val="bg1"/>
                        </a:solidFill>
                      </p:spPr>
                    </p:pic>
                  </p:oleObj>
                </mc:Fallback>
              </mc:AlternateContent>
            </a:graphicData>
          </a:graphic>
        </p:graphicFrame>
      </p:grpSp>
      <p:graphicFrame>
        <p:nvGraphicFramePr>
          <p:cNvPr id="8" name="对象 7">
            <a:hlinkClick r:id="" action="ppaction://ole?verb=0"/>
          </p:cNvPr>
          <p:cNvGraphicFramePr>
            <a:graphicFrameLocks noChangeAspect="1"/>
          </p:cNvGraphicFramePr>
          <p:nvPr/>
        </p:nvGraphicFramePr>
        <p:xfrm>
          <a:off x="7287260" y="2746375"/>
          <a:ext cx="3155315" cy="901700"/>
        </p:xfrm>
        <a:graphic>
          <a:graphicData uri="http://schemas.openxmlformats.org/presentationml/2006/ole">
            <mc:AlternateContent xmlns:mc="http://schemas.openxmlformats.org/markup-compatibility/2006">
              <mc:Choice xmlns:v="urn:schemas-microsoft-com:vml" Requires="v">
                <p:oleObj spid="_x0000_s6149" r:id="rId7" imgW="889000" imgH="254000" progId="Equation.KSEE3">
                  <p:embed/>
                </p:oleObj>
              </mc:Choice>
              <mc:Fallback>
                <p:oleObj r:id="rId7" imgW="889000" imgH="254000" progId="Equation.KSEE3">
                  <p:embed/>
                  <p:pic>
                    <p:nvPicPr>
                      <p:cNvPr id="0" name="图片 5121"/>
                      <p:cNvPicPr/>
                      <p:nvPr/>
                    </p:nvPicPr>
                    <p:blipFill>
                      <a:blip r:embed="rId8"/>
                      <a:stretch>
                        <a:fillRect/>
                      </a:stretch>
                    </p:blipFill>
                    <p:spPr>
                      <a:xfrm>
                        <a:off x="7287260" y="2746375"/>
                        <a:ext cx="3155315" cy="90170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3093085" y="4411345"/>
          <a:ext cx="5113020" cy="845185"/>
        </p:xfrm>
        <a:graphic>
          <a:graphicData uri="http://schemas.openxmlformats.org/presentationml/2006/ole">
            <mc:AlternateContent xmlns:mc="http://schemas.openxmlformats.org/markup-compatibility/2006">
              <mc:Choice xmlns:v="urn:schemas-microsoft-com:vml" Requires="v">
                <p:oleObj spid="_x0000_s6150" r:id="rId9" imgW="1536700" imgH="254000" progId="Equation.KSEE3">
                  <p:embed/>
                </p:oleObj>
              </mc:Choice>
              <mc:Fallback>
                <p:oleObj r:id="rId9" imgW="1536700" imgH="254000" progId="Equation.KSEE3">
                  <p:embed/>
                  <p:pic>
                    <p:nvPicPr>
                      <p:cNvPr id="0" name="图片 5122"/>
                      <p:cNvPicPr/>
                      <p:nvPr/>
                    </p:nvPicPr>
                    <p:blipFill>
                      <a:blip r:embed="rId10"/>
                      <a:stretch>
                        <a:fillRect/>
                      </a:stretch>
                    </p:blipFill>
                    <p:spPr>
                      <a:xfrm>
                        <a:off x="3093085" y="4411345"/>
                        <a:ext cx="5113020" cy="845185"/>
                      </a:xfrm>
                      <a:prstGeom prst="rect">
                        <a:avLst/>
                      </a:prstGeom>
                    </p:spPr>
                  </p:pic>
                </p:oleObj>
              </mc:Fallback>
            </mc:AlternateContent>
          </a:graphicData>
        </a:graphic>
      </p:graphicFrame>
      <p:grpSp>
        <p:nvGrpSpPr>
          <p:cNvPr id="12" name="组合 11"/>
          <p:cNvGrpSpPr/>
          <p:nvPr/>
        </p:nvGrpSpPr>
        <p:grpSpPr>
          <a:xfrm>
            <a:off x="3154045" y="5256530"/>
            <a:ext cx="5029200" cy="1257300"/>
            <a:chOff x="4967" y="8278"/>
            <a:chExt cx="7920" cy="1980"/>
          </a:xfrm>
        </p:grpSpPr>
        <p:pic>
          <p:nvPicPr>
            <p:cNvPr id="10" name="图片 9"/>
            <p:cNvPicPr>
              <a:picLocks noChangeAspect="1"/>
            </p:cNvPicPr>
            <p:nvPr/>
          </p:nvPicPr>
          <p:blipFill>
            <a:blip r:embed="rId11"/>
            <a:stretch>
              <a:fillRect/>
            </a:stretch>
          </p:blipFill>
          <p:spPr>
            <a:xfrm>
              <a:off x="4967" y="8278"/>
              <a:ext cx="7860" cy="1980"/>
            </a:xfrm>
            <a:prstGeom prst="rect">
              <a:avLst/>
            </a:prstGeom>
          </p:spPr>
        </p:pic>
        <p:pic>
          <p:nvPicPr>
            <p:cNvPr id="11" name="图片 10"/>
            <p:cNvPicPr>
              <a:picLocks noChangeAspect="1"/>
            </p:cNvPicPr>
            <p:nvPr/>
          </p:nvPicPr>
          <p:blipFill>
            <a:blip r:embed="rId12"/>
            <a:stretch>
              <a:fillRect/>
            </a:stretch>
          </p:blipFill>
          <p:spPr>
            <a:xfrm>
              <a:off x="12647" y="9103"/>
              <a:ext cx="240" cy="405"/>
            </a:xfrm>
            <a:prstGeom prst="rect">
              <a:avLst/>
            </a:prstGeom>
          </p:spPr>
        </p:pic>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This means that the update rule for v</a:t>
            </a:r>
            <a:r>
              <a:rPr lang="zh-CN" altLang="en-US" baseline="-25000"/>
              <a:t>ι</a:t>
            </a:r>
            <a:r>
              <a:rPr lang="zh-CN" altLang="en-US" baseline="-25000">
                <a:latin typeface="Arial" panose="020B0604020202020204" pitchFamily="34" charset="0"/>
                <a:cs typeface="Arial" panose="020B0604020202020204" pitchFamily="34" charset="0"/>
              </a:rPr>
              <a:t>ζ</a:t>
            </a:r>
            <a:r>
              <a:rPr lang="zh-CN" altLang="en-US">
                <a:latin typeface="Arial" panose="020B0604020202020204" pitchFamily="34" charset="0"/>
                <a:cs typeface="Arial" panose="020B0604020202020204" pitchFamily="34" charset="0"/>
              </a:rPr>
              <a:t> </a:t>
            </a:r>
            <a:r>
              <a:rPr lang="zh-CN" altLang="en-US"/>
              <a:t>is:</a:t>
            </a:r>
          </a:p>
        </p:txBody>
      </p:sp>
      <p:grpSp>
        <p:nvGrpSpPr>
          <p:cNvPr id="17" name="组合 16"/>
          <p:cNvGrpSpPr/>
          <p:nvPr/>
        </p:nvGrpSpPr>
        <p:grpSpPr>
          <a:xfrm>
            <a:off x="2614295" y="2328545"/>
            <a:ext cx="6962140" cy="2199640"/>
            <a:chOff x="4117" y="3667"/>
            <a:chExt cx="10964" cy="3464"/>
          </a:xfrm>
        </p:grpSpPr>
        <p:grpSp>
          <p:nvGrpSpPr>
            <p:cNvPr id="14" name="组合 13"/>
            <p:cNvGrpSpPr/>
            <p:nvPr/>
          </p:nvGrpSpPr>
          <p:grpSpPr>
            <a:xfrm>
              <a:off x="4117" y="3667"/>
              <a:ext cx="10964" cy="3464"/>
              <a:chOff x="4117" y="3667"/>
              <a:chExt cx="10964" cy="3464"/>
            </a:xfrm>
          </p:grpSpPr>
          <p:grpSp>
            <p:nvGrpSpPr>
              <p:cNvPr id="12" name="组合 11"/>
              <p:cNvGrpSpPr/>
              <p:nvPr/>
            </p:nvGrpSpPr>
            <p:grpSpPr>
              <a:xfrm>
                <a:off x="4117" y="3667"/>
                <a:ext cx="10964" cy="3464"/>
                <a:chOff x="4117" y="3667"/>
                <a:chExt cx="10964" cy="3464"/>
              </a:xfrm>
            </p:grpSpPr>
            <p:grpSp>
              <p:nvGrpSpPr>
                <p:cNvPr id="10" name="组合 9"/>
                <p:cNvGrpSpPr/>
                <p:nvPr/>
              </p:nvGrpSpPr>
              <p:grpSpPr>
                <a:xfrm>
                  <a:off x="4117" y="3667"/>
                  <a:ext cx="10964" cy="3464"/>
                  <a:chOff x="4117" y="3667"/>
                  <a:chExt cx="10964" cy="3464"/>
                </a:xfrm>
              </p:grpSpPr>
              <p:grpSp>
                <p:nvGrpSpPr>
                  <p:cNvPr id="8" name="组合 7"/>
                  <p:cNvGrpSpPr/>
                  <p:nvPr/>
                </p:nvGrpSpPr>
                <p:grpSpPr>
                  <a:xfrm>
                    <a:off x="4117" y="3667"/>
                    <a:ext cx="10964" cy="3464"/>
                    <a:chOff x="4117" y="3667"/>
                    <a:chExt cx="10964" cy="3464"/>
                  </a:xfrm>
                </p:grpSpPr>
                <p:grpSp>
                  <p:nvGrpSpPr>
                    <p:cNvPr id="6" name="组合 5"/>
                    <p:cNvGrpSpPr/>
                    <p:nvPr/>
                  </p:nvGrpSpPr>
                  <p:grpSpPr>
                    <a:xfrm>
                      <a:off x="4117" y="3667"/>
                      <a:ext cx="10964" cy="3464"/>
                      <a:chOff x="4117" y="3667"/>
                      <a:chExt cx="10964" cy="3464"/>
                    </a:xfrm>
                  </p:grpSpPr>
                  <p:pic>
                    <p:nvPicPr>
                      <p:cNvPr id="4" name="图片 3"/>
                      <p:cNvPicPr>
                        <a:picLocks noChangeAspect="1"/>
                      </p:cNvPicPr>
                      <p:nvPr/>
                    </p:nvPicPr>
                    <p:blipFill>
                      <a:blip r:embed="rId2"/>
                      <a:stretch>
                        <a:fillRect/>
                      </a:stretch>
                    </p:blipFill>
                    <p:spPr>
                      <a:xfrm>
                        <a:off x="4117" y="3667"/>
                        <a:ext cx="10965" cy="3465"/>
                      </a:xfrm>
                      <a:prstGeom prst="rect">
                        <a:avLst/>
                      </a:prstGeom>
                    </p:spPr>
                  </p:pic>
                  <p:pic>
                    <p:nvPicPr>
                      <p:cNvPr id="5" name="图片 4"/>
                      <p:cNvPicPr>
                        <a:picLocks noChangeAspect="1"/>
                      </p:cNvPicPr>
                      <p:nvPr/>
                    </p:nvPicPr>
                    <p:blipFill>
                      <a:blip r:embed="rId3"/>
                      <a:stretch>
                        <a:fillRect/>
                      </a:stretch>
                    </p:blipFill>
                    <p:spPr>
                      <a:xfrm>
                        <a:off x="4802" y="4470"/>
                        <a:ext cx="270" cy="405"/>
                      </a:xfrm>
                      <a:prstGeom prst="rect">
                        <a:avLst/>
                      </a:prstGeom>
                    </p:spPr>
                  </p:pic>
                </p:grpSp>
                <p:pic>
                  <p:nvPicPr>
                    <p:cNvPr id="7" name="图片 6"/>
                    <p:cNvPicPr>
                      <a:picLocks noChangeAspect="1"/>
                    </p:cNvPicPr>
                    <p:nvPr/>
                  </p:nvPicPr>
                  <p:blipFill>
                    <a:blip r:embed="rId3"/>
                    <a:stretch>
                      <a:fillRect/>
                    </a:stretch>
                  </p:blipFill>
                  <p:spPr>
                    <a:xfrm>
                      <a:off x="6877" y="4470"/>
                      <a:ext cx="270" cy="405"/>
                    </a:xfrm>
                    <a:prstGeom prst="rect">
                      <a:avLst/>
                    </a:prstGeom>
                  </p:spPr>
                </p:pic>
              </p:grpSp>
              <p:pic>
                <p:nvPicPr>
                  <p:cNvPr id="9" name="图片 8"/>
                  <p:cNvPicPr>
                    <a:picLocks noChangeAspect="1"/>
                  </p:cNvPicPr>
                  <p:nvPr/>
                </p:nvPicPr>
                <p:blipFill>
                  <a:blip r:embed="rId3"/>
                  <a:stretch>
                    <a:fillRect/>
                  </a:stretch>
                </p:blipFill>
                <p:spPr>
                  <a:xfrm>
                    <a:off x="8725" y="4875"/>
                    <a:ext cx="270" cy="405"/>
                  </a:xfrm>
                  <a:prstGeom prst="rect">
                    <a:avLst/>
                  </a:prstGeom>
                </p:spPr>
              </p:pic>
            </p:grpSp>
            <p:pic>
              <p:nvPicPr>
                <p:cNvPr id="11" name="图片 10"/>
                <p:cNvPicPr>
                  <a:picLocks noChangeAspect="1"/>
                </p:cNvPicPr>
                <p:nvPr/>
              </p:nvPicPr>
              <p:blipFill>
                <a:blip r:embed="rId3"/>
                <a:stretch>
                  <a:fillRect/>
                </a:stretch>
              </p:blipFill>
              <p:spPr>
                <a:xfrm>
                  <a:off x="6877" y="6099"/>
                  <a:ext cx="270" cy="405"/>
                </a:xfrm>
                <a:prstGeom prst="rect">
                  <a:avLst/>
                </a:prstGeom>
              </p:spPr>
            </p:pic>
          </p:grpSp>
          <p:pic>
            <p:nvPicPr>
              <p:cNvPr id="13" name="图片 12"/>
              <p:cNvPicPr>
                <a:picLocks noChangeAspect="1"/>
              </p:cNvPicPr>
              <p:nvPr/>
            </p:nvPicPr>
            <p:blipFill>
              <a:blip r:embed="rId4"/>
              <a:stretch>
                <a:fillRect/>
              </a:stretch>
            </p:blipFill>
            <p:spPr>
              <a:xfrm>
                <a:off x="13567" y="6099"/>
                <a:ext cx="330" cy="405"/>
              </a:xfrm>
              <a:prstGeom prst="rect">
                <a:avLst/>
              </a:prstGeom>
            </p:spPr>
          </p:pic>
        </p:grpSp>
        <p:sp>
          <p:nvSpPr>
            <p:cNvPr id="16" name="文本框 15"/>
            <p:cNvSpPr txBox="1"/>
            <p:nvPr/>
          </p:nvSpPr>
          <p:spPr>
            <a:xfrm>
              <a:off x="7240" y="5942"/>
              <a:ext cx="695" cy="580"/>
            </a:xfrm>
            <a:prstGeom prst="rect">
              <a:avLst/>
            </a:prstGeom>
            <a:solidFill>
              <a:schemeClr val="bg1"/>
            </a:solidFill>
          </p:spPr>
          <p:txBody>
            <a:bodyPr wrap="none" rtlCol="0" anchor="t">
              <a:spAutoFit/>
            </a:bodyPr>
            <a:lstStyle/>
            <a:p>
              <a:r>
                <a:rPr lang="zh-CN" altLang="en-US" i="1">
                  <a:latin typeface="Arial" panose="020B0604020202020204" pitchFamily="34" charset="0"/>
                  <a:cs typeface="Arial" panose="020B0604020202020204" pitchFamily="34" charset="0"/>
                </a:rPr>
                <a:t>ηβ</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4.6.5 The Output Activation Functions</a:t>
            </a:r>
          </a:p>
        </p:txBody>
      </p:sp>
      <p:sp>
        <p:nvSpPr>
          <p:cNvPr id="3" name="内容占位符 2"/>
          <p:cNvSpPr>
            <a:spLocks noGrp="1"/>
          </p:cNvSpPr>
          <p:nvPr>
            <p:ph idx="1"/>
          </p:nvPr>
        </p:nvSpPr>
        <p:spPr/>
        <p:txBody>
          <a:bodyPr/>
          <a:lstStyle/>
          <a:p>
            <a:r>
              <a:rPr lang="zh-CN" altLang="en-US"/>
              <a:t>The </a:t>
            </a:r>
            <a:r>
              <a:rPr lang="zh-CN" altLang="en-US">
                <a:solidFill>
                  <a:srgbClr val="FF0000"/>
                </a:solidFill>
              </a:rPr>
              <a:t>sigmoidal </a:t>
            </a:r>
            <a:r>
              <a:rPr lang="zh-CN" altLang="en-US"/>
              <a:t>activation function that we have created is aimed at making the nodes act a bit like </a:t>
            </a:r>
            <a:r>
              <a:rPr lang="zh-CN" altLang="en-US">
                <a:solidFill>
                  <a:srgbClr val="FF0000"/>
                </a:solidFill>
              </a:rPr>
              <a:t>neurons</a:t>
            </a:r>
            <a:r>
              <a:rPr lang="zh-CN" altLang="en-US"/>
              <a:t>, either firing or not firing. </a:t>
            </a:r>
          </a:p>
          <a:p>
            <a:r>
              <a:rPr lang="zh-CN" altLang="en-US"/>
              <a:t>This is very important in the </a:t>
            </a:r>
            <a:r>
              <a:rPr lang="zh-CN" altLang="en-US">
                <a:solidFill>
                  <a:srgbClr val="FF0000"/>
                </a:solidFill>
              </a:rPr>
              <a:t>hidden </a:t>
            </a:r>
            <a:r>
              <a:rPr lang="zh-CN" altLang="en-US"/>
              <a:t>layer,</a:t>
            </a:r>
          </a:p>
          <a:p>
            <a:r>
              <a:rPr lang="zh-CN" altLang="en-US"/>
              <a:t> we have observed </a:t>
            </a:r>
            <a:r>
              <a:rPr lang="zh-CN" altLang="en-US">
                <a:solidFill>
                  <a:srgbClr val="FF0000"/>
                </a:solidFill>
              </a:rPr>
              <a:t>two cases</a:t>
            </a:r>
            <a:r>
              <a:rPr lang="zh-CN" altLang="en-US"/>
              <a:t> where t</a:t>
            </a:r>
            <a:r>
              <a:rPr lang="en-US" altLang="zh-CN"/>
              <a:t>he sigmoidal function</a:t>
            </a:r>
            <a:r>
              <a:rPr lang="zh-CN" altLang="en-US"/>
              <a:t> is not suitable for the </a:t>
            </a:r>
            <a:r>
              <a:rPr lang="zh-CN" altLang="en-US">
                <a:solidFill>
                  <a:srgbClr val="FF0000"/>
                </a:solidFill>
              </a:rPr>
              <a:t>output </a:t>
            </a:r>
            <a:r>
              <a:rPr lang="zh-CN" altLang="en-US"/>
              <a:t>neurons</a:t>
            </a:r>
          </a:p>
          <a:p>
            <a:pPr lvl="1"/>
            <a:r>
              <a:rPr lang="zh-CN" altLang="en-US"/>
              <a:t>One was </a:t>
            </a:r>
            <a:r>
              <a:rPr lang="zh-CN" altLang="en-US">
                <a:solidFill>
                  <a:srgbClr val="FF0000"/>
                </a:solidFill>
              </a:rPr>
              <a:t>regression</a:t>
            </a:r>
            <a:r>
              <a:rPr lang="zh-CN" altLang="en-US"/>
              <a:t>, where we want the output to be continuous, </a:t>
            </a:r>
          </a:p>
          <a:p>
            <a:pPr lvl="1"/>
            <a:r>
              <a:rPr lang="zh-CN" altLang="en-US"/>
              <a:t>and one was </a:t>
            </a:r>
            <a:r>
              <a:rPr lang="zh-CN" altLang="en-US">
                <a:solidFill>
                  <a:srgbClr val="FF0000"/>
                </a:solidFill>
              </a:rPr>
              <a:t>multi-class classification</a:t>
            </a:r>
            <a:r>
              <a:rPr lang="zh-CN" altLang="en-US"/>
              <a:t>, where we want only one of the output neurons to fire.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257425" y="2400300"/>
            <a:ext cx="7677150" cy="2057400"/>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the three </a:t>
            </a:r>
            <a:r>
              <a:rPr lang="en-US" altLang="zh-CN"/>
              <a:t>activation </a:t>
            </a:r>
            <a:r>
              <a:rPr lang="zh-CN" altLang="en-US"/>
              <a:t>functions are:</a:t>
            </a:r>
          </a:p>
          <a:p>
            <a:endParaRPr lang="zh-CN" altLang="en-US"/>
          </a:p>
          <a:p>
            <a:endParaRPr lang="zh-CN" altLang="en-US"/>
          </a:p>
          <a:p>
            <a:endParaRPr lang="zh-CN" altLang="en-US"/>
          </a:p>
          <a:p>
            <a:endParaRPr lang="zh-CN" altLang="en-US"/>
          </a:p>
          <a:p>
            <a:r>
              <a:rPr lang="zh-CN" altLang="en-US"/>
              <a:t>for </a:t>
            </a:r>
            <a:r>
              <a:rPr lang="zh-CN" altLang="en-US">
                <a:solidFill>
                  <a:srgbClr val="FF0000"/>
                </a:solidFill>
              </a:rPr>
              <a:t>linear </a:t>
            </a:r>
            <a:r>
              <a:rPr lang="zh-CN" altLang="en-US"/>
              <a:t>outputs δo(κ) = (yκ −tκ</a:t>
            </a:r>
            <a:r>
              <a:rPr lang="en-US" altLang="zh-CN"/>
              <a:t>)</a:t>
            </a:r>
            <a:r>
              <a:rPr lang="zh-CN" altLang="en-US"/>
              <a:t>, </a:t>
            </a:r>
          </a:p>
          <a:p>
            <a:r>
              <a:rPr lang="zh-CN" altLang="en-US"/>
              <a:t>while for </a:t>
            </a:r>
            <a:r>
              <a:rPr lang="zh-CN" altLang="en-US">
                <a:solidFill>
                  <a:srgbClr val="FF0000"/>
                </a:solidFill>
              </a:rPr>
              <a:t>sigmoidal </a:t>
            </a:r>
            <a:r>
              <a:rPr lang="zh-CN" altLang="en-US"/>
              <a:t>outputs it is δo(κ) = β(yκ − tκ)yκ(1 − yκ)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38200" y="1839595"/>
            <a:ext cx="10515600" cy="432308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 </a:t>
            </a:r>
            <a:r>
              <a:rPr lang="en-US" altLang="zh-CN">
                <a:latin typeface="Arial" panose="020B0604020202020204" pitchFamily="34" charset="0"/>
                <a:cs typeface="Arial" panose="020B0604020202020204" pitchFamily="34" charset="0"/>
              </a:rPr>
              <a:t>δo(</a:t>
            </a:r>
            <a:r>
              <a:rPr lang="en-US" altLang="zh-CN">
                <a:latin typeface="Calibri" panose="020F0502020204030204" charset="0"/>
                <a:cs typeface="Calibri" panose="020F0502020204030204" charset="0"/>
              </a:rPr>
              <a:t>κ) in the soft-max case</a:t>
            </a:r>
          </a:p>
        </p:txBody>
      </p:sp>
      <p:pic>
        <p:nvPicPr>
          <p:cNvPr id="4" name="内容占位符 3"/>
          <p:cNvPicPr>
            <a:picLocks noGrp="1" noChangeAspect="1"/>
          </p:cNvPicPr>
          <p:nvPr>
            <p:ph idx="1"/>
          </p:nvPr>
        </p:nvPicPr>
        <p:blipFill>
          <a:blip r:embed="rId2"/>
          <a:stretch>
            <a:fillRect/>
          </a:stretch>
        </p:blipFill>
        <p:spPr>
          <a:xfrm>
            <a:off x="981075" y="1691005"/>
            <a:ext cx="6924675" cy="1333500"/>
          </a:xfrm>
          <a:prstGeom prst="rect">
            <a:avLst/>
          </a:prstGeom>
        </p:spPr>
      </p:pic>
      <p:sp>
        <p:nvSpPr>
          <p:cNvPr id="7" name="文本框 6"/>
          <p:cNvSpPr txBox="1"/>
          <p:nvPr/>
        </p:nvSpPr>
        <p:spPr>
          <a:xfrm>
            <a:off x="981075" y="3024505"/>
            <a:ext cx="10373360" cy="1753235"/>
          </a:xfrm>
          <a:prstGeom prst="rect">
            <a:avLst/>
          </a:prstGeom>
          <a:noFill/>
        </p:spPr>
        <p:txBody>
          <a:bodyPr wrap="square" rtlCol="0" anchor="t">
            <a:spAutoFit/>
          </a:bodyPr>
          <a:lstStyle/>
          <a:p>
            <a:pPr marL="571500" indent="-571500">
              <a:buFont typeface="Arial" panose="020B0604020202020204" pitchFamily="34" charset="0"/>
              <a:buChar char="•"/>
            </a:pPr>
            <a:r>
              <a:rPr lang="zh-CN" altLang="en-US" sz="3600"/>
              <a:t>the k index runs over all the output nodes, and</a:t>
            </a:r>
          </a:p>
          <a:p>
            <a:r>
              <a:rPr lang="zh-CN" altLang="en-US" sz="3600"/>
              <a:t>so includes K and κ within it. </a:t>
            </a:r>
          </a:p>
          <a:p>
            <a:r>
              <a:rPr lang="zh-CN" altLang="en-US" sz="3600"/>
              <a:t>There are two cases: either K = κ, or it does not.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t>
            </a:r>
            <a:r>
              <a:rPr lang="en-US" altLang="zh-CN">
                <a:latin typeface="Calibri" panose="020F0502020204030204" charset="0"/>
                <a:cs typeface="Calibri" panose="020F0502020204030204" charset="0"/>
              </a:rPr>
              <a:t>κ</a:t>
            </a:r>
          </a:p>
        </p:txBody>
      </p:sp>
      <p:pic>
        <p:nvPicPr>
          <p:cNvPr id="5" name="内容占位符 4"/>
          <p:cNvPicPr>
            <a:picLocks noGrp="1" noChangeAspect="1"/>
          </p:cNvPicPr>
          <p:nvPr>
            <p:ph idx="1"/>
          </p:nvPr>
        </p:nvPicPr>
        <p:blipFill>
          <a:blip r:embed="rId2"/>
          <a:stretch>
            <a:fillRect/>
          </a:stretch>
        </p:blipFill>
        <p:spPr>
          <a:xfrm>
            <a:off x="871220" y="2348230"/>
            <a:ext cx="10448925" cy="330517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t>
            </a:r>
            <a:r>
              <a:rPr lang="en-US" altLang="zh-CN">
                <a:latin typeface="Arial" panose="020B0604020202020204" pitchFamily="34" charset="0"/>
                <a:cs typeface="Arial" panose="020B0604020202020204" pitchFamily="34" charset="0"/>
              </a:rPr>
              <a:t>≠</a:t>
            </a:r>
            <a:r>
              <a:rPr lang="en-US" altLang="zh-CN">
                <a:latin typeface="Calibri" panose="020F0502020204030204" charset="0"/>
                <a:cs typeface="Calibri" panose="020F0502020204030204" charset="0"/>
              </a:rPr>
              <a:t>κ</a:t>
            </a:r>
          </a:p>
        </p:txBody>
      </p:sp>
      <p:pic>
        <p:nvPicPr>
          <p:cNvPr id="4" name="内容占位符 3"/>
          <p:cNvPicPr>
            <a:picLocks noGrp="1" noChangeAspect="1"/>
          </p:cNvPicPr>
          <p:nvPr>
            <p:ph idx="1"/>
          </p:nvPr>
        </p:nvPicPr>
        <p:blipFill>
          <a:blip r:embed="rId2"/>
          <a:stretch>
            <a:fillRect/>
          </a:stretch>
        </p:blipFill>
        <p:spPr>
          <a:xfrm>
            <a:off x="838200" y="1625600"/>
            <a:ext cx="10515600" cy="1837055"/>
          </a:xfrm>
          <a:prstGeom prst="rect">
            <a:avLst/>
          </a:prstGeom>
        </p:spPr>
      </p:pic>
      <p:sp>
        <p:nvSpPr>
          <p:cNvPr id="5" name="文本框 4"/>
          <p:cNvSpPr txBox="1"/>
          <p:nvPr/>
        </p:nvSpPr>
        <p:spPr>
          <a:xfrm>
            <a:off x="838200" y="3321050"/>
            <a:ext cx="10749280" cy="206121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3200"/>
              <a:t>Using the </a:t>
            </a:r>
            <a:r>
              <a:rPr lang="zh-CN" altLang="en-US" sz="3200" b="1"/>
              <a:t>Kronecker delta function</a:t>
            </a:r>
            <a:r>
              <a:rPr lang="zh-CN" altLang="en-US" sz="3200"/>
              <a:t> δij , which is 1 if i = j and 0 otherwise, </a:t>
            </a:r>
          </a:p>
          <a:p>
            <a:pPr marL="285750" indent="-285750">
              <a:buFont typeface="Arial" panose="020B0604020202020204" pitchFamily="34" charset="0"/>
              <a:buChar char="•"/>
            </a:pPr>
            <a:r>
              <a:rPr lang="zh-CN" altLang="en-US" sz="3200"/>
              <a:t>we can write the two cases in one equation to get the delta term:</a:t>
            </a:r>
          </a:p>
        </p:txBody>
      </p:sp>
      <p:pic>
        <p:nvPicPr>
          <p:cNvPr id="6" name="图片 5"/>
          <p:cNvPicPr>
            <a:picLocks noChangeAspect="1"/>
          </p:cNvPicPr>
          <p:nvPr/>
        </p:nvPicPr>
        <p:blipFill>
          <a:blip r:embed="rId3"/>
          <a:stretch>
            <a:fillRect/>
          </a:stretch>
        </p:blipFill>
        <p:spPr>
          <a:xfrm>
            <a:off x="2124710" y="5171440"/>
            <a:ext cx="8092440" cy="98806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4.6.6 An Alternative Error Function</a:t>
            </a:r>
          </a:p>
        </p:txBody>
      </p:sp>
      <p:sp>
        <p:nvSpPr>
          <p:cNvPr id="3" name="内容占位符 2"/>
          <p:cNvSpPr>
            <a:spLocks noGrp="1"/>
          </p:cNvSpPr>
          <p:nvPr>
            <p:ph idx="1"/>
          </p:nvPr>
        </p:nvSpPr>
        <p:spPr>
          <a:xfrm>
            <a:off x="838200" y="1466850"/>
            <a:ext cx="10515600" cy="4710430"/>
          </a:xfrm>
        </p:spPr>
        <p:txBody>
          <a:bodyPr>
            <a:noAutofit/>
          </a:bodyPr>
          <a:lstStyle/>
          <a:p>
            <a:r>
              <a:rPr lang="en-US" altLang="zh-CN" sz="3200"/>
              <a:t>F</a:t>
            </a:r>
            <a:r>
              <a:rPr lang="zh-CN" altLang="en-US" sz="3200"/>
              <a:t>or </a:t>
            </a:r>
            <a:r>
              <a:rPr lang="zh-CN" altLang="en-US" sz="3200">
                <a:solidFill>
                  <a:srgbClr val="FF0000"/>
                </a:solidFill>
              </a:rPr>
              <a:t>classification </a:t>
            </a:r>
            <a:r>
              <a:rPr lang="zh-CN" altLang="en-US" sz="3200"/>
              <a:t>tasks</a:t>
            </a:r>
            <a:r>
              <a:rPr lang="en-US" altLang="zh-CN" sz="3200"/>
              <a:t>,</a:t>
            </a:r>
            <a:r>
              <a:rPr lang="zh-CN" altLang="en-US" sz="3200"/>
              <a:t> we are assuming that the </a:t>
            </a:r>
            <a:r>
              <a:rPr lang="zh-CN" altLang="en-US" sz="3200">
                <a:solidFill>
                  <a:srgbClr val="FF0000"/>
                </a:solidFill>
              </a:rPr>
              <a:t>outputs </a:t>
            </a:r>
            <a:r>
              <a:rPr lang="zh-CN" altLang="en-US" sz="3200"/>
              <a:t>represent different, independent </a:t>
            </a:r>
            <a:r>
              <a:rPr lang="zh-CN" altLang="en-US" sz="3200">
                <a:solidFill>
                  <a:srgbClr val="FF0000"/>
                </a:solidFill>
              </a:rPr>
              <a:t>classes</a:t>
            </a:r>
            <a:r>
              <a:rPr lang="zh-CN" altLang="en-US" sz="3200"/>
              <a:t>,</a:t>
            </a:r>
          </a:p>
          <a:p>
            <a:r>
              <a:rPr lang="zh-CN" altLang="en-US" sz="3200"/>
              <a:t>and this means that we can think of the </a:t>
            </a:r>
            <a:r>
              <a:rPr lang="zh-CN" altLang="en-US" sz="3200">
                <a:solidFill>
                  <a:srgbClr val="FF0000"/>
                </a:solidFill>
              </a:rPr>
              <a:t>activations </a:t>
            </a:r>
            <a:r>
              <a:rPr lang="zh-CN" altLang="en-US" sz="3200"/>
              <a:t>of the nodes as giving us a </a:t>
            </a:r>
            <a:r>
              <a:rPr lang="zh-CN" altLang="en-US" sz="3200">
                <a:solidFill>
                  <a:srgbClr val="FF0000"/>
                </a:solidFill>
              </a:rPr>
              <a:t>probability </a:t>
            </a:r>
            <a:r>
              <a:rPr lang="zh-CN" altLang="en-US" sz="3200"/>
              <a:t>that each class is the correct one</a:t>
            </a:r>
            <a:r>
              <a:rPr lang="en-US" altLang="zh-CN" sz="3200"/>
              <a:t>.</a:t>
            </a:r>
          </a:p>
          <a:p>
            <a:r>
              <a:rPr lang="en-US" altLang="zh-CN" sz="3200"/>
              <a:t>In this </a:t>
            </a:r>
            <a:r>
              <a:rPr lang="en-US" altLang="zh-CN" sz="3200">
                <a:solidFill>
                  <a:srgbClr val="FF0000"/>
                </a:solidFill>
              </a:rPr>
              <a:t>probabilistic </a:t>
            </a:r>
            <a:r>
              <a:rPr lang="en-US" altLang="zh-CN" sz="3200"/>
              <a:t>interpretation of the outputs, we can ask </a:t>
            </a:r>
            <a:r>
              <a:rPr lang="en-US" altLang="zh-CN" sz="3200">
                <a:solidFill>
                  <a:srgbClr val="FF0000"/>
                </a:solidFill>
              </a:rPr>
              <a:t>how likely </a:t>
            </a:r>
            <a:r>
              <a:rPr lang="en-US" altLang="zh-CN" sz="3200"/>
              <a:t>we are to see each target given the set of weights that we are using. </a:t>
            </a:r>
          </a:p>
          <a:p>
            <a:r>
              <a:rPr lang="en-US" altLang="zh-CN" sz="3200"/>
              <a:t>This is known as the </a:t>
            </a:r>
            <a:r>
              <a:rPr lang="en-US" altLang="zh-CN" sz="3200">
                <a:solidFill>
                  <a:srgbClr val="FF0000"/>
                </a:solidFill>
              </a:rPr>
              <a:t>likelihood </a:t>
            </a:r>
            <a:r>
              <a:rPr lang="en-US" altLang="zh-CN" sz="3200"/>
              <a:t>and the aim is to </a:t>
            </a:r>
            <a:r>
              <a:rPr lang="en-US" altLang="zh-CN" sz="3200">
                <a:solidFill>
                  <a:srgbClr val="FF0000"/>
                </a:solidFill>
              </a:rPr>
              <a:t>maximise </a:t>
            </a:r>
            <a:r>
              <a:rPr lang="en-US" altLang="zh-CN" sz="3200"/>
              <a:t>it, so that we predict the targets as well as possible.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232660" y="2395855"/>
            <a:ext cx="6837045" cy="1019175"/>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 If we have a </a:t>
            </a:r>
            <a:r>
              <a:rPr lang="zh-CN" altLang="en-US">
                <a:solidFill>
                  <a:srgbClr val="FF0000"/>
                </a:solidFill>
              </a:rPr>
              <a:t>1 </a:t>
            </a:r>
            <a:r>
              <a:rPr lang="zh-CN" altLang="en-US"/>
              <a:t>output node, taking values 0 or 1, then the likelihood is:</a:t>
            </a:r>
          </a:p>
          <a:p>
            <a:endParaRPr lang="zh-CN" altLang="en-US"/>
          </a:p>
          <a:p>
            <a:endParaRPr lang="zh-CN" altLang="en-US"/>
          </a:p>
          <a:p>
            <a:r>
              <a:rPr lang="zh-CN" altLang="en-US"/>
              <a:t>In order to turn this into a </a:t>
            </a:r>
            <a:r>
              <a:rPr lang="zh-CN" altLang="en-US">
                <a:solidFill>
                  <a:srgbClr val="FF0000"/>
                </a:solidFill>
              </a:rPr>
              <a:t>minimisation </a:t>
            </a:r>
            <a:r>
              <a:rPr lang="zh-CN" altLang="en-US"/>
              <a:t>function we put a </a:t>
            </a:r>
            <a:r>
              <a:rPr lang="zh-CN" altLang="en-US">
                <a:solidFill>
                  <a:srgbClr val="FF0000"/>
                </a:solidFill>
              </a:rPr>
              <a:t>minus </a:t>
            </a:r>
            <a:r>
              <a:rPr lang="zh-CN" altLang="en-US"/>
              <a:t>sign in front, and it will turn out to be useful to take the </a:t>
            </a:r>
            <a:r>
              <a:rPr lang="zh-CN" altLang="en-US">
                <a:solidFill>
                  <a:srgbClr val="FF0000"/>
                </a:solidFill>
              </a:rPr>
              <a:t>logarithm </a:t>
            </a:r>
            <a:r>
              <a:rPr lang="zh-CN" altLang="en-US"/>
              <a:t>of it as well, which produces the </a:t>
            </a:r>
            <a:r>
              <a:rPr lang="zh-CN" altLang="en-US">
                <a:solidFill>
                  <a:srgbClr val="FF0000"/>
                </a:solidFill>
              </a:rPr>
              <a:t>cross-entropy </a:t>
            </a:r>
            <a:r>
              <a:rPr lang="zh-CN" altLang="en-US"/>
              <a:t>error function, which is (for N output nodes):</a:t>
            </a:r>
          </a:p>
        </p:txBody>
      </p:sp>
      <p:pic>
        <p:nvPicPr>
          <p:cNvPr id="5" name="图片 4"/>
          <p:cNvPicPr>
            <a:picLocks noChangeAspect="1"/>
          </p:cNvPicPr>
          <p:nvPr/>
        </p:nvPicPr>
        <p:blipFill>
          <a:blip r:embed="rId3"/>
          <a:stretch>
            <a:fillRect/>
          </a:stretch>
        </p:blipFill>
        <p:spPr>
          <a:xfrm>
            <a:off x="3426460" y="4715510"/>
            <a:ext cx="5737860" cy="192849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This </a:t>
            </a:r>
            <a:r>
              <a:rPr lang="zh-CN" altLang="en-US">
                <a:solidFill>
                  <a:srgbClr val="FF0000"/>
                </a:solidFill>
              </a:rPr>
              <a:t>error </a:t>
            </a:r>
            <a:r>
              <a:rPr lang="zh-CN" altLang="en-US"/>
              <a:t>function has the nice property that when we use the </a:t>
            </a:r>
            <a:r>
              <a:rPr lang="zh-CN" altLang="en-US">
                <a:solidFill>
                  <a:srgbClr val="FF0000"/>
                </a:solidFill>
              </a:rPr>
              <a:t>soft-max function</a:t>
            </a:r>
          </a:p>
          <a:p>
            <a:r>
              <a:rPr lang="zh-CN" altLang="en-US"/>
              <a:t> the derivatives are very easy because the exponential and logarithm are inverse functions,</a:t>
            </a:r>
          </a:p>
          <a:p>
            <a:r>
              <a:rPr lang="zh-CN" altLang="en-US"/>
              <a:t> and so the delta term is simply δo(κ) = yκ − tκ</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4.4 EXAMPLES OF USING THE MLP</a:t>
            </a:r>
            <a:br>
              <a:rPr lang="zh-CN" altLang="en-US"/>
            </a:br>
            <a:r>
              <a:rPr lang="zh-CN" altLang="en-US"/>
              <a:t>4.4.1 A Regression Problem</a:t>
            </a:r>
          </a:p>
        </p:txBody>
      </p:sp>
      <p:sp>
        <p:nvSpPr>
          <p:cNvPr id="3" name="内容占位符 2"/>
          <p:cNvSpPr>
            <a:spLocks noGrp="1"/>
          </p:cNvSpPr>
          <p:nvPr>
            <p:ph idx="1"/>
          </p:nvPr>
        </p:nvSpPr>
        <p:spPr>
          <a:xfrm>
            <a:off x="838200" y="1825625"/>
            <a:ext cx="10515600" cy="4885055"/>
          </a:xfrm>
        </p:spPr>
        <p:txBody>
          <a:bodyPr>
            <a:normAutofit fontScale="90000"/>
          </a:bodyPr>
          <a:lstStyle/>
          <a:p>
            <a:r>
              <a:rPr lang="zh-CN" altLang="en-US"/>
              <a:t> We will take a set of </a:t>
            </a:r>
            <a:r>
              <a:rPr lang="zh-CN" altLang="en-US">
                <a:solidFill>
                  <a:srgbClr val="FF0000"/>
                </a:solidFill>
              </a:rPr>
              <a:t>samples </a:t>
            </a:r>
            <a:r>
              <a:rPr lang="zh-CN" altLang="en-US"/>
              <a:t>generated by a </a:t>
            </a:r>
            <a:r>
              <a:rPr lang="zh-CN" altLang="en-US">
                <a:solidFill>
                  <a:srgbClr val="FF0000"/>
                </a:solidFill>
              </a:rPr>
              <a:t>simple </a:t>
            </a:r>
            <a:r>
              <a:rPr lang="zh-CN" altLang="en-US"/>
              <a:t>mathematical function, and try to learn the </a:t>
            </a:r>
            <a:r>
              <a:rPr lang="zh-CN" altLang="en-US">
                <a:solidFill>
                  <a:srgbClr val="FF0000"/>
                </a:solidFill>
              </a:rPr>
              <a:t>generating </a:t>
            </a:r>
            <a:r>
              <a:rPr lang="zh-CN" altLang="en-US"/>
              <a:t>function so that we can find the values of any inputs, not just the ones we have training data for</a:t>
            </a:r>
            <a:r>
              <a:rPr lang="en-US" altLang="zh-CN"/>
              <a:t>.</a:t>
            </a:r>
          </a:p>
          <a:p>
            <a:r>
              <a:rPr lang="en-US" altLang="zh-CN"/>
              <a:t>import numpy as np</a:t>
            </a:r>
          </a:p>
          <a:p>
            <a:r>
              <a:rPr lang="en-US" altLang="zh-CN"/>
              <a:t>import matplotlib.pyplot as plt</a:t>
            </a:r>
          </a:p>
          <a:p>
            <a:r>
              <a:rPr lang="en-US" altLang="zh-CN"/>
              <a:t>nTotal=40</a:t>
            </a:r>
          </a:p>
          <a:p>
            <a:r>
              <a:rPr lang="en-US" altLang="zh-CN"/>
              <a:t>inputs=np.ones((1,nTotal))*np.linspace(0,1,nTotal)</a:t>
            </a:r>
          </a:p>
          <a:p>
            <a:r>
              <a:rPr lang="en-US" altLang="zh-CN"/>
              <a:t>targets=np.sin(2*np.pi*inputs)+np.cos(4*np.pi*inputs)+np.random.randn(nTotal)*0.2</a:t>
            </a:r>
          </a:p>
          <a:p>
            <a:r>
              <a:rPr lang="en-US" altLang="zh-CN"/>
              <a:t>inputs=inputs.T</a:t>
            </a:r>
          </a:p>
          <a:p>
            <a:r>
              <a:rPr lang="en-US" altLang="zh-CN"/>
              <a:t>targets=targets.T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10515600" cy="4845685"/>
          </a:xfrm>
        </p:spPr>
        <p:txBody>
          <a:bodyPr>
            <a:normAutofit/>
          </a:bodyPr>
          <a:lstStyle/>
          <a:p>
            <a:r>
              <a:rPr lang="zh-CN" altLang="en-US"/>
              <a:t>because we want the output to be the value of the function, rather than 0 or 1, we will use </a:t>
            </a:r>
            <a:r>
              <a:rPr lang="zh-CN" altLang="en-US">
                <a:solidFill>
                  <a:srgbClr val="FF0000"/>
                </a:solidFill>
              </a:rPr>
              <a:t>linear </a:t>
            </a:r>
            <a:r>
              <a:rPr lang="zh-CN" altLang="en-US"/>
              <a:t>neurons at the </a:t>
            </a:r>
            <a:r>
              <a:rPr lang="zh-CN" altLang="en-US">
                <a:solidFill>
                  <a:srgbClr val="FF0000"/>
                </a:solidFill>
              </a:rPr>
              <a:t>output</a:t>
            </a:r>
            <a:r>
              <a:rPr lang="zh-CN" altLang="en-US"/>
              <a:t>.</a:t>
            </a:r>
          </a:p>
          <a:p>
            <a:r>
              <a:rPr lang="en-US" altLang="zh-CN"/>
              <a:t>The activation function of </a:t>
            </a:r>
            <a:r>
              <a:rPr lang="en-US" altLang="zh-CN">
                <a:solidFill>
                  <a:srgbClr val="FF0000"/>
                </a:solidFill>
              </a:rPr>
              <a:t>hidden </a:t>
            </a:r>
            <a:r>
              <a:rPr lang="en-US" altLang="zh-CN"/>
              <a:t>node is still sigmoidal function.</a:t>
            </a:r>
          </a:p>
          <a:p>
            <a:r>
              <a:rPr lang="en-US" altLang="zh-CN"/>
              <a:t>Before getting started, we need to </a:t>
            </a:r>
            <a:r>
              <a:rPr lang="en-US" altLang="zh-CN">
                <a:solidFill>
                  <a:srgbClr val="FF0000"/>
                </a:solidFill>
              </a:rPr>
              <a:t>normalise </a:t>
            </a:r>
            <a:r>
              <a:rPr lang="en-US" altLang="zh-CN"/>
              <a:t>the data using the method, and then separate the data into training, testing, and validation sets.</a:t>
            </a:r>
          </a:p>
          <a:p>
            <a:pPr lvl="1"/>
            <a:r>
              <a:rPr lang="en-US" altLang="zh-CN"/>
              <a:t>data = (data - data.mean(axis=0))/data.var(axis=0)</a:t>
            </a:r>
          </a:p>
          <a:p>
            <a:pPr lvl="1"/>
            <a:r>
              <a:rPr lang="en-US" altLang="zh-CN"/>
              <a:t>targets = (targets - targets.mean(axis=0))/targets.var(axis=0)</a:t>
            </a:r>
          </a:p>
          <a:p>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inputs=(inputs-inputs.mean(axis=0))/inputs.var(axis=0)</a:t>
            </a:r>
          </a:p>
          <a:p>
            <a:r>
              <a:rPr lang="zh-CN" altLang="en-US"/>
              <a:t>targets=(targets-targets.mean(axis=0))/targets.var(axis=0)</a:t>
            </a:r>
          </a:p>
        </p:txBody>
      </p:sp>
      <p:pic>
        <p:nvPicPr>
          <p:cNvPr id="4" name="图片 3"/>
          <p:cNvPicPr>
            <a:picLocks noChangeAspect="1"/>
          </p:cNvPicPr>
          <p:nvPr/>
        </p:nvPicPr>
        <p:blipFill>
          <a:blip r:embed="rId2"/>
          <a:stretch>
            <a:fillRect/>
          </a:stretch>
        </p:blipFill>
        <p:spPr>
          <a:xfrm>
            <a:off x="1344295" y="2800985"/>
            <a:ext cx="5608320" cy="368046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202690"/>
            <a:ext cx="10515600" cy="4974590"/>
          </a:xfrm>
        </p:spPr>
        <p:txBody>
          <a:bodyPr>
            <a:normAutofit lnSpcReduction="20000"/>
          </a:bodyPr>
          <a:lstStyle/>
          <a:p>
            <a:r>
              <a:rPr lang="zh-CN" altLang="en-US" sz="3200"/>
              <a:t>We can split the data in the ratio 50:25:25 by using the odd-numbered elements as </a:t>
            </a:r>
            <a:r>
              <a:rPr lang="zh-CN" altLang="en-US" sz="3200">
                <a:solidFill>
                  <a:srgbClr val="FF0000"/>
                </a:solidFill>
              </a:rPr>
              <a:t>training </a:t>
            </a:r>
            <a:r>
              <a:rPr lang="zh-CN" altLang="en-US" sz="3200"/>
              <a:t>data,</a:t>
            </a:r>
          </a:p>
          <a:p>
            <a:r>
              <a:rPr lang="zh-CN" altLang="en-US" sz="3200"/>
              <a:t>the even-numbered ones that do not divide by 4 for </a:t>
            </a:r>
            <a:r>
              <a:rPr lang="zh-CN" altLang="en-US" sz="3200">
                <a:solidFill>
                  <a:srgbClr val="FF0000"/>
                </a:solidFill>
              </a:rPr>
              <a:t>testing</a:t>
            </a:r>
            <a:r>
              <a:rPr lang="zh-CN" altLang="en-US" sz="3200"/>
              <a:t>, </a:t>
            </a:r>
          </a:p>
          <a:p>
            <a:r>
              <a:rPr lang="zh-CN" altLang="en-US" sz="3200"/>
              <a:t>and the rest for </a:t>
            </a:r>
            <a:r>
              <a:rPr lang="zh-CN" altLang="en-US" sz="3200">
                <a:solidFill>
                  <a:srgbClr val="FF0000"/>
                </a:solidFill>
              </a:rPr>
              <a:t>validation</a:t>
            </a:r>
            <a:r>
              <a:rPr lang="zh-CN" altLang="en-US" sz="3200"/>
              <a:t>:</a:t>
            </a:r>
          </a:p>
          <a:p>
            <a:r>
              <a:rPr lang="en-US" altLang="zh-CN" sz="3200">
                <a:sym typeface="+mn-ea"/>
              </a:rPr>
              <a:t>train=inputs[0::2,:]</a:t>
            </a:r>
            <a:endParaRPr lang="en-US" altLang="zh-CN" sz="3200"/>
          </a:p>
          <a:p>
            <a:r>
              <a:rPr lang="en-US" altLang="zh-CN" sz="3200">
                <a:sym typeface="+mn-ea"/>
              </a:rPr>
              <a:t>test=inputs[1::4,:]</a:t>
            </a:r>
            <a:endParaRPr lang="en-US" altLang="zh-CN" sz="3200"/>
          </a:p>
          <a:p>
            <a:r>
              <a:rPr lang="en-US" altLang="zh-CN" sz="3200">
                <a:sym typeface="+mn-ea"/>
              </a:rPr>
              <a:t>validation=inputs[3::4,:]</a:t>
            </a:r>
            <a:endParaRPr lang="en-US" altLang="zh-CN" sz="3200"/>
          </a:p>
          <a:p>
            <a:r>
              <a:rPr lang="en-US" altLang="zh-CN" sz="3200">
                <a:sym typeface="+mn-ea"/>
              </a:rPr>
              <a:t>trainTarget=targets[0::2,:]</a:t>
            </a:r>
            <a:endParaRPr lang="en-US" altLang="zh-CN" sz="3200"/>
          </a:p>
          <a:p>
            <a:r>
              <a:rPr lang="en-US" altLang="zh-CN" sz="3200">
                <a:sym typeface="+mn-ea"/>
              </a:rPr>
              <a:t>testTarget=targets[1::4,:]</a:t>
            </a:r>
            <a:endParaRPr lang="en-US" altLang="zh-CN" sz="3200"/>
          </a:p>
          <a:p>
            <a:r>
              <a:rPr lang="en-US" altLang="zh-CN" sz="3200">
                <a:sym typeface="+mn-ea"/>
              </a:rPr>
              <a:t>validationTarget=targets[3::4,:]</a:t>
            </a:r>
            <a:endParaRPr lang="zh-CN" alt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the activation function</a:t>
            </a:r>
          </a:p>
        </p:txBody>
      </p:sp>
      <p:sp>
        <p:nvSpPr>
          <p:cNvPr id="4" name="内容占位符 3"/>
          <p:cNvSpPr>
            <a:spLocks noGrp="1"/>
          </p:cNvSpPr>
          <p:nvPr>
            <p:ph sz="half" idx="1"/>
          </p:nvPr>
        </p:nvSpPr>
        <p:spPr/>
        <p:txBody>
          <a:bodyPr/>
          <a:lstStyle/>
          <a:p>
            <a:r>
              <a:rPr lang="zh-CN" altLang="en-US"/>
              <a:t>There is a mathematical form of </a:t>
            </a:r>
            <a:r>
              <a:rPr lang="zh-CN" altLang="en-US" b="1"/>
              <a:t>S-shaped</a:t>
            </a:r>
            <a:r>
              <a:rPr lang="zh-CN" altLang="en-US"/>
              <a:t> functions, called </a:t>
            </a:r>
            <a:r>
              <a:rPr lang="zh-CN" altLang="en-US" b="1"/>
              <a:t>sigmoid </a:t>
            </a:r>
            <a:r>
              <a:rPr lang="zh-CN" altLang="en-US"/>
              <a:t>functions</a:t>
            </a:r>
            <a:r>
              <a:rPr lang="en-US" altLang="zh-CN"/>
              <a:t>. </a:t>
            </a:r>
            <a:r>
              <a:rPr lang="en-US" altLang="zh-CN">
                <a:latin typeface="Arial" panose="020B0604020202020204" pitchFamily="34" charset="0"/>
              </a:rPr>
              <a:t>β&gt;0</a:t>
            </a:r>
          </a:p>
          <a:p>
            <a:endParaRPr lang="en-US" altLang="zh-CN">
              <a:latin typeface="Arial" panose="020B0604020202020204" pitchFamily="34" charset="0"/>
            </a:endParaRPr>
          </a:p>
          <a:p>
            <a:endParaRPr lang="en-US" altLang="zh-CN">
              <a:latin typeface="Arial" panose="020B0604020202020204" pitchFamily="34" charset="0"/>
            </a:endParaRPr>
          </a:p>
          <a:p>
            <a:endParaRPr lang="en-US" altLang="zh-CN">
              <a:latin typeface="Arial" panose="020B0604020202020204" pitchFamily="34" charset="0"/>
            </a:endParaRPr>
          </a:p>
          <a:p>
            <a:endParaRPr lang="en-US" altLang="zh-CN">
              <a:latin typeface="Arial" panose="020B0604020202020204" pitchFamily="34" charset="0"/>
            </a:endParaRPr>
          </a:p>
          <a:p>
            <a:pPr algn="l"/>
            <a:r>
              <a:rPr lang="zh-CN" altLang="en-US"/>
              <a:t>which is the </a:t>
            </a:r>
            <a:r>
              <a:rPr lang="zh-CN" altLang="en-US" b="1"/>
              <a:t>hyperbolic tangent </a:t>
            </a:r>
            <a:r>
              <a:rPr lang="zh-CN" altLang="en-US"/>
              <a:t>function.</a:t>
            </a:r>
          </a:p>
        </p:txBody>
      </p:sp>
      <p:pic>
        <p:nvPicPr>
          <p:cNvPr id="6" name="内容占位符 5"/>
          <p:cNvPicPr>
            <a:picLocks noGrp="1" noChangeAspect="1"/>
          </p:cNvPicPr>
          <p:nvPr>
            <p:ph sz="half" idx="2"/>
          </p:nvPr>
        </p:nvPicPr>
        <p:blipFill>
          <a:blip r:embed="rId2"/>
          <a:stretch>
            <a:fillRect/>
          </a:stretch>
        </p:blipFill>
        <p:spPr>
          <a:xfrm>
            <a:off x="6533515" y="1852295"/>
            <a:ext cx="4457700" cy="4297680"/>
          </a:xfrm>
          <a:prstGeom prst="rect">
            <a:avLst/>
          </a:prstGeom>
        </p:spPr>
      </p:pic>
      <p:pic>
        <p:nvPicPr>
          <p:cNvPr id="7" name="图片 6"/>
          <p:cNvPicPr>
            <a:picLocks noChangeAspect="1"/>
          </p:cNvPicPr>
          <p:nvPr/>
        </p:nvPicPr>
        <p:blipFill>
          <a:blip r:embed="rId3"/>
          <a:stretch>
            <a:fillRect/>
          </a:stretch>
        </p:blipFill>
        <p:spPr>
          <a:xfrm>
            <a:off x="1148715" y="3006090"/>
            <a:ext cx="4389120" cy="1127760"/>
          </a:xfrm>
          <a:prstGeom prst="rect">
            <a:avLst/>
          </a:prstGeom>
        </p:spPr>
      </p:pic>
      <p:pic>
        <p:nvPicPr>
          <p:cNvPr id="8" name="图片 7"/>
          <p:cNvPicPr>
            <a:picLocks noChangeAspect="1"/>
          </p:cNvPicPr>
          <p:nvPr/>
        </p:nvPicPr>
        <p:blipFill>
          <a:blip r:embed="rId4"/>
          <a:stretch>
            <a:fillRect/>
          </a:stretch>
        </p:blipFill>
        <p:spPr>
          <a:xfrm>
            <a:off x="1148715" y="4359275"/>
            <a:ext cx="5090160" cy="80010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292225"/>
            <a:ext cx="10515600" cy="4885055"/>
          </a:xfrm>
        </p:spPr>
        <p:txBody>
          <a:bodyPr>
            <a:normAutofit lnSpcReduction="20000"/>
          </a:bodyPr>
          <a:lstStyle/>
          <a:p>
            <a:r>
              <a:rPr lang="zh-CN" altLang="en-US"/>
              <a:t>To start with, we will construct a network with </a:t>
            </a:r>
            <a:r>
              <a:rPr lang="zh-CN" altLang="en-US">
                <a:solidFill>
                  <a:srgbClr val="FF0000"/>
                </a:solidFill>
              </a:rPr>
              <a:t>three </a:t>
            </a:r>
            <a:r>
              <a:rPr lang="zh-CN" altLang="en-US"/>
              <a:t>nodes in the hidden layer, and run it for 101 </a:t>
            </a:r>
            <a:r>
              <a:rPr lang="zh-CN" altLang="en-US">
                <a:solidFill>
                  <a:srgbClr val="FF0000"/>
                </a:solidFill>
              </a:rPr>
              <a:t>iterations </a:t>
            </a:r>
            <a:r>
              <a:rPr lang="zh-CN" altLang="en-US"/>
              <a:t>with a </a:t>
            </a:r>
            <a:r>
              <a:rPr lang="zh-CN" altLang="en-US">
                <a:solidFill>
                  <a:srgbClr val="FF0000"/>
                </a:solidFill>
              </a:rPr>
              <a:t>learning rate</a:t>
            </a:r>
            <a:r>
              <a:rPr lang="zh-CN" altLang="en-US"/>
              <a:t> of 0.25</a:t>
            </a:r>
            <a:r>
              <a:rPr lang="en-US" altLang="zh-CN"/>
              <a:t>.</a:t>
            </a:r>
          </a:p>
          <a:p>
            <a:r>
              <a:rPr lang="en-US" altLang="zh-CN"/>
              <a:t>nInputNode=1</a:t>
            </a:r>
          </a:p>
          <a:p>
            <a:r>
              <a:rPr lang="en-US" altLang="zh-CN"/>
              <a:t>nHiddenNode=3</a:t>
            </a:r>
          </a:p>
          <a:p>
            <a:r>
              <a:rPr lang="en-US" altLang="zh-CN"/>
              <a:t>nOutputNode=1</a:t>
            </a:r>
          </a:p>
          <a:p>
            <a:r>
              <a:rPr lang="en-US" altLang="zh-CN"/>
              <a:t>nData=int(nTotal/2)</a:t>
            </a:r>
          </a:p>
          <a:p>
            <a:r>
              <a:rPr lang="en-US" altLang="zh-CN"/>
              <a:t>nIteration=101</a:t>
            </a:r>
          </a:p>
          <a:p>
            <a:r>
              <a:rPr lang="en-US" altLang="zh-CN"/>
              <a:t>beta=0.8</a:t>
            </a:r>
          </a:p>
          <a:p>
            <a:r>
              <a:rPr lang="en-US" altLang="zh-CN"/>
              <a:t>eta=0.25</a:t>
            </a:r>
          </a:p>
          <a:p>
            <a:r>
              <a:rPr lang="en-US" altLang="zh-CN"/>
              <a:t>momentum=0.9</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 preparation of  training the MLP</a:t>
            </a:r>
          </a:p>
        </p:txBody>
      </p:sp>
      <p:sp>
        <p:nvSpPr>
          <p:cNvPr id="3" name="内容占位符 2"/>
          <p:cNvSpPr>
            <a:spLocks noGrp="1"/>
          </p:cNvSpPr>
          <p:nvPr>
            <p:ph idx="1"/>
          </p:nvPr>
        </p:nvSpPr>
        <p:spPr/>
        <p:txBody>
          <a:bodyPr>
            <a:normAutofit fontScale="80000"/>
          </a:bodyPr>
          <a:lstStyle/>
          <a:p>
            <a:r>
              <a:rPr lang="zh-CN" altLang="en-US"/>
              <a:t>error=np.zeros((nIteration,1))</a:t>
            </a:r>
          </a:p>
          <a:p>
            <a:r>
              <a:rPr lang="zh-CN" altLang="en-US"/>
              <a:t>validation_error=np.zeros((nIteration,1))</a:t>
            </a:r>
          </a:p>
          <a:p>
            <a:r>
              <a:rPr lang="zh-CN" altLang="en-US"/>
              <a:t>weight_v=(np.random.rand(nInputNode+1,nHiddenNode)-0.5)*2/np.sqrt(nInputNode)</a:t>
            </a:r>
          </a:p>
          <a:p>
            <a:r>
              <a:rPr lang="zh-CN" altLang="en-US"/>
              <a:t>weight_w=(np.random.rand(nHiddenNode+1,nOutputNode)-0.5)*2/np.sqrt(nHiddenNode)</a:t>
            </a:r>
          </a:p>
          <a:p>
            <a:r>
              <a:rPr lang="zh-CN" altLang="en-US"/>
              <a:t>input_MLP=np.concatenate((train,-np.ones((nData,1))),axis=1)</a:t>
            </a:r>
          </a:p>
          <a:p>
            <a:r>
              <a:rPr lang="zh-CN" altLang="en-US"/>
              <a:t>validation=np.concatenate((validation,-np.ones((np.shape(validation)[0],1))),axis=1)</a:t>
            </a:r>
          </a:p>
          <a:p>
            <a:r>
              <a:rPr lang="zh-CN" altLang="en-US"/>
              <a:t>update_v=np.zeros((np.shape(weight_v)))</a:t>
            </a:r>
          </a:p>
          <a:p>
            <a:r>
              <a:rPr lang="zh-CN" altLang="en-US"/>
              <a:t>update_w=np.zeros((np.shape(weight_w)))</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 </a:t>
            </a:r>
            <a:r>
              <a:rPr lang="en-US" altLang="zh-CN"/>
              <a:t>T</a:t>
            </a:r>
            <a:r>
              <a:rPr lang="zh-CN" altLang="en-US"/>
              <a:t>raining the MLP</a:t>
            </a:r>
          </a:p>
        </p:txBody>
      </p:sp>
      <p:sp>
        <p:nvSpPr>
          <p:cNvPr id="3" name="内容占位符 2"/>
          <p:cNvSpPr>
            <a:spLocks noGrp="1"/>
          </p:cNvSpPr>
          <p:nvPr>
            <p:ph idx="1"/>
          </p:nvPr>
        </p:nvSpPr>
        <p:spPr>
          <a:xfrm>
            <a:off x="838200" y="1282700"/>
            <a:ext cx="10515600" cy="5380355"/>
          </a:xfrm>
        </p:spPr>
        <p:txBody>
          <a:bodyPr>
            <a:normAutofit fontScale="65000"/>
          </a:bodyPr>
          <a:lstStyle/>
          <a:p>
            <a:r>
              <a:rPr lang="zh-CN" altLang="en-US"/>
              <a:t>for n in range(nIteration):</a:t>
            </a:r>
          </a:p>
          <a:p>
            <a:r>
              <a:rPr lang="zh-CN" altLang="en-US"/>
              <a:t>    hidden_MLP=np.dot(input_MLP,weight_v)</a:t>
            </a:r>
          </a:p>
          <a:p>
            <a:r>
              <a:rPr lang="zh-CN" altLang="en-US"/>
              <a:t>    hidden_MLP=1.0/(1.0+np.exp(-beta*hidden_MLP))</a:t>
            </a:r>
          </a:p>
          <a:p>
            <a:r>
              <a:rPr lang="zh-CN" altLang="en-US"/>
              <a:t>    hidden_MLP=np.concatenate((hidden_MLP,-np.ones((nData,1))),axis=1)</a:t>
            </a:r>
          </a:p>
          <a:p>
            <a:r>
              <a:rPr lang="zh-CN" altLang="en-US"/>
              <a:t>    output_MLP=np.dot(hidden_MLP,weight_w)</a:t>
            </a:r>
          </a:p>
          <a:p>
            <a:r>
              <a:rPr lang="zh-CN" altLang="en-US"/>
              <a:t>     error[n,0]=0.5*np.sum((output_MLP-trainTarget)**2)/nData</a:t>
            </a:r>
          </a:p>
          <a:p>
            <a:r>
              <a:rPr lang="zh-CN" altLang="en-US"/>
              <a:t>     deltaOutput=(output_MLP-trainTarget)/nData</a:t>
            </a:r>
          </a:p>
          <a:p>
            <a:r>
              <a:rPr lang="zh-CN" altLang="en-US"/>
              <a:t>    deltaHidden=beta*hidden_MLP*(1-hidden_MLP)*(np.dot(deltaOutput,np.transpose(weight_w)))</a:t>
            </a:r>
          </a:p>
          <a:p>
            <a:r>
              <a:rPr lang="zh-CN" altLang="en-US"/>
              <a:t>    update_v=eta*(np.dot(np.transpose(input_MLP),deltaHidden[:,:-1]))+momentum*update_v</a:t>
            </a:r>
          </a:p>
          <a:p>
            <a:r>
              <a:rPr lang="zh-CN" altLang="en-US"/>
              <a:t>    update_w=eta*(np.dot(np.transpose(hidden_MLP),deltaOutput))+momentum*update_w</a:t>
            </a:r>
          </a:p>
          <a:p>
            <a:r>
              <a:rPr lang="zh-CN" altLang="en-US"/>
              <a:t>    weight_v-=update_v</a:t>
            </a:r>
          </a:p>
          <a:p>
            <a:r>
              <a:rPr lang="zh-CN" altLang="en-US"/>
              <a:t>    weight_w-=update_w</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Validation Checking</a:t>
            </a:r>
          </a:p>
        </p:txBody>
      </p:sp>
      <p:sp>
        <p:nvSpPr>
          <p:cNvPr id="3" name="内容占位符 2"/>
          <p:cNvSpPr>
            <a:spLocks noGrp="1"/>
          </p:cNvSpPr>
          <p:nvPr>
            <p:ph idx="1"/>
          </p:nvPr>
        </p:nvSpPr>
        <p:spPr/>
        <p:txBody>
          <a:bodyPr/>
          <a:lstStyle/>
          <a:p>
            <a:r>
              <a:rPr lang="zh-CN" altLang="en-US">
                <a:sym typeface="+mn-ea"/>
              </a:rPr>
              <a:t>    validation_Hidden=np.dot(validation,weight_v)</a:t>
            </a:r>
            <a:endParaRPr lang="zh-CN" altLang="en-US"/>
          </a:p>
          <a:p>
            <a:r>
              <a:rPr lang="zh-CN" altLang="en-US">
                <a:sym typeface="+mn-ea"/>
              </a:rPr>
              <a:t>    validation_Hidden=1.0/(1.0+np.exp(-beta*validation_Hidden))</a:t>
            </a:r>
            <a:endParaRPr lang="zh-CN" altLang="en-US"/>
          </a:p>
          <a:p>
            <a:r>
              <a:rPr lang="zh-CN" altLang="en-US">
                <a:sym typeface="+mn-ea"/>
              </a:rPr>
              <a:t>    validation_Hidden=np.concatenate((validation_Hidden,-np.ones((np.shape(validation)[0],1))),axis=1)</a:t>
            </a:r>
            <a:endParaRPr lang="zh-CN" altLang="en-US"/>
          </a:p>
          <a:p>
            <a:r>
              <a:rPr lang="zh-CN" altLang="en-US">
                <a:sym typeface="+mn-ea"/>
              </a:rPr>
              <a:t>    validation_Output=np.dot(validation_Hidden,weight_w)</a:t>
            </a:r>
            <a:endParaRPr lang="zh-CN" altLang="en-US"/>
          </a:p>
          <a:p>
            <a:r>
              <a:rPr lang="zh-CN" altLang="en-US">
                <a:sym typeface="+mn-ea"/>
              </a:rPr>
              <a:t>    validation_error[n,0]=0.5*np.sum((validation_Output-validationTarget)**2)/np.shape(validation)[0]</a:t>
            </a:r>
            <a:endParaRPr lang="zh-CN" altLang="en-US"/>
          </a:p>
          <a:p>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Testing</a:t>
            </a:r>
          </a:p>
        </p:txBody>
      </p:sp>
      <p:sp>
        <p:nvSpPr>
          <p:cNvPr id="3" name="内容占位符 2"/>
          <p:cNvSpPr>
            <a:spLocks noGrp="1"/>
          </p:cNvSpPr>
          <p:nvPr>
            <p:ph idx="1"/>
          </p:nvPr>
        </p:nvSpPr>
        <p:spPr/>
        <p:txBody>
          <a:bodyPr/>
          <a:lstStyle/>
          <a:p>
            <a:r>
              <a:rPr lang="zh-CN" altLang="en-US"/>
              <a:t>test=np.concatenate((test,-np.ones((np.shape(test)[0],1))),axis=1)</a:t>
            </a:r>
          </a:p>
          <a:p>
            <a:r>
              <a:rPr lang="zh-CN" altLang="en-US"/>
              <a:t>test_Hidden=np.dot(test,weight_v)</a:t>
            </a:r>
          </a:p>
          <a:p>
            <a:r>
              <a:rPr lang="zh-CN" altLang="en-US"/>
              <a:t>test_Hidden=1.0/(1.0+np.exp(-beta*test_Hidden))</a:t>
            </a:r>
          </a:p>
          <a:p>
            <a:r>
              <a:rPr lang="zh-CN" altLang="en-US"/>
              <a:t>test_Hidden=np.concatenate((test_Hidden,-np.ones((np.shape(test)[0],1))),axis=1)</a:t>
            </a:r>
          </a:p>
          <a:p>
            <a:r>
              <a:rPr lang="zh-CN" altLang="en-US"/>
              <a:t>test_Output=np.dot(test_Hidden,weight_w)</a:t>
            </a:r>
          </a:p>
          <a:p>
            <a:r>
              <a:rPr lang="zh-CN" altLang="en-US"/>
              <a:t>test_error=0.5*np.sum((test_Output-testTarget)**2)/np.shape(test)[0]</a:t>
            </a:r>
          </a:p>
          <a:p>
            <a:r>
              <a:rPr lang="zh-CN" altLang="en-US"/>
              <a:t>print(test_error)</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76580" y="1383665"/>
            <a:ext cx="6972300" cy="468566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we can see that the network is learning, since the error is decreasing. </a:t>
            </a:r>
          </a:p>
          <a:p>
            <a:r>
              <a:rPr lang="zh-CN" altLang="en-US"/>
              <a:t>We now need to do two things: </a:t>
            </a:r>
          </a:p>
          <a:p>
            <a:pPr lvl="1"/>
            <a:r>
              <a:rPr lang="zh-CN" altLang="en-US"/>
              <a:t>work out </a:t>
            </a:r>
            <a:r>
              <a:rPr lang="zh-CN" altLang="en-US">
                <a:solidFill>
                  <a:srgbClr val="FF0000"/>
                </a:solidFill>
              </a:rPr>
              <a:t>how many hidden nodes </a:t>
            </a:r>
            <a:r>
              <a:rPr lang="zh-CN" altLang="en-US"/>
              <a:t>we need, </a:t>
            </a:r>
          </a:p>
          <a:p>
            <a:pPr lvl="1"/>
            <a:r>
              <a:rPr lang="zh-CN" altLang="en-US"/>
              <a:t>and decide</a:t>
            </a:r>
            <a:r>
              <a:rPr lang="zh-CN" altLang="en-US">
                <a:solidFill>
                  <a:srgbClr val="FF0000"/>
                </a:solidFill>
              </a:rPr>
              <a:t> how long to train</a:t>
            </a:r>
            <a:r>
              <a:rPr lang="zh-CN" altLang="en-US"/>
              <a:t> the network for.</a:t>
            </a:r>
          </a:p>
          <a:p>
            <a:pPr lvl="0"/>
            <a:r>
              <a:rPr lang="zh-CN" altLang="en-US">
                <a:sym typeface="+mn-ea"/>
              </a:rPr>
              <a:t> Learning should </a:t>
            </a:r>
            <a:r>
              <a:rPr lang="zh-CN" altLang="en-US">
                <a:solidFill>
                  <a:srgbClr val="FF0000"/>
                </a:solidFill>
                <a:sym typeface="+mn-ea"/>
              </a:rPr>
              <a:t>stop </a:t>
            </a:r>
            <a:r>
              <a:rPr lang="zh-CN" altLang="en-US">
                <a:sym typeface="+mn-ea"/>
              </a:rPr>
              <a:t>when the </a:t>
            </a:r>
            <a:r>
              <a:rPr lang="zh-CN" altLang="en-US">
                <a:solidFill>
                  <a:srgbClr val="FF0000"/>
                </a:solidFill>
                <a:sym typeface="+mn-ea"/>
              </a:rPr>
              <a:t>validation set error</a:t>
            </a:r>
            <a:r>
              <a:rPr lang="zh-CN" altLang="en-US">
                <a:sym typeface="+mn-ea"/>
              </a:rPr>
              <a:t> starts to increase. </a:t>
            </a:r>
            <a:endParaRPr lang="zh-CN" altLang="en-US"/>
          </a:p>
          <a:p>
            <a:pPr lvl="0"/>
            <a:r>
              <a:rPr lang="zh-CN" altLang="en-US">
                <a:sym typeface="+mn-ea"/>
              </a:rPr>
              <a:t>The important point is that we keep </a:t>
            </a:r>
            <a:r>
              <a:rPr lang="zh-CN" altLang="en-US">
                <a:solidFill>
                  <a:srgbClr val="FF0000"/>
                </a:solidFill>
                <a:sym typeface="+mn-ea"/>
              </a:rPr>
              <a:t>track </a:t>
            </a:r>
            <a:r>
              <a:rPr lang="zh-CN" altLang="en-US">
                <a:sym typeface="+mn-ea"/>
              </a:rPr>
              <a:t>of the validation error and </a:t>
            </a:r>
            <a:r>
              <a:rPr lang="zh-CN" altLang="en-US">
                <a:solidFill>
                  <a:srgbClr val="FF0000"/>
                </a:solidFill>
                <a:sym typeface="+mn-ea"/>
              </a:rPr>
              <a:t>stop </a:t>
            </a:r>
            <a:r>
              <a:rPr lang="zh-CN" altLang="en-US">
                <a:sym typeface="+mn-ea"/>
              </a:rPr>
              <a:t>when it starts to increase. </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finding the right size of network</a:t>
            </a:r>
          </a:p>
          <a:p>
            <a:r>
              <a:rPr lang="en-US" altLang="zh-CN"/>
              <a:t>remember that the weights are initialised </a:t>
            </a:r>
            <a:r>
              <a:rPr lang="en-US" altLang="zh-CN">
                <a:solidFill>
                  <a:srgbClr val="FF0000"/>
                </a:solidFill>
              </a:rPr>
              <a:t>randomly</a:t>
            </a:r>
            <a:r>
              <a:rPr lang="en-US" altLang="zh-CN"/>
              <a:t>, and so the fact that a </a:t>
            </a:r>
            <a:r>
              <a:rPr lang="en-US" altLang="zh-CN">
                <a:solidFill>
                  <a:srgbClr val="FF0000"/>
                </a:solidFill>
              </a:rPr>
              <a:t>particular </a:t>
            </a:r>
            <a:r>
              <a:rPr lang="en-US" altLang="zh-CN"/>
              <a:t>size of network gets a </a:t>
            </a:r>
            <a:r>
              <a:rPr lang="en-US" altLang="zh-CN">
                <a:solidFill>
                  <a:srgbClr val="FF0000"/>
                </a:solidFill>
              </a:rPr>
              <a:t>good </a:t>
            </a:r>
            <a:r>
              <a:rPr lang="en-US" altLang="zh-CN"/>
              <a:t>solution once does </a:t>
            </a:r>
            <a:r>
              <a:rPr lang="en-US" altLang="zh-CN">
                <a:solidFill>
                  <a:srgbClr val="FF0000"/>
                </a:solidFill>
              </a:rPr>
              <a:t>not </a:t>
            </a:r>
            <a:r>
              <a:rPr lang="en-US" altLang="zh-CN"/>
              <a:t>mean it is the </a:t>
            </a:r>
            <a:r>
              <a:rPr lang="en-US" altLang="zh-CN">
                <a:solidFill>
                  <a:srgbClr val="FF0000"/>
                </a:solidFill>
              </a:rPr>
              <a:t>right </a:t>
            </a:r>
            <a:r>
              <a:rPr lang="en-US" altLang="zh-CN"/>
              <a:t>size, it could have been a </a:t>
            </a:r>
            <a:r>
              <a:rPr lang="en-US" altLang="zh-CN">
                <a:solidFill>
                  <a:srgbClr val="FF0000"/>
                </a:solidFill>
              </a:rPr>
              <a:t>lucky </a:t>
            </a:r>
            <a:r>
              <a:rPr lang="en-US" altLang="zh-CN"/>
              <a:t>starting point.</a:t>
            </a:r>
          </a:p>
          <a:p>
            <a:r>
              <a:rPr lang="en-US" altLang="zh-CN"/>
              <a:t>So </a:t>
            </a:r>
            <a:r>
              <a:rPr lang="en-US" altLang="zh-CN">
                <a:solidFill>
                  <a:srgbClr val="FF0000"/>
                </a:solidFill>
              </a:rPr>
              <a:t>each </a:t>
            </a:r>
            <a:r>
              <a:rPr lang="en-US" altLang="zh-CN"/>
              <a:t>network size is run </a:t>
            </a:r>
            <a:r>
              <a:rPr lang="en-US" altLang="zh-CN">
                <a:solidFill>
                  <a:srgbClr val="FF0000"/>
                </a:solidFill>
              </a:rPr>
              <a:t>10 times</a:t>
            </a:r>
            <a:r>
              <a:rPr lang="en-US" altLang="zh-CN"/>
              <a:t>, and the </a:t>
            </a:r>
            <a:r>
              <a:rPr lang="en-US" altLang="zh-CN">
                <a:solidFill>
                  <a:srgbClr val="FF0000"/>
                </a:solidFill>
              </a:rPr>
              <a:t>average </a:t>
            </a:r>
            <a:r>
              <a:rPr lang="en-US" altLang="zh-CN"/>
              <a:t>is monitored.</a:t>
            </a:r>
          </a:p>
        </p:txBody>
      </p:sp>
      <p:pic>
        <p:nvPicPr>
          <p:cNvPr id="4" name="图片 3"/>
          <p:cNvPicPr>
            <a:picLocks noChangeAspect="1"/>
          </p:cNvPicPr>
          <p:nvPr/>
        </p:nvPicPr>
        <p:blipFill>
          <a:blip r:embed="rId2"/>
          <a:stretch>
            <a:fillRect/>
          </a:stretch>
        </p:blipFill>
        <p:spPr>
          <a:xfrm>
            <a:off x="800100" y="4315460"/>
            <a:ext cx="10591800" cy="22098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283335"/>
            <a:ext cx="10515600" cy="4893945"/>
          </a:xfrm>
        </p:spPr>
        <p:txBody>
          <a:bodyPr>
            <a:normAutofit lnSpcReduction="20000"/>
          </a:bodyPr>
          <a:lstStyle/>
          <a:p>
            <a:r>
              <a:rPr lang="zh-CN" altLang="en-US" sz="3200"/>
              <a:t>Based on these numbers, we would select a network with a small number of hidden nodes,</a:t>
            </a:r>
          </a:p>
          <a:p>
            <a:r>
              <a:rPr lang="zh-CN" altLang="en-US" sz="3200"/>
              <a:t>certainly between 2 and 10 (and the </a:t>
            </a:r>
            <a:r>
              <a:rPr lang="zh-CN" altLang="en-US" sz="3200">
                <a:solidFill>
                  <a:srgbClr val="FF0000"/>
                </a:solidFill>
              </a:rPr>
              <a:t>smaller </a:t>
            </a:r>
            <a:r>
              <a:rPr lang="zh-CN" altLang="en-US" sz="3200"/>
              <a:t>the better, in general), since their maximum error is much smaller than a network with just 1 hidden node.</a:t>
            </a:r>
          </a:p>
          <a:p>
            <a:r>
              <a:rPr lang="en-US" altLang="zh-CN" sz="3200"/>
              <a:t>The answer is 2 hidden nodes.</a:t>
            </a:r>
          </a:p>
          <a:p>
            <a:r>
              <a:rPr lang="en-US" altLang="zh-CN" sz="3200"/>
              <a:t>Note also that the </a:t>
            </a:r>
            <a:r>
              <a:rPr lang="en-US" altLang="zh-CN" sz="3200">
                <a:solidFill>
                  <a:srgbClr val="FF0000"/>
                </a:solidFill>
              </a:rPr>
              <a:t>error increases</a:t>
            </a:r>
            <a:r>
              <a:rPr lang="en-US" altLang="zh-CN" sz="3200"/>
              <a:t> once </a:t>
            </a:r>
            <a:r>
              <a:rPr lang="en-US" altLang="zh-CN" sz="3200">
                <a:solidFill>
                  <a:srgbClr val="FF0000"/>
                </a:solidFill>
              </a:rPr>
              <a:t>too many</a:t>
            </a:r>
            <a:r>
              <a:rPr lang="en-US" altLang="zh-CN" sz="3200"/>
              <a:t> hidden nodes are used, since the network has too much variation for the problem. </a:t>
            </a:r>
          </a:p>
          <a:p>
            <a:r>
              <a:rPr lang="en-US" altLang="zh-CN" sz="3200"/>
              <a:t>You can also do the same kind of experimentation with </a:t>
            </a:r>
            <a:r>
              <a:rPr lang="en-US" altLang="zh-CN" sz="3200">
                <a:solidFill>
                  <a:srgbClr val="FF0000"/>
                </a:solidFill>
              </a:rPr>
              <a:t>more hidden layers</a:t>
            </a:r>
            <a:r>
              <a:rPr lang="en-US" altLang="zh-CN" sz="3200"/>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4.4.2 Classification with the MLP</a:t>
            </a:r>
          </a:p>
        </p:txBody>
      </p:sp>
      <p:sp>
        <p:nvSpPr>
          <p:cNvPr id="3" name="内容占位符 2"/>
          <p:cNvSpPr>
            <a:spLocks noGrp="1"/>
          </p:cNvSpPr>
          <p:nvPr>
            <p:ph idx="1"/>
          </p:nvPr>
        </p:nvSpPr>
        <p:spPr>
          <a:xfrm>
            <a:off x="838200" y="1825625"/>
            <a:ext cx="10515600" cy="4905375"/>
          </a:xfrm>
        </p:spPr>
        <p:txBody>
          <a:bodyPr>
            <a:normAutofit fontScale="90000"/>
          </a:bodyPr>
          <a:lstStyle/>
          <a:p>
            <a:r>
              <a:rPr lang="zh-CN" altLang="en-US"/>
              <a:t>1-of-N encoding</a:t>
            </a:r>
          </a:p>
          <a:p>
            <a:pPr lvl="1"/>
            <a:r>
              <a:rPr lang="zh-CN" altLang="en-US"/>
              <a:t>A separate node is used to represent each possible class, and the target vectors consist of zeros everywhere except for in the one element that corresponds to the correct class, e.g., (0, 0, 0, 1, 0, 0)</a:t>
            </a:r>
          </a:p>
          <a:p>
            <a:pPr lvl="0"/>
            <a:r>
              <a:rPr lang="zh-CN" altLang="en-US"/>
              <a:t>the </a:t>
            </a:r>
            <a:r>
              <a:rPr lang="zh-CN" altLang="en-US">
                <a:solidFill>
                  <a:srgbClr val="FF0000"/>
                </a:solidFill>
              </a:rPr>
              <a:t>hard-max</a:t>
            </a:r>
            <a:r>
              <a:rPr lang="zh-CN" altLang="en-US"/>
              <a:t> activation function </a:t>
            </a:r>
          </a:p>
          <a:p>
            <a:pPr lvl="1"/>
            <a:r>
              <a:rPr lang="zh-CN" altLang="en-US"/>
              <a:t>since the neuron with the </a:t>
            </a:r>
            <a:r>
              <a:rPr lang="zh-CN" altLang="en-US">
                <a:solidFill>
                  <a:srgbClr val="FF0000"/>
                </a:solidFill>
              </a:rPr>
              <a:t>highest </a:t>
            </a:r>
            <a:r>
              <a:rPr lang="zh-CN" altLang="en-US"/>
              <a:t>activation is chosen to </a:t>
            </a:r>
            <a:r>
              <a:rPr lang="zh-CN" altLang="en-US">
                <a:solidFill>
                  <a:srgbClr val="FF0000"/>
                </a:solidFill>
              </a:rPr>
              <a:t>fire </a:t>
            </a:r>
            <a:r>
              <a:rPr lang="zh-CN" altLang="en-US"/>
              <a:t>and the rest are ignored</a:t>
            </a:r>
          </a:p>
          <a:p>
            <a:pPr lvl="0"/>
            <a:r>
              <a:rPr lang="zh-CN" altLang="en-US"/>
              <a:t>the </a:t>
            </a:r>
            <a:r>
              <a:rPr lang="zh-CN" altLang="en-US">
                <a:solidFill>
                  <a:srgbClr val="FF0000"/>
                </a:solidFill>
              </a:rPr>
              <a:t>soft-max</a:t>
            </a:r>
            <a:r>
              <a:rPr lang="zh-CN" altLang="en-US"/>
              <a:t> function,</a:t>
            </a:r>
          </a:p>
          <a:p>
            <a:pPr lvl="1"/>
            <a:r>
              <a:rPr lang="zh-CN" altLang="en-US"/>
              <a:t>which has the </a:t>
            </a:r>
            <a:r>
              <a:rPr lang="zh-CN" altLang="en-US">
                <a:solidFill>
                  <a:srgbClr val="FF0000"/>
                </a:solidFill>
              </a:rPr>
              <a:t>effect </a:t>
            </a:r>
            <a:r>
              <a:rPr lang="zh-CN" altLang="en-US"/>
              <a:t>of scaling the </a:t>
            </a:r>
            <a:r>
              <a:rPr lang="zh-CN" altLang="en-US">
                <a:solidFill>
                  <a:srgbClr val="FF0000"/>
                </a:solidFill>
              </a:rPr>
              <a:t>output </a:t>
            </a:r>
            <a:r>
              <a:rPr lang="zh-CN" altLang="en-US"/>
              <a:t>of each neuron according to </a:t>
            </a:r>
            <a:r>
              <a:rPr lang="zh-CN" altLang="en-US">
                <a:solidFill>
                  <a:srgbClr val="FF0000"/>
                </a:solidFill>
              </a:rPr>
              <a:t>how large</a:t>
            </a:r>
            <a:r>
              <a:rPr lang="zh-CN" altLang="en-US"/>
              <a:t> it is in comparison to the others, and making the </a:t>
            </a:r>
            <a:r>
              <a:rPr lang="zh-CN" altLang="en-US">
                <a:solidFill>
                  <a:srgbClr val="FF0000"/>
                </a:solidFill>
              </a:rPr>
              <a:t>total output sum</a:t>
            </a:r>
            <a:r>
              <a:rPr lang="zh-CN" altLang="en-US"/>
              <a:t> to 1. </a:t>
            </a:r>
          </a:p>
          <a:p>
            <a:pPr lvl="1"/>
            <a:r>
              <a:rPr lang="zh-CN" altLang="en-US"/>
              <a:t>So if there is one </a:t>
            </a:r>
            <a:r>
              <a:rPr lang="zh-CN" altLang="en-US">
                <a:solidFill>
                  <a:srgbClr val="FF0000"/>
                </a:solidFill>
              </a:rPr>
              <a:t>clear winner</a:t>
            </a:r>
            <a:r>
              <a:rPr lang="zh-CN" altLang="en-US"/>
              <a:t>, it will have a value</a:t>
            </a:r>
            <a:r>
              <a:rPr lang="zh-CN" altLang="en-US">
                <a:solidFill>
                  <a:srgbClr val="FF0000"/>
                </a:solidFill>
              </a:rPr>
              <a:t> near 1</a:t>
            </a:r>
            <a:r>
              <a:rPr lang="zh-CN" altLang="en-US"/>
              <a:t>, while if there are </a:t>
            </a:r>
            <a:r>
              <a:rPr lang="zh-CN" altLang="en-US">
                <a:solidFill>
                  <a:srgbClr val="FF0000"/>
                </a:solidFill>
              </a:rPr>
              <a:t>several </a:t>
            </a:r>
            <a:r>
              <a:rPr lang="zh-CN" altLang="en-US"/>
              <a:t>values that are </a:t>
            </a:r>
            <a:r>
              <a:rPr lang="zh-CN" altLang="en-US">
                <a:solidFill>
                  <a:srgbClr val="FF0000"/>
                </a:solidFill>
              </a:rPr>
              <a:t>close </a:t>
            </a:r>
            <a:r>
              <a:rPr lang="zh-CN" altLang="en-US"/>
              <a:t>to each other, they will each have a value of about</a:t>
            </a:r>
            <a:r>
              <a:rPr lang="zh-CN" altLang="en-US">
                <a:solidFill>
                  <a:srgbClr val="FF0000"/>
                </a:solidFill>
              </a:rPr>
              <a:t> 1</a:t>
            </a:r>
            <a:r>
              <a:rPr lang="en-US" altLang="zh-CN">
                <a:solidFill>
                  <a:srgbClr val="FF0000"/>
                </a:solidFill>
              </a:rPr>
              <a:t>/</a:t>
            </a:r>
            <a:r>
              <a:rPr lang="zh-CN" altLang="en-US">
                <a:solidFill>
                  <a:srgbClr val="FF0000"/>
                </a:solidFill>
              </a:rPr>
              <a:t>p</a:t>
            </a:r>
            <a:r>
              <a:rPr lang="zh-CN" altLang="en-US"/>
              <a:t>, where p is the </a:t>
            </a:r>
            <a:r>
              <a:rPr lang="zh-CN" altLang="en-US">
                <a:solidFill>
                  <a:srgbClr val="FF0000"/>
                </a:solidFill>
              </a:rPr>
              <a:t>number </a:t>
            </a:r>
            <a:r>
              <a:rPr lang="zh-CN" altLang="en-US"/>
              <a:t>of output neurons that have </a:t>
            </a:r>
            <a:r>
              <a:rPr lang="zh-CN" altLang="en-US">
                <a:solidFill>
                  <a:srgbClr val="FF0000"/>
                </a:solidFill>
              </a:rPr>
              <a:t>similar </a:t>
            </a:r>
            <a:r>
              <a:rPr lang="zh-CN" altLang="en-US"/>
              <a:t>values.</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10116</Words>
  <Application>Microsoft Office PowerPoint</Application>
  <PresentationFormat>宽屏</PresentationFormat>
  <Paragraphs>693</Paragraphs>
  <Slides>129</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129</vt:i4>
      </vt:variant>
    </vt:vector>
  </HeadingPairs>
  <TitlesOfParts>
    <vt:vector size="134" baseType="lpstr">
      <vt:lpstr>Arial</vt:lpstr>
      <vt:lpstr>Calibri</vt:lpstr>
      <vt:lpstr>Calibri Light</vt:lpstr>
      <vt:lpstr>Office 主题</vt:lpstr>
      <vt:lpstr>Equation.KSEE3</vt:lpstr>
      <vt:lpstr>Machine Learning  An Algorithm Perspective</vt:lpstr>
      <vt:lpstr>CHAPTER 4 The Multi-layer Perceptron</vt:lpstr>
      <vt:lpstr>4.1 GOING FORWARDS</vt:lpstr>
      <vt:lpstr>Going Forwards</vt:lpstr>
      <vt:lpstr>4.1.1 Biases</vt:lpstr>
      <vt:lpstr>4.2 GOING BACKWARDS: BACK-PROPAGATION OF ERROR</vt:lpstr>
      <vt:lpstr>PowerPoint 演示文稿</vt:lpstr>
      <vt:lpstr>PowerPoint 演示文稿</vt:lpstr>
      <vt:lpstr>the activation function</vt:lpstr>
      <vt:lpstr>PowerPoint 演示文稿</vt:lpstr>
      <vt:lpstr>PowerPoint 演示文稿</vt:lpstr>
      <vt:lpstr>PowerPoint 演示文稿</vt:lpstr>
      <vt:lpstr>PowerPoint 演示文稿</vt:lpstr>
      <vt:lpstr>PowerPoint 演示文稿</vt:lpstr>
      <vt:lpstr>4.2.1 The Multi-layer Perceptron Algorithm</vt:lpstr>
      <vt:lpstr>PowerPoint 演示文稿</vt:lpstr>
      <vt:lpstr>the full MLP training algorithm using back-propagation of error</vt:lpstr>
      <vt:lpstr>PowerPoint 演示文稿</vt:lpstr>
      <vt:lpstr>The Multi-layer Perceptron Algorithm</vt:lpstr>
      <vt:lpstr>PowerPoint 演示文稿</vt:lpstr>
      <vt:lpstr>Backwards phase:</vt:lpstr>
      <vt:lpstr>PowerPoint 演示文稿</vt:lpstr>
      <vt:lpstr>PowerPoint 演示文稿</vt:lpstr>
      <vt:lpstr>4.2.2 Initialising the Weights</vt:lpstr>
      <vt:lpstr>Choosing the size of the initial values</vt:lpstr>
      <vt:lpstr>PowerPoint 演示文稿</vt:lpstr>
      <vt:lpstr>4.2.3 Different Output Activation Functions</vt:lpstr>
      <vt:lpstr>A third type of output neuron</vt:lpstr>
      <vt:lpstr>PowerPoint 演示文稿</vt:lpstr>
      <vt:lpstr>PowerPoint 演示文稿</vt:lpstr>
      <vt:lpstr>Cross entropy</vt:lpstr>
      <vt:lpstr>4.2.4 Sequential and Batch Training</vt:lpstr>
      <vt:lpstr>The sequential version</vt:lpstr>
      <vt:lpstr>4.2.5 Local Minima</vt:lpstr>
      <vt:lpstr>PowerPoint 演示文稿</vt:lpstr>
      <vt:lpstr>4.2.6 Picking Up Momentum</vt:lpstr>
      <vt:lpstr>PowerPoint 演示文稿</vt:lpstr>
      <vt:lpstr>Another thing that can be added is known as weight decay.</vt:lpstr>
      <vt:lpstr>4.2.7 Minibatches and Stochastic Gradient Descent</vt:lpstr>
      <vt:lpstr>PowerPoint 演示文稿</vt:lpstr>
      <vt:lpstr>Stochastic gradient descent</vt:lpstr>
      <vt:lpstr>4.2.8 Other Improvements</vt:lpstr>
      <vt:lpstr>PowerPoint 演示文稿</vt:lpstr>
      <vt:lpstr>4.3 THE MULTI-LAYER PERCEPTRON IN PRACTICE</vt:lpstr>
      <vt:lpstr>4.3.1 Amount of Training Data</vt:lpstr>
      <vt:lpstr>4.3.2 Number of Hidden Layers</vt:lpstr>
      <vt:lpstr>PowerPoint 演示文稿</vt:lpstr>
      <vt:lpstr>PowerPoint 演示文稿</vt:lpstr>
      <vt:lpstr>PowerPoint 演示文稿</vt:lpstr>
      <vt:lpstr>PowerPoint 演示文稿</vt:lpstr>
      <vt:lpstr>4.3.3 When to Stop Learning</vt:lpstr>
      <vt:lpstr>PowerPoint 演示文稿</vt:lpstr>
      <vt:lpstr>PowerPoint 演示文稿</vt:lpstr>
      <vt:lpstr>PowerPoint 演示文稿</vt:lpstr>
      <vt:lpstr>PowerPoint 演示文稿</vt:lpstr>
      <vt:lpstr>PowerPoint 演示文稿</vt:lpstr>
      <vt:lpstr>4.5 A RECIPE FOR USING THE MLP Select inputs and outputs for your problem</vt:lpstr>
      <vt:lpstr>Normalise inputs</vt:lpstr>
      <vt:lpstr>Split the data into training, testing, and validation sets</vt:lpstr>
      <vt:lpstr>Select a network architecture</vt:lpstr>
      <vt:lpstr>Train a network</vt:lpstr>
      <vt:lpstr>Test the network </vt:lpstr>
      <vt:lpstr>4.6 DERIVING BACK-PROPAGATION 4.6.1 The Network Output and the Error</vt:lpstr>
      <vt:lpstr>4.6.2 The Error of the Network</vt:lpstr>
      <vt:lpstr>Just consider the situation without hidden layer--The simplest case</vt:lpstr>
      <vt:lpstr>PowerPoint 演示文稿</vt:lpstr>
      <vt:lpstr>PowerPoint 演示文稿</vt:lpstr>
      <vt:lpstr>4.6.3 Requirements of an Activation Function</vt:lpstr>
      <vt:lpstr>PowerPoint 演示文稿</vt:lpstr>
      <vt:lpstr>4.6.4 Back-Propagation of Error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4.6.5 The Output Activation Functions</vt:lpstr>
      <vt:lpstr>PowerPoint 演示文稿</vt:lpstr>
      <vt:lpstr>the δo(κ) in the soft-max case</vt:lpstr>
      <vt:lpstr>K=κ</vt:lpstr>
      <vt:lpstr>K≠κ</vt:lpstr>
      <vt:lpstr>4.6.6 An Alternative Error Function</vt:lpstr>
      <vt:lpstr>PowerPoint 演示文稿</vt:lpstr>
      <vt:lpstr>PowerPoint 演示文稿</vt:lpstr>
      <vt:lpstr>4.4 EXAMPLES OF USING THE MLP 4.4.1 A Regression Problem</vt:lpstr>
      <vt:lpstr>PowerPoint 演示文稿</vt:lpstr>
      <vt:lpstr>PowerPoint 演示文稿</vt:lpstr>
      <vt:lpstr>PowerPoint 演示文稿</vt:lpstr>
      <vt:lpstr>PowerPoint 演示文稿</vt:lpstr>
      <vt:lpstr>The preparation of  training the MLP</vt:lpstr>
      <vt:lpstr> Training the MLP</vt:lpstr>
      <vt:lpstr>Validation Checking</vt:lpstr>
      <vt:lpstr>Testing</vt:lpstr>
      <vt:lpstr>PowerPoint 演示文稿</vt:lpstr>
      <vt:lpstr>PowerPoint 演示文稿</vt:lpstr>
      <vt:lpstr>PowerPoint 演示文稿</vt:lpstr>
      <vt:lpstr>PowerPoint 演示文稿</vt:lpstr>
      <vt:lpstr>4.4.2 Classification with the MLP</vt:lpstr>
      <vt:lpstr>Notes when performing classification</vt:lpstr>
      <vt:lpstr>PowerPoint 演示文稿</vt:lpstr>
      <vt:lpstr>4.4.3 A Classification Example: The Iris Dataset</vt:lpstr>
      <vt:lpstr>Normalising the input Data</vt:lpstr>
      <vt:lpstr>Convert the targets into 1-of-N encoding</vt:lpstr>
      <vt:lpstr>Randomise the order before splitting them into sets</vt:lpstr>
      <vt:lpstr>To separate the data into training, testing, and validation sets</vt:lpstr>
      <vt:lpstr>initializtin of training MLP</vt:lpstr>
      <vt:lpstr>PowerPoint 演示文稿</vt:lpstr>
      <vt:lpstr>training of MLP for classification</vt:lpstr>
      <vt:lpstr>PowerPoint 演示文稿</vt:lpstr>
      <vt:lpstr>Validation Tracking</vt:lpstr>
      <vt:lpstr>testing the result</vt:lpstr>
      <vt:lpstr>Confusion Matrix</vt:lpstr>
      <vt:lpstr>PowerPoint 演示文稿</vt:lpstr>
      <vt:lpstr>Output the results</vt:lpstr>
      <vt:lpstr>PowerPoint 演示文稿</vt:lpstr>
      <vt:lpstr>4.4.4 Time-Series Prediction</vt:lpstr>
      <vt:lpstr>PowerPoint 演示文稿</vt:lpstr>
      <vt:lpstr>PowerPoint 演示文稿</vt:lpstr>
      <vt:lpstr>PowerPoint 演示文稿</vt:lpstr>
      <vt:lpstr>PowerPoint 演示文稿</vt:lpstr>
      <vt:lpstr>PowerPoint 演示文稿</vt:lpstr>
      <vt:lpstr>PowerPoint 演示文稿</vt:lpstr>
      <vt:lpstr>4.4.5 Data Compression: The Auto-Associative Network</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David Chen</dc:creator>
  <cp:lastModifiedBy>Shuyue Jia</cp:lastModifiedBy>
  <cp:revision>255</cp:revision>
  <dcterms:created xsi:type="dcterms:W3CDTF">2018-01-04T02:16:00Z</dcterms:created>
  <dcterms:modified xsi:type="dcterms:W3CDTF">2019-03-21T07:06:16Z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