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15"/>
    <p:restoredTop sz="96928"/>
  </p:normalViewPr>
  <p:slideViewPr>
    <p:cSldViewPr snapToGrid="0" snapToObjects="1">
      <p:cViewPr varScale="1">
        <p:scale>
          <a:sx n="142" d="100"/>
          <a:sy n="142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0B47-B194-0542-8E5A-119F2145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513B3-3A4C-B242-BA49-D5A6EFED8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B683C-F5E6-5B4C-B318-0C9BC5E30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9E7-DA3D-A748-97D2-2AEC74493FA6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77EEA-FDDB-3545-B6BA-FC15E0FB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B122-366D-234A-B445-CCB8522A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1D20-E9BC-1C45-8432-94AB01E7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2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3A2AC-60DB-EF4D-AACE-F1A20846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FDF7B-6B2E-E84B-A295-7025F26A6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FE46E-A9FB-034A-8F4F-89465691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9E7-DA3D-A748-97D2-2AEC74493FA6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8D6BA-E60B-1646-88EF-D17E613F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7788E-F338-EA48-A987-1755BF83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1D20-E9BC-1C45-8432-94AB01E7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1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0C200A-E6C6-124D-9A26-3799E9702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6B05C-83FC-B74B-85BF-1C56E82AB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FBD86-4602-9D43-8CFD-98C5D2D2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9E7-DA3D-A748-97D2-2AEC74493FA6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DE8D1-BDAE-DD40-BCD7-72E2AF53E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44FA1-7CB6-644B-A297-C4B5398F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1D20-E9BC-1C45-8432-94AB01E7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3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9F09-2D7E-DD4B-954B-75C48485F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44D3-F122-C847-BD93-67C09351F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EA701-35FB-6E43-99FD-15B6C3CB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9E7-DA3D-A748-97D2-2AEC74493FA6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46AE-0601-E446-82EA-F46A0231E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A1F7B-AEC4-C84F-AA29-1406ADEA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1D20-E9BC-1C45-8432-94AB01E7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7A93-0709-FE42-9483-AFF52030C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ABBE5-B2CE-BD42-A7C0-48D28A9EF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4C37B-6314-9D45-A6B9-41FAD1DE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9E7-DA3D-A748-97D2-2AEC74493FA6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959FF-2642-1146-8E04-8D644300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FBF4F-7473-A340-96FE-B5BB91E4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1D20-E9BC-1C45-8432-94AB01E7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7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ED854-FB32-004C-A78A-4AAC2272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1F9B-5C92-8D48-AE6A-9DF7737E4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B4B1F-6BD7-CF44-ADB3-FC03942E0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5FD3F-9525-5148-975B-1DD63D922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9E7-DA3D-A748-97D2-2AEC74493FA6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66CDC-DF18-A04B-AC4F-479C01ED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AE8C4-2F82-2D44-9470-2EEBEE32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1D20-E9BC-1C45-8432-94AB01E7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7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FF699-3CF6-064F-96C0-63115CA1B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E1765-77EC-3F48-BEF7-419E8F1E8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95AE2-D6DD-B54C-B0B5-8A1908B6C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C65AD-A7F7-6347-8183-01320CB5A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E3EE77-AE8E-384F-88C5-EB0065FF8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8DB82D-2384-2B4B-8EA4-B67518C2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9E7-DA3D-A748-97D2-2AEC74493FA6}" type="datetimeFigureOut">
              <a:rPr lang="en-US" smtClean="0"/>
              <a:t>6/17/20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4DE84C-1273-6240-AC70-2C929E45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278EC3-F809-8147-84D3-51174E7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1D20-E9BC-1C45-8432-94AB01E7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5E6EB-4E67-F248-BE49-AD189C856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72D43-B423-CA4C-9EAC-F045F9C3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9E7-DA3D-A748-97D2-2AEC74493FA6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07441-D17F-6345-AB64-703F3954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9662E-381A-7046-BC8E-FE6ECDEB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1D20-E9BC-1C45-8432-94AB01E7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43AFA-C6DF-6942-9647-978E1C322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9E7-DA3D-A748-97D2-2AEC74493FA6}" type="datetimeFigureOut">
              <a:rPr lang="en-US" smtClean="0"/>
              <a:t>6/17/20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86D7B-41F3-5B42-961B-06E49E199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6F77F-FAD6-4547-9C38-0DA53991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1D20-E9BC-1C45-8432-94AB01E7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7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D21DF-7218-F24C-A9B7-57AD6366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95657-8122-354F-A9EF-AECA7CFD1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8AE3F-8850-DA41-BC77-5715D381E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BBC75-EF8C-3240-BF46-A352452B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9E7-DA3D-A748-97D2-2AEC74493FA6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F179C-09A7-284D-B40E-4B92778B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905AE-D43C-EA4B-B44E-B3FB1DC4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1D20-E9BC-1C45-8432-94AB01E7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8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7901-AFC1-D649-B8B2-1DC45343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E46DEB-7D1B-994A-ABE0-518084447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2D477-01CF-6646-AB2B-BF057CFFF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7E1C3-A9A2-7B41-9C3A-72FDEC73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9E7-DA3D-A748-97D2-2AEC74493FA6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E5D9D-4950-6746-B8F9-9215D8A6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D1024-AF50-E146-AF1A-8729CC27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1D20-E9BC-1C45-8432-94AB01E7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7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F1EEA1-1219-F84C-ADE1-D8FD3DD5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9EBC0-22BC-154F-AA4F-680950DAD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AE94A-6EAB-E44A-83BF-CF3E85C3B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689E7-DA3D-A748-97D2-2AEC74493FA6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EE2F3-5134-C649-BD7A-3668FD944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68F69-8BF0-F049-A06F-ECC0D0E95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1D20-E9BC-1C45-8432-94AB01E7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6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95220-B0C8-D943-B2AD-51656B0BD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Sparse CNNs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Masks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6B44E-A1B7-C849-9DB3-62E98D1AE9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Shuyue Jia</a:t>
            </a:r>
          </a:p>
        </p:txBody>
      </p:sp>
    </p:spTree>
    <p:extLst>
      <p:ext uri="{BB962C8B-B14F-4D97-AF65-F5344CB8AC3E}">
        <p14:creationId xmlns:p14="http://schemas.microsoft.com/office/powerpoint/2010/main" val="4088530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A02D-E50B-B144-A5EE-FFFB6927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(3D pose estimation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CNNs):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1D666-9D62-FA42-B59F-0FC6B6F6C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242"/>
            <a:ext cx="10515600" cy="5507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Encoder-Decoder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with 2D Joints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stages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image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joint locations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space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(3D joint locations)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3D-Aware Intermediate States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stages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image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3D-aware states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joint locations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Volumetric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</a:t>
            </a:r>
          </a:p>
          <a:p>
            <a:pPr marL="457200" lvl="1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Helpful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depth information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(This work: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Part-Centric Heatmap Triplets)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Performance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519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A02D-E50B-B144-A5EE-FFFB6927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(3D human body reconstruction based on CNNs):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1D666-9D62-FA42-B59F-0FC6B6F6C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985"/>
            <a:ext cx="10515600" cy="55071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arametric human body space, e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.g.,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SMPL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-stage Framework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image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joint locations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SMPL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ambiguity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minimum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One-stage Framework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image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SMPL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3D model annotations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States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stages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image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states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SMPL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Voxel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Mesh,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UV-maps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69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A02D-E50B-B144-A5EE-FFFB6927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1AF4A6-6EA6-7D40-AF0D-684E40BD4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6985"/>
            <a:ext cx="9976024" cy="52158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E8D70BF-450C-FE42-A98F-1B27B9B24737}"/>
              </a:ext>
            </a:extLst>
          </p:cNvPr>
          <p:cNvSpPr/>
          <p:nvPr/>
        </p:nvSpPr>
        <p:spPr>
          <a:xfrm>
            <a:off x="6613872" y="2844183"/>
            <a:ext cx="14542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features </a:t>
            </a:r>
          </a:p>
        </p:txBody>
      </p:sp>
    </p:spTree>
    <p:extLst>
      <p:ext uri="{BB962C8B-B14F-4D97-AF65-F5344CB8AC3E}">
        <p14:creationId xmlns:p14="http://schemas.microsoft.com/office/powerpoint/2010/main" val="3445966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A02D-E50B-B144-A5EE-FFFB6927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1D666-9D62-FA42-B59F-0FC6B6F6C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985"/>
            <a:ext cx="10515600" cy="5507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Image (coordinates)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depth information 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Part-Centric Heatmap Triplets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780DEC-A4EC-634C-8563-1A7420511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846" y="2325188"/>
            <a:ext cx="3910623" cy="31676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44E7D1-5C40-4C4C-86B8-746A04E34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233" y="5624957"/>
            <a:ext cx="3809847" cy="3423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AD55EE-3F99-274B-9772-E9859508A425}"/>
              </a:ext>
            </a:extLst>
          </p:cNvPr>
          <p:cNvSpPr txBox="1"/>
          <p:nvPr/>
        </p:nvSpPr>
        <p:spPr>
          <a:xfrm>
            <a:off x="5178115" y="2323661"/>
            <a:ext cx="17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joint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126DC5-A441-0843-A6D9-824F84F5F7CA}"/>
              </a:ext>
            </a:extLst>
          </p:cNvPr>
          <p:cNvSpPr txBox="1"/>
          <p:nvPr/>
        </p:nvSpPr>
        <p:spPr>
          <a:xfrm>
            <a:off x="5178115" y="2972430"/>
            <a:ext cx="17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joint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681B38-9FF3-7F4B-9EEE-61E7772CAAA9}"/>
              </a:ext>
            </a:extLst>
          </p:cNvPr>
          <p:cNvSpPr txBox="1"/>
          <p:nvPr/>
        </p:nvSpPr>
        <p:spPr>
          <a:xfrm>
            <a:off x="5534297" y="3909019"/>
            <a:ext cx="2521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Depth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Ordering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74B3E2-166D-4B41-A534-C6A22E814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5034" y="4349673"/>
            <a:ext cx="2521132" cy="93033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435092-1A5D-2E41-93BD-0DFAEB8D906D}"/>
              </a:ext>
            </a:extLst>
          </p:cNvPr>
          <p:cNvCxnSpPr/>
          <p:nvPr/>
        </p:nvCxnSpPr>
        <p:spPr>
          <a:xfrm flipV="1">
            <a:off x="4528457" y="2560320"/>
            <a:ext cx="539932" cy="2525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C1138-51E6-BE48-85AA-C0EB1720716E}"/>
              </a:ext>
            </a:extLst>
          </p:cNvPr>
          <p:cNvCxnSpPr>
            <a:cxnSpLocks/>
          </p:cNvCxnSpPr>
          <p:nvPr/>
        </p:nvCxnSpPr>
        <p:spPr>
          <a:xfrm>
            <a:off x="4275909" y="2602548"/>
            <a:ext cx="902206" cy="443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3DF847-384C-2842-A48D-9E6561CECDDA}"/>
              </a:ext>
            </a:extLst>
          </p:cNvPr>
          <p:cNvCxnSpPr>
            <a:cxnSpLocks/>
          </p:cNvCxnSpPr>
          <p:nvPr/>
        </p:nvCxnSpPr>
        <p:spPr>
          <a:xfrm flipV="1">
            <a:off x="4908606" y="3290921"/>
            <a:ext cx="269509" cy="762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BF1CDBD-FC11-B340-9CF6-4CE1C0679A28}"/>
              </a:ext>
            </a:extLst>
          </p:cNvPr>
          <p:cNvSpPr/>
          <p:nvPr/>
        </p:nvSpPr>
        <p:spPr>
          <a:xfrm>
            <a:off x="6884995" y="2283809"/>
            <a:ext cx="32042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airwise joints’ co-location likelihoods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D39E6A-AD16-D847-9F21-3D8CBBD71AD4}"/>
              </a:ext>
            </a:extLst>
          </p:cNvPr>
          <p:cNvSpPr/>
          <p:nvPr/>
        </p:nvSpPr>
        <p:spPr>
          <a:xfrm>
            <a:off x="6889226" y="2598937"/>
            <a:ext cx="37273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epth relations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geometric constraints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7A09652-8806-F74E-9713-9C38EB9FF2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7497" y="1995687"/>
            <a:ext cx="2405164" cy="30948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530DDD-BA13-ED49-9CF4-0F102B75A0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332" y="6045156"/>
            <a:ext cx="2274570" cy="35955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0E79647-E402-534D-9205-BC51DEFC81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9131" y="5433652"/>
            <a:ext cx="194130" cy="22060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6BAAA77-AAA1-2F44-85E3-98C116D7BF68}"/>
              </a:ext>
            </a:extLst>
          </p:cNvPr>
          <p:cNvSpPr/>
          <p:nvPr/>
        </p:nvSpPr>
        <p:spPr>
          <a:xfrm>
            <a:off x="5666196" y="5399524"/>
            <a:ext cx="21370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depth difference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2AA506-7B59-5E4A-9FB8-08C47C04E1B4}"/>
              </a:ext>
            </a:extLst>
          </p:cNvPr>
          <p:cNvSpPr/>
          <p:nvPr/>
        </p:nvSpPr>
        <p:spPr>
          <a:xfrm>
            <a:off x="2301240" y="831522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representation of the 3D-aware relationship </a:t>
            </a:r>
          </a:p>
        </p:txBody>
      </p:sp>
    </p:spTree>
    <p:extLst>
      <p:ext uri="{BB962C8B-B14F-4D97-AF65-F5344CB8AC3E}">
        <p14:creationId xmlns:p14="http://schemas.microsoft.com/office/powerpoint/2010/main" val="1052713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6EB5-1D73-2142-B918-F43EA4B3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1A6446-B2CB-864E-8B76-66C1E959B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114" y="1989167"/>
            <a:ext cx="2151729" cy="3870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D6D3092-B6C9-BD4E-B903-AA7D219BE251}"/>
              </a:ext>
            </a:extLst>
          </p:cNvPr>
          <p:cNvSpPr/>
          <p:nvPr/>
        </p:nvSpPr>
        <p:spPr>
          <a:xfrm>
            <a:off x="838200" y="1973405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HEMlets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F14F5B-A22F-5A4C-91CB-A5E95C831C51}"/>
              </a:ext>
            </a:extLst>
          </p:cNvPr>
          <p:cNvSpPr/>
          <p:nvPr/>
        </p:nvSpPr>
        <p:spPr>
          <a:xfrm>
            <a:off x="838200" y="2537453"/>
            <a:ext cx="21852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Auxiliary 2D joint loss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B8939F-77CB-F44F-BA6A-6787A2DBD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414" y="2476768"/>
            <a:ext cx="1581150" cy="5397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65BF02-7A29-1141-9B80-02D85254D3F3}"/>
              </a:ext>
            </a:extLst>
          </p:cNvPr>
          <p:cNvSpPr/>
          <p:nvPr/>
        </p:nvSpPr>
        <p:spPr>
          <a:xfrm>
            <a:off x="838200" y="3070723"/>
            <a:ext cx="24219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Soft-argmax 3D joint loss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6F51EB-17E2-F640-BBD1-57CA2DFF8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603" y="2970124"/>
            <a:ext cx="2839922" cy="53975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5751541-5CF8-0D41-B45B-8A81887655AF}"/>
              </a:ext>
            </a:extLst>
          </p:cNvPr>
          <p:cNvSpPr/>
          <p:nvPr/>
        </p:nvSpPr>
        <p:spPr>
          <a:xfrm>
            <a:off x="838200" y="3603993"/>
            <a:ext cx="2441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joints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1FE074-D710-8243-9235-251E2C037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0145" y="3504955"/>
            <a:ext cx="3166781" cy="53663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D918F73-1FD8-3E42-B210-F6DC5C9A99DE}"/>
              </a:ext>
            </a:extLst>
          </p:cNvPr>
          <p:cNvSpPr/>
          <p:nvPr/>
        </p:nvSpPr>
        <p:spPr>
          <a:xfrm>
            <a:off x="838200" y="4214455"/>
            <a:ext cx="13828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Loss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6F9D332-A185-CF44-89A9-40D5186216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713" y="4236438"/>
            <a:ext cx="1795780" cy="3399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BE4126-2DFE-4649-A980-20CFD4B74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7873" y="4687190"/>
            <a:ext cx="1834620" cy="31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77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A02D-E50B-B144-A5EE-FFFB6927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and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1D666-9D62-FA42-B59F-0FC6B6F6C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609"/>
            <a:ext cx="10515600" cy="5507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Algorithms:</a:t>
            </a:r>
          </a:p>
          <a:p>
            <a:pPr lvl="2">
              <a:lnSpc>
                <a:spcPct val="150000"/>
              </a:lnSpc>
            </a:pP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Heatmaps?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of Interest</a:t>
            </a:r>
          </a:p>
          <a:p>
            <a:pPr lvl="2">
              <a:lnSpc>
                <a:spcPct val="150000"/>
              </a:lnSpc>
            </a:pP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efficient 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joint annotations and 3D joint annotations</a:t>
            </a:r>
          </a:p>
          <a:p>
            <a:pPr lvl="2">
              <a:lnSpc>
                <a:spcPct val="150000"/>
              </a:lnSpc>
            </a:pP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to transfer to other objects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many annotations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Improvements: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the last paper: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Sparse CNNs from Masks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Heatmaps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Information should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be considered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94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A02D-E50B-B144-A5EE-FFFB6927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1D666-9D62-FA42-B59F-0FC6B6F6C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of Interest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Mechanism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regions are not equally important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sparsity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(Dense) Convolutions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computational cost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masks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 Region of Interest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Speed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-up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literature: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complexity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inference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16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A02D-E50B-B144-A5EE-FFFB6927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(Conditional Execution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Gating):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1D666-9D62-FA42-B59F-0FC6B6F6C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07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Layer-based methods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 network layers or blocks 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Computation Time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learning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(halting score)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methods: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Prune channels dynamically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features are only needed for a subset of the images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methods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Glimpse/Cascades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of Interest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Spatially Adaptive Computation Time (SACT)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refinement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SBNet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(Two stage):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Tiles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Clr>
                <a:schemeClr val="tx1"/>
              </a:buClr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Masks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Mechanism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(Weights are binary)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48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798C9-D273-9D44-ACB7-6020DFE8D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53" y="1690688"/>
            <a:ext cx="7279912" cy="39627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E41D46-2012-3E4D-8D71-5006F909263B}"/>
              </a:ext>
            </a:extLst>
          </p:cNvPr>
          <p:cNvSpPr/>
          <p:nvPr/>
        </p:nvSpPr>
        <p:spPr>
          <a:xfrm>
            <a:off x="1802422" y="2892669"/>
            <a:ext cx="6365631" cy="334598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D27D10-F3C0-F14A-8466-99EFD769E773}"/>
              </a:ext>
            </a:extLst>
          </p:cNvPr>
          <p:cNvSpPr/>
          <p:nvPr/>
        </p:nvSpPr>
        <p:spPr>
          <a:xfrm>
            <a:off x="2763725" y="5486059"/>
            <a:ext cx="17643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samples 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Gumbel distribution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6D6D238-F0CC-BA40-BAB9-7889EF2B2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190" y="5933997"/>
            <a:ext cx="296008" cy="279563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5ABCD5E-FA81-4F4D-828F-0078F4A0F6FC}"/>
              </a:ext>
            </a:extLst>
          </p:cNvPr>
          <p:cNvCxnSpPr/>
          <p:nvPr/>
        </p:nvCxnSpPr>
        <p:spPr>
          <a:xfrm>
            <a:off x="727909" y="3380075"/>
            <a:ext cx="0" cy="124657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D18F33D8-7B8D-AC40-B799-4235DF7DE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291" y="3637458"/>
            <a:ext cx="254000" cy="2476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9DB740F-0BC4-7046-A0D6-9B41D0F88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5237" y="3079246"/>
            <a:ext cx="262191" cy="24676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2479BC4-694E-1941-8E0E-C562616521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0520" y="4698181"/>
            <a:ext cx="326086" cy="24676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EFD447B-464E-1943-8C7C-EBF3BC88EA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0753" y="4615882"/>
            <a:ext cx="3255596" cy="744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55A02D-E50B-B144-A5EE-FFFB6927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1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(training):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E8E08D-A943-D043-B5BF-52176C35E8D6}"/>
              </a:ext>
            </a:extLst>
          </p:cNvPr>
          <p:cNvSpPr txBox="1"/>
          <p:nvPr/>
        </p:nvSpPr>
        <p:spPr>
          <a:xfrm>
            <a:off x="8680753" y="3885108"/>
            <a:ext cx="3215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 good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distribution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continuous,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differentiable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39B64CE-6B53-4849-9F20-4802953A58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414" y="3031671"/>
            <a:ext cx="1200150" cy="2540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08948EC-2275-4A46-B1BD-93B5E9274E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756" y="3049255"/>
            <a:ext cx="223636" cy="22363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2BDE2D4-9B9B-AF40-8B9A-50CDA81EFF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30294" y="2328042"/>
            <a:ext cx="2573334" cy="33318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1AE7063F-3858-D940-A3D3-4CE62D8D6BB5}"/>
              </a:ext>
            </a:extLst>
          </p:cNvPr>
          <p:cNvSpPr/>
          <p:nvPr/>
        </p:nvSpPr>
        <p:spPr>
          <a:xfrm>
            <a:off x="8621657" y="1914037"/>
            <a:ext cx="36560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work: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Spatial Sparse CNNs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79A0298-5A74-F74C-83A1-A2BD00FF27AA}"/>
              </a:ext>
            </a:extLst>
          </p:cNvPr>
          <p:cNvSpPr/>
          <p:nvPr/>
        </p:nvSpPr>
        <p:spPr>
          <a:xfrm>
            <a:off x="8184189" y="4384994"/>
            <a:ext cx="35638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Gumbel-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EAB138-3FC5-6544-A5C1-7A37A91FC29A}"/>
              </a:ext>
            </a:extLst>
          </p:cNvPr>
          <p:cNvSpPr/>
          <p:nvPr/>
        </p:nvSpPr>
        <p:spPr>
          <a:xfrm>
            <a:off x="8173071" y="3585412"/>
            <a:ext cx="13034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5B51FD0-7B2C-104F-88B8-CF7928D563D5}"/>
              </a:ext>
            </a:extLst>
          </p:cNvPr>
          <p:cNvSpPr/>
          <p:nvPr/>
        </p:nvSpPr>
        <p:spPr>
          <a:xfrm>
            <a:off x="7901849" y="2627620"/>
            <a:ext cx="13035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</a:t>
            </a: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decisions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9C111A-BBDC-DB41-8287-8E768B054F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0853" y="1911853"/>
            <a:ext cx="1052895" cy="10116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AE2B64-CC05-0D4A-B7B9-43740D7189F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74822" y="1127416"/>
            <a:ext cx="2378808" cy="4987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A44527-1FA5-A24E-86F5-69B60AE66B4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138" y="3041868"/>
            <a:ext cx="260482" cy="21624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BD8CAEA-B85D-8745-B5F1-A635518A4CAA}"/>
              </a:ext>
            </a:extLst>
          </p:cNvPr>
          <p:cNvSpPr/>
          <p:nvPr/>
        </p:nvSpPr>
        <p:spPr>
          <a:xfrm>
            <a:off x="420221" y="4720453"/>
            <a:ext cx="5802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3910838-13EC-2D44-92CB-8690298E047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5982" y="5028230"/>
            <a:ext cx="261258" cy="2177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15189E1-70B1-FA40-A87A-A999F2D2E48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37190" y="6297332"/>
            <a:ext cx="1482971" cy="37074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0D24B05-D686-CF4E-B966-B1AE060330A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47716" y="5597495"/>
            <a:ext cx="2133112" cy="55415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772F003-74EF-7341-9C5A-A714FF63B10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46551" y="6338495"/>
            <a:ext cx="1745678" cy="28841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41DA7B4-85CE-844D-8A34-AC4619ADDBB3}"/>
              </a:ext>
            </a:extLst>
          </p:cNvPr>
          <p:cNvSpPr/>
          <p:nvPr/>
        </p:nvSpPr>
        <p:spPr>
          <a:xfrm>
            <a:off x="5655191" y="906251"/>
            <a:ext cx="60928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CNNs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95D90B7-3A45-0344-9CBD-11BD147C5545}"/>
              </a:ext>
            </a:extLst>
          </p:cNvPr>
          <p:cNvSpPr/>
          <p:nvPr/>
        </p:nvSpPr>
        <p:spPr>
          <a:xfrm>
            <a:off x="7704939" y="6360298"/>
            <a:ext cx="43317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the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execution masks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 image 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DF3F446-2B50-8740-A28F-322EB2895C9A}"/>
              </a:ext>
            </a:extLst>
          </p:cNvPr>
          <p:cNvSpPr/>
          <p:nvPr/>
        </p:nvSpPr>
        <p:spPr>
          <a:xfrm>
            <a:off x="8207872" y="5295557"/>
            <a:ext cx="17288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Simply the equation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7270E47-E0DC-154E-81C6-3C8E7FAA730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117166" y="3611554"/>
            <a:ext cx="1057430" cy="24765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959E63F-5D6E-314D-84D8-6005826D593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280828" y="5666471"/>
            <a:ext cx="615554" cy="30777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FC2FD0D-80EE-F34D-9614-2DF187912F4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245903" y="3420174"/>
            <a:ext cx="1862814" cy="343532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BF060407-322B-204C-912C-15DD70FEDACF}"/>
              </a:ext>
            </a:extLst>
          </p:cNvPr>
          <p:cNvSpPr/>
          <p:nvPr/>
        </p:nvSpPr>
        <p:spPr>
          <a:xfrm>
            <a:off x="8158319" y="3023897"/>
            <a:ext cx="3449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sz="14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umbel-max</a:t>
            </a:r>
            <a:r>
              <a:rPr lang="zh-CN" altLang="en-US" sz="14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Sampling</a:t>
            </a:r>
            <a:r>
              <a:rPr lang="en-US" altLang="zh-CN" sz="1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zh-CN" altLang="en-US" sz="1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category distribution</a:t>
            </a:r>
            <a:endParaRPr lang="en-US" sz="1400" i="0" dirty="0"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661B7B3-F2E2-4B41-8586-FE22AB524329}"/>
              </a:ext>
            </a:extLst>
          </p:cNvPr>
          <p:cNvSpPr/>
          <p:nvPr/>
        </p:nvSpPr>
        <p:spPr>
          <a:xfrm>
            <a:off x="1740169" y="4565661"/>
            <a:ext cx="1467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 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9045F26-313E-A143-A36A-76978E9E45C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169197" y="3402993"/>
            <a:ext cx="351395" cy="307777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0BCDD96-364D-DA40-BE63-5CFE3B390447}"/>
              </a:ext>
            </a:extLst>
          </p:cNvPr>
          <p:cNvSpPr txBox="1"/>
          <p:nvPr/>
        </p:nvSpPr>
        <p:spPr>
          <a:xfrm>
            <a:off x="2108085" y="4799576"/>
            <a:ext cx="1101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Trainable</a:t>
            </a:r>
          </a:p>
          <a:p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Weights</a:t>
            </a:r>
          </a:p>
        </p:txBody>
      </p:sp>
    </p:spTree>
    <p:extLst>
      <p:ext uri="{BB962C8B-B14F-4D97-AF65-F5344CB8AC3E}">
        <p14:creationId xmlns:p14="http://schemas.microsoft.com/office/powerpoint/2010/main" val="2419263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A02D-E50B-B144-A5EE-FFFB6927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(Inference):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2DE247-562F-2A46-8E1C-525145C9E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769" y="1954389"/>
            <a:ext cx="7594004" cy="37195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38B4D7-F93D-2541-8BB4-D191B976A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050" y="4742144"/>
            <a:ext cx="420721" cy="3077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8E990B-EC8C-0642-9D93-A0742BBC3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874" y="2296737"/>
            <a:ext cx="1052895" cy="101160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F147C34-3C07-7844-B27B-035071966841}"/>
              </a:ext>
            </a:extLst>
          </p:cNvPr>
          <p:cNvSpPr/>
          <p:nvPr/>
        </p:nvSpPr>
        <p:spPr>
          <a:xfrm rot="2383229">
            <a:off x="2576032" y="2858947"/>
            <a:ext cx="18726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Active spatial positions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173677-8DFE-C343-BE0A-4EB68D71D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6241" y="5644947"/>
            <a:ext cx="256991" cy="2284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96BB72-CBA2-3348-B51C-368F1AE583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0026" y="4279466"/>
            <a:ext cx="699584" cy="2182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5BC955-FFAD-5D41-941A-27A182CDD0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6924" y="5659763"/>
            <a:ext cx="256991" cy="1988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CDC563-0323-EA4E-BBFC-99054B6071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9275" y="3455471"/>
            <a:ext cx="256991" cy="2284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0D8C43-4A27-8447-8C64-DB6C6BBAF5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1612" y="3350161"/>
            <a:ext cx="762430" cy="2681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AEF148-0AE0-2C4E-967F-61F9A4E634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77874" y="3683907"/>
            <a:ext cx="1041400" cy="1587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091200B-E003-4348-9F83-7814E6E73E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66447" y="1764189"/>
            <a:ext cx="207897" cy="2078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6CB39F6-3821-284D-87B7-58044FBE37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1637" y="3455471"/>
            <a:ext cx="256991" cy="22843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28BE945-683C-E94C-A7A9-26ED1048CB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04110" y="2055905"/>
            <a:ext cx="825500" cy="1714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F39F379-985B-164D-AB4D-C4D5654F4983}"/>
              </a:ext>
            </a:extLst>
          </p:cNvPr>
          <p:cNvSpPr/>
          <p:nvPr/>
        </p:nvSpPr>
        <p:spPr>
          <a:xfrm>
            <a:off x="4836845" y="1996996"/>
            <a:ext cx="10401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gaps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31C59C-AF78-FB45-BD61-EF020D5465A0}"/>
              </a:ext>
            </a:extLst>
          </p:cNvPr>
          <p:cNvSpPr/>
          <p:nvPr/>
        </p:nvSpPr>
        <p:spPr>
          <a:xfrm>
            <a:off x="3999227" y="855289"/>
            <a:ext cx="2609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Gather-scatter Strategy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EED332-C148-CE41-A495-AC97A7486638}"/>
              </a:ext>
            </a:extLst>
          </p:cNvPr>
          <p:cNvSpPr/>
          <p:nvPr/>
        </p:nvSpPr>
        <p:spPr>
          <a:xfrm>
            <a:off x="3091008" y="1701122"/>
            <a:ext cx="16195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879016-76BB-634F-A983-280BE09C6039}"/>
              </a:ext>
            </a:extLst>
          </p:cNvPr>
          <p:cNvSpPr/>
          <p:nvPr/>
        </p:nvSpPr>
        <p:spPr>
          <a:xfrm>
            <a:off x="3714811" y="1460489"/>
            <a:ext cx="683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1A8133-8E4B-5F4F-B494-E60AEF7EC502}"/>
              </a:ext>
            </a:extLst>
          </p:cNvPr>
          <p:cNvSpPr/>
          <p:nvPr/>
        </p:nvSpPr>
        <p:spPr>
          <a:xfrm>
            <a:off x="4836845" y="1722922"/>
            <a:ext cx="17011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-linear Mapping</a:t>
            </a:r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0E1E01-DE26-144F-8119-6AB0E97523A1}"/>
              </a:ext>
            </a:extLst>
          </p:cNvPr>
          <p:cNvSpPr/>
          <p:nvPr/>
        </p:nvSpPr>
        <p:spPr>
          <a:xfrm>
            <a:off x="6545377" y="3607597"/>
            <a:ext cx="22060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relation lost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B624B1-D702-244F-8831-328DAF07ACB3}"/>
              </a:ext>
            </a:extLst>
          </p:cNvPr>
          <p:cNvSpPr/>
          <p:nvPr/>
        </p:nvSpPr>
        <p:spPr>
          <a:xfrm>
            <a:off x="6797765" y="3401059"/>
            <a:ext cx="14703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neighbors </a:t>
            </a:r>
          </a:p>
        </p:txBody>
      </p:sp>
    </p:spTree>
    <p:extLst>
      <p:ext uri="{BB962C8B-B14F-4D97-AF65-F5344CB8AC3E}">
        <p14:creationId xmlns:p14="http://schemas.microsoft.com/office/powerpoint/2010/main" val="403913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A02D-E50B-B144-A5EE-FFFB6927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sparsity loss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C95671-09AA-DB49-B92C-756FCAD0A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678" y="2711377"/>
            <a:ext cx="3012981" cy="8453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34C1DD-04BB-4649-8A35-941B7BA25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133" y="3772506"/>
            <a:ext cx="4413405" cy="8453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607107-959D-5D4C-BE18-CF26495BD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678" y="4915375"/>
            <a:ext cx="5350882" cy="8490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AB979E-6CF2-F94C-9AA5-055683266F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1297" y="6028452"/>
            <a:ext cx="6325172" cy="6211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435F29-C68E-4F4F-805B-F296B741ED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3471" y="1375186"/>
            <a:ext cx="4024352" cy="5467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964599-2543-6C49-BFB9-CA19D488A3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3471" y="2006627"/>
            <a:ext cx="6325172" cy="53004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4516488-6586-8B48-902C-8B05E66B64C9}"/>
              </a:ext>
            </a:extLst>
          </p:cNvPr>
          <p:cNvSpPr/>
          <p:nvPr/>
        </p:nvSpPr>
        <p:spPr>
          <a:xfrm>
            <a:off x="901773" y="1475773"/>
            <a:ext cx="1755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MobileNetV2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33161D-4A84-F847-B37F-0F70B037C3E9}"/>
              </a:ext>
            </a:extLst>
          </p:cNvPr>
          <p:cNvSpPr/>
          <p:nvPr/>
        </p:nvSpPr>
        <p:spPr>
          <a:xfrm>
            <a:off x="901773" y="2086982"/>
            <a:ext cx="1277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Work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94FAE7-0F0C-B14B-AF89-4218C3A6B0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89325" y="2086982"/>
            <a:ext cx="1546560" cy="53004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8D8E35B-1927-4249-89D6-8DCEFA626154}"/>
              </a:ext>
            </a:extLst>
          </p:cNvPr>
          <p:cNvSpPr/>
          <p:nvPr/>
        </p:nvSpPr>
        <p:spPr>
          <a:xfrm>
            <a:off x="4293326" y="6130834"/>
            <a:ext cx="4415245" cy="44413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4CFA6DD-21D7-8F46-A783-2A72E1F7E6CB}"/>
              </a:ext>
            </a:extLst>
          </p:cNvPr>
          <p:cNvSpPr/>
          <p:nvPr/>
        </p:nvSpPr>
        <p:spPr>
          <a:xfrm>
            <a:off x="2203248" y="2998046"/>
            <a:ext cx="312885" cy="256902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650673-8D19-9E4C-BC98-59FDC1FC8BFA}"/>
              </a:ext>
            </a:extLst>
          </p:cNvPr>
          <p:cNvSpPr/>
          <p:nvPr/>
        </p:nvSpPr>
        <p:spPr>
          <a:xfrm>
            <a:off x="619213" y="3990172"/>
            <a:ext cx="15776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loating point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254BC9-F059-2041-9A1D-1E33CC6194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4635188"/>
            <a:ext cx="968647" cy="2801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0031D1C-C636-3D44-985E-4C4180B160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90640" y="5231571"/>
            <a:ext cx="223602" cy="2401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974169B-8BB0-ED4F-9632-99BF986232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61537" y="5242894"/>
            <a:ext cx="727788" cy="27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86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A02D-E50B-B144-A5EE-FFFB6927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and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1D666-9D62-FA42-B59F-0FC6B6F6C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609"/>
            <a:ext cx="10515600" cy="5507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  <a:p>
            <a:pPr lvl="2">
              <a:lnSpc>
                <a:spcPct val="15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 Objects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Operation (Flatten)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Objects</a:t>
            </a:r>
          </a:p>
          <a:p>
            <a:pPr lvl="2">
              <a:lnSpc>
                <a:spcPct val="150000"/>
              </a:lnSpc>
            </a:pP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Clutter</a:t>
            </a:r>
          </a:p>
          <a:p>
            <a:pPr lvl="2">
              <a:lnSpc>
                <a:spcPct val="150000"/>
              </a:lnSpc>
            </a:pP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Algorithms:</a:t>
            </a:r>
          </a:p>
          <a:p>
            <a:pPr lvl="2">
              <a:lnSpc>
                <a:spcPct val="150000"/>
              </a:lnSpc>
            </a:pP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be fully extracted 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of Proposal (Musk)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Improvements: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Transformers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Mechanism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(Reference: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“End-to-End Object Detection with Transformers”)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Fine-grained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extracted methods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3D Convolution: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+N)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up</a:t>
            </a: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06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95220-B0C8-D943-B2AD-51656B0BD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Human Pose Estimation by </a:t>
            </a:r>
            <a:b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Mixing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Image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 Depth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Triplets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15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A02D-E50B-B144-A5EE-FFFB6927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1D666-9D62-FA42-B59F-0FC6B6F6C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Information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(Features)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inherent ambiguities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Mechanism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to trade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-off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Efficiency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Effectiveness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efficiency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effectiveness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Training Data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annotation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“In the wild”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Annotations</a:t>
            </a: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71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</TotalTime>
  <Words>644</Words>
  <Application>Microsoft Macintosh PowerPoint</Application>
  <PresentationFormat>Widescreen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Spatial Sparse CNNs from Masks</vt:lpstr>
      <vt:lpstr>Challenges &amp; Problems:</vt:lpstr>
      <vt:lpstr>Related Work (Conditional Execution / NN Gating):</vt:lpstr>
      <vt:lpstr>Methods (training):</vt:lpstr>
      <vt:lpstr>Methods (Inference):</vt:lpstr>
      <vt:lpstr>Loss Function: sparsity loss criterion</vt:lpstr>
      <vt:lpstr>Limitations and Improvements</vt:lpstr>
      <vt:lpstr>3D Human Pose Estimation by  Mixing 2D Image and 3D Depth Triplets Heatmaps</vt:lpstr>
      <vt:lpstr>Challenges &amp; Problems:</vt:lpstr>
      <vt:lpstr>Related Work (3D pose estimation based on CNNs):</vt:lpstr>
      <vt:lpstr>Related Work (3D human body reconstruction based on CNNs):</vt:lpstr>
      <vt:lpstr>Methods:</vt:lpstr>
      <vt:lpstr>Methods:</vt:lpstr>
      <vt:lpstr>Loss Function:</vt:lpstr>
      <vt:lpstr>Limitations and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Convolutions: Exploiting Spatial Sparsity  for Faster Inference</dc:title>
  <dc:creator>JiaBruce</dc:creator>
  <cp:lastModifiedBy>JiaBruce</cp:lastModifiedBy>
  <cp:revision>302</cp:revision>
  <dcterms:created xsi:type="dcterms:W3CDTF">2020-06-16T08:40:08Z</dcterms:created>
  <dcterms:modified xsi:type="dcterms:W3CDTF">2020-06-17T05:43:08Z</dcterms:modified>
</cp:coreProperties>
</file>