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729" r:id="rId2"/>
    <p:sldId id="542" r:id="rId3"/>
    <p:sldId id="712" r:id="rId4"/>
    <p:sldId id="681" r:id="rId5"/>
    <p:sldId id="733" r:id="rId6"/>
    <p:sldId id="732" r:id="rId7"/>
    <p:sldId id="706" r:id="rId8"/>
    <p:sldId id="719" r:id="rId9"/>
    <p:sldId id="690" r:id="rId10"/>
    <p:sldId id="734" r:id="rId11"/>
    <p:sldId id="735" r:id="rId12"/>
    <p:sldId id="683" r:id="rId13"/>
    <p:sldId id="671" r:id="rId14"/>
    <p:sldId id="673" r:id="rId15"/>
    <p:sldId id="674" r:id="rId16"/>
    <p:sldId id="675" r:id="rId17"/>
    <p:sldId id="710" r:id="rId18"/>
    <p:sldId id="676" r:id="rId19"/>
    <p:sldId id="677" r:id="rId20"/>
    <p:sldId id="684" r:id="rId21"/>
    <p:sldId id="591" r:id="rId22"/>
    <p:sldId id="592" r:id="rId23"/>
    <p:sldId id="720" r:id="rId24"/>
    <p:sldId id="593" r:id="rId25"/>
    <p:sldId id="594" r:id="rId26"/>
    <p:sldId id="595" r:id="rId27"/>
    <p:sldId id="730" r:id="rId28"/>
    <p:sldId id="685" r:id="rId29"/>
    <p:sldId id="596" r:id="rId30"/>
    <p:sldId id="597" r:id="rId31"/>
    <p:sldId id="645" r:id="rId32"/>
    <p:sldId id="599" r:id="rId33"/>
    <p:sldId id="602" r:id="rId34"/>
    <p:sldId id="600" r:id="rId35"/>
    <p:sldId id="601" r:id="rId36"/>
    <p:sldId id="727" r:id="rId37"/>
    <p:sldId id="648" r:id="rId38"/>
    <p:sldId id="686" r:id="rId39"/>
    <p:sldId id="606" r:id="rId40"/>
    <p:sldId id="721" r:id="rId41"/>
    <p:sldId id="607" r:id="rId42"/>
    <p:sldId id="722" r:id="rId43"/>
    <p:sldId id="723" r:id="rId44"/>
    <p:sldId id="649" r:id="rId45"/>
    <p:sldId id="687" r:id="rId46"/>
  </p:sldIdLst>
  <p:sldSz cx="9144000" cy="6858000" type="screen4x3"/>
  <p:notesSz cx="7302500" cy="9586913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C5"/>
    <a:srgbClr val="F1C7C7"/>
    <a:srgbClr val="E0E0E0"/>
    <a:srgbClr val="A8E799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73" autoAdjust="0"/>
    <p:restoredTop sz="94660"/>
  </p:normalViewPr>
  <p:slideViewPr>
    <p:cSldViewPr snapToObjects="1">
      <p:cViewPr varScale="1">
        <p:scale>
          <a:sx n="93" d="100"/>
          <a:sy n="93" d="100"/>
        </p:scale>
        <p:origin x="48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7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983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2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lab.andrew.cmu.edu/courses/15213-f2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96206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74522"/>
              </p:ext>
            </p:extLst>
          </p:nvPr>
        </p:nvGraphicFramePr>
        <p:xfrm>
          <a:off x="2286000" y="1574800"/>
          <a:ext cx="4572000" cy="37084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6776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81503"/>
              </p:ext>
            </p:extLst>
          </p:nvPr>
        </p:nvGraphicFramePr>
        <p:xfrm>
          <a:off x="2286000" y="1574800"/>
          <a:ext cx="45720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“ILP32”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“LP64”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084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7389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1241425"/>
          </a:xfrm>
        </p:spPr>
        <p:txBody>
          <a:bodyPr/>
          <a:lstStyle/>
          <a:p>
            <a:pPr eaLnBrk="1" hangingPunct="1"/>
            <a:r>
              <a:rPr lang="en-US" dirty="0"/>
              <a:t>Developed by George Boole in 19th Century</a:t>
            </a:r>
          </a:p>
          <a:p>
            <a:pPr marL="552450" lvl="1"/>
            <a:r>
              <a:rPr lang="en-US" dirty="0"/>
              <a:t>Algebraic representation of logic</a:t>
            </a:r>
          </a:p>
          <a:p>
            <a:pPr marL="552450" lvl="1"/>
            <a:r>
              <a:rPr lang="en-US" dirty="0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   A&amp;B = 1 when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both</a:t>
            </a: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 A=1 and B=1</a:t>
            </a:r>
          </a:p>
        </p:txBody>
      </p:sp>
      <p:sp>
        <p:nvSpPr>
          <p:cNvPr id="56328" name="Rectangle 7"/>
          <p:cNvSpPr>
            <a:spLocks/>
          </p:cNvSpPr>
          <p:nvPr/>
        </p:nvSpPr>
        <p:spPr bwMode="auto">
          <a:xfrm>
            <a:off x="4419599" y="2603500"/>
            <a:ext cx="4327525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   A|B = 1 when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either</a:t>
            </a: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 A=1 or B=1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or both</a:t>
            </a:r>
          </a:p>
        </p:txBody>
      </p:sp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   ~A = 1 when A=0</a:t>
            </a:r>
          </a:p>
        </p:txBody>
      </p:sp>
      <p:sp>
        <p:nvSpPr>
          <p:cNvPr id="56333" name="Rectangle 12"/>
          <p:cNvSpPr>
            <a:spLocks/>
          </p:cNvSpPr>
          <p:nvPr/>
        </p:nvSpPr>
        <p:spPr bwMode="auto">
          <a:xfrm>
            <a:off x="44196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   A^B = 1 when A=1 or B=1,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but not both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D67A267-4359-49EA-AC96-7F32411D8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31010"/>
              </p:ext>
            </p:extLst>
          </p:nvPr>
        </p:nvGraphicFramePr>
        <p:xfrm>
          <a:off x="724916" y="3440782"/>
          <a:ext cx="1115568" cy="111252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371856">
                  <a:extLst>
                    <a:ext uri="{9D8B030D-6E8A-4147-A177-3AD203B41FA5}">
                      <a16:colId xmlns:a16="http://schemas.microsoft.com/office/drawing/2014/main" val="1230707405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3415411367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2816174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66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65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513816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87E4B95F-132D-4D00-862C-6D50D26EC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033936"/>
              </p:ext>
            </p:extLst>
          </p:nvPr>
        </p:nvGraphicFramePr>
        <p:xfrm>
          <a:off x="4756208" y="3413518"/>
          <a:ext cx="1115568" cy="111252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371856">
                  <a:extLst>
                    <a:ext uri="{9D8B030D-6E8A-4147-A177-3AD203B41FA5}">
                      <a16:colId xmlns:a16="http://schemas.microsoft.com/office/drawing/2014/main" val="1230707405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3415411367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2816174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66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65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513816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542D7094-4BF7-49CF-83B3-FD02BCA50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56166"/>
              </p:ext>
            </p:extLst>
          </p:nvPr>
        </p:nvGraphicFramePr>
        <p:xfrm>
          <a:off x="4756208" y="5445518"/>
          <a:ext cx="1115568" cy="111252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371856">
                  <a:extLst>
                    <a:ext uri="{9D8B030D-6E8A-4147-A177-3AD203B41FA5}">
                      <a16:colId xmlns:a16="http://schemas.microsoft.com/office/drawing/2014/main" val="1230707405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3415411367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2816174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^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66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65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513816"/>
                  </a:ext>
                </a:extLst>
              </a:tr>
            </a:tbl>
          </a:graphicData>
        </a:graphic>
      </p:graphicFrame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CF74ADDE-3A62-4003-89F5-308982867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026136"/>
              </p:ext>
            </p:extLst>
          </p:nvPr>
        </p:nvGraphicFramePr>
        <p:xfrm>
          <a:off x="724916" y="5445518"/>
          <a:ext cx="1115568" cy="7416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371856">
                  <a:extLst>
                    <a:ext uri="{9D8B030D-6E8A-4147-A177-3AD203B41FA5}">
                      <a16:colId xmlns:a16="http://schemas.microsoft.com/office/drawing/2014/main" val="1230707405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3415411367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2816174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~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66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51381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Example: Sets of Small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7" name="Rectangle 4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Width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bit vector represents subsets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/>
                  <a:t> be a bit vector representing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, then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ym typeface="Monaco" charset="0"/>
                  </a:rPr>
                  <a:t>Examples:</a:t>
                </a:r>
              </a:p>
              <a:p>
                <a:pPr lvl="2"/>
                <a:r>
                  <a:rPr lang="en-US" dirty="0">
                    <a:sym typeface="Monaco" charset="0"/>
                  </a:rPr>
                  <a:t>01101001	{ 0, 3, 5, 6 }</a:t>
                </a:r>
                <a:br>
                  <a:rPr lang="en-US" dirty="0">
                    <a:sym typeface="Monaco" charset="0"/>
                  </a:rPr>
                </a:br>
                <a:r>
                  <a:rPr lang="en-US" i="1" dirty="0">
                    <a:sym typeface="Monaco" charset="0"/>
                  </a:rPr>
                  <a:t>7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65</a:t>
                </a:r>
                <a:r>
                  <a:rPr lang="en-US" i="1" dirty="0">
                    <a:sym typeface="Monaco" charset="0"/>
                  </a:rPr>
                  <a:t>4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3</a:t>
                </a:r>
                <a:r>
                  <a:rPr lang="en-US" i="1" dirty="0">
                    <a:sym typeface="Monaco" charset="0"/>
                  </a:rPr>
                  <a:t>21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0</a:t>
                </a:r>
                <a:endParaRPr lang="en-US" dirty="0">
                  <a:sym typeface="Monaco" charset="0"/>
                </a:endParaRPr>
              </a:p>
              <a:p>
                <a:pPr lvl="2"/>
                <a:r>
                  <a:rPr lang="en-US" dirty="0">
                    <a:sym typeface="Monaco" charset="0"/>
                  </a:rPr>
                  <a:t>01010101	{ 0, 2, 4, 6 }</a:t>
                </a:r>
                <a:br>
                  <a:rPr lang="en-US" dirty="0">
                    <a:sym typeface="Monaco" charset="0"/>
                  </a:rPr>
                </a:br>
                <a:r>
                  <a:rPr lang="en-US" i="1" dirty="0">
                    <a:sym typeface="Monaco" charset="0"/>
                  </a:rPr>
                  <a:t>7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6</a:t>
                </a:r>
                <a:r>
                  <a:rPr lang="en-US" i="1" dirty="0">
                    <a:sym typeface="Monaco" charset="0"/>
                  </a:rPr>
                  <a:t>5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4</a:t>
                </a:r>
                <a:r>
                  <a:rPr lang="en-US" i="1" dirty="0">
                    <a:sym typeface="Monaco" charset="0"/>
                  </a:rPr>
                  <a:t>3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2</a:t>
                </a:r>
                <a:r>
                  <a:rPr lang="en-US" i="1" dirty="0">
                    <a:sym typeface="Monaco" charset="0"/>
                  </a:rPr>
                  <a:t>1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0</a:t>
                </a:r>
              </a:p>
              <a:p>
                <a:pPr marL="914400" lvl="2" indent="0">
                  <a:buNone/>
                </a:pPr>
                <a:endParaRPr lang="en-US" i="1" dirty="0">
                  <a:solidFill>
                    <a:srgbClr val="FF0000"/>
                  </a:solidFill>
                  <a:sym typeface="Monaco" charset="0"/>
                </a:endParaRPr>
              </a:p>
              <a:p>
                <a:r>
                  <a:rPr lang="en-US" dirty="0"/>
                  <a:t>Operations</a:t>
                </a:r>
              </a:p>
              <a:p>
                <a:pPr lvl="1"/>
                <a:r>
                  <a:rPr lang="en-US" dirty="0"/>
                  <a:t>&amp;    Intersection		01000001	{ 0, 6 }</a:t>
                </a:r>
              </a:p>
              <a:p>
                <a:pPr lvl="1"/>
                <a:r>
                  <a:rPr lang="en-US" dirty="0"/>
                  <a:t>|     Union			01111101	{ 0, 2, 3, 4, 5, 6 }</a:t>
                </a:r>
              </a:p>
              <a:p>
                <a:pPr lvl="1"/>
                <a:r>
                  <a:rPr lang="en-US" dirty="0"/>
                  <a:t>^	    Symmetric difference	00111100	{ 2, 3, 4, 5 }</a:t>
                </a:r>
              </a:p>
              <a:p>
                <a:pPr lvl="1"/>
                <a:r>
                  <a:rPr lang="en-US" dirty="0"/>
                  <a:t>~	    Complement		10101010	{ 1, 3, 5, 7 }</a:t>
                </a:r>
              </a:p>
            </p:txBody>
          </p:sp>
        </mc:Choice>
        <mc:Fallback xmlns="">
          <p:sp>
            <p:nvSpPr>
              <p:cNvPr id="59397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858000" y="814287"/>
            <a:ext cx="1851025" cy="4591050"/>
            <a:chOff x="0" y="0"/>
            <a:chExt cx="1166" cy="2891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4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3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2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1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0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9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8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7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6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5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Operations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kern="0" dirty="0"/>
              <a:t> Available in C</a:t>
            </a:r>
          </a:p>
          <a:p>
            <a:pPr marL="552450" lvl="1"/>
            <a:r>
              <a:rPr lang="en-US" b="0" kern="0" dirty="0"/>
              <a:t>Apply to any “integral” data type</a:t>
            </a:r>
          </a:p>
          <a:p>
            <a:pPr marL="838200" lvl="2"/>
            <a:r>
              <a:rPr lang="en-US" sz="1800" b="0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b="0" kern="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b="0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b="0" kern="0" dirty="0">
              <a:latin typeface="Monaco" charset="0"/>
              <a:sym typeface="Monaco" charset="0"/>
            </a:endParaRPr>
          </a:p>
          <a:p>
            <a:pPr marL="552450" lvl="1"/>
            <a:r>
              <a:rPr lang="en-US" b="0" kern="0" dirty="0"/>
              <a:t>View arguments as bit vectors</a:t>
            </a:r>
          </a:p>
          <a:p>
            <a:pPr marL="552450" lvl="1"/>
            <a:r>
              <a:rPr lang="en-US" b="0" kern="0" dirty="0"/>
              <a:t>Arguments applied bit-wise</a:t>
            </a:r>
          </a:p>
          <a:p>
            <a:r>
              <a:rPr lang="en-US" kern="0" dirty="0"/>
              <a:t>Examples (Char data type)</a:t>
            </a: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0xBE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 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1011 1110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0xFF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 0000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1111 1111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0x41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0110 1001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 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0100 0001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0x7D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0110 1001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 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0111 1101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858000" y="814287"/>
            <a:ext cx="1851025" cy="4591050"/>
            <a:chOff x="0" y="0"/>
            <a:chExt cx="1166" cy="2891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10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2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50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8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3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6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4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5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2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6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40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8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8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6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9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4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2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1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30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2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8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6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4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4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5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2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20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7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8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9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8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6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7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4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5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30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2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3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1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10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1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8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9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3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6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7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4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4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5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2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3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6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100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1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7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8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9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6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7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4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5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0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2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3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1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90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1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2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8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9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6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7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4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4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5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5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2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3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6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80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1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7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8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9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8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6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7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9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4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5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50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2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3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1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70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1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2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8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9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3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6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7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4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4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5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5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2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3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6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60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1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7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8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9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7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8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9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32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Bit-Level Operators</a:t>
            </a:r>
          </a:p>
          <a:p>
            <a:pPr marL="552450" lvl="1" eaLnBrk="1" hangingPunct="1"/>
            <a:r>
              <a:rPr lang="en-US" b="1" dirty="0">
                <a:ea typeface="Monaco" charset="0"/>
                <a:cs typeface="Monaco" charset="0"/>
                <a:sym typeface="Monaco" charset="0"/>
              </a:rPr>
              <a:t>Logic Operations: &amp;&amp;, ||, !</a:t>
            </a:r>
            <a:endParaRPr lang="en-US" b="1" dirty="0"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>
                <a:solidFill>
                  <a:srgbClr val="C00000"/>
                </a:solidFill>
              </a:rPr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C00000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4267200" y="3124200"/>
            <a:ext cx="4724400" cy="2133600"/>
          </a:xfrm>
          <a:prstGeom prst="wedgeRoundRectCallout">
            <a:avLst>
              <a:gd name="adj1" fmla="val -37463"/>
              <a:gd name="adj2" fmla="val -102659"/>
              <a:gd name="adj3" fmla="val 16667"/>
            </a:avLst>
          </a:prstGeom>
          <a:solidFill>
            <a:srgbClr val="C000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Watch out for &amp;&amp; vs. &amp; (and || vs. |)… 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Super common C programming pitfall!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 bwMode="auto">
          <a:xfrm>
            <a:off x="7162800" y="46482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2801" y="5105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6896418" y="41910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 bwMode="auto">
          <a:xfrm flipH="1">
            <a:off x="7315201" y="39116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flipH="1">
            <a:off x="6913882" y="36982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7162800" y="2438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7162801" y="28956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96418" y="19812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  <a:noFill/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  <a:noFill/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  <a:noFill/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  <a:noFill/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  <a:noFill/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  <a:noFill/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  <a:noFill/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  <a:noFill/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  <a:noFill/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  <a:noFill/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cxnSp>
        <p:nvCxnSpPr>
          <p:cNvPr id="62496" name="Straight Connector 62495"/>
          <p:cNvCxnSpPr/>
          <p:nvPr/>
        </p:nvCxnSpPr>
        <p:spPr bwMode="auto">
          <a:xfrm flipH="1">
            <a:off x="7315201" y="17018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H="1">
            <a:off x="6913882" y="14884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89" grpId="0" animBg="1"/>
      <p:bldP spid="90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 and Integers – Part 1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b="0" dirty="0"/>
            </a:br>
            <a:r>
              <a:rPr lang="en-US" sz="2000" b="0" dirty="0"/>
              <a:t>2</a:t>
            </a:r>
            <a:r>
              <a:rPr lang="en-US" sz="2000" b="0" baseline="30000" dirty="0"/>
              <a:t>nd</a:t>
            </a:r>
            <a:r>
              <a:rPr lang="en-US" sz="2000" b="0" dirty="0"/>
              <a:t> Lecture,  September 2, 2021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C does not mandate using two’s complement</a:t>
            </a:r>
          </a:p>
          <a:p>
            <a:pPr lvl="1">
              <a:defRPr/>
            </a:pPr>
            <a:r>
              <a:rPr lang="en-US" dirty="0"/>
              <a:t>But, most machines do, and we will assume so</a:t>
            </a:r>
          </a:p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2 bytes long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 Bit</a:t>
            </a:r>
          </a:p>
          <a:p>
            <a:pPr lvl="1" eaLnBrk="1" hangingPunct="1">
              <a:defRPr/>
            </a:pPr>
            <a:r>
              <a:rPr lang="en-US" dirty="0"/>
              <a:t>For 2’s complement, most significant bit indicates sign</a:t>
            </a:r>
          </a:p>
          <a:p>
            <a:pPr marL="914400" lvl="2" indent="0" eaLnBrk="1" hangingPunct="1">
              <a:buNone/>
              <a:defRPr/>
            </a:pPr>
            <a:r>
              <a:rPr lang="en-US" dirty="0"/>
              <a:t>0 for nonnegative</a:t>
            </a:r>
          </a:p>
          <a:p>
            <a:pPr lvl="2" eaLnBrk="1" hangingPunct="1">
              <a:defRPr/>
            </a:pPr>
            <a:r>
              <a:rPr lang="en-US" dirty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40100" imgH="596900" progId="Equation.3">
                  <p:embed/>
                </p:oleObj>
              </mc:Choice>
              <mc:Fallback>
                <p:oleObj name="Equation" r:id="rId3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068881"/>
              </p:ext>
            </p:extLst>
          </p:nvPr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600" imgH="596900" progId="Equation.3">
                  <p:embed/>
                </p:oleObj>
              </mc:Choice>
              <mc:Fallback>
                <p:oleObj name="Equation" r:id="rId5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696200" y="2590800"/>
            <a:ext cx="13716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 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812222"/>
              </p:ext>
            </p:extLst>
          </p:nvPr>
        </p:nvGraphicFramePr>
        <p:xfrm>
          <a:off x="2058987" y="4229893"/>
          <a:ext cx="56372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5966280" imgH="1017360" progId="Word.Document.8">
                  <p:embed/>
                </p:oleObj>
              </mc:Choice>
              <mc:Fallback>
                <p:oleObj name="Document" r:id="rId7" imgW="5966280" imgH="101736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7" y="4229893"/>
                        <a:ext cx="5637213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0744" y="207964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06971"/>
              </p:ext>
            </p:extLst>
          </p:nvPr>
        </p:nvGraphicFramePr>
        <p:xfrm>
          <a:off x="2105144" y="16986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8344" y="398464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49365"/>
              </p:ext>
            </p:extLst>
          </p:nvPr>
        </p:nvGraphicFramePr>
        <p:xfrm>
          <a:off x="2105144" y="36290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48444" y="207964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8+2 =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8444" y="398464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-16+4+2 = -10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144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69813"/>
              </p:ext>
            </p:extLst>
          </p:nvPr>
        </p:nvGraphicFramePr>
        <p:xfrm>
          <a:off x="1920875" y="1654175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12605" imgH="5218356" progId="Word.Document.8">
                  <p:embed/>
                </p:oleObj>
              </mc:Choice>
              <mc:Fallback>
                <p:oleObj name="Document" r:id="rId3" imgW="5612605" imgH="52183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654175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041043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  <a:endParaRPr lang="en-US" sz="2000" dirty="0"/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83300" imgH="1943100" progId="Word.Document.8">
                  <p:embed/>
                </p:oleObj>
              </mc:Choice>
              <mc:Fallback>
                <p:oleObj name="Document" r:id="rId3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Question: abs(</a:t>
            </a:r>
            <a:r>
              <a:rPr lang="en-US" b="0" dirty="0" err="1"/>
              <a:t>TMin</a:t>
            </a:r>
            <a:r>
              <a:rPr lang="en-US" b="0" dirty="0"/>
              <a:t>)?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724900" imgH="1816100" progId="Word.Document.8">
                  <p:embed/>
                </p:oleObj>
              </mc:Choice>
              <mc:Fallback>
                <p:oleObj name="Document" r:id="rId3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Can Invert Mappings</a:t>
            </a:r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u="sng" dirty="0">
                <a:solidFill>
                  <a:srgbClr val="FF0000"/>
                </a:solidFill>
              </a:rPr>
              <a:t>https://canvas.cmu.edu/courses/24383/quizzes/67213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/>
              <a:t>Mappings between unsigned and two’s complement numbers: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Recitations are on Mondays, but next </a:t>
            </a:r>
            <a:r>
              <a:rPr lang="en-US"/>
              <a:t>Monday (Sep 6</a:t>
            </a:r>
            <a:r>
              <a:rPr lang="en-US" dirty="0"/>
              <a:t>) is Labor Day, so recitations are cancelled</a:t>
            </a:r>
          </a:p>
          <a:p>
            <a:endParaRPr lang="en-US" dirty="0"/>
          </a:p>
          <a:p>
            <a:r>
              <a:rPr lang="en-US" dirty="0"/>
              <a:t>Linux Boot Camp Sunday (Sep 5), 7–9pm EDT</a:t>
            </a:r>
          </a:p>
          <a:p>
            <a:endParaRPr lang="en-US" dirty="0"/>
          </a:p>
          <a:p>
            <a:r>
              <a:rPr lang="en-US" dirty="0"/>
              <a:t>Lab 0 is now available via course web page and </a:t>
            </a:r>
            <a:r>
              <a:rPr lang="en-US" dirty="0">
                <a:hlinkClick r:id="rId2"/>
              </a:rPr>
              <a:t>Autolab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Due Tuesday Sept. 7, 11:59pm EDT</a:t>
            </a:r>
          </a:p>
          <a:p>
            <a:pPr lvl="1"/>
            <a:r>
              <a:rPr lang="en-US" dirty="0"/>
              <a:t>No grace days</a:t>
            </a:r>
          </a:p>
          <a:p>
            <a:pPr lvl="1"/>
            <a:r>
              <a:rPr lang="en-US" dirty="0"/>
              <a:t>No late submissions</a:t>
            </a:r>
          </a:p>
          <a:p>
            <a:pPr lvl="1"/>
            <a:r>
              <a:rPr lang="en-US" dirty="0"/>
              <a:t>Should take you less than five hours</a:t>
            </a:r>
          </a:p>
        </p:txBody>
      </p:sp>
    </p:spTree>
    <p:extLst>
      <p:ext uri="{BB962C8B-B14F-4D97-AF65-F5344CB8AC3E}">
        <p14:creationId xmlns:p14="http://schemas.microsoft.com/office/powerpoint/2010/main" val="286730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2’s Comp.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Unsigned</a:t>
            </a:r>
          </a:p>
          <a:p>
            <a:pPr lvl="1" eaLnBrk="1" hangingPunct="1">
              <a:defRPr/>
            </a:pPr>
            <a:r>
              <a:rPr lang="en-US"/>
              <a:t>Ordering Inversion</a:t>
            </a:r>
          </a:p>
          <a:p>
            <a:pPr lvl="1" eaLnBrk="1" hangingPunct="1">
              <a:defRPr/>
            </a:pPr>
            <a:r>
              <a:rPr lang="en-US"/>
              <a:t>Negative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Constants</a:t>
            </a:r>
          </a:p>
          <a:p>
            <a:pPr lvl="1" eaLnBrk="1" hangingPunct="1">
              <a:defRPr/>
            </a:pPr>
            <a:r>
              <a:rPr lang="en-US" dirty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/>
              <a:t>Casting</a:t>
            </a:r>
          </a:p>
          <a:p>
            <a:pPr lvl="1" eaLnBrk="1" hangingPunct="1">
              <a:defRPr/>
            </a:pPr>
            <a:r>
              <a:rPr lang="en-US" dirty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(unsigned)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               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fun(unsigned u);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ty;                  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fun(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endParaRPr lang="en-US" sz="1800" b="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Constant</a:t>
            </a:r>
            <a:r>
              <a:rPr lang="en-US" baseline="-25000" dirty="0"/>
              <a:t>1</a:t>
            </a:r>
            <a:r>
              <a:rPr lang="en-US" dirty="0"/>
              <a:t>	Constant</a:t>
            </a:r>
            <a:r>
              <a:rPr lang="en-US" baseline="-25000" dirty="0"/>
              <a:t>2</a:t>
            </a:r>
            <a:r>
              <a:rPr lang="en-US" dirty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 2147483647 	(</a:t>
            </a:r>
            <a:r>
              <a:rPr lang="en-US" sz="2100" dirty="0" err="1"/>
              <a:t>int</a:t>
            </a:r>
            <a:r>
              <a:rPr lang="en-US" sz="2100" dirty="0"/>
              <a:t>) 2147483648U 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610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vs. Signed: Easy to Make Mistakes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902" y="2209800"/>
            <a:ext cx="8307388" cy="5224463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  <p:extLst>
      <p:ext uri="{BB962C8B-B14F-4D97-AF65-F5344CB8AC3E}">
        <p14:creationId xmlns:p14="http://schemas.microsoft.com/office/powerpoint/2010/main" val="1990393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3505200"/>
            <a:ext cx="6019800" cy="9144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Casting Signed ↔ Unsigned: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/>
              <a:t>Bit pattern is maintained</a:t>
            </a:r>
          </a:p>
          <a:p>
            <a:r>
              <a:rPr lang="en-US" dirty="0"/>
              <a:t>But reinterpreted</a:t>
            </a:r>
          </a:p>
          <a:p>
            <a:r>
              <a:rPr lang="en-US" dirty="0"/>
              <a:t>Can have unexpected effects: adding or subtracting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en-US" dirty="0"/>
              <a:t>Expression containing signed and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!!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Task:</a:t>
            </a:r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</a:p>
          <a:p>
            <a:pPr eaLnBrk="1" hangingPunct="1">
              <a:defRPr/>
            </a:pPr>
            <a:r>
              <a:rPr lang="en-US"/>
              <a:t>Rule:</a:t>
            </a:r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76675"/>
            <a:ext cx="5181600" cy="2924174"/>
            <a:chOff x="1392" y="2097"/>
            <a:chExt cx="3264" cy="184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097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/>
              <a:t>Representation: unsigned and signed</a:t>
            </a:r>
          </a:p>
          <a:p>
            <a:pPr lvl="1"/>
            <a:r>
              <a:rPr lang="en-US" dirty="0"/>
              <a:t>Conversion, casting</a:t>
            </a:r>
          </a:p>
          <a:p>
            <a:pPr lvl="1"/>
            <a:r>
              <a:rPr lang="en-US" dirty="0"/>
              <a:t>Expanding, truncating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 Extension: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309371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5178"/>
              </p:ext>
            </p:extLst>
          </p:nvPr>
        </p:nvGraphicFramePr>
        <p:xfrm>
          <a:off x="150374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" y="47814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68854"/>
              </p:ext>
            </p:extLst>
          </p:nvPr>
        </p:nvGraphicFramePr>
        <p:xfrm>
          <a:off x="91440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9320" y="309371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07814"/>
              </p:ext>
            </p:extLst>
          </p:nvPr>
        </p:nvGraphicFramePr>
        <p:xfrm>
          <a:off x="614686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95336"/>
              </p:ext>
            </p:extLst>
          </p:nvPr>
        </p:nvGraphicFramePr>
        <p:xfrm>
          <a:off x="558292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19320" y="478149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0" y="1752600"/>
            <a:ext cx="0" cy="45720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7881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12192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4617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8928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219200" y="1600200"/>
            <a:ext cx="226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Positive number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8200" y="1600200"/>
            <a:ext cx="2392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460219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Larger 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23606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Task:</a:t>
            </a:r>
          </a:p>
          <a:p>
            <a:pPr lvl="1" eaLnBrk="1" hangingPunct="1">
              <a:defRPr/>
            </a:pPr>
            <a:r>
              <a:rPr lang="en-US" dirty="0"/>
              <a:t>Given </a:t>
            </a:r>
            <a:r>
              <a:rPr lang="en-US" dirty="0" err="1"/>
              <a:t>k+</a:t>
            </a:r>
            <a:r>
              <a:rPr lang="en-US" i="1" dirty="0" err="1"/>
              <a:t>w</a:t>
            </a:r>
            <a:r>
              <a:rPr lang="en-US" dirty="0" err="1"/>
              <a:t>-bit</a:t>
            </a:r>
            <a:r>
              <a:rPr lang="en-US" dirty="0"/>
              <a:t> signed or unsigned integer 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Convert it to </a:t>
            </a:r>
            <a:r>
              <a:rPr lang="en-US" i="1" dirty="0"/>
              <a:t>w</a:t>
            </a:r>
            <a:r>
              <a:rPr lang="en-US" dirty="0"/>
              <a:t>-bit integer X’ with same value for “small enough” X</a:t>
            </a:r>
          </a:p>
          <a:p>
            <a:pPr eaLnBrk="1" hangingPunct="1">
              <a:defRPr/>
            </a:pPr>
            <a:r>
              <a:rPr lang="en-US" dirty="0"/>
              <a:t>Rule:</a:t>
            </a:r>
          </a:p>
          <a:p>
            <a:pPr lvl="1" eaLnBrk="1" hangingPunct="1">
              <a:defRPr/>
            </a:pPr>
            <a:r>
              <a:rPr lang="en-US" dirty="0"/>
              <a:t>Drop top </a:t>
            </a:r>
            <a:r>
              <a:rPr lang="en-US" i="1" dirty="0"/>
              <a:t>k</a:t>
            </a:r>
            <a:r>
              <a:rPr lang="en-US" dirty="0"/>
              <a:t> bits: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4495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37"/>
          <p:cNvSpPr>
            <a:spLocks noChangeShapeType="1"/>
          </p:cNvSpPr>
          <p:nvPr/>
        </p:nvSpPr>
        <p:spPr bwMode="auto">
          <a:xfrm>
            <a:off x="4724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38"/>
          <p:cNvSpPr>
            <a:spLocks noChangeShapeType="1"/>
          </p:cNvSpPr>
          <p:nvPr/>
        </p:nvSpPr>
        <p:spPr bwMode="auto">
          <a:xfrm>
            <a:off x="49530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39"/>
          <p:cNvSpPr>
            <a:spLocks noChangeShapeType="1"/>
          </p:cNvSpPr>
          <p:nvPr/>
        </p:nvSpPr>
        <p:spPr bwMode="auto">
          <a:xfrm>
            <a:off x="65532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40"/>
          <p:cNvSpPr>
            <a:spLocks noChangeShapeType="1"/>
          </p:cNvSpPr>
          <p:nvPr/>
        </p:nvSpPr>
        <p:spPr bwMode="auto">
          <a:xfrm>
            <a:off x="6781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41"/>
          <p:cNvSpPr>
            <a:spLocks noChangeShapeType="1"/>
          </p:cNvSpPr>
          <p:nvPr/>
        </p:nvSpPr>
        <p:spPr bwMode="auto">
          <a:xfrm>
            <a:off x="7010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42"/>
          <p:cNvSpPr>
            <a:spLocks noChangeArrowheads="1"/>
          </p:cNvSpPr>
          <p:nvPr/>
        </p:nvSpPr>
        <p:spPr bwMode="auto">
          <a:xfrm>
            <a:off x="3429000" y="5500686"/>
            <a:ext cx="71596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/>
              <a:t>• • •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343400" y="6019800"/>
            <a:ext cx="2743200" cy="228600"/>
            <a:chOff x="2928" y="2400"/>
            <a:chExt cx="1728" cy="144"/>
          </a:xfrm>
        </p:grpSpPr>
        <p:sp>
          <p:nvSpPr>
            <p:cNvPr id="28714" name="Rectangle 9"/>
            <p:cNvSpPr>
              <a:spLocks noChangeArrowheads="1"/>
            </p:cNvSpPr>
            <p:nvPr/>
          </p:nvSpPr>
          <p:spPr bwMode="auto">
            <a:xfrm>
              <a:off x="2928" y="2400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5" name="Rectangle 10"/>
            <p:cNvSpPr>
              <a:spLocks noChangeArrowheads="1"/>
            </p:cNvSpPr>
            <p:nvPr/>
          </p:nvSpPr>
          <p:spPr bwMode="auto">
            <a:xfrm>
              <a:off x="307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6" name="Rectangle 11"/>
            <p:cNvSpPr>
              <a:spLocks noChangeArrowheads="1"/>
            </p:cNvSpPr>
            <p:nvPr/>
          </p:nvSpPr>
          <p:spPr bwMode="auto">
            <a:xfrm>
              <a:off x="3216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7" name="Rectangle 12"/>
            <p:cNvSpPr>
              <a:spLocks noChangeArrowheads="1"/>
            </p:cNvSpPr>
            <p:nvPr/>
          </p:nvSpPr>
          <p:spPr bwMode="auto">
            <a:xfrm>
              <a:off x="4224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8" name="Rectangle 13"/>
            <p:cNvSpPr>
              <a:spLocks noChangeArrowheads="1"/>
            </p:cNvSpPr>
            <p:nvPr/>
          </p:nvSpPr>
          <p:spPr bwMode="auto">
            <a:xfrm>
              <a:off x="4368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9" name="Rectangle 14"/>
            <p:cNvSpPr>
              <a:spLocks noChangeArrowheads="1"/>
            </p:cNvSpPr>
            <p:nvPr/>
          </p:nvSpPr>
          <p:spPr bwMode="auto">
            <a:xfrm>
              <a:off x="451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20" name="Rectangle 15"/>
            <p:cNvSpPr>
              <a:spLocks noChangeArrowheads="1"/>
            </p:cNvSpPr>
            <p:nvPr/>
          </p:nvSpPr>
          <p:spPr bwMode="auto">
            <a:xfrm>
              <a:off x="3360" y="2400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3733800" y="5943600"/>
            <a:ext cx="61908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r>
              <a:rPr lang="en-US" b="0" dirty="0">
                <a:latin typeface="Symbol" pitchFamily="18" charset="2"/>
              </a:rPr>
              <a:t> </a:t>
            </a:r>
            <a:r>
              <a:rPr lang="en-US" b="0" dirty="0">
                <a:latin typeface="Times" pitchFamily="18" charset="0"/>
              </a:rPr>
              <a:t> 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43400" y="6296026"/>
            <a:ext cx="2743200" cy="461962"/>
            <a:chOff x="4343400" y="5867400"/>
            <a:chExt cx="2743200" cy="461962"/>
          </a:xfrm>
        </p:grpSpPr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4343400" y="6043612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5562600" y="5867400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</p:grp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1905000" y="4247495"/>
            <a:ext cx="3898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90800" y="4399895"/>
            <a:ext cx="4495800" cy="228600"/>
            <a:chOff x="1824" y="3456"/>
            <a:chExt cx="2832" cy="144"/>
          </a:xfrm>
        </p:grpSpPr>
        <p:sp>
          <p:nvSpPr>
            <p:cNvPr id="28701" name="Rectangle 21"/>
            <p:cNvSpPr>
              <a:spLocks noChangeArrowheads="1"/>
            </p:cNvSpPr>
            <p:nvPr/>
          </p:nvSpPr>
          <p:spPr bwMode="auto">
            <a:xfrm>
              <a:off x="2112" y="3456"/>
              <a:ext cx="528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  <p:sp>
          <p:nvSpPr>
            <p:cNvPr id="28702" name="Rectangle 22"/>
            <p:cNvSpPr>
              <a:spLocks noChangeArrowheads="1"/>
            </p:cNvSpPr>
            <p:nvPr/>
          </p:nvSpPr>
          <p:spPr bwMode="auto">
            <a:xfrm>
              <a:off x="2784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3" name="Rectangle 23"/>
            <p:cNvSpPr>
              <a:spLocks noChangeArrowheads="1"/>
            </p:cNvSpPr>
            <p:nvPr/>
          </p:nvSpPr>
          <p:spPr bwMode="auto">
            <a:xfrm>
              <a:off x="2640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4" name="Rectangle 24"/>
            <p:cNvSpPr>
              <a:spLocks noChangeArrowheads="1"/>
            </p:cNvSpPr>
            <p:nvPr/>
          </p:nvSpPr>
          <p:spPr bwMode="auto">
            <a:xfrm>
              <a:off x="1968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5" name="Rectangle 25"/>
            <p:cNvSpPr>
              <a:spLocks noChangeArrowheads="1"/>
            </p:cNvSpPr>
            <p:nvPr/>
          </p:nvSpPr>
          <p:spPr bwMode="auto">
            <a:xfrm>
              <a:off x="1824" y="3456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928" y="3456"/>
              <a:ext cx="1728" cy="144"/>
              <a:chOff x="2928" y="3456"/>
              <a:chExt cx="1728" cy="144"/>
            </a:xfrm>
          </p:grpSpPr>
          <p:sp>
            <p:nvSpPr>
              <p:cNvPr id="28707" name="Rectangle 27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144" cy="1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8" name="Rectangle 28"/>
              <p:cNvSpPr>
                <a:spLocks noChangeArrowheads="1"/>
              </p:cNvSpPr>
              <p:nvPr/>
            </p:nvSpPr>
            <p:spPr bwMode="auto">
              <a:xfrm>
                <a:off x="307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9" name="Rectangle 29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0" name="Rectangle 30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1" name="Rectangle 31"/>
              <p:cNvSpPr>
                <a:spLocks noChangeArrowheads="1"/>
              </p:cNvSpPr>
              <p:nvPr/>
            </p:nvSpPr>
            <p:spPr bwMode="auto">
              <a:xfrm>
                <a:off x="4368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2" name="Rectangle 32"/>
              <p:cNvSpPr>
                <a:spLocks noChangeArrowheads="1"/>
              </p:cNvSpPr>
              <p:nvPr/>
            </p:nvSpPr>
            <p:spPr bwMode="auto">
              <a:xfrm>
                <a:off x="451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3" name="Rectangle 33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590800" y="3871258"/>
            <a:ext cx="4495800" cy="474662"/>
            <a:chOff x="2590800" y="4173538"/>
            <a:chExt cx="4495800" cy="474662"/>
          </a:xfrm>
        </p:grpSpPr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4343400" y="4338638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5562600" y="4173538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2590800" y="4338638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3200400" y="4186238"/>
              <a:ext cx="323850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31616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19685" y="1905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73515"/>
              </p:ext>
            </p:extLst>
          </p:nvPr>
        </p:nvGraphicFramePr>
        <p:xfrm>
          <a:off x="60535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19685" y="29889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90496"/>
              </p:ext>
            </p:extLst>
          </p:nvPr>
        </p:nvGraphicFramePr>
        <p:xfrm>
          <a:off x="60535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945545" y="455483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39533"/>
              </p:ext>
            </p:extLst>
          </p:nvPr>
        </p:nvGraphicFramePr>
        <p:xfrm>
          <a:off x="60535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196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 =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369949"/>
              </p:ext>
            </p:extLst>
          </p:nvPr>
        </p:nvGraphicFramePr>
        <p:xfrm>
          <a:off x="60535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4724400" y="1143000"/>
            <a:ext cx="0" cy="51816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901141" y="914400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Sign change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8922" y="19050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84415"/>
              </p:ext>
            </p:extLst>
          </p:nvPr>
        </p:nvGraphicFramePr>
        <p:xfrm>
          <a:off x="13291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28922" y="298896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40286"/>
              </p:ext>
            </p:extLst>
          </p:nvPr>
        </p:nvGraphicFramePr>
        <p:xfrm>
          <a:off x="13291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75034" y="45548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666"/>
              </p:ext>
            </p:extLst>
          </p:nvPr>
        </p:nvGraphicFramePr>
        <p:xfrm>
          <a:off x="13291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952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65367"/>
              </p:ext>
            </p:extLst>
          </p:nvPr>
        </p:nvGraphicFramePr>
        <p:xfrm>
          <a:off x="13291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76741" y="914400"/>
            <a:ext cx="2108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No sign change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399235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mod 16 = 10U mod 16 = 10U = -6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00600" y="6096000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 mod 16 = 22U mod 16 = 6U =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39359" y="339923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mod 16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400" y="6096000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 mod 16 = 26U mod 16 = 10U = -6</a:t>
            </a:r>
          </a:p>
        </p:txBody>
      </p:sp>
    </p:spTree>
    <p:extLst>
      <p:ext uri="{BB962C8B-B14F-4D97-AF65-F5344CB8AC3E}">
        <p14:creationId xmlns:p14="http://schemas.microsoft.com/office/powerpoint/2010/main" val="143943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3" grpId="0"/>
      <p:bldP spid="30" grpId="0"/>
      <p:bldP spid="33" grpId="0"/>
      <p:bldP spid="35" grpId="0"/>
      <p:bldP spid="37" grpId="0"/>
      <p:bldP spid="7" grpId="0"/>
      <p:bldP spid="40" grpId="0"/>
      <p:bldP spid="41" grpId="0"/>
      <p:bldP spid="4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(</a:t>
            </a:r>
            <a:r>
              <a:rPr lang="en-US"/>
              <a:t>in magnitude) numbers </a:t>
            </a:r>
            <a:r>
              <a:rPr lang="en-US" dirty="0"/>
              <a:t>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Summary of Today: 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11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89000" y="3505200"/>
            <a:ext cx="7264400" cy="2971800"/>
            <a:chOff x="889000" y="3505200"/>
            <a:chExt cx="7264400" cy="2971800"/>
          </a:xfrm>
        </p:grpSpPr>
        <p:sp>
          <p:nvSpPr>
            <p:cNvPr id="3" name="Rectangle 2"/>
            <p:cNvSpPr/>
            <p:nvPr/>
          </p:nvSpPr>
          <p:spPr bwMode="auto">
            <a:xfrm>
              <a:off x="889000" y="3505200"/>
              <a:ext cx="7264400" cy="29718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An Amazing &amp;</a:t>
              </a:r>
              <a:r>
                <a:rPr kumimoji="0" lang="en-US" sz="24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 Successful </a:t>
              </a:r>
              <a:r>
                <a:rPr kumimoji="0" lang="en-US" sz="2400" b="1" i="0" u="none" strike="noStrike" cap="none" normalizeH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Abstraction</a:t>
              </a:r>
              <a:r>
                <a:rPr kumimoji="0" lang="en-US" sz="2400" b="1" i="0" u="none" strike="noStrike" cap="none" normalizeH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.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197957" y="5920092"/>
              <a:ext cx="325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(which we won’t dig into in 213)</a:t>
              </a:r>
            </a:p>
          </p:txBody>
        </p:sp>
      </p:grpSp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5178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 can count in binary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43" name="Rectangle 27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Base 2 Number Representation</a:t>
                </a:r>
              </a:p>
              <a:p>
                <a:pPr lvl="1"/>
                <a:r>
                  <a:rPr lang="en-US" dirty="0"/>
                  <a:t>0, 1, 10, 11, 100, 101, …</a:t>
                </a:r>
              </a:p>
              <a:p>
                <a:pPr lvl="1"/>
                <a:r>
                  <a:rPr lang="en-US" dirty="0"/>
                  <a:t>Represent 15213</a:t>
                </a:r>
                <a:r>
                  <a:rPr lang="en-US" baseline="-25000" dirty="0"/>
                  <a:t>10</a:t>
                </a:r>
                <a:r>
                  <a:rPr lang="en-US" dirty="0"/>
                  <a:t> as 11101101101101</a:t>
                </a:r>
                <a:r>
                  <a:rPr lang="en-US" baseline="-25000" dirty="0"/>
                  <a:t>2</a:t>
                </a:r>
              </a:p>
              <a:p>
                <a:pPr lvl="1"/>
                <a:r>
                  <a:rPr lang="en-US" dirty="0"/>
                  <a:t>Represent 1.20</a:t>
                </a:r>
                <a:r>
                  <a:rPr lang="en-US" baseline="-25000" dirty="0"/>
                  <a:t>10</a:t>
                </a:r>
                <a:r>
                  <a:rPr lang="en-US" dirty="0"/>
                  <a:t> as 1.0011001100110011[0011]…</a:t>
                </a:r>
                <a:r>
                  <a:rPr lang="en-US" baseline="-25000" dirty="0"/>
                  <a:t>2</a:t>
                </a:r>
              </a:p>
              <a:p>
                <a:pPr lvl="1"/>
                <a:r>
                  <a:rPr lang="en-US" dirty="0"/>
                  <a:t>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1.5213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>
                    <a:cs typeface="Calibri" panose="020F0502020204030204" pitchFamily="34" charset="0"/>
                  </a:rPr>
                  <a:t>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1.1101101101101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13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endParaRPr lang="en-US" dirty="0"/>
              </a:p>
              <a:p>
                <a:r>
                  <a:rPr lang="en-US" dirty="0"/>
                  <a:t>Represent negative numbers as …?</a:t>
                </a:r>
              </a:p>
              <a:p>
                <a:pPr lvl="1"/>
                <a:r>
                  <a:rPr lang="en-US" dirty="0"/>
                  <a:t>(we’ll come back to this)</a:t>
                </a:r>
              </a:p>
            </p:txBody>
          </p:sp>
        </mc:Choice>
        <mc:Fallback xmlns="">
          <p:sp>
            <p:nvSpPr>
              <p:cNvPr id="9243" name="Rectangle 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7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5479181" cy="3751061"/>
          </a:xfrm>
        </p:spPr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255</a:t>
            </a:r>
            <a:r>
              <a:rPr lang="en-US" baseline="-6000" dirty="0"/>
              <a:t>10</a:t>
            </a:r>
            <a:endParaRPr lang="en-US" dirty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as</a:t>
            </a:r>
          </a:p>
          <a:p>
            <a:pPr marL="1295400" lvl="3"/>
            <a:r>
              <a:rPr lang="en-US" dirty="0"/>
              <a:t>0xFA1D37B</a:t>
            </a:r>
          </a:p>
          <a:p>
            <a:pPr marL="1295400" lvl="3"/>
            <a:r>
              <a:rPr lang="en-US" dirty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608762" y="522086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43010" name="Rectangle 43009"/>
          <p:cNvSpPr/>
          <p:nvPr/>
        </p:nvSpPr>
        <p:spPr>
          <a:xfrm>
            <a:off x="1504994" y="5465514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15213: 0011 1011 0110 1101</a:t>
            </a:r>
            <a:endParaRPr lang="en-US" dirty="0"/>
          </a:p>
        </p:txBody>
      </p:sp>
      <p:sp>
        <p:nvSpPr>
          <p:cNvPr id="43011" name="Left Brace 43010"/>
          <p:cNvSpPr/>
          <p:nvPr/>
        </p:nvSpPr>
        <p:spPr bwMode="auto">
          <a:xfrm>
            <a:off x="3139304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6" name="Left Brace 155"/>
          <p:cNvSpPr/>
          <p:nvPr/>
        </p:nvSpPr>
        <p:spPr bwMode="auto">
          <a:xfrm>
            <a:off x="4063176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7" name="Left Brace 156"/>
          <p:cNvSpPr/>
          <p:nvPr/>
        </p:nvSpPr>
        <p:spPr bwMode="auto">
          <a:xfrm>
            <a:off x="4983882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8" name="Left Brace 157"/>
          <p:cNvSpPr/>
          <p:nvPr/>
        </p:nvSpPr>
        <p:spPr bwMode="auto">
          <a:xfrm>
            <a:off x="5876056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043085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3966957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4887663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6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5779837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25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animBg="1"/>
      <p:bldP spid="156" grpId="0" animBg="1"/>
      <p:bldP spid="157" grpId="0" animBg="1"/>
      <p:bldP spid="158" grpId="0" animBg="1"/>
      <p:bldP spid="160" grpId="0"/>
      <p:bldP spid="161" grpId="0"/>
      <p:bldP spid="162" grpId="0"/>
      <p:bldP spid="1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42256"/>
              </p:ext>
            </p:extLst>
          </p:nvPr>
        </p:nvGraphicFramePr>
        <p:xfrm>
          <a:off x="2286000" y="1574800"/>
          <a:ext cx="4572000" cy="37084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3138</Words>
  <Application>Microsoft Office PowerPoint</Application>
  <PresentationFormat>On-screen Show (4:3)</PresentationFormat>
  <Paragraphs>1119</Paragraphs>
  <Slides>45</Slides>
  <Notes>33</Notes>
  <HiddenSlides>1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65" baseType="lpstr">
      <vt:lpstr>Arial</vt:lpstr>
      <vt:lpstr>Arial Narrow</vt:lpstr>
      <vt:lpstr>Calibri</vt:lpstr>
      <vt:lpstr>Calibri Bold</vt:lpstr>
      <vt:lpstr>Cambria Math</vt:lpstr>
      <vt:lpstr>Consolas</vt:lpstr>
      <vt:lpstr>Courier New</vt:lpstr>
      <vt:lpstr>Courier New Bold</vt:lpstr>
      <vt:lpstr>Courier New Bold Italic</vt:lpstr>
      <vt:lpstr>Gill Sans</vt:lpstr>
      <vt:lpstr>Helvetica</vt:lpstr>
      <vt:lpstr>Monaco</vt:lpstr>
      <vt:lpstr>Symbol</vt:lpstr>
      <vt:lpstr>Times</vt:lpstr>
      <vt:lpstr>Times New Roman</vt:lpstr>
      <vt:lpstr>Wingdings</vt:lpstr>
      <vt:lpstr>Wingdings 2</vt:lpstr>
      <vt:lpstr>template2007</vt:lpstr>
      <vt:lpstr>Equation</vt:lpstr>
      <vt:lpstr>Document</vt:lpstr>
      <vt:lpstr>PowerPoint Presentation</vt:lpstr>
      <vt:lpstr>Bits, Bytes and Integers – Part 1  15-213/14-513/15-513: Introduction to Computer Systems 2nd Lecture,  September 2, 2021</vt:lpstr>
      <vt:lpstr>Announcements</vt:lpstr>
      <vt:lpstr>Today: Bits, Bytes, and Integers</vt:lpstr>
      <vt:lpstr>Everything is bits</vt:lpstr>
      <vt:lpstr>Everything is bits</vt:lpstr>
      <vt:lpstr>For example, can count in binary</vt:lpstr>
      <vt:lpstr>Encoding Byte Values</vt:lpstr>
      <vt:lpstr>Example Data Representations</vt:lpstr>
      <vt:lpstr>Example Data Representations</vt:lpstr>
      <vt:lpstr>Example Data Representations</vt:lpstr>
      <vt:lpstr>Today: Bits, Bytes, and Integers</vt:lpstr>
      <vt:lpstr>Boolean Algebra</vt:lpstr>
      <vt:lpstr>General Boolean Algebras</vt:lpstr>
      <vt:lpstr>Example: Sets of Small Integers</vt:lpstr>
      <vt:lpstr>Bit-Level Operations in C</vt:lpstr>
      <vt:lpstr>Bit-Level Operations in C</vt:lpstr>
      <vt:lpstr>Contrast: Logic Operations in C</vt:lpstr>
      <vt:lpstr>Shift Operations</vt:lpstr>
      <vt:lpstr>Today: Bits, Bytes, and Integers</vt:lpstr>
      <vt:lpstr>Encoding Integers</vt:lpstr>
      <vt:lpstr>Two-complement: Simple Example</vt:lpstr>
      <vt:lpstr>Two-complement Encoding Example (Cont.)</vt:lpstr>
      <vt:lpstr>Numeric Ranges</vt:lpstr>
      <vt:lpstr>Values for Different Word Sizes</vt:lpstr>
      <vt:lpstr>Unsigned &amp; Signed Numeric Values</vt:lpstr>
      <vt:lpstr>Quiz Time!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Unsigned vs. Signed: Easy to Make Mistakes</vt:lpstr>
      <vt:lpstr>Summary Casting Signed ↔ Unsigned: Basic Rules</vt:lpstr>
      <vt:lpstr>Today: Bits, Bytes, and Integers</vt:lpstr>
      <vt:lpstr>Sign Extension</vt:lpstr>
      <vt:lpstr>Sign Extension: Simple Example</vt:lpstr>
      <vt:lpstr>Larger Sign Extension Example</vt:lpstr>
      <vt:lpstr>Truncation</vt:lpstr>
      <vt:lpstr>Truncation: Simple Example</vt:lpstr>
      <vt:lpstr>Summary: Expanding, Truncating: Basic Rules</vt:lpstr>
      <vt:lpstr>Summary of Today: Bits, Bytes, and Integers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Lucia</dc:creator>
  <cp:lastModifiedBy>David Varodayan</cp:lastModifiedBy>
  <cp:revision>17</cp:revision>
  <cp:lastPrinted>2020-01-16T12:53:08Z</cp:lastPrinted>
  <dcterms:created xsi:type="dcterms:W3CDTF">2019-08-29T15:02:48Z</dcterms:created>
  <dcterms:modified xsi:type="dcterms:W3CDTF">2021-09-02T01:54:27Z</dcterms:modified>
</cp:coreProperties>
</file>