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81"/>
  </p:notesMasterIdLst>
  <p:sldIdLst>
    <p:sldId id="542" r:id="rId7"/>
    <p:sldId id="344" r:id="rId8"/>
    <p:sldId id="734" r:id="rId9"/>
    <p:sldId id="735" r:id="rId10"/>
    <p:sldId id="588" r:id="rId11"/>
    <p:sldId id="592" r:id="rId12"/>
    <p:sldId id="736" r:id="rId13"/>
    <p:sldId id="589" r:id="rId14"/>
    <p:sldId id="685" r:id="rId15"/>
    <p:sldId id="686" r:id="rId16"/>
    <p:sldId id="591" r:id="rId17"/>
    <p:sldId id="593" r:id="rId18"/>
    <p:sldId id="737" r:id="rId19"/>
    <p:sldId id="687" r:id="rId20"/>
    <p:sldId id="594" r:id="rId21"/>
    <p:sldId id="390" r:id="rId22"/>
    <p:sldId id="386" r:id="rId23"/>
    <p:sldId id="732" r:id="rId24"/>
    <p:sldId id="670" r:id="rId25"/>
    <p:sldId id="733" r:id="rId26"/>
    <p:sldId id="694" r:id="rId27"/>
    <p:sldId id="738" r:id="rId28"/>
    <p:sldId id="739" r:id="rId29"/>
    <p:sldId id="740" r:id="rId30"/>
    <p:sldId id="284" r:id="rId31"/>
    <p:sldId id="285" r:id="rId32"/>
    <p:sldId id="374" r:id="rId33"/>
    <p:sldId id="375" r:id="rId34"/>
    <p:sldId id="373" r:id="rId35"/>
    <p:sldId id="376" r:id="rId36"/>
    <p:sldId id="286" r:id="rId37"/>
    <p:sldId id="287" r:id="rId38"/>
    <p:sldId id="288" r:id="rId39"/>
    <p:sldId id="691" r:id="rId40"/>
    <p:sldId id="364" r:id="rId41"/>
    <p:sldId id="289" r:id="rId42"/>
    <p:sldId id="377" r:id="rId43"/>
    <p:sldId id="350" r:id="rId44"/>
    <p:sldId id="293" r:id="rId45"/>
    <p:sldId id="295" r:id="rId46"/>
    <p:sldId id="366" r:id="rId47"/>
    <p:sldId id="301" r:id="rId48"/>
    <p:sldId id="332" r:id="rId49"/>
    <p:sldId id="302" r:id="rId50"/>
    <p:sldId id="304" r:id="rId51"/>
    <p:sldId id="351" r:id="rId52"/>
    <p:sldId id="306" r:id="rId53"/>
    <p:sldId id="309" r:id="rId54"/>
    <p:sldId id="307" r:id="rId55"/>
    <p:sldId id="310" r:id="rId56"/>
    <p:sldId id="312" r:id="rId57"/>
    <p:sldId id="368" r:id="rId58"/>
    <p:sldId id="367" r:id="rId59"/>
    <p:sldId id="369" r:id="rId60"/>
    <p:sldId id="336" r:id="rId61"/>
    <p:sldId id="338" r:id="rId62"/>
    <p:sldId id="370" r:id="rId63"/>
    <p:sldId id="339" r:id="rId64"/>
    <p:sldId id="365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71" r:id="rId76"/>
    <p:sldId id="324" r:id="rId77"/>
    <p:sldId id="380" r:id="rId78"/>
    <p:sldId id="381" r:id="rId79"/>
    <p:sldId id="382" r:id="rId8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0FFED-7A52-4215-9DCD-832C164D1326}" v="3" dt="2019-09-12T03:16:03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0" autoAdjust="0"/>
  </p:normalViewPr>
  <p:slideViewPr>
    <p:cSldViewPr snapToGrid="0">
      <p:cViewPr varScale="1">
        <p:scale>
          <a:sx n="110" d="100"/>
          <a:sy n="110" d="100"/>
        </p:scale>
        <p:origin x="7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7E60FFED-7A52-4215-9DCD-832C164D1326}"/>
    <pc:docChg chg="addSld delSld modSld">
      <pc:chgData name="Phil Gibbons" userId="f619c6e5d38ed7a7" providerId="LiveId" clId="{7E60FFED-7A52-4215-9DCD-832C164D1326}" dt="2019-09-12T03:16:06.749" v="5" actId="2696"/>
      <pc:docMkLst>
        <pc:docMk/>
      </pc:docMkLst>
      <pc:sldChg chg="del">
        <pc:chgData name="Phil Gibbons" userId="f619c6e5d38ed7a7" providerId="LiveId" clId="{7E60FFED-7A52-4215-9DCD-832C164D1326}" dt="2019-09-12T03:14:43.473" v="2" actId="2696"/>
        <pc:sldMkLst>
          <pc:docMk/>
          <pc:sldMk cId="0" sldId="317"/>
        </pc:sldMkLst>
      </pc:sldChg>
      <pc:sldChg chg="del">
        <pc:chgData name="Phil Gibbons" userId="f619c6e5d38ed7a7" providerId="LiveId" clId="{7E60FFED-7A52-4215-9DCD-832C164D1326}" dt="2019-09-12T03:16:06.749" v="5" actId="2696"/>
        <pc:sldMkLst>
          <pc:docMk/>
          <pc:sldMk cId="2745294754" sldId="396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0" sldId="542"/>
        </pc:sldMkLst>
      </pc:sldChg>
      <pc:sldChg chg="del">
        <pc:chgData name="Phil Gibbons" userId="f619c6e5d38ed7a7" providerId="LiveId" clId="{7E60FFED-7A52-4215-9DCD-832C164D1326}" dt="2019-09-12T03:14:41.773" v="1" actId="2696"/>
        <pc:sldMkLst>
          <pc:docMk/>
          <pc:sldMk cId="1836215328" sldId="689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469508502" sldId="690"/>
        </pc:sldMkLst>
      </pc:sldChg>
      <pc:sldChg chg="add">
        <pc:chgData name="Phil Gibbons" userId="f619c6e5d38ed7a7" providerId="LiveId" clId="{7E60FFED-7A52-4215-9DCD-832C164D1326}" dt="2019-09-12T03:15:29.148" v="3"/>
        <pc:sldMkLst>
          <pc:docMk/>
          <pc:sldMk cId="3726554797" sldId="691"/>
        </pc:sldMkLst>
      </pc:sldChg>
      <pc:sldChg chg="add">
        <pc:chgData name="Phil Gibbons" userId="f619c6e5d38ed7a7" providerId="LiveId" clId="{7E60FFED-7A52-4215-9DCD-832C164D1326}" dt="2019-09-12T03:16:03.754" v="4"/>
        <pc:sldMkLst>
          <pc:docMk/>
          <pc:sldMk cId="2807807482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often not entering loop, then skip unnecessary unconditional jump to the middle, which just evaluates to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optimize away when initial condition is known.  </a:t>
            </a:r>
            <a:r>
              <a:rPr lang="en-US" dirty="0" err="1"/>
              <a:t>Ie</a:t>
            </a:r>
            <a:r>
              <a:rPr lang="en-US" dirty="0"/>
              <a:t>, compiler knows that </a:t>
            </a:r>
            <a:r>
              <a:rPr lang="en-US" dirty="0" err="1"/>
              <a:t>i</a:t>
            </a:r>
            <a:r>
              <a:rPr lang="en-US" dirty="0"/>
              <a:t>=0 b/c it is in the for loop, compiler knows bound if it is not variable, hence, can 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4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6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 not initialized until it is sure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*.L4(,rdi,8) is L4 + </a:t>
            </a:r>
            <a:r>
              <a:rPr lang="en-US" dirty="0" err="1"/>
              <a:t>rdi</a:t>
            </a:r>
            <a:r>
              <a:rPr lang="en-US" dirty="0"/>
              <a:t> * </a:t>
            </a:r>
            <a:r>
              <a:rPr lang="en-US" dirty="0" err="1"/>
              <a:t>addrsize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*</a:t>
            </a:r>
            <a:r>
              <a:rPr lang="en-US" dirty="0" err="1">
                <a:sym typeface="Wingdings" panose="05000000000000000000" pitchFamily="2" charset="2"/>
              </a:rPr>
              <a:t>Jtab</a:t>
            </a:r>
            <a:r>
              <a:rPr lang="en-US" dirty="0">
                <a:sym typeface="Wingdings" panose="05000000000000000000" pitchFamily="2" charset="2"/>
              </a:rPr>
              <a:t>[x], with x in 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kr9vqwncw253c4?cid=284" TargetMode="External"/><Relationship Id="rId2" Type="http://schemas.openxmlformats.org/officeDocument/2006/relationships/hyperlink" Target="https://cmqueue.xyz/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kr9vqwncw253c4?cid=352" TargetMode="Externa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3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II: Control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15-213/14-513/15-513: Introduction to Computer Systems</a:t>
            </a:r>
            <a:br>
              <a:rPr lang="en-US" sz="2000" dirty="0"/>
            </a:br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Lecture,  September 14,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assembly file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1540" y="1197678"/>
            <a:ext cx="352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Things that look weird and are preceded by a ‘.’ are generally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directives</a:t>
            </a:r>
            <a:b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that you can </a:t>
            </a:r>
            <a:r>
              <a:rPr kumimoji="0" lang="en-US" sz="24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ign</a:t>
            </a:r>
            <a:r>
              <a:rPr lang="en-US" sz="2400" b="1" dirty="0">
                <a:latin typeface="Calibri" pitchFamily="34" charset="0"/>
                <a:ea typeface="+mn-ea"/>
                <a:cs typeface="+mn-cs"/>
              </a:rPr>
              <a:t>ore.</a:t>
            </a: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 for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3008312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48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89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e8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00 00 00</a:t>
            </a:r>
            <a:endParaRPr kumimoji="0" lang="en-US" sz="18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48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89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5b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Address of each function not yet assigned</a:t>
            </a:r>
          </a:p>
          <a:p>
            <a:pPr lvl="1"/>
            <a:r>
              <a:rPr lang="en-US" dirty="0"/>
              <a:t>Placeholders (“relocations”) for uses of code and data defined in other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2"/>
            <a:r>
              <a:rPr lang="en-US" dirty="0"/>
              <a:t>E.g., fills in 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Second pass of 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419099" y="3597210"/>
            <a:ext cx="3086101" cy="2346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Starts at address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Total of 14 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instruction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1, 3, or 5 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rPr>
              <a:t>Placeholders (red) for addresses of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sumstore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rPr>
              <a:t> and  </a:t>
            </a:r>
            <a:r>
              <a:rPr lang="en-US" sz="1800" b="1" dirty="0">
                <a:solidFill>
                  <a:srgbClr val="C00000"/>
                </a:solidFill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plus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 Bold" panose="02070609020205020404" pitchFamily="49" charset="0"/>
              <a:ea typeface="+mn-ea"/>
              <a:cs typeface="Courier New Bold" panose="02070609020205020404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Disassembled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dr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528762"/>
            <a:ext cx="81407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0000000000000000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0:   53                     push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1:   48 89 d3               mov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4:   e8 00 00 00 00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9 &lt;sumstore+0x9&gt;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          5: R_X86_64_PLT32       plus-0x4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9:   48 89 03               mov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c:   5b                     pop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d:   c3           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Disassembled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 dirty="0"/>
              <a:t>Disassembling Executable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dr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a.out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Can be applied to executables too</a:t>
            </a:r>
          </a:p>
          <a:p>
            <a:r>
              <a:rPr lang="en-US" dirty="0"/>
              <a:t>Changes made by linker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dirty="0"/>
              <a:t> has an address</a:t>
            </a:r>
          </a:p>
          <a:p>
            <a:pPr lvl="1"/>
            <a:r>
              <a:rPr lang="en-US" dirty="0"/>
              <a:t>Call instruction has a destination address instead of a relocation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1" y="1528762"/>
            <a:ext cx="81407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0000000000401122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401122:   53                     push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401123:   48 89 d3               mov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401126:   e8 05 00 00 00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401130 &lt;plus&gt;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40112b:   48 89 03               mov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40112e:   5b                     pop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40112f:   c3           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8747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Disassembled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Dump of assembler code for function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sumstore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0x0000000000400595 &lt;+0&gt;: push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0x0000000000400596 &lt;+1&gt;: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0x0000000000400599 &lt;+4&gt;: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callq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0x400590 &lt;plus&gt;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0x000000000040059e &lt;+9&gt;: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,(%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0x00000000004005a1 &lt;+12&gt;:pop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0x00000000004005a2 &lt;+13&gt;: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Same information, different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Disassembled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Dump of assembler code for function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sumstore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0x0000000000400595 &lt;+0&gt;: push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0x0000000000400596 &lt;+1&gt;: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0x0000000000400599 &lt;+4&gt;: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callq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0x400590 &lt;plus&gt;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0x000000000040059e &lt;+9&gt;: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,(%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0x00000000004005a1 &lt;+12&gt;:pop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0x00000000004005a2 &lt;+13&gt;: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ctr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Object</a:t>
              </a:r>
              <a:b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</a:b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Code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0x0400595: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0x53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0x48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0x89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0xd3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0xe8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0x48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0x89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0x03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0x5b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6581-BF33-4A8E-AD55-3B9903E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 and 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BF07-F9A6-433B-9FE8-102FEA2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instructions, a memory operand accesses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 is special: it </a:t>
            </a:r>
            <a:r>
              <a:rPr lang="en-US" i="1" dirty="0"/>
              <a:t>doesn’t</a:t>
            </a:r>
            <a:r>
              <a:rPr lang="en-US" dirty="0"/>
              <a:t> access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DAA786-4C72-4511-9FDE-0DE876AAAD8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83739"/>
          <a:ext cx="6096000" cy="17114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mov 6(%rbx,%rdi,8), %ax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add 6(%rbx,%rdi,8), %ax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+= 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92937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r>
                        <a:rPr lang="en-US" dirty="0"/>
                        <a:t> %ax, 6(%rbx,%rdi,8)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 ^= 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42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53AFAC-C11D-4087-86A5-973A28FD646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05288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6(%rbx,%rdi,8),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7229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Why use LEA?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382000" cy="5435600"/>
          </a:xfrm>
          <a:ln/>
        </p:spPr>
        <p:txBody>
          <a:bodyPr/>
          <a:lstStyle/>
          <a:p>
            <a:r>
              <a:rPr lang="en-US" dirty="0"/>
              <a:t>CPU designers’ intended use: calculate a pointer to an object</a:t>
            </a:r>
          </a:p>
          <a:p>
            <a:pPr lvl="1"/>
            <a:r>
              <a:rPr lang="en-US" dirty="0"/>
              <a:t>An array element, perhaps</a:t>
            </a:r>
          </a:p>
          <a:p>
            <a:pPr lvl="1"/>
            <a:r>
              <a:rPr lang="en-US" dirty="0"/>
              <a:t>For instance, to pass just one array element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authors like to use it for ordinary arithmetic</a:t>
            </a:r>
          </a:p>
          <a:p>
            <a:pPr lvl="1"/>
            <a:r>
              <a:rPr lang="en-US" dirty="0"/>
              <a:t>It can do complex calculations in one instruction</a:t>
            </a:r>
          </a:p>
          <a:p>
            <a:pPr lvl="1"/>
            <a:r>
              <a:rPr lang="en-US" dirty="0"/>
              <a:t>It’s one of the only three-operand instructions the x86 has</a:t>
            </a:r>
          </a:p>
          <a:p>
            <a:pPr lvl="1"/>
            <a:r>
              <a:rPr lang="en-US" dirty="0"/>
              <a:t>It doesn’t touch the condition codes (we’ll come back to this)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8FF3AE-AE28-4C30-B4D8-AD7B6030417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701921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(%rbx,%rdi,8),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&amp;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1B3374-CDED-4A36-9169-9CF04DAD1F0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564067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(%rbx,%rbx,2),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*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From last week: Turning C into machine code</a:t>
            </a:r>
          </a:p>
          <a:p>
            <a:r>
              <a:rPr lang="en-US" b="0" dirty="0"/>
              <a:t>From last week: Review of a few tricky bits</a:t>
            </a:r>
          </a:p>
          <a:p>
            <a:r>
              <a:rPr lang="en-US" b="0" dirty="0"/>
              <a:t>Basics of control flow</a:t>
            </a:r>
          </a:p>
          <a:p>
            <a:r>
              <a:rPr lang="en-US" b="0" dirty="0"/>
              <a:t>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533A-CD7E-42B8-B1B5-80C893A0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instruction suffixes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EE62-0F69-4E5E-A69A-15C8F74E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x86 instructions can be written with or without a suffix</a:t>
            </a:r>
          </a:p>
          <a:p>
            <a:pPr lvl="1"/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lvl="1"/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suffix indicates the operation size</a:t>
            </a:r>
          </a:p>
          <a:p>
            <a:pPr lvl="1"/>
            <a:r>
              <a:rPr lang="en-US" dirty="0"/>
              <a:t>b=byte, w=short, l=int, q=long</a:t>
            </a:r>
          </a:p>
          <a:p>
            <a:pPr lvl="1"/>
            <a:r>
              <a:rPr lang="en-US" dirty="0"/>
              <a:t>If present, must match register names</a:t>
            </a:r>
          </a:p>
          <a:p>
            <a:r>
              <a:rPr lang="en-US" dirty="0"/>
              <a:t>Assembly output from the compiler (</a:t>
            </a:r>
            <a:r>
              <a:rPr lang="en-US" dirty="0" err="1"/>
              <a:t>gcc</a:t>
            </a:r>
            <a:r>
              <a:rPr lang="en-US" dirty="0"/>
              <a:t> –S)</a:t>
            </a:r>
            <a:br>
              <a:rPr lang="en-US" dirty="0"/>
            </a:br>
            <a:r>
              <a:rPr lang="en-US" dirty="0"/>
              <a:t>usually has suffixes</a:t>
            </a:r>
          </a:p>
          <a:p>
            <a:r>
              <a:rPr lang="en-US" dirty="0"/>
              <a:t>Disassembly dumps (</a:t>
            </a:r>
            <a:r>
              <a:rPr lang="en-US" dirty="0" err="1"/>
              <a:t>objdump</a:t>
            </a:r>
            <a:r>
              <a:rPr lang="en-US" dirty="0"/>
              <a:t> –d, </a:t>
            </a:r>
            <a:r>
              <a:rPr lang="en-US" dirty="0" err="1"/>
              <a:t>gdb</a:t>
            </a:r>
            <a:r>
              <a:rPr lang="en-US" dirty="0"/>
              <a:t> ‘</a:t>
            </a:r>
            <a:r>
              <a:rPr lang="en-US" dirty="0" err="1"/>
              <a:t>disas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usually omit suffixes</a:t>
            </a:r>
          </a:p>
          <a:p>
            <a:r>
              <a:rPr lang="en-US" dirty="0"/>
              <a:t>Intel’s manuals always omit the suffixes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06758-26EC-4A35-8B84-DAA250A58AC6}"/>
              </a:ext>
            </a:extLst>
          </p:cNvPr>
          <p:cNvSpPr txBox="1"/>
          <p:nvPr/>
        </p:nvSpPr>
        <p:spPr>
          <a:xfrm>
            <a:off x="4572000" y="2361188"/>
            <a:ext cx="337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There’s no difference!</a:t>
            </a:r>
          </a:p>
        </p:txBody>
      </p:sp>
    </p:spTree>
    <p:extLst>
      <p:ext uri="{BB962C8B-B14F-4D97-AF65-F5344CB8AC3E}">
        <p14:creationId xmlns:p14="http://schemas.microsoft.com/office/powerpoint/2010/main" val="149758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1E439CB-1C9A-407C-B35D-EBD70CB63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95884" y="296863"/>
            <a:ext cx="5439494" cy="6237287"/>
          </a:xfrm>
          <a:noFill/>
        </p:spPr>
      </p:pic>
    </p:spTree>
    <p:extLst>
      <p:ext uri="{BB962C8B-B14F-4D97-AF65-F5344CB8AC3E}">
        <p14:creationId xmlns:p14="http://schemas.microsoft.com/office/powerpoint/2010/main" val="39832667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B33B-2144-41E8-B1DA-B346FB37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Control flow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F3D8E4-EB94-4E31-92FA-92DF91C4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op1(void);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op2(void);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decision(int 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op1();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op2();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E60F4F-CCC8-4F60-82FE-E1464594616C}"/>
              </a:ext>
            </a:extLst>
          </p:cNvPr>
          <p:cNvSpPr/>
          <p:nvPr/>
        </p:nvSpPr>
        <p:spPr bwMode="auto">
          <a:xfrm>
            <a:off x="6512016" y="1836238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decision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F5D1895-38BB-488E-ADAC-61C12BDC99CD}"/>
              </a:ext>
            </a:extLst>
          </p:cNvPr>
          <p:cNvSpPr/>
          <p:nvPr/>
        </p:nvSpPr>
        <p:spPr bwMode="auto">
          <a:xfrm>
            <a:off x="6326776" y="2684598"/>
            <a:ext cx="1541417" cy="72934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x != 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1017366-BF52-4B7A-ACC4-D7F84D29D86F}"/>
              </a:ext>
            </a:extLst>
          </p:cNvPr>
          <p:cNvSpPr/>
          <p:nvPr/>
        </p:nvSpPr>
        <p:spPr bwMode="auto">
          <a:xfrm>
            <a:off x="5704115" y="3745774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op2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FB2ACCF-3840-459C-BEED-2D939120C736}"/>
              </a:ext>
            </a:extLst>
          </p:cNvPr>
          <p:cNvSpPr/>
          <p:nvPr/>
        </p:nvSpPr>
        <p:spPr bwMode="auto">
          <a:xfrm>
            <a:off x="7489371" y="3745774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CE3F1C7-91CB-4BC7-8219-ACEACABE0AFE}"/>
              </a:ext>
            </a:extLst>
          </p:cNvPr>
          <p:cNvSpPr/>
          <p:nvPr/>
        </p:nvSpPr>
        <p:spPr bwMode="auto">
          <a:xfrm>
            <a:off x="6518365" y="4933950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return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32EC9B-64C5-4CC5-8B5E-77D88E0DE15B}"/>
              </a:ext>
            </a:extLst>
          </p:cNvPr>
          <p:cNvCxnSpPr>
            <a:stCxn id="5" idx="3"/>
            <a:endCxn id="9" idx="0"/>
          </p:cNvCxnSpPr>
          <p:nvPr/>
        </p:nvCxnSpPr>
        <p:spPr bwMode="auto">
          <a:xfrm>
            <a:off x="7868193" y="3049270"/>
            <a:ext cx="121921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EAC9AE-44EA-4908-891D-D22BC6D87DD2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7091136" y="2210707"/>
            <a:ext cx="6349" cy="473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40179B-7EEE-4F4F-9E34-99D9DCCDFD84}"/>
              </a:ext>
            </a:extLst>
          </p:cNvPr>
          <p:cNvCxnSpPr>
            <a:stCxn id="5" idx="1"/>
            <a:endCxn id="6" idx="0"/>
          </p:cNvCxnSpPr>
          <p:nvPr/>
        </p:nvCxnSpPr>
        <p:spPr bwMode="auto">
          <a:xfrm rot="10800000" flipV="1">
            <a:off x="6204858" y="3049270"/>
            <a:ext cx="121918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C2C70F-24A3-4498-90CC-AF9EEF0C2DDE}"/>
              </a:ext>
            </a:extLst>
          </p:cNvPr>
          <p:cNvCxnSpPr>
            <a:stCxn id="6" idx="2"/>
            <a:endCxn id="11" idx="0"/>
          </p:cNvCxnSpPr>
          <p:nvPr/>
        </p:nvCxnSpPr>
        <p:spPr bwMode="auto">
          <a:xfrm rot="16200000" flipH="1">
            <a:off x="6244318" y="4080782"/>
            <a:ext cx="813707" cy="892627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7ED0DA7-1383-430E-AA19-63F42C889790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7136947" y="4080782"/>
            <a:ext cx="813707" cy="892629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10404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B00-1793-41CA-925B-166F2E20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19D4-782C-49F3-BF69-DD77AE2CD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op1(void);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op2(void);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decision(int 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op1();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op2();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0E01-F609-426D-89ED-041FBF20D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     .L2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op1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.L1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op2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.L1: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6617128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B00-1793-41CA-925B-166F2E20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19D4-782C-49F3-BF69-DD77AE2CD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op1(void);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op2(void);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decision(int 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op1();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op2();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0E01-F609-426D-89ED-041FBF20D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     .L2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op1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.L1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op2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.L1: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5DB7D49B-926D-447A-AD85-393551D18283}"/>
              </a:ext>
            </a:extLst>
          </p:cNvPr>
          <p:cNvSpPr/>
          <p:nvPr/>
        </p:nvSpPr>
        <p:spPr bwMode="auto">
          <a:xfrm>
            <a:off x="4423954" y="4847046"/>
            <a:ext cx="4563292" cy="1985554"/>
          </a:xfrm>
          <a:prstGeom prst="irregularSeal1">
            <a:avLst/>
          </a:prstGeom>
          <a:solidFill>
            <a:srgbClr val="FFFF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/>
                </a:solidFill>
              </a:rPr>
              <a:t>It’s all done with GOTO!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52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7F77-DF41-454B-B467-2B35AEEB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3471-F697-4A19-B7E6-FA87F801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6–10PM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on Zoom and in-person (Sun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Fri)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11:30AM – 1:30PM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(Wed, Fri)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https://cmqueue.xyz/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queuing system—do not use the link from last year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must be on the queue even if you are attending in person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details on Piazza: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https://piazza.com/class/kr9vqwncw253c4?cid=284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0318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</a:t>
            </a:r>
            <a:r>
              <a:rPr lang="en-US" b="0" dirty="0" err="1"/>
              <a:t>setl</a:t>
            </a:r>
            <a:r>
              <a:rPr lang="en-US" b="0" dirty="0"/>
              <a:t> (Signed &lt;)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/>
        </p:nvGraphicFramePr>
        <p:xfrm>
          <a:off x="1174864" y="1993336"/>
          <a:ext cx="7365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71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09293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014948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4229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4384319" y="2372242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572000" y="2718272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666528" y="3102196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507923" y="3481102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positive overflow, i.e. not &lt;</a:t>
            </a:r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01D-A903-4061-BE9A-25CE7D1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office hour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B848-8009-4AB5-A6AD-96950058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 are for getting ideas on how to debug or better approach your homework.</a:t>
            </a:r>
          </a:p>
          <a:p>
            <a:pPr lvl="1"/>
            <a:r>
              <a:rPr lang="en-US" dirty="0"/>
              <a:t>Conceptual OH coming soon as well so look out for that!</a:t>
            </a:r>
          </a:p>
          <a:p>
            <a:r>
              <a:rPr lang="en-US" dirty="0"/>
              <a:t>Write a description!</a:t>
            </a:r>
          </a:p>
          <a:p>
            <a:pPr lvl="1"/>
            <a:r>
              <a:rPr lang="en-US" dirty="0"/>
              <a:t>If you don’t have a description, you may be frozen/removed from the queue.</a:t>
            </a:r>
          </a:p>
          <a:p>
            <a:r>
              <a:rPr lang="en-US" dirty="0"/>
              <a:t>Try to narrow down your problem area as much as possible</a:t>
            </a:r>
          </a:p>
          <a:p>
            <a:pPr lvl="1"/>
            <a:r>
              <a:rPr lang="en-US" dirty="0"/>
              <a:t>Same principles as asking questions on Piazza</a:t>
            </a:r>
          </a:p>
          <a:p>
            <a:pPr lvl="1"/>
            <a:r>
              <a:rPr lang="en-US" dirty="0">
                <a:hlinkClick r:id="rId2"/>
              </a:rPr>
              <a:t>https://piazza.com/class/kr9vqwncw253c4?cid=352</a:t>
            </a:r>
            <a:endParaRPr lang="en-US" dirty="0"/>
          </a:p>
          <a:p>
            <a:r>
              <a:rPr lang="en-US" dirty="0"/>
              <a:t>The queue closes early</a:t>
            </a:r>
          </a:p>
          <a:p>
            <a:pPr lvl="1"/>
            <a:r>
              <a:rPr lang="en-US" dirty="0"/>
              <a:t>so everyone can be helped by around 9:30pm</a:t>
            </a:r>
          </a:p>
          <a:p>
            <a:r>
              <a:rPr lang="en-US" dirty="0"/>
              <a:t>Please find the TAs at the carrels</a:t>
            </a:r>
          </a:p>
          <a:p>
            <a:pPr lvl="1"/>
            <a:r>
              <a:rPr lang="en-US" dirty="0"/>
              <a:t>TAs should not need to find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880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3241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81150" y="212986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1557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112490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2065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2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811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117850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978400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952952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153274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857398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C4775-70C4-440E-B41D-EC74BC87CB00}"/>
              </a:ext>
            </a:extLst>
          </p:cNvPr>
          <p:cNvSpPr txBox="1"/>
          <p:nvPr/>
        </p:nvSpPr>
        <p:spPr>
          <a:xfrm>
            <a:off x="5072243" y="5903893"/>
            <a:ext cx="3492136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x86 being CISC has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popcount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alibri" pitchFamily="34" charset="0"/>
              </a:rPr>
              <a:t>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 dirty="0"/>
              <a:t>Turning C into Machine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https://canvas.cmu.edu/courses/24383/quizzes/67235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70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 –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Machine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 bytes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>
                <a:cs typeface="Calibri" panose="020F0502020204030204" pitchFamily="34" charset="0"/>
              </a:rPr>
              <a:t>Compact representation of the assembly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>
                <a:cs typeface="Calibri" panose="020F0502020204030204" pitchFamily="34" charset="0"/>
              </a:rPr>
              <a:t>(Relatively) easy for hardware to interpret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549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0x40059e:  48 89 03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Machine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 bytes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>
                <a:cs typeface="Calibri" panose="020F0502020204030204" pitchFamily="34" charset="0"/>
              </a:rPr>
              <a:t>Compact representation of the assembly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>
                <a:cs typeface="Calibri" panose="020F0502020204030204" pitchFamily="34" charset="0"/>
              </a:rPr>
              <a:t>(Relatively) easy for hardware to interpret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549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0x40059e: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48 89 03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8BCE0-E91C-4353-8DC8-ECE0E854B3AA}"/>
              </a:ext>
            </a:extLst>
          </p:cNvPr>
          <p:cNvSpPr txBox="1"/>
          <p:nvPr/>
        </p:nvSpPr>
        <p:spPr>
          <a:xfrm>
            <a:off x="530225" y="5399980"/>
            <a:ext cx="404177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0100 1 0 0 0  10001011  00 000 011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REX  W R X B    Move   Mod   R   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9C16A-2A4B-49B8-9183-ED118CCF398E}"/>
              </a:ext>
            </a:extLst>
          </p:cNvPr>
          <p:cNvSpPr/>
          <p:nvPr/>
        </p:nvSpPr>
        <p:spPr bwMode="auto">
          <a:xfrm>
            <a:off x="1994262" y="4912519"/>
            <a:ext cx="1384663" cy="37623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63BF2C-DB8F-46AC-9F44-20701FB78B28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530225" y="5100638"/>
            <a:ext cx="1464037" cy="29934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BE0FEF-39AC-490A-991E-4E50757B59B2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>
            <a:off x="3378925" y="5100638"/>
            <a:ext cx="1189900" cy="29934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96028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plus(long x, long 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x, long 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long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long t = plus(x,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Generated x86-64 Assembly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Obtain (on shark machine) with command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Produces file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 Will get different results on non-Shark machines (Andrew Linux, Mac OS-X, …) due to different versions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and different compiler settings.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assembly file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26813</TotalTime>
  <Pages>0</Pages>
  <Words>7213</Words>
  <Characters>0</Characters>
  <Application>Microsoft Office PowerPoint</Application>
  <PresentationFormat>On-screen Show (4:3)</PresentationFormat>
  <Lines>0</Lines>
  <Paragraphs>1493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74</vt:i4>
      </vt:variant>
    </vt:vector>
  </HeadingPairs>
  <TitlesOfParts>
    <vt:vector size="95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Machine-Level Programming II: Control  15-213/14-513/15-513: Introduction to Computer Systems 5th Lecture,  September 14, 2021</vt:lpstr>
      <vt:lpstr>Today</vt:lpstr>
      <vt:lpstr>Reminder about office hours</vt:lpstr>
      <vt:lpstr>Reminder about office hour etiquette</vt:lpstr>
      <vt:lpstr>Turning C into Machine Code</vt:lpstr>
      <vt:lpstr>Machine Instruction Example</vt:lpstr>
      <vt:lpstr>Machine Instruction Example</vt:lpstr>
      <vt:lpstr>Compiling Into Assembly</vt:lpstr>
      <vt:lpstr>What an assembly file really looks like</vt:lpstr>
      <vt:lpstr>What an assembly file really looks like</vt:lpstr>
      <vt:lpstr>Object Code</vt:lpstr>
      <vt:lpstr>Disassembling Object Code</vt:lpstr>
      <vt:lpstr>Disassembling Executable Code</vt:lpstr>
      <vt:lpstr>Alternate Disassembly</vt:lpstr>
      <vt:lpstr>Alternate Disassembly</vt:lpstr>
      <vt:lpstr>Recall: ISA = Assembly/Machine Code View</vt:lpstr>
      <vt:lpstr>Recall: Addressing Modes</vt:lpstr>
      <vt:lpstr>Memory operands and LEA</vt:lpstr>
      <vt:lpstr>Why use LEA?</vt:lpstr>
      <vt:lpstr>Sidebar: instruction suffixes</vt:lpstr>
      <vt:lpstr>PowerPoint Presentation</vt:lpstr>
      <vt:lpstr>Control flow </vt:lpstr>
      <vt:lpstr>Control flow in assembly language</vt:lpstr>
      <vt:lpstr>Control flow in assembly language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Example: setl (Signed &lt;)</vt:lpstr>
      <vt:lpstr>x86-64 Integer Registers</vt:lpstr>
      <vt:lpstr>Explicit Reading Condition Codes (Cont.)</vt:lpstr>
      <vt:lpstr>Explicit 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General “Do-While” Translation</vt:lpstr>
      <vt:lpstr>“Do-While” Loop Compilation</vt:lpstr>
      <vt:lpstr>Quiz Time!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Zack Weinberg</cp:lastModifiedBy>
  <cp:revision>1168</cp:revision>
  <cp:lastPrinted>2013-09-12T14:46:51Z</cp:lastPrinted>
  <dcterms:created xsi:type="dcterms:W3CDTF">2012-09-13T15:33:55Z</dcterms:created>
  <dcterms:modified xsi:type="dcterms:W3CDTF">2021-09-13T18:06:40Z</dcterms:modified>
</cp:coreProperties>
</file>