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542" r:id="rId2"/>
    <p:sldId id="1095" r:id="rId3"/>
    <p:sldId id="1052" r:id="rId4"/>
    <p:sldId id="945" r:id="rId5"/>
    <p:sldId id="946" r:id="rId6"/>
    <p:sldId id="948" r:id="rId7"/>
    <p:sldId id="1090" r:id="rId8"/>
    <p:sldId id="1063" r:id="rId9"/>
    <p:sldId id="1069" r:id="rId10"/>
    <p:sldId id="1070" r:id="rId11"/>
    <p:sldId id="977" r:id="rId12"/>
    <p:sldId id="966" r:id="rId13"/>
    <p:sldId id="1067" r:id="rId14"/>
    <p:sldId id="1057" r:id="rId15"/>
    <p:sldId id="953" r:id="rId16"/>
    <p:sldId id="968" r:id="rId17"/>
    <p:sldId id="1094" r:id="rId18"/>
    <p:sldId id="980" r:id="rId19"/>
    <p:sldId id="954" r:id="rId20"/>
    <p:sldId id="955" r:id="rId21"/>
    <p:sldId id="957" r:id="rId22"/>
    <p:sldId id="1071" r:id="rId23"/>
    <p:sldId id="958" r:id="rId24"/>
    <p:sldId id="1072" r:id="rId25"/>
    <p:sldId id="1074" r:id="rId26"/>
    <p:sldId id="1077" r:id="rId27"/>
    <p:sldId id="1089" r:id="rId28"/>
    <p:sldId id="1084" r:id="rId29"/>
    <p:sldId id="1092" r:id="rId30"/>
    <p:sldId id="1088" r:id="rId31"/>
    <p:sldId id="1083" r:id="rId32"/>
    <p:sldId id="1068" r:id="rId33"/>
    <p:sldId id="972" r:id="rId34"/>
    <p:sldId id="973" r:id="rId35"/>
    <p:sldId id="1076" r:id="rId36"/>
    <p:sldId id="1043" r:id="rId37"/>
    <p:sldId id="1044" r:id="rId38"/>
    <p:sldId id="1045" r:id="rId39"/>
    <p:sldId id="1046" r:id="rId40"/>
    <p:sldId id="310" r:id="rId41"/>
    <p:sldId id="1078" r:id="rId42"/>
    <p:sldId id="1079" r:id="rId43"/>
    <p:sldId id="1081" r:id="rId44"/>
    <p:sldId id="1080" r:id="rId45"/>
    <p:sldId id="1085" r:id="rId46"/>
    <p:sldId id="1093" r:id="rId47"/>
    <p:sldId id="1050" r:id="rId48"/>
    <p:sldId id="1032" r:id="rId49"/>
    <p:sldId id="1033" r:id="rId50"/>
    <p:sldId id="1034" r:id="rId51"/>
    <p:sldId id="1035" r:id="rId52"/>
    <p:sldId id="1036" r:id="rId53"/>
    <p:sldId id="1037" r:id="rId54"/>
    <p:sldId id="1039" r:id="rId55"/>
    <p:sldId id="1038" r:id="rId56"/>
    <p:sldId id="1040" r:id="rId57"/>
    <p:sldId id="1082" r:id="rId58"/>
  </p:sldIdLst>
  <p:sldSz cx="9144000" cy="6858000" type="screen4x3"/>
  <p:notesSz cx="7302500" cy="9586913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5F1CF"/>
    <a:srgbClr val="F1C7C7"/>
    <a:srgbClr val="A8E799"/>
    <a:srgbClr val="CDF1C5"/>
    <a:srgbClr val="FF9999"/>
    <a:srgbClr val="F6F5BD"/>
    <a:srgbClr val="990000"/>
    <a:srgbClr val="ED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FC783-0414-4032-882A-233E7B023E49}" v="102" dt="2019-09-23T22:56:35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 autoAdjust="0"/>
    <p:restoredTop sz="94905" autoAdjust="0"/>
  </p:normalViewPr>
  <p:slideViewPr>
    <p:cSldViewPr snapToObjects="1">
      <p:cViewPr varScale="1">
        <p:scale>
          <a:sx n="88" d="100"/>
          <a:sy n="88" d="100"/>
        </p:scale>
        <p:origin x="996" y="63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3" d="100"/>
          <a:sy n="43" d="100"/>
        </p:scale>
        <p:origin x="-1936" y="-104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E41FC783-0414-4032-882A-233E7B023E49}"/>
    <pc:docChg chg="undo redo custSel modSld">
      <pc:chgData name="Phil Gibbons" userId="f619c6e5d38ed7a7" providerId="LiveId" clId="{E41FC783-0414-4032-882A-233E7B023E49}" dt="2019-09-23T22:56:50.180" v="399" actId="478"/>
      <pc:docMkLst>
        <pc:docMk/>
      </pc:docMkLst>
      <pc:sldChg chg="modSp">
        <pc:chgData name="Phil Gibbons" userId="f619c6e5d38ed7a7" providerId="LiveId" clId="{E41FC783-0414-4032-882A-233E7B023E49}" dt="2019-09-23T19:16:57.401" v="3" actId="20577"/>
        <pc:sldMkLst>
          <pc:docMk/>
          <pc:sldMk cId="0" sldId="542"/>
        </pc:sldMkLst>
        <pc:spChg chg="mod">
          <ac:chgData name="Phil Gibbons" userId="f619c6e5d38ed7a7" providerId="LiveId" clId="{E41FC783-0414-4032-882A-233E7B023E49}" dt="2019-09-23T19:16:57.401" v="3" actId="20577"/>
          <ac:spMkLst>
            <pc:docMk/>
            <pc:sldMk cId="0" sldId="542"/>
            <ac:spMk id="6146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0:54:13.168" v="27" actId="114"/>
        <pc:sldMkLst>
          <pc:docMk/>
          <pc:sldMk cId="0" sldId="955"/>
        </pc:sldMkLst>
        <pc:spChg chg="mod">
          <ac:chgData name="Phil Gibbons" userId="f619c6e5d38ed7a7" providerId="LiveId" clId="{E41FC783-0414-4032-882A-233E7B023E49}" dt="2019-09-23T20:54:03.625" v="25" actId="114"/>
          <ac:spMkLst>
            <pc:docMk/>
            <pc:sldMk cId="0" sldId="955"/>
            <ac:spMk id="5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4:13.168" v="27" actId="114"/>
          <ac:spMkLst>
            <pc:docMk/>
            <pc:sldMk cId="0" sldId="955"/>
            <ac:spMk id="6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0:56:07.602" v="29" actId="20577"/>
        <pc:sldMkLst>
          <pc:docMk/>
          <pc:sldMk cId="0" sldId="958"/>
        </pc:sldMkLst>
        <pc:spChg chg="mod">
          <ac:chgData name="Phil Gibbons" userId="f619c6e5d38ed7a7" providerId="LiveId" clId="{E41FC783-0414-4032-882A-233E7B023E49}" dt="2019-09-23T20:50:24.150" v="13" actId="1076"/>
          <ac:spMkLst>
            <pc:docMk/>
            <pc:sldMk cId="0" sldId="958"/>
            <ac:spMk id="33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0:39.905" v="16" actId="1076"/>
          <ac:spMkLst>
            <pc:docMk/>
            <pc:sldMk cId="0" sldId="958"/>
            <ac:spMk id="34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0:48.543" v="17" actId="1076"/>
          <ac:spMkLst>
            <pc:docMk/>
            <pc:sldMk cId="0" sldId="958"/>
            <ac:spMk id="35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0:57.692" v="18" actId="1076"/>
          <ac:spMkLst>
            <pc:docMk/>
            <pc:sldMk cId="0" sldId="958"/>
            <ac:spMk id="36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6:07.602" v="29" actId="20577"/>
          <ac:spMkLst>
            <pc:docMk/>
            <pc:sldMk cId="0" sldId="958"/>
            <ac:spMk id="360451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0:29.006" v="15" actId="1076"/>
          <ac:spMkLst>
            <pc:docMk/>
            <pc:sldMk cId="0" sldId="958"/>
            <ac:spMk id="360479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1:28:49.450" v="51" actId="114"/>
        <pc:sldMkLst>
          <pc:docMk/>
          <pc:sldMk cId="0" sldId="1043"/>
        </pc:sldMkLst>
        <pc:spChg chg="mod">
          <ac:chgData name="Phil Gibbons" userId="f619c6e5d38ed7a7" providerId="LiveId" clId="{E41FC783-0414-4032-882A-233E7B023E49}" dt="2019-09-23T21:28:49.450" v="51" actId="114"/>
          <ac:spMkLst>
            <pc:docMk/>
            <pc:sldMk cId="0" sldId="1043"/>
            <ac:spMk id="6" creationId="{00000000-0000-0000-0000-000000000000}"/>
          </ac:spMkLst>
        </pc:spChg>
      </pc:sldChg>
      <pc:sldChg chg="addSp modSp modAnim">
        <pc:chgData name="Phil Gibbons" userId="f619c6e5d38ed7a7" providerId="LiveId" clId="{E41FC783-0414-4032-882A-233E7B023E49}" dt="2019-09-23T21:51:59.890" v="304" actId="20577"/>
        <pc:sldMkLst>
          <pc:docMk/>
          <pc:sldMk cId="0" sldId="1044"/>
        </pc:sldMkLst>
        <pc:spChg chg="add mod">
          <ac:chgData name="Phil Gibbons" userId="f619c6e5d38ed7a7" providerId="LiveId" clId="{E41FC783-0414-4032-882A-233E7B023E49}" dt="2019-09-23T21:51:59.890" v="304" actId="20577"/>
          <ac:spMkLst>
            <pc:docMk/>
            <pc:sldMk cId="0" sldId="1044"/>
            <ac:spMk id="5" creationId="{F33DCB01-F7BC-4355-9155-A9AE76F2B39C}"/>
          </ac:spMkLst>
        </pc:spChg>
        <pc:spChg chg="mod">
          <ac:chgData name="Phil Gibbons" userId="f619c6e5d38ed7a7" providerId="LiveId" clId="{E41FC783-0414-4032-882A-233E7B023E49}" dt="2019-09-23T21:46:34.950" v="240" actId="207"/>
          <ac:spMkLst>
            <pc:docMk/>
            <pc:sldMk cId="0" sldId="1044"/>
            <ac:spMk id="448516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1:52:47.647" v="307" actId="20577"/>
        <pc:sldMkLst>
          <pc:docMk/>
          <pc:sldMk cId="0" sldId="1045"/>
        </pc:sldMkLst>
        <pc:spChg chg="mod">
          <ac:chgData name="Phil Gibbons" userId="f619c6e5d38ed7a7" providerId="LiveId" clId="{E41FC783-0414-4032-882A-233E7B023E49}" dt="2019-09-23T21:52:47.647" v="307" actId="20577"/>
          <ac:spMkLst>
            <pc:docMk/>
            <pc:sldMk cId="0" sldId="1045"/>
            <ac:spMk id="360451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1:55:13.641" v="324" actId="1076"/>
        <pc:sldMkLst>
          <pc:docMk/>
          <pc:sldMk cId="0" sldId="1046"/>
        </pc:sldMkLst>
        <pc:spChg chg="mod">
          <ac:chgData name="Phil Gibbons" userId="f619c6e5d38ed7a7" providerId="LiveId" clId="{E41FC783-0414-4032-882A-233E7B023E49}" dt="2019-09-23T21:55:13.641" v="324" actId="1076"/>
          <ac:spMkLst>
            <pc:docMk/>
            <pc:sldMk cId="0" sldId="1046"/>
            <ac:spMk id="360451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0:55:45.589" v="28"/>
        <pc:sldMkLst>
          <pc:docMk/>
          <pc:sldMk cId="1805681353" sldId="1071"/>
        </pc:sldMkLst>
        <pc:spChg chg="mod">
          <ac:chgData name="Phil Gibbons" userId="f619c6e5d38ed7a7" providerId="LiveId" clId="{E41FC783-0414-4032-882A-233E7B023E49}" dt="2019-09-23T20:49:50.381" v="12" actId="20577"/>
          <ac:spMkLst>
            <pc:docMk/>
            <pc:sldMk cId="1805681353" sldId="1071"/>
            <ac:spMk id="25602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5:45.589" v="28"/>
          <ac:spMkLst>
            <pc:docMk/>
            <pc:sldMk cId="1805681353" sldId="1071"/>
            <ac:spMk id="360451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0:52:35.478" v="20" actId="1076"/>
        <pc:sldMkLst>
          <pc:docMk/>
          <pc:sldMk cId="2613562213" sldId="1072"/>
        </pc:sldMkLst>
        <pc:grpChg chg="mod">
          <ac:chgData name="Phil Gibbons" userId="f619c6e5d38ed7a7" providerId="LiveId" clId="{E41FC783-0414-4032-882A-233E7B023E49}" dt="2019-09-23T20:52:35.478" v="20" actId="1076"/>
          <ac:grpSpMkLst>
            <pc:docMk/>
            <pc:sldMk cId="2613562213" sldId="1072"/>
            <ac:grpSpMk id="32" creationId="{00000000-0000-0000-0000-000000000000}"/>
          </ac:grpSpMkLst>
        </pc:grpChg>
      </pc:sldChg>
      <pc:sldChg chg="modSp">
        <pc:chgData name="Phil Gibbons" userId="f619c6e5d38ed7a7" providerId="LiveId" clId="{E41FC783-0414-4032-882A-233E7B023E49}" dt="2019-09-23T20:56:46.729" v="43" actId="20577"/>
        <pc:sldMkLst>
          <pc:docMk/>
          <pc:sldMk cId="2753105120" sldId="1074"/>
        </pc:sldMkLst>
        <pc:spChg chg="mod">
          <ac:chgData name="Phil Gibbons" userId="f619c6e5d38ed7a7" providerId="LiveId" clId="{E41FC783-0414-4032-882A-233E7B023E49}" dt="2019-09-23T20:56:46.729" v="43" actId="20577"/>
          <ac:spMkLst>
            <pc:docMk/>
            <pc:sldMk cId="2753105120" sldId="1074"/>
            <ac:spMk id="25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6:37.254" v="35" actId="20577"/>
          <ac:spMkLst>
            <pc:docMk/>
            <pc:sldMk cId="2753105120" sldId="1074"/>
            <ac:spMk id="360451" creationId="{00000000-0000-0000-0000-000000000000}"/>
          </ac:spMkLst>
        </pc:spChg>
        <pc:grpChg chg="mod">
          <ac:chgData name="Phil Gibbons" userId="f619c6e5d38ed7a7" providerId="LiveId" clId="{E41FC783-0414-4032-882A-233E7B023E49}" dt="2019-09-23T20:53:07.602" v="22" actId="1076"/>
          <ac:grpSpMkLst>
            <pc:docMk/>
            <pc:sldMk cId="2753105120" sldId="1074"/>
            <ac:grpSpMk id="32" creationId="{00000000-0000-0000-0000-000000000000}"/>
          </ac:grpSpMkLst>
        </pc:grpChg>
      </pc:sldChg>
      <pc:sldChg chg="addSp delSp modSp delAnim modAnim">
        <pc:chgData name="Phil Gibbons" userId="f619c6e5d38ed7a7" providerId="LiveId" clId="{E41FC783-0414-4032-882A-233E7B023E49}" dt="2019-09-23T22:56:00.024" v="396"/>
        <pc:sldMkLst>
          <pc:docMk/>
          <pc:sldMk cId="670100969" sldId="1085"/>
        </pc:sldMkLst>
        <pc:spChg chg="mod">
          <ac:chgData name="Phil Gibbons" userId="f619c6e5d38ed7a7" providerId="LiveId" clId="{E41FC783-0414-4032-882A-233E7B023E49}" dt="2019-09-23T22:51:50.974" v="370" actId="20577"/>
          <ac:spMkLst>
            <pc:docMk/>
            <pc:sldMk cId="670100969" sldId="1085"/>
            <ac:spMk id="72" creationId="{00000000-0000-0000-0000-000000000000}"/>
          </ac:spMkLst>
        </pc:spChg>
        <pc:spChg chg="del mod topLvl">
          <ac:chgData name="Phil Gibbons" userId="f619c6e5d38ed7a7" providerId="LiveId" clId="{E41FC783-0414-4032-882A-233E7B023E49}" dt="2019-09-23T22:53:35.694" v="388" actId="478"/>
          <ac:spMkLst>
            <pc:docMk/>
            <pc:sldMk cId="670100969" sldId="1085"/>
            <ac:spMk id="90" creationId="{B7882020-526B-4425-B904-FBDE1B790D2B}"/>
          </ac:spMkLst>
        </pc:spChg>
        <pc:spChg chg="del mod topLvl">
          <ac:chgData name="Phil Gibbons" userId="f619c6e5d38ed7a7" providerId="LiveId" clId="{E41FC783-0414-4032-882A-233E7B023E49}" dt="2019-09-23T22:53:32.992" v="387" actId="478"/>
          <ac:spMkLst>
            <pc:docMk/>
            <pc:sldMk cId="670100969" sldId="1085"/>
            <ac:spMk id="91" creationId="{2432B907-B3FA-4C6C-8EB3-4449C92E4FDD}"/>
          </ac:spMkLst>
        </pc:spChg>
        <pc:spChg chg="del mod topLvl">
          <ac:chgData name="Phil Gibbons" userId="f619c6e5d38ed7a7" providerId="LiveId" clId="{E41FC783-0414-4032-882A-233E7B023E49}" dt="2019-09-23T22:53:30.695" v="386" actId="478"/>
          <ac:spMkLst>
            <pc:docMk/>
            <pc:sldMk cId="670100969" sldId="1085"/>
            <ac:spMk id="93" creationId="{67AF2E7B-D0D3-48BF-9F96-3E65948406CE}"/>
          </ac:spMkLst>
        </pc:spChg>
        <pc:spChg chg="mod topLvl">
          <ac:chgData name="Phil Gibbons" userId="f619c6e5d38ed7a7" providerId="LiveId" clId="{E41FC783-0414-4032-882A-233E7B023E49}" dt="2019-09-23T22:53:47.457" v="391" actId="1076"/>
          <ac:spMkLst>
            <pc:docMk/>
            <pc:sldMk cId="670100969" sldId="1085"/>
            <ac:spMk id="95" creationId="{A14EE139-2133-4E5C-8125-33472FCA6EBF}"/>
          </ac:spMkLst>
        </pc:spChg>
        <pc:spChg chg="del mod">
          <ac:chgData name="Phil Gibbons" userId="f619c6e5d38ed7a7" providerId="LiveId" clId="{E41FC783-0414-4032-882A-233E7B023E49}" dt="2019-09-23T22:51:16.090" v="364" actId="478"/>
          <ac:spMkLst>
            <pc:docMk/>
            <pc:sldMk cId="670100969" sldId="1085"/>
            <ac:spMk id="120" creationId="{00000000-0000-0000-0000-000000000000}"/>
          </ac:spMkLst>
        </pc:spChg>
        <pc:spChg chg="mod">
          <ac:chgData name="Phil Gibbons" userId="f619c6e5d38ed7a7" providerId="LiveId" clId="{E41FC783-0414-4032-882A-233E7B023E49}" dt="2019-09-23T22:51:03.817" v="362" actId="1076"/>
          <ac:spMkLst>
            <pc:docMk/>
            <pc:sldMk cId="670100969" sldId="1085"/>
            <ac:spMk id="121" creationId="{00000000-0000-0000-0000-000000000000}"/>
          </ac:spMkLst>
        </pc:spChg>
        <pc:spChg chg="mod">
          <ac:chgData name="Phil Gibbons" userId="f619c6e5d38ed7a7" providerId="LiveId" clId="{E41FC783-0414-4032-882A-233E7B023E49}" dt="2019-09-23T22:50:56.078" v="361" actId="1076"/>
          <ac:spMkLst>
            <pc:docMk/>
            <pc:sldMk cId="670100969" sldId="1085"/>
            <ac:spMk id="122" creationId="{00000000-0000-0000-0000-000000000000}"/>
          </ac:spMkLst>
        </pc:spChg>
        <pc:spChg chg="mod">
          <ac:chgData name="Phil Gibbons" userId="f619c6e5d38ed7a7" providerId="LiveId" clId="{E41FC783-0414-4032-882A-233E7B023E49}" dt="2019-09-23T22:43:35.853" v="326" actId="20577"/>
          <ac:spMkLst>
            <pc:docMk/>
            <pc:sldMk cId="670100969" sldId="1085"/>
            <ac:spMk id="25602" creationId="{00000000-0000-0000-0000-000000000000}"/>
          </ac:spMkLst>
        </pc:spChg>
        <pc:grpChg chg="mod">
          <ac:chgData name="Phil Gibbons" userId="f619c6e5d38ed7a7" providerId="LiveId" clId="{E41FC783-0414-4032-882A-233E7B023E49}" dt="2019-09-23T22:51:37.610" v="368" actId="1076"/>
          <ac:grpSpMkLst>
            <pc:docMk/>
            <pc:sldMk cId="670100969" sldId="1085"/>
            <ac:grpSpMk id="68" creationId="{00000000-0000-0000-0000-000000000000}"/>
          </ac:grpSpMkLst>
        </pc:grpChg>
        <pc:grpChg chg="mod">
          <ac:chgData name="Phil Gibbons" userId="f619c6e5d38ed7a7" providerId="LiveId" clId="{E41FC783-0414-4032-882A-233E7B023E49}" dt="2019-09-23T22:49:12.529" v="350" actId="1076"/>
          <ac:grpSpMkLst>
            <pc:docMk/>
            <pc:sldMk cId="670100969" sldId="1085"/>
            <ac:grpSpMk id="76" creationId="{00000000-0000-0000-0000-000000000000}"/>
          </ac:grpSpMkLst>
        </pc:grpChg>
        <pc:grpChg chg="mod">
          <ac:chgData name="Phil Gibbons" userId="f619c6e5d38ed7a7" providerId="LiveId" clId="{E41FC783-0414-4032-882A-233E7B023E49}" dt="2019-09-23T22:49:12.529" v="350" actId="1076"/>
          <ac:grpSpMkLst>
            <pc:docMk/>
            <pc:sldMk cId="670100969" sldId="1085"/>
            <ac:grpSpMk id="81" creationId="{00000000-0000-0000-0000-000000000000}"/>
          </ac:grpSpMkLst>
        </pc:grpChg>
        <pc:grpChg chg="add del mod">
          <ac:chgData name="Phil Gibbons" userId="f619c6e5d38ed7a7" providerId="LiveId" clId="{E41FC783-0414-4032-882A-233E7B023E49}" dt="2019-09-23T22:53:27.900" v="385" actId="165"/>
          <ac:grpSpMkLst>
            <pc:docMk/>
            <pc:sldMk cId="670100969" sldId="1085"/>
            <ac:grpSpMk id="88" creationId="{F1E31F71-88C6-4A86-B58E-4C0477BB1158}"/>
          </ac:grpSpMkLst>
        </pc:grpChg>
        <pc:grpChg chg="add del mod">
          <ac:chgData name="Phil Gibbons" userId="f619c6e5d38ed7a7" providerId="LiveId" clId="{E41FC783-0414-4032-882A-233E7B023E49}" dt="2019-09-23T22:51:19.586" v="365" actId="478"/>
          <ac:grpSpMkLst>
            <pc:docMk/>
            <pc:sldMk cId="670100969" sldId="1085"/>
            <ac:grpSpMk id="118" creationId="{00000000-0000-0000-0000-000000000000}"/>
          </ac:grpSpMkLst>
        </pc:grpChg>
        <pc:grpChg chg="add del mod">
          <ac:chgData name="Phil Gibbons" userId="f619c6e5d38ed7a7" providerId="LiveId" clId="{E41FC783-0414-4032-882A-233E7B023E49}" dt="2019-09-23T22:48:42.581" v="349" actId="478"/>
          <ac:grpSpMkLst>
            <pc:docMk/>
            <pc:sldMk cId="670100969" sldId="1085"/>
            <ac:grpSpMk id="123" creationId="{00000000-0000-0000-0000-000000000000}"/>
          </ac:grpSpMkLst>
        </pc:grpChg>
      </pc:sldChg>
      <pc:sldChg chg="modSp">
        <pc:chgData name="Phil Gibbons" userId="f619c6e5d38ed7a7" providerId="LiveId" clId="{E41FC783-0414-4032-882A-233E7B023E49}" dt="2019-09-23T20:53:30.155" v="23" actId="114"/>
        <pc:sldMkLst>
          <pc:docMk/>
          <pc:sldMk cId="114639334" sldId="1090"/>
        </pc:sldMkLst>
        <pc:spChg chg="mod">
          <ac:chgData name="Phil Gibbons" userId="f619c6e5d38ed7a7" providerId="LiveId" clId="{E41FC783-0414-4032-882A-233E7B023E49}" dt="2019-09-23T20:53:30.155" v="23" actId="114"/>
          <ac:spMkLst>
            <pc:docMk/>
            <pc:sldMk cId="114639334" sldId="1090"/>
            <ac:spMk id="25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1:23:35.468" v="49" actId="114"/>
        <pc:sldMkLst>
          <pc:docMk/>
          <pc:sldMk cId="3888874222" sldId="1092"/>
        </pc:sldMkLst>
        <pc:spChg chg="mod">
          <ac:chgData name="Phil Gibbons" userId="f619c6e5d38ed7a7" providerId="LiveId" clId="{E41FC783-0414-4032-882A-233E7B023E49}" dt="2019-09-23T21:23:35.468" v="49" actId="114"/>
          <ac:spMkLst>
            <pc:docMk/>
            <pc:sldMk cId="3888874222" sldId="1092"/>
            <ac:spMk id="93" creationId="{00000000-0000-0000-0000-000000000000}"/>
          </ac:spMkLst>
        </pc:spChg>
      </pc:sldChg>
      <pc:sldChg chg="delSp modSp modAnim">
        <pc:chgData name="Phil Gibbons" userId="f619c6e5d38ed7a7" providerId="LiveId" clId="{E41FC783-0414-4032-882A-233E7B023E49}" dt="2019-09-23T22:56:50.180" v="399" actId="478"/>
        <pc:sldMkLst>
          <pc:docMk/>
          <pc:sldMk cId="3114085117" sldId="1093"/>
        </pc:sldMkLst>
        <pc:spChg chg="del mod">
          <ac:chgData name="Phil Gibbons" userId="f619c6e5d38ed7a7" providerId="LiveId" clId="{E41FC783-0414-4032-882A-233E7B023E49}" dt="2019-09-23T22:56:50.180" v="399" actId="478"/>
          <ac:spMkLst>
            <pc:docMk/>
            <pc:sldMk cId="3114085117" sldId="1093"/>
            <ac:spMk id="12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4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3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1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5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29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99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26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67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62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36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49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3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7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328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93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0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56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Jump from text to stack</a:t>
            </a:r>
          </a:p>
          <a:p>
            <a:r>
              <a:rPr lang="en-US" dirty="0"/>
              <a:t>Show</a:t>
            </a:r>
            <a:r>
              <a:rPr lang="en-US" baseline="0" dirty="0"/>
              <a:t> string and code on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7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5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57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6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Jump from text to stack</a:t>
            </a:r>
          </a:p>
          <a:p>
            <a:r>
              <a:rPr lang="en-US" dirty="0"/>
              <a:t>Show</a:t>
            </a:r>
            <a:r>
              <a:rPr lang="en-US" baseline="0" dirty="0"/>
              <a:t> string and code on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461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335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28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8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33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533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4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74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47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24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659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0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916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47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24851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57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524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9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5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8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7707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1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+mn-cs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24383/quizzes/67226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8001000" cy="2178050"/>
          </a:xfrm>
        </p:spPr>
        <p:txBody>
          <a:bodyPr/>
          <a:lstStyle/>
          <a:p>
            <a:pPr marL="0" indent="0" eaLnBrk="1" hangingPunct="1"/>
            <a:r>
              <a:rPr lang="en-US" dirty="0"/>
              <a:t>Machine-Level Programming V:</a:t>
            </a:r>
            <a:br>
              <a:rPr lang="en-US" dirty="0"/>
            </a:br>
            <a:r>
              <a:rPr lang="en-US" dirty="0"/>
              <a:t>Advanced Topics</a:t>
            </a:r>
            <a:br>
              <a:rPr lang="en-US" dirty="0"/>
            </a:br>
            <a:br>
              <a:rPr lang="en-US" dirty="0"/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15-213/14-513/15-513: Introduction to Computer Systems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8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 Lecture,  September 23, 2021</a:t>
            </a:r>
            <a:endParaRPr lang="en-US" sz="2000" b="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sz="1800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124200"/>
            <a:ext cx="304800" cy="3429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9530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3528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44167"/>
              </p:ext>
            </p:extLst>
          </p:nvPr>
        </p:nvGraphicFramePr>
        <p:xfrm>
          <a:off x="2514600" y="3124200"/>
          <a:ext cx="2070100" cy="3429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???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50292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6388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916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/>
              <a:t>Generally called a “buffer overflow”</a:t>
            </a:r>
          </a:p>
          <a:p>
            <a:pPr lvl="1" eaLnBrk="1" hangingPunct="1"/>
            <a:r>
              <a:rPr lang="en-US" dirty="0"/>
              <a:t>When exceeding the memory size allocated for an array</a:t>
            </a:r>
          </a:p>
          <a:p>
            <a:pPr eaLnBrk="1" hangingPunct="1"/>
            <a:r>
              <a:rPr lang="en-US" dirty="0"/>
              <a:t>Why a big deal?</a:t>
            </a:r>
          </a:p>
          <a:p>
            <a:pPr lvl="1" eaLnBrk="1" hangingPunct="1"/>
            <a:r>
              <a:rPr lang="en-US" dirty="0"/>
              <a:t>It’s the #1 technical cause of security vulnerabilities</a:t>
            </a:r>
          </a:p>
          <a:p>
            <a:pPr lvl="2" eaLnBrk="1" hangingPunct="1"/>
            <a:r>
              <a:rPr lang="en-US" dirty="0"/>
              <a:t>#1 overall cause is social engineering / user ignorance</a:t>
            </a:r>
          </a:p>
          <a:p>
            <a:pPr eaLnBrk="1" hangingPunct="1"/>
            <a:r>
              <a:rPr lang="en-US" dirty="0"/>
              <a:t>Most common form</a:t>
            </a:r>
          </a:p>
          <a:p>
            <a:pPr lvl="1" eaLnBrk="1" hangingPunct="1"/>
            <a:r>
              <a:rPr lang="en-US" dirty="0"/>
              <a:t>Unchecked lengths on string inputs</a:t>
            </a:r>
          </a:p>
          <a:p>
            <a:pPr lvl="1" eaLnBrk="1" hangingPunct="1"/>
            <a:r>
              <a:rPr lang="en-US" dirty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sometimes referred to as stack smashing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i="1" dirty="0">
                <a:solidFill>
                  <a:srgbClr val="C0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r>
              <a:rPr lang="en-US" dirty="0"/>
              <a:t>Distressingly common in real programs</a:t>
            </a:r>
          </a:p>
          <a:p>
            <a:pPr lvl="1" eaLnBrk="1" hangingPunct="1"/>
            <a:r>
              <a:rPr lang="en-US" dirty="0"/>
              <a:t>Programmers keep making the same mistakes </a:t>
            </a:r>
            <a:r>
              <a:rPr lang="en-US" dirty="0">
                <a:sym typeface="Wingdings"/>
              </a:rPr>
              <a:t></a:t>
            </a:r>
          </a:p>
          <a:p>
            <a:pPr lvl="1" eaLnBrk="1" hangingPunct="1"/>
            <a:r>
              <a:rPr lang="en-US" dirty="0">
                <a:sym typeface="Wingdings"/>
              </a:rPr>
              <a:t>Recent measures make these attacks much more difficult</a:t>
            </a:r>
            <a:endParaRPr lang="en-US" dirty="0"/>
          </a:p>
          <a:p>
            <a:pPr eaLnBrk="1" hangingPunct="1"/>
            <a:r>
              <a:rPr lang="en-US" dirty="0"/>
              <a:t>Examples across the decades</a:t>
            </a:r>
          </a:p>
          <a:p>
            <a:pPr lvl="1" eaLnBrk="1" hangingPunct="1"/>
            <a:r>
              <a:rPr lang="en-US" dirty="0"/>
              <a:t>Original “Internet worm” (1988)</a:t>
            </a:r>
          </a:p>
          <a:p>
            <a:pPr lvl="1" eaLnBrk="1" hangingPunct="1"/>
            <a:r>
              <a:rPr lang="en-US" dirty="0"/>
              <a:t>“IM wars” (1999)</a:t>
            </a:r>
          </a:p>
          <a:p>
            <a:pPr lvl="1" eaLnBrk="1" hangingPunct="1"/>
            <a:r>
              <a:rPr lang="en-US" dirty="0"/>
              <a:t>Twilight hack on Wii (2000s)</a:t>
            </a:r>
          </a:p>
          <a:p>
            <a:pPr lvl="1" eaLnBrk="1" hangingPunct="1"/>
            <a:r>
              <a:rPr lang="en-US" dirty="0"/>
              <a:t>… and many, many more</a:t>
            </a:r>
          </a:p>
          <a:p>
            <a:pPr eaLnBrk="1" hangingPunct="1"/>
            <a:r>
              <a:rPr lang="en-US" dirty="0"/>
              <a:t>You will learn some of the tricks in </a:t>
            </a:r>
            <a:r>
              <a:rPr lang="en-US" dirty="0" err="1"/>
              <a:t>attacklab</a:t>
            </a:r>
            <a:endParaRPr lang="en-US" dirty="0"/>
          </a:p>
          <a:p>
            <a:pPr lvl="1" eaLnBrk="1" hangingPunct="1"/>
            <a:r>
              <a:rPr lang="en-US" dirty="0"/>
              <a:t>Hopefully to convince you to never leave such holes in your programs!!</a:t>
            </a:r>
          </a:p>
        </p:txBody>
      </p:sp>
    </p:spTree>
    <p:extLst>
      <p:ext uri="{BB962C8B-B14F-4D97-AF65-F5344CB8AC3E}">
        <p14:creationId xmlns:p14="http://schemas.microsoft.com/office/powerpoint/2010/main" val="19883994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/>
              <a:t>Exploited a few vulnerabilities to spread</a:t>
            </a:r>
          </a:p>
          <a:p>
            <a:pPr lvl="1" eaLnBrk="1" hangingPunct="1"/>
            <a:r>
              <a:rPr lang="en-US" dirty="0"/>
              <a:t>Early versions of the finger server (</a:t>
            </a:r>
            <a:r>
              <a:rPr lang="en-US" dirty="0" err="1"/>
              <a:t>fingerd</a:t>
            </a:r>
            <a:r>
              <a:rPr lang="en-US" dirty="0"/>
              <a:t>) used </a:t>
            </a:r>
            <a:r>
              <a:rPr lang="en-US" b="1" dirty="0">
                <a:latin typeface="Courier New" pitchFamily="49" charset="0"/>
              </a:rPr>
              <a:t>gets()</a:t>
            </a:r>
            <a:r>
              <a:rPr lang="en-US" b="1" dirty="0"/>
              <a:t> </a:t>
            </a:r>
            <a:r>
              <a:rPr lang="en-US" dirty="0"/>
              <a:t>to read the argument sent by the client: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 </a:t>
            </a:r>
            <a:r>
              <a:rPr lang="en-US" b="1" dirty="0" err="1">
                <a:latin typeface="Courier New" pitchFamily="49" charset="0"/>
              </a:rPr>
              <a:t>droh@cs.cmu.edu</a:t>
            </a:r>
            <a:endParaRPr lang="en-US" b="1" dirty="0">
              <a:latin typeface="Courier New" pitchFamily="49" charset="0"/>
            </a:endParaRPr>
          </a:p>
          <a:p>
            <a:pPr lvl="1" eaLnBrk="1" hangingPunct="1"/>
            <a:r>
              <a:rPr lang="en-US" dirty="0"/>
              <a:t>Worm attacked </a:t>
            </a:r>
            <a:r>
              <a:rPr lang="en-US" dirty="0" err="1"/>
              <a:t>fingerd</a:t>
            </a:r>
            <a:r>
              <a:rPr lang="en-US" dirty="0"/>
              <a:t> server by sending phony argument: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</a:t>
            </a:r>
            <a:r>
              <a:rPr lang="en-US" b="1" i="1" dirty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dirty="0"/>
              <a:t>exploit code: executed a root shell on the victim machine with a direct TCP connection to the attacker.</a:t>
            </a:r>
          </a:p>
          <a:p>
            <a:pPr eaLnBrk="1" hangingPunct="1"/>
            <a:r>
              <a:rPr lang="en-US" dirty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invaded ~6000 computers in hours (10% of the Internet </a:t>
            </a:r>
            <a:r>
              <a:rPr lang="en-US" dirty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see June 1989 article in </a:t>
            </a:r>
            <a:r>
              <a:rPr lang="en-US" i="1" dirty="0">
                <a:sym typeface="Wingdings"/>
              </a:rPr>
              <a:t>Comm. of the ACM</a:t>
            </a:r>
            <a:endParaRPr lang="en-US" i="1" dirty="0"/>
          </a:p>
          <a:p>
            <a:pPr lvl="1" eaLnBrk="1" hangingPunct="1"/>
            <a:r>
              <a:rPr lang="en-US" dirty="0"/>
              <a:t>the young author of the worm was prosecuted…</a:t>
            </a:r>
          </a:p>
          <a:p>
            <a:pPr lvl="1" eaLnBrk="1" hangingPunct="1"/>
            <a:r>
              <a:rPr lang="en-US" dirty="0"/>
              <a:t>and CERT was formed… still homed at CMU</a:t>
            </a:r>
          </a:p>
        </p:txBody>
      </p:sp>
    </p:spTree>
    <p:extLst>
      <p:ext uri="{BB962C8B-B14F-4D97-AF65-F5344CB8AC3E}">
        <p14:creationId xmlns:p14="http://schemas.microsoft.com/office/powerpoint/2010/main" val="356541930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/>
              <a:t>Example 2: IM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2819400"/>
          </a:xfrm>
        </p:spPr>
        <p:txBody>
          <a:bodyPr/>
          <a:lstStyle/>
          <a:p>
            <a:pPr eaLnBrk="1" hangingPunct="1"/>
            <a:r>
              <a:rPr lang="en-US" dirty="0"/>
              <a:t>July, 1999</a:t>
            </a:r>
          </a:p>
          <a:p>
            <a:pPr lvl="1" eaLnBrk="1" hangingPunct="1"/>
            <a:r>
              <a:rPr lang="en-US" dirty="0"/>
              <a:t>Microsoft launches MSN Messenger (instant messaging system).</a:t>
            </a:r>
          </a:p>
          <a:p>
            <a:pPr lvl="1" eaLnBrk="1" hangingPunct="1"/>
            <a:r>
              <a:rPr lang="en-US" dirty="0"/>
              <a:t>Messenger clients can access popular AOL Instant Messaging Service (AIM) servers</a:t>
            </a:r>
          </a:p>
          <a:p>
            <a:pPr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5748337" y="3978275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4741862" y="29718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808537" y="50292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071937" y="3978275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286000" y="3978275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394075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072062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646737" y="37179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5641975" y="47625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8568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686800" cy="573087"/>
          </a:xfrm>
        </p:spPr>
        <p:txBody>
          <a:bodyPr/>
          <a:lstStyle/>
          <a:p>
            <a:pPr eaLnBrk="1" hangingPunct="1"/>
            <a:r>
              <a:rPr lang="en-US" dirty="0"/>
              <a:t>IM War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5454650"/>
          </a:xfrm>
        </p:spPr>
        <p:txBody>
          <a:bodyPr/>
          <a:lstStyle/>
          <a:p>
            <a:pPr eaLnBrk="1" hangingPunct="1"/>
            <a:r>
              <a:rPr lang="en-US" dirty="0"/>
              <a:t>August 1999</a:t>
            </a:r>
          </a:p>
          <a:p>
            <a:pPr lvl="1" eaLnBrk="1" hangingPunct="1"/>
            <a:r>
              <a:rPr lang="en-US" dirty="0"/>
              <a:t>Mysteriously, Messenger clients can no longer access AIM servers</a:t>
            </a:r>
          </a:p>
          <a:p>
            <a:pPr lvl="1" eaLnBrk="1" hangingPunct="1"/>
            <a:r>
              <a:rPr lang="en-US" dirty="0"/>
              <a:t>Microsoft and AOL begin the IM war:</a:t>
            </a:r>
          </a:p>
          <a:p>
            <a:pPr lvl="2" eaLnBrk="1" hangingPunct="1"/>
            <a:r>
              <a:rPr lang="en-US" dirty="0"/>
              <a:t>AOL changes server to disallow Messenger clients</a:t>
            </a:r>
          </a:p>
          <a:p>
            <a:pPr lvl="2" eaLnBrk="1" hangingPunct="1"/>
            <a:r>
              <a:rPr lang="en-US" dirty="0"/>
              <a:t>Microsoft makes changes to clients to defeat AOL changes</a:t>
            </a:r>
          </a:p>
          <a:p>
            <a:pPr lvl="2" eaLnBrk="1" hangingPunct="1"/>
            <a:r>
              <a:rPr lang="en-US" dirty="0"/>
              <a:t>At least 13 such skirmishes</a:t>
            </a:r>
          </a:p>
          <a:p>
            <a:pPr lvl="1" eaLnBrk="1" hangingPunct="1"/>
            <a:r>
              <a:rPr lang="en-US" dirty="0"/>
              <a:t>What was really happening?</a:t>
            </a:r>
          </a:p>
          <a:p>
            <a:pPr lvl="2" eaLnBrk="1" hangingPunct="1"/>
            <a:r>
              <a:rPr lang="en-US" dirty="0"/>
              <a:t>AOL had discovered a buffer overflow bug in their own AIM clients</a:t>
            </a:r>
          </a:p>
          <a:p>
            <a:pPr lvl="2" eaLnBrk="1" hangingPunct="1"/>
            <a:r>
              <a:rPr lang="en-US" dirty="0"/>
              <a:t>They exploited it to detect and block Microsoft: the exploit code returned a 4-byte signature (the bytes at some location in the AIM client) to server</a:t>
            </a:r>
          </a:p>
          <a:p>
            <a:pPr lvl="2" eaLnBrk="1" hangingPunct="1"/>
            <a:r>
              <a:rPr lang="en-US" dirty="0"/>
              <a:t>When Microsoft changed code to match signature, AOL changed signature location</a:t>
            </a:r>
          </a:p>
          <a:p>
            <a:pPr lvl="2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6713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991600" cy="5486400"/>
          </a:xfrm>
        </p:spPr>
        <p:txBody>
          <a:bodyPr/>
          <a:lstStyle/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To: rms@pharlap.com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Mr. Smith,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no response.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....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Sincerely,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Phil Bucking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Founder, Bucking Consulting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114800" y="5429250"/>
            <a:ext cx="4419600" cy="12001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It was later determined that this email originated from within Microsoft!</a:t>
            </a:r>
          </a:p>
        </p:txBody>
      </p:sp>
    </p:spTree>
    <p:extLst>
      <p:ext uri="{BB962C8B-B14F-4D97-AF65-F5344CB8AC3E}">
        <p14:creationId xmlns:p14="http://schemas.microsoft.com/office/powerpoint/2010/main" val="2681780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7F7E17-B768-44D8-A5C4-28D84EF7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371475"/>
            <a:ext cx="7854950" cy="762000"/>
          </a:xfrm>
        </p:spPr>
        <p:txBody>
          <a:bodyPr/>
          <a:lstStyle/>
          <a:p>
            <a:r>
              <a:rPr lang="en-US" sz="3200" dirty="0"/>
              <a:t>Programmers keep making these mistakes…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D3D6F8F-1E9A-4D3C-A5A0-5E5A050F6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9125"/>
          <a:stretch/>
        </p:blipFill>
        <p:spPr>
          <a:xfrm>
            <a:off x="395365" y="1358375"/>
            <a:ext cx="3746278" cy="4060491"/>
          </a:xfrm>
        </p:spPr>
      </p:pic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47615AD-9933-4A46-A199-4DC11EF6A3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08"/>
          <a:stretch/>
        </p:blipFill>
        <p:spPr>
          <a:xfrm>
            <a:off x="4566821" y="1524000"/>
            <a:ext cx="3746278" cy="38862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4F4F94-06C4-49BA-A820-85D6A2A018A1}"/>
              </a:ext>
            </a:extLst>
          </p:cNvPr>
          <p:cNvSpPr txBox="1"/>
          <p:nvPr/>
        </p:nvSpPr>
        <p:spPr>
          <a:xfrm>
            <a:off x="6428270" y="5418867"/>
            <a:ext cx="4611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https://xkcd.com/1354/</a:t>
            </a:r>
          </a:p>
        </p:txBody>
      </p:sp>
    </p:spTree>
    <p:extLst>
      <p:ext uri="{BB962C8B-B14F-4D97-AF65-F5344CB8AC3E}">
        <p14:creationId xmlns:p14="http://schemas.microsoft.com/office/powerpoint/2010/main" val="120375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Aside: 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Worm: A program that</a:t>
            </a:r>
          </a:p>
          <a:p>
            <a:pPr lvl="1" eaLnBrk="1" hangingPunct="1"/>
            <a:r>
              <a:rPr lang="en-US" dirty="0"/>
              <a:t>Can run by itself</a:t>
            </a:r>
          </a:p>
          <a:p>
            <a:pPr lvl="1" eaLnBrk="1" hangingPunct="1"/>
            <a:r>
              <a:rPr lang="en-US" dirty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Virus: Code that</a:t>
            </a:r>
          </a:p>
          <a:p>
            <a:pPr lvl="1" eaLnBrk="1" hangingPunct="1"/>
            <a:r>
              <a:rPr lang="en-US" dirty="0"/>
              <a:t>Adds itself to other programs</a:t>
            </a:r>
          </a:p>
          <a:p>
            <a:pPr lvl="1" eaLnBrk="1" hangingPunct="1"/>
            <a:r>
              <a:rPr lang="en-US" dirty="0"/>
              <a:t>Does not run independently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Both are (usually) designed to spread among computers and to wreak havoc</a:t>
            </a:r>
          </a:p>
        </p:txBody>
      </p:sp>
    </p:spTree>
    <p:extLst>
      <p:ext uri="{BB962C8B-B14F-4D97-AF65-F5344CB8AC3E}">
        <p14:creationId xmlns:p14="http://schemas.microsoft.com/office/powerpoint/2010/main" val="90419831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791200"/>
          </a:xfrm>
        </p:spPr>
        <p:txBody>
          <a:bodyPr/>
          <a:lstStyle/>
          <a:p>
            <a:pPr eaLnBrk="1" hangingPunct="1"/>
            <a:r>
              <a:rPr lang="en-US" dirty="0"/>
              <a:t>Implementation of Unix function </a:t>
            </a:r>
            <a:r>
              <a:rPr lang="en-US" dirty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/>
            <a:r>
              <a:rPr lang="en-US" dirty="0"/>
              <a:t>No way to specify limit on number of characters to read</a:t>
            </a:r>
          </a:p>
          <a:p>
            <a:pPr eaLnBrk="1" hangingPunct="1"/>
            <a:r>
              <a:rPr lang="en-US" dirty="0"/>
              <a:t>Similar problems with other library functions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strcpy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strcat</a:t>
            </a:r>
            <a:r>
              <a:rPr lang="en-US" dirty="0"/>
              <a:t>: Copy strings of arbitrary length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sscanf</a:t>
            </a:r>
            <a:r>
              <a:rPr lang="en-US" b="1" dirty="0"/>
              <a:t>, </a:t>
            </a:r>
            <a:r>
              <a:rPr lang="en-US" dirty="0"/>
              <a:t>when given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while (c != EOF &amp;&amp; c != '\n')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A3E6-7F96-4F3E-B5B9-AE9769B3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Bootcamp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88D6-828D-456F-87DB-CD852692A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Compilers and </a:t>
            </a:r>
            <a:r>
              <a:rPr lang="en-US" dirty="0" err="1"/>
              <a:t>makefiles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Sunday 9/26 at 7-9pm ET in Rashid</a:t>
            </a:r>
          </a:p>
          <a:p>
            <a:r>
              <a:rPr lang="en-US" dirty="0"/>
              <a:t>Zoom link will be posted on piazza</a:t>
            </a:r>
          </a:p>
          <a:p>
            <a:r>
              <a:rPr lang="en-US" dirty="0"/>
              <a:t>Recording and slides will be posted afterwards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1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413385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5267325"/>
            <a:ext cx="5257800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Segmentation Fault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948934"/>
            <a:ext cx="2334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BTW, how big </a:t>
            </a:r>
          </a:p>
          <a:p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     is big enough?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000000000040069c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40069c: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4006a0: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4006a3: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40064d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4006a8: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4006ab:	e8 50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400500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4006b0: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4006b4: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4006b5: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4006b9: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4006be: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40069c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4006c3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96000" y="5181600"/>
            <a:ext cx="2601912" cy="13516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$0x18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char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[4];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8135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$0x18,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4006be: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4006c3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c3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319" y="2503487"/>
            <a:ext cx="1796807" cy="308706"/>
            <a:chOff x="2372133" y="2833280"/>
            <a:chExt cx="1796807" cy="308706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2133" y="2837186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1396" y="283328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0577" y="28335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19678" y="2833471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5" name="Arc 4"/>
          <p:cNvSpPr/>
          <p:nvPr/>
        </p:nvSpPr>
        <p:spPr bwMode="auto">
          <a:xfrm>
            <a:off x="2438400" y="1360487"/>
            <a:ext cx="1460500" cy="2513847"/>
          </a:xfrm>
          <a:prstGeom prst="arc">
            <a:avLst>
              <a:gd name="adj1" fmla="val 5393125"/>
              <a:gd name="adj2" fmla="val 15866911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animBg="1"/>
      <p:bldP spid="2560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$0x18,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4006be: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4006c3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c3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51494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0292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2390791" y="5943600"/>
            <a:ext cx="3552809" cy="33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“01234567890123456789012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\0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”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$0x18,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4006be: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4006c3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3400" y="2514600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029200"/>
            <a:ext cx="5257800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526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Program “returned” to 0x0400600, and then crashed.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10512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/>
              <a:t>Stack Smashing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Overwrite normal return address A with address of some other code S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other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2438400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14300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144462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190182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30863" y="1154113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Stack after call to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strike="sngStrike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 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P</a:t>
            </a:r>
            <a:r>
              <a:rPr lang="en-US" sz="1800" b="0" dirty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Q</a:t>
            </a:r>
            <a:r>
              <a:rPr lang="en-US" sz="1800" b="0" dirty="0">
                <a:latin typeface="Calibri" pitchFamily="34" charset="0"/>
              </a:rPr>
              <a:t> stack frame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3733800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5" y="3200400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065213" cy="155929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  <a:sym typeface="Wingdings"/>
              </a:rPr>
              <a:t>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S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41180" y="4267200"/>
            <a:ext cx="24638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/* Something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unexpected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3670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Crafting Smashing String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c8 06 40 00 00 00 00 00</a:t>
            </a:r>
          </a:p>
        </p:txBody>
      </p: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3707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00000000004006c8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4006c8:       48 83 ec 08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562600" y="2882932"/>
            <a:ext cx="1454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Target  Code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2606272" y="1109444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echo()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rgbClr val="B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20 bytes unused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07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AB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80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27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c3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7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962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8" name="AutoShape 16"/>
          <p:cNvSpPr>
            <a:spLocks/>
          </p:cNvSpPr>
          <p:nvPr/>
        </p:nvSpPr>
        <p:spPr bwMode="auto">
          <a:xfrm rot="10800000">
            <a:off x="2377672" y="3132282"/>
            <a:ext cx="228600" cy="1820717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602125" y="384109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24 bytes</a:t>
            </a:r>
          </a:p>
        </p:txBody>
      </p:sp>
    </p:spTree>
    <p:extLst>
      <p:ext uri="{BB962C8B-B14F-4D97-AF65-F5344CB8AC3E}">
        <p14:creationId xmlns:p14="http://schemas.microsoft.com/office/powerpoint/2010/main" val="407988930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Smashing String Effect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c8 06 40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00 00 00 00 00</a:t>
            </a:r>
          </a:p>
        </p:txBody>
      </p: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3707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00000000004006c8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4006c8:       48 83 ec 08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562600" y="2882932"/>
            <a:ext cx="1454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Target  Code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0499" y="2503486"/>
            <a:ext cx="2139951" cy="2449514"/>
            <a:chOff x="190499" y="2503486"/>
            <a:chExt cx="2139951" cy="2449514"/>
          </a:xfrm>
        </p:grpSpPr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533400" y="2503486"/>
              <a:ext cx="1797050" cy="608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Return Address</a:t>
              </a:r>
            </a:p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(8 bytes)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33400" y="4648200"/>
              <a:ext cx="1797050" cy="304800"/>
              <a:chOff x="533400" y="4648200"/>
              <a:chExt cx="1797050" cy="304800"/>
            </a:xfrm>
          </p:grpSpPr>
          <p:sp>
            <p:nvSpPr>
              <p:cNvPr id="360472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360473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  <p:sp>
            <p:nvSpPr>
              <p:cNvPr id="360474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360475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</p:grp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533400" y="3113087"/>
              <a:ext cx="1797050" cy="1531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</a:rPr>
                <a:t>20 bytes unused</a:t>
              </a: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32564" y="2509716"/>
              <a:ext cx="1797050" cy="304800"/>
              <a:chOff x="2377022" y="2811289"/>
              <a:chExt cx="1797050" cy="304800"/>
            </a:xfrm>
            <a:solidFill>
              <a:srgbClr val="CDF1C5"/>
            </a:solidFill>
          </p:grpSpPr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07</a:t>
                </a:r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33400" y="4336978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37</a:t>
                </a: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36</a:t>
                </a:r>
              </a:p>
            </p:txBody>
          </p:sp>
          <p:sp>
            <p:nvSpPr>
              <p:cNvPr id="4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35</a:t>
                </a:r>
              </a:p>
            </p:txBody>
          </p:sp>
          <p:sp>
            <p:nvSpPr>
              <p:cNvPr id="4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34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33400" y="4025756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  <p:sp>
            <p:nvSpPr>
              <p:cNvPr id="5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39</a:t>
                </a:r>
              </a:p>
            </p:txBody>
          </p:sp>
          <p:sp>
            <p:nvSpPr>
              <p:cNvPr id="5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38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33400" y="3714534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35</a:t>
                </a:r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34</a:t>
                </a:r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3400" y="3403312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39</a:t>
                </a:r>
              </a:p>
            </p:txBody>
          </p:sp>
          <p:sp>
            <p:nvSpPr>
              <p:cNvPr id="6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38</a:t>
                </a:r>
              </a:p>
            </p:txBody>
          </p:sp>
          <p:sp>
            <p:nvSpPr>
              <p:cNvPr id="6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37</a:t>
                </a:r>
              </a:p>
            </p:txBody>
          </p:sp>
          <p:sp>
            <p:nvSpPr>
              <p:cNvPr id="6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36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33400" y="3092090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6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  <p:sp>
            <p:nvSpPr>
              <p:cNvPr id="6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6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33400" y="2819400"/>
              <a:ext cx="1797050" cy="304800"/>
              <a:chOff x="2377022" y="2811289"/>
              <a:chExt cx="1797050" cy="304800"/>
            </a:xfrm>
            <a:solidFill>
              <a:srgbClr val="D5F1CF"/>
            </a:solidFill>
          </p:grpSpPr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  <p:sp>
            <p:nvSpPr>
              <p:cNvPr id="71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AB</a:t>
                </a:r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80</a:t>
                </a:r>
              </a:p>
            </p:txBody>
          </p:sp>
        </p:grpSp>
        <p:sp>
          <p:nvSpPr>
            <p:cNvPr id="94" name="AutoShape 16"/>
            <p:cNvSpPr>
              <a:spLocks/>
            </p:cNvSpPr>
            <p:nvPr/>
          </p:nvSpPr>
          <p:spPr bwMode="auto">
            <a:xfrm rot="10800000" flipH="1">
              <a:off x="190499" y="2509716"/>
              <a:ext cx="228600" cy="244328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rgbClr val="0070C0"/>
                </a:solidFill>
                <a:latin typeface="Calibri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27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c8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7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962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404203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Performing Stack Smash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77DC1-03B5-B643-812F-9AE25B98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2495743"/>
            <a:ext cx="7896225" cy="3838381"/>
          </a:xfrm>
        </p:spPr>
        <p:txBody>
          <a:bodyPr/>
          <a:lstStyle/>
          <a:p>
            <a:r>
              <a:rPr lang="en-US" dirty="0"/>
              <a:t>Put hex sequence in file smash-</a:t>
            </a:r>
            <a:r>
              <a:rPr lang="en-US" dirty="0" err="1"/>
              <a:t>hex.txt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hexify</a:t>
            </a:r>
            <a:r>
              <a:rPr lang="en-US" dirty="0"/>
              <a:t> program to convert hex digits to characters</a:t>
            </a:r>
          </a:p>
          <a:p>
            <a:pPr lvl="1"/>
            <a:r>
              <a:rPr lang="en-US" dirty="0"/>
              <a:t>Some of them are non-printing</a:t>
            </a:r>
          </a:p>
          <a:p>
            <a:r>
              <a:rPr lang="en-US" dirty="0"/>
              <a:t>Provide as input to vulnerable program</a:t>
            </a: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c8 06 40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00 00 00 00 00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6200" y="1340162"/>
            <a:ext cx="8991600" cy="1013098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 err="1">
                <a:latin typeface="Courier New" pitchFamily="49" charset="0"/>
              </a:rPr>
              <a:t>linux</a:t>
            </a:r>
            <a:r>
              <a:rPr lang="en-US" sz="1200" dirty="0">
                <a:latin typeface="Courier New" pitchFamily="49" charset="0"/>
              </a:rPr>
              <a:t>&gt; </a:t>
            </a:r>
            <a:r>
              <a:rPr lang="en-US" sz="1200" i="1" dirty="0">
                <a:latin typeface="Courier New" pitchFamily="49" charset="0"/>
              </a:rPr>
              <a:t>cat smash-</a:t>
            </a:r>
            <a:r>
              <a:rPr lang="en-US" sz="1200" i="1" dirty="0" err="1">
                <a:latin typeface="Courier New" pitchFamily="49" charset="0"/>
              </a:rPr>
              <a:t>hex.txt</a:t>
            </a:r>
            <a:endParaRPr lang="en-US" sz="1200" i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>
                <a:latin typeface="Courier New" pitchFamily="49" charset="0"/>
              </a:rPr>
              <a:t>30 31 32 33 34 35 36 37 38 39 30 31 32 33 34 35 36 37 38 39 30 31 32 33 c8 06 40 00 00 00 00 00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 err="1">
                <a:latin typeface="Courier New" pitchFamily="49" charset="0"/>
              </a:rPr>
              <a:t>linux</a:t>
            </a:r>
            <a:r>
              <a:rPr lang="en-US" sz="1200" dirty="0">
                <a:latin typeface="Courier New" pitchFamily="49" charset="0"/>
              </a:rPr>
              <a:t>&gt; </a:t>
            </a:r>
            <a:r>
              <a:rPr lang="en-US" sz="1200" i="1" dirty="0">
                <a:latin typeface="Courier New" pitchFamily="49" charset="0"/>
              </a:rPr>
              <a:t>cat smash-</a:t>
            </a:r>
            <a:r>
              <a:rPr lang="en-US" sz="1200" i="1" dirty="0" err="1">
                <a:latin typeface="Courier New" pitchFamily="49" charset="0"/>
              </a:rPr>
              <a:t>hex.txt</a:t>
            </a:r>
            <a:r>
              <a:rPr lang="en-US" sz="1200" i="1" dirty="0">
                <a:latin typeface="Courier New" pitchFamily="49" charset="0"/>
              </a:rPr>
              <a:t> | ./</a:t>
            </a:r>
            <a:r>
              <a:rPr lang="en-US" sz="1200" i="1" dirty="0" err="1">
                <a:latin typeface="Courier New" pitchFamily="49" charset="0"/>
              </a:rPr>
              <a:t>hexify</a:t>
            </a:r>
            <a:r>
              <a:rPr lang="en-US" sz="1200" i="1" dirty="0">
                <a:latin typeface="Courier New" pitchFamily="49" charset="0"/>
              </a:rPr>
              <a:t> | ./</a:t>
            </a:r>
            <a:r>
              <a:rPr lang="en-US" sz="1200" i="1" dirty="0" err="1">
                <a:latin typeface="Courier New" pitchFamily="49" charset="0"/>
              </a:rPr>
              <a:t>bufdemo-nsp</a:t>
            </a:r>
            <a:endParaRPr lang="en-US" sz="1200" i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>
                <a:latin typeface="Courier New" pitchFamily="49" charset="0"/>
              </a:rPr>
              <a:t>Type a string:012345678901234567890123?@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>
                <a:latin typeface="Courier New" pitchFamily="49" charset="0"/>
              </a:rPr>
              <a:t>I've been smashed!</a:t>
            </a:r>
          </a:p>
        </p:txBody>
      </p:sp>
      <p:sp>
        <p:nvSpPr>
          <p:cNvPr id="88" name="Rectangle 4">
            <a:extLst>
              <a:ext uri="{FF2B5EF4-FFF2-40B4-BE49-F238E27FC236}">
                <a16:creationId xmlns:a16="http://schemas.microsoft.com/office/drawing/2014/main" id="{E52DE286-16D4-9D44-8EAC-9FC4D7DA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267200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88742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76203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30863" y="1154113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Stack after call to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strike="sngStrike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 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P</a:t>
            </a:r>
            <a:r>
              <a:rPr lang="en-US" sz="1800" b="0" dirty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Q</a:t>
            </a:r>
            <a:r>
              <a:rPr lang="en-US" sz="1800" b="0" dirty="0">
                <a:latin typeface="Calibri" pitchFamily="34" charset="0"/>
              </a:rPr>
              <a:t> 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4975225" y="4531090"/>
            <a:ext cx="3143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5267325" y="4718415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6" name="Rectangle 18"/>
          <p:cNvSpPr>
            <a:spLocks noChangeArrowheads="1"/>
          </p:cNvSpPr>
          <p:nvPr/>
        </p:nvSpPr>
        <p:spPr bwMode="auto">
          <a:xfrm>
            <a:off x="5727700" y="4078288"/>
            <a:ext cx="1066800" cy="646112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exploit</a:t>
            </a:r>
          </a:p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code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3733800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5" y="3200400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065213" cy="9366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64494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4" grpId="0"/>
      <p:bldP spid="30735" grpId="0" animBg="1"/>
      <p:bldP spid="365586" grpId="0" animBg="1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How Does The Attack Code Execute?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5029200" y="106100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5029200" y="10668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5029200" y="603623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5029200" y="573143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5029200" y="512445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029200" y="22082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5029200" y="375285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33400" y="3810838"/>
            <a:ext cx="2971800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); // A-&gt;B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77000" y="952501"/>
            <a:ext cx="2214684" cy="3746500"/>
            <a:chOff x="6477000" y="952501"/>
            <a:chExt cx="2214684" cy="3746500"/>
          </a:xfrm>
        </p:grpSpPr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7620000" y="217170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strike="sngStrike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A</a:t>
              </a: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 B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7620000" y="952501"/>
              <a:ext cx="1066800" cy="1558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7620000" y="2508741"/>
              <a:ext cx="1066800" cy="21902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7620000" y="3430588"/>
              <a:ext cx="1066800" cy="646112"/>
            </a:xfrm>
            <a:prstGeom prst="rect">
              <a:avLst/>
            </a:prstGeom>
            <a:solidFill>
              <a:srgbClr val="F1C7C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7620000" y="2511425"/>
              <a:ext cx="1065213" cy="936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7624884" y="212774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A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7624884" y="212774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B</a:t>
              </a: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 flipV="1">
              <a:off x="6477000" y="952501"/>
              <a:ext cx="1143000" cy="108504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6477000" y="1447801"/>
              <a:ext cx="1143000" cy="325120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7624884" y="1750192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91000" y="6061352"/>
            <a:ext cx="838200" cy="369332"/>
            <a:chOff x="4191000" y="6061352"/>
            <a:chExt cx="838200" cy="369332"/>
          </a:xfrm>
        </p:grpSpPr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4191000" y="60613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rip</a:t>
              </a: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4632325" y="62484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0" y="1089942"/>
            <a:ext cx="838200" cy="369332"/>
            <a:chOff x="4191000" y="1089942"/>
            <a:chExt cx="838200" cy="369332"/>
          </a:xfrm>
        </p:grpSpPr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4191000" y="108994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4632325" y="127699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86684" y="3889652"/>
            <a:ext cx="838200" cy="369332"/>
            <a:chOff x="6786684" y="3889652"/>
            <a:chExt cx="838200" cy="369332"/>
          </a:xfrm>
        </p:grpSpPr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6786684" y="38896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7228009" y="407670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86684" y="3261002"/>
            <a:ext cx="838200" cy="369332"/>
            <a:chOff x="6786684" y="3261002"/>
            <a:chExt cx="838200" cy="369332"/>
          </a:xfrm>
        </p:grpSpPr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6786684" y="326100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7228009" y="344805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59" name="Arc 58"/>
          <p:cNvSpPr/>
          <p:nvPr/>
        </p:nvSpPr>
        <p:spPr bwMode="auto">
          <a:xfrm>
            <a:off x="3666980" y="1276990"/>
            <a:ext cx="1143000" cy="4879374"/>
          </a:xfrm>
          <a:prstGeom prst="arc">
            <a:avLst>
              <a:gd name="adj1" fmla="val 5391088"/>
              <a:gd name="adj2" fmla="val 16237356"/>
            </a:avLst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786684" y="2321692"/>
            <a:ext cx="838200" cy="369332"/>
            <a:chOff x="6786684" y="2321692"/>
            <a:chExt cx="838200" cy="369332"/>
          </a:xfrm>
        </p:grpSpPr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6786684" y="2321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7228009" y="2508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86684" y="1940692"/>
            <a:ext cx="838200" cy="369332"/>
            <a:chOff x="6786684" y="1940692"/>
            <a:chExt cx="838200" cy="369332"/>
          </a:xfrm>
        </p:grpSpPr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6786684" y="1940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7228009" y="2127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71800" y="1276990"/>
            <a:ext cx="1752600" cy="4971410"/>
            <a:chOff x="2971800" y="1276990"/>
            <a:chExt cx="1752600" cy="4971410"/>
          </a:xfrm>
        </p:grpSpPr>
        <p:sp>
          <p:nvSpPr>
            <p:cNvPr id="9" name="Arc 8"/>
            <p:cNvSpPr/>
            <p:nvPr/>
          </p:nvSpPr>
          <p:spPr bwMode="auto">
            <a:xfrm>
              <a:off x="3581400" y="1276990"/>
              <a:ext cx="1143000" cy="4971410"/>
            </a:xfrm>
            <a:prstGeom prst="arc">
              <a:avLst>
                <a:gd name="adj1" fmla="val 5391088"/>
                <a:gd name="adj2" fmla="val 16237356"/>
              </a:avLst>
            </a:prstGeom>
            <a:noFill/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2971800" y="3405607"/>
              <a:ext cx="59824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</a:t>
              </a:r>
            </a:p>
          </p:txBody>
        </p:sp>
      </p:grp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05080" y="3405607"/>
            <a:ext cx="59824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191000" y="5971698"/>
            <a:ext cx="838200" cy="369332"/>
            <a:chOff x="4191000" y="6061352"/>
            <a:chExt cx="838200" cy="369332"/>
          </a:xfrm>
        </p:grpSpPr>
        <p:sp>
          <p:nvSpPr>
            <p:cNvPr id="75" name="Text Box 16"/>
            <p:cNvSpPr txBox="1">
              <a:spLocks noChangeArrowheads="1"/>
            </p:cNvSpPr>
            <p:nvPr/>
          </p:nvSpPr>
          <p:spPr bwMode="auto">
            <a:xfrm>
              <a:off x="4191000" y="60613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rip</a:t>
              </a:r>
            </a:p>
          </p:txBody>
        </p:sp>
        <p:sp>
          <p:nvSpPr>
            <p:cNvPr id="76" name="Line 17"/>
            <p:cNvSpPr>
              <a:spLocks noChangeShapeType="1"/>
            </p:cNvSpPr>
            <p:nvPr/>
          </p:nvSpPr>
          <p:spPr bwMode="auto">
            <a:xfrm>
              <a:off x="4632325" y="62484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86684" y="1571360"/>
            <a:ext cx="838200" cy="369332"/>
            <a:chOff x="6786684" y="1940692"/>
            <a:chExt cx="838200" cy="369332"/>
          </a:xfrm>
        </p:grpSpPr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6786684" y="1940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7228009" y="2127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486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5" grpId="0"/>
      <p:bldP spid="6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sz="3200" dirty="0"/>
              <a:t>What to Do About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/>
              <a:t>Avoid overflow vulnerabilities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Employ system-level protections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Have compiler use “stack canaries”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Lets talk about each…</a:t>
            </a:r>
          </a:p>
        </p:txBody>
      </p:sp>
    </p:spTree>
    <p:extLst>
      <p:ext uri="{BB962C8B-B14F-4D97-AF65-F5344CB8AC3E}">
        <p14:creationId xmlns:p14="http://schemas.microsoft.com/office/powerpoint/2010/main" val="132759547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/>
              <a:t>1. 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f</a:t>
            </a:r>
            <a:r>
              <a:rPr lang="en-US" b="1" dirty="0" err="1">
                <a:latin typeface="Courier New" pitchFamily="49" charset="0"/>
              </a:rPr>
              <a:t>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[4];  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, 4, stdin);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433887" cy="2938462"/>
          </a:xfrm>
        </p:spPr>
        <p:txBody>
          <a:bodyPr/>
          <a:lstStyle/>
          <a:p>
            <a:pPr eaLnBrk="1" hangingPunct="1"/>
            <a:r>
              <a:rPr lang="en-US" dirty="0"/>
              <a:t>Randomized stack offsets</a:t>
            </a:r>
          </a:p>
          <a:p>
            <a:pPr lvl="1" eaLnBrk="1" hangingPunct="1"/>
            <a:r>
              <a:rPr lang="en-US" dirty="0"/>
              <a:t>At start of program, allocate random amount of space on stack</a:t>
            </a:r>
          </a:p>
          <a:p>
            <a:pPr lvl="1" eaLnBrk="1" hangingPunct="1"/>
            <a:r>
              <a:rPr lang="en-US" dirty="0"/>
              <a:t>Shifts stack addresses for entire program</a:t>
            </a:r>
          </a:p>
          <a:p>
            <a:pPr lvl="1" eaLnBrk="1" hangingPunct="1"/>
            <a:r>
              <a:rPr lang="en-US" dirty="0"/>
              <a:t>Makes it difficult for hacker to predict beginning of inserted code</a:t>
            </a:r>
          </a:p>
          <a:p>
            <a:pPr lvl="1" eaLnBrk="1" hangingPunct="1"/>
            <a:r>
              <a:rPr lang="en-US" dirty="0"/>
              <a:t>e.g., 5 executions of memory allocation code</a:t>
            </a:r>
          </a:p>
          <a:p>
            <a:pPr lvl="1" eaLnBrk="1" hangingPunct="1"/>
            <a:endParaRPr lang="en-US" dirty="0"/>
          </a:p>
          <a:p>
            <a:pPr lvl="2" eaLnBrk="1" hangingPunct="1"/>
            <a:r>
              <a:rPr lang="en-US" dirty="0"/>
              <a:t>Stack repositioned each time program executes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32303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1750000" imgH="25400" progId="Excel.Sheet.12">
                  <p:embed/>
                </p:oleObj>
              </mc:Choice>
              <mc:Fallback>
                <p:oleObj name="Worksheet" r:id="rId3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471495"/>
              </p:ext>
            </p:extLst>
          </p:nvPr>
        </p:nvGraphicFramePr>
        <p:xfrm>
          <a:off x="381000" y="5105400"/>
          <a:ext cx="655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6553200" imgH="203200" progId="Excel.Sheet.12">
                  <p:embed/>
                </p:oleObj>
              </mc:Choice>
              <mc:Fallback>
                <p:oleObj name="Worksheet" r:id="rId5" imgW="6553200" imgH="203200" progId="Excel.Shee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5105400"/>
                        <a:ext cx="655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79949" y="2243138"/>
              <a:ext cx="100259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107341" y="1328738"/>
              <a:ext cx="106260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B?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1800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052887" cy="5224462"/>
          </a:xfrm>
        </p:spPr>
        <p:txBody>
          <a:bodyPr/>
          <a:lstStyle/>
          <a:p>
            <a:pPr eaLnBrk="1" hangingPunct="1"/>
            <a:r>
              <a:rPr lang="en-US" dirty="0" err="1"/>
              <a:t>Nonexecutable</a:t>
            </a:r>
            <a:r>
              <a:rPr lang="en-US" dirty="0"/>
              <a:t> code segments</a:t>
            </a:r>
          </a:p>
          <a:p>
            <a:pPr lvl="1" eaLnBrk="1" hangingPunct="1"/>
            <a:r>
              <a:rPr lang="en-US" dirty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/>
              <a:t>Can execute anything readable</a:t>
            </a:r>
          </a:p>
          <a:p>
            <a:pPr lvl="1" eaLnBrk="1" hangingPunct="1"/>
            <a:r>
              <a:rPr lang="en-US" dirty="0"/>
              <a:t>x86-64 added explicit “execute” permission</a:t>
            </a:r>
          </a:p>
          <a:p>
            <a:pPr lvl="1" eaLnBrk="1" hangingPunct="1"/>
            <a:r>
              <a:rPr lang="en-US" dirty="0"/>
              <a:t>Stack marked as non-executable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79837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1750000" imgH="25400" progId="Excel.Sheet.12">
                  <p:embed/>
                </p:oleObj>
              </mc:Choice>
              <mc:Fallback>
                <p:oleObj name="Worksheet" r:id="rId3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P</a:t>
              </a:r>
              <a:r>
                <a:rPr lang="en-US" sz="1800" b="0" dirty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Q</a:t>
              </a:r>
              <a:r>
                <a:rPr lang="en-US" sz="1800" b="0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4419600" y="4665663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324098979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3. Stack Canaries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/>
              <a:t>Idea</a:t>
            </a:r>
          </a:p>
          <a:p>
            <a:pPr lvl="1" eaLnBrk="1" hangingPunct="1"/>
            <a:r>
              <a:rPr lang="en-US" dirty="0"/>
              <a:t>Place special value (“canary”) on stack just beyond buffer</a:t>
            </a:r>
          </a:p>
          <a:p>
            <a:pPr lvl="1" eaLnBrk="1" hangingPunct="1"/>
            <a:r>
              <a:rPr lang="en-US" dirty="0"/>
              <a:t>Check for corruption before exiting function</a:t>
            </a:r>
          </a:p>
          <a:p>
            <a:pPr eaLnBrk="1" hangingPunct="1"/>
            <a:r>
              <a:rPr lang="en-US" dirty="0"/>
              <a:t>GCC Implementation</a:t>
            </a:r>
          </a:p>
          <a:p>
            <a:pPr lvl="1" eaLnBrk="1" hangingPunct="1"/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/>
              <a:t>Now the default (disabled earlier)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39814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48863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40072f:	sub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mov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mov    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400741:	xor    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callq  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callq  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400753:	mov    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xor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400761:	je     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400763:	callq  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DCB01-F7BC-4355-9155-A9AE76F2B39C}"/>
              </a:ext>
            </a:extLst>
          </p:cNvPr>
          <p:cNvSpPr txBox="1"/>
          <p:nvPr/>
        </p:nvSpPr>
        <p:spPr>
          <a:xfrm>
            <a:off x="5181600" y="1295400"/>
            <a:ext cx="3727239" cy="230832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Aside: 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%fs:0x28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 from memory using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segmented addressing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Segment is read-only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 generated randomly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every time program runs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4432" y="5062304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mov	%fs:0x28,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mov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0x8(%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  # Erase register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486263" y="5062393"/>
            <a:ext cx="6516688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mov	0x8(%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%fs:0x28,%rax     # Compare to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.L6               # If same, OK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__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82663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31925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81188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533400" y="3962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Input: </a:t>
            </a:r>
            <a:r>
              <a:rPr lang="en-US" sz="1800" i="1" dirty="0">
                <a:latin typeface="Calibri" pitchFamily="34" charset="0"/>
              </a:rPr>
              <a:t>0123456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36DFF-D19A-614C-8D1C-E7248286128B}"/>
              </a:ext>
            </a:extLst>
          </p:cNvPr>
          <p:cNvSpPr txBox="1"/>
          <p:nvPr/>
        </p:nvSpPr>
        <p:spPr>
          <a:xfrm>
            <a:off x="6629400" y="3505200"/>
            <a:ext cx="2369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Some systems:</a:t>
            </a:r>
          </a:p>
          <a:p>
            <a:r>
              <a:rPr lang="en-US" sz="1800" i="1" dirty="0">
                <a:latin typeface="Calibri" pitchFamily="34" charset="0"/>
              </a:rPr>
              <a:t>LSB of canary is 0x00</a:t>
            </a:r>
          </a:p>
          <a:p>
            <a:r>
              <a:rPr lang="en-US" sz="1800" i="1" dirty="0">
                <a:latin typeface="Calibri" pitchFamily="34" charset="0"/>
              </a:rPr>
              <a:t>Allows input 01234567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1066800"/>
            <a:ext cx="1447800" cy="55599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42" name="Rectangle 21">
            <a:extLst>
              <a:ext uri="{FF2B5EF4-FFF2-40B4-BE49-F238E27FC236}">
                <a16:creationId xmlns:a16="http://schemas.microsoft.com/office/drawing/2014/main" id="{6E6EFAB2-046C-477D-991C-341C5874F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233" y="1581234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B02DA8-6AB7-4E94-A054-34DB86479956}"/>
              </a:ext>
            </a:extLst>
          </p:cNvPr>
          <p:cNvCxnSpPr>
            <a:cxnSpLocks/>
          </p:cNvCxnSpPr>
          <p:nvPr/>
        </p:nvCxnSpPr>
        <p:spPr bwMode="auto">
          <a:xfrm>
            <a:off x="6857603" y="1752600"/>
            <a:ext cx="144819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Runtime stack (8MB limit)</a:t>
            </a:r>
          </a:p>
          <a:p>
            <a:pPr lvl="1"/>
            <a:r>
              <a:rPr lang="en-US" dirty="0"/>
              <a:t>e.g., local variables</a:t>
            </a:r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Dynamically allocated as needed</a:t>
            </a:r>
          </a:p>
          <a:p>
            <a:pPr lvl="1"/>
            <a:r>
              <a:rPr lang="en-US" dirty="0"/>
              <a:t>When call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new()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Statically allocated data</a:t>
            </a:r>
          </a:p>
          <a:p>
            <a:pPr lvl="1"/>
            <a:r>
              <a:rPr lang="en-US" dirty="0"/>
              <a:t>e.g., global </a:t>
            </a:r>
            <a:r>
              <a:rPr lang="en-US" dirty="0" err="1"/>
              <a:t>vars</a:t>
            </a:r>
            <a:r>
              <a:rPr lang="en-US" dirty="0"/>
              <a:t>, </a:t>
            </a:r>
            <a:r>
              <a:rPr lang="en-US" sz="1800" b="1" dirty="0">
                <a:latin typeface="Courier New"/>
                <a:cs typeface="Courier New"/>
              </a:rPr>
              <a:t>static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, string constants</a:t>
            </a:r>
          </a:p>
          <a:p>
            <a:r>
              <a:rPr lang="en-US" dirty="0"/>
              <a:t>Text  / Shared Libraries</a:t>
            </a:r>
          </a:p>
          <a:p>
            <a:pPr lvl="1"/>
            <a:r>
              <a:rPr lang="en-US" dirty="0"/>
              <a:t>Executable machine instructions</a:t>
            </a:r>
          </a:p>
          <a:p>
            <a:pPr lvl="1"/>
            <a:r>
              <a:rPr lang="en-US" dirty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950402" y="616958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 dirty="0">
                <a:latin typeface="Calibri" pitchFamily="34" charset="0"/>
              </a:rPr>
              <a:t>Hex Address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Text Box 12"/>
              <p:cNvSpPr txBox="1">
                <a:spLocks noChangeArrowheads="1"/>
              </p:cNvSpPr>
              <p:nvPr/>
            </p:nvSpPr>
            <p:spPr bwMode="auto">
              <a:xfrm>
                <a:off x="3733800" y="987063"/>
                <a:ext cx="3124201" cy="30777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r" eaLnBrk="0" hangingPunct="0"/>
                <a:r>
                  <a:rPr lang="en-US" sz="1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47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−4096=</m:t>
                    </m:r>
                  </m:oMath>
                </a14:m>
                <a:r>
                  <a:rPr lang="en-US" sz="1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  </a:t>
                </a:r>
                <a:r>
                  <a:rPr lang="en-US" sz="1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0000</a:t>
                </a:r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 </a:t>
                </a:r>
                <a:r>
                  <a:rPr lang="en-US" sz="1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7FFF</a:t>
                </a:r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 </a:t>
                </a:r>
                <a:r>
                  <a:rPr lang="en-US" sz="1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FFFF</a:t>
                </a:r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 </a:t>
                </a:r>
                <a:r>
                  <a:rPr lang="en-US" sz="1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F000</a:t>
                </a:r>
                <a:endParaRPr lang="en-US" sz="1400" b="0" dirty="0"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24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987063"/>
                <a:ext cx="3124201" cy="307777"/>
              </a:xfrm>
              <a:prstGeom prst="rect">
                <a:avLst/>
              </a:prstGeom>
              <a:blipFill>
                <a:blip r:embed="rId3"/>
                <a:stretch>
                  <a:fillRect t="-6000" r="-391" b="-22000"/>
                </a:stretch>
              </a:blip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1583626"/>
            <a:ext cx="1447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181600" y="6115605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7603" y="2280949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330406" y="1141123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59271" y="1388663"/>
            <a:ext cx="535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128</a:t>
            </a:r>
            <a:b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</a:b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F48CB-E284-42CD-B447-A6E7B05336ED}"/>
              </a:ext>
            </a:extLst>
          </p:cNvPr>
          <p:cNvSpPr/>
          <p:nvPr/>
        </p:nvSpPr>
        <p:spPr bwMode="auto">
          <a:xfrm>
            <a:off x="6858001" y="1063687"/>
            <a:ext cx="1447800" cy="77436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00"/>
            </a:bgClr>
          </a:patt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858000" y="2735017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402174" y="2130623"/>
            <a:ext cx="2455826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0000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 </a:t>
            </a:r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7FFF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 </a:t>
            </a:r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F800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 </a:t>
            </a:r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0000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F9E431-BCDF-420F-AD0F-400D840A3F5C}"/>
              </a:ext>
            </a:extLst>
          </p:cNvPr>
          <p:cNvSpPr/>
          <p:nvPr/>
        </p:nvSpPr>
        <p:spPr bwMode="auto">
          <a:xfrm>
            <a:off x="6858001" y="6549344"/>
            <a:ext cx="1447800" cy="77436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00"/>
            </a:bgClr>
          </a:patt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2EE9D1E-85CE-45CA-8C68-5E7703756F7C}"/>
              </a:ext>
            </a:extLst>
          </p:cNvPr>
          <p:cNvSpPr/>
          <p:nvPr/>
        </p:nvSpPr>
        <p:spPr bwMode="auto">
          <a:xfrm>
            <a:off x="6705600" y="1583626"/>
            <a:ext cx="110807" cy="393093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7632FC-ABF8-44C1-ABE6-0FE3EB020B28}"/>
              </a:ext>
            </a:extLst>
          </p:cNvPr>
          <p:cNvSpPr/>
          <p:nvPr/>
        </p:nvSpPr>
        <p:spPr>
          <a:xfrm>
            <a:off x="6137181" y="1593516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9" name="Line 34">
            <a:extLst>
              <a:ext uri="{FF2B5EF4-FFF2-40B4-BE49-F238E27FC236}">
                <a16:creationId xmlns:a16="http://schemas.microsoft.com/office/drawing/2014/main" id="{A1941E3C-BD19-47F5-8057-C5DDF4E36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133" y="3344617"/>
            <a:ext cx="0" cy="414251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3C898145-02C9-4800-9174-A03D57079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066" y="6176674"/>
            <a:ext cx="914401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40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 </a:t>
            </a:r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0000</a:t>
            </a:r>
          </a:p>
        </p:txBody>
      </p:sp>
      <p:sp>
        <p:nvSpPr>
          <p:cNvPr id="31" name="Text Box 12">
            <a:extLst>
              <a:ext uri="{FF2B5EF4-FFF2-40B4-BE49-F238E27FC236}">
                <a16:creationId xmlns:a16="http://schemas.microsoft.com/office/drawing/2014/main" id="{79E3EB7F-BC50-415E-8422-C1063DBC0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066" y="6540126"/>
            <a:ext cx="914401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0000</a:t>
            </a:r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E84054FF-6868-4A78-B0A6-DBC5DECF0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066" y="6385023"/>
            <a:ext cx="914401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1000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3E5727-3A83-4B88-9E7C-311D0B8F5E50}"/>
              </a:ext>
            </a:extLst>
          </p:cNvPr>
          <p:cNvCxnSpPr/>
          <p:nvPr/>
        </p:nvCxnSpPr>
        <p:spPr bwMode="auto">
          <a:xfrm>
            <a:off x="7162800" y="1141123"/>
            <a:ext cx="0" cy="44250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B98EA3-6DE1-406D-AD7A-BD2FFFB55A10}"/>
              </a:ext>
            </a:extLst>
          </p:cNvPr>
          <p:cNvCxnSpPr/>
          <p:nvPr/>
        </p:nvCxnSpPr>
        <p:spPr bwMode="auto">
          <a:xfrm>
            <a:off x="7162800" y="2280949"/>
            <a:ext cx="0" cy="44250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FFB0027-255F-47B6-867F-E51E3FA4E633}"/>
              </a:ext>
            </a:extLst>
          </p:cNvPr>
          <p:cNvSpPr txBox="1"/>
          <p:nvPr/>
        </p:nvSpPr>
        <p:spPr>
          <a:xfrm>
            <a:off x="7158335" y="1210254"/>
            <a:ext cx="10676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randomized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904663-C20B-4B6E-9383-C5C375BF9C4B}"/>
              </a:ext>
            </a:extLst>
          </p:cNvPr>
          <p:cNvSpPr txBox="1"/>
          <p:nvPr/>
        </p:nvSpPr>
        <p:spPr>
          <a:xfrm>
            <a:off x="7158335" y="2347429"/>
            <a:ext cx="10676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randomized</a:t>
            </a: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 flipH="1">
            <a:off x="7726363" y="1752600"/>
            <a:ext cx="0" cy="18078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97CA8-0182-40A6-B5BA-F07345313536}"/>
              </a:ext>
            </a:extLst>
          </p:cNvPr>
          <p:cNvSpPr txBox="1"/>
          <p:nvPr/>
        </p:nvSpPr>
        <p:spPr>
          <a:xfrm>
            <a:off x="7847596" y="1670361"/>
            <a:ext cx="29501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18288" tIns="0" rIns="18288" bIns="0" rtlCol="0" anchor="ctr" anchorCtr="0">
            <a:spAutoFit/>
          </a:bodyPr>
          <a:lstStyle/>
          <a:p>
            <a:pPr algn="ctr"/>
            <a:r>
              <a:rPr lang="en-US" sz="1000" dirty="0">
                <a:latin typeface="Calibri" pitchFamily="34" charset="0"/>
              </a:rPr>
              <a:t>%</a:t>
            </a:r>
            <a:r>
              <a:rPr lang="en-US" sz="1000" dirty="0" err="1">
                <a:latin typeface="Calibri" pitchFamily="34" charset="0"/>
              </a:rPr>
              <a:t>rsp</a:t>
            </a:r>
            <a:endParaRPr lang="en-US" sz="10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9C895-5178-4587-BA6E-C649CEC4B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https://canvas.cmu.edu/courses/24383/quizzes/67226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1129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(for hackers)</a:t>
            </a:r>
          </a:p>
          <a:p>
            <a:pPr lvl="1"/>
            <a:r>
              <a:rPr lang="en-US" dirty="0"/>
              <a:t>Stack randomization makes it hard to predict buffer location</a:t>
            </a:r>
          </a:p>
          <a:p>
            <a:pPr lvl="1"/>
            <a:r>
              <a:rPr lang="en-US" dirty="0"/>
              <a:t>Marking stack </a:t>
            </a:r>
            <a:r>
              <a:rPr lang="en-US" dirty="0" err="1"/>
              <a:t>nonexecutable</a:t>
            </a:r>
            <a:r>
              <a:rPr lang="en-US" dirty="0"/>
              <a:t> makes it hard to insert binary code</a:t>
            </a:r>
          </a:p>
          <a:p>
            <a:r>
              <a:rPr lang="en-US" dirty="0"/>
              <a:t>Alternative Strategy</a:t>
            </a:r>
          </a:p>
          <a:p>
            <a:pPr lvl="1"/>
            <a:r>
              <a:rPr lang="en-US" dirty="0"/>
              <a:t>Use existing code</a:t>
            </a:r>
          </a:p>
          <a:p>
            <a:pPr lvl="2"/>
            <a:r>
              <a:rPr lang="en-US" dirty="0"/>
              <a:t>e.g., library code from </a:t>
            </a:r>
            <a:r>
              <a:rPr lang="en-US" dirty="0" err="1"/>
              <a:t>stdlib</a:t>
            </a:r>
            <a:endParaRPr lang="en-US" dirty="0"/>
          </a:p>
          <a:p>
            <a:pPr lvl="1"/>
            <a:r>
              <a:rPr lang="en-US" dirty="0"/>
              <a:t>String together fragments to achieve overall desired outcome</a:t>
            </a:r>
          </a:p>
          <a:p>
            <a:pPr lvl="1"/>
            <a:r>
              <a:rPr lang="en-US" i="1" dirty="0"/>
              <a:t>Does not overcome stack canaries</a:t>
            </a:r>
          </a:p>
          <a:p>
            <a:r>
              <a:rPr lang="en-US" dirty="0"/>
              <a:t>Construct program from </a:t>
            </a:r>
            <a:r>
              <a:rPr lang="en-US" i="1" dirty="0"/>
              <a:t>gadgets</a:t>
            </a:r>
            <a:endParaRPr lang="en-US" dirty="0"/>
          </a:p>
          <a:p>
            <a:pPr lvl="1"/>
            <a:r>
              <a:rPr lang="en-US" dirty="0"/>
              <a:t>Sequence of instructions ending in </a:t>
            </a:r>
            <a:r>
              <a:rPr lang="en-US" b="1" dirty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Encoded by single byte </a:t>
            </a:r>
            <a:r>
              <a:rPr lang="en-US" b="1" dirty="0">
                <a:latin typeface="Courier New"/>
                <a:cs typeface="Courier New"/>
              </a:rPr>
              <a:t>0xc3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Code positions fixed from run to run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Code is executable</a:t>
            </a:r>
          </a:p>
        </p:txBody>
      </p:sp>
    </p:spTree>
    <p:extLst>
      <p:ext uri="{BB962C8B-B14F-4D97-AF65-F5344CB8AC3E}">
        <p14:creationId xmlns:p14="http://schemas.microsoft.com/office/powerpoint/2010/main" val="3678308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#1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en-US" dirty="0"/>
              <a:t>Use tail end of existing functions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(long a, long b, long c) {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return 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&lt;ab_plus_c&gt;: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4004d0:  48 0f af fe  imul %rsi,%rdi             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4004d4:  48 8d 04 17  lea (%rdi,%rdx,1),%rax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4004d8:  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rax</a:t>
              </a:r>
              <a:r>
                <a:rPr lang="en-US" sz="1800" dirty="0">
                  <a:latin typeface="Calibri" pitchFamily="34" charset="0"/>
                </a:rPr>
                <a:t> </a:t>
              </a:r>
              <a:r>
                <a:rPr lang="en-US" sz="1800" dirty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rdx</a:t>
              </a:r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Gadget address = </a:t>
            </a:r>
            <a:r>
              <a:rPr lang="en-US" sz="1800" dirty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3999899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#2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en-US" dirty="0"/>
              <a:t>Repurpose byte codes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65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4004d9:  c7 07 d4 48 89 c7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  $0xc78948d4,(%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4004df:  c3               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419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45397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rdi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sym typeface="Wingdings"/>
              </a:rPr>
              <a:t> </a:t>
            </a:r>
            <a:r>
              <a:rPr lang="en-US" sz="1800" dirty="0" err="1">
                <a:latin typeface="Calibri" pitchFamily="34" charset="0"/>
                <a:sym typeface="Wingdings"/>
              </a:rPr>
              <a:t>rax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3429000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Gadget address = </a:t>
            </a:r>
            <a:r>
              <a:rPr lang="en-US" sz="1800" dirty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648200" y="2743200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7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Encodes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9472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399"/>
            <a:ext cx="7896225" cy="1609725"/>
          </a:xfrm>
        </p:spPr>
        <p:txBody>
          <a:bodyPr/>
          <a:lstStyle/>
          <a:p>
            <a:r>
              <a:rPr lang="en-US" dirty="0"/>
              <a:t>Trigger with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Will start executing Gadget 1</a:t>
            </a:r>
          </a:p>
          <a:p>
            <a:r>
              <a:rPr lang="en-US" dirty="0"/>
              <a:t>Final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 each gadget will start next one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: pop address from stack and jump to that address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57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/>
                  <a:cs typeface="Calibri"/>
                </a:rPr>
                <a:t>Stack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90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45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Crafting an ROP Attack String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53165-3006-804F-B70E-208CADF7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900" y="2039984"/>
            <a:ext cx="4167239" cy="3034652"/>
          </a:xfrm>
        </p:spPr>
        <p:txBody>
          <a:bodyPr/>
          <a:lstStyle/>
          <a:p>
            <a:r>
              <a:rPr lang="en-US" dirty="0"/>
              <a:t>Gadget #1</a:t>
            </a:r>
          </a:p>
          <a:p>
            <a:pPr lvl="1"/>
            <a:r>
              <a:rPr lang="en-US" sz="1800" b="1" kern="120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0x4004d4  </a:t>
            </a:r>
            <a:r>
              <a:rPr lang="en-US" dirty="0" err="1"/>
              <a:t>rax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</a:t>
            </a:r>
            <a:r>
              <a:rPr lang="en-US" dirty="0" err="1">
                <a:sym typeface="Wingdings"/>
              </a:rPr>
              <a:t>rdi</a:t>
            </a:r>
            <a:r>
              <a:rPr lang="en-US" dirty="0">
                <a:sym typeface="Wingdings"/>
              </a:rPr>
              <a:t> + </a:t>
            </a:r>
            <a:r>
              <a:rPr lang="en-US" dirty="0" err="1">
                <a:sym typeface="Wingdings"/>
              </a:rPr>
              <a:t>rdx</a:t>
            </a:r>
            <a:endParaRPr lang="en-US" dirty="0"/>
          </a:p>
          <a:p>
            <a:r>
              <a:rPr lang="en-US" dirty="0"/>
              <a:t>Gadget #2</a:t>
            </a:r>
          </a:p>
          <a:p>
            <a:pPr lvl="1"/>
            <a:r>
              <a:rPr lang="en-US" sz="1800" b="1" dirty="0">
                <a:latin typeface="Courier New"/>
                <a:cs typeface="Courier New"/>
              </a:rPr>
              <a:t>0x4004dc</a:t>
            </a: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/>
              <a:t>rdi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</a:t>
            </a:r>
            <a:r>
              <a:rPr lang="en-US" dirty="0" err="1">
                <a:sym typeface="Wingdings"/>
              </a:rPr>
              <a:t>rax</a:t>
            </a:r>
            <a:endParaRPr lang="en-US" dirty="0"/>
          </a:p>
          <a:p>
            <a:r>
              <a:rPr lang="en-US" dirty="0"/>
              <a:t>Combination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rdi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</a:t>
            </a:r>
            <a:r>
              <a:rPr lang="en-US" dirty="0" err="1">
                <a:sym typeface="Wingdings"/>
              </a:rPr>
              <a:t>rdi</a:t>
            </a:r>
            <a:r>
              <a:rPr lang="en-US" dirty="0">
                <a:sym typeface="Wingdings"/>
              </a:rPr>
              <a:t> + </a:t>
            </a:r>
            <a:r>
              <a:rPr lang="en-US" dirty="0" err="1">
                <a:sym typeface="Wingdings"/>
              </a:rPr>
              <a:t>rdx</a:t>
            </a:r>
            <a:endParaRPr lang="en-US" dirty="0"/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82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30 31 32 33 34 35 36 37 38 39 30 31 32 33 34 35 36 37 38 39 30 31 32 33 d4 04 40 00 00 00 00 00 dc 04 40 00 00 00 00 00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2564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27756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dc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01837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d0</a:t>
              </a:r>
            </a:p>
          </p:txBody>
        </p:sp>
      </p:grpSp>
      <p:sp>
        <p:nvSpPr>
          <p:cNvPr id="94" name="AutoShape 16"/>
          <p:cNvSpPr>
            <a:spLocks/>
          </p:cNvSpPr>
          <p:nvPr/>
        </p:nvSpPr>
        <p:spPr bwMode="auto">
          <a:xfrm rot="10800000" flipH="1">
            <a:off x="190499" y="1887584"/>
            <a:ext cx="228600" cy="3065416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33400" y="6260068"/>
            <a:ext cx="4392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Multiple gadgets will corrupt stack upwards</a:t>
            </a:r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A14EE139-2133-4E5C-8125-33472FCA6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2809711"/>
            <a:ext cx="449262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rPr>
              <a:t>d4</a:t>
            </a:r>
          </a:p>
        </p:txBody>
      </p:sp>
    </p:spTree>
    <p:extLst>
      <p:ext uri="{BB962C8B-B14F-4D97-AF65-F5344CB8AC3E}">
        <p14:creationId xmlns:p14="http://schemas.microsoft.com/office/powerpoint/2010/main" val="67010096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Happens 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/>
              <a:t> Returns?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53165-3006-804F-B70E-208CADF7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900" y="2039984"/>
            <a:ext cx="4167239" cy="30346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Echo executes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857250" lvl="1" indent="-457200"/>
            <a:r>
              <a:rPr lang="en-US" b="1" dirty="0">
                <a:cs typeface="Calibri" panose="020F0502020204030204" pitchFamily="34" charset="0"/>
              </a:rPr>
              <a:t>Starts Gadget #1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Gadget #1 executes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857250" lvl="1" indent="-457200"/>
            <a:r>
              <a:rPr lang="en-US" sz="1800" b="1" dirty="0">
                <a:cs typeface="Calibri" panose="020F0502020204030204" pitchFamily="34" charset="0"/>
              </a:rPr>
              <a:t>Starts Gadget #2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Gadget #2 executes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857250" lvl="1" indent="-457200"/>
            <a:r>
              <a:rPr lang="en-US" sz="1800" b="1" dirty="0">
                <a:cs typeface="Calibri" panose="020F0502020204030204" pitchFamily="34" charset="0"/>
              </a:rPr>
              <a:t>Goes off somewhere ...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82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8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3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dc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d4</a:t>
              </a:r>
            </a:p>
          </p:txBody>
        </p:sp>
      </p:grpSp>
      <p:sp>
        <p:nvSpPr>
          <p:cNvPr id="94" name="AutoShape 16"/>
          <p:cNvSpPr>
            <a:spLocks/>
          </p:cNvSpPr>
          <p:nvPr/>
        </p:nvSpPr>
        <p:spPr bwMode="auto">
          <a:xfrm rot="10800000" flipH="1">
            <a:off x="190499" y="1887584"/>
            <a:ext cx="228600" cy="3065416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32564" y="2813006"/>
            <a:ext cx="1347788" cy="304800"/>
            <a:chOff x="2377022" y="2811289"/>
            <a:chExt cx="1347788" cy="304800"/>
          </a:xfrm>
          <a:solidFill>
            <a:srgbClr val="D5F1CF"/>
          </a:solidFill>
        </p:grpSpPr>
        <p:sp>
          <p:nvSpPr>
            <p:cNvPr id="11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2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2564" y="2516317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24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5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6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7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33400" y="6260068"/>
            <a:ext cx="4392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Multiple gadgets will corrupt stack upwards</a:t>
            </a:r>
          </a:p>
        </p:txBody>
      </p:sp>
    </p:spTree>
    <p:extLst>
      <p:ext uri="{BB962C8B-B14F-4D97-AF65-F5344CB8AC3E}">
        <p14:creationId xmlns:p14="http://schemas.microsoft.com/office/powerpoint/2010/main" val="311408511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825500"/>
          </a:xfrm>
          <a:ln/>
        </p:spPr>
        <p:txBody>
          <a:bodyPr/>
          <a:lstStyle/>
          <a:p>
            <a:r>
              <a:rPr lang="en-US" dirty="0"/>
              <a:t>Allocate according to largest element</a:t>
            </a:r>
          </a:p>
          <a:p>
            <a:r>
              <a:rPr lang="en-US" dirty="0"/>
              <a:t>Can only use one field at a time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609600" y="2232024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609600" y="3886200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342900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/>
        </p:nvGraphicFramePr>
        <p:xfrm>
          <a:off x="4025900" y="2654300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528638" y="1495424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typedef union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bit_float_t;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604838" y="3289300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float bit2float(unsigned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4724400" y="3292474"/>
            <a:ext cx="3898900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Using Union to Access Bit Patterns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593725" y="5257800"/>
            <a:ext cx="31496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(float)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u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722813" y="5257800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(unsigned)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/>
        </p:nvGraphicFramePr>
        <p:xfrm>
          <a:off x="4622800" y="14986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1371600"/>
            <a:ext cx="6477000" cy="47987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big_array[1L&lt;&lt;24];  /* 16 MB */</a:t>
            </a: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huge_array[1L&lt;&lt;31]; /*  2 GB */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global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useless</a:t>
            </a:r>
            <a:r>
              <a:rPr lang="fi-FI" sz="1800" dirty="0">
                <a:latin typeface="Courier New" pitchFamily="49" charset="0"/>
              </a:rPr>
              <a:t>() { </a:t>
            </a:r>
            <a:r>
              <a:rPr lang="fi-FI" sz="1800" dirty="0" err="1">
                <a:latin typeface="Courier New" pitchFamily="49" charset="0"/>
              </a:rPr>
              <a:t>return</a:t>
            </a:r>
            <a:r>
              <a:rPr lang="fi-FI" sz="1800" dirty="0">
                <a:latin typeface="Courier New" pitchFamily="49" charset="0"/>
              </a:rPr>
              <a:t> 0; }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main ()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void</a:t>
            </a:r>
            <a:r>
              <a:rPr lang="fi-FI" sz="1800" dirty="0">
                <a:latin typeface="Courier New" pitchFamily="49" charset="0"/>
              </a:rPr>
              <a:t> *phuge1, *psmall2, *phuge3, *psmall4;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local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phuge1 = malloc(1L &lt;&lt; 28);  /* 256 MB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psmall2 = malloc(1L &lt;&lt; 8);  /* 256  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phuge3 = malloc(1L &lt;&lt; 32);  /*   4 GB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psmall4 = malloc(1L &lt;&lt; 8);  /* 256  B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 /* Some print statements ...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429" y="6267855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FC0653-2D83-4A94-BB64-2DCC724F522E}"/>
              </a:ext>
            </a:extLst>
          </p:cNvPr>
          <p:cNvGrpSpPr/>
          <p:nvPr/>
        </p:nvGrpSpPr>
        <p:grpSpPr>
          <a:xfrm>
            <a:off x="3733800" y="987063"/>
            <a:ext cx="4576233" cy="5639717"/>
            <a:chOff x="3733800" y="987063"/>
            <a:chExt cx="4576233" cy="5639717"/>
          </a:xfrm>
        </p:grpSpPr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21313FD9-33CF-4FD8-A6BC-572E1A7B6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1066800"/>
              <a:ext cx="1447800" cy="5559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962C76-7561-43FC-A464-43A9137F1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233" y="1581234"/>
              <a:ext cx="1447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2AE0659E-CE8A-4DEA-BC94-CAF0934BF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987063"/>
              <a:ext cx="3124201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0000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7FFF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FFFF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F000</a:t>
              </a:r>
              <a:endParaRPr lang="en-US" sz="1400" b="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73A972C9-6630-4477-85C8-C29E13F77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1583626"/>
              <a:ext cx="14478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Stack</a:t>
              </a:r>
            </a:p>
          </p:txBody>
        </p: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3E461B5B-0311-459D-AE6A-843996B3E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6017180"/>
              <a:ext cx="1447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Text</a:t>
              </a:r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F59386EB-A286-464D-B46B-8CE5BA035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712380"/>
              <a:ext cx="1447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Data</a:t>
              </a:r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03110573-7D6D-4DD4-A87D-78D05F15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105400"/>
              <a:ext cx="1447800" cy="60698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396691AA-5F27-474E-B879-973D0FF79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1900" y="4876800"/>
              <a:ext cx="0" cy="228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DC6837A-85A5-421C-938F-7612ED29915F}"/>
                </a:ext>
              </a:extLst>
            </p:cNvPr>
            <p:cNvCxnSpPr/>
            <p:nvPr/>
          </p:nvCxnSpPr>
          <p:spPr bwMode="auto">
            <a:xfrm>
              <a:off x="6857603" y="2280949"/>
              <a:ext cx="1447800" cy="1587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2698BFB-CC35-442F-B8E7-1CBD4177F071}"/>
                </a:ext>
              </a:extLst>
            </p:cNvPr>
            <p:cNvSpPr/>
            <p:nvPr/>
          </p:nvSpPr>
          <p:spPr bwMode="auto">
            <a:xfrm>
              <a:off x="6858001" y="1063687"/>
              <a:ext cx="1447800" cy="7743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FFF00"/>
              </a:bgClr>
            </a:patt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6719BECE-496A-483B-9508-E7ABA087F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2735017"/>
              <a:ext cx="1447800" cy="6096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Shared</a:t>
              </a:r>
            </a:p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Libraries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BCA678-F9B9-49D5-ACB0-609C2F0D23AE}"/>
                </a:ext>
              </a:extLst>
            </p:cNvPr>
            <p:cNvSpPr/>
            <p:nvPr/>
          </p:nvSpPr>
          <p:spPr bwMode="auto">
            <a:xfrm>
              <a:off x="6858001" y="6549344"/>
              <a:ext cx="1447800" cy="7743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FFF00"/>
              </a:bgClr>
            </a:patt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43" name="Line 34">
              <a:extLst>
                <a:ext uri="{FF2B5EF4-FFF2-40B4-BE49-F238E27FC236}">
                  <a16:creationId xmlns:a16="http://schemas.microsoft.com/office/drawing/2014/main" id="{43BE8FEE-37EA-430D-B1FB-81F04F58E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6133" y="3344617"/>
              <a:ext cx="0" cy="41425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id="{87D6B9EC-A188-4CF4-B2B8-B05A44240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2066" y="6176674"/>
              <a:ext cx="914401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40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0000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EB629DA-BEE6-43B7-8EFB-10B91E83AEFD}"/>
                </a:ext>
              </a:extLst>
            </p:cNvPr>
            <p:cNvCxnSpPr/>
            <p:nvPr/>
          </p:nvCxnSpPr>
          <p:spPr bwMode="auto">
            <a:xfrm>
              <a:off x="7162800" y="1141123"/>
              <a:ext cx="0" cy="44250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733F36D-DC12-4CFE-B1FE-790824E45DB4}"/>
                </a:ext>
              </a:extLst>
            </p:cNvPr>
            <p:cNvCxnSpPr/>
            <p:nvPr/>
          </p:nvCxnSpPr>
          <p:spPr bwMode="auto">
            <a:xfrm>
              <a:off x="7162800" y="2280949"/>
              <a:ext cx="0" cy="44250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AC85E06-AA9E-43E9-A7D1-8E0C991A8A3F}"/>
                </a:ext>
              </a:extLst>
            </p:cNvPr>
            <p:cNvSpPr txBox="1"/>
            <p:nvPr/>
          </p:nvSpPr>
          <p:spPr>
            <a:xfrm>
              <a:off x="7158335" y="1210254"/>
              <a:ext cx="10676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+mn-cs"/>
                </a:rPr>
                <a:t>randomized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374ACEF-645D-4FE3-8444-3438C2E294DB}"/>
                </a:ext>
              </a:extLst>
            </p:cNvPr>
            <p:cNvSpPr txBox="1"/>
            <p:nvPr/>
          </p:nvSpPr>
          <p:spPr>
            <a:xfrm>
              <a:off x="7158335" y="2347429"/>
              <a:ext cx="10676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+mn-cs"/>
                </a:rPr>
                <a:t>randomized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5724525" cy="15970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1"/>
            <a:ext cx="8307387" cy="5486400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Short/long/quad words stored in memory as 2/4/8 consecutive bytes</a:t>
            </a:r>
          </a:p>
          <a:p>
            <a:pPr lvl="1"/>
            <a:r>
              <a:rPr lang="en-US" dirty="0"/>
              <a:t>Which byte is most (least) significant?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Big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 err="1"/>
              <a:t>Sparc</a:t>
            </a:r>
            <a:r>
              <a:rPr lang="en-US" dirty="0"/>
              <a:t>, 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x86, ARM Android and IOS</a:t>
            </a:r>
          </a:p>
          <a:p>
            <a:r>
              <a:rPr lang="en-US" dirty="0"/>
              <a:t>Bi </a:t>
            </a:r>
            <a:r>
              <a:rPr lang="en-US" dirty="0" err="1"/>
              <a:t>Endian</a:t>
            </a:r>
            <a:endParaRPr lang="en-US" dirty="0"/>
          </a:p>
          <a:p>
            <a:pPr lvl="1"/>
            <a:r>
              <a:rPr lang="en-US" dirty="0"/>
              <a:t>Can be configured either way</a:t>
            </a:r>
          </a:p>
          <a:p>
            <a:pPr lvl="1"/>
            <a:r>
              <a:rPr lang="en-US" dirty="0"/>
              <a:t>ARM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6650038" cy="1109662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533400" y="1150938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83320"/>
              </p:ext>
            </p:extLst>
          </p:nvPr>
        </p:nvGraphicFramePr>
        <p:xfrm>
          <a:off x="1676400" y="33934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8323" y="339344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32-bit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968279"/>
              </p:ext>
            </p:extLst>
          </p:nvPr>
        </p:nvGraphicFramePr>
        <p:xfrm>
          <a:off x="1676400" y="51460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38323" y="514604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64-bit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5400" y="1524000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How are the bytes inside </a:t>
            </a:r>
            <a:br>
              <a:rPr lang="en-US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short/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/long stored?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783691" y="3241039"/>
            <a:ext cx="1219200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600200" y="3079527"/>
            <a:ext cx="22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Memory addresses growing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315200" cy="1182688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 (Cont).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1219200" y="990600"/>
            <a:ext cx="6781800" cy="52578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8;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dw.c[j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 = 0xf0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printf("Characters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0-7 ==  [0x%x,0x%x,0x%x,0x%x,0x%x,0x%x,0x%x,0x%x]\n",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dw.c[0], dw.c[1], dw.c[2], dw.c[3],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dw.c[4], dw.c[5], dw.c[6], dw.c[7]);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printf("Shorts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0-3 == [0x%x,0x%x,0x%x,0x%x]\n",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dw.s[0], dw.s[1], dw.s[2], dw.s[3]);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0-1 == [0x%x,0x%x]\n",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dw.i[0], dw.i[1]);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printf("Long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 == [0x%lx]\n",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dw.l[0]);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28601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4571249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5105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7642927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x86-64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90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381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7642926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489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800600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Sun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228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304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966162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4653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5023648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7724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 of Compound Types in C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  <a:ln/>
        </p:spPr>
        <p:txBody>
          <a:bodyPr/>
          <a:lstStyle/>
          <a:p>
            <a:r>
              <a:rPr lang="en-US" dirty="0"/>
              <a:t>Arrays</a:t>
            </a:r>
          </a:p>
          <a:p>
            <a:pPr marL="552450" lvl="1"/>
            <a:r>
              <a:rPr lang="en-US" dirty="0"/>
              <a:t>Contiguous allocation of memory</a:t>
            </a:r>
          </a:p>
          <a:p>
            <a:pPr marL="552450" lvl="1"/>
            <a:r>
              <a:rPr lang="en-US" dirty="0"/>
              <a:t>Aligned to satisfy every element’s alignment requirement</a:t>
            </a:r>
          </a:p>
          <a:p>
            <a:pPr marL="552450" lvl="1"/>
            <a:r>
              <a:rPr lang="en-US" dirty="0"/>
              <a:t>Pointer to first element</a:t>
            </a:r>
          </a:p>
          <a:p>
            <a:pPr marL="552450" lvl="1"/>
            <a:r>
              <a:rPr lang="en-US" dirty="0"/>
              <a:t>No bounds checking</a:t>
            </a:r>
          </a:p>
          <a:p>
            <a:r>
              <a:rPr lang="en-US" dirty="0"/>
              <a:t>Structures</a:t>
            </a:r>
          </a:p>
          <a:p>
            <a:pPr marL="552450" lvl="1"/>
            <a:r>
              <a:rPr lang="en-US" dirty="0"/>
              <a:t>Allocate bytes in order declared</a:t>
            </a:r>
          </a:p>
          <a:p>
            <a:pPr marL="552450" lvl="1"/>
            <a:r>
              <a:rPr lang="en-US" dirty="0"/>
              <a:t>Pad in middle and at end to satisfy alignment</a:t>
            </a:r>
          </a:p>
          <a:p>
            <a:r>
              <a:rPr lang="en-US" dirty="0"/>
              <a:t>Unions</a:t>
            </a:r>
          </a:p>
          <a:p>
            <a:pPr marL="552450" lvl="1"/>
            <a:r>
              <a:rPr lang="en-US" dirty="0"/>
              <a:t>Overlay declarations</a:t>
            </a:r>
          </a:p>
          <a:p>
            <a:pPr marL="552450" lvl="1"/>
            <a:r>
              <a:rPr lang="en-US" dirty="0"/>
              <a:t>Way to circumvent type system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 lvl="1">
              <a:defRPr/>
            </a:pPr>
            <a:r>
              <a:rPr lang="en-US" dirty="0"/>
              <a:t>Code Injection Attack</a:t>
            </a:r>
          </a:p>
          <a:p>
            <a:pPr lvl="1">
              <a:defRPr/>
            </a:pPr>
            <a:r>
              <a:rPr lang="en-US" dirty="0"/>
              <a:t>Return Oriented Programming</a:t>
            </a:r>
          </a:p>
          <a:p>
            <a:pPr>
              <a:defRPr/>
            </a:pPr>
            <a:r>
              <a:rPr lang="en-US" dirty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612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751667" y="4826087"/>
            <a:ext cx="2667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751667" y="4286492"/>
            <a:ext cx="2667000" cy="53959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751667" y="2895600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751667" y="3225887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dirty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209550" y="2883185"/>
            <a:ext cx="5638800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local	0x00007ffe4d3be87c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phuge1 	0x00007f7262a1e010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phuge3 	0x00007f7162a1d010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psmall4	0x000000008359d120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psmall2	0x000000008359d010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big_array</a:t>
            </a:r>
            <a:r>
              <a:rPr lang="en-US" sz="1800" dirty="0">
                <a:latin typeface="Courier New" pitchFamily="49" charset="0"/>
              </a:rPr>
              <a:t> 	0x0000000080601060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0x0000000000601060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0x000000000040060c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0x0000000000400590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457200" y="1214438"/>
            <a:ext cx="2474913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47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 bwMode="auto">
          <a:xfrm flipV="1">
            <a:off x="5486400" y="3048001"/>
            <a:ext cx="1371600" cy="56572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cxnSpLocks/>
            <a:endCxn id="42" idx="1"/>
          </p:cNvCxnSpPr>
          <p:nvPr/>
        </p:nvCxnSpPr>
        <p:spPr bwMode="auto">
          <a:xfrm>
            <a:off x="5486400" y="3890789"/>
            <a:ext cx="1371600" cy="1518101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cxnSpLocks/>
          </p:cNvCxnSpPr>
          <p:nvPr/>
        </p:nvCxnSpPr>
        <p:spPr bwMode="auto">
          <a:xfrm>
            <a:off x="5457404" y="4195589"/>
            <a:ext cx="1399322" cy="143154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cxnSpLocks/>
          </p:cNvCxnSpPr>
          <p:nvPr/>
        </p:nvCxnSpPr>
        <p:spPr bwMode="auto">
          <a:xfrm flipV="1">
            <a:off x="5486400" y="2895600"/>
            <a:ext cx="1380067" cy="43878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944C0D-A168-874D-A15E-514B265A5B23}"/>
              </a:ext>
            </a:extLst>
          </p:cNvPr>
          <p:cNvSpPr txBox="1"/>
          <p:nvPr/>
        </p:nvSpPr>
        <p:spPr>
          <a:xfrm>
            <a:off x="2821424" y="5506559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(Exact values can vary)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A659CE-E109-4063-AB41-51ADA3E39921}"/>
              </a:ext>
            </a:extLst>
          </p:cNvPr>
          <p:cNvGrpSpPr/>
          <p:nvPr/>
        </p:nvGrpSpPr>
        <p:grpSpPr>
          <a:xfrm>
            <a:off x="3733800" y="987063"/>
            <a:ext cx="4576233" cy="5639717"/>
            <a:chOff x="3733800" y="987063"/>
            <a:chExt cx="4576233" cy="5639717"/>
          </a:xfrm>
        </p:grpSpPr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1C64E520-54BC-404E-853C-F88B9E193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1066800"/>
              <a:ext cx="1447800" cy="5559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917F5B-C84D-48FA-ADA4-BE7F2D882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233" y="1581234"/>
              <a:ext cx="1447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44AF7240-36BC-4C6B-A30B-8A36D735C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987063"/>
              <a:ext cx="3124201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0000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7FFF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FFFF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F000</a:t>
              </a:r>
              <a:endParaRPr lang="en-US" sz="1400" b="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DF4837B0-0388-4379-B03B-40573C18F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1583626"/>
              <a:ext cx="14478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Stack</a:t>
              </a:r>
            </a:p>
          </p:txBody>
        </p: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4E37ABD4-6E4C-47D1-BA79-FDB693EFB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6017180"/>
              <a:ext cx="1447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Text</a:t>
              </a:r>
            </a:p>
          </p:txBody>
        </p:sp>
        <p:sp>
          <p:nvSpPr>
            <p:cNvPr id="41" name="Rectangle 24">
              <a:extLst>
                <a:ext uri="{FF2B5EF4-FFF2-40B4-BE49-F238E27FC236}">
                  <a16:creationId xmlns:a16="http://schemas.microsoft.com/office/drawing/2014/main" id="{9DD9D7A0-3FD8-4EC4-A6B1-C531F2F42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712380"/>
              <a:ext cx="1447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Data</a:t>
              </a:r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6950CF68-711B-4A37-9F4F-C704E9BB4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105400"/>
              <a:ext cx="1447800" cy="60698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43" name="Line 35">
              <a:extLst>
                <a:ext uri="{FF2B5EF4-FFF2-40B4-BE49-F238E27FC236}">
                  <a16:creationId xmlns:a16="http://schemas.microsoft.com/office/drawing/2014/main" id="{51D3B430-74DE-46A0-878C-1EF4DFE60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1900" y="4876800"/>
              <a:ext cx="0" cy="228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209EA7-51E2-458D-82BB-7B452CE77CFE}"/>
                </a:ext>
              </a:extLst>
            </p:cNvPr>
            <p:cNvCxnSpPr/>
            <p:nvPr/>
          </p:nvCxnSpPr>
          <p:spPr bwMode="auto">
            <a:xfrm>
              <a:off x="6857603" y="2280949"/>
              <a:ext cx="1447800" cy="1587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2442D43-9945-453B-8AC7-7726F23ABCB8}"/>
                </a:ext>
              </a:extLst>
            </p:cNvPr>
            <p:cNvSpPr/>
            <p:nvPr/>
          </p:nvSpPr>
          <p:spPr bwMode="auto">
            <a:xfrm>
              <a:off x="6858001" y="1063687"/>
              <a:ext cx="1447800" cy="7743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FFF00"/>
              </a:bgClr>
            </a:patt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D9B84423-7AA6-433E-9DFE-D631A75F6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2735016"/>
              <a:ext cx="1447800" cy="1233209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Shared</a:t>
              </a:r>
            </a:p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Libraries</a:t>
              </a:r>
            </a:p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and Huge</a:t>
              </a:r>
            </a:p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Malloc Blocks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6D34976-C0FC-4E23-A2C6-2B0FE721F13F}"/>
                </a:ext>
              </a:extLst>
            </p:cNvPr>
            <p:cNvSpPr/>
            <p:nvPr/>
          </p:nvSpPr>
          <p:spPr bwMode="auto">
            <a:xfrm>
              <a:off x="6858001" y="6549344"/>
              <a:ext cx="1447800" cy="7743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FFF00"/>
              </a:bgClr>
            </a:patt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7F707861-2F8A-4185-90E2-9B0AD1106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8833" y="3968225"/>
              <a:ext cx="0" cy="41425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Text Box 12">
              <a:extLst>
                <a:ext uri="{FF2B5EF4-FFF2-40B4-BE49-F238E27FC236}">
                  <a16:creationId xmlns:a16="http://schemas.microsoft.com/office/drawing/2014/main" id="{0301F028-F24A-48F4-BA39-D92A7D0AB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2066" y="6176674"/>
              <a:ext cx="914401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40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0000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D33F2B6-A82D-45EA-939E-A24E13E024A1}"/>
                </a:ext>
              </a:extLst>
            </p:cNvPr>
            <p:cNvCxnSpPr/>
            <p:nvPr/>
          </p:nvCxnSpPr>
          <p:spPr bwMode="auto">
            <a:xfrm>
              <a:off x="7162800" y="1141123"/>
              <a:ext cx="0" cy="44250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5ACEB54-FE30-4843-8EA0-66859D6E4BC2}"/>
                </a:ext>
              </a:extLst>
            </p:cNvPr>
            <p:cNvCxnSpPr/>
            <p:nvPr/>
          </p:nvCxnSpPr>
          <p:spPr bwMode="auto">
            <a:xfrm>
              <a:off x="7162800" y="2280949"/>
              <a:ext cx="0" cy="44250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30E3A6F-2B27-43EE-A88C-3C04224CCA0B}"/>
                </a:ext>
              </a:extLst>
            </p:cNvPr>
            <p:cNvSpPr txBox="1"/>
            <p:nvPr/>
          </p:nvSpPr>
          <p:spPr>
            <a:xfrm>
              <a:off x="7158335" y="1210254"/>
              <a:ext cx="10676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+mn-cs"/>
                </a:rPr>
                <a:t>randomized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BB3766-618D-4C39-B05D-00EBC56C5EAF}"/>
                </a:ext>
              </a:extLst>
            </p:cNvPr>
            <p:cNvSpPr txBox="1"/>
            <p:nvPr/>
          </p:nvSpPr>
          <p:spPr>
            <a:xfrm>
              <a:off x="7158335" y="2347429"/>
              <a:ext cx="10676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+mn-cs"/>
                </a:rPr>
                <a:t>randomized</a:t>
              </a: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Runaway Stack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4190999"/>
            <a:ext cx="4556125" cy="2143125"/>
          </a:xfrm>
        </p:spPr>
        <p:txBody>
          <a:bodyPr/>
          <a:lstStyle/>
          <a:p>
            <a:r>
              <a:rPr lang="en-US" dirty="0"/>
              <a:t>Functions store local data in stack frame</a:t>
            </a:r>
          </a:p>
          <a:p>
            <a:r>
              <a:rPr lang="en-US" dirty="0"/>
              <a:t>Recursive functions cause deep nesting of frames</a:t>
            </a:r>
          </a:p>
          <a:p>
            <a:r>
              <a:rPr lang="en-US" dirty="0"/>
              <a:t>What happens when we run out of space?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1371600"/>
            <a:ext cx="5791200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&lt;&lt;15];  /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4*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^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=  128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KiB</a:t>
            </a:r>
            <a:endParaRPr lang="mr-IN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= %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.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); 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 = (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&lt;&lt;1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 = x-1;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 == 0)</a:t>
            </a: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[0]]) - 1;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744418" y="1143000"/>
            <a:ext cx="14478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744418" y="1752600"/>
            <a:ext cx="1447800" cy="11414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7620000" y="21336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" name="AutoShape 16"/>
          <p:cNvSpPr>
            <a:spLocks/>
          </p:cNvSpPr>
          <p:nvPr/>
        </p:nvSpPr>
        <p:spPr bwMode="auto">
          <a:xfrm rot="10800000">
            <a:off x="8250956" y="175260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50981" y="213995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744418" y="2135488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5105400" y="4343400"/>
            <a:ext cx="3810000" cy="224420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nb-NO" sz="1400" i="1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nb-NO" sz="1400" i="1" dirty="0" err="1">
                <a:latin typeface="Courier New" charset="0"/>
                <a:ea typeface="Courier New" charset="0"/>
                <a:cs typeface="Courier New" charset="0"/>
              </a:rPr>
              <a:t>runaway</a:t>
            </a:r>
            <a:r>
              <a:rPr lang="nb-NO" sz="1400" i="1" dirty="0">
                <a:latin typeface="Courier New" charset="0"/>
                <a:ea typeface="Courier New" charset="0"/>
                <a:cs typeface="Courier New" charset="0"/>
              </a:rPr>
              <a:t> 67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67.  a at 0x7ffd18aba930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66.  a at 0x7ffd18a9a920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65.  a at 0x7ffd18a7a910                                                                x = 64.  a at 0x7ffd18a5a900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. . .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4.  a at 0x7ffd182da540                                                                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3.  a at 0x7ffd182ba530                                                                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2.  a at 0x7ffd1829a520                                                                 </a:t>
            </a:r>
          </a:p>
          <a:p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Segmentation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fault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core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dumped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23113-BE26-47E4-922F-CDF22B661175}"/>
              </a:ext>
            </a:extLst>
          </p:cNvPr>
          <p:cNvSpPr txBox="1"/>
          <p:nvPr/>
        </p:nvSpPr>
        <p:spPr>
          <a:xfrm>
            <a:off x="7700087" y="2056656"/>
            <a:ext cx="29501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18288" tIns="0" rIns="18288" bIns="0" rtlCol="0" anchor="ctr" anchorCtr="0">
            <a:spAutoFit/>
          </a:bodyPr>
          <a:lstStyle/>
          <a:p>
            <a:pPr algn="ctr"/>
            <a:r>
              <a:rPr lang="en-US" sz="1000" dirty="0">
                <a:latin typeface="Calibri" pitchFamily="34" charset="0"/>
              </a:rPr>
              <a:t>%</a:t>
            </a:r>
            <a:r>
              <a:rPr lang="en-US" sz="1000" dirty="0" err="1">
                <a:latin typeface="Calibri" pitchFamily="34" charset="0"/>
              </a:rPr>
              <a:t>rsp</a:t>
            </a:r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93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562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Recall: 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Stack smashing detected</a:t>
            </a: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latin typeface="Calibri" panose="020F0502020204030204" pitchFamily="34" charset="0"/>
                <a:ea typeface="Monaco" charset="0"/>
                <a:cs typeface="Calibri" panose="020F0502020204030204" pitchFamily="34" charset="0"/>
                <a:sym typeface="Courier New" charset="0"/>
              </a:rPr>
              <a:t>Segmentation fault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Lucida Grande" charset="0"/>
              <a:cs typeface="Calibri" panose="020F0502020204030204" pitchFamily="34" charset="0"/>
              <a:sym typeface="Arial Narrow" charset="0"/>
            </a:endParaRPr>
          </a:p>
          <a:p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57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30073</TotalTime>
  <Words>5507</Words>
  <Application>Microsoft Office PowerPoint</Application>
  <PresentationFormat>On-screen Show (4:3)</PresentationFormat>
  <Paragraphs>1325</Paragraphs>
  <Slides>57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1" baseType="lpstr">
      <vt:lpstr>Arial</vt:lpstr>
      <vt:lpstr>Arial Narrow</vt:lpstr>
      <vt:lpstr>Calibri</vt:lpstr>
      <vt:lpstr>Calibri Bold</vt:lpstr>
      <vt:lpstr>Calibri Bold Italic</vt:lpstr>
      <vt:lpstr>Cambria</vt:lpstr>
      <vt:lpstr>Cambria Math</vt:lpstr>
      <vt:lpstr>Courier New</vt:lpstr>
      <vt:lpstr>Courier New Bold</vt:lpstr>
      <vt:lpstr>Times New Roman</vt:lpstr>
      <vt:lpstr>Wingdings</vt:lpstr>
      <vt:lpstr>Wingdings 2</vt:lpstr>
      <vt:lpstr>template2007</vt:lpstr>
      <vt:lpstr>Worksheet</vt:lpstr>
      <vt:lpstr>Machine-Level Programming V: Advanced Topics  15-213/14-513/15-513: Introduction to Computer Systems 8th Lecture,  September 23, 2021</vt:lpstr>
      <vt:lpstr>GCC Bootcamp</vt:lpstr>
      <vt:lpstr>Today</vt:lpstr>
      <vt:lpstr>x86-64 Linux Memory Layout</vt:lpstr>
      <vt:lpstr>Memory Allocation Example</vt:lpstr>
      <vt:lpstr>x86-64 Example Addresses</vt:lpstr>
      <vt:lpstr>Runaway Stack Example</vt:lpstr>
      <vt:lpstr>Today</vt:lpstr>
      <vt:lpstr>Recall: Memory Referencing Bug Example</vt:lpstr>
      <vt:lpstr>Memory Referencing Bug Example</vt:lpstr>
      <vt:lpstr>Such Problems are a BIG Deal</vt:lpstr>
      <vt:lpstr>Exploits Based on Buffer Overflows</vt:lpstr>
      <vt:lpstr>Example: the original Internet worm (1988)</vt:lpstr>
      <vt:lpstr>Example 2: IM War</vt:lpstr>
      <vt:lpstr>IM War (cont.)</vt:lpstr>
      <vt:lpstr>PowerPoint Presentation</vt:lpstr>
      <vt:lpstr>Programmers keep making these mistakes…</vt:lpstr>
      <vt:lpstr>Aside: Worms and Viruses</vt:lpstr>
      <vt:lpstr>String Library Code</vt:lpstr>
      <vt:lpstr>Vulnerable Buffer Code</vt:lpstr>
      <vt:lpstr>Buffer Overflow Disassembly</vt:lpstr>
      <vt:lpstr>Buffer Overflow Stack Example</vt:lpstr>
      <vt:lpstr>Buffer Overflow Stack Example</vt:lpstr>
      <vt:lpstr>Buffer Overflow Stack Example #1</vt:lpstr>
      <vt:lpstr>Buffer Overflow Stack Example #2</vt:lpstr>
      <vt:lpstr>Stack Smashing Attacks</vt:lpstr>
      <vt:lpstr>Crafting Smashing String</vt:lpstr>
      <vt:lpstr>Smashing String Effect</vt:lpstr>
      <vt:lpstr>Performing Stack Smash</vt:lpstr>
      <vt:lpstr>Code Injection Attacks</vt:lpstr>
      <vt:lpstr>How Does The Attack Code Execute?</vt:lpstr>
      <vt:lpstr>What to Do About Buffer Overflow Attacks</vt:lpstr>
      <vt:lpstr>1. Avoid Overflow Vulnerabilities in Code (!)</vt:lpstr>
      <vt:lpstr>2. System-Level Protections Can Help</vt:lpstr>
      <vt:lpstr>2. System-Level Protections Can Help</vt:lpstr>
      <vt:lpstr>3. Stack Canaries Can Help</vt:lpstr>
      <vt:lpstr>Protected Buffer Disassembly</vt:lpstr>
      <vt:lpstr>Setting Up Canary</vt:lpstr>
      <vt:lpstr>Checking Canary</vt:lpstr>
      <vt:lpstr>Quiz Time!</vt:lpstr>
      <vt:lpstr>Return-Oriented Programming Attacks</vt:lpstr>
      <vt:lpstr>Gadget Example #1</vt:lpstr>
      <vt:lpstr>Gadget Example #2</vt:lpstr>
      <vt:lpstr>ROP Execution</vt:lpstr>
      <vt:lpstr>Crafting an ROP Attack String</vt:lpstr>
      <vt:lpstr>What Happens When echo Returns?</vt:lpstr>
      <vt:lpstr>Today</vt:lpstr>
      <vt:lpstr>Union Allocation</vt:lpstr>
      <vt:lpstr>Using Union to Access Bit Patterns</vt:lpstr>
      <vt:lpstr>Byte Ordering Revisited</vt:lpstr>
      <vt:lpstr>Byte Ordering Example</vt:lpstr>
      <vt:lpstr>Byte Ordering Example (Cont).</vt:lpstr>
      <vt:lpstr>Byte Ordering on IA32</vt:lpstr>
      <vt:lpstr>Byte Ordering on x86-64</vt:lpstr>
      <vt:lpstr>Byte Ordering on Sun</vt:lpstr>
      <vt:lpstr>Summary of Compound Types in C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Varodayan</cp:lastModifiedBy>
  <cp:revision>536</cp:revision>
  <cp:lastPrinted>2014-09-23T07:19:34Z</cp:lastPrinted>
  <dcterms:created xsi:type="dcterms:W3CDTF">2012-10-15T22:47:51Z</dcterms:created>
  <dcterms:modified xsi:type="dcterms:W3CDTF">2021-09-23T06:03:59Z</dcterms:modified>
</cp:coreProperties>
</file>