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42" r:id="rId2"/>
    <p:sldId id="969" r:id="rId3"/>
    <p:sldId id="1243" r:id="rId4"/>
    <p:sldId id="124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247" r:id="rId13"/>
    <p:sldId id="1157" r:id="rId14"/>
    <p:sldId id="1245" r:id="rId15"/>
    <p:sldId id="1158" r:id="rId16"/>
    <p:sldId id="1242" r:id="rId17"/>
    <p:sldId id="1235" r:id="rId18"/>
    <p:sldId id="1236" r:id="rId19"/>
    <p:sldId id="1237" r:id="rId20"/>
    <p:sldId id="1238" r:id="rId21"/>
    <p:sldId id="1248" r:id="rId22"/>
    <p:sldId id="1188" r:id="rId23"/>
    <p:sldId id="1218" r:id="rId24"/>
    <p:sldId id="1231" r:id="rId25"/>
    <p:sldId id="1219" r:id="rId26"/>
    <p:sldId id="1190" r:id="rId27"/>
    <p:sldId id="1191" r:id="rId28"/>
    <p:sldId id="1192" r:id="rId29"/>
    <p:sldId id="1249" r:id="rId30"/>
    <p:sldId id="1193" r:id="rId31"/>
    <p:sldId id="1225" r:id="rId32"/>
    <p:sldId id="1195" r:id="rId33"/>
    <p:sldId id="1220" r:id="rId34"/>
    <p:sldId id="1221" r:id="rId35"/>
    <p:sldId id="1222" r:id="rId36"/>
    <p:sldId id="1198" r:id="rId37"/>
    <p:sldId id="1224" r:id="rId38"/>
    <p:sldId id="1252" r:id="rId39"/>
    <p:sldId id="1250" r:id="rId40"/>
    <p:sldId id="1246" r:id="rId41"/>
    <p:sldId id="1201" r:id="rId42"/>
    <p:sldId id="1173" r:id="rId43"/>
    <p:sldId id="1175" r:id="rId44"/>
    <p:sldId id="1177" r:id="rId45"/>
    <p:sldId id="1178" r:id="rId46"/>
    <p:sldId id="1211" r:id="rId47"/>
    <p:sldId id="1179" r:id="rId48"/>
    <p:sldId id="1241" r:id="rId49"/>
    <p:sldId id="1182" r:id="rId50"/>
    <p:sldId id="1183" r:id="rId51"/>
    <p:sldId id="1184" r:id="rId52"/>
    <p:sldId id="1185" r:id="rId53"/>
    <p:sldId id="1164" r:id="rId54"/>
    <p:sldId id="1214" r:id="rId55"/>
    <p:sldId id="1216" r:id="rId56"/>
    <p:sldId id="1217" r:id="rId57"/>
    <p:sldId id="1200" r:id="rId58"/>
    <p:sldId id="1234" r:id="rId59"/>
    <p:sldId id="1232" r:id="rId60"/>
    <p:sldId id="1233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B2"/>
    <a:srgbClr val="DEDFF5"/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5DF4A-A963-408A-A2B0-08842855C8C2}" v="133" dt="2019-09-26T03:10:0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49" autoAdjust="0"/>
  </p:normalViewPr>
  <p:slideViewPr>
    <p:cSldViewPr snapToGrid="0" snapToObjects="1">
      <p:cViewPr varScale="1">
        <p:scale>
          <a:sx n="116" d="100"/>
          <a:sy n="116" d="100"/>
        </p:scale>
        <p:origin x="1473" y="63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2C5DF4A-A963-408A-A2B0-08842855C8C2}"/>
    <pc:docChg chg="custSel delSld modSld sldOrd">
      <pc:chgData name="Phil Gibbons" userId="f619c6e5d38ed7a7" providerId="LiveId" clId="{A2C5DF4A-A963-408A-A2B0-08842855C8C2}" dt="2019-09-26T03:18:19.109" v="322" actId="2696"/>
      <pc:docMkLst>
        <pc:docMk/>
      </pc:docMkLst>
      <pc:sldChg chg="ord">
        <pc:chgData name="Phil Gibbons" userId="f619c6e5d38ed7a7" providerId="LiveId" clId="{A2C5DF4A-A963-408A-A2B0-08842855C8C2}" dt="2019-09-25T20:51:31.876" v="0"/>
        <pc:sldMkLst>
          <pc:docMk/>
          <pc:sldMk cId="2571153421" sldId="310"/>
        </pc:sldMkLst>
      </pc:sldChg>
      <pc:sldChg chg="addSp modSp modAnim">
        <pc:chgData name="Phil Gibbons" userId="f619c6e5d38ed7a7" providerId="LiveId" clId="{A2C5DF4A-A963-408A-A2B0-08842855C8C2}" dt="2019-09-26T03:10:09.687" v="266"/>
        <pc:sldMkLst>
          <pc:docMk/>
          <pc:sldMk cId="1772286652" sldId="1179"/>
        </pc:sldMkLst>
        <pc:spChg chg="add mod">
          <ac:chgData name="Phil Gibbons" userId="f619c6e5d38ed7a7" providerId="LiveId" clId="{A2C5DF4A-A963-408A-A2B0-08842855C8C2}" dt="2019-09-26T03:05:36.776" v="232" actId="20577"/>
          <ac:spMkLst>
            <pc:docMk/>
            <pc:sldMk cId="1772286652" sldId="1179"/>
            <ac:spMk id="5" creationId="{2C6566A9-9D08-4D7C-B06D-4EE7C943ABE6}"/>
          </ac:spMkLst>
        </pc:spChg>
        <pc:spChg chg="add mod">
          <ac:chgData name="Phil Gibbons" userId="f619c6e5d38ed7a7" providerId="LiveId" clId="{A2C5DF4A-A963-408A-A2B0-08842855C8C2}" dt="2019-09-26T03:05:49.595" v="235" actId="1076"/>
          <ac:spMkLst>
            <pc:docMk/>
            <pc:sldMk cId="1772286652" sldId="1179"/>
            <ac:spMk id="9" creationId="{6A3C42B4-33D0-4C79-BEA5-6B44F7443304}"/>
          </ac:spMkLst>
        </pc:spChg>
        <pc:spChg chg="mod">
          <ac:chgData name="Phil Gibbons" userId="f619c6e5d38ed7a7" providerId="LiveId" clId="{A2C5DF4A-A963-408A-A2B0-08842855C8C2}" dt="2019-09-26T03:06:26.135" v="239" actId="20577"/>
          <ac:spMkLst>
            <pc:docMk/>
            <pc:sldMk cId="1772286652" sldId="1179"/>
            <ac:spMk id="125957" creationId="{00000000-0000-0000-0000-000000000000}"/>
          </ac:spMkLst>
        </pc:spChg>
        <pc:cxnChg chg="add mod">
          <ac:chgData name="Phil Gibbons" userId="f619c6e5d38ed7a7" providerId="LiveId" clId="{A2C5DF4A-A963-408A-A2B0-08842855C8C2}" dt="2019-09-26T03:05:27.142" v="230" actId="208"/>
          <ac:cxnSpMkLst>
            <pc:docMk/>
            <pc:sldMk cId="1772286652" sldId="1179"/>
            <ac:cxnSpMk id="3" creationId="{0731DC9A-F7F5-4E8C-9C32-75EDF818848F}"/>
          </ac:cxnSpMkLst>
        </pc:cxnChg>
        <pc:cxnChg chg="add mod">
          <ac:chgData name="Phil Gibbons" userId="f619c6e5d38ed7a7" providerId="LiveId" clId="{A2C5DF4A-A963-408A-A2B0-08842855C8C2}" dt="2019-09-26T03:04:52.693" v="227" actId="14100"/>
          <ac:cxnSpMkLst>
            <pc:docMk/>
            <pc:sldMk cId="1772286652" sldId="1179"/>
            <ac:cxnSpMk id="8" creationId="{252E2EC3-B071-4B46-891F-B79DA65BC9B0}"/>
          </ac:cxnSpMkLst>
        </pc:cxnChg>
      </pc:sldChg>
      <pc:sldChg chg="del">
        <pc:chgData name="Phil Gibbons" userId="f619c6e5d38ed7a7" providerId="LiveId" clId="{A2C5DF4A-A963-408A-A2B0-08842855C8C2}" dt="2019-09-26T03:18:19.109" v="322" actId="2696"/>
        <pc:sldMkLst>
          <pc:docMk/>
          <pc:sldMk cId="0" sldId="1180"/>
        </pc:sldMkLst>
      </pc:sldChg>
      <pc:sldChg chg="modSp">
        <pc:chgData name="Phil Gibbons" userId="f619c6e5d38ed7a7" providerId="LiveId" clId="{A2C5DF4A-A963-408A-A2B0-08842855C8C2}" dt="2019-09-26T03:17:03.009" v="321" actId="20577"/>
        <pc:sldMkLst>
          <pc:docMk/>
          <pc:sldMk cId="3545468966" sldId="1216"/>
        </pc:sldMkLst>
        <pc:spChg chg="mod">
          <ac:chgData name="Phil Gibbons" userId="f619c6e5d38ed7a7" providerId="LiveId" clId="{A2C5DF4A-A963-408A-A2B0-08842855C8C2}" dt="2019-09-26T03:16:53.564" v="319" actId="20577"/>
          <ac:spMkLst>
            <pc:docMk/>
            <pc:sldMk cId="3545468966" sldId="1216"/>
            <ac:spMk id="3" creationId="{00000000-0000-0000-0000-000000000000}"/>
          </ac:spMkLst>
        </pc:spChg>
        <pc:spChg chg="mod">
          <ac:chgData name="Phil Gibbons" userId="f619c6e5d38ed7a7" providerId="LiveId" clId="{A2C5DF4A-A963-408A-A2B0-08842855C8C2}" dt="2019-09-26T03:17:03.009" v="321" actId="20577"/>
          <ac:spMkLst>
            <pc:docMk/>
            <pc:sldMk cId="3545468966" sldId="1216"/>
            <ac:spMk id="4" creationId="{00000000-0000-0000-0000-000000000000}"/>
          </ac:spMkLst>
        </pc:spChg>
      </pc:sldChg>
      <pc:sldChg chg="modSp">
        <pc:chgData name="Phil Gibbons" userId="f619c6e5d38ed7a7" providerId="LiveId" clId="{A2C5DF4A-A963-408A-A2B0-08842855C8C2}" dt="2019-09-26T03:08:33.686" v="262" actId="20577"/>
        <pc:sldMkLst>
          <pc:docMk/>
          <pc:sldMk cId="1532572786" sldId="1241"/>
        </pc:sldMkLst>
        <pc:spChg chg="mod">
          <ac:chgData name="Phil Gibbons" userId="f619c6e5d38ed7a7" providerId="LiveId" clId="{A2C5DF4A-A963-408A-A2B0-08842855C8C2}" dt="2019-09-26T03:08:33.686" v="262" actId="20577"/>
          <ac:spMkLst>
            <pc:docMk/>
            <pc:sldMk cId="1532572786" sldId="1241"/>
            <ac:spMk id="12698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9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6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5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7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8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6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31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3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8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0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1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6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84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2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sd.userbenchmark.com/SpeedTest/711305/Samsung-SSD-970-EVO-Plus-250GB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631950"/>
            <a:ext cx="8049827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 dirty="0"/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15-213/14-513/15-513: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9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September 28, 2021</a:t>
            </a:r>
            <a:endParaRPr lang="en-US" sz="20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3824387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/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2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2"/>
            <a:r>
              <a:rPr lang="en-US" dirty="0"/>
              <a:t>or embedded as part of processor chip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9CD87-D6E2-3D4A-93BB-50DE126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556B-36EB-DD4B-BC94-1931022AB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Transistor + 1 capacitor / bit</a:t>
            </a:r>
          </a:p>
          <a:p>
            <a:pPr lvl="1"/>
            <a:r>
              <a:rPr lang="en-US" dirty="0"/>
              <a:t>Capacitor oriented vertically</a:t>
            </a:r>
          </a:p>
          <a:p>
            <a:r>
              <a:rPr lang="en-US" dirty="0"/>
              <a:t>Must refresh state periodically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2A8C-7489-9143-B443-73A6A030B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transistors / bit</a:t>
            </a:r>
          </a:p>
          <a:p>
            <a:r>
              <a:rPr lang="en-US" dirty="0"/>
              <a:t>Holds state indefinitely</a:t>
            </a:r>
          </a:p>
        </p:txBody>
      </p:sp>
      <p:pic>
        <p:nvPicPr>
          <p:cNvPr id="1026" name="Picture 2" descr="http://4.bp.blogspot.com/-1awstTEgn8I/UvU79SAqrlI/AAAAAAAAAbw/tjXY0l4Vnnc/s1600/IBM+45nm_branded.png">
            <a:extLst>
              <a:ext uri="{FF2B5EF4-FFF2-40B4-BE49-F238E27FC236}">
                <a16:creationId xmlns:a16="http://schemas.microsoft.com/office/drawing/2014/main" id="{3B9D5E18-4CDB-5D40-8697-349234C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27479"/>
            <a:ext cx="2562340" cy="17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1F625-E79E-7B42-8C6E-99842488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8" y="1860735"/>
            <a:ext cx="1550818" cy="13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E43-4F6F-3945-B365-A9A98F41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012707"/>
            <a:ext cx="7896225" cy="2321418"/>
          </a:xfrm>
        </p:spPr>
        <p:txBody>
          <a:bodyPr/>
          <a:lstStyle/>
          <a:p>
            <a:r>
              <a:rPr lang="en-US" dirty="0"/>
              <a:t>Trends</a:t>
            </a:r>
          </a:p>
          <a:p>
            <a:pPr lvl="1"/>
            <a:r>
              <a:rPr lang="en-US" dirty="0"/>
              <a:t>SRAM scales with semiconductor technology</a:t>
            </a:r>
          </a:p>
          <a:p>
            <a:pPr lvl="2"/>
            <a:r>
              <a:rPr lang="en-US" dirty="0"/>
              <a:t>Reaching its limits</a:t>
            </a:r>
          </a:p>
          <a:p>
            <a:pPr lvl="1"/>
            <a:r>
              <a:rPr lang="en-US" dirty="0"/>
              <a:t>DRAM scaling limited by need for minimum capacitance</a:t>
            </a:r>
          </a:p>
          <a:p>
            <a:pPr lvl="2"/>
            <a:r>
              <a:rPr lang="en-US" dirty="0"/>
              <a:t>Aspect ratio limits how deep can make capacitor</a:t>
            </a:r>
          </a:p>
          <a:p>
            <a:pPr lvl="2"/>
            <a:r>
              <a:rPr lang="en-US" dirty="0"/>
              <a:t>Also reaching its limits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57018" y="1197678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SRAM	6 or 8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					frame buffers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318A2-4C13-44C9-B55D-4CC7F5F24463}"/>
              </a:ext>
            </a:extLst>
          </p:cNvPr>
          <p:cNvSpPr txBox="1"/>
          <p:nvPr/>
        </p:nvSpPr>
        <p:spPr>
          <a:xfrm>
            <a:off x="357018" y="344444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EDC: Error detection and correction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Operation of DRAM cell has not changed since its invention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bits),</a:t>
            </a:r>
            <a:r>
              <a:rPr lang="en-US" dirty="0">
                <a:solidFill>
                  <a:srgbClr val="FF0000"/>
                </a:solidFill>
              </a:rPr>
              <a:t> DDR4</a:t>
            </a:r>
            <a:r>
              <a:rPr lang="en-US" dirty="0"/>
              <a:t> (16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i="1" dirty="0"/>
              <a:t>d⋅ w</a:t>
            </a:r>
            <a:r>
              <a:rPr lang="en-US" dirty="0"/>
              <a:t> total bits organized as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>
          <a:xfrm>
            <a:off x="370344" y="249601"/>
            <a:ext cx="7592093" cy="762000"/>
          </a:xfrm>
        </p:spPr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982" y="927463"/>
            <a:ext cx="8091487" cy="1425374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Supercell (2,1) copied from buffer to data lines, and eventually back to the CPU.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3: All data written back to row to provide refresh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673-A419-4DBD-B0F0-666D9E1A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CFE-C25C-4633-A7B8-A194918A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Bootcamp (C programming)</a:t>
            </a:r>
          </a:p>
          <a:p>
            <a:pPr lvl="1"/>
            <a:r>
              <a:rPr lang="en-US" dirty="0"/>
              <a:t>Sunday 10/3 at 7-9pm ET in Rashid</a:t>
            </a:r>
          </a:p>
          <a:p>
            <a:pPr lvl="1"/>
            <a:r>
              <a:rPr lang="en-US" dirty="0"/>
              <a:t>Zoom link will be posted on piazza</a:t>
            </a:r>
          </a:p>
          <a:p>
            <a:pPr lvl="1"/>
            <a:r>
              <a:rPr lang="en-US" dirty="0"/>
              <a:t>Recording and slides will be posted afterwards</a:t>
            </a:r>
          </a:p>
          <a:p>
            <a:pPr lvl="1"/>
            <a:r>
              <a:rPr lang="en-US" dirty="0"/>
              <a:t>Very useful for </a:t>
            </a:r>
            <a:r>
              <a:rPr lang="en-US" dirty="0" err="1"/>
              <a:t>cachelab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Attack lab due this </a:t>
            </a:r>
            <a:r>
              <a:rPr lang="en-US"/>
              <a:t>Thursday September 30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69679"/>
            <a:ext cx="1821011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eight 8Mx8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DRAMs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5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01306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481774" y="281908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598118" y="4481735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A2F7C-99E5-9E44-8615-3EC4D9BC2124}"/>
              </a:ext>
            </a:extLst>
          </p:cNvPr>
          <p:cNvGrpSpPr/>
          <p:nvPr/>
        </p:nvGrpSpPr>
        <p:grpSpPr>
          <a:xfrm>
            <a:off x="248299" y="3350403"/>
            <a:ext cx="7776022" cy="3133890"/>
            <a:chOff x="248299" y="3350403"/>
            <a:chExt cx="7776022" cy="31338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55A12-B9B0-4731-B3AB-1F55AC0A25D8}"/>
                </a:ext>
              </a:extLst>
            </p:cNvPr>
            <p:cNvSpPr txBox="1"/>
            <p:nvPr/>
          </p:nvSpPr>
          <p:spPr>
            <a:xfrm>
              <a:off x="248299" y="3350403"/>
              <a:ext cx="2638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Hint: array layout</a:t>
              </a:r>
              <a:br>
                <a:rPr lang="en-US" dirty="0">
                  <a:latin typeface="Calibri" pitchFamily="34" charset="0"/>
                </a:rPr>
              </a:br>
              <a:r>
                <a:rPr lang="en-US" dirty="0">
                  <a:latin typeface="Calibri" pitchFamily="34" charset="0"/>
                </a:rPr>
                <a:t> is row-major order</a:t>
              </a: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32821BF7-BDC6-D24D-AA62-AF18BC09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97" y="5622775"/>
              <a:ext cx="7157224" cy="861518"/>
              <a:chOff x="336" y="3408"/>
              <a:chExt cx="5184" cy="624"/>
            </a:xfrm>
          </p:grpSpPr>
          <p:grpSp>
            <p:nvGrpSpPr>
              <p:cNvPr id="8" name="Group 17">
                <a:extLst>
                  <a:ext uri="{FF2B5EF4-FFF2-40B4-BE49-F238E27FC236}">
                    <a16:creationId xmlns:a16="http://schemas.microsoft.com/office/drawing/2014/main" id="{4E2A6451-116F-684C-8509-9D255126D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18" name="Rectangle 20">
                  <a:extLst>
                    <a:ext uri="{FF2B5EF4-FFF2-40B4-BE49-F238E27FC236}">
                      <a16:creationId xmlns:a16="http://schemas.microsoft.com/office/drawing/2014/main" id="{8981B401-DE84-B746-8B75-CF32928D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2F06CE-6010-E040-9200-0973DBE94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83D22A-D922-A341-8EEE-C3FDE6EB9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775C70C8-9C99-C040-862C-043789495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9C459E01-D13E-104C-B66E-C7D79247E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4970F43B-0023-FC4B-85EB-829340DE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BEE15EB2-D5F5-F74C-A357-271DC690C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10" name="Group 25">
                <a:extLst>
                  <a:ext uri="{FF2B5EF4-FFF2-40B4-BE49-F238E27FC236}">
                    <a16:creationId xmlns:a16="http://schemas.microsoft.com/office/drawing/2014/main" id="{33BD5FC7-A6FD-D846-94DF-D65873BBB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7A688E6D-67D1-F54A-92A2-66B8499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3" name="Rectangle 26">
                  <a:extLst>
                    <a:ext uri="{FF2B5EF4-FFF2-40B4-BE49-F238E27FC236}">
                      <a16:creationId xmlns:a16="http://schemas.microsoft.com/office/drawing/2014/main" id="{A45C7086-4443-0149-A8F3-528973B27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4" name="Rectangle 27">
                  <a:extLst>
                    <a:ext uri="{FF2B5EF4-FFF2-40B4-BE49-F238E27FC236}">
                      <a16:creationId xmlns:a16="http://schemas.microsoft.com/office/drawing/2014/main" id="{79902B49-6C53-E744-9B38-0E166B13B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sp>
            <p:nvSpPr>
              <p:cNvPr id="11" name="Rectangle 29">
                <a:extLst>
                  <a:ext uri="{FF2B5EF4-FFF2-40B4-BE49-F238E27FC236}">
                    <a16:creationId xmlns:a16="http://schemas.microsoft.com/office/drawing/2014/main" id="{A633FC7F-636A-7041-8768-C790FA36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867097" y="2506326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078736" y="3713243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634975" y="4339305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7208DF7-4AAB-6E4A-89F0-8BBC6F934466}"/>
              </a:ext>
            </a:extLst>
          </p:cNvPr>
          <p:cNvGrpSpPr>
            <a:grpSpLocks/>
          </p:cNvGrpSpPr>
          <p:nvPr/>
        </p:nvGrpSpPr>
        <p:grpSpPr bwMode="auto">
          <a:xfrm>
            <a:off x="867097" y="5622775"/>
            <a:ext cx="7157224" cy="861518"/>
            <a:chOff x="336" y="3408"/>
            <a:chExt cx="5184" cy="624"/>
          </a:xfrm>
        </p:grpSpPr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0D82A56D-D23D-7A46-AB7F-65398995D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97D2AC12-CBE4-0C40-AA2F-2EC2D9B6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8E0D86-ECFA-D84D-9EF3-04F29936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0577D0-2F95-6940-A1AC-6D6E8E2C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EB566-3897-464A-9EA1-97047E918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234E563C-77F8-6647-B736-E585CFA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91044104-F4EC-AE4C-91C0-FED55B6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1E10A606-C095-304E-9C7C-A19F0665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E97A84-F935-8342-94DC-ADD29DB3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14" name="Rectangle 28">
                <a:extLst>
                  <a:ext uri="{FF2B5EF4-FFF2-40B4-BE49-F238E27FC236}">
                    <a16:creationId xmlns:a16="http://schemas.microsoft.com/office/drawing/2014/main" id="{D086D78A-BD13-1C41-B746-A3B5BAF4E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33CC59CD-5B9B-D746-86C6-10F9EF78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651A1468-83C5-7849-9D6A-B5723BC4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2E44C984-8E8E-2A42-A267-5CC0F4B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0">
                  <a:latin typeface="Courier New" pitchFamily="-96" charset="0"/>
                </a:rPr>
                <a:t>•  •  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>
                <a:latin typeface="Courier New" charset="0"/>
              </a:rPr>
              <a:t>&lt; M;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3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7596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62B9-23D4-40B8-83F3-809FC63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5C39-98AD-454D-91C7-92ADBC61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https://canvas.cmu.edu/courses/24383/quizzes/67229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0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3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Writing &amp; Reading Memory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Write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memory to CPU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“Store” operation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Read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CPU to memory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 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“Load”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461" y="6488668"/>
            <a:ext cx="16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From 5</a:t>
            </a:r>
            <a:r>
              <a:rPr lang="en-US" sz="1800" b="0" baseline="30000" dirty="0">
                <a:latin typeface="Calibri" pitchFamily="34" charset="0"/>
              </a:rPr>
              <a:t>th</a:t>
            </a:r>
            <a:r>
              <a:rPr lang="en-US" sz="1800" b="0" dirty="0">
                <a:latin typeface="Calibri" pitchFamily="34" charset="0"/>
              </a:rPr>
              <a:t> lecture</a:t>
            </a:r>
          </a:p>
        </p:txBody>
      </p:sp>
    </p:spTree>
    <p:extLst>
      <p:ext uri="{BB962C8B-B14F-4D97-AF65-F5344CB8AC3E}">
        <p14:creationId xmlns:p14="http://schemas.microsoft.com/office/powerpoint/2010/main" val="271674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5A53-7405-6143-9F3C-7F0AB94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FA18-21DF-A54A-9887-FD892C04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75" y="1133182"/>
            <a:ext cx="3871913" cy="5200943"/>
          </a:xfrm>
        </p:spPr>
        <p:txBody>
          <a:bodyPr/>
          <a:lstStyle/>
          <a:p>
            <a:r>
              <a:rPr lang="en-US" dirty="0"/>
              <a:t>Magnetic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on magnetic medium</a:t>
            </a:r>
          </a:p>
          <a:p>
            <a:r>
              <a:rPr lang="en-US" dirty="0"/>
              <a:t>Electromechanical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0D6F7-AA6E-E644-94B7-4C704EBB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065320"/>
            <a:ext cx="3871912" cy="5268805"/>
          </a:xfrm>
        </p:spPr>
        <p:txBody>
          <a:bodyPr/>
          <a:lstStyle/>
          <a:p>
            <a:r>
              <a:rPr lang="en-US" dirty="0"/>
              <a:t>Nonvolatile (Flash)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as persistent charge</a:t>
            </a:r>
          </a:p>
          <a:p>
            <a:r>
              <a:rPr lang="en-US" dirty="0"/>
              <a:t>Implemented with 3-D structure</a:t>
            </a:r>
          </a:p>
          <a:p>
            <a:pPr lvl="1"/>
            <a:r>
              <a:rPr lang="en-US" dirty="0"/>
              <a:t>100+ levels of cells</a:t>
            </a:r>
          </a:p>
          <a:p>
            <a:pPr lvl="1"/>
            <a:r>
              <a:rPr lang="en-US" dirty="0"/>
              <a:t>3 bits data per cell</a:t>
            </a:r>
          </a:p>
        </p:txBody>
      </p:sp>
      <p:pic>
        <p:nvPicPr>
          <p:cNvPr id="6" name="Picture 2" descr="disk">
            <a:extLst>
              <a:ext uri="{FF2B5EF4-FFF2-40B4-BE49-F238E27FC236}">
                <a16:creationId xmlns:a16="http://schemas.microsoft.com/office/drawing/2014/main" id="{A8316EE2-C94C-2E44-83AB-62ACCA6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 bwMode="auto">
          <a:xfrm>
            <a:off x="834501" y="1981774"/>
            <a:ext cx="3118837" cy="2212924"/>
          </a:xfrm>
          <a:prstGeom prst="rect">
            <a:avLst/>
          </a:prstGeom>
          <a:noFill/>
        </p:spPr>
      </p:pic>
      <p:pic>
        <p:nvPicPr>
          <p:cNvPr id="2050" name="Picture 2" descr="https://3uzly11fn22f2ax25l6snwb1-wpengine.netdna-ssl.com/wp-content/uploads/blog9_fig1.jpg">
            <a:extLst>
              <a:ext uri="{FF2B5EF4-FFF2-40B4-BE49-F238E27FC236}">
                <a16:creationId xmlns:a16="http://schemas.microsoft.com/office/drawing/2014/main" id="{F3FEDDCA-028E-7F4A-A5A5-5E58A321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4" y="1981774"/>
            <a:ext cx="3204762" cy="22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9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  <p:extLst>
      <p:ext uri="{BB962C8B-B14F-4D97-AF65-F5344CB8AC3E}">
        <p14:creationId xmlns:p14="http://schemas.microsoft.com/office/powerpoint/2010/main" val="1907328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6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79718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5727541" y="4169979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224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  <p:extLst>
      <p:ext uri="{BB962C8B-B14F-4D97-AF65-F5344CB8AC3E}">
        <p14:creationId xmlns:p14="http://schemas.microsoft.com/office/powerpoint/2010/main" val="27603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1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7098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rotational rate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1/RPM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1/(avg # sectors/track) </a:t>
            </a:r>
            <a:r>
              <a:rPr lang="en-US" dirty="0"/>
              <a:t>x 60 secs/1 min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1DC9A-F7F5-4E8C-9C32-75EDF8188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3079" y="6071192"/>
            <a:ext cx="101009" cy="191385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6566A9-9D08-4D7C-B06D-4EE7C943ABE6}"/>
              </a:ext>
            </a:extLst>
          </p:cNvPr>
          <p:cNvSpPr txBox="1"/>
          <p:nvPr/>
        </p:nvSpPr>
        <p:spPr>
          <a:xfrm>
            <a:off x="196702" y="619586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B050"/>
                </a:solidFill>
                <a:latin typeface="Calibri" pitchFamily="34" charset="0"/>
              </a:rPr>
              <a:t>time for one rotation (in minutes)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E2EC3-B071-4B46-891F-B79DA65BC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472" y="6071192"/>
            <a:ext cx="0" cy="19138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3C42B4-33D0-4C79-BEA5-6B44F7443304}"/>
              </a:ext>
            </a:extLst>
          </p:cNvPr>
          <p:cNvSpPr txBox="1"/>
          <p:nvPr/>
        </p:nvSpPr>
        <p:spPr>
          <a:xfrm>
            <a:off x="3586716" y="6195865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accent2"/>
                </a:solidFill>
                <a:latin typeface="Calibri" pitchFamily="34" charset="0"/>
              </a:rPr>
              <a:t>fraction of a rotation to be read</a:t>
            </a:r>
          </a:p>
        </p:txBody>
      </p:sp>
    </p:spTree>
    <p:extLst>
      <p:ext uri="{BB962C8B-B14F-4D97-AF65-F5344CB8AC3E}">
        <p14:creationId xmlns:p14="http://schemas.microsoft.com/office/powerpoint/2010/main" val="27684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/>
              <a:t>Avg # sectors/track = 400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x 1/400 x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than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92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  <p:extLst>
      <p:ext uri="{BB962C8B-B14F-4D97-AF65-F5344CB8AC3E}">
        <p14:creationId xmlns:p14="http://schemas.microsoft.com/office/powerpoint/2010/main" val="24844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759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  <p:extLst>
      <p:ext uri="{BB962C8B-B14F-4D97-AF65-F5344CB8AC3E}">
        <p14:creationId xmlns:p14="http://schemas.microsoft.com/office/powerpoint/2010/main" val="12699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(replacing rotating disks)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6280339" y="3475907"/>
            <a:ext cx="2469269" cy="13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  <p:sp>
        <p:nvSpPr>
          <p:cNvPr id="30" name="Rectangle 239">
            <a:extLst>
              <a:ext uri="{FF2B5EF4-FFF2-40B4-BE49-F238E27FC236}">
                <a16:creationId xmlns:a16="http://schemas.microsoft.com/office/drawing/2014/main" id="{F6541949-37FF-FE44-A135-DBFCAD07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99646"/>
            <a:ext cx="2057400" cy="5207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DRAM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Buffer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Line 258">
            <a:extLst>
              <a:ext uri="{FF2B5EF4-FFF2-40B4-BE49-F238E27FC236}">
                <a16:creationId xmlns:a16="http://schemas.microsoft.com/office/drawing/2014/main" id="{F0E5EFFC-1632-9845-8500-E290D13519A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53100" y="247089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78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38688"/>
            <a:ext cx="7896225" cy="4752514"/>
          </a:xfrm>
        </p:spPr>
        <p:txBody>
          <a:bodyPr/>
          <a:lstStyle/>
          <a:p>
            <a:r>
              <a:rPr lang="en-US" dirty="0"/>
              <a:t>Benchmark of Samsung 940 EVO Plus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Flash translation layer allows accumulating series of small writes before doing block write.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39" y="2174689"/>
            <a:ext cx="8859220" cy="707886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throughput   2,126 MB/s	 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1,880 MB/s</a:t>
            </a:r>
          </a:p>
          <a:p>
            <a:r>
              <a:rPr lang="en-US" sz="2000" dirty="0">
                <a:latin typeface="Calibri" pitchFamily="34" charset="0"/>
              </a:rPr>
              <a:t>Random read throughput	         140 MB/s	 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      59 MB/s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5DB9-3FD5-C04E-AAC9-47DCE92E4DE3}"/>
              </a:ext>
            </a:extLst>
          </p:cNvPr>
          <p:cNvSpPr/>
          <p:nvPr/>
        </p:nvSpPr>
        <p:spPr>
          <a:xfrm>
            <a:off x="883328" y="1508300"/>
            <a:ext cx="896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https://ssd.userbenchmark.com/SpeedTest/711305/Samsung-SSD-970-EVO-Plus-250GB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798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Samsung 940 EVO Plus guarantees 600 writes/byte of writes before they wear out</a:t>
            </a:r>
          </a:p>
          <a:p>
            <a:pPr lvl="2"/>
            <a:r>
              <a:rPr lang="en-US" dirty="0"/>
              <a:t>Controller migrates data to minimize wear level</a:t>
            </a:r>
          </a:p>
          <a:p>
            <a:pPr lvl="1"/>
            <a:r>
              <a:rPr lang="en-US" dirty="0"/>
              <a:t>In 2019, about 4 times more expensive per byte</a:t>
            </a:r>
          </a:p>
          <a:p>
            <a:pPr lvl="2"/>
            <a:r>
              <a:rPr lang="en-US" dirty="0"/>
              <a:t>And, relative cost will keep dropping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  <p:extLst>
      <p:ext uri="{BB962C8B-B14F-4D97-AF65-F5344CB8AC3E}">
        <p14:creationId xmlns:p14="http://schemas.microsoft.com/office/powerpoint/2010/main" val="579655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r>
              <a:rPr lang="en-US" dirty="0"/>
              <a:t>Flash memory progress outpacing all other memory and storage technologies (DRAM, SRAM, magnetic disk)</a:t>
            </a:r>
          </a:p>
          <a:p>
            <a:pPr lvl="1"/>
            <a:r>
              <a:rPr lang="en-US" dirty="0"/>
              <a:t>Able to stack cells in </a:t>
            </a:r>
            <a:r>
              <a:rPr lang="en-US"/>
              <a:t>three 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179888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21375</TotalTime>
  <Words>4294</Words>
  <Application>Microsoft Office PowerPoint</Application>
  <PresentationFormat>On-screen Show (4:3)</PresentationFormat>
  <Paragraphs>1014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The Memory Hierarchy  15-213/14-513/15-513: Introduction to Computer Systems 9th Lecture,  September 28, 2021</vt:lpstr>
      <vt:lpstr>Announcements</vt:lpstr>
      <vt:lpstr>Today</vt:lpstr>
      <vt:lpstr>Writing &amp; Reading Memory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Today</vt:lpstr>
      <vt:lpstr>Random-Access Memory (RAM)</vt:lpstr>
      <vt:lpstr>RAM Technologies</vt:lpstr>
      <vt:lpstr>SRAM vs DRAM Summary</vt:lpstr>
      <vt:lpstr>Enhanced DRAMs</vt:lpstr>
      <vt:lpstr>Conventional DRAM Organization</vt:lpstr>
      <vt:lpstr>Reading DRAM Supercell (2,1)</vt:lpstr>
      <vt:lpstr>Reading DRAM Supercell (2,1)</vt:lpstr>
      <vt:lpstr>Memory Modules</vt:lpstr>
      <vt:lpstr>Today</vt:lpstr>
      <vt:lpstr>The CPU-Memory Gap</vt:lpstr>
      <vt:lpstr>Locality to the Rescue! </vt:lpstr>
      <vt:lpstr>Locality</vt:lpstr>
      <vt:lpstr>Locality Example</vt:lpstr>
      <vt:lpstr>Qualitative Estimates of Locality</vt:lpstr>
      <vt:lpstr>Locality Example</vt:lpstr>
      <vt:lpstr>Locality Example</vt:lpstr>
      <vt:lpstr>Today</vt:lpstr>
      <vt:lpstr>Memory Hierarchies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Quiz</vt:lpstr>
      <vt:lpstr>Today</vt:lpstr>
      <vt:lpstr>Storage Technologies</vt:lpstr>
      <vt:lpstr>What’s Inside A Disk Drive?</vt:lpstr>
      <vt:lpstr>Disk Geometry</vt:lpstr>
      <vt:lpstr>Disk Capacity</vt:lpstr>
      <vt:lpstr>Disk Operation (Single-Platter View)</vt:lpstr>
      <vt:lpstr>Disk Operation (Multi-Platter View)</vt:lpstr>
      <vt:lpstr>Disk Access – Service Time Components</vt:lpstr>
      <vt:lpstr>Disk Access Time</vt:lpstr>
      <vt:lpstr>Disk Access Time Example</vt:lpstr>
      <vt:lpstr>I/O Bus</vt:lpstr>
      <vt:lpstr>Reading a Disk Sector (1)</vt:lpstr>
      <vt:lpstr>Reading a Disk Sector (2)</vt:lpstr>
      <vt:lpstr>Reading a Disk Sector (3)</vt:lpstr>
      <vt:lpstr>Nonvolatile Memories</vt:lpstr>
      <vt:lpstr>Solid State Disks (SSDs)</vt:lpstr>
      <vt:lpstr>SSD Performance Characteristics </vt:lpstr>
      <vt:lpstr>SSD Tradeoffs vs Rotating Disks</vt:lpstr>
      <vt:lpstr>Summary</vt:lpstr>
      <vt:lpstr>Supplemental slides</vt:lpstr>
      <vt:lpstr>Storage Trends</vt:lpstr>
      <vt:lpstr>CPU Clock Rates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15-213/18-213</dc:title>
  <dc:creator>Markus Pueschel</dc:creator>
  <dc:description>Redesign of slides created by Randal E. Bryant and David R. O'Hallaron</dc:description>
  <cp:lastModifiedBy>David Varodayan</cp:lastModifiedBy>
  <cp:revision>586</cp:revision>
  <cp:lastPrinted>2019-10-18T02:31:07Z</cp:lastPrinted>
  <dcterms:created xsi:type="dcterms:W3CDTF">2011-09-29T14:59:56Z</dcterms:created>
  <dcterms:modified xsi:type="dcterms:W3CDTF">2021-09-28T05:37:13Z</dcterms:modified>
</cp:coreProperties>
</file>