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2"/>
  </p:notesMasterIdLst>
  <p:handoutMasterIdLst>
    <p:handoutMasterId r:id="rId73"/>
  </p:handoutMasterIdLst>
  <p:sldIdLst>
    <p:sldId id="1144" r:id="rId2"/>
    <p:sldId id="1145" r:id="rId3"/>
    <p:sldId id="1259" r:id="rId4"/>
    <p:sldId id="1260" r:id="rId5"/>
    <p:sldId id="1180" r:id="rId6"/>
    <p:sldId id="1181" r:id="rId7"/>
    <p:sldId id="1182" r:id="rId8"/>
    <p:sldId id="1187" r:id="rId9"/>
    <p:sldId id="1090" r:id="rId10"/>
    <p:sldId id="1261" r:id="rId11"/>
    <p:sldId id="1262" r:id="rId12"/>
    <p:sldId id="1188" r:id="rId13"/>
    <p:sldId id="1189" r:id="rId14"/>
    <p:sldId id="1190" r:id="rId15"/>
    <p:sldId id="1186" r:id="rId16"/>
    <p:sldId id="1192" r:id="rId17"/>
    <p:sldId id="1193" r:id="rId18"/>
    <p:sldId id="1194" r:id="rId19"/>
    <p:sldId id="1091" r:id="rId20"/>
    <p:sldId id="1195" r:id="rId21"/>
    <p:sldId id="1197" r:id="rId22"/>
    <p:sldId id="1198" r:id="rId23"/>
    <p:sldId id="1258" r:id="rId24"/>
    <p:sldId id="1102" r:id="rId25"/>
    <p:sldId id="1103" r:id="rId26"/>
    <p:sldId id="1104" r:id="rId27"/>
    <p:sldId id="1184" r:id="rId28"/>
    <p:sldId id="1199" r:id="rId29"/>
    <p:sldId id="1100" r:id="rId30"/>
    <p:sldId id="1265" r:id="rId31"/>
    <p:sldId id="1200" r:id="rId32"/>
    <p:sldId id="1201" r:id="rId33"/>
    <p:sldId id="1204" r:id="rId34"/>
    <p:sldId id="1242" r:id="rId35"/>
    <p:sldId id="1170" r:id="rId36"/>
    <p:sldId id="1266" r:id="rId37"/>
    <p:sldId id="1173" r:id="rId38"/>
    <p:sldId id="1241" r:id="rId39"/>
    <p:sldId id="1235" r:id="rId40"/>
    <p:sldId id="1243" r:id="rId41"/>
    <p:sldId id="1245" r:id="rId42"/>
    <p:sldId id="1267" r:id="rId43"/>
    <p:sldId id="1246" r:id="rId44"/>
    <p:sldId id="1205" r:id="rId45"/>
    <p:sldId id="1250" r:id="rId46"/>
    <p:sldId id="1172" r:id="rId47"/>
    <p:sldId id="1176" r:id="rId48"/>
    <p:sldId id="1252" r:id="rId49"/>
    <p:sldId id="1253" r:id="rId50"/>
    <p:sldId id="1254" r:id="rId51"/>
    <p:sldId id="1255" r:id="rId52"/>
    <p:sldId id="1236" r:id="rId53"/>
    <p:sldId id="1256" r:id="rId54"/>
    <p:sldId id="1257" r:id="rId55"/>
    <p:sldId id="427" r:id="rId56"/>
    <p:sldId id="1264" r:id="rId57"/>
    <p:sldId id="1076" r:id="rId58"/>
    <p:sldId id="1161" r:id="rId59"/>
    <p:sldId id="1077" r:id="rId60"/>
    <p:sldId id="1078" r:id="rId61"/>
    <p:sldId id="1079" r:id="rId62"/>
    <p:sldId id="1080" r:id="rId63"/>
    <p:sldId id="1081" r:id="rId64"/>
    <p:sldId id="1183" r:id="rId65"/>
    <p:sldId id="1086" r:id="rId66"/>
    <p:sldId id="1208" r:id="rId67"/>
    <p:sldId id="1209" r:id="rId68"/>
    <p:sldId id="1238" r:id="rId69"/>
    <p:sldId id="1202" r:id="rId70"/>
    <p:sldId id="1203" r:id="rId71"/>
  </p:sldIdLst>
  <p:sldSz cx="9144000" cy="6858000" type="screen4x3"/>
  <p:notesSz cx="7302500" cy="9586913"/>
  <p:custDataLst>
    <p:tags r:id="rId74"/>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D4EEFF"/>
    <a:srgbClr val="FF9999"/>
    <a:srgbClr val="D5F1CF"/>
    <a:srgbClr val="E9FAFF"/>
    <a:srgbClr val="CBDBFF"/>
    <a:srgbClr val="F1C7C7"/>
    <a:srgbClr val="F6F5BD"/>
    <a:srgbClr val="990000"/>
    <a:srgbClr val="EDEA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1" autoAdjust="0"/>
    <p:restoredTop sz="85207" autoAdjust="0"/>
  </p:normalViewPr>
  <p:slideViewPr>
    <p:cSldViewPr snapToObjects="1">
      <p:cViewPr varScale="1">
        <p:scale>
          <a:sx n="77" d="100"/>
          <a:sy n="77" d="100"/>
        </p:scale>
        <p:origin x="1354" y="7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4296"/>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oleObject" Target="OS%20X%20Lion:Users:bryant:ics3:opt:lower-haswel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3842173350582"/>
          <c:y val="7.3107049608355096E-2"/>
          <c:w val="0.82923673997412695"/>
          <c:h val="0.71801566579634502"/>
        </c:manualLayout>
      </c:layout>
      <c:scatterChart>
        <c:scatterStyle val="lineMarker"/>
        <c:varyColors val="0"/>
        <c:ser>
          <c:idx val="0"/>
          <c:order val="0"/>
          <c:tx>
            <c:strRef>
              <c:f>lower!$H$24</c:f>
              <c:strCache>
                <c:ptCount val="1"/>
                <c:pt idx="0">
                  <c:v>lower1</c:v>
                </c:pt>
              </c:strCache>
            </c:strRef>
          </c:tx>
          <c:spPr>
            <a:ln w="25400">
              <a:solidFill>
                <a:srgbClr val="808080"/>
              </a:solidFill>
              <a:prstDash val="solid"/>
            </a:ln>
          </c:spPr>
          <c:marker>
            <c:symbol val="diamond"/>
            <c:size val="7"/>
            <c:spPr>
              <a:solidFill>
                <a:srgbClr val="333333"/>
              </a:solidFill>
              <a:ln>
                <a:solidFill>
                  <a:srgbClr val="333333"/>
                </a:solidFill>
                <a:prstDash val="solid"/>
              </a:ln>
            </c:spPr>
          </c:marker>
          <c:xVal>
            <c:numRef>
              <c:f>lower!$G$25:$G$50</c:f>
              <c:numCache>
                <c:formatCode>General</c:formatCode>
                <c:ptCount val="26"/>
                <c:pt idx="0">
                  <c:v>0</c:v>
                </c:pt>
                <c:pt idx="1">
                  <c:v>20000</c:v>
                </c:pt>
                <c:pt idx="2">
                  <c:v>40000</c:v>
                </c:pt>
                <c:pt idx="3">
                  <c:v>60000</c:v>
                </c:pt>
                <c:pt idx="4">
                  <c:v>80000</c:v>
                </c:pt>
                <c:pt idx="5">
                  <c:v>100000</c:v>
                </c:pt>
                <c:pt idx="6">
                  <c:v>120000</c:v>
                </c:pt>
                <c:pt idx="7">
                  <c:v>140000</c:v>
                </c:pt>
                <c:pt idx="8">
                  <c:v>160000</c:v>
                </c:pt>
                <c:pt idx="9">
                  <c:v>180000</c:v>
                </c:pt>
                <c:pt idx="10">
                  <c:v>200000</c:v>
                </c:pt>
                <c:pt idx="11">
                  <c:v>220000</c:v>
                </c:pt>
                <c:pt idx="12">
                  <c:v>240000</c:v>
                </c:pt>
                <c:pt idx="13">
                  <c:v>260000</c:v>
                </c:pt>
                <c:pt idx="14">
                  <c:v>280000</c:v>
                </c:pt>
                <c:pt idx="15">
                  <c:v>300000</c:v>
                </c:pt>
                <c:pt idx="16">
                  <c:v>320000</c:v>
                </c:pt>
                <c:pt idx="17">
                  <c:v>340000</c:v>
                </c:pt>
                <c:pt idx="18">
                  <c:v>360000</c:v>
                </c:pt>
                <c:pt idx="19">
                  <c:v>380000</c:v>
                </c:pt>
                <c:pt idx="20">
                  <c:v>400000</c:v>
                </c:pt>
                <c:pt idx="21">
                  <c:v>420000</c:v>
                </c:pt>
                <c:pt idx="22">
                  <c:v>440000</c:v>
                </c:pt>
                <c:pt idx="23">
                  <c:v>460000</c:v>
                </c:pt>
                <c:pt idx="24">
                  <c:v>480000</c:v>
                </c:pt>
                <c:pt idx="25">
                  <c:v>500000</c:v>
                </c:pt>
              </c:numCache>
            </c:numRef>
          </c:xVal>
          <c:yVal>
            <c:numRef>
              <c:f>lower!$H$25:$H$50</c:f>
              <c:numCache>
                <c:formatCode>General</c:formatCode>
                <c:ptCount val="26"/>
                <c:pt idx="0">
                  <c:v>0</c:v>
                </c:pt>
                <c:pt idx="1">
                  <c:v>0.38247999999999999</c:v>
                </c:pt>
                <c:pt idx="2">
                  <c:v>1.529026</c:v>
                </c:pt>
                <c:pt idx="3">
                  <c:v>3.439454</c:v>
                </c:pt>
                <c:pt idx="4">
                  <c:v>6.1138879999999887</c:v>
                </c:pt>
                <c:pt idx="5">
                  <c:v>9.5525529999999996</c:v>
                </c:pt>
                <c:pt idx="6">
                  <c:v>13.75432</c:v>
                </c:pt>
                <c:pt idx="7">
                  <c:v>18.721091999999999</c:v>
                </c:pt>
                <c:pt idx="8">
                  <c:v>24.451184000000001</c:v>
                </c:pt>
                <c:pt idx="9">
                  <c:v>30.945739999999901</c:v>
                </c:pt>
                <c:pt idx="10">
                  <c:v>38.204385000000002</c:v>
                </c:pt>
                <c:pt idx="11">
                  <c:v>46.226627999999998</c:v>
                </c:pt>
                <c:pt idx="12">
                  <c:v>55.013938000000003</c:v>
                </c:pt>
                <c:pt idx="13">
                  <c:v>64.564981000000003</c:v>
                </c:pt>
                <c:pt idx="14">
                  <c:v>74.879954999999995</c:v>
                </c:pt>
                <c:pt idx="15">
                  <c:v>85.968007999999998</c:v>
                </c:pt>
                <c:pt idx="16">
                  <c:v>97.809497999999977</c:v>
                </c:pt>
                <c:pt idx="17">
                  <c:v>110.416061</c:v>
                </c:pt>
                <c:pt idx="18">
                  <c:v>123.79652900000001</c:v>
                </c:pt>
                <c:pt idx="19">
                  <c:v>137.93689800000001</c:v>
                </c:pt>
                <c:pt idx="20">
                  <c:v>152.830521</c:v>
                </c:pt>
                <c:pt idx="21">
                  <c:v>168.48597100000001</c:v>
                </c:pt>
                <c:pt idx="22">
                  <c:v>184.916539</c:v>
                </c:pt>
                <c:pt idx="23">
                  <c:v>202.114667</c:v>
                </c:pt>
                <c:pt idx="24">
                  <c:v>220.06251</c:v>
                </c:pt>
                <c:pt idx="25">
                  <c:v>238.807323</c:v>
                </c:pt>
              </c:numCache>
            </c:numRef>
          </c:yVal>
          <c:smooth val="1"/>
          <c:extLst>
            <c:ext xmlns:c16="http://schemas.microsoft.com/office/drawing/2014/chart" uri="{C3380CC4-5D6E-409C-BE32-E72D297353CC}">
              <c16:uniqueId val="{00000000-6227-4821-A727-41710C7E1586}"/>
            </c:ext>
          </c:extLst>
        </c:ser>
        <c:ser>
          <c:idx val="1"/>
          <c:order val="1"/>
          <c:tx>
            <c:strRef>
              <c:f>lower!$I$24</c:f>
              <c:strCache>
                <c:ptCount val="1"/>
                <c:pt idx="0">
                  <c:v>lower2</c:v>
                </c:pt>
              </c:strCache>
            </c:strRef>
          </c:tx>
          <c:spPr>
            <a:ln w="25400">
              <a:solidFill>
                <a:srgbClr val="333333"/>
              </a:solidFill>
              <a:prstDash val="solid"/>
            </a:ln>
          </c:spPr>
          <c:marker>
            <c:symbol val="square"/>
            <c:size val="7"/>
            <c:spPr>
              <a:solidFill>
                <a:srgbClr val="000000"/>
              </a:solidFill>
              <a:ln>
                <a:solidFill>
                  <a:srgbClr val="000000"/>
                </a:solidFill>
                <a:prstDash val="solid"/>
              </a:ln>
            </c:spPr>
          </c:marker>
          <c:xVal>
            <c:numRef>
              <c:f>lower!$G$25:$G$50</c:f>
              <c:numCache>
                <c:formatCode>General</c:formatCode>
                <c:ptCount val="26"/>
                <c:pt idx="0">
                  <c:v>0</c:v>
                </c:pt>
                <c:pt idx="1">
                  <c:v>20000</c:v>
                </c:pt>
                <c:pt idx="2">
                  <c:v>40000</c:v>
                </c:pt>
                <c:pt idx="3">
                  <c:v>60000</c:v>
                </c:pt>
                <c:pt idx="4">
                  <c:v>80000</c:v>
                </c:pt>
                <c:pt idx="5">
                  <c:v>100000</c:v>
                </c:pt>
                <c:pt idx="6">
                  <c:v>120000</c:v>
                </c:pt>
                <c:pt idx="7">
                  <c:v>140000</c:v>
                </c:pt>
                <c:pt idx="8">
                  <c:v>160000</c:v>
                </c:pt>
                <c:pt idx="9">
                  <c:v>180000</c:v>
                </c:pt>
                <c:pt idx="10">
                  <c:v>200000</c:v>
                </c:pt>
                <c:pt idx="11">
                  <c:v>220000</c:v>
                </c:pt>
                <c:pt idx="12">
                  <c:v>240000</c:v>
                </c:pt>
                <c:pt idx="13">
                  <c:v>260000</c:v>
                </c:pt>
                <c:pt idx="14">
                  <c:v>280000</c:v>
                </c:pt>
                <c:pt idx="15">
                  <c:v>300000</c:v>
                </c:pt>
                <c:pt idx="16">
                  <c:v>320000</c:v>
                </c:pt>
                <c:pt idx="17">
                  <c:v>340000</c:v>
                </c:pt>
                <c:pt idx="18">
                  <c:v>360000</c:v>
                </c:pt>
                <c:pt idx="19">
                  <c:v>380000</c:v>
                </c:pt>
                <c:pt idx="20">
                  <c:v>400000</c:v>
                </c:pt>
                <c:pt idx="21">
                  <c:v>420000</c:v>
                </c:pt>
                <c:pt idx="22">
                  <c:v>440000</c:v>
                </c:pt>
                <c:pt idx="23">
                  <c:v>460000</c:v>
                </c:pt>
                <c:pt idx="24">
                  <c:v>480000</c:v>
                </c:pt>
                <c:pt idx="25">
                  <c:v>500000</c:v>
                </c:pt>
              </c:numCache>
            </c:numRef>
          </c:xVal>
          <c:yVal>
            <c:numRef>
              <c:f>lower!$I$25:$I$50</c:f>
              <c:numCache>
                <c:formatCode>General</c:formatCode>
                <c:ptCount val="26"/>
                <c:pt idx="0">
                  <c:v>0</c:v>
                </c:pt>
                <c:pt idx="1">
                  <c:v>3.8000000000000002E-5</c:v>
                </c:pt>
                <c:pt idx="2">
                  <c:v>7.7000000000000001E-5</c:v>
                </c:pt>
                <c:pt idx="3">
                  <c:v>1.15E-4</c:v>
                </c:pt>
                <c:pt idx="4">
                  <c:v>1.5300000000000001E-4</c:v>
                </c:pt>
                <c:pt idx="5">
                  <c:v>1.9100000000000001E-4</c:v>
                </c:pt>
                <c:pt idx="6">
                  <c:v>2.2900000000000001E-4</c:v>
                </c:pt>
                <c:pt idx="7">
                  <c:v>2.6699999999999998E-4</c:v>
                </c:pt>
                <c:pt idx="8">
                  <c:v>3.0600000000000001E-4</c:v>
                </c:pt>
                <c:pt idx="9">
                  <c:v>3.4400000000000001E-4</c:v>
                </c:pt>
                <c:pt idx="10">
                  <c:v>3.8200000000000002E-4</c:v>
                </c:pt>
                <c:pt idx="11">
                  <c:v>4.2000000000000002E-4</c:v>
                </c:pt>
                <c:pt idx="12">
                  <c:v>4.5800000000000002E-4</c:v>
                </c:pt>
                <c:pt idx="13">
                  <c:v>4.9700000000000005E-4</c:v>
                </c:pt>
                <c:pt idx="14">
                  <c:v>5.3499999999999999E-4</c:v>
                </c:pt>
                <c:pt idx="15">
                  <c:v>5.7300000000000005E-4</c:v>
                </c:pt>
                <c:pt idx="16">
                  <c:v>6.11E-4</c:v>
                </c:pt>
                <c:pt idx="17">
                  <c:v>6.4899999999999995E-4</c:v>
                </c:pt>
                <c:pt idx="18">
                  <c:v>6.87E-4</c:v>
                </c:pt>
                <c:pt idx="19">
                  <c:v>7.2599999999999997E-4</c:v>
                </c:pt>
                <c:pt idx="20">
                  <c:v>7.6400000000000003E-4</c:v>
                </c:pt>
                <c:pt idx="21">
                  <c:v>8.0199999999999998E-4</c:v>
                </c:pt>
                <c:pt idx="22">
                  <c:v>8.4000000000000003E-4</c:v>
                </c:pt>
                <c:pt idx="23">
                  <c:v>8.7799999999999998E-4</c:v>
                </c:pt>
                <c:pt idx="24">
                  <c:v>9.1699999999999995E-4</c:v>
                </c:pt>
                <c:pt idx="25">
                  <c:v>9.5500000000000001E-4</c:v>
                </c:pt>
              </c:numCache>
            </c:numRef>
          </c:yVal>
          <c:smooth val="0"/>
          <c:extLst>
            <c:ext xmlns:c16="http://schemas.microsoft.com/office/drawing/2014/chart" uri="{C3380CC4-5D6E-409C-BE32-E72D297353CC}">
              <c16:uniqueId val="{00000001-6227-4821-A727-41710C7E1586}"/>
            </c:ext>
          </c:extLst>
        </c:ser>
        <c:dLbls>
          <c:showLegendKey val="0"/>
          <c:showVal val="0"/>
          <c:showCatName val="0"/>
          <c:showSerName val="0"/>
          <c:showPercent val="0"/>
          <c:showBubbleSize val="0"/>
        </c:dLbls>
        <c:axId val="66354496"/>
        <c:axId val="84500480"/>
      </c:scatterChart>
      <c:valAx>
        <c:axId val="66354496"/>
        <c:scaling>
          <c:orientation val="minMax"/>
          <c:max val="500000"/>
        </c:scaling>
        <c:delete val="0"/>
        <c:axPos val="b"/>
        <c:title>
          <c:tx>
            <c:rich>
              <a:bodyPr/>
              <a:lstStyle/>
              <a:p>
                <a:pPr>
                  <a:defRPr sz="1200" b="1" i="0" u="none" strike="noStrike" baseline="0">
                    <a:solidFill>
                      <a:srgbClr val="000000"/>
                    </a:solidFill>
                    <a:latin typeface="Arial"/>
                    <a:ea typeface="Arial"/>
                    <a:cs typeface="Arial"/>
                  </a:defRPr>
                </a:pPr>
                <a:r>
                  <a:rPr lang="en-US"/>
                  <a:t>String length</a:t>
                </a:r>
              </a:p>
            </c:rich>
          </c:tx>
          <c:layout>
            <c:manualLayout>
              <c:xMode val="edge"/>
              <c:yMode val="edge"/>
              <c:x val="0.46054333764553701"/>
              <c:y val="0.88511749347258495"/>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84500480"/>
        <c:crosses val="autoZero"/>
        <c:crossBetween val="midCat"/>
      </c:valAx>
      <c:valAx>
        <c:axId val="84500480"/>
        <c:scaling>
          <c:orientation val="minMax"/>
          <c:max val="250"/>
        </c:scaling>
        <c:delete val="0"/>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CPU seconds</a:t>
                </a:r>
              </a:p>
            </c:rich>
          </c:tx>
          <c:layout>
            <c:manualLayout>
              <c:xMode val="edge"/>
              <c:yMode val="edge"/>
              <c:x val="2.0698576972833099E-2"/>
              <c:y val="0.28720626631853802"/>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66354496"/>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noFill/>
      <a:prstDash val="solid"/>
    </a:ln>
  </c:spPr>
  <c:txPr>
    <a:bodyPr/>
    <a:lstStyle/>
    <a:p>
      <a:pPr>
        <a:defRPr sz="1200" b="0" i="0" u="none" strike="noStrike" baseline="0">
          <a:solidFill>
            <a:srgbClr val="000000"/>
          </a:solidFill>
          <a:latin typeface="Arial"/>
          <a:ea typeface="Arial"/>
          <a:cs typeface="Arial"/>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5D4355-A367-4FD0-9554-75D70E1FE67A}" type="doc">
      <dgm:prSet loTypeId="urn:microsoft.com/office/officeart/2005/8/layout/process5" loCatId="process" qsTypeId="urn:microsoft.com/office/officeart/2005/8/quickstyle/simple1" qsCatId="simple" csTypeId="urn:microsoft.com/office/officeart/2005/8/colors/accent6_2" csCatId="accent6" phldr="1"/>
      <dgm:spPr/>
      <dgm:t>
        <a:bodyPr/>
        <a:lstStyle/>
        <a:p>
          <a:endParaRPr lang="en-US"/>
        </a:p>
      </dgm:t>
    </dgm:pt>
    <dgm:pt modelId="{4F54EDF3-5CBD-4D47-96B9-8D1FDE230F09}">
      <dgm:prSet phldrT="[Text]"/>
      <dgm:spPr/>
      <dgm:t>
        <a:bodyPr/>
        <a:lstStyle/>
        <a:p>
          <a:r>
            <a:rPr lang="en-US" dirty="0"/>
            <a:t>Preprocessing</a:t>
          </a:r>
        </a:p>
      </dgm:t>
    </dgm:pt>
    <dgm:pt modelId="{FFE5871B-53FF-400C-859B-4916F7D2466A}" type="parTrans" cxnId="{8134A36D-C862-4A2E-98FC-2D96477B6B40}">
      <dgm:prSet/>
      <dgm:spPr/>
      <dgm:t>
        <a:bodyPr/>
        <a:lstStyle/>
        <a:p>
          <a:endParaRPr lang="en-US"/>
        </a:p>
      </dgm:t>
    </dgm:pt>
    <dgm:pt modelId="{DFA29623-9E46-4833-ADD3-917B98A9DFF8}" type="sibTrans" cxnId="{8134A36D-C862-4A2E-98FC-2D96477B6B40}">
      <dgm:prSet/>
      <dgm:spPr/>
      <dgm:t>
        <a:bodyPr/>
        <a:lstStyle/>
        <a:p>
          <a:endParaRPr lang="en-US"/>
        </a:p>
      </dgm:t>
    </dgm:pt>
    <dgm:pt modelId="{C0233347-CB4A-42E1-80DD-71BFB34CBA14}">
      <dgm:prSet phldrT="[Text]"/>
      <dgm:spPr/>
      <dgm:t>
        <a:bodyPr/>
        <a:lstStyle/>
        <a:p>
          <a:r>
            <a:rPr lang="en-US" dirty="0"/>
            <a:t>Compilation</a:t>
          </a:r>
        </a:p>
      </dgm:t>
    </dgm:pt>
    <dgm:pt modelId="{62131C7D-C1E2-4506-B7B9-1408E17B7485}" type="parTrans" cxnId="{101B5977-4168-4BBD-AFE2-954F82DE2863}">
      <dgm:prSet/>
      <dgm:spPr/>
      <dgm:t>
        <a:bodyPr/>
        <a:lstStyle/>
        <a:p>
          <a:endParaRPr lang="en-US"/>
        </a:p>
      </dgm:t>
    </dgm:pt>
    <dgm:pt modelId="{7E9EAC14-0CE0-4946-AF12-1F9BBACBEF70}" type="sibTrans" cxnId="{101B5977-4168-4BBD-AFE2-954F82DE2863}">
      <dgm:prSet/>
      <dgm:spPr/>
      <dgm:t>
        <a:bodyPr/>
        <a:lstStyle/>
        <a:p>
          <a:endParaRPr lang="en-US"/>
        </a:p>
      </dgm:t>
    </dgm:pt>
    <dgm:pt modelId="{C79D98A6-4F0F-4572-B679-C935486AAFA5}">
      <dgm:prSet phldrT="[Text]"/>
      <dgm:spPr/>
      <dgm:t>
        <a:bodyPr/>
        <a:lstStyle/>
        <a:p>
          <a:r>
            <a:rPr lang="en-US" dirty="0"/>
            <a:t>Assembling</a:t>
          </a:r>
        </a:p>
      </dgm:t>
    </dgm:pt>
    <dgm:pt modelId="{45CED29F-CCBF-4748-B02D-45DB56C5603B}" type="parTrans" cxnId="{F854B865-775D-42CC-BC82-E8DD529B87EA}">
      <dgm:prSet/>
      <dgm:spPr/>
      <dgm:t>
        <a:bodyPr/>
        <a:lstStyle/>
        <a:p>
          <a:endParaRPr lang="en-US"/>
        </a:p>
      </dgm:t>
    </dgm:pt>
    <dgm:pt modelId="{80E7B008-760F-4A72-B577-2C9FC31C0DBA}" type="sibTrans" cxnId="{F854B865-775D-42CC-BC82-E8DD529B87EA}">
      <dgm:prSet/>
      <dgm:spPr/>
      <dgm:t>
        <a:bodyPr/>
        <a:lstStyle/>
        <a:p>
          <a:endParaRPr lang="en-US"/>
        </a:p>
      </dgm:t>
    </dgm:pt>
    <dgm:pt modelId="{31D6DF64-C764-4D23-858F-1434A6EB8B07}" type="pres">
      <dgm:prSet presAssocID="{835D4355-A367-4FD0-9554-75D70E1FE67A}" presName="diagram" presStyleCnt="0">
        <dgm:presLayoutVars>
          <dgm:dir/>
          <dgm:resizeHandles val="exact"/>
        </dgm:presLayoutVars>
      </dgm:prSet>
      <dgm:spPr/>
    </dgm:pt>
    <dgm:pt modelId="{CD156484-F74E-4A38-8148-23713EA2F9E7}" type="pres">
      <dgm:prSet presAssocID="{4F54EDF3-5CBD-4D47-96B9-8D1FDE230F09}" presName="node" presStyleLbl="node1" presStyleIdx="0" presStyleCnt="3">
        <dgm:presLayoutVars>
          <dgm:bulletEnabled val="1"/>
        </dgm:presLayoutVars>
      </dgm:prSet>
      <dgm:spPr/>
    </dgm:pt>
    <dgm:pt modelId="{AE0C1FE3-6F2E-4A93-8320-EBC97D40ECEE}" type="pres">
      <dgm:prSet presAssocID="{DFA29623-9E46-4833-ADD3-917B98A9DFF8}" presName="sibTrans" presStyleLbl="sibTrans2D1" presStyleIdx="0" presStyleCnt="2"/>
      <dgm:spPr/>
    </dgm:pt>
    <dgm:pt modelId="{87E0CF0C-E857-4CF1-B6AE-85058C9064CF}" type="pres">
      <dgm:prSet presAssocID="{DFA29623-9E46-4833-ADD3-917B98A9DFF8}" presName="connectorText" presStyleLbl="sibTrans2D1" presStyleIdx="0" presStyleCnt="2"/>
      <dgm:spPr/>
    </dgm:pt>
    <dgm:pt modelId="{6821D5BD-3A70-451F-A3BE-EDA595F25F53}" type="pres">
      <dgm:prSet presAssocID="{C0233347-CB4A-42E1-80DD-71BFB34CBA14}" presName="node" presStyleLbl="node1" presStyleIdx="1" presStyleCnt="3">
        <dgm:presLayoutVars>
          <dgm:bulletEnabled val="1"/>
        </dgm:presLayoutVars>
      </dgm:prSet>
      <dgm:spPr/>
    </dgm:pt>
    <dgm:pt modelId="{26E5F1EC-D21C-40E1-BADA-87D8E7B86E45}" type="pres">
      <dgm:prSet presAssocID="{7E9EAC14-0CE0-4946-AF12-1F9BBACBEF70}" presName="sibTrans" presStyleLbl="sibTrans2D1" presStyleIdx="1" presStyleCnt="2"/>
      <dgm:spPr/>
    </dgm:pt>
    <dgm:pt modelId="{5EA996BB-ADEC-4DC8-A311-84BCAAC02C7D}" type="pres">
      <dgm:prSet presAssocID="{7E9EAC14-0CE0-4946-AF12-1F9BBACBEF70}" presName="connectorText" presStyleLbl="sibTrans2D1" presStyleIdx="1" presStyleCnt="2"/>
      <dgm:spPr/>
    </dgm:pt>
    <dgm:pt modelId="{A0303B70-9305-45B7-BDFB-2AC4A19292E7}" type="pres">
      <dgm:prSet presAssocID="{C79D98A6-4F0F-4572-B679-C935486AAFA5}" presName="node" presStyleLbl="node1" presStyleIdx="2" presStyleCnt="3">
        <dgm:presLayoutVars>
          <dgm:bulletEnabled val="1"/>
        </dgm:presLayoutVars>
      </dgm:prSet>
      <dgm:spPr/>
    </dgm:pt>
  </dgm:ptLst>
  <dgm:cxnLst>
    <dgm:cxn modelId="{9C70140A-E732-45B1-B319-C2AD3CC00F54}" type="presOf" srcId="{DFA29623-9E46-4833-ADD3-917B98A9DFF8}" destId="{87E0CF0C-E857-4CF1-B6AE-85058C9064CF}" srcOrd="1" destOrd="0" presId="urn:microsoft.com/office/officeart/2005/8/layout/process5"/>
    <dgm:cxn modelId="{6DD50E0F-3CD6-47EA-AB3B-0A90A0F02C27}" type="presOf" srcId="{7E9EAC14-0CE0-4946-AF12-1F9BBACBEF70}" destId="{26E5F1EC-D21C-40E1-BADA-87D8E7B86E45}" srcOrd="0" destOrd="0" presId="urn:microsoft.com/office/officeart/2005/8/layout/process5"/>
    <dgm:cxn modelId="{5AEAD738-4211-42A0-8E6F-CB61C8ACD79C}" type="presOf" srcId="{DFA29623-9E46-4833-ADD3-917B98A9DFF8}" destId="{AE0C1FE3-6F2E-4A93-8320-EBC97D40ECEE}" srcOrd="0" destOrd="0" presId="urn:microsoft.com/office/officeart/2005/8/layout/process5"/>
    <dgm:cxn modelId="{F2B8BF60-C056-4D36-A18D-481053C49FBF}" type="presOf" srcId="{C0233347-CB4A-42E1-80DD-71BFB34CBA14}" destId="{6821D5BD-3A70-451F-A3BE-EDA595F25F53}" srcOrd="0" destOrd="0" presId="urn:microsoft.com/office/officeart/2005/8/layout/process5"/>
    <dgm:cxn modelId="{F854B865-775D-42CC-BC82-E8DD529B87EA}" srcId="{835D4355-A367-4FD0-9554-75D70E1FE67A}" destId="{C79D98A6-4F0F-4572-B679-C935486AAFA5}" srcOrd="2" destOrd="0" parTransId="{45CED29F-CCBF-4748-B02D-45DB56C5603B}" sibTransId="{80E7B008-760F-4A72-B577-2C9FC31C0DBA}"/>
    <dgm:cxn modelId="{A05CDB4A-5048-4E86-83F0-ED85E52942C6}" type="presOf" srcId="{4F54EDF3-5CBD-4D47-96B9-8D1FDE230F09}" destId="{CD156484-F74E-4A38-8148-23713EA2F9E7}" srcOrd="0" destOrd="0" presId="urn:microsoft.com/office/officeart/2005/8/layout/process5"/>
    <dgm:cxn modelId="{8134A36D-C862-4A2E-98FC-2D96477B6B40}" srcId="{835D4355-A367-4FD0-9554-75D70E1FE67A}" destId="{4F54EDF3-5CBD-4D47-96B9-8D1FDE230F09}" srcOrd="0" destOrd="0" parTransId="{FFE5871B-53FF-400C-859B-4916F7D2466A}" sibTransId="{DFA29623-9E46-4833-ADD3-917B98A9DFF8}"/>
    <dgm:cxn modelId="{101B5977-4168-4BBD-AFE2-954F82DE2863}" srcId="{835D4355-A367-4FD0-9554-75D70E1FE67A}" destId="{C0233347-CB4A-42E1-80DD-71BFB34CBA14}" srcOrd="1" destOrd="0" parTransId="{62131C7D-C1E2-4506-B7B9-1408E17B7485}" sibTransId="{7E9EAC14-0CE0-4946-AF12-1F9BBACBEF70}"/>
    <dgm:cxn modelId="{E3507E91-B9A2-4C57-8C74-757A7448F9B2}" type="presOf" srcId="{C79D98A6-4F0F-4572-B679-C935486AAFA5}" destId="{A0303B70-9305-45B7-BDFB-2AC4A19292E7}" srcOrd="0" destOrd="0" presId="urn:microsoft.com/office/officeart/2005/8/layout/process5"/>
    <dgm:cxn modelId="{77E343C5-5EF9-444A-8F57-C7599CD567DE}" type="presOf" srcId="{835D4355-A367-4FD0-9554-75D70E1FE67A}" destId="{31D6DF64-C764-4D23-858F-1434A6EB8B07}" srcOrd="0" destOrd="0" presId="urn:microsoft.com/office/officeart/2005/8/layout/process5"/>
    <dgm:cxn modelId="{5B49DAD0-C7CF-4085-9892-3A63E5D9084E}" type="presOf" srcId="{7E9EAC14-0CE0-4946-AF12-1F9BBACBEF70}" destId="{5EA996BB-ADEC-4DC8-A311-84BCAAC02C7D}" srcOrd="1" destOrd="0" presId="urn:microsoft.com/office/officeart/2005/8/layout/process5"/>
    <dgm:cxn modelId="{591AF9B7-C68B-4C7F-8AA2-3E6DC214A635}" type="presParOf" srcId="{31D6DF64-C764-4D23-858F-1434A6EB8B07}" destId="{CD156484-F74E-4A38-8148-23713EA2F9E7}" srcOrd="0" destOrd="0" presId="urn:microsoft.com/office/officeart/2005/8/layout/process5"/>
    <dgm:cxn modelId="{640D365A-76E3-47B3-AE2C-6FFA7976A89C}" type="presParOf" srcId="{31D6DF64-C764-4D23-858F-1434A6EB8B07}" destId="{AE0C1FE3-6F2E-4A93-8320-EBC97D40ECEE}" srcOrd="1" destOrd="0" presId="urn:microsoft.com/office/officeart/2005/8/layout/process5"/>
    <dgm:cxn modelId="{01821E4D-0D3C-4712-B132-F0335B524C82}" type="presParOf" srcId="{AE0C1FE3-6F2E-4A93-8320-EBC97D40ECEE}" destId="{87E0CF0C-E857-4CF1-B6AE-85058C9064CF}" srcOrd="0" destOrd="0" presId="urn:microsoft.com/office/officeart/2005/8/layout/process5"/>
    <dgm:cxn modelId="{CC666EC2-3BB3-433B-BE61-193E4D25B9DA}" type="presParOf" srcId="{31D6DF64-C764-4D23-858F-1434A6EB8B07}" destId="{6821D5BD-3A70-451F-A3BE-EDA595F25F53}" srcOrd="2" destOrd="0" presId="urn:microsoft.com/office/officeart/2005/8/layout/process5"/>
    <dgm:cxn modelId="{1D2A0675-0501-4079-8B60-1E1C72DFDCAB}" type="presParOf" srcId="{31D6DF64-C764-4D23-858F-1434A6EB8B07}" destId="{26E5F1EC-D21C-40E1-BADA-87D8E7B86E45}" srcOrd="3" destOrd="0" presId="urn:microsoft.com/office/officeart/2005/8/layout/process5"/>
    <dgm:cxn modelId="{13C26FAC-4F81-4DA4-A395-63545058623F}" type="presParOf" srcId="{26E5F1EC-D21C-40E1-BADA-87D8E7B86E45}" destId="{5EA996BB-ADEC-4DC8-A311-84BCAAC02C7D}" srcOrd="0" destOrd="0" presId="urn:microsoft.com/office/officeart/2005/8/layout/process5"/>
    <dgm:cxn modelId="{A0572FDB-CBC8-46C5-A233-D77D5B063E01}" type="presParOf" srcId="{31D6DF64-C764-4D23-858F-1434A6EB8B07}" destId="{A0303B70-9305-45B7-BDFB-2AC4A19292E7}"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B8CDA-3032-4BDF-B06A-83FC331FE378}" type="doc">
      <dgm:prSet loTypeId="urn:microsoft.com/office/officeart/2005/8/layout/bProcess3" loCatId="process" qsTypeId="urn:microsoft.com/office/officeart/2005/8/quickstyle/simple1" qsCatId="simple" csTypeId="urn:microsoft.com/office/officeart/2005/8/colors/accent1_1" csCatId="accent1" phldr="1"/>
      <dgm:spPr/>
      <dgm:t>
        <a:bodyPr/>
        <a:lstStyle/>
        <a:p>
          <a:endParaRPr lang="en-US"/>
        </a:p>
      </dgm:t>
    </dgm:pt>
    <dgm:pt modelId="{FCE9D001-4FA2-4B71-8FB5-33743056F65C}">
      <dgm:prSet phldrT="[Text]"/>
      <dgm:spPr/>
      <dgm:t>
        <a:bodyPr/>
        <a:lstStyle/>
        <a:p>
          <a:r>
            <a:rPr lang="en-US" dirty="0"/>
            <a:t>Fold constants</a:t>
          </a:r>
        </a:p>
      </dgm:t>
    </dgm:pt>
    <dgm:pt modelId="{187A20AF-D741-44FE-A202-2EACE2961A7A}" type="parTrans" cxnId="{84859B11-E408-435E-87E3-B8D6A1AF9D2F}">
      <dgm:prSet/>
      <dgm:spPr/>
      <dgm:t>
        <a:bodyPr/>
        <a:lstStyle/>
        <a:p>
          <a:endParaRPr lang="en-US"/>
        </a:p>
      </dgm:t>
    </dgm:pt>
    <dgm:pt modelId="{7A3DB676-D124-4F1C-8EEC-8128EDD7B495}" type="sibTrans" cxnId="{84859B11-E408-435E-87E3-B8D6A1AF9D2F}">
      <dgm:prSet/>
      <dgm:spPr/>
      <dgm:t>
        <a:bodyPr/>
        <a:lstStyle/>
        <a:p>
          <a:endParaRPr lang="en-US"/>
        </a:p>
      </dgm:t>
    </dgm:pt>
    <dgm:pt modelId="{B2156BF5-199E-4506-9A46-CA6F601F175C}">
      <dgm:prSet phldrT="[Text]"/>
      <dgm:spPr/>
      <dgm:t>
        <a:bodyPr/>
        <a:lstStyle/>
        <a:p>
          <a:r>
            <a:rPr lang="en-US" dirty="0"/>
            <a:t>Eliminate common subexpressions</a:t>
          </a:r>
        </a:p>
      </dgm:t>
    </dgm:pt>
    <dgm:pt modelId="{B1813219-C8BE-4E30-8B60-3EAD9FF02271}" type="parTrans" cxnId="{444EE9B9-3070-41DD-A908-8874F714269E}">
      <dgm:prSet/>
      <dgm:spPr/>
      <dgm:t>
        <a:bodyPr/>
        <a:lstStyle/>
        <a:p>
          <a:endParaRPr lang="en-US"/>
        </a:p>
      </dgm:t>
    </dgm:pt>
    <dgm:pt modelId="{F51A738E-1CE0-4DA0-902D-A14F21F17395}" type="sibTrans" cxnId="{444EE9B9-3070-41DD-A908-8874F714269E}">
      <dgm:prSet/>
      <dgm:spPr/>
      <dgm:t>
        <a:bodyPr/>
        <a:lstStyle/>
        <a:p>
          <a:endParaRPr lang="en-US"/>
        </a:p>
      </dgm:t>
    </dgm:pt>
    <dgm:pt modelId="{26034CA2-7EDE-4212-94CC-3A96B2F1A5B7}">
      <dgm:prSet phldrT="[Text]"/>
      <dgm:spPr/>
      <dgm:t>
        <a:bodyPr/>
        <a:lstStyle/>
        <a:p>
          <a:r>
            <a:rPr lang="en-US" dirty="0"/>
            <a:t>Inline functions</a:t>
          </a:r>
        </a:p>
      </dgm:t>
    </dgm:pt>
    <dgm:pt modelId="{434B10F9-4774-4CE2-9DB7-DA717B1EC9AB}" type="parTrans" cxnId="{2D1C4C3D-1A5A-4B15-9C50-9F19A5E95F15}">
      <dgm:prSet/>
      <dgm:spPr/>
      <dgm:t>
        <a:bodyPr/>
        <a:lstStyle/>
        <a:p>
          <a:endParaRPr lang="en-US"/>
        </a:p>
      </dgm:t>
    </dgm:pt>
    <dgm:pt modelId="{E1C1D94E-AA23-4FFD-B8E5-40B04F03B8A6}" type="sibTrans" cxnId="{2D1C4C3D-1A5A-4B15-9C50-9F19A5E95F15}">
      <dgm:prSet/>
      <dgm:spPr/>
      <dgm:t>
        <a:bodyPr/>
        <a:lstStyle/>
        <a:p>
          <a:endParaRPr lang="en-US"/>
        </a:p>
      </dgm:t>
    </dgm:pt>
    <dgm:pt modelId="{5977FC1B-B9FA-4802-BC36-D127B52A172E}">
      <dgm:prSet phldrT="[Text]"/>
      <dgm:spPr/>
      <dgm:t>
        <a:bodyPr/>
        <a:lstStyle/>
        <a:p>
          <a:r>
            <a:rPr lang="en-US" dirty="0"/>
            <a:t>Reduce operation strength</a:t>
          </a:r>
        </a:p>
      </dgm:t>
    </dgm:pt>
    <dgm:pt modelId="{9C7F0641-5231-4791-91C0-60C4AD566A91}" type="parTrans" cxnId="{FA688153-016D-4821-8055-9235EF068321}">
      <dgm:prSet/>
      <dgm:spPr/>
      <dgm:t>
        <a:bodyPr/>
        <a:lstStyle/>
        <a:p>
          <a:endParaRPr lang="en-US"/>
        </a:p>
      </dgm:t>
    </dgm:pt>
    <dgm:pt modelId="{745082CD-2AD8-4177-A638-22E0255AC0AF}" type="sibTrans" cxnId="{FA688153-016D-4821-8055-9235EF068321}">
      <dgm:prSet/>
      <dgm:spPr/>
      <dgm:t>
        <a:bodyPr/>
        <a:lstStyle/>
        <a:p>
          <a:endParaRPr lang="en-US"/>
        </a:p>
      </dgm:t>
    </dgm:pt>
    <dgm:pt modelId="{1FA14A95-D7A1-48E8-9974-803CED8C801D}">
      <dgm:prSet phldrT="[Text]"/>
      <dgm:spPr>
        <a:ln>
          <a:solidFill>
            <a:srgbClr val="CC9900"/>
          </a:solidFill>
        </a:ln>
      </dgm:spPr>
      <dgm:t>
        <a:bodyPr/>
        <a:lstStyle/>
        <a:p>
          <a:r>
            <a:rPr lang="en-US" dirty="0"/>
            <a:t>Select instructions</a:t>
          </a:r>
        </a:p>
      </dgm:t>
    </dgm:pt>
    <dgm:pt modelId="{9BBE842B-8690-4C70-A7A2-CEFC9253A121}" type="parTrans" cxnId="{7FDFBA68-F5B1-4929-965B-158CA9136BC0}">
      <dgm:prSet/>
      <dgm:spPr/>
      <dgm:t>
        <a:bodyPr/>
        <a:lstStyle/>
        <a:p>
          <a:endParaRPr lang="en-US"/>
        </a:p>
      </dgm:t>
    </dgm:pt>
    <dgm:pt modelId="{5E57D16A-4CB1-45B5-BFC2-8762CF5F2437}" type="sibTrans" cxnId="{7FDFBA68-F5B1-4929-965B-158CA9136BC0}">
      <dgm:prSet/>
      <dgm:spPr/>
      <dgm:t>
        <a:bodyPr/>
        <a:lstStyle/>
        <a:p>
          <a:endParaRPr lang="en-US"/>
        </a:p>
      </dgm:t>
    </dgm:pt>
    <dgm:pt modelId="{B87472EB-81F5-404C-875B-6B73A13F3EA9}">
      <dgm:prSet phldrT="[Text]"/>
      <dgm:spPr/>
      <dgm:t>
        <a:bodyPr/>
        <a:lstStyle/>
        <a:p>
          <a:r>
            <a:rPr lang="en-US" dirty="0"/>
            <a:t>Schedule instructions</a:t>
          </a:r>
        </a:p>
      </dgm:t>
    </dgm:pt>
    <dgm:pt modelId="{E1770BB5-83AE-4DAF-8F21-7D6777EE1FDD}" type="parTrans" cxnId="{868943BC-B3BA-4CEB-B518-13F5DB5DA02E}">
      <dgm:prSet/>
      <dgm:spPr/>
      <dgm:t>
        <a:bodyPr/>
        <a:lstStyle/>
        <a:p>
          <a:endParaRPr lang="en-US"/>
        </a:p>
      </dgm:t>
    </dgm:pt>
    <dgm:pt modelId="{632C9C66-2C9D-4705-A3B0-A180D326CD9C}" type="sibTrans" cxnId="{868943BC-B3BA-4CEB-B518-13F5DB5DA02E}">
      <dgm:prSet/>
      <dgm:spPr/>
      <dgm:t>
        <a:bodyPr/>
        <a:lstStyle/>
        <a:p>
          <a:endParaRPr lang="en-US"/>
        </a:p>
      </dgm:t>
    </dgm:pt>
    <dgm:pt modelId="{6BA5BD6F-C7B2-4229-B32E-B0016A524B68}">
      <dgm:prSet phldrT="[Text]"/>
      <dgm:spPr>
        <a:ln>
          <a:solidFill>
            <a:srgbClr val="CC9900"/>
          </a:solidFill>
        </a:ln>
      </dgm:spPr>
      <dgm:t>
        <a:bodyPr/>
        <a:lstStyle/>
        <a:p>
          <a:r>
            <a:rPr lang="en-US" dirty="0"/>
            <a:t>Allocate registers</a:t>
          </a:r>
        </a:p>
      </dgm:t>
    </dgm:pt>
    <dgm:pt modelId="{670AC588-D725-45BC-B7F8-43C70678C475}" type="parTrans" cxnId="{F263020E-91C1-4567-8846-1735FA8D4B6B}">
      <dgm:prSet/>
      <dgm:spPr/>
      <dgm:t>
        <a:bodyPr/>
        <a:lstStyle/>
        <a:p>
          <a:endParaRPr lang="en-US"/>
        </a:p>
      </dgm:t>
    </dgm:pt>
    <dgm:pt modelId="{4EAADCE0-AC2A-4C5D-97F5-F98D50ACF91B}" type="sibTrans" cxnId="{F263020E-91C1-4567-8846-1735FA8D4B6B}">
      <dgm:prSet/>
      <dgm:spPr/>
      <dgm:t>
        <a:bodyPr/>
        <a:lstStyle/>
        <a:p>
          <a:endParaRPr lang="en-US"/>
        </a:p>
      </dgm:t>
    </dgm:pt>
    <dgm:pt modelId="{6AABE4EC-CBD7-4C57-811C-4AE1AC063842}">
      <dgm:prSet phldrT="[Text]"/>
      <dgm:spPr>
        <a:ln>
          <a:solidFill>
            <a:srgbClr val="CC9900"/>
          </a:solidFill>
        </a:ln>
      </dgm:spPr>
      <dgm:t>
        <a:bodyPr/>
        <a:lstStyle/>
        <a:p>
          <a:r>
            <a:rPr lang="en-US" dirty="0"/>
            <a:t>Emit assembly language</a:t>
          </a:r>
        </a:p>
      </dgm:t>
    </dgm:pt>
    <dgm:pt modelId="{A1271952-FC6D-4F63-9B85-583E27FA979E}" type="parTrans" cxnId="{AEBB14B3-E6E6-4D1A-BBE0-C3E3ED220830}">
      <dgm:prSet/>
      <dgm:spPr/>
      <dgm:t>
        <a:bodyPr/>
        <a:lstStyle/>
        <a:p>
          <a:endParaRPr lang="en-US"/>
        </a:p>
      </dgm:t>
    </dgm:pt>
    <dgm:pt modelId="{5328E77C-A649-4F62-B23E-FC18D28E0CC1}" type="sibTrans" cxnId="{AEBB14B3-E6E6-4D1A-BBE0-C3E3ED220830}">
      <dgm:prSet/>
      <dgm:spPr/>
      <dgm:t>
        <a:bodyPr/>
        <a:lstStyle/>
        <a:p>
          <a:endParaRPr lang="en-US"/>
        </a:p>
      </dgm:t>
    </dgm:pt>
    <dgm:pt modelId="{16F5E2AA-C9CB-450E-8B6E-183548882627}">
      <dgm:prSet phldrT="[Text]"/>
      <dgm:spPr>
        <a:ln>
          <a:solidFill>
            <a:srgbClr val="CC9900"/>
          </a:solidFill>
        </a:ln>
      </dgm:spPr>
      <dgm:t>
        <a:bodyPr/>
        <a:lstStyle/>
        <a:p>
          <a:r>
            <a:rPr lang="en-US" dirty="0"/>
            <a:t>Reduce control flow to </a:t>
          </a:r>
          <a:r>
            <a:rPr lang="en-US" dirty="0" err="1"/>
            <a:t>gotos</a:t>
          </a:r>
          <a:endParaRPr lang="en-US" dirty="0"/>
        </a:p>
      </dgm:t>
    </dgm:pt>
    <dgm:pt modelId="{3BB7D1FE-205D-46B7-9278-6FAC5E76AE8B}" type="parTrans" cxnId="{3C28943F-8FEB-4A71-AD65-297677C2AA7F}">
      <dgm:prSet/>
      <dgm:spPr/>
      <dgm:t>
        <a:bodyPr/>
        <a:lstStyle/>
        <a:p>
          <a:endParaRPr lang="en-US"/>
        </a:p>
      </dgm:t>
    </dgm:pt>
    <dgm:pt modelId="{DDCB8BDB-3CF9-4E29-8327-8F9B799638B8}" type="sibTrans" cxnId="{3C28943F-8FEB-4A71-AD65-297677C2AA7F}">
      <dgm:prSet/>
      <dgm:spPr/>
      <dgm:t>
        <a:bodyPr/>
        <a:lstStyle/>
        <a:p>
          <a:endParaRPr lang="en-US"/>
        </a:p>
      </dgm:t>
    </dgm:pt>
    <dgm:pt modelId="{3D94CD03-BEB3-4F5C-957A-E112D1FB4F5E}">
      <dgm:prSet phldrT="[Text]"/>
      <dgm:spPr/>
      <dgm:t>
        <a:bodyPr/>
        <a:lstStyle/>
        <a:p>
          <a:r>
            <a:rPr lang="en-US" dirty="0"/>
            <a:t>Move code out of loops</a:t>
          </a:r>
        </a:p>
      </dgm:t>
    </dgm:pt>
    <dgm:pt modelId="{B8BEC8DF-7BEE-4AA2-9553-9525D26C4ABD}" type="parTrans" cxnId="{52EA24D9-B2E6-492E-B219-6FBB0E89866C}">
      <dgm:prSet/>
      <dgm:spPr/>
      <dgm:t>
        <a:bodyPr/>
        <a:lstStyle/>
        <a:p>
          <a:endParaRPr lang="en-US"/>
        </a:p>
      </dgm:t>
    </dgm:pt>
    <dgm:pt modelId="{5DFA4D90-319E-4C3F-AB01-13FDB6732944}" type="sibTrans" cxnId="{52EA24D9-B2E6-492E-B219-6FBB0E89866C}">
      <dgm:prSet/>
      <dgm:spPr/>
      <dgm:t>
        <a:bodyPr/>
        <a:lstStyle/>
        <a:p>
          <a:endParaRPr lang="en-US"/>
        </a:p>
      </dgm:t>
    </dgm:pt>
    <dgm:pt modelId="{7E2C9C03-9E2A-4755-8DC3-23502DD0E767}">
      <dgm:prSet phldrT="[Text]"/>
      <dgm:spPr/>
      <dgm:t>
        <a:bodyPr/>
        <a:lstStyle/>
        <a:p>
          <a:r>
            <a:rPr lang="en-US" dirty="0"/>
            <a:t>Eliminate dead code</a:t>
          </a:r>
        </a:p>
      </dgm:t>
    </dgm:pt>
    <dgm:pt modelId="{149B005B-3DFE-4886-B959-FCC4FA57E754}" type="parTrans" cxnId="{A39F2CFE-7469-4CBE-BFC1-837702EF504D}">
      <dgm:prSet/>
      <dgm:spPr/>
      <dgm:t>
        <a:bodyPr/>
        <a:lstStyle/>
        <a:p>
          <a:endParaRPr lang="en-US"/>
        </a:p>
      </dgm:t>
    </dgm:pt>
    <dgm:pt modelId="{5B65736C-99ED-4FD6-A6BC-35F82418D42D}" type="sibTrans" cxnId="{A39F2CFE-7469-4CBE-BFC1-837702EF504D}">
      <dgm:prSet/>
      <dgm:spPr/>
      <dgm:t>
        <a:bodyPr/>
        <a:lstStyle/>
        <a:p>
          <a:endParaRPr lang="en-US"/>
        </a:p>
      </dgm:t>
    </dgm:pt>
    <dgm:pt modelId="{051947CB-CDFA-41CF-B26C-51B71ED6191D}">
      <dgm:prSet phldrT="[Text]"/>
      <dgm:spPr/>
      <dgm:t>
        <a:bodyPr/>
        <a:lstStyle/>
        <a:p>
          <a:r>
            <a:rPr lang="en-US" dirty="0"/>
            <a:t>Restructure loops</a:t>
          </a:r>
        </a:p>
      </dgm:t>
    </dgm:pt>
    <dgm:pt modelId="{CE9FB38A-0374-442C-A904-B932A75AE9A1}" type="parTrans" cxnId="{5E9F97B0-9A86-43D6-B2A2-27C5F75E6C77}">
      <dgm:prSet/>
      <dgm:spPr/>
      <dgm:t>
        <a:bodyPr/>
        <a:lstStyle/>
        <a:p>
          <a:endParaRPr lang="en-US"/>
        </a:p>
      </dgm:t>
    </dgm:pt>
    <dgm:pt modelId="{A4A31A6F-51A3-4436-A5E0-B092EB7FBD59}" type="sibTrans" cxnId="{5E9F97B0-9A86-43D6-B2A2-27C5F75E6C77}">
      <dgm:prSet/>
      <dgm:spPr/>
      <dgm:t>
        <a:bodyPr/>
        <a:lstStyle/>
        <a:p>
          <a:endParaRPr lang="en-US"/>
        </a:p>
      </dgm:t>
    </dgm:pt>
    <dgm:pt modelId="{1C5260DB-2E84-447E-9684-C84541B892D9}" type="pres">
      <dgm:prSet presAssocID="{7A1B8CDA-3032-4BDF-B06A-83FC331FE378}" presName="Name0" presStyleCnt="0">
        <dgm:presLayoutVars>
          <dgm:dir/>
          <dgm:resizeHandles val="exact"/>
        </dgm:presLayoutVars>
      </dgm:prSet>
      <dgm:spPr/>
    </dgm:pt>
    <dgm:pt modelId="{3EEECDC5-9D82-4ED3-8E72-724B3BA04958}" type="pres">
      <dgm:prSet presAssocID="{FCE9D001-4FA2-4B71-8FB5-33743056F65C}" presName="node" presStyleLbl="node1" presStyleIdx="0" presStyleCnt="12">
        <dgm:presLayoutVars>
          <dgm:bulletEnabled val="1"/>
        </dgm:presLayoutVars>
      </dgm:prSet>
      <dgm:spPr/>
    </dgm:pt>
    <dgm:pt modelId="{7C67E315-6C34-4AD9-ABCD-43BC68C3F154}" type="pres">
      <dgm:prSet presAssocID="{7A3DB676-D124-4F1C-8EEC-8128EDD7B495}" presName="sibTrans" presStyleLbl="sibTrans1D1" presStyleIdx="0" presStyleCnt="11"/>
      <dgm:spPr/>
    </dgm:pt>
    <dgm:pt modelId="{72130071-47A9-4A94-8940-1E675B3EE915}" type="pres">
      <dgm:prSet presAssocID="{7A3DB676-D124-4F1C-8EEC-8128EDD7B495}" presName="connectorText" presStyleLbl="sibTrans1D1" presStyleIdx="0" presStyleCnt="11"/>
      <dgm:spPr/>
    </dgm:pt>
    <dgm:pt modelId="{CF37BE29-7AEC-46CF-8DD4-B1D35EF83F44}" type="pres">
      <dgm:prSet presAssocID="{26034CA2-7EDE-4212-94CC-3A96B2F1A5B7}" presName="node" presStyleLbl="node1" presStyleIdx="1" presStyleCnt="12">
        <dgm:presLayoutVars>
          <dgm:bulletEnabled val="1"/>
        </dgm:presLayoutVars>
      </dgm:prSet>
      <dgm:spPr/>
    </dgm:pt>
    <dgm:pt modelId="{2BD91025-A1DB-4396-8E74-BEBF7E97944B}" type="pres">
      <dgm:prSet presAssocID="{E1C1D94E-AA23-4FFD-B8E5-40B04F03B8A6}" presName="sibTrans" presStyleLbl="sibTrans1D1" presStyleIdx="1" presStyleCnt="11"/>
      <dgm:spPr/>
    </dgm:pt>
    <dgm:pt modelId="{B973D7D0-1839-4930-AC60-9071E8A1A623}" type="pres">
      <dgm:prSet presAssocID="{E1C1D94E-AA23-4FFD-B8E5-40B04F03B8A6}" presName="connectorText" presStyleLbl="sibTrans1D1" presStyleIdx="1" presStyleCnt="11"/>
      <dgm:spPr/>
    </dgm:pt>
    <dgm:pt modelId="{15BA1346-DF9D-499A-BE91-35D7851F28AD}" type="pres">
      <dgm:prSet presAssocID="{B2156BF5-199E-4506-9A46-CA6F601F175C}" presName="node" presStyleLbl="node1" presStyleIdx="2" presStyleCnt="12">
        <dgm:presLayoutVars>
          <dgm:bulletEnabled val="1"/>
        </dgm:presLayoutVars>
      </dgm:prSet>
      <dgm:spPr/>
    </dgm:pt>
    <dgm:pt modelId="{2EF047B4-7A38-4C91-B625-9E99510FDF4E}" type="pres">
      <dgm:prSet presAssocID="{F51A738E-1CE0-4DA0-902D-A14F21F17395}" presName="sibTrans" presStyleLbl="sibTrans1D1" presStyleIdx="2" presStyleCnt="11"/>
      <dgm:spPr/>
    </dgm:pt>
    <dgm:pt modelId="{5DCC2B2D-3DE8-404C-8B91-5D3C49DA30FA}" type="pres">
      <dgm:prSet presAssocID="{F51A738E-1CE0-4DA0-902D-A14F21F17395}" presName="connectorText" presStyleLbl="sibTrans1D1" presStyleIdx="2" presStyleCnt="11"/>
      <dgm:spPr/>
    </dgm:pt>
    <dgm:pt modelId="{265CE9C2-C0E5-4593-B1D2-5ED77844056C}" type="pres">
      <dgm:prSet presAssocID="{051947CB-CDFA-41CF-B26C-51B71ED6191D}" presName="node" presStyleLbl="node1" presStyleIdx="3" presStyleCnt="12">
        <dgm:presLayoutVars>
          <dgm:bulletEnabled val="1"/>
        </dgm:presLayoutVars>
      </dgm:prSet>
      <dgm:spPr/>
    </dgm:pt>
    <dgm:pt modelId="{50AA22FF-F6FB-4053-A77E-C0485D23FFC0}" type="pres">
      <dgm:prSet presAssocID="{A4A31A6F-51A3-4436-A5E0-B092EB7FBD59}" presName="sibTrans" presStyleLbl="sibTrans1D1" presStyleIdx="3" presStyleCnt="11"/>
      <dgm:spPr/>
    </dgm:pt>
    <dgm:pt modelId="{671B9FC3-C5EB-4FFE-A2F3-A1101D937B79}" type="pres">
      <dgm:prSet presAssocID="{A4A31A6F-51A3-4436-A5E0-B092EB7FBD59}" presName="connectorText" presStyleLbl="sibTrans1D1" presStyleIdx="3" presStyleCnt="11"/>
      <dgm:spPr/>
    </dgm:pt>
    <dgm:pt modelId="{094C8E73-C3FC-4DA5-B271-999261CBC24C}" type="pres">
      <dgm:prSet presAssocID="{3D94CD03-BEB3-4F5C-957A-E112D1FB4F5E}" presName="node" presStyleLbl="node1" presStyleIdx="4" presStyleCnt="12">
        <dgm:presLayoutVars>
          <dgm:bulletEnabled val="1"/>
        </dgm:presLayoutVars>
      </dgm:prSet>
      <dgm:spPr/>
    </dgm:pt>
    <dgm:pt modelId="{FF77A145-7BCD-475F-A11C-11163DF9163A}" type="pres">
      <dgm:prSet presAssocID="{5DFA4D90-319E-4C3F-AB01-13FDB6732944}" presName="sibTrans" presStyleLbl="sibTrans1D1" presStyleIdx="4" presStyleCnt="11"/>
      <dgm:spPr/>
    </dgm:pt>
    <dgm:pt modelId="{9C1C913C-E933-4056-92AB-A2966A512A48}" type="pres">
      <dgm:prSet presAssocID="{5DFA4D90-319E-4C3F-AB01-13FDB6732944}" presName="connectorText" presStyleLbl="sibTrans1D1" presStyleIdx="4" presStyleCnt="11"/>
      <dgm:spPr/>
    </dgm:pt>
    <dgm:pt modelId="{B9F06541-45C3-4217-893E-19EF3C7DBEA3}" type="pres">
      <dgm:prSet presAssocID="{16F5E2AA-C9CB-450E-8B6E-183548882627}" presName="node" presStyleLbl="node1" presStyleIdx="5" presStyleCnt="12">
        <dgm:presLayoutVars>
          <dgm:bulletEnabled val="1"/>
        </dgm:presLayoutVars>
      </dgm:prSet>
      <dgm:spPr/>
    </dgm:pt>
    <dgm:pt modelId="{03DE7F7D-9B46-403D-8F10-BA1589996DB5}" type="pres">
      <dgm:prSet presAssocID="{DDCB8BDB-3CF9-4E29-8327-8F9B799638B8}" presName="sibTrans" presStyleLbl="sibTrans1D1" presStyleIdx="5" presStyleCnt="11"/>
      <dgm:spPr/>
    </dgm:pt>
    <dgm:pt modelId="{58FF1B26-070B-4E21-BDA9-182F36057952}" type="pres">
      <dgm:prSet presAssocID="{DDCB8BDB-3CF9-4E29-8327-8F9B799638B8}" presName="connectorText" presStyleLbl="sibTrans1D1" presStyleIdx="5" presStyleCnt="11"/>
      <dgm:spPr/>
    </dgm:pt>
    <dgm:pt modelId="{89283F0B-40FC-40EF-8B67-6C743965D7E4}" type="pres">
      <dgm:prSet presAssocID="{7E2C9C03-9E2A-4755-8DC3-23502DD0E767}" presName="node" presStyleLbl="node1" presStyleIdx="6" presStyleCnt="12">
        <dgm:presLayoutVars>
          <dgm:bulletEnabled val="1"/>
        </dgm:presLayoutVars>
      </dgm:prSet>
      <dgm:spPr/>
    </dgm:pt>
    <dgm:pt modelId="{BDBED482-27D4-47AD-AB50-CE042A22A4FF}" type="pres">
      <dgm:prSet presAssocID="{5B65736C-99ED-4FD6-A6BC-35F82418D42D}" presName="sibTrans" presStyleLbl="sibTrans1D1" presStyleIdx="6" presStyleCnt="11"/>
      <dgm:spPr/>
    </dgm:pt>
    <dgm:pt modelId="{1C60B05F-DFCE-4DC7-9DEA-31DEF818B208}" type="pres">
      <dgm:prSet presAssocID="{5B65736C-99ED-4FD6-A6BC-35F82418D42D}" presName="connectorText" presStyleLbl="sibTrans1D1" presStyleIdx="6" presStyleCnt="11"/>
      <dgm:spPr/>
    </dgm:pt>
    <dgm:pt modelId="{5F7BDD01-C822-419F-B134-E3F33E049FB5}" type="pres">
      <dgm:prSet presAssocID="{5977FC1B-B9FA-4802-BC36-D127B52A172E}" presName="node" presStyleLbl="node1" presStyleIdx="7" presStyleCnt="12">
        <dgm:presLayoutVars>
          <dgm:bulletEnabled val="1"/>
        </dgm:presLayoutVars>
      </dgm:prSet>
      <dgm:spPr/>
    </dgm:pt>
    <dgm:pt modelId="{A70F6845-C7F7-4989-B90F-FDB659B5F9BA}" type="pres">
      <dgm:prSet presAssocID="{745082CD-2AD8-4177-A638-22E0255AC0AF}" presName="sibTrans" presStyleLbl="sibTrans1D1" presStyleIdx="7" presStyleCnt="11"/>
      <dgm:spPr/>
    </dgm:pt>
    <dgm:pt modelId="{2EC61336-4944-46BB-893C-0B6D571BA748}" type="pres">
      <dgm:prSet presAssocID="{745082CD-2AD8-4177-A638-22E0255AC0AF}" presName="connectorText" presStyleLbl="sibTrans1D1" presStyleIdx="7" presStyleCnt="11"/>
      <dgm:spPr/>
    </dgm:pt>
    <dgm:pt modelId="{A7B4EF2B-1385-4354-B527-8073E874DD80}" type="pres">
      <dgm:prSet presAssocID="{1FA14A95-D7A1-48E8-9974-803CED8C801D}" presName="node" presStyleLbl="node1" presStyleIdx="8" presStyleCnt="12">
        <dgm:presLayoutVars>
          <dgm:bulletEnabled val="1"/>
        </dgm:presLayoutVars>
      </dgm:prSet>
      <dgm:spPr/>
    </dgm:pt>
    <dgm:pt modelId="{EE2F86AA-9D3F-4ADD-89A1-2DF2FECF301D}" type="pres">
      <dgm:prSet presAssocID="{5E57D16A-4CB1-45B5-BFC2-8762CF5F2437}" presName="sibTrans" presStyleLbl="sibTrans1D1" presStyleIdx="8" presStyleCnt="11"/>
      <dgm:spPr/>
    </dgm:pt>
    <dgm:pt modelId="{60E665E0-7ED5-4D82-82FF-49C684E5A452}" type="pres">
      <dgm:prSet presAssocID="{5E57D16A-4CB1-45B5-BFC2-8762CF5F2437}" presName="connectorText" presStyleLbl="sibTrans1D1" presStyleIdx="8" presStyleCnt="11"/>
      <dgm:spPr/>
    </dgm:pt>
    <dgm:pt modelId="{7033EE93-D4A1-454E-AD0E-1A65BE684184}" type="pres">
      <dgm:prSet presAssocID="{B87472EB-81F5-404C-875B-6B73A13F3EA9}" presName="node" presStyleLbl="node1" presStyleIdx="9" presStyleCnt="12">
        <dgm:presLayoutVars>
          <dgm:bulletEnabled val="1"/>
        </dgm:presLayoutVars>
      </dgm:prSet>
      <dgm:spPr/>
    </dgm:pt>
    <dgm:pt modelId="{373D27FE-3B6A-49E0-81C1-89EE86FDA5C7}" type="pres">
      <dgm:prSet presAssocID="{632C9C66-2C9D-4705-A3B0-A180D326CD9C}" presName="sibTrans" presStyleLbl="sibTrans1D1" presStyleIdx="9" presStyleCnt="11"/>
      <dgm:spPr/>
    </dgm:pt>
    <dgm:pt modelId="{34F706EA-3552-405F-8445-75A583A4EC56}" type="pres">
      <dgm:prSet presAssocID="{632C9C66-2C9D-4705-A3B0-A180D326CD9C}" presName="connectorText" presStyleLbl="sibTrans1D1" presStyleIdx="9" presStyleCnt="11"/>
      <dgm:spPr/>
    </dgm:pt>
    <dgm:pt modelId="{A42AB0DA-0AB7-4FAC-A010-76302C21429C}" type="pres">
      <dgm:prSet presAssocID="{6BA5BD6F-C7B2-4229-B32E-B0016A524B68}" presName="node" presStyleLbl="node1" presStyleIdx="10" presStyleCnt="12">
        <dgm:presLayoutVars>
          <dgm:bulletEnabled val="1"/>
        </dgm:presLayoutVars>
      </dgm:prSet>
      <dgm:spPr/>
    </dgm:pt>
    <dgm:pt modelId="{A484D20C-A16A-4101-833A-EC3C4E8A5D13}" type="pres">
      <dgm:prSet presAssocID="{4EAADCE0-AC2A-4C5D-97F5-F98D50ACF91B}" presName="sibTrans" presStyleLbl="sibTrans1D1" presStyleIdx="10" presStyleCnt="11"/>
      <dgm:spPr/>
    </dgm:pt>
    <dgm:pt modelId="{7C1626D1-BE7D-4981-AAB2-01E96C315485}" type="pres">
      <dgm:prSet presAssocID="{4EAADCE0-AC2A-4C5D-97F5-F98D50ACF91B}" presName="connectorText" presStyleLbl="sibTrans1D1" presStyleIdx="10" presStyleCnt="11"/>
      <dgm:spPr/>
    </dgm:pt>
    <dgm:pt modelId="{C57C2E4A-289D-433D-BFB3-612E8E485EDA}" type="pres">
      <dgm:prSet presAssocID="{6AABE4EC-CBD7-4C57-811C-4AE1AC063842}" presName="node" presStyleLbl="node1" presStyleIdx="11" presStyleCnt="12">
        <dgm:presLayoutVars>
          <dgm:bulletEnabled val="1"/>
        </dgm:presLayoutVars>
      </dgm:prSet>
      <dgm:spPr/>
    </dgm:pt>
  </dgm:ptLst>
  <dgm:cxnLst>
    <dgm:cxn modelId="{B1017201-DEAD-4993-A45C-548B79E27C55}" type="presOf" srcId="{DDCB8BDB-3CF9-4E29-8327-8F9B799638B8}" destId="{03DE7F7D-9B46-403D-8F10-BA1589996DB5}" srcOrd="0" destOrd="0" presId="urn:microsoft.com/office/officeart/2005/8/layout/bProcess3"/>
    <dgm:cxn modelId="{5F66F90D-3584-4E64-9695-93ADCA03F5B0}" type="presOf" srcId="{7A3DB676-D124-4F1C-8EEC-8128EDD7B495}" destId="{7C67E315-6C34-4AD9-ABCD-43BC68C3F154}" srcOrd="0" destOrd="0" presId="urn:microsoft.com/office/officeart/2005/8/layout/bProcess3"/>
    <dgm:cxn modelId="{F263020E-91C1-4567-8846-1735FA8D4B6B}" srcId="{7A1B8CDA-3032-4BDF-B06A-83FC331FE378}" destId="{6BA5BD6F-C7B2-4229-B32E-B0016A524B68}" srcOrd="10" destOrd="0" parTransId="{670AC588-D725-45BC-B7F8-43C70678C475}" sibTransId="{4EAADCE0-AC2A-4C5D-97F5-F98D50ACF91B}"/>
    <dgm:cxn modelId="{84859B11-E408-435E-87E3-B8D6A1AF9D2F}" srcId="{7A1B8CDA-3032-4BDF-B06A-83FC331FE378}" destId="{FCE9D001-4FA2-4B71-8FB5-33743056F65C}" srcOrd="0" destOrd="0" parTransId="{187A20AF-D741-44FE-A202-2EACE2961A7A}" sibTransId="{7A3DB676-D124-4F1C-8EEC-8128EDD7B495}"/>
    <dgm:cxn modelId="{F29B3314-712E-4F52-B01B-7C669AD2424E}" type="presOf" srcId="{5B65736C-99ED-4FD6-A6BC-35F82418D42D}" destId="{BDBED482-27D4-47AD-AB50-CE042A22A4FF}" srcOrd="0" destOrd="0" presId="urn:microsoft.com/office/officeart/2005/8/layout/bProcess3"/>
    <dgm:cxn modelId="{B213D619-59CA-4253-9328-64D594E008C1}" type="presOf" srcId="{DDCB8BDB-3CF9-4E29-8327-8F9B799638B8}" destId="{58FF1B26-070B-4E21-BDA9-182F36057952}" srcOrd="1" destOrd="0" presId="urn:microsoft.com/office/officeart/2005/8/layout/bProcess3"/>
    <dgm:cxn modelId="{88DB171F-BFD9-406B-B99F-6D6E56651ED2}" type="presOf" srcId="{5DFA4D90-319E-4C3F-AB01-13FDB6732944}" destId="{FF77A145-7BCD-475F-A11C-11163DF9163A}" srcOrd="0" destOrd="0" presId="urn:microsoft.com/office/officeart/2005/8/layout/bProcess3"/>
    <dgm:cxn modelId="{2E8E6725-0293-439F-BCAE-5B19F77F9609}" type="presOf" srcId="{6AABE4EC-CBD7-4C57-811C-4AE1AC063842}" destId="{C57C2E4A-289D-433D-BFB3-612E8E485EDA}" srcOrd="0" destOrd="0" presId="urn:microsoft.com/office/officeart/2005/8/layout/bProcess3"/>
    <dgm:cxn modelId="{B2C6EB2C-86ED-499D-BE63-0034AE868F1D}" type="presOf" srcId="{632C9C66-2C9D-4705-A3B0-A180D326CD9C}" destId="{34F706EA-3552-405F-8445-75A583A4EC56}" srcOrd="1" destOrd="0" presId="urn:microsoft.com/office/officeart/2005/8/layout/bProcess3"/>
    <dgm:cxn modelId="{2698E93A-F35E-49B8-9474-E31B52613071}" type="presOf" srcId="{5E57D16A-4CB1-45B5-BFC2-8762CF5F2437}" destId="{EE2F86AA-9D3F-4ADD-89A1-2DF2FECF301D}" srcOrd="0" destOrd="0" presId="urn:microsoft.com/office/officeart/2005/8/layout/bProcess3"/>
    <dgm:cxn modelId="{2D1C4C3D-1A5A-4B15-9C50-9F19A5E95F15}" srcId="{7A1B8CDA-3032-4BDF-B06A-83FC331FE378}" destId="{26034CA2-7EDE-4212-94CC-3A96B2F1A5B7}" srcOrd="1" destOrd="0" parTransId="{434B10F9-4774-4CE2-9DB7-DA717B1EC9AB}" sibTransId="{E1C1D94E-AA23-4FFD-B8E5-40B04F03B8A6}"/>
    <dgm:cxn modelId="{42D87B3E-88F2-4DC3-9D83-A24AD90C80A1}" type="presOf" srcId="{5E57D16A-4CB1-45B5-BFC2-8762CF5F2437}" destId="{60E665E0-7ED5-4D82-82FF-49C684E5A452}" srcOrd="1" destOrd="0" presId="urn:microsoft.com/office/officeart/2005/8/layout/bProcess3"/>
    <dgm:cxn modelId="{3C28943F-8FEB-4A71-AD65-297677C2AA7F}" srcId="{7A1B8CDA-3032-4BDF-B06A-83FC331FE378}" destId="{16F5E2AA-C9CB-450E-8B6E-183548882627}" srcOrd="5" destOrd="0" parTransId="{3BB7D1FE-205D-46B7-9278-6FAC5E76AE8B}" sibTransId="{DDCB8BDB-3CF9-4E29-8327-8F9B799638B8}"/>
    <dgm:cxn modelId="{F2F03A42-7CFB-4023-A868-5FB435A1D963}" type="presOf" srcId="{5DFA4D90-319E-4C3F-AB01-13FDB6732944}" destId="{9C1C913C-E933-4056-92AB-A2966A512A48}" srcOrd="1" destOrd="0" presId="urn:microsoft.com/office/officeart/2005/8/layout/bProcess3"/>
    <dgm:cxn modelId="{54DFB765-C553-440B-A28E-C20DC27D8D91}" type="presOf" srcId="{7E2C9C03-9E2A-4755-8DC3-23502DD0E767}" destId="{89283F0B-40FC-40EF-8B67-6C743965D7E4}" srcOrd="0" destOrd="0" presId="urn:microsoft.com/office/officeart/2005/8/layout/bProcess3"/>
    <dgm:cxn modelId="{7E79AD48-1CC5-42F4-9350-663698477DAD}" type="presOf" srcId="{745082CD-2AD8-4177-A638-22E0255AC0AF}" destId="{A70F6845-C7F7-4989-B90F-FDB659B5F9BA}" srcOrd="0" destOrd="0" presId="urn:microsoft.com/office/officeart/2005/8/layout/bProcess3"/>
    <dgm:cxn modelId="{7FDFBA68-F5B1-4929-965B-158CA9136BC0}" srcId="{7A1B8CDA-3032-4BDF-B06A-83FC331FE378}" destId="{1FA14A95-D7A1-48E8-9974-803CED8C801D}" srcOrd="8" destOrd="0" parTransId="{9BBE842B-8690-4C70-A7A2-CEFC9253A121}" sibTransId="{5E57D16A-4CB1-45B5-BFC2-8762CF5F2437}"/>
    <dgm:cxn modelId="{DE2CAF49-CE8B-4446-BA9D-6F8843BD5FDA}" type="presOf" srcId="{26034CA2-7EDE-4212-94CC-3A96B2F1A5B7}" destId="{CF37BE29-7AEC-46CF-8DD4-B1D35EF83F44}" srcOrd="0" destOrd="0" presId="urn:microsoft.com/office/officeart/2005/8/layout/bProcess3"/>
    <dgm:cxn modelId="{4E369D6A-4F78-491B-9A64-02191ABE2A93}" type="presOf" srcId="{745082CD-2AD8-4177-A638-22E0255AC0AF}" destId="{2EC61336-4944-46BB-893C-0B6D571BA748}" srcOrd="1" destOrd="0" presId="urn:microsoft.com/office/officeart/2005/8/layout/bProcess3"/>
    <dgm:cxn modelId="{545D176B-5FCB-4514-ACB3-32360336287F}" type="presOf" srcId="{6BA5BD6F-C7B2-4229-B32E-B0016A524B68}" destId="{A42AB0DA-0AB7-4FAC-A010-76302C21429C}" srcOrd="0" destOrd="0" presId="urn:microsoft.com/office/officeart/2005/8/layout/bProcess3"/>
    <dgm:cxn modelId="{DFCF8770-184F-4705-83D7-4FA28DEB9204}" type="presOf" srcId="{7A1B8CDA-3032-4BDF-B06A-83FC331FE378}" destId="{1C5260DB-2E84-447E-9684-C84541B892D9}" srcOrd="0" destOrd="0" presId="urn:microsoft.com/office/officeart/2005/8/layout/bProcess3"/>
    <dgm:cxn modelId="{F88BB250-06F6-44B6-938A-86C0DF25169B}" type="presOf" srcId="{E1C1D94E-AA23-4FFD-B8E5-40B04F03B8A6}" destId="{2BD91025-A1DB-4396-8E74-BEBF7E97944B}" srcOrd="0" destOrd="0" presId="urn:microsoft.com/office/officeart/2005/8/layout/bProcess3"/>
    <dgm:cxn modelId="{31A6B871-8173-472B-9BDE-E618D404BE91}" type="presOf" srcId="{B2156BF5-199E-4506-9A46-CA6F601F175C}" destId="{15BA1346-DF9D-499A-BE91-35D7851F28AD}" srcOrd="0" destOrd="0" presId="urn:microsoft.com/office/officeart/2005/8/layout/bProcess3"/>
    <dgm:cxn modelId="{DDC1E371-0C87-4DCA-85BE-C4324CA0368D}" type="presOf" srcId="{F51A738E-1CE0-4DA0-902D-A14F21F17395}" destId="{2EF047B4-7A38-4C91-B625-9E99510FDF4E}" srcOrd="0" destOrd="0" presId="urn:microsoft.com/office/officeart/2005/8/layout/bProcess3"/>
    <dgm:cxn modelId="{B6DF6C53-CE09-47D1-AC0A-9A7A42888CED}" type="presOf" srcId="{632C9C66-2C9D-4705-A3B0-A180D326CD9C}" destId="{373D27FE-3B6A-49E0-81C1-89EE86FDA5C7}" srcOrd="0" destOrd="0" presId="urn:microsoft.com/office/officeart/2005/8/layout/bProcess3"/>
    <dgm:cxn modelId="{FA688153-016D-4821-8055-9235EF068321}" srcId="{7A1B8CDA-3032-4BDF-B06A-83FC331FE378}" destId="{5977FC1B-B9FA-4802-BC36-D127B52A172E}" srcOrd="7" destOrd="0" parTransId="{9C7F0641-5231-4791-91C0-60C4AD566A91}" sibTransId="{745082CD-2AD8-4177-A638-22E0255AC0AF}"/>
    <dgm:cxn modelId="{C88BB274-D2AB-49ED-B63D-0D9892967E79}" type="presOf" srcId="{4EAADCE0-AC2A-4C5D-97F5-F98D50ACF91B}" destId="{7C1626D1-BE7D-4981-AAB2-01E96C315485}" srcOrd="1" destOrd="0" presId="urn:microsoft.com/office/officeart/2005/8/layout/bProcess3"/>
    <dgm:cxn modelId="{74EE2455-1967-4678-B1FF-437AF23B92D4}" type="presOf" srcId="{7A3DB676-D124-4F1C-8EEC-8128EDD7B495}" destId="{72130071-47A9-4A94-8940-1E675B3EE915}" srcOrd="1" destOrd="0" presId="urn:microsoft.com/office/officeart/2005/8/layout/bProcess3"/>
    <dgm:cxn modelId="{2C8CD777-D8CE-4C60-ABDE-EBE5AF8F333B}" type="presOf" srcId="{5977FC1B-B9FA-4802-BC36-D127B52A172E}" destId="{5F7BDD01-C822-419F-B134-E3F33E049FB5}" srcOrd="0" destOrd="0" presId="urn:microsoft.com/office/officeart/2005/8/layout/bProcess3"/>
    <dgm:cxn modelId="{6B1F1078-8F30-49EF-A20E-0D4EA8D2BAF8}" type="presOf" srcId="{051947CB-CDFA-41CF-B26C-51B71ED6191D}" destId="{265CE9C2-C0E5-4593-B1D2-5ED77844056C}" srcOrd="0" destOrd="0" presId="urn:microsoft.com/office/officeart/2005/8/layout/bProcess3"/>
    <dgm:cxn modelId="{E7EC5D58-A0AC-461C-80D6-E72BF143CE79}" type="presOf" srcId="{16F5E2AA-C9CB-450E-8B6E-183548882627}" destId="{B9F06541-45C3-4217-893E-19EF3C7DBEA3}" srcOrd="0" destOrd="0" presId="urn:microsoft.com/office/officeart/2005/8/layout/bProcess3"/>
    <dgm:cxn modelId="{44F1A458-352F-472C-BEBD-C763489D93BB}" type="presOf" srcId="{4EAADCE0-AC2A-4C5D-97F5-F98D50ACF91B}" destId="{A484D20C-A16A-4101-833A-EC3C4E8A5D13}" srcOrd="0" destOrd="0" presId="urn:microsoft.com/office/officeart/2005/8/layout/bProcess3"/>
    <dgm:cxn modelId="{F1C4347B-4625-422A-A504-213BF89B2853}" type="presOf" srcId="{3D94CD03-BEB3-4F5C-957A-E112D1FB4F5E}" destId="{094C8E73-C3FC-4DA5-B271-999261CBC24C}" srcOrd="0" destOrd="0" presId="urn:microsoft.com/office/officeart/2005/8/layout/bProcess3"/>
    <dgm:cxn modelId="{0AF92D8A-92C1-41AB-A1A6-035A12017D73}" type="presOf" srcId="{5B65736C-99ED-4FD6-A6BC-35F82418D42D}" destId="{1C60B05F-DFCE-4DC7-9DEA-31DEF818B208}" srcOrd="1" destOrd="0" presId="urn:microsoft.com/office/officeart/2005/8/layout/bProcess3"/>
    <dgm:cxn modelId="{6F90529D-2ADC-406F-8D4C-8FBE7474E95B}" type="presOf" srcId="{A4A31A6F-51A3-4436-A5E0-B092EB7FBD59}" destId="{671B9FC3-C5EB-4FFE-A2F3-A1101D937B79}" srcOrd="1" destOrd="0" presId="urn:microsoft.com/office/officeart/2005/8/layout/bProcess3"/>
    <dgm:cxn modelId="{6B27DBA9-949B-44CB-9142-AA390705A86D}" type="presOf" srcId="{B87472EB-81F5-404C-875B-6B73A13F3EA9}" destId="{7033EE93-D4A1-454E-AD0E-1A65BE684184}" srcOrd="0" destOrd="0" presId="urn:microsoft.com/office/officeart/2005/8/layout/bProcess3"/>
    <dgm:cxn modelId="{5E9F97B0-9A86-43D6-B2A2-27C5F75E6C77}" srcId="{7A1B8CDA-3032-4BDF-B06A-83FC331FE378}" destId="{051947CB-CDFA-41CF-B26C-51B71ED6191D}" srcOrd="3" destOrd="0" parTransId="{CE9FB38A-0374-442C-A904-B932A75AE9A1}" sibTransId="{A4A31A6F-51A3-4436-A5E0-B092EB7FBD59}"/>
    <dgm:cxn modelId="{AEBB14B3-E6E6-4D1A-BBE0-C3E3ED220830}" srcId="{7A1B8CDA-3032-4BDF-B06A-83FC331FE378}" destId="{6AABE4EC-CBD7-4C57-811C-4AE1AC063842}" srcOrd="11" destOrd="0" parTransId="{A1271952-FC6D-4F63-9B85-583E27FA979E}" sibTransId="{5328E77C-A649-4F62-B23E-FC18D28E0CC1}"/>
    <dgm:cxn modelId="{444EE9B9-3070-41DD-A908-8874F714269E}" srcId="{7A1B8CDA-3032-4BDF-B06A-83FC331FE378}" destId="{B2156BF5-199E-4506-9A46-CA6F601F175C}" srcOrd="2" destOrd="0" parTransId="{B1813219-C8BE-4E30-8B60-3EAD9FF02271}" sibTransId="{F51A738E-1CE0-4DA0-902D-A14F21F17395}"/>
    <dgm:cxn modelId="{868943BC-B3BA-4CEB-B518-13F5DB5DA02E}" srcId="{7A1B8CDA-3032-4BDF-B06A-83FC331FE378}" destId="{B87472EB-81F5-404C-875B-6B73A13F3EA9}" srcOrd="9" destOrd="0" parTransId="{E1770BB5-83AE-4DAF-8F21-7D6777EE1FDD}" sibTransId="{632C9C66-2C9D-4705-A3B0-A180D326CD9C}"/>
    <dgm:cxn modelId="{13A530BD-EA6C-425A-8A52-C95858333C60}" type="presOf" srcId="{F51A738E-1CE0-4DA0-902D-A14F21F17395}" destId="{5DCC2B2D-3DE8-404C-8B91-5D3C49DA30FA}" srcOrd="1" destOrd="0" presId="urn:microsoft.com/office/officeart/2005/8/layout/bProcess3"/>
    <dgm:cxn modelId="{73389AC9-5334-4065-95CC-EF2CC161DBAF}" type="presOf" srcId="{A4A31A6F-51A3-4436-A5E0-B092EB7FBD59}" destId="{50AA22FF-F6FB-4053-A77E-C0485D23FFC0}" srcOrd="0" destOrd="0" presId="urn:microsoft.com/office/officeart/2005/8/layout/bProcess3"/>
    <dgm:cxn modelId="{52EA24D9-B2E6-492E-B219-6FBB0E89866C}" srcId="{7A1B8CDA-3032-4BDF-B06A-83FC331FE378}" destId="{3D94CD03-BEB3-4F5C-957A-E112D1FB4F5E}" srcOrd="4" destOrd="0" parTransId="{B8BEC8DF-7BEE-4AA2-9553-9525D26C4ABD}" sibTransId="{5DFA4D90-319E-4C3F-AB01-13FDB6732944}"/>
    <dgm:cxn modelId="{E127E5D9-C27F-4F54-AB74-94C8A7789444}" type="presOf" srcId="{FCE9D001-4FA2-4B71-8FB5-33743056F65C}" destId="{3EEECDC5-9D82-4ED3-8E72-724B3BA04958}" srcOrd="0" destOrd="0" presId="urn:microsoft.com/office/officeart/2005/8/layout/bProcess3"/>
    <dgm:cxn modelId="{A1D7A7E7-1BD4-4B19-B1F6-802EC611AED2}" type="presOf" srcId="{1FA14A95-D7A1-48E8-9974-803CED8C801D}" destId="{A7B4EF2B-1385-4354-B527-8073E874DD80}" srcOrd="0" destOrd="0" presId="urn:microsoft.com/office/officeart/2005/8/layout/bProcess3"/>
    <dgm:cxn modelId="{A39F2CFE-7469-4CBE-BFC1-837702EF504D}" srcId="{7A1B8CDA-3032-4BDF-B06A-83FC331FE378}" destId="{7E2C9C03-9E2A-4755-8DC3-23502DD0E767}" srcOrd="6" destOrd="0" parTransId="{149B005B-3DFE-4886-B959-FCC4FA57E754}" sibTransId="{5B65736C-99ED-4FD6-A6BC-35F82418D42D}"/>
    <dgm:cxn modelId="{640A37FF-4659-4A64-BD80-3804255C9683}" type="presOf" srcId="{E1C1D94E-AA23-4FFD-B8E5-40B04F03B8A6}" destId="{B973D7D0-1839-4930-AC60-9071E8A1A623}" srcOrd="1" destOrd="0" presId="urn:microsoft.com/office/officeart/2005/8/layout/bProcess3"/>
    <dgm:cxn modelId="{629549FF-CA6A-4B0F-A333-E21E55A437C4}" type="presParOf" srcId="{1C5260DB-2E84-447E-9684-C84541B892D9}" destId="{3EEECDC5-9D82-4ED3-8E72-724B3BA04958}" srcOrd="0" destOrd="0" presId="urn:microsoft.com/office/officeart/2005/8/layout/bProcess3"/>
    <dgm:cxn modelId="{CFD7A8B5-83F2-4471-AD90-8D43FA49D7D0}" type="presParOf" srcId="{1C5260DB-2E84-447E-9684-C84541B892D9}" destId="{7C67E315-6C34-4AD9-ABCD-43BC68C3F154}" srcOrd="1" destOrd="0" presId="urn:microsoft.com/office/officeart/2005/8/layout/bProcess3"/>
    <dgm:cxn modelId="{037EA4B9-222F-41A2-B9F7-DF394E3BEC6E}" type="presParOf" srcId="{7C67E315-6C34-4AD9-ABCD-43BC68C3F154}" destId="{72130071-47A9-4A94-8940-1E675B3EE915}" srcOrd="0" destOrd="0" presId="urn:microsoft.com/office/officeart/2005/8/layout/bProcess3"/>
    <dgm:cxn modelId="{6E2BA7FC-BB04-427D-B2F6-EDBF973F60B7}" type="presParOf" srcId="{1C5260DB-2E84-447E-9684-C84541B892D9}" destId="{CF37BE29-7AEC-46CF-8DD4-B1D35EF83F44}" srcOrd="2" destOrd="0" presId="urn:microsoft.com/office/officeart/2005/8/layout/bProcess3"/>
    <dgm:cxn modelId="{47FEF877-0A83-4C0F-8932-12C1A9DA8ED2}" type="presParOf" srcId="{1C5260DB-2E84-447E-9684-C84541B892D9}" destId="{2BD91025-A1DB-4396-8E74-BEBF7E97944B}" srcOrd="3" destOrd="0" presId="urn:microsoft.com/office/officeart/2005/8/layout/bProcess3"/>
    <dgm:cxn modelId="{EBFA3F11-6288-44B7-A856-3AA0A6ABE379}" type="presParOf" srcId="{2BD91025-A1DB-4396-8E74-BEBF7E97944B}" destId="{B973D7D0-1839-4930-AC60-9071E8A1A623}" srcOrd="0" destOrd="0" presId="urn:microsoft.com/office/officeart/2005/8/layout/bProcess3"/>
    <dgm:cxn modelId="{990C2E6D-F94A-4BFE-94FE-05F5D169829F}" type="presParOf" srcId="{1C5260DB-2E84-447E-9684-C84541B892D9}" destId="{15BA1346-DF9D-499A-BE91-35D7851F28AD}" srcOrd="4" destOrd="0" presId="urn:microsoft.com/office/officeart/2005/8/layout/bProcess3"/>
    <dgm:cxn modelId="{347EDC20-024A-4537-856B-2CD927C135CD}" type="presParOf" srcId="{1C5260DB-2E84-447E-9684-C84541B892D9}" destId="{2EF047B4-7A38-4C91-B625-9E99510FDF4E}" srcOrd="5" destOrd="0" presId="urn:microsoft.com/office/officeart/2005/8/layout/bProcess3"/>
    <dgm:cxn modelId="{C8801CBD-0B0D-43B4-85D4-CFCE76E4ADD6}" type="presParOf" srcId="{2EF047B4-7A38-4C91-B625-9E99510FDF4E}" destId="{5DCC2B2D-3DE8-404C-8B91-5D3C49DA30FA}" srcOrd="0" destOrd="0" presId="urn:microsoft.com/office/officeart/2005/8/layout/bProcess3"/>
    <dgm:cxn modelId="{553974F9-EAAA-493A-ABB5-33134F10CD6C}" type="presParOf" srcId="{1C5260DB-2E84-447E-9684-C84541B892D9}" destId="{265CE9C2-C0E5-4593-B1D2-5ED77844056C}" srcOrd="6" destOrd="0" presId="urn:microsoft.com/office/officeart/2005/8/layout/bProcess3"/>
    <dgm:cxn modelId="{D37E9EAA-58A7-4C1E-8E5E-71E346062527}" type="presParOf" srcId="{1C5260DB-2E84-447E-9684-C84541B892D9}" destId="{50AA22FF-F6FB-4053-A77E-C0485D23FFC0}" srcOrd="7" destOrd="0" presId="urn:microsoft.com/office/officeart/2005/8/layout/bProcess3"/>
    <dgm:cxn modelId="{5530F4F8-BDE0-4954-BA61-28749C6CB17B}" type="presParOf" srcId="{50AA22FF-F6FB-4053-A77E-C0485D23FFC0}" destId="{671B9FC3-C5EB-4FFE-A2F3-A1101D937B79}" srcOrd="0" destOrd="0" presId="urn:microsoft.com/office/officeart/2005/8/layout/bProcess3"/>
    <dgm:cxn modelId="{BABAD912-EE7B-4332-B12D-B875E1648B2D}" type="presParOf" srcId="{1C5260DB-2E84-447E-9684-C84541B892D9}" destId="{094C8E73-C3FC-4DA5-B271-999261CBC24C}" srcOrd="8" destOrd="0" presId="urn:microsoft.com/office/officeart/2005/8/layout/bProcess3"/>
    <dgm:cxn modelId="{93AF410C-E2A3-42ED-8A19-F76811625709}" type="presParOf" srcId="{1C5260DB-2E84-447E-9684-C84541B892D9}" destId="{FF77A145-7BCD-475F-A11C-11163DF9163A}" srcOrd="9" destOrd="0" presId="urn:microsoft.com/office/officeart/2005/8/layout/bProcess3"/>
    <dgm:cxn modelId="{7198D28C-7127-492C-A7D5-647BE999EB4C}" type="presParOf" srcId="{FF77A145-7BCD-475F-A11C-11163DF9163A}" destId="{9C1C913C-E933-4056-92AB-A2966A512A48}" srcOrd="0" destOrd="0" presId="urn:microsoft.com/office/officeart/2005/8/layout/bProcess3"/>
    <dgm:cxn modelId="{105535FA-6684-4E6E-BAFA-7CF31522525E}" type="presParOf" srcId="{1C5260DB-2E84-447E-9684-C84541B892D9}" destId="{B9F06541-45C3-4217-893E-19EF3C7DBEA3}" srcOrd="10" destOrd="0" presId="urn:microsoft.com/office/officeart/2005/8/layout/bProcess3"/>
    <dgm:cxn modelId="{AF00A83F-C692-445D-AFAE-F34A1A1DFDA8}" type="presParOf" srcId="{1C5260DB-2E84-447E-9684-C84541B892D9}" destId="{03DE7F7D-9B46-403D-8F10-BA1589996DB5}" srcOrd="11" destOrd="0" presId="urn:microsoft.com/office/officeart/2005/8/layout/bProcess3"/>
    <dgm:cxn modelId="{F6EEC2EA-7EA1-496F-9FE3-88315ACBB87D}" type="presParOf" srcId="{03DE7F7D-9B46-403D-8F10-BA1589996DB5}" destId="{58FF1B26-070B-4E21-BDA9-182F36057952}" srcOrd="0" destOrd="0" presId="urn:microsoft.com/office/officeart/2005/8/layout/bProcess3"/>
    <dgm:cxn modelId="{C8C7BEB6-98EB-4104-BF13-F0DDAAB05C96}" type="presParOf" srcId="{1C5260DB-2E84-447E-9684-C84541B892D9}" destId="{89283F0B-40FC-40EF-8B67-6C743965D7E4}" srcOrd="12" destOrd="0" presId="urn:microsoft.com/office/officeart/2005/8/layout/bProcess3"/>
    <dgm:cxn modelId="{D863733F-ED20-43DB-9B94-36E3B8700502}" type="presParOf" srcId="{1C5260DB-2E84-447E-9684-C84541B892D9}" destId="{BDBED482-27D4-47AD-AB50-CE042A22A4FF}" srcOrd="13" destOrd="0" presId="urn:microsoft.com/office/officeart/2005/8/layout/bProcess3"/>
    <dgm:cxn modelId="{56F43741-AA3B-40F6-B3F4-6C2E1950A6F8}" type="presParOf" srcId="{BDBED482-27D4-47AD-AB50-CE042A22A4FF}" destId="{1C60B05F-DFCE-4DC7-9DEA-31DEF818B208}" srcOrd="0" destOrd="0" presId="urn:microsoft.com/office/officeart/2005/8/layout/bProcess3"/>
    <dgm:cxn modelId="{4D36DB87-6760-4AC2-86CD-0144891D6CC7}" type="presParOf" srcId="{1C5260DB-2E84-447E-9684-C84541B892D9}" destId="{5F7BDD01-C822-419F-B134-E3F33E049FB5}" srcOrd="14" destOrd="0" presId="urn:microsoft.com/office/officeart/2005/8/layout/bProcess3"/>
    <dgm:cxn modelId="{334B44EB-5A9E-45E8-AF3B-2175470E680B}" type="presParOf" srcId="{1C5260DB-2E84-447E-9684-C84541B892D9}" destId="{A70F6845-C7F7-4989-B90F-FDB659B5F9BA}" srcOrd="15" destOrd="0" presId="urn:microsoft.com/office/officeart/2005/8/layout/bProcess3"/>
    <dgm:cxn modelId="{8B2A4932-5080-4526-90B0-E019B68E6CD0}" type="presParOf" srcId="{A70F6845-C7F7-4989-B90F-FDB659B5F9BA}" destId="{2EC61336-4944-46BB-893C-0B6D571BA748}" srcOrd="0" destOrd="0" presId="urn:microsoft.com/office/officeart/2005/8/layout/bProcess3"/>
    <dgm:cxn modelId="{980AB7CE-0969-48CA-894A-97B281DACA10}" type="presParOf" srcId="{1C5260DB-2E84-447E-9684-C84541B892D9}" destId="{A7B4EF2B-1385-4354-B527-8073E874DD80}" srcOrd="16" destOrd="0" presId="urn:microsoft.com/office/officeart/2005/8/layout/bProcess3"/>
    <dgm:cxn modelId="{755F085A-E139-4017-9E5F-0E35959497A6}" type="presParOf" srcId="{1C5260DB-2E84-447E-9684-C84541B892D9}" destId="{EE2F86AA-9D3F-4ADD-89A1-2DF2FECF301D}" srcOrd="17" destOrd="0" presId="urn:microsoft.com/office/officeart/2005/8/layout/bProcess3"/>
    <dgm:cxn modelId="{005A625C-B4CE-48F4-8893-537B3844210A}" type="presParOf" srcId="{EE2F86AA-9D3F-4ADD-89A1-2DF2FECF301D}" destId="{60E665E0-7ED5-4D82-82FF-49C684E5A452}" srcOrd="0" destOrd="0" presId="urn:microsoft.com/office/officeart/2005/8/layout/bProcess3"/>
    <dgm:cxn modelId="{84E50D18-6C4D-4E31-B74B-E7163F7CDEC2}" type="presParOf" srcId="{1C5260DB-2E84-447E-9684-C84541B892D9}" destId="{7033EE93-D4A1-454E-AD0E-1A65BE684184}" srcOrd="18" destOrd="0" presId="urn:microsoft.com/office/officeart/2005/8/layout/bProcess3"/>
    <dgm:cxn modelId="{8FED824C-9C3C-4958-A90B-B1984A2DE3EB}" type="presParOf" srcId="{1C5260DB-2E84-447E-9684-C84541B892D9}" destId="{373D27FE-3B6A-49E0-81C1-89EE86FDA5C7}" srcOrd="19" destOrd="0" presId="urn:microsoft.com/office/officeart/2005/8/layout/bProcess3"/>
    <dgm:cxn modelId="{2A048DF0-7CB2-4964-8408-54AFEF5A4CCC}" type="presParOf" srcId="{373D27FE-3B6A-49E0-81C1-89EE86FDA5C7}" destId="{34F706EA-3552-405F-8445-75A583A4EC56}" srcOrd="0" destOrd="0" presId="urn:microsoft.com/office/officeart/2005/8/layout/bProcess3"/>
    <dgm:cxn modelId="{68CC627E-B3E5-4CFC-95C2-28286B6AF308}" type="presParOf" srcId="{1C5260DB-2E84-447E-9684-C84541B892D9}" destId="{A42AB0DA-0AB7-4FAC-A010-76302C21429C}" srcOrd="20" destOrd="0" presId="urn:microsoft.com/office/officeart/2005/8/layout/bProcess3"/>
    <dgm:cxn modelId="{7FEE6D60-3CBB-4E41-B836-AA6145164EF9}" type="presParOf" srcId="{1C5260DB-2E84-447E-9684-C84541B892D9}" destId="{A484D20C-A16A-4101-833A-EC3C4E8A5D13}" srcOrd="21" destOrd="0" presId="urn:microsoft.com/office/officeart/2005/8/layout/bProcess3"/>
    <dgm:cxn modelId="{CF4F5BE3-7774-4B27-A94D-1D14A35C4FD0}" type="presParOf" srcId="{A484D20C-A16A-4101-833A-EC3C4E8A5D13}" destId="{7C1626D1-BE7D-4981-AAB2-01E96C315485}" srcOrd="0" destOrd="0" presId="urn:microsoft.com/office/officeart/2005/8/layout/bProcess3"/>
    <dgm:cxn modelId="{796E8FF7-BB3C-4228-A337-D6EC937A6FED}" type="presParOf" srcId="{1C5260DB-2E84-447E-9684-C84541B892D9}" destId="{C57C2E4A-289D-433D-BFB3-612E8E485EDA}" srcOrd="22" destOrd="0" presId="urn:microsoft.com/office/officeart/2005/8/layout/bProcess3"/>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56484-F74E-4A38-8148-23713EA2F9E7}">
      <dsp:nvSpPr>
        <dsp:cNvPr id="0" name=""/>
        <dsp:cNvSpPr/>
      </dsp:nvSpPr>
      <dsp:spPr>
        <a:xfrm>
          <a:off x="141405" y="1576"/>
          <a:ext cx="1911114" cy="1146668"/>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Preprocessing</a:t>
          </a:r>
        </a:p>
      </dsp:txBody>
      <dsp:txXfrm>
        <a:off x="174990" y="35161"/>
        <a:ext cx="1843944" cy="1079498"/>
      </dsp:txXfrm>
    </dsp:sp>
    <dsp:sp modelId="{AE0C1FE3-6F2E-4A93-8320-EBC97D40ECEE}">
      <dsp:nvSpPr>
        <dsp:cNvPr id="0" name=""/>
        <dsp:cNvSpPr/>
      </dsp:nvSpPr>
      <dsp:spPr>
        <a:xfrm rot="5400000">
          <a:off x="894384" y="1282022"/>
          <a:ext cx="405156" cy="47395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954776" y="1316422"/>
        <a:ext cx="284374" cy="283609"/>
      </dsp:txXfrm>
    </dsp:sp>
    <dsp:sp modelId="{6821D5BD-3A70-451F-A3BE-EDA595F25F53}">
      <dsp:nvSpPr>
        <dsp:cNvPr id="0" name=""/>
        <dsp:cNvSpPr/>
      </dsp:nvSpPr>
      <dsp:spPr>
        <a:xfrm>
          <a:off x="141405" y="1912690"/>
          <a:ext cx="1911114" cy="1146668"/>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Compilation</a:t>
          </a:r>
        </a:p>
      </dsp:txBody>
      <dsp:txXfrm>
        <a:off x="174990" y="1946275"/>
        <a:ext cx="1843944" cy="1079498"/>
      </dsp:txXfrm>
    </dsp:sp>
    <dsp:sp modelId="{26E5F1EC-D21C-40E1-BADA-87D8E7B86E45}">
      <dsp:nvSpPr>
        <dsp:cNvPr id="0" name=""/>
        <dsp:cNvSpPr/>
      </dsp:nvSpPr>
      <dsp:spPr>
        <a:xfrm rot="5400000">
          <a:off x="894384" y="3193137"/>
          <a:ext cx="405156" cy="47395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954776" y="3227537"/>
        <a:ext cx="284374" cy="283609"/>
      </dsp:txXfrm>
    </dsp:sp>
    <dsp:sp modelId="{A0303B70-9305-45B7-BDFB-2AC4A19292E7}">
      <dsp:nvSpPr>
        <dsp:cNvPr id="0" name=""/>
        <dsp:cNvSpPr/>
      </dsp:nvSpPr>
      <dsp:spPr>
        <a:xfrm>
          <a:off x="141405" y="3823805"/>
          <a:ext cx="1911114" cy="1146668"/>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Assembling</a:t>
          </a:r>
        </a:p>
      </dsp:txBody>
      <dsp:txXfrm>
        <a:off x="174990" y="3857390"/>
        <a:ext cx="1843944" cy="10794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7E315-6C34-4AD9-ABCD-43BC68C3F154}">
      <dsp:nvSpPr>
        <dsp:cNvPr id="0" name=""/>
        <dsp:cNvSpPr/>
      </dsp:nvSpPr>
      <dsp:spPr>
        <a:xfrm>
          <a:off x="1254922" y="438316"/>
          <a:ext cx="257680" cy="91440"/>
        </a:xfrm>
        <a:custGeom>
          <a:avLst/>
          <a:gdLst/>
          <a:ahLst/>
          <a:cxnLst/>
          <a:rect l="0" t="0" r="0" b="0"/>
          <a:pathLst>
            <a:path>
              <a:moveTo>
                <a:pt x="0" y="45720"/>
              </a:moveTo>
              <a:lnTo>
                <a:pt x="25768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482594"/>
        <a:ext cx="14414" cy="2882"/>
      </dsp:txXfrm>
    </dsp:sp>
    <dsp:sp modelId="{3EEECDC5-9D82-4ED3-8E72-724B3BA04958}">
      <dsp:nvSpPr>
        <dsp:cNvPr id="0" name=""/>
        <dsp:cNvSpPr/>
      </dsp:nvSpPr>
      <dsp:spPr>
        <a:xfrm>
          <a:off x="3329" y="108018"/>
          <a:ext cx="1253393" cy="752035"/>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Fold constants</a:t>
          </a:r>
        </a:p>
      </dsp:txBody>
      <dsp:txXfrm>
        <a:off x="3329" y="108018"/>
        <a:ext cx="1253393" cy="752035"/>
      </dsp:txXfrm>
    </dsp:sp>
    <dsp:sp modelId="{2BD91025-A1DB-4396-8E74-BEBF7E97944B}">
      <dsp:nvSpPr>
        <dsp:cNvPr id="0" name=""/>
        <dsp:cNvSpPr/>
      </dsp:nvSpPr>
      <dsp:spPr>
        <a:xfrm>
          <a:off x="2796596" y="438316"/>
          <a:ext cx="257680" cy="91440"/>
        </a:xfrm>
        <a:custGeom>
          <a:avLst/>
          <a:gdLst/>
          <a:ahLst/>
          <a:cxnLst/>
          <a:rect l="0" t="0" r="0" b="0"/>
          <a:pathLst>
            <a:path>
              <a:moveTo>
                <a:pt x="0" y="45720"/>
              </a:moveTo>
              <a:lnTo>
                <a:pt x="25768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482594"/>
        <a:ext cx="14414" cy="2882"/>
      </dsp:txXfrm>
    </dsp:sp>
    <dsp:sp modelId="{CF37BE29-7AEC-46CF-8DD4-B1D35EF83F44}">
      <dsp:nvSpPr>
        <dsp:cNvPr id="0" name=""/>
        <dsp:cNvSpPr/>
      </dsp:nvSpPr>
      <dsp:spPr>
        <a:xfrm>
          <a:off x="1545003" y="108018"/>
          <a:ext cx="1253393" cy="752035"/>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Inline functions</a:t>
          </a:r>
        </a:p>
      </dsp:txBody>
      <dsp:txXfrm>
        <a:off x="1545003" y="108018"/>
        <a:ext cx="1253393" cy="752035"/>
      </dsp:txXfrm>
    </dsp:sp>
    <dsp:sp modelId="{2EF047B4-7A38-4C91-B625-9E99510FDF4E}">
      <dsp:nvSpPr>
        <dsp:cNvPr id="0" name=""/>
        <dsp:cNvSpPr/>
      </dsp:nvSpPr>
      <dsp:spPr>
        <a:xfrm>
          <a:off x="630026" y="858254"/>
          <a:ext cx="3083347" cy="257680"/>
        </a:xfrm>
        <a:custGeom>
          <a:avLst/>
          <a:gdLst/>
          <a:ahLst/>
          <a:cxnLst/>
          <a:rect l="0" t="0" r="0" b="0"/>
          <a:pathLst>
            <a:path>
              <a:moveTo>
                <a:pt x="3083347" y="0"/>
              </a:moveTo>
              <a:lnTo>
                <a:pt x="3083347" y="145940"/>
              </a:lnTo>
              <a:lnTo>
                <a:pt x="0" y="145940"/>
              </a:lnTo>
              <a:lnTo>
                <a:pt x="0" y="25768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985653"/>
        <a:ext cx="154839" cy="2882"/>
      </dsp:txXfrm>
    </dsp:sp>
    <dsp:sp modelId="{15BA1346-DF9D-499A-BE91-35D7851F28AD}">
      <dsp:nvSpPr>
        <dsp:cNvPr id="0" name=""/>
        <dsp:cNvSpPr/>
      </dsp:nvSpPr>
      <dsp:spPr>
        <a:xfrm>
          <a:off x="3086677" y="108018"/>
          <a:ext cx="1253393" cy="752035"/>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Eliminate common subexpressions</a:t>
          </a:r>
        </a:p>
      </dsp:txBody>
      <dsp:txXfrm>
        <a:off x="3086677" y="108018"/>
        <a:ext cx="1253393" cy="752035"/>
      </dsp:txXfrm>
    </dsp:sp>
    <dsp:sp modelId="{50AA22FF-F6FB-4053-A77E-C0485D23FFC0}">
      <dsp:nvSpPr>
        <dsp:cNvPr id="0" name=""/>
        <dsp:cNvSpPr/>
      </dsp:nvSpPr>
      <dsp:spPr>
        <a:xfrm>
          <a:off x="1254922" y="1478632"/>
          <a:ext cx="257680" cy="91440"/>
        </a:xfrm>
        <a:custGeom>
          <a:avLst/>
          <a:gdLst/>
          <a:ahLst/>
          <a:cxnLst/>
          <a:rect l="0" t="0" r="0" b="0"/>
          <a:pathLst>
            <a:path>
              <a:moveTo>
                <a:pt x="0" y="45720"/>
              </a:moveTo>
              <a:lnTo>
                <a:pt x="25768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1522911"/>
        <a:ext cx="14414" cy="2882"/>
      </dsp:txXfrm>
    </dsp:sp>
    <dsp:sp modelId="{265CE9C2-C0E5-4593-B1D2-5ED77844056C}">
      <dsp:nvSpPr>
        <dsp:cNvPr id="0" name=""/>
        <dsp:cNvSpPr/>
      </dsp:nvSpPr>
      <dsp:spPr>
        <a:xfrm>
          <a:off x="3329" y="1148334"/>
          <a:ext cx="1253393" cy="752035"/>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Restructure loops</a:t>
          </a:r>
        </a:p>
      </dsp:txBody>
      <dsp:txXfrm>
        <a:off x="3329" y="1148334"/>
        <a:ext cx="1253393" cy="752035"/>
      </dsp:txXfrm>
    </dsp:sp>
    <dsp:sp modelId="{FF77A145-7BCD-475F-A11C-11163DF9163A}">
      <dsp:nvSpPr>
        <dsp:cNvPr id="0" name=""/>
        <dsp:cNvSpPr/>
      </dsp:nvSpPr>
      <dsp:spPr>
        <a:xfrm>
          <a:off x="2796596" y="1478632"/>
          <a:ext cx="257680" cy="91440"/>
        </a:xfrm>
        <a:custGeom>
          <a:avLst/>
          <a:gdLst/>
          <a:ahLst/>
          <a:cxnLst/>
          <a:rect l="0" t="0" r="0" b="0"/>
          <a:pathLst>
            <a:path>
              <a:moveTo>
                <a:pt x="0" y="45720"/>
              </a:moveTo>
              <a:lnTo>
                <a:pt x="25768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1522911"/>
        <a:ext cx="14414" cy="2882"/>
      </dsp:txXfrm>
    </dsp:sp>
    <dsp:sp modelId="{094C8E73-C3FC-4DA5-B271-999261CBC24C}">
      <dsp:nvSpPr>
        <dsp:cNvPr id="0" name=""/>
        <dsp:cNvSpPr/>
      </dsp:nvSpPr>
      <dsp:spPr>
        <a:xfrm>
          <a:off x="1545003" y="1148334"/>
          <a:ext cx="1253393" cy="752035"/>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Move code out of loops</a:t>
          </a:r>
        </a:p>
      </dsp:txBody>
      <dsp:txXfrm>
        <a:off x="1545003" y="1148334"/>
        <a:ext cx="1253393" cy="752035"/>
      </dsp:txXfrm>
    </dsp:sp>
    <dsp:sp modelId="{03DE7F7D-9B46-403D-8F10-BA1589996DB5}">
      <dsp:nvSpPr>
        <dsp:cNvPr id="0" name=""/>
        <dsp:cNvSpPr/>
      </dsp:nvSpPr>
      <dsp:spPr>
        <a:xfrm>
          <a:off x="630026" y="1898570"/>
          <a:ext cx="3083347" cy="257680"/>
        </a:xfrm>
        <a:custGeom>
          <a:avLst/>
          <a:gdLst/>
          <a:ahLst/>
          <a:cxnLst/>
          <a:rect l="0" t="0" r="0" b="0"/>
          <a:pathLst>
            <a:path>
              <a:moveTo>
                <a:pt x="3083347" y="0"/>
              </a:moveTo>
              <a:lnTo>
                <a:pt x="3083347" y="145940"/>
              </a:lnTo>
              <a:lnTo>
                <a:pt x="0" y="145940"/>
              </a:lnTo>
              <a:lnTo>
                <a:pt x="0" y="25768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2025969"/>
        <a:ext cx="154839" cy="2882"/>
      </dsp:txXfrm>
    </dsp:sp>
    <dsp:sp modelId="{B9F06541-45C3-4217-893E-19EF3C7DBEA3}">
      <dsp:nvSpPr>
        <dsp:cNvPr id="0" name=""/>
        <dsp:cNvSpPr/>
      </dsp:nvSpPr>
      <dsp:spPr>
        <a:xfrm>
          <a:off x="3086677" y="1148334"/>
          <a:ext cx="1253393" cy="752035"/>
        </a:xfrm>
        <a:prstGeom prst="rect">
          <a:avLst/>
        </a:prstGeom>
        <a:solidFill>
          <a:schemeClr val="lt1">
            <a:hueOff val="0"/>
            <a:satOff val="0"/>
            <a:lumOff val="0"/>
            <a:alphaOff val="0"/>
          </a:schemeClr>
        </a:solidFill>
        <a:ln w="25400" cap="flat" cmpd="sng" algn="ctr">
          <a:solidFill>
            <a:srgbClr val="CC99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Reduce control flow to </a:t>
          </a:r>
          <a:r>
            <a:rPr lang="en-US" sz="1400" kern="1200" dirty="0" err="1"/>
            <a:t>gotos</a:t>
          </a:r>
          <a:endParaRPr lang="en-US" sz="1400" kern="1200" dirty="0"/>
        </a:p>
      </dsp:txBody>
      <dsp:txXfrm>
        <a:off x="3086677" y="1148334"/>
        <a:ext cx="1253393" cy="752035"/>
      </dsp:txXfrm>
    </dsp:sp>
    <dsp:sp modelId="{BDBED482-27D4-47AD-AB50-CE042A22A4FF}">
      <dsp:nvSpPr>
        <dsp:cNvPr id="0" name=""/>
        <dsp:cNvSpPr/>
      </dsp:nvSpPr>
      <dsp:spPr>
        <a:xfrm>
          <a:off x="1254922" y="2518949"/>
          <a:ext cx="257680" cy="91440"/>
        </a:xfrm>
        <a:custGeom>
          <a:avLst/>
          <a:gdLst/>
          <a:ahLst/>
          <a:cxnLst/>
          <a:rect l="0" t="0" r="0" b="0"/>
          <a:pathLst>
            <a:path>
              <a:moveTo>
                <a:pt x="0" y="45720"/>
              </a:moveTo>
              <a:lnTo>
                <a:pt x="25768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2563227"/>
        <a:ext cx="14414" cy="2882"/>
      </dsp:txXfrm>
    </dsp:sp>
    <dsp:sp modelId="{89283F0B-40FC-40EF-8B67-6C743965D7E4}">
      <dsp:nvSpPr>
        <dsp:cNvPr id="0" name=""/>
        <dsp:cNvSpPr/>
      </dsp:nvSpPr>
      <dsp:spPr>
        <a:xfrm>
          <a:off x="3329" y="2188651"/>
          <a:ext cx="1253393" cy="752035"/>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Eliminate dead code</a:t>
          </a:r>
        </a:p>
      </dsp:txBody>
      <dsp:txXfrm>
        <a:off x="3329" y="2188651"/>
        <a:ext cx="1253393" cy="752035"/>
      </dsp:txXfrm>
    </dsp:sp>
    <dsp:sp modelId="{A70F6845-C7F7-4989-B90F-FDB659B5F9BA}">
      <dsp:nvSpPr>
        <dsp:cNvPr id="0" name=""/>
        <dsp:cNvSpPr/>
      </dsp:nvSpPr>
      <dsp:spPr>
        <a:xfrm>
          <a:off x="2796596" y="2518949"/>
          <a:ext cx="257680" cy="91440"/>
        </a:xfrm>
        <a:custGeom>
          <a:avLst/>
          <a:gdLst/>
          <a:ahLst/>
          <a:cxnLst/>
          <a:rect l="0" t="0" r="0" b="0"/>
          <a:pathLst>
            <a:path>
              <a:moveTo>
                <a:pt x="0" y="45720"/>
              </a:moveTo>
              <a:lnTo>
                <a:pt x="25768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2563227"/>
        <a:ext cx="14414" cy="2882"/>
      </dsp:txXfrm>
    </dsp:sp>
    <dsp:sp modelId="{5F7BDD01-C822-419F-B134-E3F33E049FB5}">
      <dsp:nvSpPr>
        <dsp:cNvPr id="0" name=""/>
        <dsp:cNvSpPr/>
      </dsp:nvSpPr>
      <dsp:spPr>
        <a:xfrm>
          <a:off x="1545003" y="2188651"/>
          <a:ext cx="1253393" cy="752035"/>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Reduce operation strength</a:t>
          </a:r>
        </a:p>
      </dsp:txBody>
      <dsp:txXfrm>
        <a:off x="1545003" y="2188651"/>
        <a:ext cx="1253393" cy="752035"/>
      </dsp:txXfrm>
    </dsp:sp>
    <dsp:sp modelId="{EE2F86AA-9D3F-4ADD-89A1-2DF2FECF301D}">
      <dsp:nvSpPr>
        <dsp:cNvPr id="0" name=""/>
        <dsp:cNvSpPr/>
      </dsp:nvSpPr>
      <dsp:spPr>
        <a:xfrm>
          <a:off x="630026" y="2938887"/>
          <a:ext cx="3083347" cy="257680"/>
        </a:xfrm>
        <a:custGeom>
          <a:avLst/>
          <a:gdLst/>
          <a:ahLst/>
          <a:cxnLst/>
          <a:rect l="0" t="0" r="0" b="0"/>
          <a:pathLst>
            <a:path>
              <a:moveTo>
                <a:pt x="3083347" y="0"/>
              </a:moveTo>
              <a:lnTo>
                <a:pt x="3083347" y="145940"/>
              </a:lnTo>
              <a:lnTo>
                <a:pt x="0" y="145940"/>
              </a:lnTo>
              <a:lnTo>
                <a:pt x="0" y="25768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3066286"/>
        <a:ext cx="154839" cy="2882"/>
      </dsp:txXfrm>
    </dsp:sp>
    <dsp:sp modelId="{A7B4EF2B-1385-4354-B527-8073E874DD80}">
      <dsp:nvSpPr>
        <dsp:cNvPr id="0" name=""/>
        <dsp:cNvSpPr/>
      </dsp:nvSpPr>
      <dsp:spPr>
        <a:xfrm>
          <a:off x="3086677" y="2188651"/>
          <a:ext cx="1253393" cy="752035"/>
        </a:xfrm>
        <a:prstGeom prst="rect">
          <a:avLst/>
        </a:prstGeom>
        <a:solidFill>
          <a:schemeClr val="lt1">
            <a:hueOff val="0"/>
            <a:satOff val="0"/>
            <a:lumOff val="0"/>
            <a:alphaOff val="0"/>
          </a:schemeClr>
        </a:solidFill>
        <a:ln w="25400" cap="flat" cmpd="sng" algn="ctr">
          <a:solidFill>
            <a:srgbClr val="CC99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Select instructions</a:t>
          </a:r>
        </a:p>
      </dsp:txBody>
      <dsp:txXfrm>
        <a:off x="3086677" y="2188651"/>
        <a:ext cx="1253393" cy="752035"/>
      </dsp:txXfrm>
    </dsp:sp>
    <dsp:sp modelId="{373D27FE-3B6A-49E0-81C1-89EE86FDA5C7}">
      <dsp:nvSpPr>
        <dsp:cNvPr id="0" name=""/>
        <dsp:cNvSpPr/>
      </dsp:nvSpPr>
      <dsp:spPr>
        <a:xfrm>
          <a:off x="1254922" y="3559265"/>
          <a:ext cx="257680" cy="91440"/>
        </a:xfrm>
        <a:custGeom>
          <a:avLst/>
          <a:gdLst/>
          <a:ahLst/>
          <a:cxnLst/>
          <a:rect l="0" t="0" r="0" b="0"/>
          <a:pathLst>
            <a:path>
              <a:moveTo>
                <a:pt x="0" y="45720"/>
              </a:moveTo>
              <a:lnTo>
                <a:pt x="25768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3603544"/>
        <a:ext cx="14414" cy="2882"/>
      </dsp:txXfrm>
    </dsp:sp>
    <dsp:sp modelId="{7033EE93-D4A1-454E-AD0E-1A65BE684184}">
      <dsp:nvSpPr>
        <dsp:cNvPr id="0" name=""/>
        <dsp:cNvSpPr/>
      </dsp:nvSpPr>
      <dsp:spPr>
        <a:xfrm>
          <a:off x="3329" y="3228967"/>
          <a:ext cx="1253393" cy="752035"/>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Schedule instructions</a:t>
          </a:r>
        </a:p>
      </dsp:txBody>
      <dsp:txXfrm>
        <a:off x="3329" y="3228967"/>
        <a:ext cx="1253393" cy="752035"/>
      </dsp:txXfrm>
    </dsp:sp>
    <dsp:sp modelId="{A484D20C-A16A-4101-833A-EC3C4E8A5D13}">
      <dsp:nvSpPr>
        <dsp:cNvPr id="0" name=""/>
        <dsp:cNvSpPr/>
      </dsp:nvSpPr>
      <dsp:spPr>
        <a:xfrm>
          <a:off x="2796596" y="3559265"/>
          <a:ext cx="257680" cy="91440"/>
        </a:xfrm>
        <a:custGeom>
          <a:avLst/>
          <a:gdLst/>
          <a:ahLst/>
          <a:cxnLst/>
          <a:rect l="0" t="0" r="0" b="0"/>
          <a:pathLst>
            <a:path>
              <a:moveTo>
                <a:pt x="0" y="45720"/>
              </a:moveTo>
              <a:lnTo>
                <a:pt x="25768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3603544"/>
        <a:ext cx="14414" cy="2882"/>
      </dsp:txXfrm>
    </dsp:sp>
    <dsp:sp modelId="{A42AB0DA-0AB7-4FAC-A010-76302C21429C}">
      <dsp:nvSpPr>
        <dsp:cNvPr id="0" name=""/>
        <dsp:cNvSpPr/>
      </dsp:nvSpPr>
      <dsp:spPr>
        <a:xfrm>
          <a:off x="1545003" y="3228967"/>
          <a:ext cx="1253393" cy="752035"/>
        </a:xfrm>
        <a:prstGeom prst="rect">
          <a:avLst/>
        </a:prstGeom>
        <a:solidFill>
          <a:schemeClr val="lt1">
            <a:hueOff val="0"/>
            <a:satOff val="0"/>
            <a:lumOff val="0"/>
            <a:alphaOff val="0"/>
          </a:schemeClr>
        </a:solidFill>
        <a:ln w="25400" cap="flat" cmpd="sng" algn="ctr">
          <a:solidFill>
            <a:srgbClr val="CC99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Allocate registers</a:t>
          </a:r>
        </a:p>
      </dsp:txBody>
      <dsp:txXfrm>
        <a:off x="1545003" y="3228967"/>
        <a:ext cx="1253393" cy="752035"/>
      </dsp:txXfrm>
    </dsp:sp>
    <dsp:sp modelId="{C57C2E4A-289D-433D-BFB3-612E8E485EDA}">
      <dsp:nvSpPr>
        <dsp:cNvPr id="0" name=""/>
        <dsp:cNvSpPr/>
      </dsp:nvSpPr>
      <dsp:spPr>
        <a:xfrm>
          <a:off x="3086677" y="3228967"/>
          <a:ext cx="1253393" cy="752035"/>
        </a:xfrm>
        <a:prstGeom prst="rect">
          <a:avLst/>
        </a:prstGeom>
        <a:solidFill>
          <a:schemeClr val="lt1">
            <a:hueOff val="0"/>
            <a:satOff val="0"/>
            <a:lumOff val="0"/>
            <a:alphaOff val="0"/>
          </a:schemeClr>
        </a:solidFill>
        <a:ln w="25400" cap="flat" cmpd="sng" algn="ctr">
          <a:solidFill>
            <a:srgbClr val="CC99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Emit assembly language</a:t>
          </a:r>
        </a:p>
      </dsp:txBody>
      <dsp:txXfrm>
        <a:off x="3086677" y="3228967"/>
        <a:ext cx="1253393" cy="7520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483568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40098482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Compilation happens in stages, often called “passes” -- each makes a change to the ‘intermediate representation’ of the program, that is supposed to make the code faster and/or bring it closer to assembly language.  A production compiler like GCC or LLVM or MSVC will have hundreds of these passes, because there are hundreds of possible optimizations.</a:t>
            </a:r>
          </a:p>
          <a:p>
            <a:endParaRPr lang="en-US" dirty="0"/>
          </a:p>
          <a:p>
            <a:r>
              <a:rPr lang="en-US" dirty="0"/>
              <a:t>I don’t even have time to talk about all twelve of the passes on this slide, so what I’m going to concentrate on is what you should know when reading assembly.  When you’re scratching your head, wondering how on earth the assembly you’re looking at can be the same computation as what you wrote --- think about this lecture.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10</a:t>
            </a:fld>
            <a:endParaRPr lang="en-US"/>
          </a:p>
        </p:txBody>
      </p:sp>
    </p:spTree>
    <p:extLst>
      <p:ext uri="{BB962C8B-B14F-4D97-AF65-F5344CB8AC3E}">
        <p14:creationId xmlns:p14="http://schemas.microsoft.com/office/powerpoint/2010/main" val="1073772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fundamental idea in compiler theory is the control flow graph.  That was Fran Allen’s insight: draw a flowchart of all the decisions that the program makes, and use mathematical graph theory to analyze it.  It’s a directed graph and it can have cycles – those are the loops. </a:t>
            </a:r>
          </a:p>
          <a:p>
            <a:endParaRPr lang="en-US" dirty="0"/>
          </a:p>
          <a:p>
            <a:r>
              <a:rPr lang="en-US" dirty="0"/>
              <a:t>We can divide optimizations into two classes based on how they interact with the control flow graph. Local optimizations work on one basic block at a time – that’s a chunk of “straight line” code, containing neither </a:t>
            </a:r>
            <a:r>
              <a:rPr lang="en-US" dirty="0" err="1"/>
              <a:t>gotos</a:t>
            </a:r>
            <a:r>
              <a:rPr lang="en-US" dirty="0"/>
              <a:t> nor labels.  They have limited impact but they’re reliable.  Doing local optimizations is just about always a win.</a:t>
            </a:r>
          </a:p>
          <a:p>
            <a:endParaRPr lang="en-US" dirty="0"/>
          </a:p>
          <a:p>
            <a:r>
              <a:rPr lang="en-US" dirty="0"/>
              <a:t>Global optimizations, on the other hand, process an entire function at once.  They can move code between basic blocks and rearrange the graph.  They can be very powerful but they’re not always a good idea.</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11</a:t>
            </a:fld>
            <a:endParaRPr lang="en-US"/>
          </a:p>
        </p:txBody>
      </p:sp>
    </p:spTree>
    <p:extLst>
      <p:ext uri="{BB962C8B-B14F-4D97-AF65-F5344CB8AC3E}">
        <p14:creationId xmlns:p14="http://schemas.microsoft.com/office/powerpoint/2010/main" val="874705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the most obvious local optimization there is: if you can have the compiler do some math, instead of doing it when the program is run, that’s a win.  For example, you remember all those wacky expressions you had to write in data lab to get big constants? If you go back and disassemble your solutions you’ll probably see hex FF00 instead of hex FF shift left 8, and so on.</a:t>
            </a:r>
          </a:p>
          <a:p>
            <a:endParaRPr lang="en-US" dirty="0"/>
          </a:p>
          <a:p>
            <a:r>
              <a:rPr lang="en-US" dirty="0"/>
              <a:t>Really clever compilers might be able to fold through C library functions with constant arguments.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12</a:t>
            </a:fld>
            <a:endParaRPr lang="en-US"/>
          </a:p>
        </p:txBody>
      </p:sp>
    </p:spTree>
    <p:extLst>
      <p:ext uri="{BB962C8B-B14F-4D97-AF65-F5344CB8AC3E}">
        <p14:creationId xmlns:p14="http://schemas.microsoft.com/office/powerpoint/2010/main" val="4265980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easy, reliable local optimization is to replace expensive machine instructions with cheap ones.  This is the optimizer that likes to turn </a:t>
            </a:r>
            <a:r>
              <a:rPr lang="en-US" dirty="0" err="1"/>
              <a:t>mul</a:t>
            </a:r>
            <a:r>
              <a:rPr lang="en-US" dirty="0"/>
              <a:t> into lea.</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13</a:t>
            </a:fld>
            <a:endParaRPr lang="en-US"/>
          </a:p>
        </p:txBody>
      </p:sp>
    </p:spTree>
    <p:extLst>
      <p:ext uri="{BB962C8B-B14F-4D97-AF65-F5344CB8AC3E}">
        <p14:creationId xmlns:p14="http://schemas.microsoft.com/office/powerpoint/2010/main" val="1706184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code is never going to be executed, don’t write it out!  And don’t do any calculations that would only be used by code that’s never executed, or that has its result overwritten before it’s used.</a:t>
            </a:r>
          </a:p>
          <a:p>
            <a:endParaRPr lang="en-US" dirty="0"/>
          </a:p>
          <a:p>
            <a:r>
              <a:rPr lang="en-US" dirty="0"/>
              <a:t>You might be thinking “why would anyone write that in the first place?” but other optimizations often make code be dead.  Maybe that “if zero” was “if some arithmetic that the constant folder proved was always zero” in the source code.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14</a:t>
            </a:fld>
            <a:endParaRPr lang="en-US"/>
          </a:p>
        </p:txBody>
      </p:sp>
    </p:spTree>
    <p:extLst>
      <p:ext uri="{BB962C8B-B14F-4D97-AF65-F5344CB8AC3E}">
        <p14:creationId xmlns:p14="http://schemas.microsoft.com/office/powerpoint/2010/main" val="1490921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got to do a calculation, only do it once, and remember the result.  Here we’ve broken a complex expression up into a series of four statements that reads from memory twice instead of four times.</a:t>
            </a:r>
          </a:p>
          <a:p>
            <a:endParaRPr lang="en-US" dirty="0"/>
          </a:p>
          <a:p>
            <a:r>
              <a:rPr lang="en-US" dirty="0"/>
              <a:t>This can be a local or a global optimization and there are at least five different algorithms for it.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15</a:t>
            </a:fld>
            <a:endParaRPr lang="en-US"/>
          </a:p>
        </p:txBody>
      </p:sp>
    </p:spTree>
    <p:extLst>
      <p:ext uri="{BB962C8B-B14F-4D97-AF65-F5344CB8AC3E}">
        <p14:creationId xmlns:p14="http://schemas.microsoft.com/office/powerpoint/2010/main" val="3082911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more complicated global optimizations, here’s </a:t>
            </a:r>
            <a:r>
              <a:rPr lang="en-US" dirty="0" err="1"/>
              <a:t>inlining</a:t>
            </a:r>
            <a:r>
              <a:rPr lang="en-US" dirty="0"/>
              <a:t>.  Take a short function and copy its body in place of all calls to it.  Obviously this cuts out the function call overhead, but much more importantly, it gets around that one-function-at-a-time restriction and gives the compiler opportunities to do more other optimizations.  Here we have two simple functions and there’s not much to do to either one by itself, but if we combine them…</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16</a:t>
            </a:fld>
            <a:endParaRPr lang="en-US"/>
          </a:p>
        </p:txBody>
      </p:sp>
    </p:spTree>
    <p:extLst>
      <p:ext uri="{BB962C8B-B14F-4D97-AF65-F5344CB8AC3E}">
        <p14:creationId xmlns:p14="http://schemas.microsoft.com/office/powerpoint/2010/main" val="3751599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each of the function calls is an expression that we can optimize based on the value of the callee’s argument at each call site.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17</a:t>
            </a:fld>
            <a:endParaRPr lang="en-US"/>
          </a:p>
        </p:txBody>
      </p:sp>
    </p:spTree>
    <p:extLst>
      <p:ext uri="{BB962C8B-B14F-4D97-AF65-F5344CB8AC3E}">
        <p14:creationId xmlns:p14="http://schemas.microsoft.com/office/powerpoint/2010/main" val="1368310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a:t>
            </a:r>
            <a:r>
              <a:rPr lang="en-US" dirty="0" err="1"/>
              <a:t>inlining</a:t>
            </a:r>
            <a:r>
              <a:rPr lang="en-US" dirty="0"/>
              <a:t> plus local optimizations produces this much simpler function.</a:t>
            </a:r>
          </a:p>
          <a:p>
            <a:endParaRPr lang="en-US" dirty="0"/>
          </a:p>
          <a:p>
            <a:r>
              <a:rPr lang="en-US" dirty="0"/>
              <a:t>The catch to </a:t>
            </a:r>
            <a:r>
              <a:rPr lang="en-US" dirty="0" err="1"/>
              <a:t>inlining</a:t>
            </a:r>
            <a:r>
              <a:rPr lang="en-US" dirty="0"/>
              <a:t> is that if you do it too much, the program can become really big.  Too big for the instruction cache.  That makes it slow no matter what.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18</a:t>
            </a:fld>
            <a:endParaRPr lang="en-US"/>
          </a:p>
        </p:txBody>
      </p:sp>
    </p:spTree>
    <p:extLst>
      <p:ext uri="{BB962C8B-B14F-4D97-AF65-F5344CB8AC3E}">
        <p14:creationId xmlns:p14="http://schemas.microsoft.com/office/powerpoint/2010/main" val="3030502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p:spPr>
        <p:txBody>
          <a:bodyPr/>
          <a:lstStyle/>
          <a:p>
            <a:r>
              <a:rPr lang="en-US" dirty="0"/>
              <a:t>Sometimes a program computes the same value over and over not because the expression for it was written several places in the code, but because the expression is inside a loop.  If every iteration of the loop computes the same result, we say the calculation is a ‘loop invariant’ and we move it to above the loop.  It’s CSE in time instead of space.  In the example, n times I is invariant so we make a temp variable for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looks weird.  Why would it make the code faster if you duplicate the loop body four times?</a:t>
            </a:r>
          </a:p>
          <a:p>
            <a:endParaRPr lang="en-US" dirty="0"/>
          </a:p>
          <a:p>
            <a:r>
              <a:rPr lang="en-US" dirty="0"/>
              <a:t>The most elemental reason is that it means you execute the loop condition and branch four times less often.  We’ll come back to that.</a:t>
            </a:r>
          </a:p>
          <a:p>
            <a:r>
              <a:rPr lang="en-US" dirty="0"/>
              <a:t>It also creates opportunities for CSE, code motion, scheduling, and maybe even vectorization, which is when we use a special CPU instruction that can do all four of those multiplications at once!</a:t>
            </a:r>
          </a:p>
          <a:p>
            <a:endParaRPr lang="en-US" dirty="0"/>
          </a:p>
          <a:p>
            <a:r>
              <a:rPr lang="en-US" dirty="0"/>
              <a:t>But like </a:t>
            </a:r>
            <a:r>
              <a:rPr lang="en-US" dirty="0" err="1"/>
              <a:t>inlining</a:t>
            </a:r>
            <a:r>
              <a:rPr lang="en-US" dirty="0"/>
              <a:t> it can make the code too big to fit in the instruction cache.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20</a:t>
            </a:fld>
            <a:endParaRPr lang="en-US"/>
          </a:p>
        </p:txBody>
      </p:sp>
    </p:spTree>
    <p:extLst>
      <p:ext uri="{BB962C8B-B14F-4D97-AF65-F5344CB8AC3E}">
        <p14:creationId xmlns:p14="http://schemas.microsoft.com/office/powerpoint/2010/main" val="2684131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change is incorrect when the number of elements is not a multiple of 4.  Sometimes the compiler can emit code to do the last few array elements separately from the loop, but that takes up even more space.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21</a:t>
            </a:fld>
            <a:endParaRPr lang="en-US"/>
          </a:p>
        </p:txBody>
      </p:sp>
    </p:spTree>
    <p:extLst>
      <p:ext uri="{BB962C8B-B14F-4D97-AF65-F5344CB8AC3E}">
        <p14:creationId xmlns:p14="http://schemas.microsoft.com/office/powerpoint/2010/main" val="1759524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CPU has to wait for something – memory accesses, slow ALU operations – it might be able to do something else in the meantime.  The idea of scheduling is to rearrange the code to give the CPU as many opportunities to do something else.</a:t>
            </a:r>
          </a:p>
          <a:p>
            <a:endParaRPr lang="en-US" dirty="0"/>
          </a:p>
          <a:p>
            <a:r>
              <a:rPr lang="en-US" dirty="0"/>
              <a:t>For example, we could take that unrolled loop and move all the memory loads to the beginning, so they can all issue at once and then the math can happen in whatever order the data comes back.</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22</a:t>
            </a:fld>
            <a:endParaRPr lang="en-US"/>
          </a:p>
        </p:txBody>
      </p:sp>
    </p:spTree>
    <p:extLst>
      <p:ext uri="{BB962C8B-B14F-4D97-AF65-F5344CB8AC3E}">
        <p14:creationId xmlns:p14="http://schemas.microsoft.com/office/powerpoint/2010/main" val="2018728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change is incorrect when A overlaps B or C, so the writes to A change the values being read from B or C.</a:t>
            </a:r>
          </a:p>
          <a:p>
            <a:endParaRPr lang="en-US" dirty="0"/>
          </a:p>
          <a:p>
            <a:r>
              <a:rPr lang="en-US" dirty="0"/>
              <a:t>Compilers usually assume arrays might overlap, unless they can prove they don’t.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23</a:t>
            </a:fld>
            <a:endParaRPr lang="en-US"/>
          </a:p>
        </p:txBody>
      </p:sp>
    </p:spTree>
    <p:extLst>
      <p:ext uri="{BB962C8B-B14F-4D97-AF65-F5344CB8AC3E}">
        <p14:creationId xmlns:p14="http://schemas.microsoft.com/office/powerpoint/2010/main" val="612160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r>
              <a:rPr lang="en-US" dirty="0"/>
              <a:t>Let’s dig a little deeper on the overlapping arrays.  Here’s a variation of the code we just saw.  A is N-by-N square matrix and we want to sum up the values in each row and put the sums in another array B.</a:t>
            </a:r>
          </a:p>
          <a:p>
            <a:endParaRPr lang="en-US" dirty="0"/>
          </a:p>
          <a:p>
            <a:r>
              <a:rPr lang="en-US" dirty="0"/>
              <a:t>The compiler loads b[</a:t>
            </a:r>
            <a:r>
              <a:rPr lang="en-US" dirty="0" err="1"/>
              <a:t>i</a:t>
            </a:r>
            <a:r>
              <a:rPr lang="en-US" dirty="0"/>
              <a:t>] from memory, adds a[</a:t>
            </a:r>
            <a:r>
              <a:rPr lang="en-US" dirty="0" err="1"/>
              <a:t>i</a:t>
            </a:r>
            <a:r>
              <a:rPr lang="en-US" dirty="0"/>
              <a:t>][j], and writes it back, on each cycle.  Why?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r>
              <a:rPr lang="en-US" dirty="0"/>
              <a:t>Well, what if B is inside A? Then, every time we modify B, we change the values in A and that might change what the next addition produces.</a:t>
            </a:r>
          </a:p>
          <a:p>
            <a:endParaRPr lang="en-US" dirty="0"/>
          </a:p>
          <a:p>
            <a:r>
              <a:rPr lang="en-US" dirty="0"/>
              <a:t>Remember I said the compiler can’t change any program behavior? That it doesn’t know what the programmer wanted?</a:t>
            </a:r>
          </a:p>
          <a:p>
            <a:endParaRPr lang="en-US" dirty="0"/>
          </a:p>
          <a:p>
            <a:r>
              <a:rPr lang="en-US" dirty="0"/>
              <a:t>All it knows is there’s a write to b[</a:t>
            </a:r>
            <a:r>
              <a:rPr lang="en-US" dirty="0" err="1"/>
              <a:t>i</a:t>
            </a:r>
            <a:r>
              <a:rPr lang="en-US" dirty="0"/>
              <a:t>] and it can’t prove that that’s not necessary.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p:spPr>
        <p:txBody>
          <a:bodyPr/>
          <a:lstStyle/>
          <a:p>
            <a:r>
              <a:rPr lang="en-US" dirty="0"/>
              <a:t>What can we do about it?  The simplest thing is to do the code motion by hand.  We use a local variable to hold the sum, and write to b[</a:t>
            </a:r>
            <a:r>
              <a:rPr lang="en-US" dirty="0" err="1"/>
              <a:t>i</a:t>
            </a:r>
            <a:r>
              <a:rPr lang="en-US" dirty="0"/>
              <a:t>] only once per outer loop.</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annotate the program to tell the compiler that A and B can’t overlap.  This is the meaning of the C99 restrict qualifier.  Note that it goes on the right of the star, because it modifies the pointer type, not the pointed-to type.</a:t>
            </a:r>
          </a:p>
          <a:p>
            <a:endParaRPr lang="en-US" dirty="0"/>
          </a:p>
          <a:p>
            <a:r>
              <a:rPr lang="en-US" dirty="0"/>
              <a:t>You might think you could get the same effect by declaring A as “const double” but that just means this function promises not to write through the A pointer.  It’s still allowed to write through the B pointer, and the B pointer is still allowed to point into the same space as A.</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27</a:t>
            </a:fld>
            <a:endParaRPr lang="en-US"/>
          </a:p>
        </p:txBody>
      </p:sp>
    </p:spTree>
    <p:extLst>
      <p:ext uri="{BB962C8B-B14F-4D97-AF65-F5344CB8AC3E}">
        <p14:creationId xmlns:p14="http://schemas.microsoft.com/office/powerpoint/2010/main" val="1143179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a joke. This is one of the big reasons why people still use Fortran for heavy number crunching.</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28</a:t>
            </a:fld>
            <a:endParaRPr lang="en-US"/>
          </a:p>
        </p:txBody>
      </p:sp>
    </p:spTree>
    <p:extLst>
      <p:ext uri="{BB962C8B-B14F-4D97-AF65-F5344CB8AC3E}">
        <p14:creationId xmlns:p14="http://schemas.microsoft.com/office/powerpoint/2010/main" val="3121720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p:spPr>
        <p:txBody>
          <a:bodyPr/>
          <a:lstStyle/>
          <a:p>
            <a:r>
              <a:rPr lang="en-US" dirty="0"/>
              <a:t>Here’s another, especially nasty example of something compilers can’t do.</a:t>
            </a:r>
          </a:p>
          <a:p>
            <a:endParaRPr lang="en-US" dirty="0"/>
          </a:p>
          <a:p>
            <a:r>
              <a:rPr lang="en-US" dirty="0"/>
              <a:t>Lower2 isn’t just faster than lower1, it’s got better complexity.  Lower1 is quadratic and lower2 is linear.</a:t>
            </a:r>
          </a:p>
          <a:p>
            <a:r>
              <a:rPr lang="en-US" dirty="0"/>
              <a:t>The only change was to pull the </a:t>
            </a:r>
            <a:r>
              <a:rPr lang="en-US" dirty="0" err="1"/>
              <a:t>strlen</a:t>
            </a:r>
            <a:r>
              <a:rPr lang="en-US" dirty="0"/>
              <a:t> call out of the loop.  Simple code motion.  Why couldn’t the compiler do that?</a:t>
            </a:r>
          </a:p>
          <a:p>
            <a:r>
              <a:rPr lang="en-US" dirty="0"/>
              <a:t>It doesn’t know what </a:t>
            </a:r>
            <a:r>
              <a:rPr lang="en-US" dirty="0" err="1"/>
              <a:t>strlen</a:t>
            </a:r>
            <a:r>
              <a:rPr lang="en-US" dirty="0"/>
              <a:t> does.</a:t>
            </a:r>
          </a:p>
          <a:p>
            <a:r>
              <a:rPr lang="en-US" dirty="0"/>
              <a:t>It doesn’t know that the changes being made to ‘s’ won’t affect the value </a:t>
            </a:r>
            <a:r>
              <a:rPr lang="en-US" dirty="0" err="1"/>
              <a:t>strlen</a:t>
            </a:r>
            <a:r>
              <a:rPr lang="en-US" dirty="0"/>
              <a:t> returns.</a:t>
            </a:r>
          </a:p>
          <a:p>
            <a:r>
              <a:rPr lang="en-US" dirty="0"/>
              <a:t>So it has to assume that a call to </a:t>
            </a:r>
            <a:r>
              <a:rPr lang="en-US" dirty="0" err="1"/>
              <a:t>strlen</a:t>
            </a:r>
            <a:r>
              <a:rPr lang="en-US" dirty="0"/>
              <a:t> is necessary on every loop iteration, so we’re scanning the entire string for every character – quadratic.</a:t>
            </a:r>
          </a:p>
          <a:p>
            <a:endParaRPr lang="en-US" dirty="0"/>
          </a:p>
          <a:p>
            <a:r>
              <a:rPr lang="en-US" dirty="0"/>
              <a:t>(Recent C compilers </a:t>
            </a:r>
            <a:r>
              <a:rPr lang="en-US" i="1" dirty="0"/>
              <a:t>do</a:t>
            </a:r>
            <a:r>
              <a:rPr lang="en-US" i="0" dirty="0"/>
              <a:t> recognize </a:t>
            </a:r>
            <a:r>
              <a:rPr lang="en-US" dirty="0" err="1"/>
              <a:t>strlen</a:t>
            </a:r>
            <a:r>
              <a:rPr lang="en-US" dirty="0"/>
              <a:t> and can pull it out of the loop, but only because it’s a standard library function. If it was a function you wrote, you’d still need to do the code motion yourself.)</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remember this slide from the GCC bootcamp.  The four stages of translation between the C program you write, and an equivalent in machine code that the computer can actually run.</a:t>
            </a:r>
          </a:p>
          <a:p>
            <a:endParaRPr lang="en-US" dirty="0"/>
          </a:p>
          <a:p>
            <a:r>
              <a:rPr lang="en-US" dirty="0"/>
              <a:t>Today we’re going to look deeper at the second and fourth of these stages.  Compilation “proper” – taking a preprocessed C program and turning it into assembly language – and linking – combining several files’ worth of machine code to form a complete program.</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3</a:t>
            </a:fld>
            <a:endParaRPr lang="en-US"/>
          </a:p>
        </p:txBody>
      </p:sp>
    </p:spTree>
    <p:extLst>
      <p:ext uri="{BB962C8B-B14F-4D97-AF65-F5344CB8AC3E}">
        <p14:creationId xmlns:p14="http://schemas.microsoft.com/office/powerpoint/2010/main" val="35374769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That’s enough about optimization for now.  We’ll come back to one more topic, branch prediction, if there’s time after the quiz.</a:t>
            </a:r>
          </a:p>
          <a:p>
            <a:endParaRPr lang="en-US" dirty="0"/>
          </a:p>
          <a:p>
            <a:r>
              <a:rPr lang="en-US" dirty="0"/>
              <a:t>The compiler did all that work and handed off assembly language to the assembler, which produced an object file, but then what? That was only one of the source files making up your program.  And there’s all these functions in the “C library” that you used, those have to be implemented somewhere, right?  What do we do to get a complete machine code program that we can </a:t>
            </a:r>
            <a:r>
              <a:rPr lang="en-US" i="1" dirty="0"/>
              <a:t>run</a:t>
            </a:r>
            <a:r>
              <a:rPr lang="en-US" dirty="0"/>
              <a:t>?</a:t>
            </a:r>
          </a:p>
          <a:p>
            <a:endParaRPr lang="en-US" dirty="0"/>
          </a:p>
          <a:p>
            <a:r>
              <a:rPr lang="en-US" dirty="0"/>
              <a:t>We link.</a:t>
            </a:r>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30</a:t>
            </a:fld>
            <a:endParaRPr lang="en-US"/>
          </a:p>
        </p:txBody>
      </p:sp>
    </p:spTree>
    <p:extLst>
      <p:ext uri="{BB962C8B-B14F-4D97-AF65-F5344CB8AC3E}">
        <p14:creationId xmlns:p14="http://schemas.microsoft.com/office/powerpoint/2010/main" val="25412462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a:ln/>
        </p:spPr>
      </p:sp>
      <p:sp>
        <p:nvSpPr>
          <p:cNvPr id="246787" name="Rectangle 3"/>
          <p:cNvSpPr>
            <a:spLocks noGrp="1" noChangeArrowheads="1"/>
          </p:cNvSpPr>
          <p:nvPr>
            <p:ph type="body" idx="1"/>
          </p:nvPr>
        </p:nvSpPr>
        <p:spPr/>
        <p:txBody>
          <a:bodyPr/>
          <a:lstStyle/>
          <a:p>
            <a:r>
              <a:rPr lang="en-US" dirty="0"/>
              <a:t>Here’s a simple C program split into two files.  </a:t>
            </a:r>
            <a:r>
              <a:rPr lang="en-US" dirty="0" err="1"/>
              <a:t>Main.c</a:t>
            </a:r>
            <a:r>
              <a:rPr lang="en-US" dirty="0"/>
              <a:t> defines main and a global array.  </a:t>
            </a:r>
            <a:r>
              <a:rPr lang="en-US" dirty="0" err="1"/>
              <a:t>Sum.c</a:t>
            </a:r>
            <a:r>
              <a:rPr lang="en-US" dirty="0"/>
              <a:t> defines sum, which main calls.</a:t>
            </a:r>
          </a:p>
          <a:p>
            <a:endParaRPr lang="en-US" dirty="0"/>
          </a:p>
          <a:p>
            <a:r>
              <a:rPr lang="en-US" dirty="0"/>
              <a:t>I’ll be coming back to this code several times so take a moment and look it over.</a:t>
            </a:r>
          </a:p>
        </p:txBody>
      </p:sp>
    </p:spTree>
    <p:extLst>
      <p:ext uri="{BB962C8B-B14F-4D97-AF65-F5344CB8AC3E}">
        <p14:creationId xmlns:p14="http://schemas.microsoft.com/office/powerpoint/2010/main" val="2076339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263650" y="725488"/>
            <a:ext cx="4775200" cy="3581400"/>
          </a:xfrm>
          <a:ln/>
        </p:spPr>
      </p:sp>
      <p:sp>
        <p:nvSpPr>
          <p:cNvPr id="247811" name="Rectangle 3"/>
          <p:cNvSpPr>
            <a:spLocks noGrp="1" noChangeArrowheads="1"/>
          </p:cNvSpPr>
          <p:nvPr>
            <p:ph type="body" idx="1"/>
          </p:nvPr>
        </p:nvSpPr>
        <p:spPr/>
        <p:txBody>
          <a:bodyPr/>
          <a:lstStyle/>
          <a:p>
            <a:r>
              <a:rPr lang="en-US" dirty="0"/>
              <a:t>We can compile </a:t>
            </a:r>
            <a:r>
              <a:rPr lang="en-US" dirty="0" err="1"/>
              <a:t>main.c</a:t>
            </a:r>
            <a:r>
              <a:rPr lang="en-US" dirty="0"/>
              <a:t> and </a:t>
            </a:r>
            <a:r>
              <a:rPr lang="en-US" dirty="0" err="1"/>
              <a:t>sum.c</a:t>
            </a:r>
            <a:r>
              <a:rPr lang="en-US" dirty="0"/>
              <a:t> into a complete program with one command, but it’s running several steps behind the scenes.  Each .c file is converted to an .o file separately, and then the linker puts them together.</a:t>
            </a:r>
          </a:p>
          <a:p>
            <a:endParaRPr lang="en-US" dirty="0"/>
          </a:p>
          <a:p>
            <a:r>
              <a:rPr lang="en-US" dirty="0"/>
              <a:t>The linker command on Unix is called </a:t>
            </a:r>
            <a:r>
              <a:rPr lang="en-US" dirty="0" err="1"/>
              <a:t>ld</a:t>
            </a:r>
            <a:r>
              <a:rPr lang="en-US" dirty="0"/>
              <a:t>, which stands for “load”, because “loading” used to be another name for “linking”.  Nowadays it means something else, but the command name stuck.  You basically never have to run it yourself, the compiler “driver” does it for you.</a:t>
            </a:r>
          </a:p>
        </p:txBody>
      </p:sp>
    </p:spTree>
    <p:extLst>
      <p:ext uri="{BB962C8B-B14F-4D97-AF65-F5344CB8AC3E}">
        <p14:creationId xmlns:p14="http://schemas.microsoft.com/office/powerpoint/2010/main" val="3368275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xfrm>
            <a:off x="1263650" y="725488"/>
            <a:ext cx="4775200" cy="3581400"/>
          </a:xfrm>
          <a:ln/>
        </p:spPr>
      </p:sp>
      <p:sp>
        <p:nvSpPr>
          <p:cNvPr id="249859" name="Rectangle 3"/>
          <p:cNvSpPr>
            <a:spLocks noGrp="1" noChangeArrowheads="1"/>
          </p:cNvSpPr>
          <p:nvPr>
            <p:ph type="body" idx="1"/>
          </p:nvPr>
        </p:nvSpPr>
        <p:spPr/>
        <p:txBody>
          <a:bodyPr/>
          <a:lstStyle/>
          <a:p>
            <a:r>
              <a:rPr lang="en-US" dirty="0"/>
              <a:t>What does the linker have to do?  First, it has to figure out which files refer to which other files.</a:t>
            </a:r>
          </a:p>
          <a:p>
            <a:endParaRPr lang="en-US" dirty="0"/>
          </a:p>
          <a:p>
            <a:r>
              <a:rPr lang="en-US" dirty="0"/>
              <a:t>It does this by looking through the symbol table of each object file.  This is like an index for the object file, listing everything that the file defines, and everything that it needs from somewhere else.  Needing a symbol is called referencing it.</a:t>
            </a:r>
          </a:p>
        </p:txBody>
      </p:sp>
    </p:spTree>
    <p:extLst>
      <p:ext uri="{BB962C8B-B14F-4D97-AF65-F5344CB8AC3E}">
        <p14:creationId xmlns:p14="http://schemas.microsoft.com/office/powerpoint/2010/main" val="429871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a:ln/>
        </p:spPr>
      </p:sp>
      <p:sp>
        <p:nvSpPr>
          <p:cNvPr id="246787" name="Rectangle 3"/>
          <p:cNvSpPr>
            <a:spLocks noGrp="1" noChangeArrowheads="1"/>
          </p:cNvSpPr>
          <p:nvPr>
            <p:ph type="body" idx="1"/>
          </p:nvPr>
        </p:nvSpPr>
        <p:spPr/>
        <p:txBody>
          <a:bodyPr/>
          <a:lstStyle/>
          <a:p>
            <a:r>
              <a:rPr lang="en-US" baseline="0" dirty="0"/>
              <a:t>In the example program, </a:t>
            </a:r>
            <a:r>
              <a:rPr lang="en-US" baseline="0" dirty="0" err="1"/>
              <a:t>main.o</a:t>
            </a:r>
            <a:r>
              <a:rPr lang="en-US" baseline="0" dirty="0"/>
              <a:t> will have a symbol table that says it defines array and main, and it references sum.</a:t>
            </a:r>
          </a:p>
          <a:p>
            <a:endParaRPr lang="en-US" baseline="0" dirty="0"/>
          </a:p>
          <a:p>
            <a:r>
              <a:rPr lang="en-US" baseline="0" dirty="0" err="1"/>
              <a:t>Sum.o’s</a:t>
            </a:r>
            <a:r>
              <a:rPr lang="en-US" baseline="0" dirty="0"/>
              <a:t> table will say it defines sum and doesn’t reference anything.</a:t>
            </a:r>
          </a:p>
          <a:p>
            <a:endParaRPr lang="en-US" baseline="0" dirty="0"/>
          </a:p>
          <a:p>
            <a:r>
              <a:rPr lang="en-US" baseline="0" dirty="0"/>
              <a:t>By the way, local variables don’t go in the symbol table at all.</a:t>
            </a:r>
          </a:p>
        </p:txBody>
      </p:sp>
    </p:spTree>
    <p:extLst>
      <p:ext uri="{BB962C8B-B14F-4D97-AF65-F5344CB8AC3E}">
        <p14:creationId xmlns:p14="http://schemas.microsoft.com/office/powerpoint/2010/main" val="20763397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529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dirty="0"/>
              <a:t>In a little more detail, there are three kinds of symbols: global definitions, local definitions, and external references.  Global and local definitions are almost the same---the only difference is you can’t refer to a local definition from another file.  (Think of this as an early, primitive form of private data and functions.)  External references are the things the file needs and doesn’t define itself.</a:t>
            </a:r>
          </a:p>
        </p:txBody>
      </p:sp>
    </p:spTree>
    <p:extLst>
      <p:ext uri="{BB962C8B-B14F-4D97-AF65-F5344CB8AC3E}">
        <p14:creationId xmlns:p14="http://schemas.microsoft.com/office/powerpoint/2010/main" val="911157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a:ln/>
        </p:spPr>
      </p:sp>
      <p:sp>
        <p:nvSpPr>
          <p:cNvPr id="246787" name="Rectangle 3"/>
          <p:cNvSpPr>
            <a:spLocks noGrp="1" noChangeArrowheads="1"/>
          </p:cNvSpPr>
          <p:nvPr>
            <p:ph type="body" idx="1"/>
          </p:nvPr>
        </p:nvSpPr>
        <p:spPr/>
        <p:txBody>
          <a:bodyPr/>
          <a:lstStyle/>
          <a:p>
            <a:r>
              <a:rPr lang="en-US" baseline="0" dirty="0"/>
              <a:t>Array is a global definition in </a:t>
            </a:r>
            <a:r>
              <a:rPr lang="en-US" baseline="0" dirty="0" err="1"/>
              <a:t>main.o</a:t>
            </a:r>
            <a:r>
              <a:rPr lang="en-US" baseline="0" dirty="0"/>
              <a:t>, and it’s referenced in </a:t>
            </a:r>
            <a:r>
              <a:rPr lang="en-US" baseline="0" dirty="0" err="1"/>
              <a:t>main.o</a:t>
            </a:r>
            <a:r>
              <a:rPr lang="en-US" baseline="0" dirty="0"/>
              <a:t>.  The linker can resolve the reference by looking only at </a:t>
            </a:r>
            <a:r>
              <a:rPr lang="en-US" baseline="0" dirty="0" err="1"/>
              <a:t>main.o</a:t>
            </a:r>
            <a:r>
              <a:rPr lang="en-US" baseline="0" dirty="0"/>
              <a:t>.</a:t>
            </a:r>
          </a:p>
          <a:p>
            <a:endParaRPr lang="en-US" baseline="0" dirty="0"/>
          </a:p>
          <a:p>
            <a:r>
              <a:rPr lang="en-US" baseline="0" dirty="0"/>
              <a:t>Sum is a global definition in </a:t>
            </a:r>
            <a:r>
              <a:rPr lang="en-US" baseline="0" dirty="0" err="1"/>
              <a:t>sum.o</a:t>
            </a:r>
            <a:r>
              <a:rPr lang="en-US" baseline="0" dirty="0"/>
              <a:t>, and it’s referenced in </a:t>
            </a:r>
            <a:r>
              <a:rPr lang="en-US" baseline="0" dirty="0" err="1"/>
              <a:t>main.o</a:t>
            </a:r>
            <a:r>
              <a:rPr lang="en-US" baseline="0" dirty="0"/>
              <a:t>.  The linker needs to include </a:t>
            </a:r>
            <a:r>
              <a:rPr lang="en-US" baseline="0" dirty="0" err="1"/>
              <a:t>sum.o</a:t>
            </a:r>
            <a:r>
              <a:rPr lang="en-US" baseline="0" dirty="0"/>
              <a:t> in the executable and resolve the reference in </a:t>
            </a:r>
            <a:r>
              <a:rPr lang="en-US" baseline="0" dirty="0" err="1"/>
              <a:t>main.o</a:t>
            </a:r>
            <a:r>
              <a:rPr lang="en-US" baseline="0" dirty="0"/>
              <a:t>.</a:t>
            </a:r>
          </a:p>
          <a:p>
            <a:endParaRPr lang="en-US" baseline="0" dirty="0"/>
          </a:p>
          <a:p>
            <a:r>
              <a:rPr lang="en-US" baseline="0" dirty="0"/>
              <a:t>And main is a global definition in </a:t>
            </a:r>
            <a:r>
              <a:rPr lang="en-US" baseline="0" dirty="0" err="1"/>
              <a:t>main.o</a:t>
            </a:r>
            <a:r>
              <a:rPr lang="en-US" baseline="0" dirty="0"/>
              <a:t>, but … does anything refer to it?  We’ll come back to that.</a:t>
            </a:r>
          </a:p>
        </p:txBody>
      </p:sp>
    </p:spTree>
    <p:extLst>
      <p:ext uri="{BB962C8B-B14F-4D97-AF65-F5344CB8AC3E}">
        <p14:creationId xmlns:p14="http://schemas.microsoft.com/office/powerpoint/2010/main" val="14485525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8370"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a:t>What are the </a:t>
            </a:r>
            <a:r>
              <a:rPr lang="en-US" err="1"/>
              <a:t>globals</a:t>
            </a:r>
            <a:r>
              <a:rPr lang="en-US"/>
              <a:t>?  Where are they (address / section)?</a:t>
            </a:r>
            <a:r>
              <a:rPr lang="en-US" baseline="0"/>
              <a:t>  … Then click.</a:t>
            </a:r>
          </a:p>
          <a:p>
            <a:endParaRPr lang="en-US" baseline="0"/>
          </a:p>
          <a:p>
            <a:r>
              <a:rPr lang="en-US" baseline="0"/>
              <a:t>PC32, PC relative to next RIP – 0x4 for the offset</a:t>
            </a:r>
            <a:endParaRPr lang="en-US"/>
          </a:p>
        </p:txBody>
      </p:sp>
    </p:spTree>
    <p:extLst>
      <p:ext uri="{BB962C8B-B14F-4D97-AF65-F5344CB8AC3E}">
        <p14:creationId xmlns:p14="http://schemas.microsoft.com/office/powerpoint/2010/main" val="7770949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a:t>
            </a:r>
          </a:p>
          <a:p>
            <a:endParaRPr lang="en-US" dirty="0"/>
          </a:p>
          <a:p>
            <a:r>
              <a:rPr lang="en-US" dirty="0" err="1"/>
              <a:t>incr</a:t>
            </a:r>
            <a:r>
              <a:rPr lang="en-US" dirty="0"/>
              <a:t>, foo, main, </a:t>
            </a:r>
            <a:r>
              <a:rPr lang="en-US" dirty="0" err="1"/>
              <a:t>printf</a:t>
            </a:r>
            <a:endParaRPr lang="en-US" dirty="0"/>
          </a:p>
          <a:p>
            <a:endParaRPr lang="en-US" dirty="0"/>
          </a:p>
          <a:p>
            <a:r>
              <a:rPr lang="en-US" dirty="0"/>
              <a:t>Can actually make a case for “%d\n”: it’s a global</a:t>
            </a:r>
            <a:r>
              <a:rPr lang="en-US" baseline="0" dirty="0"/>
              <a:t> constant string (in read only section) so it will have a name (but probably a local one)</a:t>
            </a:r>
            <a:endParaRPr lang="en-US" dirty="0"/>
          </a:p>
        </p:txBody>
      </p:sp>
    </p:spTree>
    <p:extLst>
      <p:ext uri="{BB962C8B-B14F-4D97-AF65-F5344CB8AC3E}">
        <p14:creationId xmlns:p14="http://schemas.microsoft.com/office/powerpoint/2010/main" val="22987210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 to emphasize that normal local variables are not visible in the symbol table.  If it lives on the stack, or in registers, the linker knows nothing about it.</a:t>
            </a:r>
          </a:p>
          <a:p>
            <a:endParaRPr lang="en-US" baseline="0" dirty="0"/>
          </a:p>
          <a:p>
            <a:r>
              <a:rPr lang="en-US" baseline="0" dirty="0"/>
              <a:t>Local </a:t>
            </a:r>
            <a:r>
              <a:rPr lang="en-US" i="1" baseline="0" dirty="0"/>
              <a:t>static</a:t>
            </a:r>
            <a:r>
              <a:rPr lang="en-US" baseline="0" dirty="0"/>
              <a:t> variables, however, are local symbols just like static variables at file scope.  But the compiler changes their names so that x-in-f, x-in-g, and x-at-file-scope are three different symbols.  This is the compiler’s job because it’s a rule of C.  The linker is “language agnostic” – it only knows about symbols, not programming language semantics.</a:t>
            </a:r>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39</a:t>
            </a:fld>
            <a:endParaRPr lang="en-US"/>
          </a:p>
        </p:txBody>
      </p:sp>
    </p:spTree>
    <p:extLst>
      <p:ext uri="{BB962C8B-B14F-4D97-AF65-F5344CB8AC3E}">
        <p14:creationId xmlns:p14="http://schemas.microsoft.com/office/powerpoint/2010/main" val="1843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Maaaybe</a:t>
            </a:r>
            <a:r>
              <a:rPr lang="en-US" dirty="0"/>
              <a:t> Mel wanted to write their programs that way, but I don’t, and I bet you don’t either.</a:t>
            </a:r>
          </a:p>
          <a:p>
            <a:r>
              <a:rPr lang="en-US" dirty="0"/>
              <a:t>It’s no fun. It’s the bad kind of difficult. You spend all your time triple-checking that individual inscrutable hexadecimals mean what you want them to mean, and you have no brain left over to think about what your program actually does.</a:t>
            </a:r>
          </a:p>
          <a:p>
            <a:endParaRPr lang="en-US" dirty="0"/>
          </a:p>
          <a:p>
            <a:r>
              <a:rPr lang="en-US" dirty="0"/>
              <a:t>Since the very beginning of computers, people have been trying to make the computer do the tedious, inscrutable parts of programming, so they, the humans, could concentrate on the fun, creative parts.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a:t>
            </a:fld>
            <a:endParaRPr lang="en-US"/>
          </a:p>
        </p:txBody>
      </p:sp>
    </p:spTree>
    <p:extLst>
      <p:ext uri="{BB962C8B-B14F-4D97-AF65-F5344CB8AC3E}">
        <p14:creationId xmlns:p14="http://schemas.microsoft.com/office/powerpoint/2010/main" val="34144580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553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dirty="0"/>
              <a:t>The linker doesn’t try very hard to check for consistency across object files.</a:t>
            </a:r>
          </a:p>
          <a:p>
            <a:r>
              <a:rPr lang="en-US" dirty="0"/>
              <a:t>It will detect multiple definitions of a single symbol, but it doesn’t know or care about the type of a symbol.</a:t>
            </a:r>
          </a:p>
          <a:p>
            <a:r>
              <a:rPr lang="en-US" dirty="0"/>
              <a:t>There’s a weird quirk with global variables where a declaration with neither extern nor an initializer may or may not count as an extra definition, depending on the compiler.</a:t>
            </a:r>
          </a:p>
          <a:p>
            <a:r>
              <a:rPr lang="en-US" dirty="0"/>
              <a:t>(The textbook’s attempt to explain this has serious errors.  Just try not to do that.)</a:t>
            </a:r>
          </a:p>
        </p:txBody>
      </p:sp>
    </p:spTree>
    <p:extLst>
      <p:ext uri="{BB962C8B-B14F-4D97-AF65-F5344CB8AC3E}">
        <p14:creationId xmlns:p14="http://schemas.microsoft.com/office/powerpoint/2010/main" val="4079687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a:ln/>
        </p:spPr>
      </p:sp>
      <p:sp>
        <p:nvSpPr>
          <p:cNvPr id="246787" name="Rectangle 3"/>
          <p:cNvSpPr>
            <a:spLocks noGrp="1" noChangeArrowheads="1"/>
          </p:cNvSpPr>
          <p:nvPr>
            <p:ph type="body" idx="1"/>
          </p:nvPr>
        </p:nvSpPr>
        <p:spPr/>
        <p:txBody>
          <a:bodyPr/>
          <a:lstStyle/>
          <a:p>
            <a:r>
              <a:rPr lang="en-US" baseline="0" dirty="0"/>
              <a:t>Just to emphasize that the linker doesn’t care about types, this two-file program will compile without any errors at all, but look what it prints!</a:t>
            </a:r>
          </a:p>
          <a:p>
            <a:r>
              <a:rPr lang="en-US" baseline="0" dirty="0"/>
              <a:t>That’s the integer with the same bit pattern as the floating point number 3.14.</a:t>
            </a:r>
          </a:p>
          <a:p>
            <a:r>
              <a:rPr lang="en-US" baseline="0" dirty="0"/>
              <a:t>C doesn’t make it easy to avoid this problem.</a:t>
            </a:r>
          </a:p>
        </p:txBody>
      </p:sp>
    </p:spTree>
    <p:extLst>
      <p:ext uri="{BB962C8B-B14F-4D97-AF65-F5344CB8AC3E}">
        <p14:creationId xmlns:p14="http://schemas.microsoft.com/office/powerpoint/2010/main" val="11624830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a:ln/>
        </p:spPr>
      </p:sp>
      <p:sp>
        <p:nvSpPr>
          <p:cNvPr id="246787" name="Rectangle 3"/>
          <p:cNvSpPr>
            <a:spLocks noGrp="1" noChangeArrowheads="1"/>
          </p:cNvSpPr>
          <p:nvPr>
            <p:ph type="body" idx="1"/>
          </p:nvPr>
        </p:nvSpPr>
        <p:spPr/>
        <p:txBody>
          <a:bodyPr/>
          <a:lstStyle/>
          <a:p>
            <a:r>
              <a:rPr lang="en-US" baseline="0" dirty="0"/>
              <a:t>The best thing you can do is make sure all your </a:t>
            </a:r>
            <a:r>
              <a:rPr lang="en-US" baseline="0" dirty="0" err="1"/>
              <a:t>globals</a:t>
            </a:r>
            <a:r>
              <a:rPr lang="en-US" baseline="0" dirty="0"/>
              <a:t> are declared in header files, and the header files are included in the source files with the definitions.</a:t>
            </a:r>
          </a:p>
          <a:p>
            <a:r>
              <a:rPr lang="en-US" baseline="0" dirty="0"/>
              <a:t>But you have to do that by hand.  There’s no automation.</a:t>
            </a:r>
          </a:p>
        </p:txBody>
      </p:sp>
    </p:spTree>
    <p:extLst>
      <p:ext uri="{BB962C8B-B14F-4D97-AF65-F5344CB8AC3E}">
        <p14:creationId xmlns:p14="http://schemas.microsoft.com/office/powerpoint/2010/main" val="33538139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Generalizing the previous slide, here’s a set of guidelines for avoiding type mismatches at link time.</a:t>
            </a:r>
          </a:p>
          <a:p>
            <a:endParaRPr lang="en-US" dirty="0"/>
          </a:p>
          <a:p>
            <a:r>
              <a:rPr lang="en-US" dirty="0"/>
              <a:t>Old code – such as, unfortunately, some of the code in K&amp;R – is very sloppy about these rules.  We had to learn the hard way that that was a mistake.</a:t>
            </a:r>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43</a:t>
            </a:fld>
            <a:endParaRPr lang="en-US"/>
          </a:p>
        </p:txBody>
      </p:sp>
    </p:spTree>
    <p:extLst>
      <p:ext uri="{BB962C8B-B14F-4D97-AF65-F5344CB8AC3E}">
        <p14:creationId xmlns:p14="http://schemas.microsoft.com/office/powerpoint/2010/main" val="434496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xfrm>
            <a:off x="1263650" y="725488"/>
            <a:ext cx="4775200" cy="3581400"/>
          </a:xfrm>
          <a:ln/>
        </p:spPr>
      </p:sp>
      <p:sp>
        <p:nvSpPr>
          <p:cNvPr id="283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676156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4505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528977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7346"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dirty="0"/>
              <a:t>So now we’re finally combining </a:t>
            </a:r>
            <a:r>
              <a:rPr lang="en-US" dirty="0" err="1"/>
              <a:t>main.o</a:t>
            </a:r>
            <a:r>
              <a:rPr lang="en-US" dirty="0"/>
              <a:t> and </a:t>
            </a:r>
            <a:r>
              <a:rPr lang="en-US" dirty="0" err="1"/>
              <a:t>sum.o</a:t>
            </a:r>
            <a:r>
              <a:rPr lang="en-US" dirty="0"/>
              <a:t> to make a complete program.  An additional detail is that the “text” – the code – and the “data” are put in separate “sections”.  All the code goes in one memory region, and all the data in another.  This is so the code can be made read-only.  We’ll talk more about that when we talk about virtual memory.</a:t>
            </a:r>
          </a:p>
          <a:p>
            <a:endParaRPr lang="en-US" dirty="0"/>
          </a:p>
          <a:p>
            <a:r>
              <a:rPr lang="en-US" dirty="0"/>
              <a:t>Wait, what’s all this “system code” for?  Long story short, it’s the function that calls main.  Sets up its arguments, receives its return value, does something constructive with that return value.   This is the mysterious thing that refers to main from outside the program.  OK, but where does it come from?</a:t>
            </a:r>
          </a:p>
          <a:p>
            <a:endParaRPr lang="en-US" dirty="0"/>
          </a:p>
        </p:txBody>
      </p:sp>
    </p:spTree>
    <p:extLst>
      <p:ext uri="{BB962C8B-B14F-4D97-AF65-F5344CB8AC3E}">
        <p14:creationId xmlns:p14="http://schemas.microsoft.com/office/powerpoint/2010/main" val="3968781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1442"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dirty="0" err="1"/>
              <a:t>Gonna</a:t>
            </a:r>
            <a:r>
              <a:rPr lang="en-US" dirty="0"/>
              <a:t> delay answering that question just a little longer and show you what the machine code looks like after it’s relocated.  Now main and sum are right next to each other, and the relocation entries are gone.  And the machine code has been changed a little.  For instance, the call instruction now has a definite operand of … five.  Five bytes, that is.   “Call the function that’s five bytes after the next instruction.”  4e3 plus five is 4e8 is sum.</a:t>
            </a:r>
          </a:p>
        </p:txBody>
      </p:sp>
    </p:spTree>
    <p:extLst>
      <p:ext uri="{BB962C8B-B14F-4D97-AF65-F5344CB8AC3E}">
        <p14:creationId xmlns:p14="http://schemas.microsoft.com/office/powerpoint/2010/main" val="18252712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6562"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22376833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7586"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283751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like Admiral Grace Hopper, here, who found the very first bug.  A moth, stuck in one of ENIAC’s relays.</a:t>
            </a:r>
          </a:p>
          <a:p>
            <a:r>
              <a:rPr lang="en-US" dirty="0"/>
              <a:t>But more importantly, she thought up the idea of compiling.  She said, “I decided data processors ought to be able to write their programs in English, and the computers would translate them into machine code.”</a:t>
            </a:r>
          </a:p>
          <a:p>
            <a:r>
              <a:rPr lang="en-US" dirty="0"/>
              <a:t>“data processors” was what they called “computer users” back in 1951.  The people, trying to get the computer to crunch data for them.</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5</a:t>
            </a:fld>
            <a:endParaRPr lang="en-US"/>
          </a:p>
        </p:txBody>
      </p:sp>
    </p:spTree>
    <p:extLst>
      <p:ext uri="{BB962C8B-B14F-4D97-AF65-F5344CB8AC3E}">
        <p14:creationId xmlns:p14="http://schemas.microsoft.com/office/powerpoint/2010/main" val="42267742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8610"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7113867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9634"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dirty="0"/>
              <a:t>This, finally, is where that system code comes from.  “The” C library.</a:t>
            </a:r>
          </a:p>
          <a:p>
            <a:endParaRPr lang="en-US" dirty="0"/>
          </a:p>
          <a:p>
            <a:r>
              <a:rPr lang="en-US" dirty="0"/>
              <a:t>The compiler assumes that you want the C library when you link C programs so it automatically adds </a:t>
            </a:r>
            <a:r>
              <a:rPr lang="en-US" dirty="0" err="1"/>
              <a:t>libc.a</a:t>
            </a:r>
            <a:r>
              <a:rPr lang="en-US" dirty="0"/>
              <a:t> to the link for you.</a:t>
            </a:r>
          </a:p>
        </p:txBody>
      </p:sp>
    </p:spTree>
    <p:extLst>
      <p:ext uri="{BB962C8B-B14F-4D97-AF65-F5344CB8AC3E}">
        <p14:creationId xmlns:p14="http://schemas.microsoft.com/office/powerpoint/2010/main" val="5965769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065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dirty="0"/>
              <a:t>Try</a:t>
            </a:r>
            <a:r>
              <a:rPr lang="en-US" baseline="0" dirty="0"/>
              <a:t>:</a:t>
            </a:r>
          </a:p>
          <a:p>
            <a:endParaRPr lang="en-US" baseline="0" dirty="0"/>
          </a:p>
          <a:p>
            <a:r>
              <a:rPr lang="en-US" baseline="0" dirty="0" err="1"/>
              <a:t>objdump</a:t>
            </a:r>
            <a:r>
              <a:rPr lang="en-US" baseline="0" dirty="0"/>
              <a:t> –t main2.o</a:t>
            </a:r>
          </a:p>
          <a:p>
            <a:r>
              <a:rPr lang="en-US" baseline="0" dirty="0" err="1"/>
              <a:t>objdump</a:t>
            </a:r>
            <a:r>
              <a:rPr lang="en-US" baseline="0" dirty="0"/>
              <a:t> –</a:t>
            </a:r>
            <a:r>
              <a:rPr lang="en-US" baseline="0" dirty="0" err="1"/>
              <a:t>rd</a:t>
            </a:r>
            <a:r>
              <a:rPr lang="en-US" baseline="0" dirty="0"/>
              <a:t> main2.o</a:t>
            </a:r>
          </a:p>
          <a:p>
            <a:r>
              <a:rPr lang="en-US" baseline="0" dirty="0" err="1"/>
              <a:t>objdump</a:t>
            </a:r>
            <a:r>
              <a:rPr lang="en-US" baseline="0" dirty="0"/>
              <a:t> –t </a:t>
            </a:r>
            <a:r>
              <a:rPr lang="en-US" baseline="0" dirty="0" err="1"/>
              <a:t>libvector.a</a:t>
            </a:r>
            <a:endParaRPr lang="en-US" baseline="0" dirty="0"/>
          </a:p>
          <a:p>
            <a:r>
              <a:rPr lang="en-US" baseline="0" dirty="0" err="1"/>
              <a:t>objdump</a:t>
            </a:r>
            <a:r>
              <a:rPr lang="en-US" baseline="0" dirty="0"/>
              <a:t> –</a:t>
            </a:r>
            <a:r>
              <a:rPr lang="en-US" baseline="0" dirty="0" err="1"/>
              <a:t>rd</a:t>
            </a:r>
            <a:r>
              <a:rPr lang="en-US" baseline="0" dirty="0"/>
              <a:t> </a:t>
            </a:r>
            <a:r>
              <a:rPr lang="en-US" baseline="0" dirty="0" err="1"/>
              <a:t>libvector.a</a:t>
            </a:r>
            <a:endParaRPr lang="en-US" baseline="0" dirty="0"/>
          </a:p>
          <a:p>
            <a:endParaRPr lang="en-US" dirty="0"/>
          </a:p>
        </p:txBody>
      </p:sp>
    </p:spTree>
    <p:extLst>
      <p:ext uri="{BB962C8B-B14F-4D97-AF65-F5344CB8AC3E}">
        <p14:creationId xmlns:p14="http://schemas.microsoft.com/office/powerpoint/2010/main" val="8462750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1682"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8013321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0F64717-A5A5-4C4E-9291-2F18B7410B06}"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sym typeface="Gill Sans" charset="0"/>
              </a:rPr>
              <a:pPr marL="0" marR="0" lvl="0" indent="0" algn="r" defTabSz="914400" rtl="0" eaLnBrk="0" fontAlgn="base" latinLnBrk="0" hangingPunct="0">
                <a:lnSpc>
                  <a:spcPct val="100000"/>
                </a:lnSpc>
                <a:spcBef>
                  <a:spcPct val="0"/>
                </a:spcBef>
                <a:spcAft>
                  <a:spcPct val="0"/>
                </a:spcAft>
                <a:buClrTx/>
                <a:buSzTx/>
                <a:buFontTx/>
                <a:buNone/>
                <a:tabLst/>
                <a:defRPr/>
              </a:pPr>
              <a:t>55</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sym typeface="Gill Sans" charset="0"/>
            </a:endParaRPr>
          </a:p>
        </p:txBody>
      </p:sp>
    </p:spTree>
    <p:extLst>
      <p:ext uri="{BB962C8B-B14F-4D97-AF65-F5344CB8AC3E}">
        <p14:creationId xmlns:p14="http://schemas.microsoft.com/office/powerpoint/2010/main" val="20017019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people like John Backus, who designed FORTRAN, the oldest machine-independent programming language that’s still used today.</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6</a:t>
            </a:fld>
            <a:endParaRPr lang="en-US"/>
          </a:p>
        </p:txBody>
      </p:sp>
    </p:spTree>
    <p:extLst>
      <p:ext uri="{BB962C8B-B14F-4D97-AF65-F5344CB8AC3E}">
        <p14:creationId xmlns:p14="http://schemas.microsoft.com/office/powerpoint/2010/main" val="3199879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3730"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944220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4754"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13980448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68</a:t>
            </a:fld>
            <a:endParaRPr lang="en-US"/>
          </a:p>
        </p:txBody>
      </p:sp>
    </p:spTree>
    <p:extLst>
      <p:ext uri="{BB962C8B-B14F-4D97-AF65-F5344CB8AC3E}">
        <p14:creationId xmlns:p14="http://schemas.microsoft.com/office/powerpoint/2010/main" val="3338717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1263650" y="725488"/>
            <a:ext cx="4775200" cy="3581400"/>
          </a:xfrm>
          <a:ln/>
        </p:spPr>
      </p:sp>
      <p:sp>
        <p:nvSpPr>
          <p:cNvPr id="248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838255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xfrm>
            <a:off x="1263650" y="725488"/>
            <a:ext cx="4775200" cy="3581400"/>
          </a:xfrm>
          <a:ln/>
        </p:spPr>
      </p:sp>
      <p:sp>
        <p:nvSpPr>
          <p:cNvPr id="282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7575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Fran Allen, who realized that a compiler shouldn’t just directly </a:t>
            </a:r>
            <a:r>
              <a:rPr lang="en-US" i="1" dirty="0"/>
              <a:t>translate</a:t>
            </a:r>
            <a:r>
              <a:rPr lang="en-US" dirty="0"/>
              <a:t> the FORTRAN or Algol or whatever to machine code, it should </a:t>
            </a:r>
            <a:r>
              <a:rPr lang="en-US" i="1" dirty="0"/>
              <a:t>optimize</a:t>
            </a:r>
            <a:r>
              <a:rPr lang="en-US" dirty="0"/>
              <a:t>.  It should produce a machine code program that computes the same </a:t>
            </a:r>
            <a:r>
              <a:rPr lang="en-US" i="1" dirty="0"/>
              <a:t>results</a:t>
            </a:r>
            <a:r>
              <a:rPr lang="en-US" dirty="0"/>
              <a:t> as the source code, but does this </a:t>
            </a:r>
            <a:r>
              <a:rPr lang="en-US" i="1" dirty="0"/>
              <a:t>as efficiently as possible</a:t>
            </a:r>
            <a:r>
              <a:rPr lang="en-US" dirty="0"/>
              <a:t>, even if that means changing up how it works.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7</a:t>
            </a:fld>
            <a:endParaRPr lang="en-US"/>
          </a:p>
        </p:txBody>
      </p:sp>
    </p:spTree>
    <p:extLst>
      <p:ext uri="{BB962C8B-B14F-4D97-AF65-F5344CB8AC3E}">
        <p14:creationId xmlns:p14="http://schemas.microsoft.com/office/powerpoint/2010/main" val="474134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define “make this as efficient as possible” in a way that a computer can carry out?</a:t>
            </a:r>
          </a:p>
          <a:p>
            <a:endParaRPr lang="en-US" dirty="0"/>
          </a:p>
          <a:p>
            <a:r>
              <a:rPr lang="en-US" dirty="0"/>
              <a:t>One obvious goal is to minimize the number of instructions we execute.  Don’t do the same calculation over and over again.  Don’t do unnecessary calculations at all.</a:t>
            </a:r>
          </a:p>
          <a:p>
            <a:endParaRPr lang="en-US" dirty="0"/>
          </a:p>
          <a:p>
            <a:r>
              <a:rPr lang="en-US" dirty="0"/>
              <a:t>Another obvious goal, as you’re seeing right now in cache lab, is to avoid waiting for memory.  That means making the best possible use of the registers, and accessing memory in a friendly pattern, and stuff like that.</a:t>
            </a:r>
          </a:p>
          <a:p>
            <a:endParaRPr lang="en-US" dirty="0"/>
          </a:p>
          <a:p>
            <a:r>
              <a:rPr lang="en-US" dirty="0"/>
              <a:t>And another important goal, for reasons we’ll talk about later today, is to avoid branching, especially unpredictable branching.</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8</a:t>
            </a:fld>
            <a:endParaRPr lang="en-US"/>
          </a:p>
        </p:txBody>
      </p:sp>
    </p:spTree>
    <p:extLst>
      <p:ext uri="{BB962C8B-B14F-4D97-AF65-F5344CB8AC3E}">
        <p14:creationId xmlns:p14="http://schemas.microsoft.com/office/powerpoint/2010/main" val="3160820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p:spPr>
        <p:txBody>
          <a:bodyPr/>
          <a:lstStyle/>
          <a:p>
            <a:r>
              <a:rPr lang="en-US" dirty="0"/>
              <a:t>Compilers aren’t magic and they aren’t creative. This means they can’t do everything for you.</a:t>
            </a:r>
          </a:p>
          <a:p>
            <a:r>
              <a:rPr lang="en-US" dirty="0"/>
              <a:t>In most cases they can’t make your </a:t>
            </a:r>
            <a:r>
              <a:rPr lang="en-US" i="1" dirty="0"/>
              <a:t>algorithm</a:t>
            </a:r>
            <a:r>
              <a:rPr lang="en-US" dirty="0"/>
              <a:t> better.  They can edit all the unnecessary instructions out of your bubble sort, but it will still be bubble sort, not quicksort.</a:t>
            </a:r>
          </a:p>
          <a:p>
            <a:r>
              <a:rPr lang="en-US" dirty="0"/>
              <a:t>They don’t know what’s in or out of scope of your design, so they can’t change any behavior, not even edge-case behavior you never cared about… unless the language says it’s OK. A language spec might allow its compilers to apply the associative law to floating-point calculations even though floating point arithmetic isn’t associative.</a:t>
            </a:r>
          </a:p>
          <a:p>
            <a:r>
              <a:rPr lang="en-US" dirty="0"/>
              <a:t>They usually only look at one function at a time, just to keep compilation time down—except that </a:t>
            </a:r>
            <a:r>
              <a:rPr lang="en-US" i="1" dirty="0" err="1"/>
              <a:t>inlining</a:t>
            </a:r>
            <a:r>
              <a:rPr lang="en-US" dirty="0"/>
              <a:t> merges many functions into one.</a:t>
            </a:r>
          </a:p>
          <a:p>
            <a:r>
              <a:rPr lang="en-US" dirty="0"/>
              <a:t>And they typically have no information about what will happen when the program is run.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8" name="Rectangle 7"/>
          <p:cNvSpPr/>
          <p:nvPr/>
        </p:nvSpPr>
        <p:spPr>
          <a:xfrm>
            <a:off x="8830843"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96" charset="-128"/>
                <a:cs typeface="ＭＳ Ｐゴシック" pitchFamily="-96" charset="-128"/>
              </a:rPr>
              <a:pPr/>
              <a:t>‹#›</a:t>
            </a:fld>
            <a:endParaRPr lang="en-US" dirty="0">
              <a:latin typeface="Calibri" panose="020F0502020204030204" pitchFamily="34" charset="0"/>
            </a:endParaRPr>
          </a:p>
        </p:txBody>
      </p:sp>
      <p:sp>
        <p:nvSpPr>
          <p:cNvPr id="9" name="TextBox 8"/>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canvas.cmu.edu/courses/24383/quizzes/67220" TargetMode="External"/><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jilp.org/jwac-2/program/JWAC-2-program.ht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security.googleblog.com/2016/02/cve-2015-7547-glibc-getaddrinfo-stack.html"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8001000" cy="1470025"/>
          </a:xfrm>
        </p:spPr>
        <p:txBody>
          <a:bodyPr/>
          <a:lstStyle/>
          <a:p>
            <a:pPr marL="0" indent="0"/>
            <a:r>
              <a:rPr lang="en-US" dirty="0"/>
              <a:t>Code Optimization and Linking</a:t>
            </a:r>
            <a:br>
              <a:rPr lang="en-US" dirty="0"/>
            </a:br>
            <a:br>
              <a:rPr lang="en-US" dirty="0"/>
            </a:br>
            <a:r>
              <a:rPr lang="en-US" sz="2000" b="0" dirty="0"/>
              <a:t>15-213/18-213/15-513: Introduction to Computer Systems</a:t>
            </a:r>
            <a:br>
              <a:rPr lang="en-US" b="0" dirty="0"/>
            </a:br>
            <a:r>
              <a:rPr lang="en-US" sz="2000" b="0" dirty="0"/>
              <a:t>12</a:t>
            </a:r>
            <a:r>
              <a:rPr lang="en-US" sz="2000" b="0" baseline="30000" dirty="0"/>
              <a:t>th</a:t>
            </a:r>
            <a:r>
              <a:rPr lang="en-US" sz="2000" b="0" dirty="0"/>
              <a:t> Lecture, October 7, 2021</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71C9-10C5-4A78-8134-404624BFA095}"/>
              </a:ext>
            </a:extLst>
          </p:cNvPr>
          <p:cNvSpPr>
            <a:spLocks noGrp="1"/>
          </p:cNvSpPr>
          <p:nvPr>
            <p:ph type="title"/>
          </p:nvPr>
        </p:nvSpPr>
        <p:spPr/>
        <p:txBody>
          <a:bodyPr/>
          <a:lstStyle/>
          <a:p>
            <a:r>
              <a:rPr lang="en-US" dirty="0"/>
              <a:t>Compilation is a pipeline</a:t>
            </a:r>
          </a:p>
        </p:txBody>
      </p:sp>
      <p:graphicFrame>
        <p:nvGraphicFramePr>
          <p:cNvPr id="4" name="Content Placeholder 3">
            <a:extLst>
              <a:ext uri="{FF2B5EF4-FFF2-40B4-BE49-F238E27FC236}">
                <a16:creationId xmlns:a16="http://schemas.microsoft.com/office/drawing/2014/main" id="{6655392E-56CF-4C9E-9D61-B04637B02651}"/>
              </a:ext>
            </a:extLst>
          </p:cNvPr>
          <p:cNvGraphicFramePr>
            <a:graphicFrameLocks noGrp="1"/>
          </p:cNvGraphicFramePr>
          <p:nvPr>
            <p:ph idx="1"/>
            <p:extLst>
              <p:ext uri="{D42A27DB-BD31-4B8C-83A1-F6EECF244321}">
                <p14:modId xmlns:p14="http://schemas.microsoft.com/office/powerpoint/2010/main" val="1837395659"/>
              </p:ext>
            </p:extLst>
          </p:nvPr>
        </p:nvGraphicFramePr>
        <p:xfrm>
          <a:off x="396875" y="1362075"/>
          <a:ext cx="2193925" cy="4972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093A5A1B-38C0-4B86-AC5F-F3CB04D2189B}"/>
              </a:ext>
            </a:extLst>
          </p:cNvPr>
          <p:cNvGraphicFramePr/>
          <p:nvPr>
            <p:extLst>
              <p:ext uri="{D42A27DB-BD31-4B8C-83A1-F6EECF244321}">
                <p14:modId xmlns:p14="http://schemas.microsoft.com/office/powerpoint/2010/main" val="1798254507"/>
              </p:ext>
            </p:extLst>
          </p:nvPr>
        </p:nvGraphicFramePr>
        <p:xfrm>
          <a:off x="3962400" y="1786476"/>
          <a:ext cx="4343400" cy="40890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6" name="Group 5">
            <a:extLst>
              <a:ext uri="{FF2B5EF4-FFF2-40B4-BE49-F238E27FC236}">
                <a16:creationId xmlns:a16="http://schemas.microsoft.com/office/drawing/2014/main" id="{20CBBF65-562F-4730-A89D-62672ABDBF57}"/>
              </a:ext>
            </a:extLst>
          </p:cNvPr>
          <p:cNvGrpSpPr/>
          <p:nvPr/>
        </p:nvGrpSpPr>
        <p:grpSpPr>
          <a:xfrm>
            <a:off x="4477439" y="1259773"/>
            <a:ext cx="473956" cy="405156"/>
            <a:chOff x="859984" y="1316422"/>
            <a:chExt cx="473956" cy="405156"/>
          </a:xfrm>
        </p:grpSpPr>
        <p:sp>
          <p:nvSpPr>
            <p:cNvPr id="7" name="Arrow: Right 6">
              <a:extLst>
                <a:ext uri="{FF2B5EF4-FFF2-40B4-BE49-F238E27FC236}">
                  <a16:creationId xmlns:a16="http://schemas.microsoft.com/office/drawing/2014/main" id="{83B3207E-BA35-4366-B392-07173E015BBD}"/>
                </a:ext>
              </a:extLst>
            </p:cNvPr>
            <p:cNvSpPr/>
            <p:nvPr/>
          </p:nvSpPr>
          <p:spPr>
            <a:xfrm rot="5400000">
              <a:off x="894384" y="1282022"/>
              <a:ext cx="405156" cy="47395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sp>
        <p:sp>
          <p:nvSpPr>
            <p:cNvPr id="8" name="Arrow: Right 4">
              <a:extLst>
                <a:ext uri="{FF2B5EF4-FFF2-40B4-BE49-F238E27FC236}">
                  <a16:creationId xmlns:a16="http://schemas.microsoft.com/office/drawing/2014/main" id="{8C2DF73D-860B-4E01-BC08-53EF10EE12ED}"/>
                </a:ext>
              </a:extLst>
            </p:cNvPr>
            <p:cNvSpPr txBox="1"/>
            <p:nvPr/>
          </p:nvSpPr>
          <p:spPr>
            <a:xfrm>
              <a:off x="954776" y="1316422"/>
              <a:ext cx="284374" cy="283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p>
          </p:txBody>
        </p:sp>
      </p:grpSp>
      <p:grpSp>
        <p:nvGrpSpPr>
          <p:cNvPr id="9" name="Group 8">
            <a:extLst>
              <a:ext uri="{FF2B5EF4-FFF2-40B4-BE49-F238E27FC236}">
                <a16:creationId xmlns:a16="http://schemas.microsoft.com/office/drawing/2014/main" id="{2B392EC5-DE51-497D-AC4B-D98CA29AC8D1}"/>
              </a:ext>
            </a:extLst>
          </p:cNvPr>
          <p:cNvGrpSpPr/>
          <p:nvPr/>
        </p:nvGrpSpPr>
        <p:grpSpPr>
          <a:xfrm>
            <a:off x="7588997" y="5997045"/>
            <a:ext cx="473956" cy="405156"/>
            <a:chOff x="859984" y="1316422"/>
            <a:chExt cx="473956" cy="405156"/>
          </a:xfrm>
        </p:grpSpPr>
        <p:sp>
          <p:nvSpPr>
            <p:cNvPr id="10" name="Arrow: Right 9">
              <a:extLst>
                <a:ext uri="{FF2B5EF4-FFF2-40B4-BE49-F238E27FC236}">
                  <a16:creationId xmlns:a16="http://schemas.microsoft.com/office/drawing/2014/main" id="{403E208B-D10A-4780-B525-5AD6A7748A96}"/>
                </a:ext>
              </a:extLst>
            </p:cNvPr>
            <p:cNvSpPr/>
            <p:nvPr/>
          </p:nvSpPr>
          <p:spPr>
            <a:xfrm rot="5400000">
              <a:off x="894384" y="1282022"/>
              <a:ext cx="405156" cy="47395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sp>
        <p:sp>
          <p:nvSpPr>
            <p:cNvPr id="11" name="Arrow: Right 4">
              <a:extLst>
                <a:ext uri="{FF2B5EF4-FFF2-40B4-BE49-F238E27FC236}">
                  <a16:creationId xmlns:a16="http://schemas.microsoft.com/office/drawing/2014/main" id="{975ED881-3777-46FE-ABB0-2E94FA190A5C}"/>
                </a:ext>
              </a:extLst>
            </p:cNvPr>
            <p:cNvSpPr txBox="1"/>
            <p:nvPr/>
          </p:nvSpPr>
          <p:spPr>
            <a:xfrm>
              <a:off x="954776" y="1316422"/>
              <a:ext cx="284374" cy="283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p:txBody>
        </p:sp>
      </p:grpSp>
      <p:sp>
        <p:nvSpPr>
          <p:cNvPr id="12" name="Rectangle 11">
            <a:extLst>
              <a:ext uri="{FF2B5EF4-FFF2-40B4-BE49-F238E27FC236}">
                <a16:creationId xmlns:a16="http://schemas.microsoft.com/office/drawing/2014/main" id="{90218D74-735A-483D-A229-4B4F2C144243}"/>
              </a:ext>
            </a:extLst>
          </p:cNvPr>
          <p:cNvSpPr/>
          <p:nvPr/>
        </p:nvSpPr>
        <p:spPr bwMode="auto">
          <a:xfrm>
            <a:off x="3810000" y="1664929"/>
            <a:ext cx="4648200" cy="4332116"/>
          </a:xfrm>
          <a:prstGeom prst="rect">
            <a:avLst/>
          </a:prstGeom>
          <a:noFill/>
          <a:ln>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14" name="Straight Connector 13">
            <a:extLst>
              <a:ext uri="{FF2B5EF4-FFF2-40B4-BE49-F238E27FC236}">
                <a16:creationId xmlns:a16="http://schemas.microsoft.com/office/drawing/2014/main" id="{60469480-70A8-4B3A-A115-7798F9A57B57}"/>
              </a:ext>
            </a:extLst>
          </p:cNvPr>
          <p:cNvCxnSpPr>
            <a:cxnSpLocks/>
          </p:cNvCxnSpPr>
          <p:nvPr/>
        </p:nvCxnSpPr>
        <p:spPr bwMode="auto">
          <a:xfrm flipV="1">
            <a:off x="2133600" y="1664929"/>
            <a:ext cx="1676400" cy="1639011"/>
          </a:xfrm>
          <a:prstGeom prst="line">
            <a:avLst/>
          </a:prstGeom>
          <a:ln w="28575">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CD0D7809-F179-44AB-BE50-0A303D86AA8A}"/>
              </a:ext>
            </a:extLst>
          </p:cNvPr>
          <p:cNvCxnSpPr>
            <a:cxnSpLocks/>
          </p:cNvCxnSpPr>
          <p:nvPr/>
        </p:nvCxnSpPr>
        <p:spPr bwMode="auto">
          <a:xfrm>
            <a:off x="2133600" y="4343400"/>
            <a:ext cx="1676400" cy="1653645"/>
          </a:xfrm>
          <a:prstGeom prst="line">
            <a:avLst/>
          </a:prstGeom>
          <a:ln w="28575">
            <a:headEnd type="none" w="med" len="med"/>
            <a:tailEnd type="none"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6877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4F3B5-221B-43A5-8D1E-1D6A94A22621}"/>
              </a:ext>
            </a:extLst>
          </p:cNvPr>
          <p:cNvSpPr>
            <a:spLocks noGrp="1"/>
          </p:cNvSpPr>
          <p:nvPr>
            <p:ph type="title"/>
          </p:nvPr>
        </p:nvSpPr>
        <p:spPr>
          <a:xfrm>
            <a:off x="374090" y="371182"/>
            <a:ext cx="7591425" cy="762000"/>
          </a:xfrm>
        </p:spPr>
        <p:txBody>
          <a:bodyPr/>
          <a:lstStyle/>
          <a:p>
            <a:r>
              <a:rPr lang="en-US" dirty="0"/>
              <a:t>Two kinds of optimizations</a:t>
            </a:r>
          </a:p>
        </p:txBody>
      </p:sp>
      <p:sp>
        <p:nvSpPr>
          <p:cNvPr id="7" name="Text Placeholder 6">
            <a:extLst>
              <a:ext uri="{FF2B5EF4-FFF2-40B4-BE49-F238E27FC236}">
                <a16:creationId xmlns:a16="http://schemas.microsoft.com/office/drawing/2014/main" id="{68409CA1-660C-4286-992F-8E03329CDCEE}"/>
              </a:ext>
            </a:extLst>
          </p:cNvPr>
          <p:cNvSpPr>
            <a:spLocks noGrp="1"/>
          </p:cNvSpPr>
          <p:nvPr>
            <p:ph sz="half" idx="1"/>
          </p:nvPr>
        </p:nvSpPr>
        <p:spPr>
          <a:xfrm>
            <a:off x="638175" y="1362075"/>
            <a:ext cx="3871913" cy="4972050"/>
          </a:xfrm>
        </p:spPr>
        <p:txBody>
          <a:bodyPr>
            <a:normAutofit fontScale="92500" lnSpcReduction="10000"/>
          </a:bodyPr>
          <a:lstStyle/>
          <a:p>
            <a:r>
              <a:rPr lang="en-US" dirty="0"/>
              <a:t>Local optimizations work inside a single </a:t>
            </a:r>
            <a:r>
              <a:rPr lang="en-US" i="1" dirty="0"/>
              <a:t>basic block</a:t>
            </a:r>
            <a:r>
              <a:rPr lang="en-US" dirty="0"/>
              <a:t> </a:t>
            </a:r>
          </a:p>
          <a:p>
            <a:pPr lvl="1"/>
            <a:r>
              <a:rPr lang="en-US" dirty="0"/>
              <a:t>Constant folding, strength reduction, (local) CSE, …</a:t>
            </a:r>
          </a:p>
          <a:p>
            <a:r>
              <a:rPr lang="en-US" dirty="0"/>
              <a:t>Global optimizations process the entire </a:t>
            </a:r>
            <a:r>
              <a:rPr lang="en-US" i="1" dirty="0"/>
              <a:t>control flow graph</a:t>
            </a:r>
            <a:r>
              <a:rPr lang="en-US" dirty="0"/>
              <a:t> of a function</a:t>
            </a:r>
          </a:p>
          <a:p>
            <a:pPr lvl="1"/>
            <a:r>
              <a:rPr lang="en-US" dirty="0"/>
              <a:t>Loop nest optimization, code motion, (global) CSE, dead code elimination, …</a:t>
            </a:r>
          </a:p>
        </p:txBody>
      </p:sp>
      <p:sp>
        <p:nvSpPr>
          <p:cNvPr id="12" name="Flowchart: Process 11">
            <a:extLst>
              <a:ext uri="{FF2B5EF4-FFF2-40B4-BE49-F238E27FC236}">
                <a16:creationId xmlns:a16="http://schemas.microsoft.com/office/drawing/2014/main" id="{52CE3181-E8C2-4DCF-969B-7BD30D04EF55}"/>
              </a:ext>
            </a:extLst>
          </p:cNvPr>
          <p:cNvSpPr/>
          <p:nvPr/>
        </p:nvSpPr>
        <p:spPr bwMode="auto">
          <a:xfrm>
            <a:off x="6640353" y="1756495"/>
            <a:ext cx="1219200" cy="3810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setup</a:t>
            </a:r>
          </a:p>
        </p:txBody>
      </p:sp>
      <p:sp>
        <p:nvSpPr>
          <p:cNvPr id="13" name="Flowchart: Decision 12">
            <a:extLst>
              <a:ext uri="{FF2B5EF4-FFF2-40B4-BE49-F238E27FC236}">
                <a16:creationId xmlns:a16="http://schemas.microsoft.com/office/drawing/2014/main" id="{1055303D-84E7-4C4E-BEE7-AAEEC7C52F56}"/>
              </a:ext>
            </a:extLst>
          </p:cNvPr>
          <p:cNvSpPr/>
          <p:nvPr/>
        </p:nvSpPr>
        <p:spPr bwMode="auto">
          <a:xfrm>
            <a:off x="6581896" y="2473914"/>
            <a:ext cx="1336114" cy="533400"/>
          </a:xfrm>
          <a:prstGeom prst="flowChartDecis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Easy?</a:t>
            </a:r>
          </a:p>
        </p:txBody>
      </p:sp>
      <p:sp>
        <p:nvSpPr>
          <p:cNvPr id="14" name="Flowchart: Preparation 13">
            <a:extLst>
              <a:ext uri="{FF2B5EF4-FFF2-40B4-BE49-F238E27FC236}">
                <a16:creationId xmlns:a16="http://schemas.microsoft.com/office/drawing/2014/main" id="{4961D036-508A-4C7D-BB05-90F36E6186B0}"/>
              </a:ext>
            </a:extLst>
          </p:cNvPr>
          <p:cNvSpPr/>
          <p:nvPr/>
        </p:nvSpPr>
        <p:spPr bwMode="auto">
          <a:xfrm>
            <a:off x="6602253" y="852341"/>
            <a:ext cx="1295400" cy="533400"/>
          </a:xfrm>
          <a:prstGeom prst="flowChartPreparat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entry</a:t>
            </a:r>
          </a:p>
        </p:txBody>
      </p:sp>
      <p:sp>
        <p:nvSpPr>
          <p:cNvPr id="15" name="Flowchart: Process 14">
            <a:extLst>
              <a:ext uri="{FF2B5EF4-FFF2-40B4-BE49-F238E27FC236}">
                <a16:creationId xmlns:a16="http://schemas.microsoft.com/office/drawing/2014/main" id="{96E7FFD1-1A88-4EE9-B054-66DEEEEDB68D}"/>
              </a:ext>
            </a:extLst>
          </p:cNvPr>
          <p:cNvSpPr/>
          <p:nvPr/>
        </p:nvSpPr>
        <p:spPr bwMode="auto">
          <a:xfrm>
            <a:off x="5919787" y="3412403"/>
            <a:ext cx="1038225" cy="4953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easy</a:t>
            </a:r>
          </a:p>
        </p:txBody>
      </p:sp>
      <p:sp>
        <p:nvSpPr>
          <p:cNvPr id="16" name="Flowchart: Process 15">
            <a:extLst>
              <a:ext uri="{FF2B5EF4-FFF2-40B4-BE49-F238E27FC236}">
                <a16:creationId xmlns:a16="http://schemas.microsoft.com/office/drawing/2014/main" id="{836812DF-ABD3-43B6-8B3D-F773F315BAD3}"/>
              </a:ext>
            </a:extLst>
          </p:cNvPr>
          <p:cNvSpPr/>
          <p:nvPr/>
        </p:nvSpPr>
        <p:spPr bwMode="auto">
          <a:xfrm>
            <a:off x="7318058" y="3412403"/>
            <a:ext cx="1038225" cy="5334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complex</a:t>
            </a:r>
          </a:p>
        </p:txBody>
      </p:sp>
      <p:sp>
        <p:nvSpPr>
          <p:cNvPr id="17" name="Rectangle 16">
            <a:extLst>
              <a:ext uri="{FF2B5EF4-FFF2-40B4-BE49-F238E27FC236}">
                <a16:creationId xmlns:a16="http://schemas.microsoft.com/office/drawing/2014/main" id="{910F0F45-00E3-42A9-86F6-CD455FE42143}"/>
              </a:ext>
            </a:extLst>
          </p:cNvPr>
          <p:cNvSpPr/>
          <p:nvPr/>
        </p:nvSpPr>
        <p:spPr bwMode="auto">
          <a:xfrm>
            <a:off x="7318058" y="4316557"/>
            <a:ext cx="1038225" cy="5334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loop</a:t>
            </a:r>
          </a:p>
        </p:txBody>
      </p:sp>
      <p:sp>
        <p:nvSpPr>
          <p:cNvPr id="18" name="Flowchart: Decision 17">
            <a:extLst>
              <a:ext uri="{FF2B5EF4-FFF2-40B4-BE49-F238E27FC236}">
                <a16:creationId xmlns:a16="http://schemas.microsoft.com/office/drawing/2014/main" id="{C6211210-E200-4FC5-B6F6-4BDB1DFE98EA}"/>
              </a:ext>
            </a:extLst>
          </p:cNvPr>
          <p:cNvSpPr/>
          <p:nvPr/>
        </p:nvSpPr>
        <p:spPr bwMode="auto">
          <a:xfrm>
            <a:off x="7094220" y="5239761"/>
            <a:ext cx="1485900" cy="533400"/>
          </a:xfrm>
          <a:prstGeom prst="flowChartDecis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Done?</a:t>
            </a:r>
          </a:p>
        </p:txBody>
      </p:sp>
      <p:sp>
        <p:nvSpPr>
          <p:cNvPr id="19" name="Flowchart: Terminator 18">
            <a:extLst>
              <a:ext uri="{FF2B5EF4-FFF2-40B4-BE49-F238E27FC236}">
                <a16:creationId xmlns:a16="http://schemas.microsoft.com/office/drawing/2014/main" id="{6C29924A-D663-4F73-9197-D73AA37388A0}"/>
              </a:ext>
            </a:extLst>
          </p:cNvPr>
          <p:cNvSpPr/>
          <p:nvPr/>
        </p:nvSpPr>
        <p:spPr bwMode="auto">
          <a:xfrm>
            <a:off x="6640353" y="6124868"/>
            <a:ext cx="1219200" cy="533400"/>
          </a:xfrm>
          <a:prstGeom prst="flowChartTerminator">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exit</a:t>
            </a:r>
          </a:p>
        </p:txBody>
      </p:sp>
      <p:cxnSp>
        <p:nvCxnSpPr>
          <p:cNvPr id="24" name="Straight Arrow Connector 23">
            <a:extLst>
              <a:ext uri="{FF2B5EF4-FFF2-40B4-BE49-F238E27FC236}">
                <a16:creationId xmlns:a16="http://schemas.microsoft.com/office/drawing/2014/main" id="{57F4197A-B06F-42E7-BB65-8A650A728DF2}"/>
              </a:ext>
            </a:extLst>
          </p:cNvPr>
          <p:cNvCxnSpPr>
            <a:stCxn id="14" idx="2"/>
            <a:endCxn id="12" idx="0"/>
          </p:cNvCxnSpPr>
          <p:nvPr/>
        </p:nvCxnSpPr>
        <p:spPr bwMode="auto">
          <a:xfrm>
            <a:off x="7249953" y="1385741"/>
            <a:ext cx="0" cy="37075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8B41A5E7-FF42-4D37-9C91-2F152266DEE8}"/>
              </a:ext>
            </a:extLst>
          </p:cNvPr>
          <p:cNvCxnSpPr>
            <a:stCxn id="12" idx="2"/>
            <a:endCxn id="13" idx="0"/>
          </p:cNvCxnSpPr>
          <p:nvPr/>
        </p:nvCxnSpPr>
        <p:spPr bwMode="auto">
          <a:xfrm>
            <a:off x="7249953" y="2137495"/>
            <a:ext cx="0" cy="336419"/>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9" name="Connector: Elbow 28">
            <a:extLst>
              <a:ext uri="{FF2B5EF4-FFF2-40B4-BE49-F238E27FC236}">
                <a16:creationId xmlns:a16="http://schemas.microsoft.com/office/drawing/2014/main" id="{16FCEDD0-D9D1-4795-9A1A-352A6EAD2F65}"/>
              </a:ext>
            </a:extLst>
          </p:cNvPr>
          <p:cNvCxnSpPr>
            <a:stCxn id="13" idx="1"/>
            <a:endCxn id="15" idx="0"/>
          </p:cNvCxnSpPr>
          <p:nvPr/>
        </p:nvCxnSpPr>
        <p:spPr bwMode="auto">
          <a:xfrm rot="10800000" flipV="1">
            <a:off x="6438900" y="2740613"/>
            <a:ext cx="142996" cy="671789"/>
          </a:xfrm>
          <a:prstGeom prst="bentConnector2">
            <a:avLst/>
          </a:prstGeom>
          <a:noFill/>
          <a:ln w="25400" cap="flat" cmpd="sng" algn="ctr">
            <a:solidFill>
              <a:schemeClr val="tx1">
                <a:lumMod val="50000"/>
                <a:lumOff val="50000"/>
              </a:schemeClr>
            </a:solidFill>
            <a:prstDash val="solid"/>
            <a:round/>
            <a:headEnd type="none" w="med" len="med"/>
            <a:tailEnd type="triangle"/>
          </a:ln>
          <a:effectLst/>
        </p:spPr>
      </p:cxnSp>
      <p:cxnSp>
        <p:nvCxnSpPr>
          <p:cNvPr id="31" name="Connector: Elbow 30">
            <a:extLst>
              <a:ext uri="{FF2B5EF4-FFF2-40B4-BE49-F238E27FC236}">
                <a16:creationId xmlns:a16="http://schemas.microsoft.com/office/drawing/2014/main" id="{052CCD6A-20F6-4730-A50A-58D80CF62EAD}"/>
              </a:ext>
            </a:extLst>
          </p:cNvPr>
          <p:cNvCxnSpPr>
            <a:stCxn id="15" idx="2"/>
            <a:endCxn id="19" idx="0"/>
          </p:cNvCxnSpPr>
          <p:nvPr/>
        </p:nvCxnSpPr>
        <p:spPr bwMode="auto">
          <a:xfrm rot="16200000" flipH="1">
            <a:off x="5735844" y="4610758"/>
            <a:ext cx="2217165" cy="811053"/>
          </a:xfrm>
          <a:prstGeom prst="bentConnector3">
            <a:avLst>
              <a:gd name="adj1" fmla="val 9021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34" name="Connector: Elbow 33">
            <a:extLst>
              <a:ext uri="{FF2B5EF4-FFF2-40B4-BE49-F238E27FC236}">
                <a16:creationId xmlns:a16="http://schemas.microsoft.com/office/drawing/2014/main" id="{D3B66247-BE24-4031-94B5-30F596A63A58}"/>
              </a:ext>
            </a:extLst>
          </p:cNvPr>
          <p:cNvCxnSpPr>
            <a:stCxn id="18" idx="2"/>
            <a:endCxn id="19" idx="0"/>
          </p:cNvCxnSpPr>
          <p:nvPr/>
        </p:nvCxnSpPr>
        <p:spPr bwMode="auto">
          <a:xfrm rot="5400000">
            <a:off x="7367709" y="5655406"/>
            <a:ext cx="351707" cy="587217"/>
          </a:xfrm>
          <a:prstGeom prst="bentConnector3">
            <a:avLst>
              <a:gd name="adj1" fmla="val 38445"/>
            </a:avLst>
          </a:prstGeom>
          <a:noFill/>
          <a:ln w="25400" cap="flat" cmpd="sng" algn="ctr">
            <a:solidFill>
              <a:schemeClr val="tx1">
                <a:lumMod val="50000"/>
                <a:lumOff val="50000"/>
              </a:schemeClr>
            </a:solidFill>
            <a:prstDash val="solid"/>
            <a:round/>
            <a:headEnd type="none" w="med" len="med"/>
            <a:tailEnd type="triangle"/>
          </a:ln>
          <a:effectLst/>
        </p:spPr>
      </p:cxnSp>
      <p:cxnSp>
        <p:nvCxnSpPr>
          <p:cNvPr id="37" name="Connector: Elbow 36">
            <a:extLst>
              <a:ext uri="{FF2B5EF4-FFF2-40B4-BE49-F238E27FC236}">
                <a16:creationId xmlns:a16="http://schemas.microsoft.com/office/drawing/2014/main" id="{A9D726F0-CF27-448F-8F1F-230D689B8AE5}"/>
              </a:ext>
            </a:extLst>
          </p:cNvPr>
          <p:cNvCxnSpPr>
            <a:cxnSpLocks/>
            <a:stCxn id="18" idx="3"/>
            <a:endCxn id="17" idx="0"/>
          </p:cNvCxnSpPr>
          <p:nvPr/>
        </p:nvCxnSpPr>
        <p:spPr bwMode="auto">
          <a:xfrm flipH="1" flipV="1">
            <a:off x="7837171" y="4316557"/>
            <a:ext cx="742949" cy="1189904"/>
          </a:xfrm>
          <a:prstGeom prst="bentConnector4">
            <a:avLst>
              <a:gd name="adj1" fmla="val -30769"/>
              <a:gd name="adj2" fmla="val 119212"/>
            </a:avLst>
          </a:prstGeom>
          <a:noFill/>
          <a:ln w="25400" cap="flat" cmpd="sng" algn="ctr">
            <a:solidFill>
              <a:schemeClr val="tx1">
                <a:lumMod val="50000"/>
                <a:lumOff val="50000"/>
              </a:schemeClr>
            </a:solidFill>
            <a:prstDash val="solid"/>
            <a:round/>
            <a:headEnd type="none" w="med" len="med"/>
            <a:tailEnd type="triangle"/>
          </a:ln>
          <a:effectLst/>
        </p:spPr>
      </p:cxnSp>
      <p:cxnSp>
        <p:nvCxnSpPr>
          <p:cNvPr id="40" name="Connector: Elbow 39">
            <a:extLst>
              <a:ext uri="{FF2B5EF4-FFF2-40B4-BE49-F238E27FC236}">
                <a16:creationId xmlns:a16="http://schemas.microsoft.com/office/drawing/2014/main" id="{AFE38D3F-6124-429D-A414-B24EC46534A0}"/>
              </a:ext>
            </a:extLst>
          </p:cNvPr>
          <p:cNvCxnSpPr>
            <a:stCxn id="13" idx="3"/>
            <a:endCxn id="16" idx="0"/>
          </p:cNvCxnSpPr>
          <p:nvPr/>
        </p:nvCxnSpPr>
        <p:spPr bwMode="auto">
          <a:xfrm flipH="1">
            <a:off x="7837171" y="2740614"/>
            <a:ext cx="80839" cy="671789"/>
          </a:xfrm>
          <a:prstGeom prst="bentConnector4">
            <a:avLst>
              <a:gd name="adj1" fmla="val -282784"/>
              <a:gd name="adj2" fmla="val 69850"/>
            </a:avLst>
          </a:prstGeom>
          <a:noFill/>
          <a:ln w="25400" cap="flat" cmpd="sng" algn="ctr">
            <a:solidFill>
              <a:schemeClr val="tx1">
                <a:lumMod val="50000"/>
                <a:lumOff val="50000"/>
              </a:schemeClr>
            </a:solidFill>
            <a:prstDash val="solid"/>
            <a:round/>
            <a:headEnd type="none" w="med" len="med"/>
            <a:tailEnd type="triangle"/>
          </a:ln>
          <a:effectLst/>
        </p:spPr>
      </p:cxnSp>
      <p:cxnSp>
        <p:nvCxnSpPr>
          <p:cNvPr id="42" name="Straight Arrow Connector 41">
            <a:extLst>
              <a:ext uri="{FF2B5EF4-FFF2-40B4-BE49-F238E27FC236}">
                <a16:creationId xmlns:a16="http://schemas.microsoft.com/office/drawing/2014/main" id="{4E34FB3E-DCA5-4A75-B55D-B2E874D036E2}"/>
              </a:ext>
            </a:extLst>
          </p:cNvPr>
          <p:cNvCxnSpPr>
            <a:stCxn id="16" idx="2"/>
            <a:endCxn id="17" idx="0"/>
          </p:cNvCxnSpPr>
          <p:nvPr/>
        </p:nvCxnSpPr>
        <p:spPr bwMode="auto">
          <a:xfrm>
            <a:off x="7837171" y="3945803"/>
            <a:ext cx="0" cy="37075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C65F4A83-1D34-45BB-B5ED-354A6592F364}"/>
              </a:ext>
            </a:extLst>
          </p:cNvPr>
          <p:cNvCxnSpPr>
            <a:stCxn id="17" idx="2"/>
            <a:endCxn id="18" idx="0"/>
          </p:cNvCxnSpPr>
          <p:nvPr/>
        </p:nvCxnSpPr>
        <p:spPr bwMode="auto">
          <a:xfrm flipH="1">
            <a:off x="7837170" y="4849957"/>
            <a:ext cx="1" cy="38980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spTree>
    <p:extLst>
      <p:ext uri="{BB962C8B-B14F-4D97-AF65-F5344CB8AC3E}">
        <p14:creationId xmlns:p14="http://schemas.microsoft.com/office/powerpoint/2010/main" val="3227813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B903-BE46-4463-B218-AE526925C611}"/>
              </a:ext>
            </a:extLst>
          </p:cNvPr>
          <p:cNvSpPr>
            <a:spLocks noGrp="1"/>
          </p:cNvSpPr>
          <p:nvPr>
            <p:ph type="title"/>
          </p:nvPr>
        </p:nvSpPr>
        <p:spPr>
          <a:xfrm>
            <a:off x="357018" y="435678"/>
            <a:ext cx="7592093" cy="762000"/>
          </a:xfrm>
        </p:spPr>
        <p:txBody>
          <a:bodyPr/>
          <a:lstStyle/>
          <a:p>
            <a:r>
              <a:rPr lang="en-US" dirty="0"/>
              <a:t>Constant Folding</a:t>
            </a:r>
          </a:p>
        </p:txBody>
      </p:sp>
      <p:sp>
        <p:nvSpPr>
          <p:cNvPr id="3" name="Content Placeholder 2">
            <a:extLst>
              <a:ext uri="{FF2B5EF4-FFF2-40B4-BE49-F238E27FC236}">
                <a16:creationId xmlns:a16="http://schemas.microsoft.com/office/drawing/2014/main" id="{C20D84FD-5DAD-46DE-AFB2-CFDA62FED04E}"/>
              </a:ext>
            </a:extLst>
          </p:cNvPr>
          <p:cNvSpPr>
            <a:spLocks noGrp="1"/>
          </p:cNvSpPr>
          <p:nvPr>
            <p:ph idx="1"/>
          </p:nvPr>
        </p:nvSpPr>
        <p:spPr>
          <a:xfrm>
            <a:off x="396875" y="1362075"/>
            <a:ext cx="7896225" cy="4972050"/>
          </a:xfrm>
        </p:spPr>
        <p:txBody>
          <a:bodyPr/>
          <a:lstStyle/>
          <a:p>
            <a:r>
              <a:rPr lang="en-US" dirty="0"/>
              <a:t>Do arithmetic in the compiler</a:t>
            </a:r>
            <a:br>
              <a:rPr lang="en-US" dirty="0"/>
            </a:br>
            <a:br>
              <a:rPr lang="en-US" dirty="0"/>
            </a:br>
            <a:r>
              <a:rPr lang="en-US" b="0" dirty="0">
                <a:latin typeface="Consolas" panose="020B0609020204030204" pitchFamily="49" charset="0"/>
              </a:rPr>
              <a:t>long mask = </a:t>
            </a:r>
            <a:r>
              <a:rPr lang="en-US" b="0" dirty="0">
                <a:solidFill>
                  <a:srgbClr val="FF0000"/>
                </a:solidFill>
                <a:latin typeface="Consolas" panose="020B0609020204030204" pitchFamily="49" charset="0"/>
              </a:rPr>
              <a:t>0xFF &lt;&lt; 8</a:t>
            </a:r>
            <a:r>
              <a:rPr lang="en-US" b="0" dirty="0">
                <a:latin typeface="Consolas" panose="020B0609020204030204" pitchFamily="49" charset="0"/>
              </a:rPr>
              <a:t>;    </a:t>
            </a:r>
            <a:r>
              <a:rPr lang="en-US" b="0" dirty="0"/>
              <a:t>→</a:t>
            </a:r>
            <a:br>
              <a:rPr lang="en-US" b="0" dirty="0"/>
            </a:br>
            <a:r>
              <a:rPr lang="en-US" b="0" dirty="0">
                <a:latin typeface="Consolas" panose="020B0609020204030204" pitchFamily="49" charset="0"/>
              </a:rPr>
              <a:t>long mask = </a:t>
            </a:r>
            <a:r>
              <a:rPr lang="en-US" b="0" dirty="0">
                <a:solidFill>
                  <a:srgbClr val="0070C0"/>
                </a:solidFill>
                <a:latin typeface="Consolas" panose="020B0609020204030204" pitchFamily="49" charset="0"/>
              </a:rPr>
              <a:t>0xFF00</a:t>
            </a:r>
            <a:r>
              <a:rPr lang="en-US" b="0" dirty="0">
                <a:latin typeface="Consolas" panose="020B0609020204030204" pitchFamily="49" charset="0"/>
              </a:rPr>
              <a:t>;</a:t>
            </a:r>
          </a:p>
          <a:p>
            <a:endParaRPr lang="en-US" dirty="0"/>
          </a:p>
          <a:p>
            <a:r>
              <a:rPr lang="en-US" dirty="0"/>
              <a:t>Any expression with constant inputs can be folded</a:t>
            </a:r>
          </a:p>
          <a:p>
            <a:r>
              <a:rPr lang="en-US" dirty="0"/>
              <a:t>Might even be able to remove library calls…</a:t>
            </a:r>
            <a:br>
              <a:rPr lang="en-US" dirty="0"/>
            </a:br>
            <a:br>
              <a:rPr lang="en-US" dirty="0"/>
            </a:br>
            <a:r>
              <a:rPr lang="en-US" b="0" dirty="0" err="1">
                <a:latin typeface="Consolas" panose="020B0609020204030204" pitchFamily="49" charset="0"/>
              </a:rPr>
              <a:t>size_t</a:t>
            </a:r>
            <a:r>
              <a:rPr lang="en-US" b="0" dirty="0">
                <a:latin typeface="Consolas" panose="020B0609020204030204" pitchFamily="49" charset="0"/>
              </a:rPr>
              <a:t> </a:t>
            </a:r>
            <a:r>
              <a:rPr lang="en-US" b="0" dirty="0" err="1">
                <a:latin typeface="Consolas" panose="020B0609020204030204" pitchFamily="49" charset="0"/>
              </a:rPr>
              <a:t>namelen</a:t>
            </a:r>
            <a:r>
              <a:rPr lang="en-US" b="0" dirty="0">
                <a:latin typeface="Consolas" panose="020B0609020204030204" pitchFamily="49" charset="0"/>
              </a:rPr>
              <a:t> = </a:t>
            </a:r>
            <a:r>
              <a:rPr lang="en-US" b="0" dirty="0" err="1">
                <a:solidFill>
                  <a:srgbClr val="FF0000"/>
                </a:solidFill>
                <a:latin typeface="Consolas" panose="020B0609020204030204" pitchFamily="49" charset="0"/>
              </a:rPr>
              <a:t>strlen</a:t>
            </a:r>
            <a:r>
              <a:rPr lang="en-US" b="0" dirty="0">
                <a:solidFill>
                  <a:srgbClr val="FF0000"/>
                </a:solidFill>
                <a:latin typeface="Consolas" panose="020B0609020204030204" pitchFamily="49" charset="0"/>
              </a:rPr>
              <a:t>("Harry </a:t>
            </a:r>
            <a:r>
              <a:rPr lang="en-US" b="0" dirty="0" err="1">
                <a:solidFill>
                  <a:srgbClr val="FF0000"/>
                </a:solidFill>
                <a:latin typeface="Consolas" panose="020B0609020204030204" pitchFamily="49" charset="0"/>
              </a:rPr>
              <a:t>Bovik</a:t>
            </a:r>
            <a:r>
              <a:rPr lang="en-US" b="0" dirty="0">
                <a:solidFill>
                  <a:srgbClr val="FF0000"/>
                </a:solidFill>
                <a:latin typeface="Consolas" panose="020B0609020204030204" pitchFamily="49" charset="0"/>
              </a:rPr>
              <a:t>")</a:t>
            </a:r>
            <a:r>
              <a:rPr lang="en-US" b="0" dirty="0">
                <a:latin typeface="Consolas" panose="020B0609020204030204" pitchFamily="49" charset="0"/>
              </a:rPr>
              <a:t>;   </a:t>
            </a:r>
            <a:r>
              <a:rPr lang="en-US" b="0" dirty="0"/>
              <a:t>→</a:t>
            </a:r>
            <a:br>
              <a:rPr lang="en-US" b="0" dirty="0"/>
            </a:br>
            <a:r>
              <a:rPr lang="en-US" b="0" dirty="0" err="1">
                <a:latin typeface="Consolas" panose="020B0609020204030204" pitchFamily="49" charset="0"/>
              </a:rPr>
              <a:t>size_t</a:t>
            </a:r>
            <a:r>
              <a:rPr lang="en-US" b="0" dirty="0">
                <a:latin typeface="Consolas" panose="020B0609020204030204" pitchFamily="49" charset="0"/>
              </a:rPr>
              <a:t> </a:t>
            </a:r>
            <a:r>
              <a:rPr lang="en-US" b="0" dirty="0" err="1">
                <a:latin typeface="Consolas" panose="020B0609020204030204" pitchFamily="49" charset="0"/>
              </a:rPr>
              <a:t>namelen</a:t>
            </a:r>
            <a:r>
              <a:rPr lang="en-US" b="0" dirty="0">
                <a:latin typeface="Consolas" panose="020B0609020204030204" pitchFamily="49" charset="0"/>
              </a:rPr>
              <a:t> = </a:t>
            </a:r>
            <a:r>
              <a:rPr lang="en-US" b="0" dirty="0">
                <a:solidFill>
                  <a:srgbClr val="0070C0"/>
                </a:solidFill>
                <a:latin typeface="Consolas" panose="020B0609020204030204" pitchFamily="49" charset="0"/>
              </a:rPr>
              <a:t>11</a:t>
            </a:r>
            <a:r>
              <a:rPr lang="en-US" b="0" dirty="0">
                <a:latin typeface="Consolas" panose="020B0609020204030204" pitchFamily="49" charset="0"/>
              </a:rPr>
              <a:t>;</a:t>
            </a:r>
          </a:p>
          <a:p>
            <a:endParaRPr lang="en-US" dirty="0"/>
          </a:p>
        </p:txBody>
      </p:sp>
    </p:spTree>
    <p:extLst>
      <p:ext uri="{BB962C8B-B14F-4D97-AF65-F5344CB8AC3E}">
        <p14:creationId xmlns:p14="http://schemas.microsoft.com/office/powerpoint/2010/main" val="1569897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FBFB-1795-452C-8205-16F668E10DB2}"/>
              </a:ext>
            </a:extLst>
          </p:cNvPr>
          <p:cNvSpPr>
            <a:spLocks noGrp="1"/>
          </p:cNvSpPr>
          <p:nvPr>
            <p:ph type="title"/>
          </p:nvPr>
        </p:nvSpPr>
        <p:spPr/>
        <p:txBody>
          <a:bodyPr/>
          <a:lstStyle/>
          <a:p>
            <a:r>
              <a:rPr lang="en-US" dirty="0"/>
              <a:t>Strength reduction</a:t>
            </a:r>
          </a:p>
        </p:txBody>
      </p:sp>
      <p:sp>
        <p:nvSpPr>
          <p:cNvPr id="3" name="Content Placeholder 2">
            <a:extLst>
              <a:ext uri="{FF2B5EF4-FFF2-40B4-BE49-F238E27FC236}">
                <a16:creationId xmlns:a16="http://schemas.microsoft.com/office/drawing/2014/main" id="{8782B769-EC08-40DF-B1BD-DF2CE297D111}"/>
              </a:ext>
            </a:extLst>
          </p:cNvPr>
          <p:cNvSpPr>
            <a:spLocks noGrp="1"/>
          </p:cNvSpPr>
          <p:nvPr>
            <p:ph idx="1"/>
          </p:nvPr>
        </p:nvSpPr>
        <p:spPr/>
        <p:txBody>
          <a:bodyPr/>
          <a:lstStyle/>
          <a:p>
            <a:r>
              <a:rPr lang="en-US" dirty="0"/>
              <a:t>Replace expensive operations with cheaper ones</a:t>
            </a:r>
            <a:br>
              <a:rPr lang="en-US" dirty="0"/>
            </a:br>
            <a:br>
              <a:rPr lang="en-US" dirty="0"/>
            </a:br>
            <a:r>
              <a:rPr lang="en-US" b="0" dirty="0">
                <a:latin typeface="Consolas" panose="020B0609020204030204" pitchFamily="49" charset="0"/>
              </a:rPr>
              <a:t>long a = </a:t>
            </a:r>
            <a:r>
              <a:rPr lang="en-US" b="0" dirty="0">
                <a:solidFill>
                  <a:srgbClr val="FF0000"/>
                </a:solidFill>
                <a:latin typeface="Consolas" panose="020B0609020204030204" pitchFamily="49" charset="0"/>
              </a:rPr>
              <a:t>b * 5</a:t>
            </a:r>
            <a:r>
              <a:rPr lang="en-US" b="0" dirty="0">
                <a:latin typeface="Consolas" panose="020B0609020204030204" pitchFamily="49" charset="0"/>
              </a:rPr>
              <a:t>;    </a:t>
            </a:r>
            <a:r>
              <a:rPr lang="en-US" b="0" dirty="0"/>
              <a:t>→</a:t>
            </a:r>
            <a:br>
              <a:rPr lang="en-US" b="0" dirty="0"/>
            </a:br>
            <a:r>
              <a:rPr lang="en-US" b="0" dirty="0">
                <a:latin typeface="Consolas" panose="020B0609020204030204" pitchFamily="49" charset="0"/>
              </a:rPr>
              <a:t>long a = </a:t>
            </a:r>
            <a:r>
              <a:rPr lang="en-US" b="0" dirty="0">
                <a:solidFill>
                  <a:srgbClr val="0070C0"/>
                </a:solidFill>
                <a:latin typeface="Consolas" panose="020B0609020204030204" pitchFamily="49" charset="0"/>
              </a:rPr>
              <a:t>(b &lt;&lt; 2) + b</a:t>
            </a:r>
            <a:r>
              <a:rPr lang="en-US" b="0" dirty="0">
                <a:latin typeface="Consolas" panose="020B0609020204030204" pitchFamily="49" charset="0"/>
              </a:rPr>
              <a:t>;</a:t>
            </a:r>
          </a:p>
          <a:p>
            <a:endParaRPr lang="en-US" dirty="0"/>
          </a:p>
          <a:p>
            <a:r>
              <a:rPr lang="en-US" dirty="0"/>
              <a:t>Multiplication and division are the usual targets</a:t>
            </a:r>
          </a:p>
          <a:p>
            <a:r>
              <a:rPr lang="en-US" dirty="0"/>
              <a:t>Multiplication is often hiding in memory access expressions</a:t>
            </a:r>
          </a:p>
        </p:txBody>
      </p:sp>
    </p:spTree>
    <p:extLst>
      <p:ext uri="{BB962C8B-B14F-4D97-AF65-F5344CB8AC3E}">
        <p14:creationId xmlns:p14="http://schemas.microsoft.com/office/powerpoint/2010/main" val="122422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E82A-8937-4124-99A7-CFAF3E39585D}"/>
              </a:ext>
            </a:extLst>
          </p:cNvPr>
          <p:cNvSpPr>
            <a:spLocks noGrp="1"/>
          </p:cNvSpPr>
          <p:nvPr>
            <p:ph type="title"/>
          </p:nvPr>
        </p:nvSpPr>
        <p:spPr>
          <a:xfrm>
            <a:off x="357018" y="435678"/>
            <a:ext cx="7592093" cy="762000"/>
          </a:xfrm>
        </p:spPr>
        <p:txBody>
          <a:bodyPr/>
          <a:lstStyle/>
          <a:p>
            <a:r>
              <a:rPr lang="en-US" dirty="0"/>
              <a:t>Dead code elimination</a:t>
            </a:r>
          </a:p>
        </p:txBody>
      </p:sp>
      <p:sp>
        <p:nvSpPr>
          <p:cNvPr id="3" name="Content Placeholder 2">
            <a:extLst>
              <a:ext uri="{FF2B5EF4-FFF2-40B4-BE49-F238E27FC236}">
                <a16:creationId xmlns:a16="http://schemas.microsoft.com/office/drawing/2014/main" id="{9DF98A81-C75D-483E-96F4-16DCCE3FEA4E}"/>
              </a:ext>
            </a:extLst>
          </p:cNvPr>
          <p:cNvSpPr>
            <a:spLocks noGrp="1"/>
          </p:cNvSpPr>
          <p:nvPr>
            <p:ph idx="1"/>
          </p:nvPr>
        </p:nvSpPr>
        <p:spPr>
          <a:xfrm>
            <a:off x="396875" y="1362075"/>
            <a:ext cx="7896225" cy="4972050"/>
          </a:xfrm>
        </p:spPr>
        <p:txBody>
          <a:bodyPr/>
          <a:lstStyle/>
          <a:p>
            <a:r>
              <a:rPr lang="en-US" dirty="0"/>
              <a:t>Don’t emit code that will never be executed</a:t>
            </a:r>
            <a:br>
              <a:rPr lang="en-US" dirty="0"/>
            </a:br>
            <a:br>
              <a:rPr lang="en-US" dirty="0"/>
            </a:br>
            <a:r>
              <a:rPr lang="en-US" b="0" strike="sngStrike" dirty="0">
                <a:latin typeface="Consolas" panose="020B0609020204030204" pitchFamily="49" charset="0"/>
              </a:rPr>
              <a:t>if (0) { puts("Kilroy was here"); }</a:t>
            </a:r>
            <a:br>
              <a:rPr lang="en-US" b="0" strike="sngStrike" dirty="0">
                <a:latin typeface="Consolas" panose="020B0609020204030204" pitchFamily="49" charset="0"/>
              </a:rPr>
            </a:br>
            <a:r>
              <a:rPr lang="en-US" b="0" strike="sngStrike" dirty="0">
                <a:latin typeface="Consolas" panose="020B0609020204030204" pitchFamily="49" charset="0"/>
              </a:rPr>
              <a:t>if (1) {</a:t>
            </a:r>
            <a:r>
              <a:rPr lang="en-US" b="0" dirty="0">
                <a:latin typeface="Consolas" panose="020B0609020204030204" pitchFamily="49" charset="0"/>
              </a:rPr>
              <a:t> puts("Only bozos on this bus"); </a:t>
            </a:r>
            <a:r>
              <a:rPr lang="en-US" b="0" strike="sngStrike" dirty="0">
                <a:latin typeface="Consolas" panose="020B0609020204030204" pitchFamily="49" charset="0"/>
              </a:rPr>
              <a:t>}</a:t>
            </a:r>
          </a:p>
          <a:p>
            <a:endParaRPr lang="en-US" dirty="0"/>
          </a:p>
          <a:p>
            <a:r>
              <a:rPr lang="en-US" dirty="0"/>
              <a:t>Don’t emit code whose result is overwritten</a:t>
            </a:r>
            <a:br>
              <a:rPr lang="en-US" dirty="0"/>
            </a:br>
            <a:br>
              <a:rPr lang="en-US" dirty="0"/>
            </a:br>
            <a:r>
              <a:rPr lang="en-US" b="0" strike="sngStrike" dirty="0">
                <a:latin typeface="Consolas" panose="020B0609020204030204" pitchFamily="49" charset="0"/>
              </a:rPr>
              <a:t>x = 0;</a:t>
            </a:r>
            <a:br>
              <a:rPr lang="en-US" b="0" strike="sngStrike" dirty="0">
                <a:latin typeface="Consolas" panose="020B0609020204030204" pitchFamily="49" charset="0"/>
              </a:rPr>
            </a:br>
            <a:r>
              <a:rPr lang="en-US" b="0" dirty="0">
                <a:latin typeface="Consolas" panose="020B0609020204030204" pitchFamily="49" charset="0"/>
              </a:rPr>
              <a:t>x = 23;</a:t>
            </a:r>
            <a:br>
              <a:rPr lang="en-US" dirty="0"/>
            </a:br>
            <a:endParaRPr lang="en-US" dirty="0"/>
          </a:p>
          <a:p>
            <a:r>
              <a:rPr lang="en-US" dirty="0"/>
              <a:t>These may look silly, but...</a:t>
            </a:r>
          </a:p>
          <a:p>
            <a:pPr lvl="1"/>
            <a:r>
              <a:rPr lang="en-US" dirty="0"/>
              <a:t>Can be produced by other optimizations</a:t>
            </a:r>
          </a:p>
          <a:p>
            <a:pPr lvl="1"/>
            <a:r>
              <a:rPr lang="en-US" dirty="0"/>
              <a:t>Assignments to </a:t>
            </a:r>
            <a:r>
              <a:rPr lang="en-US" dirty="0">
                <a:latin typeface="Consolas" panose="020B0609020204030204" pitchFamily="49" charset="0"/>
              </a:rPr>
              <a:t>x</a:t>
            </a:r>
            <a:r>
              <a:rPr lang="en-US" dirty="0"/>
              <a:t> might be far apart</a:t>
            </a:r>
          </a:p>
        </p:txBody>
      </p:sp>
    </p:spTree>
    <p:extLst>
      <p:ext uri="{BB962C8B-B14F-4D97-AF65-F5344CB8AC3E}">
        <p14:creationId xmlns:p14="http://schemas.microsoft.com/office/powerpoint/2010/main" val="112188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E06D-3DEB-4BF2-BE7A-E0CD6FCC1C44}"/>
              </a:ext>
            </a:extLst>
          </p:cNvPr>
          <p:cNvSpPr>
            <a:spLocks noGrp="1"/>
          </p:cNvSpPr>
          <p:nvPr>
            <p:ph type="title"/>
          </p:nvPr>
        </p:nvSpPr>
        <p:spPr/>
        <p:txBody>
          <a:bodyPr/>
          <a:lstStyle/>
          <a:p>
            <a:r>
              <a:rPr lang="en-US" dirty="0"/>
              <a:t>Common Subexpression Elimination</a:t>
            </a:r>
          </a:p>
        </p:txBody>
      </p:sp>
      <p:sp>
        <p:nvSpPr>
          <p:cNvPr id="3" name="Content Placeholder 2">
            <a:extLst>
              <a:ext uri="{FF2B5EF4-FFF2-40B4-BE49-F238E27FC236}">
                <a16:creationId xmlns:a16="http://schemas.microsoft.com/office/drawing/2014/main" id="{75F0F01F-D58B-4E18-861A-D3F65BB9B82B}"/>
              </a:ext>
            </a:extLst>
          </p:cNvPr>
          <p:cNvSpPr>
            <a:spLocks noGrp="1"/>
          </p:cNvSpPr>
          <p:nvPr>
            <p:ph idx="1"/>
          </p:nvPr>
        </p:nvSpPr>
        <p:spPr/>
        <p:txBody>
          <a:bodyPr/>
          <a:lstStyle/>
          <a:p>
            <a:r>
              <a:rPr lang="en-US" dirty="0"/>
              <a:t>Factor out repeated calculations, only do them once</a:t>
            </a:r>
            <a:br>
              <a:rPr lang="en-US" dirty="0"/>
            </a:br>
            <a:br>
              <a:rPr lang="en-US" dirty="0"/>
            </a:br>
            <a:r>
              <a:rPr lang="en-US" b="0" dirty="0">
                <a:latin typeface="Consolas" panose="020B0609020204030204" pitchFamily="49" charset="0"/>
              </a:rPr>
              <a:t>norm[</a:t>
            </a:r>
            <a:r>
              <a:rPr lang="en-US" b="0" dirty="0" err="1">
                <a:latin typeface="Consolas" panose="020B0609020204030204" pitchFamily="49" charset="0"/>
              </a:rPr>
              <a:t>i</a:t>
            </a:r>
            <a:r>
              <a:rPr lang="en-US" b="0" dirty="0">
                <a:latin typeface="Consolas" panose="020B0609020204030204" pitchFamily="49" charset="0"/>
              </a:rPr>
              <a:t>] = </a:t>
            </a:r>
            <a:r>
              <a:rPr lang="en-US" b="0" dirty="0">
                <a:solidFill>
                  <a:schemeClr val="accent1">
                    <a:lumMod val="75000"/>
                  </a:schemeClr>
                </a:solidFill>
                <a:latin typeface="Consolas" panose="020B0609020204030204" pitchFamily="49" charset="0"/>
              </a:rPr>
              <a:t>v[</a:t>
            </a:r>
            <a:r>
              <a:rPr lang="en-US" b="0" dirty="0" err="1">
                <a:solidFill>
                  <a:schemeClr val="accent1">
                    <a:lumMod val="75000"/>
                  </a:schemeClr>
                </a:solidFill>
                <a:latin typeface="Consolas" panose="020B0609020204030204" pitchFamily="49" charset="0"/>
              </a:rPr>
              <a:t>i</a:t>
            </a:r>
            <a:r>
              <a:rPr lang="en-US" b="0" dirty="0">
                <a:solidFill>
                  <a:schemeClr val="accent1">
                    <a:lumMod val="75000"/>
                  </a:schemeClr>
                </a:solidFill>
                <a:latin typeface="Consolas" panose="020B0609020204030204" pitchFamily="49" charset="0"/>
              </a:rPr>
              <a:t>]</a:t>
            </a:r>
            <a:r>
              <a:rPr lang="en-US" b="0" dirty="0">
                <a:solidFill>
                  <a:srgbClr val="00B0F0"/>
                </a:solidFill>
                <a:latin typeface="Consolas" panose="020B0609020204030204" pitchFamily="49" charset="0"/>
              </a:rPr>
              <a:t>.x</a:t>
            </a:r>
            <a:r>
              <a:rPr lang="en-US" b="0" dirty="0">
                <a:latin typeface="Consolas" panose="020B0609020204030204" pitchFamily="49" charset="0"/>
              </a:rPr>
              <a:t>*</a:t>
            </a:r>
            <a:r>
              <a:rPr lang="en-US" b="0" dirty="0">
                <a:solidFill>
                  <a:schemeClr val="accent1">
                    <a:lumMod val="75000"/>
                  </a:schemeClr>
                </a:solidFill>
                <a:latin typeface="Consolas" panose="020B0609020204030204" pitchFamily="49" charset="0"/>
              </a:rPr>
              <a:t>v[</a:t>
            </a:r>
            <a:r>
              <a:rPr lang="en-US" b="0" dirty="0" err="1">
                <a:solidFill>
                  <a:schemeClr val="accent1">
                    <a:lumMod val="75000"/>
                  </a:schemeClr>
                </a:solidFill>
                <a:latin typeface="Consolas" panose="020B0609020204030204" pitchFamily="49" charset="0"/>
              </a:rPr>
              <a:t>i</a:t>
            </a:r>
            <a:r>
              <a:rPr lang="en-US" b="0" dirty="0">
                <a:solidFill>
                  <a:schemeClr val="accent1">
                    <a:lumMod val="75000"/>
                  </a:schemeClr>
                </a:solidFill>
                <a:latin typeface="Consolas" panose="020B0609020204030204" pitchFamily="49" charset="0"/>
              </a:rPr>
              <a:t>]</a:t>
            </a:r>
            <a:r>
              <a:rPr lang="en-US" b="0" dirty="0">
                <a:solidFill>
                  <a:srgbClr val="00B0F0"/>
                </a:solidFill>
                <a:latin typeface="Consolas" panose="020B0609020204030204" pitchFamily="49" charset="0"/>
              </a:rPr>
              <a:t>.x</a:t>
            </a:r>
            <a:r>
              <a:rPr lang="en-US" b="0" dirty="0">
                <a:latin typeface="Consolas" panose="020B0609020204030204" pitchFamily="49" charset="0"/>
              </a:rPr>
              <a:t> + </a:t>
            </a:r>
            <a:r>
              <a:rPr lang="en-US" b="0" dirty="0">
                <a:solidFill>
                  <a:schemeClr val="accent1">
                    <a:lumMod val="75000"/>
                  </a:schemeClr>
                </a:solidFill>
                <a:latin typeface="Consolas" panose="020B0609020204030204" pitchFamily="49" charset="0"/>
              </a:rPr>
              <a:t>v[</a:t>
            </a:r>
            <a:r>
              <a:rPr lang="en-US" b="0" dirty="0" err="1">
                <a:solidFill>
                  <a:schemeClr val="accent1">
                    <a:lumMod val="75000"/>
                  </a:schemeClr>
                </a:solidFill>
                <a:latin typeface="Consolas" panose="020B0609020204030204" pitchFamily="49" charset="0"/>
              </a:rPr>
              <a:t>i</a:t>
            </a:r>
            <a:r>
              <a:rPr lang="en-US" b="0" dirty="0">
                <a:solidFill>
                  <a:schemeClr val="accent1">
                    <a:lumMod val="75000"/>
                  </a:schemeClr>
                </a:solidFill>
                <a:latin typeface="Consolas" panose="020B0609020204030204" pitchFamily="49" charset="0"/>
              </a:rPr>
              <a:t>]</a:t>
            </a:r>
            <a:r>
              <a:rPr lang="en-US" b="0" dirty="0">
                <a:solidFill>
                  <a:srgbClr val="7030A0"/>
                </a:solidFill>
                <a:latin typeface="Consolas" panose="020B0609020204030204" pitchFamily="49" charset="0"/>
              </a:rPr>
              <a:t>.y</a:t>
            </a:r>
            <a:r>
              <a:rPr lang="en-US" b="0" dirty="0">
                <a:latin typeface="Consolas" panose="020B0609020204030204" pitchFamily="49" charset="0"/>
              </a:rPr>
              <a:t>*</a:t>
            </a:r>
            <a:r>
              <a:rPr lang="en-US" b="0" dirty="0">
                <a:solidFill>
                  <a:schemeClr val="accent1">
                    <a:lumMod val="75000"/>
                  </a:schemeClr>
                </a:solidFill>
                <a:latin typeface="Consolas" panose="020B0609020204030204" pitchFamily="49" charset="0"/>
              </a:rPr>
              <a:t>v[</a:t>
            </a:r>
            <a:r>
              <a:rPr lang="en-US" b="0" dirty="0" err="1">
                <a:solidFill>
                  <a:schemeClr val="accent1">
                    <a:lumMod val="75000"/>
                  </a:schemeClr>
                </a:solidFill>
                <a:latin typeface="Consolas" panose="020B0609020204030204" pitchFamily="49" charset="0"/>
              </a:rPr>
              <a:t>i</a:t>
            </a:r>
            <a:r>
              <a:rPr lang="en-US" b="0" dirty="0">
                <a:solidFill>
                  <a:schemeClr val="accent1">
                    <a:lumMod val="75000"/>
                  </a:schemeClr>
                </a:solidFill>
                <a:latin typeface="Consolas" panose="020B0609020204030204" pitchFamily="49" charset="0"/>
              </a:rPr>
              <a:t>]</a:t>
            </a:r>
            <a:r>
              <a:rPr lang="en-US" b="0" dirty="0">
                <a:solidFill>
                  <a:srgbClr val="7030A0"/>
                </a:solidFill>
                <a:latin typeface="Consolas" panose="020B0609020204030204" pitchFamily="49" charset="0"/>
              </a:rPr>
              <a:t>.y</a:t>
            </a:r>
            <a:r>
              <a:rPr lang="en-US" b="0"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t>→</a:t>
            </a:r>
            <a:r>
              <a:rPr lang="en-US" dirty="0">
                <a:latin typeface="Consolas" panose="020B0609020204030204" pitchFamily="49" charset="0"/>
              </a:rPr>
              <a:t>  </a:t>
            </a:r>
            <a:br>
              <a:rPr lang="en-US" dirty="0">
                <a:latin typeface="Consolas" panose="020B0609020204030204" pitchFamily="49" charset="0"/>
              </a:rPr>
            </a:br>
            <a:r>
              <a:rPr lang="en-US" b="0" dirty="0" err="1">
                <a:latin typeface="Consolas" panose="020B0609020204030204" pitchFamily="49" charset="0"/>
              </a:rPr>
              <a:t>elt</a:t>
            </a:r>
            <a:r>
              <a:rPr lang="en-US" b="0" dirty="0">
                <a:latin typeface="Consolas" panose="020B0609020204030204" pitchFamily="49" charset="0"/>
              </a:rPr>
              <a:t> = </a:t>
            </a:r>
            <a:r>
              <a:rPr lang="en-US" b="0" dirty="0">
                <a:solidFill>
                  <a:schemeClr val="accent1">
                    <a:lumMod val="75000"/>
                  </a:schemeClr>
                </a:solidFill>
                <a:latin typeface="Consolas" panose="020B0609020204030204" pitchFamily="49" charset="0"/>
              </a:rPr>
              <a:t>&amp;v[</a:t>
            </a:r>
            <a:r>
              <a:rPr lang="en-US" b="0" dirty="0" err="1">
                <a:solidFill>
                  <a:schemeClr val="accent1">
                    <a:lumMod val="75000"/>
                  </a:schemeClr>
                </a:solidFill>
                <a:latin typeface="Consolas" panose="020B0609020204030204" pitchFamily="49" charset="0"/>
              </a:rPr>
              <a:t>i</a:t>
            </a:r>
            <a:r>
              <a:rPr lang="en-US" b="0" dirty="0">
                <a:solidFill>
                  <a:schemeClr val="accent1">
                    <a:lumMod val="75000"/>
                  </a:schemeClr>
                </a:solidFill>
                <a:latin typeface="Consolas" panose="020B0609020204030204" pitchFamily="49" charset="0"/>
              </a:rPr>
              <a:t>]</a:t>
            </a:r>
            <a:r>
              <a:rPr lang="en-US" b="0" dirty="0">
                <a:latin typeface="Consolas" panose="020B0609020204030204" pitchFamily="49" charset="0"/>
              </a:rPr>
              <a:t>;</a:t>
            </a:r>
            <a:br>
              <a:rPr lang="en-US" b="0" dirty="0">
                <a:latin typeface="Consolas" panose="020B0609020204030204" pitchFamily="49" charset="0"/>
              </a:rPr>
            </a:br>
            <a:r>
              <a:rPr lang="en-US" b="0" dirty="0">
                <a:latin typeface="Consolas" panose="020B0609020204030204" pitchFamily="49" charset="0"/>
              </a:rPr>
              <a:t>x = </a:t>
            </a:r>
            <a:r>
              <a:rPr lang="en-US" b="0" dirty="0" err="1">
                <a:solidFill>
                  <a:srgbClr val="00B0F0"/>
                </a:solidFill>
                <a:latin typeface="Consolas" panose="020B0609020204030204" pitchFamily="49" charset="0"/>
              </a:rPr>
              <a:t>elt</a:t>
            </a:r>
            <a:r>
              <a:rPr lang="en-US" b="0" dirty="0">
                <a:solidFill>
                  <a:srgbClr val="00B0F0"/>
                </a:solidFill>
                <a:latin typeface="Consolas" panose="020B0609020204030204" pitchFamily="49" charset="0"/>
              </a:rPr>
              <a:t>-&gt;x</a:t>
            </a:r>
            <a:r>
              <a:rPr lang="en-US" b="0" dirty="0">
                <a:latin typeface="Consolas" panose="020B0609020204030204" pitchFamily="49" charset="0"/>
              </a:rPr>
              <a:t>;</a:t>
            </a:r>
            <a:br>
              <a:rPr lang="en-US" b="0" dirty="0">
                <a:latin typeface="Consolas" panose="020B0609020204030204" pitchFamily="49" charset="0"/>
              </a:rPr>
            </a:br>
            <a:r>
              <a:rPr lang="en-US" b="0" dirty="0">
                <a:latin typeface="Consolas" panose="020B0609020204030204" pitchFamily="49" charset="0"/>
              </a:rPr>
              <a:t>y = </a:t>
            </a:r>
            <a:r>
              <a:rPr lang="en-US" b="0" dirty="0" err="1">
                <a:solidFill>
                  <a:srgbClr val="7030A0"/>
                </a:solidFill>
                <a:latin typeface="Consolas" panose="020B0609020204030204" pitchFamily="49" charset="0"/>
              </a:rPr>
              <a:t>elt</a:t>
            </a:r>
            <a:r>
              <a:rPr lang="en-US" b="0" dirty="0">
                <a:solidFill>
                  <a:srgbClr val="7030A0"/>
                </a:solidFill>
                <a:latin typeface="Consolas" panose="020B0609020204030204" pitchFamily="49" charset="0"/>
              </a:rPr>
              <a:t>-&gt;y</a:t>
            </a:r>
            <a:r>
              <a:rPr lang="en-US" b="0" dirty="0">
                <a:latin typeface="Consolas" panose="020B0609020204030204" pitchFamily="49" charset="0"/>
              </a:rPr>
              <a:t>;</a:t>
            </a:r>
            <a:br>
              <a:rPr lang="en-US" b="0" dirty="0">
                <a:latin typeface="Consolas" panose="020B0609020204030204" pitchFamily="49" charset="0"/>
              </a:rPr>
            </a:br>
            <a:r>
              <a:rPr lang="en-US" b="0" dirty="0">
                <a:latin typeface="Consolas" panose="020B0609020204030204" pitchFamily="49" charset="0"/>
              </a:rPr>
              <a:t>norm[</a:t>
            </a:r>
            <a:r>
              <a:rPr lang="en-US" b="0" dirty="0" err="1">
                <a:latin typeface="Consolas" panose="020B0609020204030204" pitchFamily="49" charset="0"/>
              </a:rPr>
              <a:t>i</a:t>
            </a:r>
            <a:r>
              <a:rPr lang="en-US" b="0" dirty="0">
                <a:latin typeface="Consolas" panose="020B0609020204030204" pitchFamily="49" charset="0"/>
              </a:rPr>
              <a:t>] = x*x + y*y;</a:t>
            </a:r>
          </a:p>
          <a:p>
            <a:endParaRPr lang="en-US" dirty="0"/>
          </a:p>
        </p:txBody>
      </p:sp>
    </p:spTree>
    <p:extLst>
      <p:ext uri="{BB962C8B-B14F-4D97-AF65-F5344CB8AC3E}">
        <p14:creationId xmlns:p14="http://schemas.microsoft.com/office/powerpoint/2010/main" val="1025977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a:xfrm>
            <a:off x="396875" y="1362075"/>
            <a:ext cx="7896225" cy="1304925"/>
          </a:xfrm>
        </p:spPr>
        <p:txBody>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a:t>
            </a:r>
          </a:p>
          <a:p>
            <a:pPr lvl="1"/>
            <a:endParaRPr lang="en-US" dirty="0"/>
          </a:p>
        </p:txBody>
      </p:sp>
      <p:sp>
        <p:nvSpPr>
          <p:cNvPr id="9" name="Rectangle 2">
            <a:extLst>
              <a:ext uri="{FF2B5EF4-FFF2-40B4-BE49-F238E27FC236}">
                <a16:creationId xmlns:a16="http://schemas.microsoft.com/office/drawing/2014/main" id="{6A1C81FA-57D8-4C76-A46C-3CAB38306673}"/>
              </a:ext>
            </a:extLst>
          </p:cNvPr>
          <p:cNvSpPr>
            <a:spLocks noChangeArrowheads="1"/>
          </p:cNvSpPr>
          <p:nvPr/>
        </p:nvSpPr>
        <p:spPr bwMode="auto">
          <a:xfrm>
            <a:off x="396875" y="2971800"/>
            <a:ext cx="196880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pred</a:t>
            </a:r>
            <a:r>
              <a:rPr kumimoji="0" lang="en-US" altLang="en-US" sz="1200" b="0" i="0" u="none" strike="noStrike" cap="none" normalizeH="0" baseline="0" dirty="0">
                <a:ln>
                  <a:noFill/>
                </a:ln>
                <a:solidFill>
                  <a:schemeClr val="tx1"/>
                </a:solidFill>
                <a:effectLst/>
                <a:latin typeface="Consolas" panose="020B0609020204030204" pitchFamily="49" charset="0"/>
              </a:rPr>
              <a:t>(int x)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(x ==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return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else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return x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func</a:t>
            </a:r>
            <a:r>
              <a:rPr kumimoji="0" lang="en-US" altLang="en-US" sz="1200" b="0" i="0" u="none" strike="noStrike" cap="none" normalizeH="0" baseline="0" dirty="0">
                <a:ln>
                  <a:noFill/>
                </a:ln>
                <a:solidFill>
                  <a:schemeClr val="tx1"/>
                </a:solidFill>
                <a:effectLst/>
                <a:latin typeface="Consolas" panose="020B0609020204030204" pitchFamily="49" charset="0"/>
              </a:rPr>
              <a:t>(int 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return </a:t>
            </a:r>
            <a:r>
              <a:rPr lang="en-US" altLang="en-US" sz="1200" b="0" dirty="0" err="1">
                <a:latin typeface="Consolas" panose="020B0609020204030204" pitchFamily="49" charset="0"/>
              </a:rPr>
              <a:t>pred</a:t>
            </a:r>
            <a:r>
              <a:rPr lang="en-US" altLang="en-US" sz="1200" b="0" dirty="0">
                <a:latin typeface="Consolas" panose="020B0609020204030204" pitchFamily="49" charset="0"/>
              </a:rPr>
              <a: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 </a:t>
            </a:r>
            <a:r>
              <a:rPr kumimoji="0" lang="en-US" altLang="en-US" sz="1200" b="0" i="0" u="none" strike="noStrike" cap="none" normalizeH="0" baseline="0" dirty="0" err="1">
                <a:ln>
                  <a:noFill/>
                </a:ln>
                <a:solidFill>
                  <a:schemeClr val="tx1"/>
                </a:solidFill>
                <a:effectLst/>
                <a:latin typeface="Consolas" panose="020B0609020204030204" pitchFamily="49" charset="0"/>
              </a:rPr>
              <a:t>pred</a:t>
            </a:r>
            <a:r>
              <a:rPr kumimoji="0" lang="en-US" altLang="en-US" sz="1200" b="0" i="0" u="none" strike="noStrike" cap="none" normalizeH="0" baseline="0" dirty="0">
                <a:ln>
                  <a:noFill/>
                </a:ln>
                <a:solidFill>
                  <a:schemeClr val="tx1"/>
                </a:solidFill>
                <a:effectLst/>
                <a:latin typeface="Consolas" panose="020B0609020204030204" pitchFamily="49" charset="0"/>
              </a:rPr>
              <a:t>(0)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 </a:t>
            </a:r>
            <a:r>
              <a:rPr lang="en-US" altLang="en-US" sz="1200" b="0" dirty="0" err="1">
                <a:latin typeface="Consolas" panose="020B0609020204030204" pitchFamily="49" charset="0"/>
              </a:rPr>
              <a:t>pred</a:t>
            </a:r>
            <a:r>
              <a:rPr lang="en-US" altLang="en-US" sz="1200" b="0" dirty="0">
                <a:latin typeface="Consolas" panose="020B0609020204030204" pitchFamily="49" charset="0"/>
              </a:rPr>
              <a:t>(y+1);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3114675" y="2970354"/>
            <a:ext cx="4432624"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func</a:t>
            </a:r>
            <a:r>
              <a:rPr kumimoji="0" lang="en-US" altLang="en-US" sz="1200" b="0" i="0" u="none" strike="noStrike" cap="none" normalizeH="0" baseline="0" dirty="0">
                <a:ln>
                  <a:noFill/>
                </a:ln>
                <a:solidFill>
                  <a:schemeClr val="tx1"/>
                </a:solidFill>
                <a:effectLst/>
                <a:latin typeface="Consolas" panose="020B0609020204030204" pitchFamily="49" charset="0"/>
              </a:rPr>
              <a:t>(int y)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(y == 0)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0; else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y - 1;</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(0 == 0)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0; else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0 - 1;</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(y+1 == 0)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0; else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(y + 1) - 1;</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return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730810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a:xfrm>
            <a:off x="396875" y="1362075"/>
            <a:ext cx="7896225" cy="1381125"/>
          </a:xfrm>
        </p:spPr>
        <p:txBody>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a:t>
            </a:r>
          </a:p>
          <a:p>
            <a:pPr lvl="1"/>
            <a:endParaRPr lang="en-US" dirty="0"/>
          </a:p>
        </p:txBody>
      </p:sp>
      <p:sp>
        <p:nvSpPr>
          <p:cNvPr id="9" name="Rectangle 2">
            <a:extLst>
              <a:ext uri="{FF2B5EF4-FFF2-40B4-BE49-F238E27FC236}">
                <a16:creationId xmlns:a16="http://schemas.microsoft.com/office/drawing/2014/main" id="{6A1C81FA-57D8-4C76-A46C-3CAB38306673}"/>
              </a:ext>
            </a:extLst>
          </p:cNvPr>
          <p:cNvSpPr>
            <a:spLocks noChangeArrowheads="1"/>
          </p:cNvSpPr>
          <p:nvPr/>
        </p:nvSpPr>
        <p:spPr bwMode="auto">
          <a:xfrm>
            <a:off x="396875" y="2971800"/>
            <a:ext cx="196880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pred</a:t>
            </a:r>
            <a:r>
              <a:rPr kumimoji="0" lang="en-US" altLang="en-US" sz="1200" b="0" i="0" u="none" strike="noStrike" cap="none" normalizeH="0" baseline="0" dirty="0">
                <a:ln>
                  <a:noFill/>
                </a:ln>
                <a:solidFill>
                  <a:schemeClr val="tx1"/>
                </a:solidFill>
                <a:effectLst/>
                <a:latin typeface="Consolas" panose="020B0609020204030204" pitchFamily="49" charset="0"/>
              </a:rPr>
              <a:t>(int x)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(x ==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return 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else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return x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func</a:t>
            </a:r>
            <a:r>
              <a:rPr kumimoji="0" lang="en-US" altLang="en-US" sz="1200" b="0" i="0" u="none" strike="noStrike" cap="none" normalizeH="0" baseline="0" dirty="0">
                <a:ln>
                  <a:noFill/>
                </a:ln>
                <a:solidFill>
                  <a:schemeClr val="tx1"/>
                </a:solidFill>
                <a:effectLst/>
                <a:latin typeface="Consolas" panose="020B0609020204030204" pitchFamily="49" charset="0"/>
              </a:rPr>
              <a:t>(int 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return </a:t>
            </a:r>
            <a:r>
              <a:rPr lang="en-US" altLang="en-US" sz="1200" b="0" dirty="0" err="1">
                <a:latin typeface="Consolas" panose="020B0609020204030204" pitchFamily="49" charset="0"/>
              </a:rPr>
              <a:t>pred</a:t>
            </a:r>
            <a:r>
              <a:rPr lang="en-US" altLang="en-US" sz="1200" b="0" dirty="0">
                <a:latin typeface="Consolas" panose="020B0609020204030204" pitchFamily="49" charset="0"/>
              </a:rPr>
              <a: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 </a:t>
            </a:r>
            <a:r>
              <a:rPr kumimoji="0" lang="en-US" altLang="en-US" sz="1200" b="0" i="0" u="none" strike="noStrike" cap="none" normalizeH="0" baseline="0" dirty="0" err="1">
                <a:ln>
                  <a:noFill/>
                </a:ln>
                <a:solidFill>
                  <a:schemeClr val="tx1"/>
                </a:solidFill>
                <a:effectLst/>
                <a:latin typeface="Consolas" panose="020B0609020204030204" pitchFamily="49" charset="0"/>
              </a:rPr>
              <a:t>pred</a:t>
            </a:r>
            <a:r>
              <a:rPr kumimoji="0" lang="en-US" altLang="en-US" sz="1200" b="0" i="0" u="none" strike="noStrike" cap="none" normalizeH="0" baseline="0" dirty="0">
                <a:ln>
                  <a:noFill/>
                </a:ln>
                <a:solidFill>
                  <a:schemeClr val="tx1"/>
                </a:solidFill>
                <a:effectLst/>
                <a:latin typeface="Consolas" panose="020B0609020204030204" pitchFamily="49" charset="0"/>
              </a:rPr>
              <a:t>(0)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 </a:t>
            </a:r>
            <a:r>
              <a:rPr lang="en-US" altLang="en-US" sz="1200" b="0" dirty="0" err="1">
                <a:latin typeface="Consolas" panose="020B0609020204030204" pitchFamily="49" charset="0"/>
              </a:rPr>
              <a:t>pred</a:t>
            </a:r>
            <a:r>
              <a:rPr lang="en-US" altLang="en-US" sz="1200" b="0" dirty="0">
                <a:latin typeface="Consolas" panose="020B0609020204030204" pitchFamily="49" charset="0"/>
              </a:rPr>
              <a:t>(y+1);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grpSp>
        <p:nvGrpSpPr>
          <p:cNvPr id="17" name="Group 16">
            <a:extLst>
              <a:ext uri="{FF2B5EF4-FFF2-40B4-BE49-F238E27FC236}">
                <a16:creationId xmlns:a16="http://schemas.microsoft.com/office/drawing/2014/main" id="{2F835AA6-6C46-4141-8184-4465A0021523}"/>
              </a:ext>
            </a:extLst>
          </p:cNvPr>
          <p:cNvGrpSpPr/>
          <p:nvPr/>
        </p:nvGrpSpPr>
        <p:grpSpPr>
          <a:xfrm>
            <a:off x="3114675" y="2970354"/>
            <a:ext cx="5061892" cy="2199578"/>
            <a:chOff x="3114675" y="2970354"/>
            <a:chExt cx="5061892" cy="2199578"/>
          </a:xfrm>
        </p:grpSpPr>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3114675" y="2970354"/>
              <a:ext cx="4432624"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func</a:t>
              </a:r>
              <a:r>
                <a:rPr kumimoji="0" lang="en-US" altLang="en-US" sz="1200" b="0" i="0" u="none" strike="noStrike" cap="none" normalizeH="0" baseline="0" dirty="0">
                  <a:ln>
                    <a:noFill/>
                  </a:ln>
                  <a:solidFill>
                    <a:schemeClr val="tx1"/>
                  </a:solidFill>
                  <a:effectLst/>
                  <a:latin typeface="Consolas" panose="020B0609020204030204" pitchFamily="49" charset="0"/>
                </a:rPr>
                <a:t>(int y)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(y == 0)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0; else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y - 1;</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a:t>
              </a:r>
              <a:r>
                <a:rPr kumimoji="0" lang="en-US" altLang="en-US" sz="1200" b="0" i="0" u="none" strike="noStrike" cap="none" normalizeH="0" baseline="0" dirty="0">
                  <a:ln>
                    <a:noFill/>
                  </a:ln>
                  <a:solidFill>
                    <a:schemeClr val="tx1"/>
                  </a:solidFill>
                  <a:effectLst/>
                  <a:highlight>
                    <a:srgbClr val="FFFF00"/>
                  </a:highlight>
                  <a:latin typeface="Consolas" panose="020B0609020204030204" pitchFamily="49" charset="0"/>
                </a:rPr>
                <a:t>0 == 0</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highlight>
                    <a:srgbClr val="FF9999"/>
                  </a:highlight>
                  <a:latin typeface="Consolas" panose="020B0609020204030204" pitchFamily="49" charset="0"/>
                </a:rPr>
                <a:t>tmp</a:t>
              </a:r>
              <a:r>
                <a:rPr kumimoji="0" lang="en-US" altLang="en-US" sz="1200" b="0" i="0" u="none" strike="noStrike" cap="none" normalizeH="0" baseline="0" dirty="0">
                  <a:ln>
                    <a:noFill/>
                  </a:ln>
                  <a:solidFill>
                    <a:schemeClr val="tx1"/>
                  </a:solidFill>
                  <a:effectLst/>
                  <a:highlight>
                    <a:srgbClr val="FF9999"/>
                  </a:highlight>
                  <a:latin typeface="Consolas" panose="020B0609020204030204" pitchFamily="49" charset="0"/>
                </a:rPr>
                <a:t> += 0</a:t>
              </a:r>
              <a:r>
                <a:rPr kumimoji="0" lang="en-US" altLang="en-US" sz="1200" b="0" i="0" u="none" strike="noStrike" cap="none" normalizeH="0" baseline="0" dirty="0">
                  <a:ln>
                    <a:noFill/>
                  </a:ln>
                  <a:solidFill>
                    <a:schemeClr val="tx1"/>
                  </a:solidFill>
                  <a:effectLst/>
                  <a:latin typeface="Consolas" panose="020B0609020204030204" pitchFamily="49" charset="0"/>
                </a:rPr>
                <a:t>; else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a:t>
              </a:r>
              <a:r>
                <a:rPr kumimoji="0" lang="en-US" altLang="en-US" sz="1200" b="0" i="0" u="none" strike="noStrike" cap="none" normalizeH="0" baseline="0" dirty="0">
                  <a:ln>
                    <a:noFill/>
                  </a:ln>
                  <a:solidFill>
                    <a:schemeClr val="tx1"/>
                  </a:solidFill>
                  <a:effectLst/>
                  <a:highlight>
                    <a:srgbClr val="D4EEFF"/>
                  </a:highlight>
                  <a:latin typeface="Consolas" panose="020B0609020204030204" pitchFamily="49" charset="0"/>
                </a:rPr>
                <a:t>0 - 1</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a:t>
              </a:r>
              <a:r>
                <a:rPr kumimoji="0" lang="en-US" altLang="en-US" sz="1200" b="0" i="0" u="none" strike="noStrike" cap="none" normalizeH="0" baseline="0" dirty="0">
                  <a:ln>
                    <a:noFill/>
                  </a:ln>
                  <a:effectLst/>
                  <a:highlight>
                    <a:srgbClr val="D4EEFF"/>
                  </a:highlight>
                  <a:latin typeface="Consolas" panose="020B0609020204030204" pitchFamily="49" charset="0"/>
                </a:rPr>
                <a:t>y+1 == 0</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highlight>
                    <a:srgbClr val="FF9999"/>
                  </a:highlight>
                  <a:latin typeface="Consolas" panose="020B0609020204030204" pitchFamily="49" charset="0"/>
                </a:rPr>
                <a:t>tmp</a:t>
              </a:r>
              <a:r>
                <a:rPr kumimoji="0" lang="en-US" altLang="en-US" sz="1200" b="0" i="0" u="none" strike="noStrike" cap="none" normalizeH="0" baseline="0" dirty="0">
                  <a:ln>
                    <a:noFill/>
                  </a:ln>
                  <a:solidFill>
                    <a:schemeClr val="tx1"/>
                  </a:solidFill>
                  <a:effectLst/>
                  <a:highlight>
                    <a:srgbClr val="FF9999"/>
                  </a:highlight>
                  <a:latin typeface="Consolas" panose="020B0609020204030204" pitchFamily="49" charset="0"/>
                </a:rPr>
                <a:t> += 0</a:t>
              </a:r>
              <a:r>
                <a:rPr kumimoji="0" lang="en-US" altLang="en-US" sz="1200" b="0" i="0" u="none" strike="noStrike" cap="none" normalizeH="0" baseline="0" dirty="0">
                  <a:ln>
                    <a:noFill/>
                  </a:ln>
                  <a:solidFill>
                    <a:schemeClr val="tx1"/>
                  </a:solidFill>
                  <a:effectLst/>
                  <a:latin typeface="Consolas" panose="020B0609020204030204" pitchFamily="49" charset="0"/>
                </a:rPr>
                <a:t>; else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a:t>
              </a:r>
              <a:r>
                <a:rPr kumimoji="0" lang="en-US" altLang="en-US" sz="1200" b="0" i="0" u="none" strike="noStrike" cap="none" normalizeH="0" baseline="0" dirty="0">
                  <a:ln>
                    <a:noFill/>
                  </a:ln>
                  <a:solidFill>
                    <a:schemeClr val="tx1"/>
                  </a:solidFill>
                  <a:effectLst/>
                  <a:highlight>
                    <a:srgbClr val="D4EEFF"/>
                  </a:highlight>
                  <a:latin typeface="Consolas" panose="020B0609020204030204" pitchFamily="49" charset="0"/>
                </a:rPr>
                <a:t>(y + 1) - 1</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return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sp>
          <p:nvSpPr>
            <p:cNvPr id="4" name="TextBox 3">
              <a:extLst>
                <a:ext uri="{FF2B5EF4-FFF2-40B4-BE49-F238E27FC236}">
                  <a16:creationId xmlns:a16="http://schemas.microsoft.com/office/drawing/2014/main" id="{241F25C1-E826-4D34-A614-C5AC3DDC4711}"/>
                </a:ext>
              </a:extLst>
            </p:cNvPr>
            <p:cNvSpPr txBox="1"/>
            <p:nvPr/>
          </p:nvSpPr>
          <p:spPr>
            <a:xfrm>
              <a:off x="3362218" y="4800600"/>
              <a:ext cx="1311449" cy="369332"/>
            </a:xfrm>
            <a:prstGeom prst="rect">
              <a:avLst/>
            </a:prstGeom>
            <a:noFill/>
          </p:spPr>
          <p:txBody>
            <a:bodyPr wrap="none" rtlCol="0">
              <a:spAutoFit/>
            </a:bodyPr>
            <a:lstStyle/>
            <a:p>
              <a:r>
                <a:rPr lang="en-US" sz="1800" dirty="0">
                  <a:highlight>
                    <a:srgbClr val="FFFF00"/>
                  </a:highlight>
                  <a:latin typeface="Calibri" pitchFamily="34" charset="0"/>
                </a:rPr>
                <a:t>Always true</a:t>
              </a:r>
            </a:p>
          </p:txBody>
        </p:sp>
        <p:sp>
          <p:nvSpPr>
            <p:cNvPr id="5" name="TextBox 4">
              <a:extLst>
                <a:ext uri="{FF2B5EF4-FFF2-40B4-BE49-F238E27FC236}">
                  <a16:creationId xmlns:a16="http://schemas.microsoft.com/office/drawing/2014/main" id="{F21194FD-8926-4270-900F-DFCC4ED9C617}"/>
                </a:ext>
              </a:extLst>
            </p:cNvPr>
            <p:cNvSpPr txBox="1"/>
            <p:nvPr/>
          </p:nvSpPr>
          <p:spPr>
            <a:xfrm>
              <a:off x="4775466" y="4800600"/>
              <a:ext cx="1452642" cy="369332"/>
            </a:xfrm>
            <a:prstGeom prst="rect">
              <a:avLst/>
            </a:prstGeom>
            <a:noFill/>
          </p:spPr>
          <p:txBody>
            <a:bodyPr wrap="none" rtlCol="0">
              <a:spAutoFit/>
            </a:bodyPr>
            <a:lstStyle/>
            <a:p>
              <a:r>
                <a:rPr lang="en-US" sz="1800" dirty="0">
                  <a:highlight>
                    <a:srgbClr val="FF9999"/>
                  </a:highlight>
                  <a:latin typeface="Calibri" pitchFamily="34" charset="0"/>
                </a:rPr>
                <a:t>Does nothing</a:t>
              </a:r>
            </a:p>
          </p:txBody>
        </p:sp>
        <p:sp>
          <p:nvSpPr>
            <p:cNvPr id="6" name="TextBox 5">
              <a:extLst>
                <a:ext uri="{FF2B5EF4-FFF2-40B4-BE49-F238E27FC236}">
                  <a16:creationId xmlns:a16="http://schemas.microsoft.com/office/drawing/2014/main" id="{2F33FEFF-BE95-4E49-8B3C-225337EC5906}"/>
                </a:ext>
              </a:extLst>
            </p:cNvPr>
            <p:cNvSpPr txBox="1"/>
            <p:nvPr/>
          </p:nvSpPr>
          <p:spPr>
            <a:xfrm>
              <a:off x="6329908" y="4800600"/>
              <a:ext cx="1846659" cy="369332"/>
            </a:xfrm>
            <a:prstGeom prst="rect">
              <a:avLst/>
            </a:prstGeom>
            <a:noFill/>
          </p:spPr>
          <p:txBody>
            <a:bodyPr wrap="none" rtlCol="0">
              <a:spAutoFit/>
            </a:bodyPr>
            <a:lstStyle/>
            <a:p>
              <a:r>
                <a:rPr lang="en-US" sz="1800" dirty="0">
                  <a:highlight>
                    <a:srgbClr val="D4EEFF"/>
                  </a:highlight>
                  <a:latin typeface="Calibri" pitchFamily="34" charset="0"/>
                </a:rPr>
                <a:t>Can constant fold</a:t>
              </a:r>
            </a:p>
          </p:txBody>
        </p:sp>
        <p:cxnSp>
          <p:nvCxnSpPr>
            <p:cNvPr id="8" name="Straight Arrow Connector 7">
              <a:extLst>
                <a:ext uri="{FF2B5EF4-FFF2-40B4-BE49-F238E27FC236}">
                  <a16:creationId xmlns:a16="http://schemas.microsoft.com/office/drawing/2014/main" id="{5A69B000-A381-473E-B70E-72995BDB3B73}"/>
                </a:ext>
              </a:extLst>
            </p:cNvPr>
            <p:cNvCxnSpPr>
              <a:stCxn id="5" idx="0"/>
            </p:cNvCxnSpPr>
            <p:nvPr/>
          </p:nvCxnSpPr>
          <p:spPr bwMode="auto">
            <a:xfrm flipH="1" flipV="1">
              <a:off x="4953000" y="4191000"/>
              <a:ext cx="548787" cy="609600"/>
            </a:xfrm>
            <a:prstGeom prst="straightConnector1">
              <a:avLst/>
            </a:prstGeom>
            <a:noFill/>
            <a:ln w="25400" cap="flat" cmpd="sng" algn="ctr">
              <a:solidFill>
                <a:srgbClr val="FF9999"/>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218FB0CE-1714-4B62-AEE8-A432448FDF87}"/>
                </a:ext>
              </a:extLst>
            </p:cNvPr>
            <p:cNvCxnSpPr>
              <a:stCxn id="6" idx="0"/>
            </p:cNvCxnSpPr>
            <p:nvPr/>
          </p:nvCxnSpPr>
          <p:spPr bwMode="auto">
            <a:xfrm flipH="1" flipV="1">
              <a:off x="6778318" y="4191000"/>
              <a:ext cx="474920" cy="609600"/>
            </a:xfrm>
            <a:prstGeom prst="straightConnector1">
              <a:avLst/>
            </a:prstGeom>
            <a:noFill/>
            <a:ln w="25400" cap="flat" cmpd="sng" algn="ctr">
              <a:solidFill>
                <a:srgbClr val="D4EEFF"/>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6CA29C17-4F8B-4EB0-83ED-4EBC9CD97EA9}"/>
                </a:ext>
              </a:extLst>
            </p:cNvPr>
            <p:cNvCxnSpPr>
              <a:stCxn id="6" idx="0"/>
            </p:cNvCxnSpPr>
            <p:nvPr/>
          </p:nvCxnSpPr>
          <p:spPr bwMode="auto">
            <a:xfrm flipH="1" flipV="1">
              <a:off x="4368535" y="4191000"/>
              <a:ext cx="2884703" cy="609600"/>
            </a:xfrm>
            <a:prstGeom prst="straightConnector1">
              <a:avLst/>
            </a:prstGeom>
            <a:noFill/>
            <a:ln w="25400" cap="flat" cmpd="sng" algn="ctr">
              <a:solidFill>
                <a:srgbClr val="D4EEFF"/>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46581DC1-8CEC-45F1-9651-3908CF517677}"/>
                </a:ext>
              </a:extLst>
            </p:cNvPr>
            <p:cNvCxnSpPr/>
            <p:nvPr/>
          </p:nvCxnSpPr>
          <p:spPr bwMode="auto">
            <a:xfrm flipV="1">
              <a:off x="3429000" y="3962400"/>
              <a:ext cx="175216" cy="838200"/>
            </a:xfrm>
            <a:prstGeom prst="straightConnector1">
              <a:avLst/>
            </a:prstGeom>
            <a:noFill/>
            <a:ln w="25400" cap="flat" cmpd="sng" algn="ctr">
              <a:solidFill>
                <a:srgbClr val="FFFF00"/>
              </a:solidFill>
              <a:prstDash val="solid"/>
              <a:round/>
              <a:headEnd type="none" w="med" len="med"/>
              <a:tailEnd type="triangle"/>
            </a:ln>
            <a:effectLst/>
          </p:spPr>
        </p:cxnSp>
      </p:grpSp>
    </p:spTree>
    <p:extLst>
      <p:ext uri="{BB962C8B-B14F-4D97-AF65-F5344CB8AC3E}">
        <p14:creationId xmlns:p14="http://schemas.microsoft.com/office/powerpoint/2010/main" val="2741698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p:txBody>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a:t>
            </a:r>
          </a:p>
          <a:p>
            <a:pPr lvl="1"/>
            <a:endParaRPr lang="en-US" dirty="0"/>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398687" y="2979879"/>
            <a:ext cx="4432624"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func</a:t>
            </a:r>
            <a:r>
              <a:rPr kumimoji="0" lang="en-US" altLang="en-US" sz="1200" b="0" i="0" u="none" strike="noStrike" cap="none" normalizeH="0" baseline="0" dirty="0">
                <a:ln>
                  <a:noFill/>
                </a:ln>
                <a:solidFill>
                  <a:schemeClr val="tx1"/>
                </a:solidFill>
                <a:effectLst/>
                <a:latin typeface="Consolas" panose="020B0609020204030204" pitchFamily="49" charset="0"/>
              </a:rPr>
              <a:t>(int y)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(y == 0)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0; else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y - 1;</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sngStrike" cap="none" normalizeH="0" baseline="0" dirty="0">
                <a:ln>
                  <a:noFill/>
                </a:ln>
                <a:solidFill>
                  <a:schemeClr val="tx1"/>
                </a:solidFill>
                <a:effectLst/>
                <a:latin typeface="Consolas" panose="020B0609020204030204" pitchFamily="49" charset="0"/>
              </a:rPr>
              <a:t>if (</a:t>
            </a:r>
            <a:r>
              <a:rPr kumimoji="0" lang="en-US" altLang="en-US" sz="1200" b="0" i="0" u="none" strike="sngStrike" cap="none" normalizeH="0" baseline="0" dirty="0">
                <a:ln>
                  <a:noFill/>
                </a:ln>
                <a:solidFill>
                  <a:schemeClr val="tx1"/>
                </a:solidFill>
                <a:effectLst/>
                <a:highlight>
                  <a:srgbClr val="FFFF00"/>
                </a:highlight>
                <a:latin typeface="Consolas" panose="020B0609020204030204" pitchFamily="49" charset="0"/>
              </a:rPr>
              <a:t>0 == 0</a:t>
            </a:r>
            <a:r>
              <a:rPr kumimoji="0" lang="en-US" altLang="en-US" sz="1200" b="0" i="0" u="none" strike="sngStrike" cap="none" normalizeH="0" baseline="0" dirty="0">
                <a:ln>
                  <a:noFill/>
                </a:ln>
                <a:solidFill>
                  <a:schemeClr val="tx1"/>
                </a:solidFill>
                <a:effectLst/>
                <a:latin typeface="Consolas" panose="020B0609020204030204" pitchFamily="49" charset="0"/>
              </a:rPr>
              <a:t>) </a:t>
            </a:r>
            <a:r>
              <a:rPr kumimoji="0" lang="en-US" altLang="en-US" sz="1200" b="0" i="0" u="none" strike="sngStrike" cap="none" normalizeH="0" baseline="0" dirty="0" err="1">
                <a:ln>
                  <a:noFill/>
                </a:ln>
                <a:solidFill>
                  <a:schemeClr val="tx1"/>
                </a:solidFill>
                <a:effectLst/>
                <a:highlight>
                  <a:srgbClr val="FF9999"/>
                </a:highlight>
                <a:latin typeface="Consolas" panose="020B0609020204030204" pitchFamily="49" charset="0"/>
              </a:rPr>
              <a:t>tmp</a:t>
            </a:r>
            <a:r>
              <a:rPr kumimoji="0" lang="en-US" altLang="en-US" sz="1200" b="0" i="0" u="none" strike="sngStrike" cap="none" normalizeH="0" baseline="0" dirty="0">
                <a:ln>
                  <a:noFill/>
                </a:ln>
                <a:solidFill>
                  <a:schemeClr val="tx1"/>
                </a:solidFill>
                <a:effectLst/>
                <a:highlight>
                  <a:srgbClr val="FF9999"/>
                </a:highlight>
                <a:latin typeface="Consolas" panose="020B0609020204030204" pitchFamily="49" charset="0"/>
              </a:rPr>
              <a:t> += 0</a:t>
            </a:r>
            <a:r>
              <a:rPr kumimoji="0" lang="en-US" altLang="en-US" sz="1200" b="0" i="0" u="none" strike="sngStrike" cap="none" normalizeH="0" baseline="0" dirty="0">
                <a:ln>
                  <a:noFill/>
                </a:ln>
                <a:solidFill>
                  <a:schemeClr val="tx1"/>
                </a:solidFill>
                <a:effectLst/>
                <a:latin typeface="Consolas" panose="020B0609020204030204" pitchFamily="49" charset="0"/>
              </a:rPr>
              <a:t>; else </a:t>
            </a:r>
            <a:r>
              <a:rPr kumimoji="0" lang="en-US" altLang="en-US" sz="1200" b="0" i="0" u="none" strike="sngStrike" cap="none" normalizeH="0" baseline="0" dirty="0" err="1">
                <a:ln>
                  <a:noFill/>
                </a:ln>
                <a:solidFill>
                  <a:schemeClr val="tx1"/>
                </a:solidFill>
                <a:effectLst/>
                <a:latin typeface="Consolas" panose="020B0609020204030204" pitchFamily="49" charset="0"/>
              </a:rPr>
              <a:t>tmp</a:t>
            </a:r>
            <a:r>
              <a:rPr kumimoji="0" lang="en-US" altLang="en-US" sz="1200" b="0" i="0" u="none" strike="sngStrike" cap="none" normalizeH="0" baseline="0" dirty="0">
                <a:ln>
                  <a:noFill/>
                </a:ln>
                <a:solidFill>
                  <a:schemeClr val="tx1"/>
                </a:solidFill>
                <a:effectLst/>
                <a:latin typeface="Consolas" panose="020B0609020204030204" pitchFamily="49" charset="0"/>
              </a:rPr>
              <a:t> += </a:t>
            </a:r>
            <a:r>
              <a:rPr kumimoji="0" lang="en-US" altLang="en-US" sz="1200" b="0" i="0" u="none" strike="sngStrike" cap="none" normalizeH="0" baseline="0" dirty="0">
                <a:ln>
                  <a:noFill/>
                </a:ln>
                <a:solidFill>
                  <a:schemeClr val="tx1"/>
                </a:solidFill>
                <a:effectLst/>
                <a:highlight>
                  <a:srgbClr val="D4EEFF"/>
                </a:highlight>
                <a:latin typeface="Consolas" panose="020B0609020204030204" pitchFamily="49" charset="0"/>
              </a:rPr>
              <a:t>0 - 1</a:t>
            </a:r>
            <a:r>
              <a:rPr kumimoji="0" lang="en-US" altLang="en-US" sz="1200" b="0" i="0" u="none" strike="sng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a:t>
            </a:r>
            <a:r>
              <a:rPr kumimoji="0" lang="en-US" altLang="en-US" sz="1200" b="0" i="0" u="none" strike="noStrike" cap="none" normalizeH="0" baseline="0" dirty="0">
                <a:ln>
                  <a:noFill/>
                </a:ln>
                <a:effectLst/>
                <a:highlight>
                  <a:srgbClr val="D4EEFF"/>
                </a:highlight>
                <a:latin typeface="Consolas" panose="020B0609020204030204" pitchFamily="49" charset="0"/>
              </a:rPr>
              <a:t>y+1 == 0</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highlight>
                  <a:srgbClr val="FF9999"/>
                </a:highlight>
                <a:latin typeface="Consolas" panose="020B0609020204030204" pitchFamily="49" charset="0"/>
              </a:rPr>
              <a:t>tmp</a:t>
            </a:r>
            <a:r>
              <a:rPr kumimoji="0" lang="en-US" altLang="en-US" sz="1200" b="0" i="0" u="none" strike="noStrike" cap="none" normalizeH="0" baseline="0" dirty="0">
                <a:ln>
                  <a:noFill/>
                </a:ln>
                <a:solidFill>
                  <a:schemeClr val="tx1"/>
                </a:solidFill>
                <a:effectLst/>
                <a:highlight>
                  <a:srgbClr val="FF9999"/>
                </a:highlight>
                <a:latin typeface="Consolas" panose="020B0609020204030204" pitchFamily="49" charset="0"/>
              </a:rPr>
              <a:t> += 0</a:t>
            </a:r>
            <a:r>
              <a:rPr kumimoji="0" lang="en-US" altLang="en-US" sz="1200" b="0" i="0" u="none" strike="noStrike" cap="none" normalizeH="0" baseline="0" dirty="0">
                <a:ln>
                  <a:noFill/>
                </a:ln>
                <a:solidFill>
                  <a:schemeClr val="tx1"/>
                </a:solidFill>
                <a:effectLst/>
                <a:latin typeface="Consolas" panose="020B0609020204030204" pitchFamily="49" charset="0"/>
              </a:rPr>
              <a:t>; else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a:t>
            </a:r>
            <a:r>
              <a:rPr kumimoji="0" lang="en-US" altLang="en-US" sz="1200" b="0" i="0" u="none" strike="noStrike" cap="none" normalizeH="0" baseline="0" dirty="0">
                <a:ln>
                  <a:noFill/>
                </a:ln>
                <a:solidFill>
                  <a:schemeClr val="tx1"/>
                </a:solidFill>
                <a:effectLst/>
                <a:highlight>
                  <a:srgbClr val="D4EEFF"/>
                </a:highlight>
                <a:latin typeface="Consolas" panose="020B0609020204030204" pitchFamily="49" charset="0"/>
              </a:rPr>
              <a:t>(y + 1) - 1</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return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sp>
        <p:nvSpPr>
          <p:cNvPr id="15" name="Rectangle 3">
            <a:extLst>
              <a:ext uri="{FF2B5EF4-FFF2-40B4-BE49-F238E27FC236}">
                <a16:creationId xmlns:a16="http://schemas.microsoft.com/office/drawing/2014/main" id="{E15C1F9D-C8E6-4637-AB11-CAD6E22F881C}"/>
              </a:ext>
            </a:extLst>
          </p:cNvPr>
          <p:cNvSpPr>
            <a:spLocks noChangeArrowheads="1"/>
          </p:cNvSpPr>
          <p:nvPr/>
        </p:nvSpPr>
        <p:spPr bwMode="auto">
          <a:xfrm>
            <a:off x="5365403" y="2978432"/>
            <a:ext cx="2393604"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func</a:t>
            </a:r>
            <a:r>
              <a:rPr kumimoji="0" lang="en-US" altLang="en-US" sz="1200" b="0" i="0" u="none" strike="noStrike" cap="none" normalizeH="0" baseline="0" dirty="0">
                <a:ln>
                  <a:noFill/>
                </a:ln>
                <a:solidFill>
                  <a:schemeClr val="tx1"/>
                </a:solidFill>
                <a:effectLst/>
                <a:latin typeface="Consolas" panose="020B0609020204030204" pitchFamily="49" charset="0"/>
              </a:rPr>
              <a:t>(int y)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int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0;</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(y != 0)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y - 1;</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if (</a:t>
            </a:r>
            <a:r>
              <a:rPr kumimoji="0" lang="en-US" altLang="en-US" sz="1200" b="0" i="0" u="none" strike="noStrike" cap="none" normalizeH="0" baseline="0" dirty="0">
                <a:ln>
                  <a:noFill/>
                </a:ln>
                <a:effectLst/>
                <a:latin typeface="Consolas" panose="020B0609020204030204" pitchFamily="49" charset="0"/>
              </a:rPr>
              <a:t>y != -1</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 += </a:t>
            </a:r>
            <a:r>
              <a:rPr lang="en-US" altLang="en-US" sz="1200" b="0" dirty="0">
                <a:latin typeface="Consolas" panose="020B0609020204030204" pitchFamily="49" charset="0"/>
              </a:rPr>
              <a:t>y</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return </a:t>
            </a:r>
            <a:r>
              <a:rPr kumimoji="0" lang="en-US" altLang="en-US" sz="1200" b="0" i="0" u="none" strike="noStrike" cap="none" normalizeH="0" baseline="0" dirty="0" err="1">
                <a:ln>
                  <a:noFill/>
                </a:ln>
                <a:solidFill>
                  <a:schemeClr val="tx1"/>
                </a:solidFill>
                <a:effectLst/>
                <a:latin typeface="Consolas" panose="020B0609020204030204" pitchFamily="49" charset="0"/>
              </a:rPr>
              <a:t>tmp</a:t>
            </a:r>
            <a:r>
              <a:rPr kumimoji="0" lang="en-US" altLang="en-US" sz="12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237466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357018" y="435678"/>
            <a:ext cx="7592093" cy="762000"/>
          </a:xfrm>
        </p:spPr>
        <p:txBody>
          <a:bodyPr/>
          <a:lstStyle/>
          <a:p>
            <a:r>
              <a:rPr lang="en-US" dirty="0"/>
              <a:t>Code Motion</a:t>
            </a:r>
          </a:p>
        </p:txBody>
      </p:sp>
      <p:sp>
        <p:nvSpPr>
          <p:cNvPr id="385027" name="Rectangle 3"/>
          <p:cNvSpPr>
            <a:spLocks noGrp="1" noChangeArrowheads="1"/>
          </p:cNvSpPr>
          <p:nvPr>
            <p:ph idx="1"/>
          </p:nvPr>
        </p:nvSpPr>
        <p:spPr>
          <a:xfrm>
            <a:off x="396875" y="1362075"/>
            <a:ext cx="7896225" cy="4972050"/>
          </a:xfrm>
        </p:spPr>
        <p:txBody>
          <a:bodyPr lIns="90487" tIns="44450" rIns="90487" bIns="44450"/>
          <a:lstStyle/>
          <a:p>
            <a:r>
              <a:rPr lang="en-US" dirty="0"/>
              <a:t>Move calculations out of a loop</a:t>
            </a:r>
          </a:p>
          <a:p>
            <a:r>
              <a:rPr lang="en-US" dirty="0"/>
              <a:t>Only valid if every iteration would produce same result</a:t>
            </a:r>
          </a:p>
          <a:p>
            <a:pPr marL="0" indent="0" algn="l">
              <a:lnSpc>
                <a:spcPct val="100000"/>
              </a:lnSpc>
              <a:buNone/>
            </a:pPr>
            <a:br>
              <a:rPr lang="en-US" sz="2400" dirty="0">
                <a:latin typeface="Courier New" pitchFamily="49" charset="0"/>
              </a:rPr>
            </a:br>
            <a:r>
              <a:rPr lang="en-US" sz="2400" b="0" dirty="0">
                <a:latin typeface="Consolas" panose="020B0609020204030204" pitchFamily="49" charset="0"/>
              </a:rPr>
              <a:t>long j;</a:t>
            </a:r>
            <a:br>
              <a:rPr lang="en-US" sz="2400" b="0" dirty="0">
                <a:latin typeface="Consolas" panose="020B0609020204030204" pitchFamily="49" charset="0"/>
              </a:rPr>
            </a:br>
            <a:r>
              <a:rPr lang="en-US" sz="2400" b="0" dirty="0">
                <a:latin typeface="Consolas" panose="020B0609020204030204" pitchFamily="49" charset="0"/>
              </a:rPr>
              <a:t>for (j = 0; j &lt; n; </a:t>
            </a:r>
            <a:r>
              <a:rPr lang="en-US" sz="2400" b="0" dirty="0" err="1">
                <a:latin typeface="Consolas" panose="020B0609020204030204" pitchFamily="49" charset="0"/>
              </a:rPr>
              <a:t>j++</a:t>
            </a:r>
            <a:r>
              <a:rPr lang="en-US" sz="2400" b="0" dirty="0">
                <a:latin typeface="Consolas" panose="020B0609020204030204" pitchFamily="49" charset="0"/>
              </a:rPr>
              <a:t>)</a:t>
            </a:r>
            <a:br>
              <a:rPr lang="en-US" sz="2400" b="0" dirty="0">
                <a:latin typeface="Consolas" panose="020B0609020204030204" pitchFamily="49" charset="0"/>
              </a:rPr>
            </a:br>
            <a:r>
              <a:rPr lang="en-US" b="0" dirty="0">
                <a:latin typeface="Consolas" panose="020B0609020204030204" pitchFamily="49" charset="0"/>
              </a:rPr>
              <a:t>    </a:t>
            </a:r>
            <a:r>
              <a:rPr lang="en-US" sz="2400" b="0" dirty="0">
                <a:latin typeface="Consolas" panose="020B0609020204030204" pitchFamily="49" charset="0"/>
              </a:rPr>
              <a:t>a[</a:t>
            </a:r>
            <a:r>
              <a:rPr lang="en-US" sz="2400" b="0" dirty="0">
                <a:solidFill>
                  <a:srgbClr val="FF0000"/>
                </a:solidFill>
                <a:latin typeface="Consolas" panose="020B0609020204030204" pitchFamily="49" charset="0"/>
              </a:rPr>
              <a:t>n*</a:t>
            </a:r>
            <a:r>
              <a:rPr lang="en-US" sz="2400" b="0" dirty="0" err="1">
                <a:solidFill>
                  <a:srgbClr val="FF0000"/>
                </a:solidFill>
                <a:latin typeface="Consolas" panose="020B0609020204030204" pitchFamily="49" charset="0"/>
              </a:rPr>
              <a:t>i</a:t>
            </a:r>
            <a:r>
              <a:rPr lang="en-US" sz="2400" b="0" dirty="0" err="1">
                <a:latin typeface="Consolas" panose="020B0609020204030204" pitchFamily="49" charset="0"/>
              </a:rPr>
              <a:t>+j</a:t>
            </a:r>
            <a:r>
              <a:rPr lang="en-US" sz="2400" b="0" dirty="0">
                <a:latin typeface="Consolas" panose="020B0609020204030204" pitchFamily="49" charset="0"/>
              </a:rPr>
              <a:t>] = b[j];</a:t>
            </a:r>
          </a:p>
          <a:p>
            <a:pPr marL="0" indent="0">
              <a:buNone/>
            </a:pPr>
            <a:r>
              <a:rPr lang="en-US" dirty="0">
                <a:latin typeface="Consolas" panose="020B0609020204030204" pitchFamily="49" charset="0"/>
              </a:rPr>
              <a:t> </a:t>
            </a:r>
            <a:r>
              <a:rPr lang="en-US" dirty="0"/>
              <a:t>→</a:t>
            </a:r>
            <a:br>
              <a:rPr lang="en-US" dirty="0">
                <a:latin typeface="Consolas" panose="020B0609020204030204" pitchFamily="49" charset="0"/>
              </a:rPr>
            </a:br>
            <a:r>
              <a:rPr lang="en-US" sz="2400" b="0" dirty="0">
                <a:latin typeface="Consolas" panose="020B0609020204030204" pitchFamily="49" charset="0"/>
              </a:rPr>
              <a:t>long j;</a:t>
            </a:r>
          </a:p>
          <a:p>
            <a:pPr marL="0" indent="0">
              <a:buNone/>
            </a:pPr>
            <a:r>
              <a:rPr lang="en-US" b="0" i="1" dirty="0">
                <a:solidFill>
                  <a:srgbClr val="00B0F0"/>
                </a:solidFill>
                <a:latin typeface="Consolas" panose="020B0609020204030204" pitchFamily="49" charset="0"/>
              </a:rPr>
              <a:t>int </a:t>
            </a:r>
            <a:r>
              <a:rPr lang="en-US" b="0" i="1" dirty="0" err="1">
                <a:solidFill>
                  <a:srgbClr val="00B0F0"/>
                </a:solidFill>
                <a:latin typeface="Consolas" panose="020B0609020204030204" pitchFamily="49" charset="0"/>
              </a:rPr>
              <a:t>ni</a:t>
            </a:r>
            <a:r>
              <a:rPr lang="en-US" b="0" i="1" dirty="0">
                <a:solidFill>
                  <a:srgbClr val="00B0F0"/>
                </a:solidFill>
                <a:latin typeface="Consolas" panose="020B0609020204030204" pitchFamily="49" charset="0"/>
              </a:rPr>
              <a:t> = n*</a:t>
            </a:r>
            <a:r>
              <a:rPr lang="en-US" b="0" i="1" dirty="0" err="1">
                <a:solidFill>
                  <a:srgbClr val="00B0F0"/>
                </a:solidFill>
                <a:latin typeface="Consolas" panose="020B0609020204030204" pitchFamily="49" charset="0"/>
              </a:rPr>
              <a:t>i</a:t>
            </a:r>
            <a:r>
              <a:rPr lang="en-US" b="0" i="1" dirty="0">
                <a:solidFill>
                  <a:srgbClr val="00B0F0"/>
                </a:solidFill>
                <a:latin typeface="Consolas" panose="020B0609020204030204" pitchFamily="49" charset="0"/>
              </a:rPr>
              <a:t>;</a:t>
            </a:r>
            <a:br>
              <a:rPr lang="en-US" sz="2400" b="0" i="1" dirty="0">
                <a:solidFill>
                  <a:srgbClr val="00B0F0"/>
                </a:solidFill>
                <a:latin typeface="Consolas" panose="020B0609020204030204" pitchFamily="49" charset="0"/>
              </a:rPr>
            </a:br>
            <a:r>
              <a:rPr lang="en-US" sz="2400" b="0" dirty="0">
                <a:latin typeface="Consolas" panose="020B0609020204030204" pitchFamily="49" charset="0"/>
              </a:rPr>
              <a:t>for (j = 0; j &lt; n; </a:t>
            </a:r>
            <a:r>
              <a:rPr lang="en-US" sz="2400" b="0" dirty="0" err="1">
                <a:latin typeface="Consolas" panose="020B0609020204030204" pitchFamily="49" charset="0"/>
              </a:rPr>
              <a:t>j++</a:t>
            </a:r>
            <a:r>
              <a:rPr lang="en-US" sz="2400" b="0" dirty="0">
                <a:latin typeface="Consolas" panose="020B0609020204030204" pitchFamily="49" charset="0"/>
              </a:rPr>
              <a:t>)</a:t>
            </a:r>
            <a:br>
              <a:rPr lang="en-US" sz="2400" b="0" dirty="0">
                <a:latin typeface="Consolas" panose="020B0609020204030204" pitchFamily="49" charset="0"/>
              </a:rPr>
            </a:br>
            <a:r>
              <a:rPr lang="en-US" b="0" dirty="0">
                <a:latin typeface="Consolas" panose="020B0609020204030204" pitchFamily="49" charset="0"/>
              </a:rPr>
              <a:t>    </a:t>
            </a:r>
            <a:r>
              <a:rPr lang="en-US" sz="2400" b="0" dirty="0">
                <a:latin typeface="Consolas" panose="020B0609020204030204" pitchFamily="49" charset="0"/>
              </a:rPr>
              <a:t>a[</a:t>
            </a:r>
            <a:r>
              <a:rPr lang="en-US" sz="2400" b="0" i="1" dirty="0" err="1">
                <a:solidFill>
                  <a:srgbClr val="00B0F0"/>
                </a:solidFill>
                <a:latin typeface="Consolas" panose="020B0609020204030204" pitchFamily="49" charset="0"/>
              </a:rPr>
              <a:t>ni</a:t>
            </a:r>
            <a:r>
              <a:rPr lang="en-US" sz="2400" b="0" dirty="0" err="1">
                <a:latin typeface="Consolas" panose="020B0609020204030204" pitchFamily="49" charset="0"/>
              </a:rPr>
              <a:t>+j</a:t>
            </a:r>
            <a:r>
              <a:rPr lang="en-US" sz="2400" b="0" dirty="0">
                <a:latin typeface="Consolas" panose="020B0609020204030204" pitchFamily="49" charset="0"/>
              </a:rPr>
              <a:t>] = b[j];</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dirty="0"/>
              <a:t>Today</a:t>
            </a:r>
          </a:p>
        </p:txBody>
      </p:sp>
      <p:sp>
        <p:nvSpPr>
          <p:cNvPr id="5" name="Content Placeholder 4">
            <a:extLst>
              <a:ext uri="{FF2B5EF4-FFF2-40B4-BE49-F238E27FC236}">
                <a16:creationId xmlns:a16="http://schemas.microsoft.com/office/drawing/2014/main" id="{3AD166AF-0C9F-4BCE-9CF7-4A01E3FB1CAA}"/>
              </a:ext>
            </a:extLst>
          </p:cNvPr>
          <p:cNvSpPr>
            <a:spLocks noGrp="1"/>
          </p:cNvSpPr>
          <p:nvPr>
            <p:ph idx="1"/>
          </p:nvPr>
        </p:nvSpPr>
        <p:spPr/>
        <p:txBody>
          <a:bodyPr/>
          <a:lstStyle/>
          <a:p>
            <a:r>
              <a:rPr lang="en-US" dirty="0"/>
              <a:t>Basics of compiler optimization</a:t>
            </a:r>
          </a:p>
          <a:p>
            <a:pPr lvl="1"/>
            <a:r>
              <a:rPr lang="en-US" dirty="0"/>
              <a:t>Principles and goals</a:t>
            </a:r>
          </a:p>
          <a:p>
            <a:pPr lvl="1"/>
            <a:r>
              <a:rPr lang="en-US" dirty="0"/>
              <a:t>Some example optimizations</a:t>
            </a:r>
          </a:p>
          <a:p>
            <a:pPr lvl="1"/>
            <a:r>
              <a:rPr lang="en-US" dirty="0"/>
              <a:t>Obstacles to optimization</a:t>
            </a:r>
          </a:p>
          <a:p>
            <a:r>
              <a:rPr lang="en-US" dirty="0">
                <a:solidFill>
                  <a:schemeClr val="bg1">
                    <a:lumMod val="75000"/>
                  </a:schemeClr>
                </a:solidFill>
              </a:rPr>
              <a:t>Linking: combining object files into programs</a:t>
            </a:r>
          </a:p>
          <a:p>
            <a:pPr lvl="1"/>
            <a:r>
              <a:rPr lang="en-US" dirty="0">
                <a:solidFill>
                  <a:schemeClr val="bg1">
                    <a:lumMod val="75000"/>
                  </a:schemeClr>
                </a:solidFill>
              </a:rPr>
              <a:t>Symbols and symbol resolution</a:t>
            </a:r>
          </a:p>
          <a:p>
            <a:pPr lvl="1"/>
            <a:r>
              <a:rPr lang="en-US" dirty="0">
                <a:solidFill>
                  <a:schemeClr val="bg1">
                    <a:lumMod val="75000"/>
                  </a:schemeClr>
                </a:solidFill>
              </a:rPr>
              <a:t>Relocation</a:t>
            </a:r>
          </a:p>
          <a:p>
            <a:pPr lvl="1"/>
            <a:r>
              <a:rPr lang="en-US" dirty="0">
                <a:solidFill>
                  <a:schemeClr val="bg1">
                    <a:lumMod val="75000"/>
                  </a:schemeClr>
                </a:solidFill>
              </a:rPr>
              <a:t>Static libraries</a:t>
            </a:r>
          </a:p>
          <a:p>
            <a:r>
              <a:rPr lang="en-US" dirty="0">
                <a:solidFill>
                  <a:schemeClr val="bg1">
                    <a:lumMod val="75000"/>
                  </a:schemeClr>
                </a:solidFill>
              </a:rPr>
              <a:t>Quiz</a:t>
            </a:r>
          </a:p>
          <a:p>
            <a:r>
              <a:rPr lang="en-US" dirty="0">
                <a:solidFill>
                  <a:schemeClr val="bg1">
                    <a:lumMod val="75000"/>
                  </a:schemeClr>
                </a:solidFill>
              </a:rPr>
              <a:t>If we have time</a:t>
            </a:r>
          </a:p>
          <a:p>
            <a:pPr lvl="1"/>
            <a:r>
              <a:rPr lang="en-US" dirty="0">
                <a:solidFill>
                  <a:schemeClr val="bg1">
                    <a:lumMod val="75000"/>
                  </a:schemeClr>
                </a:solidFill>
              </a:rPr>
              <a:t>Branch prediction</a:t>
            </a:r>
          </a:p>
          <a:p>
            <a:pPr lvl="1"/>
            <a:r>
              <a:rPr lang="en-US" dirty="0">
                <a:solidFill>
                  <a:schemeClr val="bg1">
                    <a:lumMod val="75000"/>
                  </a:schemeClr>
                </a:solidFill>
              </a:rPr>
              <a:t>Dynamic libraries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4DE0-2832-4421-A924-2F7B74BAA746}"/>
              </a:ext>
            </a:extLst>
          </p:cNvPr>
          <p:cNvSpPr>
            <a:spLocks noGrp="1"/>
          </p:cNvSpPr>
          <p:nvPr>
            <p:ph type="title"/>
          </p:nvPr>
        </p:nvSpPr>
        <p:spPr/>
        <p:txBody>
          <a:bodyPr/>
          <a:lstStyle/>
          <a:p>
            <a:r>
              <a:rPr lang="en-US" dirty="0"/>
              <a:t>Loop Unrolling</a:t>
            </a:r>
          </a:p>
        </p:txBody>
      </p:sp>
      <p:sp>
        <p:nvSpPr>
          <p:cNvPr id="3" name="Content Placeholder 2">
            <a:extLst>
              <a:ext uri="{FF2B5EF4-FFF2-40B4-BE49-F238E27FC236}">
                <a16:creationId xmlns:a16="http://schemas.microsoft.com/office/drawing/2014/main" id="{BF73F351-C652-4173-AD75-D42EC3D50212}"/>
              </a:ext>
            </a:extLst>
          </p:cNvPr>
          <p:cNvSpPr>
            <a:spLocks noGrp="1"/>
          </p:cNvSpPr>
          <p:nvPr>
            <p:ph idx="1"/>
          </p:nvPr>
        </p:nvSpPr>
        <p:spPr/>
        <p:txBody>
          <a:bodyPr/>
          <a:lstStyle/>
          <a:p>
            <a:r>
              <a:rPr lang="en-US" dirty="0"/>
              <a:t>Amortize cost of loop condition by duplicating body</a:t>
            </a:r>
          </a:p>
          <a:p>
            <a:r>
              <a:rPr lang="en-US" dirty="0"/>
              <a:t>Creates opportunities for CSE, code motion, scheduling</a:t>
            </a:r>
          </a:p>
          <a:p>
            <a:r>
              <a:rPr lang="en-US" dirty="0"/>
              <a:t>Prepares code for vectorization</a:t>
            </a:r>
          </a:p>
          <a:p>
            <a:r>
              <a:rPr lang="en-US" dirty="0"/>
              <a:t>Can hurt performance by increasing code size</a:t>
            </a:r>
          </a:p>
        </p:txBody>
      </p:sp>
      <p:sp>
        <p:nvSpPr>
          <p:cNvPr id="4" name="Rectangle 2">
            <a:extLst>
              <a:ext uri="{FF2B5EF4-FFF2-40B4-BE49-F238E27FC236}">
                <a16:creationId xmlns:a16="http://schemas.microsoft.com/office/drawing/2014/main" id="{EF253BD9-B83F-4226-90D7-C38171C0946F}"/>
              </a:ext>
            </a:extLst>
          </p:cNvPr>
          <p:cNvSpPr>
            <a:spLocks noChangeArrowheads="1"/>
          </p:cNvSpPr>
          <p:nvPr/>
        </p:nvSpPr>
        <p:spPr bwMode="auto">
          <a:xfrm>
            <a:off x="357018" y="3571101"/>
            <a:ext cx="32431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for (</a:t>
            </a:r>
            <a:r>
              <a:rPr kumimoji="0" lang="en-US" altLang="en-US" sz="1200" b="0" i="0" u="none" strike="noStrike" cap="none" normalizeH="0" baseline="0" dirty="0" err="1">
                <a:ln>
                  <a:noFill/>
                </a:ln>
                <a:solidFill>
                  <a:schemeClr val="tx1"/>
                </a:solidFill>
                <a:effectLst/>
                <a:latin typeface="Consolas" panose="020B0609020204030204" pitchFamily="49" charset="0"/>
              </a:rPr>
              <a:t>size_t</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 0;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&lt; </a:t>
            </a:r>
            <a:r>
              <a:rPr kumimoji="0" lang="en-US" altLang="en-US" sz="1200" b="0" i="0" u="none" strike="noStrike" cap="none" normalizeH="0" baseline="0" dirty="0" err="1">
                <a:ln>
                  <a:noFill/>
                </a:ln>
                <a:solidFill>
                  <a:srgbClr val="FF0000"/>
                </a:solidFill>
                <a:effectLst/>
                <a:latin typeface="Consolas" panose="020B0609020204030204" pitchFamily="49" charset="0"/>
              </a:rPr>
              <a:t>nelts</a:t>
            </a:r>
            <a:r>
              <a:rPr lang="en-US" altLang="en-US" sz="1200" b="0" dirty="0">
                <a:latin typeface="Consolas" panose="020B0609020204030204" pitchFamily="49" charset="0"/>
              </a:rPr>
              <a:t>; </a:t>
            </a:r>
            <a:r>
              <a:rPr lang="en-US" altLang="en-US" sz="1200" b="0" dirty="0" err="1">
                <a:latin typeface="Consolas" panose="020B0609020204030204" pitchFamily="49" charset="0"/>
              </a:rPr>
              <a:t>i</a:t>
            </a:r>
            <a:r>
              <a:rPr lang="en-US" altLang="en-US" sz="1200" b="0" dirty="0">
                <a:solidFill>
                  <a:srgbClr val="FF0000"/>
                </a:solidFill>
                <a:latin typeface="Consolas" panose="020B0609020204030204" pitchFamily="49" charset="0"/>
              </a:rPr>
              <a:t>++</a:t>
            </a:r>
            <a:r>
              <a:rPr lang="en-US" altLang="en-US" sz="1200" b="0"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err="1">
                <a:latin typeface="Consolas" panose="020B0609020204030204" pitchFamily="49" charset="0"/>
              </a:rPr>
              <a:t>i</a:t>
            </a:r>
            <a:r>
              <a:rPr lang="en-US" altLang="en-US" sz="1200" b="0" dirty="0">
                <a:latin typeface="Consolas" panose="020B0609020204030204" pitchFamily="49" charset="0"/>
              </a:rPr>
              <a:t>] = B[</a:t>
            </a:r>
            <a:r>
              <a:rPr lang="en-US" altLang="en-US" sz="1200" b="0" dirty="0" err="1">
                <a:latin typeface="Consolas" panose="020B0609020204030204" pitchFamily="49" charset="0"/>
              </a:rPr>
              <a:t>i</a:t>
            </a:r>
            <a:r>
              <a:rPr lang="en-US" altLang="en-US" sz="1200" b="0" dirty="0">
                <a:latin typeface="Consolas" panose="020B0609020204030204" pitchFamily="49" charset="0"/>
              </a:rPr>
              <a:t>]*k + C[</a:t>
            </a:r>
            <a:r>
              <a:rPr lang="en-US" altLang="en-US" sz="1200" b="0" dirty="0" err="1">
                <a:latin typeface="Consolas" panose="020B0609020204030204" pitchFamily="49" charset="0"/>
              </a:rPr>
              <a:t>i</a:t>
            </a:r>
            <a:r>
              <a:rPr lang="en-US" altLang="en-US" sz="1200" b="0"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t>
            </a:r>
          </a:p>
        </p:txBody>
      </p:sp>
      <p:sp>
        <p:nvSpPr>
          <p:cNvPr id="5" name="Rectangle 2">
            <a:extLst>
              <a:ext uri="{FF2B5EF4-FFF2-40B4-BE49-F238E27FC236}">
                <a16:creationId xmlns:a16="http://schemas.microsoft.com/office/drawing/2014/main" id="{A63E469D-1631-4F0F-A971-9E1AD48A73C6}"/>
              </a:ext>
            </a:extLst>
          </p:cNvPr>
          <p:cNvSpPr>
            <a:spLocks noChangeArrowheads="1"/>
          </p:cNvSpPr>
          <p:nvPr/>
        </p:nvSpPr>
        <p:spPr bwMode="auto">
          <a:xfrm>
            <a:off x="4153064" y="3571101"/>
            <a:ext cx="38379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for (</a:t>
            </a:r>
            <a:r>
              <a:rPr kumimoji="0" lang="en-US" altLang="en-US" sz="1200" b="0" i="0" u="none" strike="noStrike" cap="none" normalizeH="0" baseline="0" dirty="0" err="1">
                <a:ln>
                  <a:noFill/>
                </a:ln>
                <a:solidFill>
                  <a:schemeClr val="tx1"/>
                </a:solidFill>
                <a:effectLst/>
                <a:latin typeface="Consolas" panose="020B0609020204030204" pitchFamily="49" charset="0"/>
              </a:rPr>
              <a:t>size_t</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 0;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&lt; </a:t>
            </a:r>
            <a:r>
              <a:rPr kumimoji="0" lang="en-US" altLang="en-US" sz="1200" b="0" i="0" u="none" strike="noStrike" cap="none" normalizeH="0" baseline="0" dirty="0" err="1">
                <a:ln>
                  <a:noFill/>
                </a:ln>
                <a:solidFill>
                  <a:srgbClr val="00B0F0"/>
                </a:solidFill>
                <a:effectLst/>
                <a:latin typeface="Consolas" panose="020B0609020204030204" pitchFamily="49" charset="0"/>
              </a:rPr>
              <a:t>nelts</a:t>
            </a:r>
            <a:r>
              <a:rPr kumimoji="0" lang="en-US" altLang="en-US" sz="1200" b="0" i="0" u="none" strike="noStrike" cap="none" normalizeH="0" baseline="0" dirty="0">
                <a:ln>
                  <a:noFill/>
                </a:ln>
                <a:solidFill>
                  <a:srgbClr val="00B0F0"/>
                </a:solidFill>
                <a:effectLst/>
                <a:latin typeface="Consolas" panose="020B0609020204030204" pitchFamily="49" charset="0"/>
              </a:rPr>
              <a:t> - 4</a:t>
            </a:r>
            <a:r>
              <a:rPr lang="en-US" altLang="en-US" sz="1200" b="0" dirty="0">
                <a:latin typeface="Consolas" panose="020B0609020204030204" pitchFamily="49" charset="0"/>
              </a:rPr>
              <a:t>; </a:t>
            </a:r>
            <a:r>
              <a:rPr lang="en-US" altLang="en-US" sz="1200" b="0" dirty="0" err="1">
                <a:latin typeface="Consolas" panose="020B0609020204030204" pitchFamily="49" charset="0"/>
              </a:rPr>
              <a:t>i</a:t>
            </a:r>
            <a:r>
              <a:rPr lang="en-US" altLang="en-US" sz="1200" b="0" dirty="0">
                <a:latin typeface="Consolas" panose="020B0609020204030204" pitchFamily="49" charset="0"/>
              </a:rPr>
              <a:t> </a:t>
            </a:r>
            <a:r>
              <a:rPr lang="en-US" altLang="en-US" sz="1200" b="0" dirty="0">
                <a:solidFill>
                  <a:srgbClr val="00B0F0"/>
                </a:solidFill>
                <a:latin typeface="Consolas" panose="020B0609020204030204" pitchFamily="49" charset="0"/>
              </a:rPr>
              <a:t>+= 4</a:t>
            </a:r>
            <a:r>
              <a:rPr lang="en-US" altLang="en-US" sz="1200" b="0"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err="1">
                <a:latin typeface="Consolas" panose="020B0609020204030204" pitchFamily="49" charset="0"/>
              </a:rPr>
              <a:t>i</a:t>
            </a:r>
            <a:r>
              <a:rPr lang="en-US" altLang="en-US" sz="1200" b="0" dirty="0">
                <a:latin typeface="Consolas" panose="020B0609020204030204" pitchFamily="49" charset="0"/>
              </a:rPr>
              <a:t>  ] = B[</a:t>
            </a:r>
            <a:r>
              <a:rPr lang="en-US" altLang="en-US" sz="1200" b="0" dirty="0" err="1">
                <a:latin typeface="Consolas" panose="020B0609020204030204" pitchFamily="49" charset="0"/>
              </a:rPr>
              <a:t>i</a:t>
            </a:r>
            <a:r>
              <a:rPr lang="en-US" altLang="en-US" sz="1200" b="0" dirty="0">
                <a:latin typeface="Consolas" panose="020B0609020204030204" pitchFamily="49" charset="0"/>
              </a:rPr>
              <a:t>  ]*k + C[</a:t>
            </a:r>
            <a:r>
              <a:rPr lang="en-US" altLang="en-US" sz="1200" b="0" dirty="0" err="1">
                <a:latin typeface="Consolas" panose="020B0609020204030204" pitchFamily="49" charset="0"/>
              </a:rPr>
              <a:t>i</a:t>
            </a:r>
            <a:r>
              <a:rPr lang="en-US" altLang="en-US" sz="1200" b="0"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a:latin typeface="Consolas" panose="020B0609020204030204" pitchFamily="49" charset="0"/>
              </a:rPr>
              <a:t>i+1] = B[i+1]*k + C[i+1];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A[</a:t>
            </a:r>
            <a:r>
              <a:rPr lang="en-US" altLang="en-US" sz="1200" b="0" dirty="0">
                <a:latin typeface="Consolas" panose="020B0609020204030204" pitchFamily="49" charset="0"/>
              </a:rPr>
              <a:t>i+2] = B[i+2]*k + C[i+2];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a:latin typeface="Consolas" panose="020B0609020204030204" pitchFamily="49" charset="0"/>
              </a:rPr>
              <a:t>i+3] = B[i+3]*k + C[i+3];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t>
            </a:r>
          </a:p>
        </p:txBody>
      </p:sp>
    </p:spTree>
    <p:extLst>
      <p:ext uri="{BB962C8B-B14F-4D97-AF65-F5344CB8AC3E}">
        <p14:creationId xmlns:p14="http://schemas.microsoft.com/office/powerpoint/2010/main" val="1627191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4DE0-2832-4421-A924-2F7B74BAA746}"/>
              </a:ext>
            </a:extLst>
          </p:cNvPr>
          <p:cNvSpPr>
            <a:spLocks noGrp="1"/>
          </p:cNvSpPr>
          <p:nvPr>
            <p:ph type="title"/>
          </p:nvPr>
        </p:nvSpPr>
        <p:spPr/>
        <p:txBody>
          <a:bodyPr/>
          <a:lstStyle/>
          <a:p>
            <a:r>
              <a:rPr lang="en-US" dirty="0"/>
              <a:t>Loop Unrolling</a:t>
            </a:r>
          </a:p>
        </p:txBody>
      </p:sp>
      <p:sp>
        <p:nvSpPr>
          <p:cNvPr id="3" name="Content Placeholder 2">
            <a:extLst>
              <a:ext uri="{FF2B5EF4-FFF2-40B4-BE49-F238E27FC236}">
                <a16:creationId xmlns:a16="http://schemas.microsoft.com/office/drawing/2014/main" id="{BF73F351-C652-4173-AD75-D42EC3D50212}"/>
              </a:ext>
            </a:extLst>
          </p:cNvPr>
          <p:cNvSpPr>
            <a:spLocks noGrp="1"/>
          </p:cNvSpPr>
          <p:nvPr>
            <p:ph idx="1"/>
          </p:nvPr>
        </p:nvSpPr>
        <p:spPr/>
        <p:txBody>
          <a:bodyPr/>
          <a:lstStyle/>
          <a:p>
            <a:r>
              <a:rPr lang="en-US" dirty="0"/>
              <a:t>Amortize cost of loop condition by duplicating body</a:t>
            </a:r>
          </a:p>
          <a:p>
            <a:r>
              <a:rPr lang="en-US" dirty="0"/>
              <a:t>Creates opportunities for CSE, code motion, scheduling</a:t>
            </a:r>
          </a:p>
          <a:p>
            <a:r>
              <a:rPr lang="en-US" dirty="0"/>
              <a:t>Prepares code for vectorization</a:t>
            </a:r>
          </a:p>
          <a:p>
            <a:r>
              <a:rPr lang="en-US" dirty="0"/>
              <a:t>Can hurt performance by increasing code size</a:t>
            </a:r>
          </a:p>
        </p:txBody>
      </p:sp>
      <p:sp>
        <p:nvSpPr>
          <p:cNvPr id="4" name="Rectangle 2">
            <a:extLst>
              <a:ext uri="{FF2B5EF4-FFF2-40B4-BE49-F238E27FC236}">
                <a16:creationId xmlns:a16="http://schemas.microsoft.com/office/drawing/2014/main" id="{EF253BD9-B83F-4226-90D7-C38171C0946F}"/>
              </a:ext>
            </a:extLst>
          </p:cNvPr>
          <p:cNvSpPr>
            <a:spLocks noChangeArrowheads="1"/>
          </p:cNvSpPr>
          <p:nvPr/>
        </p:nvSpPr>
        <p:spPr bwMode="auto">
          <a:xfrm>
            <a:off x="357018" y="3571101"/>
            <a:ext cx="32431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for (</a:t>
            </a:r>
            <a:r>
              <a:rPr kumimoji="0" lang="en-US" altLang="en-US" sz="1200" b="0" i="0" u="none" strike="noStrike" cap="none" normalizeH="0" baseline="0" dirty="0" err="1">
                <a:ln>
                  <a:noFill/>
                </a:ln>
                <a:solidFill>
                  <a:schemeClr val="tx1"/>
                </a:solidFill>
                <a:effectLst/>
                <a:latin typeface="Consolas" panose="020B0609020204030204" pitchFamily="49" charset="0"/>
              </a:rPr>
              <a:t>size_t</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 0;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&lt; </a:t>
            </a:r>
            <a:r>
              <a:rPr kumimoji="0" lang="en-US" altLang="en-US" sz="1200" b="0" i="0" u="none" strike="noStrike" cap="none" normalizeH="0" baseline="0" dirty="0" err="1">
                <a:ln>
                  <a:noFill/>
                </a:ln>
                <a:solidFill>
                  <a:srgbClr val="FF0000"/>
                </a:solidFill>
                <a:effectLst/>
                <a:latin typeface="Consolas" panose="020B0609020204030204" pitchFamily="49" charset="0"/>
              </a:rPr>
              <a:t>nelts</a:t>
            </a:r>
            <a:r>
              <a:rPr lang="en-US" altLang="en-US" sz="1200" b="0" dirty="0">
                <a:latin typeface="Consolas" panose="020B0609020204030204" pitchFamily="49" charset="0"/>
              </a:rPr>
              <a:t>; </a:t>
            </a:r>
            <a:r>
              <a:rPr lang="en-US" altLang="en-US" sz="1200" b="0" dirty="0" err="1">
                <a:latin typeface="Consolas" panose="020B0609020204030204" pitchFamily="49" charset="0"/>
              </a:rPr>
              <a:t>i</a:t>
            </a:r>
            <a:r>
              <a:rPr lang="en-US" altLang="en-US" sz="1200" b="0" dirty="0">
                <a:solidFill>
                  <a:srgbClr val="FF0000"/>
                </a:solidFill>
                <a:latin typeface="Consolas" panose="020B0609020204030204" pitchFamily="49" charset="0"/>
              </a:rPr>
              <a:t>++</a:t>
            </a:r>
            <a:r>
              <a:rPr lang="en-US" altLang="en-US" sz="1200" b="0"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err="1">
                <a:latin typeface="Consolas" panose="020B0609020204030204" pitchFamily="49" charset="0"/>
              </a:rPr>
              <a:t>i</a:t>
            </a:r>
            <a:r>
              <a:rPr lang="en-US" altLang="en-US" sz="1200" b="0" dirty="0">
                <a:latin typeface="Consolas" panose="020B0609020204030204" pitchFamily="49" charset="0"/>
              </a:rPr>
              <a:t>] = B[</a:t>
            </a:r>
            <a:r>
              <a:rPr lang="en-US" altLang="en-US" sz="1200" b="0" dirty="0" err="1">
                <a:latin typeface="Consolas" panose="020B0609020204030204" pitchFamily="49" charset="0"/>
              </a:rPr>
              <a:t>i</a:t>
            </a:r>
            <a:r>
              <a:rPr lang="en-US" altLang="en-US" sz="1200" b="0" dirty="0">
                <a:latin typeface="Consolas" panose="020B0609020204030204" pitchFamily="49" charset="0"/>
              </a:rPr>
              <a:t>]*k + C[</a:t>
            </a:r>
            <a:r>
              <a:rPr lang="en-US" altLang="en-US" sz="1200" b="0" dirty="0" err="1">
                <a:latin typeface="Consolas" panose="020B0609020204030204" pitchFamily="49" charset="0"/>
              </a:rPr>
              <a:t>i</a:t>
            </a:r>
            <a:r>
              <a:rPr lang="en-US" altLang="en-US" sz="1200" b="0"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t>
            </a:r>
          </a:p>
        </p:txBody>
      </p:sp>
      <p:sp>
        <p:nvSpPr>
          <p:cNvPr id="5" name="Rectangle 2">
            <a:extLst>
              <a:ext uri="{FF2B5EF4-FFF2-40B4-BE49-F238E27FC236}">
                <a16:creationId xmlns:a16="http://schemas.microsoft.com/office/drawing/2014/main" id="{A63E469D-1631-4F0F-A971-9E1AD48A73C6}"/>
              </a:ext>
            </a:extLst>
          </p:cNvPr>
          <p:cNvSpPr>
            <a:spLocks noChangeArrowheads="1"/>
          </p:cNvSpPr>
          <p:nvPr/>
        </p:nvSpPr>
        <p:spPr bwMode="auto">
          <a:xfrm>
            <a:off x="4153064" y="3571101"/>
            <a:ext cx="38379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for (</a:t>
            </a:r>
            <a:r>
              <a:rPr kumimoji="0" lang="en-US" altLang="en-US" sz="1200" b="0" i="0" u="none" strike="noStrike" cap="none" normalizeH="0" baseline="0" dirty="0" err="1">
                <a:ln>
                  <a:noFill/>
                </a:ln>
                <a:solidFill>
                  <a:schemeClr val="tx1"/>
                </a:solidFill>
                <a:effectLst/>
                <a:latin typeface="Consolas" panose="020B0609020204030204" pitchFamily="49" charset="0"/>
              </a:rPr>
              <a:t>size_t</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 0;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&lt; </a:t>
            </a:r>
            <a:r>
              <a:rPr kumimoji="0" lang="en-US" altLang="en-US" sz="1200" b="0" i="0" u="none" strike="noStrike" cap="none" normalizeH="0" baseline="0" dirty="0" err="1">
                <a:ln>
                  <a:noFill/>
                </a:ln>
                <a:solidFill>
                  <a:srgbClr val="00B0F0"/>
                </a:solidFill>
                <a:effectLst/>
                <a:latin typeface="Consolas" panose="020B0609020204030204" pitchFamily="49" charset="0"/>
              </a:rPr>
              <a:t>nelts</a:t>
            </a:r>
            <a:r>
              <a:rPr kumimoji="0" lang="en-US" altLang="en-US" sz="1200" b="0" i="0" u="none" strike="noStrike" cap="none" normalizeH="0" baseline="0" dirty="0">
                <a:ln>
                  <a:noFill/>
                </a:ln>
                <a:solidFill>
                  <a:srgbClr val="00B0F0"/>
                </a:solidFill>
                <a:effectLst/>
                <a:latin typeface="Consolas" panose="020B0609020204030204" pitchFamily="49" charset="0"/>
              </a:rPr>
              <a:t> - 4</a:t>
            </a:r>
            <a:r>
              <a:rPr lang="en-US" altLang="en-US" sz="1200" b="0" dirty="0">
                <a:latin typeface="Consolas" panose="020B0609020204030204" pitchFamily="49" charset="0"/>
              </a:rPr>
              <a:t>; </a:t>
            </a:r>
            <a:r>
              <a:rPr lang="en-US" altLang="en-US" sz="1200" b="0" dirty="0" err="1">
                <a:latin typeface="Consolas" panose="020B0609020204030204" pitchFamily="49" charset="0"/>
              </a:rPr>
              <a:t>i</a:t>
            </a:r>
            <a:r>
              <a:rPr lang="en-US" altLang="en-US" sz="1200" b="0" dirty="0">
                <a:latin typeface="Consolas" panose="020B0609020204030204" pitchFamily="49" charset="0"/>
              </a:rPr>
              <a:t> </a:t>
            </a:r>
            <a:r>
              <a:rPr lang="en-US" altLang="en-US" sz="1200" b="0" dirty="0">
                <a:solidFill>
                  <a:srgbClr val="00B0F0"/>
                </a:solidFill>
                <a:latin typeface="Consolas" panose="020B0609020204030204" pitchFamily="49" charset="0"/>
              </a:rPr>
              <a:t>+= 4</a:t>
            </a:r>
            <a:r>
              <a:rPr lang="en-US" altLang="en-US" sz="1200" b="0"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err="1">
                <a:latin typeface="Consolas" panose="020B0609020204030204" pitchFamily="49" charset="0"/>
              </a:rPr>
              <a:t>i</a:t>
            </a:r>
            <a:r>
              <a:rPr lang="en-US" altLang="en-US" sz="1200" b="0" dirty="0">
                <a:latin typeface="Consolas" panose="020B0609020204030204" pitchFamily="49" charset="0"/>
              </a:rPr>
              <a:t>  ] = B[</a:t>
            </a:r>
            <a:r>
              <a:rPr lang="en-US" altLang="en-US" sz="1200" b="0" dirty="0" err="1">
                <a:latin typeface="Consolas" panose="020B0609020204030204" pitchFamily="49" charset="0"/>
              </a:rPr>
              <a:t>i</a:t>
            </a:r>
            <a:r>
              <a:rPr lang="en-US" altLang="en-US" sz="1200" b="0" dirty="0">
                <a:latin typeface="Consolas" panose="020B0609020204030204" pitchFamily="49" charset="0"/>
              </a:rPr>
              <a:t>  ]*k + C[</a:t>
            </a:r>
            <a:r>
              <a:rPr lang="en-US" altLang="en-US" sz="1200" b="0" dirty="0" err="1">
                <a:latin typeface="Consolas" panose="020B0609020204030204" pitchFamily="49" charset="0"/>
              </a:rPr>
              <a:t>i</a:t>
            </a:r>
            <a:r>
              <a:rPr lang="en-US" altLang="en-US" sz="1200" b="0"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u="none" strike="noStrike" cap="none" normalizeH="0" baseline="0" dirty="0">
                <a:ln>
                  <a:noFill/>
                </a:ln>
                <a:solidFill>
                  <a:schemeClr val="tx1"/>
                </a:solidFill>
                <a:effectLst/>
                <a:latin typeface="Consolas" panose="020B0609020204030204" pitchFamily="49" charset="0"/>
              </a:rPr>
              <a:t>    A[</a:t>
            </a:r>
            <a:r>
              <a:rPr lang="en-US" altLang="en-US" sz="1200" b="0" dirty="0">
                <a:latin typeface="Consolas" panose="020B0609020204030204" pitchFamily="49" charset="0"/>
              </a:rPr>
              <a:t>i+1] = B[i+1]*k + C[i+1];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u="none" strike="noStrike" cap="none" normalizeH="0" baseline="0" dirty="0">
                <a:ln>
                  <a:noFill/>
                </a:ln>
                <a:solidFill>
                  <a:schemeClr val="tx1"/>
                </a:solidFill>
                <a:effectLst/>
                <a:latin typeface="Consolas" panose="020B0609020204030204" pitchFamily="49" charset="0"/>
              </a:rPr>
              <a:t>A[</a:t>
            </a:r>
            <a:r>
              <a:rPr lang="en-US" altLang="en-US" sz="1200" b="0" dirty="0">
                <a:latin typeface="Consolas" panose="020B0609020204030204" pitchFamily="49" charset="0"/>
              </a:rPr>
              <a:t>i+2] = B[i+2]*k + C[i+2];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u="none" strike="noStrike" cap="none" normalizeH="0" baseline="0" dirty="0">
                <a:ln>
                  <a:noFill/>
                </a:ln>
                <a:solidFill>
                  <a:schemeClr val="tx1"/>
                </a:solidFill>
                <a:effectLst/>
                <a:latin typeface="Consolas" panose="020B0609020204030204" pitchFamily="49" charset="0"/>
              </a:rPr>
              <a:t>    A[</a:t>
            </a:r>
            <a:r>
              <a:rPr lang="en-US" altLang="en-US" sz="1200" b="0" dirty="0">
                <a:latin typeface="Consolas" panose="020B0609020204030204" pitchFamily="49" charset="0"/>
              </a:rPr>
              <a:t>i+3] = B[i+3]*k + C[i+3];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956454AC-1B87-421D-8F02-AD17BE3E7718}"/>
              </a:ext>
            </a:extLst>
          </p:cNvPr>
          <p:cNvSpPr/>
          <p:nvPr/>
        </p:nvSpPr>
        <p:spPr bwMode="auto">
          <a:xfrm>
            <a:off x="1828800" y="5257800"/>
            <a:ext cx="5105400" cy="762000"/>
          </a:xfrm>
          <a:prstGeom prst="rect">
            <a:avLst/>
          </a:prstGeom>
          <a:solidFill>
            <a:srgbClr val="FFC000"/>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When would this change be incorrect?</a:t>
            </a:r>
          </a:p>
        </p:txBody>
      </p:sp>
    </p:spTree>
    <p:extLst>
      <p:ext uri="{BB962C8B-B14F-4D97-AF65-F5344CB8AC3E}">
        <p14:creationId xmlns:p14="http://schemas.microsoft.com/office/powerpoint/2010/main" val="77146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572A-13DD-4EC6-B116-DAC569703F43}"/>
              </a:ext>
            </a:extLst>
          </p:cNvPr>
          <p:cNvSpPr>
            <a:spLocks noGrp="1"/>
          </p:cNvSpPr>
          <p:nvPr>
            <p:ph type="title"/>
          </p:nvPr>
        </p:nvSpPr>
        <p:spPr/>
        <p:txBody>
          <a:bodyPr/>
          <a:lstStyle/>
          <a:p>
            <a:r>
              <a:rPr lang="en-US" dirty="0"/>
              <a:t>Scheduling</a:t>
            </a:r>
          </a:p>
        </p:txBody>
      </p:sp>
      <p:sp>
        <p:nvSpPr>
          <p:cNvPr id="3" name="Content Placeholder 2">
            <a:extLst>
              <a:ext uri="{FF2B5EF4-FFF2-40B4-BE49-F238E27FC236}">
                <a16:creationId xmlns:a16="http://schemas.microsoft.com/office/drawing/2014/main" id="{2381E46E-576A-42E5-91D2-66D12D16B73E}"/>
              </a:ext>
            </a:extLst>
          </p:cNvPr>
          <p:cNvSpPr>
            <a:spLocks noGrp="1"/>
          </p:cNvSpPr>
          <p:nvPr>
            <p:ph idx="1"/>
          </p:nvPr>
        </p:nvSpPr>
        <p:spPr/>
        <p:txBody>
          <a:bodyPr/>
          <a:lstStyle/>
          <a:p>
            <a:r>
              <a:rPr lang="en-US" dirty="0"/>
              <a:t>Find the CPU something useful to do while it’s waiting for memory, division unit, etc.</a:t>
            </a:r>
          </a:p>
          <a:p>
            <a:r>
              <a:rPr lang="en-US" dirty="0"/>
              <a:t>Extremely machine-dependent, but here’s a basic example:</a:t>
            </a:r>
          </a:p>
        </p:txBody>
      </p:sp>
      <p:sp>
        <p:nvSpPr>
          <p:cNvPr id="5" name="Rectangle 2">
            <a:extLst>
              <a:ext uri="{FF2B5EF4-FFF2-40B4-BE49-F238E27FC236}">
                <a16:creationId xmlns:a16="http://schemas.microsoft.com/office/drawing/2014/main" id="{B0F3183A-D0DE-496D-A5EB-C2B7F787A393}"/>
              </a:ext>
            </a:extLst>
          </p:cNvPr>
          <p:cNvSpPr>
            <a:spLocks noChangeArrowheads="1"/>
          </p:cNvSpPr>
          <p:nvPr/>
        </p:nvSpPr>
        <p:spPr bwMode="auto">
          <a:xfrm>
            <a:off x="4364037" y="3571100"/>
            <a:ext cx="468750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for (</a:t>
            </a:r>
            <a:r>
              <a:rPr kumimoji="0" lang="en-US" altLang="en-US" sz="1200" b="0" i="0" u="none" strike="noStrike" cap="none" normalizeH="0" baseline="0" dirty="0" err="1">
                <a:ln>
                  <a:noFill/>
                </a:ln>
                <a:solidFill>
                  <a:schemeClr val="tx1"/>
                </a:solidFill>
                <a:effectLst/>
                <a:latin typeface="Consolas" panose="020B0609020204030204" pitchFamily="49" charset="0"/>
              </a:rPr>
              <a:t>size_t</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 0;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&lt; </a:t>
            </a:r>
            <a:r>
              <a:rPr kumimoji="0" lang="en-US" altLang="en-US" sz="1200" b="0" i="0" u="none" strike="noStrike" cap="none" normalizeH="0" baseline="0" dirty="0" err="1">
                <a:ln>
                  <a:noFill/>
                </a:ln>
                <a:solidFill>
                  <a:srgbClr val="00B0F0"/>
                </a:solidFill>
                <a:effectLst/>
                <a:latin typeface="Consolas" panose="020B0609020204030204" pitchFamily="49" charset="0"/>
              </a:rPr>
              <a:t>nelts</a:t>
            </a:r>
            <a:r>
              <a:rPr kumimoji="0" lang="en-US" altLang="en-US" sz="1200" b="0" i="0" u="none" strike="noStrike" cap="none" normalizeH="0" baseline="0" dirty="0">
                <a:ln>
                  <a:noFill/>
                </a:ln>
                <a:solidFill>
                  <a:srgbClr val="00B0F0"/>
                </a:solidFill>
                <a:effectLst/>
                <a:latin typeface="Consolas" panose="020B0609020204030204" pitchFamily="49" charset="0"/>
              </a:rPr>
              <a:t> - 4</a:t>
            </a:r>
            <a:r>
              <a:rPr lang="en-US" altLang="en-US" sz="1200" b="0" dirty="0">
                <a:latin typeface="Consolas" panose="020B0609020204030204" pitchFamily="49" charset="0"/>
              </a:rPr>
              <a:t>; </a:t>
            </a:r>
            <a:r>
              <a:rPr lang="en-US" altLang="en-US" sz="1200" b="0" dirty="0" err="1">
                <a:latin typeface="Consolas" panose="020B0609020204030204" pitchFamily="49" charset="0"/>
              </a:rPr>
              <a:t>i</a:t>
            </a:r>
            <a:r>
              <a:rPr lang="en-US" altLang="en-US" sz="1200" b="0" dirty="0">
                <a:latin typeface="Consolas" panose="020B0609020204030204" pitchFamily="49" charset="0"/>
              </a:rPr>
              <a:t> </a:t>
            </a:r>
            <a:r>
              <a:rPr lang="en-US" altLang="en-US" sz="1200" b="0" dirty="0">
                <a:solidFill>
                  <a:srgbClr val="00B0F0"/>
                </a:solidFill>
                <a:latin typeface="Consolas" panose="020B0609020204030204" pitchFamily="49" charset="0"/>
              </a:rPr>
              <a:t>+= 4</a:t>
            </a:r>
            <a:r>
              <a:rPr lang="en-US" altLang="en-US" sz="1200" b="0"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B0 = B[</a:t>
            </a:r>
            <a:r>
              <a:rPr lang="en-US" altLang="en-US" sz="1200" b="0" dirty="0" err="1">
                <a:latin typeface="Consolas" panose="020B0609020204030204" pitchFamily="49" charset="0"/>
              </a:rPr>
              <a:t>i</a:t>
            </a:r>
            <a:r>
              <a:rPr lang="en-US" altLang="en-US" sz="1200" b="0" dirty="0">
                <a:latin typeface="Consolas" panose="020B0609020204030204" pitchFamily="49" charset="0"/>
              </a:rPr>
              <a:t>]; B1 = B[i+1]; B2 = B[i+2]; B3 = B[i+3];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C0 = C[</a:t>
            </a:r>
            <a:r>
              <a:rPr lang="en-US" altLang="en-US" sz="1200" b="0" dirty="0" err="1">
                <a:latin typeface="Consolas" panose="020B0609020204030204" pitchFamily="49" charset="0"/>
              </a:rPr>
              <a:t>i</a:t>
            </a:r>
            <a:r>
              <a:rPr lang="en-US" altLang="en-US" sz="1200" b="0" dirty="0">
                <a:latin typeface="Consolas" panose="020B0609020204030204" pitchFamily="49" charset="0"/>
              </a:rPr>
              <a:t>]; C1 = C[i+1]; C2 = C[i+2]; C3 = B[i+3];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err="1">
                <a:latin typeface="Consolas" panose="020B0609020204030204" pitchFamily="49" charset="0"/>
              </a:rPr>
              <a:t>i</a:t>
            </a:r>
            <a:r>
              <a:rPr lang="en-US" altLang="en-US" sz="1200" b="0" dirty="0">
                <a:latin typeface="Consolas" panose="020B0609020204030204" pitchFamily="49" charset="0"/>
              </a:rPr>
              <a:t>  ] = B0*k + C0;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a:latin typeface="Consolas" panose="020B0609020204030204" pitchFamily="49" charset="0"/>
              </a:rPr>
              <a:t>i+1] = B1*k + C1;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A[</a:t>
            </a:r>
            <a:r>
              <a:rPr lang="en-US" altLang="en-US" sz="1200" b="0" dirty="0">
                <a:latin typeface="Consolas" panose="020B0609020204030204" pitchFamily="49" charset="0"/>
              </a:rPr>
              <a:t>i+2] = B2*k + C2;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a:latin typeface="Consolas" panose="020B0609020204030204" pitchFamily="49" charset="0"/>
              </a:rPr>
              <a:t>i+3] = B3*k + C3;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t>
            </a:r>
          </a:p>
        </p:txBody>
      </p:sp>
      <p:sp>
        <p:nvSpPr>
          <p:cNvPr id="6" name="Rectangle 2">
            <a:extLst>
              <a:ext uri="{FF2B5EF4-FFF2-40B4-BE49-F238E27FC236}">
                <a16:creationId xmlns:a16="http://schemas.microsoft.com/office/drawing/2014/main" id="{018C4C7F-DE58-4168-9702-ABEC675AC1FE}"/>
              </a:ext>
            </a:extLst>
          </p:cNvPr>
          <p:cNvSpPr>
            <a:spLocks noChangeArrowheads="1"/>
          </p:cNvSpPr>
          <p:nvPr/>
        </p:nvSpPr>
        <p:spPr bwMode="auto">
          <a:xfrm>
            <a:off x="392611" y="3571100"/>
            <a:ext cx="38379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for (</a:t>
            </a:r>
            <a:r>
              <a:rPr kumimoji="0" lang="en-US" altLang="en-US" sz="1200" b="0" i="0" u="none" strike="noStrike" cap="none" normalizeH="0" baseline="0" dirty="0" err="1">
                <a:ln>
                  <a:noFill/>
                </a:ln>
                <a:solidFill>
                  <a:schemeClr val="tx1"/>
                </a:solidFill>
                <a:effectLst/>
                <a:latin typeface="Consolas" panose="020B0609020204030204" pitchFamily="49" charset="0"/>
              </a:rPr>
              <a:t>size_t</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 0;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&lt; </a:t>
            </a:r>
            <a:r>
              <a:rPr kumimoji="0" lang="en-US" altLang="en-US" sz="1200" b="0" i="0" u="none" strike="noStrike" cap="none" normalizeH="0" baseline="0" dirty="0" err="1">
                <a:ln>
                  <a:noFill/>
                </a:ln>
                <a:solidFill>
                  <a:srgbClr val="00B0F0"/>
                </a:solidFill>
                <a:effectLst/>
                <a:latin typeface="Consolas" panose="020B0609020204030204" pitchFamily="49" charset="0"/>
              </a:rPr>
              <a:t>nelts</a:t>
            </a:r>
            <a:r>
              <a:rPr kumimoji="0" lang="en-US" altLang="en-US" sz="1200" b="0" i="0" u="none" strike="noStrike" cap="none" normalizeH="0" baseline="0" dirty="0">
                <a:ln>
                  <a:noFill/>
                </a:ln>
                <a:solidFill>
                  <a:srgbClr val="00B0F0"/>
                </a:solidFill>
                <a:effectLst/>
                <a:latin typeface="Consolas" panose="020B0609020204030204" pitchFamily="49" charset="0"/>
              </a:rPr>
              <a:t> - 4</a:t>
            </a:r>
            <a:r>
              <a:rPr lang="en-US" altLang="en-US" sz="1200" b="0" dirty="0">
                <a:latin typeface="Consolas" panose="020B0609020204030204" pitchFamily="49" charset="0"/>
              </a:rPr>
              <a:t>; </a:t>
            </a:r>
            <a:r>
              <a:rPr lang="en-US" altLang="en-US" sz="1200" b="0" dirty="0" err="1">
                <a:latin typeface="Consolas" panose="020B0609020204030204" pitchFamily="49" charset="0"/>
              </a:rPr>
              <a:t>i</a:t>
            </a:r>
            <a:r>
              <a:rPr lang="en-US" altLang="en-US" sz="1200" b="0" dirty="0">
                <a:latin typeface="Consolas" panose="020B0609020204030204" pitchFamily="49" charset="0"/>
              </a:rPr>
              <a:t> </a:t>
            </a:r>
            <a:r>
              <a:rPr lang="en-US" altLang="en-US" sz="1200" b="0" dirty="0">
                <a:solidFill>
                  <a:srgbClr val="00B0F0"/>
                </a:solidFill>
                <a:latin typeface="Consolas" panose="020B0609020204030204" pitchFamily="49" charset="0"/>
              </a:rPr>
              <a:t>+= 4</a:t>
            </a:r>
            <a:r>
              <a:rPr lang="en-US" altLang="en-US" sz="1200" b="0"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err="1">
                <a:latin typeface="Consolas" panose="020B0609020204030204" pitchFamily="49" charset="0"/>
              </a:rPr>
              <a:t>i</a:t>
            </a:r>
            <a:r>
              <a:rPr lang="en-US" altLang="en-US" sz="1200" b="0" dirty="0">
                <a:latin typeface="Consolas" panose="020B0609020204030204" pitchFamily="49" charset="0"/>
              </a:rPr>
              <a:t>  ] = B[</a:t>
            </a:r>
            <a:r>
              <a:rPr lang="en-US" altLang="en-US" sz="1200" b="0" dirty="0" err="1">
                <a:latin typeface="Consolas" panose="020B0609020204030204" pitchFamily="49" charset="0"/>
              </a:rPr>
              <a:t>i</a:t>
            </a:r>
            <a:r>
              <a:rPr lang="en-US" altLang="en-US" sz="1200" b="0" dirty="0">
                <a:latin typeface="Consolas" panose="020B0609020204030204" pitchFamily="49" charset="0"/>
              </a:rPr>
              <a:t>  ]*k + C[</a:t>
            </a:r>
            <a:r>
              <a:rPr lang="en-US" altLang="en-US" sz="1200" b="0" dirty="0" err="1">
                <a:latin typeface="Consolas" panose="020B0609020204030204" pitchFamily="49" charset="0"/>
              </a:rPr>
              <a:t>i</a:t>
            </a:r>
            <a:r>
              <a:rPr lang="en-US" altLang="en-US" sz="1200" b="0"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a:latin typeface="Consolas" panose="020B0609020204030204" pitchFamily="49" charset="0"/>
              </a:rPr>
              <a:t>i+1] = B[i+1]*k + C[i+1];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A[</a:t>
            </a:r>
            <a:r>
              <a:rPr lang="en-US" altLang="en-US" sz="1200" b="0" dirty="0">
                <a:latin typeface="Consolas" panose="020B0609020204030204" pitchFamily="49" charset="0"/>
              </a:rPr>
              <a:t>i+2] = B[i+2]*k + C[i+2];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a:latin typeface="Consolas" panose="020B0609020204030204" pitchFamily="49" charset="0"/>
              </a:rPr>
              <a:t>i+3] = B[i+3]*k + C[i+3];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t>
            </a:r>
          </a:p>
        </p:txBody>
      </p:sp>
    </p:spTree>
    <p:extLst>
      <p:ext uri="{BB962C8B-B14F-4D97-AF65-F5344CB8AC3E}">
        <p14:creationId xmlns:p14="http://schemas.microsoft.com/office/powerpoint/2010/main" val="3743372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572A-13DD-4EC6-B116-DAC569703F43}"/>
              </a:ext>
            </a:extLst>
          </p:cNvPr>
          <p:cNvSpPr>
            <a:spLocks noGrp="1"/>
          </p:cNvSpPr>
          <p:nvPr>
            <p:ph type="title"/>
          </p:nvPr>
        </p:nvSpPr>
        <p:spPr/>
        <p:txBody>
          <a:bodyPr/>
          <a:lstStyle/>
          <a:p>
            <a:r>
              <a:rPr lang="en-US" dirty="0"/>
              <a:t>Scheduling</a:t>
            </a:r>
          </a:p>
        </p:txBody>
      </p:sp>
      <p:sp>
        <p:nvSpPr>
          <p:cNvPr id="3" name="Content Placeholder 2">
            <a:extLst>
              <a:ext uri="{FF2B5EF4-FFF2-40B4-BE49-F238E27FC236}">
                <a16:creationId xmlns:a16="http://schemas.microsoft.com/office/drawing/2014/main" id="{2381E46E-576A-42E5-91D2-66D12D16B73E}"/>
              </a:ext>
            </a:extLst>
          </p:cNvPr>
          <p:cNvSpPr>
            <a:spLocks noGrp="1"/>
          </p:cNvSpPr>
          <p:nvPr>
            <p:ph idx="1"/>
          </p:nvPr>
        </p:nvSpPr>
        <p:spPr/>
        <p:txBody>
          <a:bodyPr/>
          <a:lstStyle/>
          <a:p>
            <a:r>
              <a:rPr lang="en-US" dirty="0"/>
              <a:t>Find the CPU something useful to do while it’s waiting for memory, division unit, etc.</a:t>
            </a:r>
          </a:p>
          <a:p>
            <a:r>
              <a:rPr lang="en-US" dirty="0"/>
              <a:t>Extremely machine-dependent, but here’s a basic example:</a:t>
            </a:r>
          </a:p>
        </p:txBody>
      </p:sp>
      <p:sp>
        <p:nvSpPr>
          <p:cNvPr id="5" name="Rectangle 2">
            <a:extLst>
              <a:ext uri="{FF2B5EF4-FFF2-40B4-BE49-F238E27FC236}">
                <a16:creationId xmlns:a16="http://schemas.microsoft.com/office/drawing/2014/main" id="{B0F3183A-D0DE-496D-A5EB-C2B7F787A393}"/>
              </a:ext>
            </a:extLst>
          </p:cNvPr>
          <p:cNvSpPr>
            <a:spLocks noChangeArrowheads="1"/>
          </p:cNvSpPr>
          <p:nvPr/>
        </p:nvSpPr>
        <p:spPr bwMode="auto">
          <a:xfrm>
            <a:off x="4364037" y="3571100"/>
            <a:ext cx="468750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for (</a:t>
            </a:r>
            <a:r>
              <a:rPr kumimoji="0" lang="en-US" altLang="en-US" sz="1200" b="0" i="0" u="none" strike="noStrike" cap="none" normalizeH="0" baseline="0" dirty="0" err="1">
                <a:ln>
                  <a:noFill/>
                </a:ln>
                <a:solidFill>
                  <a:schemeClr val="tx1"/>
                </a:solidFill>
                <a:effectLst/>
                <a:latin typeface="Consolas" panose="020B0609020204030204" pitchFamily="49" charset="0"/>
              </a:rPr>
              <a:t>size_t</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 0;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&lt; </a:t>
            </a:r>
            <a:r>
              <a:rPr kumimoji="0" lang="en-US" altLang="en-US" sz="1200" b="0" i="0" u="none" strike="noStrike" cap="none" normalizeH="0" baseline="0" dirty="0" err="1">
                <a:ln>
                  <a:noFill/>
                </a:ln>
                <a:solidFill>
                  <a:srgbClr val="00B0F0"/>
                </a:solidFill>
                <a:effectLst/>
                <a:latin typeface="Consolas" panose="020B0609020204030204" pitchFamily="49" charset="0"/>
              </a:rPr>
              <a:t>nelts</a:t>
            </a:r>
            <a:r>
              <a:rPr kumimoji="0" lang="en-US" altLang="en-US" sz="1200" b="0" i="0" u="none" strike="noStrike" cap="none" normalizeH="0" baseline="0" dirty="0">
                <a:ln>
                  <a:noFill/>
                </a:ln>
                <a:solidFill>
                  <a:srgbClr val="00B0F0"/>
                </a:solidFill>
                <a:effectLst/>
                <a:latin typeface="Consolas" panose="020B0609020204030204" pitchFamily="49" charset="0"/>
              </a:rPr>
              <a:t> - 4</a:t>
            </a:r>
            <a:r>
              <a:rPr lang="en-US" altLang="en-US" sz="1200" b="0" dirty="0">
                <a:latin typeface="Consolas" panose="020B0609020204030204" pitchFamily="49" charset="0"/>
              </a:rPr>
              <a:t>; </a:t>
            </a:r>
            <a:r>
              <a:rPr lang="en-US" altLang="en-US" sz="1200" b="0" dirty="0" err="1">
                <a:latin typeface="Consolas" panose="020B0609020204030204" pitchFamily="49" charset="0"/>
              </a:rPr>
              <a:t>i</a:t>
            </a:r>
            <a:r>
              <a:rPr lang="en-US" altLang="en-US" sz="1200" b="0" dirty="0">
                <a:latin typeface="Consolas" panose="020B0609020204030204" pitchFamily="49" charset="0"/>
              </a:rPr>
              <a:t> </a:t>
            </a:r>
            <a:r>
              <a:rPr lang="en-US" altLang="en-US" sz="1200" b="0" dirty="0">
                <a:solidFill>
                  <a:srgbClr val="00B0F0"/>
                </a:solidFill>
                <a:latin typeface="Consolas" panose="020B0609020204030204" pitchFamily="49" charset="0"/>
              </a:rPr>
              <a:t>+= 4</a:t>
            </a:r>
            <a:r>
              <a:rPr lang="en-US" altLang="en-US" sz="1200" b="0"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B0 = B[</a:t>
            </a:r>
            <a:r>
              <a:rPr lang="en-US" altLang="en-US" sz="1200" b="0" dirty="0" err="1">
                <a:latin typeface="Consolas" panose="020B0609020204030204" pitchFamily="49" charset="0"/>
              </a:rPr>
              <a:t>i</a:t>
            </a:r>
            <a:r>
              <a:rPr lang="en-US" altLang="en-US" sz="1200" b="0" dirty="0">
                <a:latin typeface="Consolas" panose="020B0609020204030204" pitchFamily="49" charset="0"/>
              </a:rPr>
              <a:t>]; B1 = B[i+1]; B2 = B[i+2]; B3 = B[i+3];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C0 = C[</a:t>
            </a:r>
            <a:r>
              <a:rPr lang="en-US" altLang="en-US" sz="1200" b="0" dirty="0" err="1">
                <a:latin typeface="Consolas" panose="020B0609020204030204" pitchFamily="49" charset="0"/>
              </a:rPr>
              <a:t>i</a:t>
            </a:r>
            <a:r>
              <a:rPr lang="en-US" altLang="en-US" sz="1200" b="0" dirty="0">
                <a:latin typeface="Consolas" panose="020B0609020204030204" pitchFamily="49" charset="0"/>
              </a:rPr>
              <a:t>]; C1 = C[i+1]; C2 = C[i+2]; C3 = B[i+3];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err="1">
                <a:latin typeface="Consolas" panose="020B0609020204030204" pitchFamily="49" charset="0"/>
              </a:rPr>
              <a:t>i</a:t>
            </a:r>
            <a:r>
              <a:rPr lang="en-US" altLang="en-US" sz="1200" b="0" dirty="0">
                <a:latin typeface="Consolas" panose="020B0609020204030204" pitchFamily="49" charset="0"/>
              </a:rPr>
              <a:t>  ] = B0*k + C0;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a:latin typeface="Consolas" panose="020B0609020204030204" pitchFamily="49" charset="0"/>
              </a:rPr>
              <a:t>i+1] = B1*k + C1;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A[</a:t>
            </a:r>
            <a:r>
              <a:rPr lang="en-US" altLang="en-US" sz="1200" b="0" dirty="0">
                <a:latin typeface="Consolas" panose="020B0609020204030204" pitchFamily="49" charset="0"/>
              </a:rPr>
              <a:t>i+2] = B2*k + C2;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a:latin typeface="Consolas" panose="020B0609020204030204" pitchFamily="49" charset="0"/>
              </a:rPr>
              <a:t>i+3] = B3*k + C3;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t>
            </a:r>
          </a:p>
        </p:txBody>
      </p:sp>
      <p:sp>
        <p:nvSpPr>
          <p:cNvPr id="6" name="Rectangle 2">
            <a:extLst>
              <a:ext uri="{FF2B5EF4-FFF2-40B4-BE49-F238E27FC236}">
                <a16:creationId xmlns:a16="http://schemas.microsoft.com/office/drawing/2014/main" id="{018C4C7F-DE58-4168-9702-ABEC675AC1FE}"/>
              </a:ext>
            </a:extLst>
          </p:cNvPr>
          <p:cNvSpPr>
            <a:spLocks noChangeArrowheads="1"/>
          </p:cNvSpPr>
          <p:nvPr/>
        </p:nvSpPr>
        <p:spPr bwMode="auto">
          <a:xfrm>
            <a:off x="392611" y="3571100"/>
            <a:ext cx="38379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for (</a:t>
            </a:r>
            <a:r>
              <a:rPr kumimoji="0" lang="en-US" altLang="en-US" sz="1200" b="0" i="0" u="none" strike="noStrike" cap="none" normalizeH="0" baseline="0" dirty="0" err="1">
                <a:ln>
                  <a:noFill/>
                </a:ln>
                <a:solidFill>
                  <a:schemeClr val="tx1"/>
                </a:solidFill>
                <a:effectLst/>
                <a:latin typeface="Consolas" panose="020B0609020204030204" pitchFamily="49" charset="0"/>
              </a:rPr>
              <a:t>size_t</a:t>
            </a:r>
            <a:r>
              <a:rPr kumimoji="0" lang="en-US" altLang="en-US" sz="1200" b="0" i="0" u="none" strike="noStrike" cap="none" normalizeH="0" baseline="0" dirty="0">
                <a:ln>
                  <a:noFill/>
                </a:ln>
                <a:solidFill>
                  <a:schemeClr val="tx1"/>
                </a:solidFill>
                <a:effectLst/>
                <a:latin typeface="Consolas" panose="020B0609020204030204" pitchFamily="49" charset="0"/>
              </a:rPr>
              <a:t>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 0; </a:t>
            </a:r>
            <a:r>
              <a:rPr kumimoji="0" lang="en-US" altLang="en-US" sz="1200" b="0" i="0" u="none" strike="noStrike" cap="none" normalizeH="0" baseline="0" dirty="0" err="1">
                <a:ln>
                  <a:noFill/>
                </a:ln>
                <a:solidFill>
                  <a:schemeClr val="tx1"/>
                </a:solidFill>
                <a:effectLst/>
                <a:latin typeface="Consolas" panose="020B0609020204030204" pitchFamily="49" charset="0"/>
              </a:rPr>
              <a:t>i</a:t>
            </a:r>
            <a:r>
              <a:rPr kumimoji="0" lang="en-US" altLang="en-US" sz="1200" b="0" i="0" u="none" strike="noStrike" cap="none" normalizeH="0" baseline="0" dirty="0">
                <a:ln>
                  <a:noFill/>
                </a:ln>
                <a:solidFill>
                  <a:schemeClr val="tx1"/>
                </a:solidFill>
                <a:effectLst/>
                <a:latin typeface="Consolas" panose="020B0609020204030204" pitchFamily="49" charset="0"/>
              </a:rPr>
              <a:t> &lt; </a:t>
            </a:r>
            <a:r>
              <a:rPr kumimoji="0" lang="en-US" altLang="en-US" sz="1200" b="0" i="0" u="none" strike="noStrike" cap="none" normalizeH="0" baseline="0" dirty="0" err="1">
                <a:ln>
                  <a:noFill/>
                </a:ln>
                <a:solidFill>
                  <a:srgbClr val="00B0F0"/>
                </a:solidFill>
                <a:effectLst/>
                <a:latin typeface="Consolas" panose="020B0609020204030204" pitchFamily="49" charset="0"/>
              </a:rPr>
              <a:t>nelts</a:t>
            </a:r>
            <a:r>
              <a:rPr kumimoji="0" lang="en-US" altLang="en-US" sz="1200" b="0" i="0" u="none" strike="noStrike" cap="none" normalizeH="0" baseline="0" dirty="0">
                <a:ln>
                  <a:noFill/>
                </a:ln>
                <a:solidFill>
                  <a:srgbClr val="00B0F0"/>
                </a:solidFill>
                <a:effectLst/>
                <a:latin typeface="Consolas" panose="020B0609020204030204" pitchFamily="49" charset="0"/>
              </a:rPr>
              <a:t> - 4</a:t>
            </a:r>
            <a:r>
              <a:rPr lang="en-US" altLang="en-US" sz="1200" b="0" dirty="0">
                <a:latin typeface="Consolas" panose="020B0609020204030204" pitchFamily="49" charset="0"/>
              </a:rPr>
              <a:t>; </a:t>
            </a:r>
            <a:r>
              <a:rPr lang="en-US" altLang="en-US" sz="1200" b="0" dirty="0" err="1">
                <a:latin typeface="Consolas" panose="020B0609020204030204" pitchFamily="49" charset="0"/>
              </a:rPr>
              <a:t>i</a:t>
            </a:r>
            <a:r>
              <a:rPr lang="en-US" altLang="en-US" sz="1200" b="0" dirty="0">
                <a:latin typeface="Consolas" panose="020B0609020204030204" pitchFamily="49" charset="0"/>
              </a:rPr>
              <a:t> </a:t>
            </a:r>
            <a:r>
              <a:rPr lang="en-US" altLang="en-US" sz="1200" b="0" dirty="0">
                <a:solidFill>
                  <a:srgbClr val="00B0F0"/>
                </a:solidFill>
                <a:latin typeface="Consolas" panose="020B0609020204030204" pitchFamily="49" charset="0"/>
              </a:rPr>
              <a:t>+= 4</a:t>
            </a:r>
            <a:r>
              <a:rPr lang="en-US" altLang="en-US" sz="1200" b="0"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err="1">
                <a:latin typeface="Consolas" panose="020B0609020204030204" pitchFamily="49" charset="0"/>
              </a:rPr>
              <a:t>i</a:t>
            </a:r>
            <a:r>
              <a:rPr lang="en-US" altLang="en-US" sz="1200" b="0" dirty="0">
                <a:latin typeface="Consolas" panose="020B0609020204030204" pitchFamily="49" charset="0"/>
              </a:rPr>
              <a:t>  ] = B[</a:t>
            </a:r>
            <a:r>
              <a:rPr lang="en-US" altLang="en-US" sz="1200" b="0" dirty="0" err="1">
                <a:latin typeface="Consolas" panose="020B0609020204030204" pitchFamily="49" charset="0"/>
              </a:rPr>
              <a:t>i</a:t>
            </a:r>
            <a:r>
              <a:rPr lang="en-US" altLang="en-US" sz="1200" b="0" dirty="0">
                <a:latin typeface="Consolas" panose="020B0609020204030204" pitchFamily="49" charset="0"/>
              </a:rPr>
              <a:t>  ]*k + C[</a:t>
            </a:r>
            <a:r>
              <a:rPr lang="en-US" altLang="en-US" sz="1200" b="0" dirty="0" err="1">
                <a:latin typeface="Consolas" panose="020B0609020204030204" pitchFamily="49" charset="0"/>
              </a:rPr>
              <a:t>i</a:t>
            </a:r>
            <a:r>
              <a:rPr lang="en-US" altLang="en-US" sz="1200" b="0" dirty="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a:latin typeface="Consolas" panose="020B0609020204030204" pitchFamily="49" charset="0"/>
              </a:rPr>
              <a:t>i+1] = B[i+1]*k + C[i+1];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A[</a:t>
            </a:r>
            <a:r>
              <a:rPr lang="en-US" altLang="en-US" sz="1200" b="0" dirty="0">
                <a:latin typeface="Consolas" panose="020B0609020204030204" pitchFamily="49" charset="0"/>
              </a:rPr>
              <a:t>i+2] = B[i+2]*k + C[i+2];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a:t>
            </a:r>
            <a:r>
              <a:rPr lang="en-US" altLang="en-US" sz="1200" b="0" dirty="0">
                <a:latin typeface="Consolas" panose="020B0609020204030204" pitchFamily="49" charset="0"/>
              </a:rPr>
              <a:t>i+3] = B[i+3]*k + C[i+3];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20742E0F-A565-44A0-AF68-E6BD397192F0}"/>
              </a:ext>
            </a:extLst>
          </p:cNvPr>
          <p:cNvSpPr/>
          <p:nvPr/>
        </p:nvSpPr>
        <p:spPr bwMode="auto">
          <a:xfrm>
            <a:off x="1828800" y="5257800"/>
            <a:ext cx="5105400" cy="762000"/>
          </a:xfrm>
          <a:prstGeom prst="rect">
            <a:avLst/>
          </a:prstGeom>
          <a:solidFill>
            <a:srgbClr val="FFC000"/>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When would </a:t>
            </a:r>
            <a:r>
              <a:rPr lang="en-US" i="1" dirty="0">
                <a:latin typeface="Calibri" pitchFamily="34" charset="0"/>
              </a:rPr>
              <a:t>this</a:t>
            </a:r>
            <a:r>
              <a:rPr lang="en-US" dirty="0">
                <a:latin typeface="Calibri" pitchFamily="34" charset="0"/>
              </a:rPr>
              <a:t> change be incorrect?</a:t>
            </a:r>
          </a:p>
        </p:txBody>
      </p:sp>
    </p:spTree>
    <p:extLst>
      <p:ext uri="{BB962C8B-B14F-4D97-AF65-F5344CB8AC3E}">
        <p14:creationId xmlns:p14="http://schemas.microsoft.com/office/powerpoint/2010/main" val="138430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357018" y="297059"/>
            <a:ext cx="7592093" cy="762000"/>
          </a:xfrm>
        </p:spPr>
        <p:txBody>
          <a:bodyPr/>
          <a:lstStyle/>
          <a:p>
            <a:pPr eaLnBrk="1" hangingPunct="1">
              <a:defRPr/>
            </a:pPr>
            <a:r>
              <a:rPr lang="en-US" dirty="0"/>
              <a:t>Memory Aliasing</a:t>
            </a:r>
          </a:p>
        </p:txBody>
      </p:sp>
      <p:sp>
        <p:nvSpPr>
          <p:cNvPr id="18435" name="Rectangle 9"/>
          <p:cNvSpPr>
            <a:spLocks noGrp="1" noChangeArrowheads="1"/>
          </p:cNvSpPr>
          <p:nvPr>
            <p:ph type="body" idx="1"/>
          </p:nvPr>
        </p:nvSpPr>
        <p:spPr>
          <a:xfrm>
            <a:off x="290513" y="5638800"/>
            <a:ext cx="8307387" cy="806450"/>
          </a:xfrm>
        </p:spPr>
        <p:txBody>
          <a:bodyPr/>
          <a:lstStyle/>
          <a:p>
            <a:pPr lvl="1" eaLnBrk="1" hangingPunct="1"/>
            <a:r>
              <a:rPr lang="en-US"/>
              <a:t>Code updates </a:t>
            </a:r>
            <a:r>
              <a:rPr lang="en-US">
                <a:latin typeface="Courier New" pitchFamily="49" charset="0"/>
              </a:rPr>
              <a:t>b[i]</a:t>
            </a:r>
            <a:r>
              <a:rPr lang="en-US"/>
              <a:t> on every iteration</a:t>
            </a:r>
          </a:p>
          <a:p>
            <a:pPr lvl="1" eaLnBrk="1" hangingPunct="1"/>
            <a:r>
              <a:rPr lang="en-US"/>
              <a:t>Why couldn’t compiler optimize this away?</a:t>
            </a:r>
          </a:p>
        </p:txBody>
      </p:sp>
      <p:sp>
        <p:nvSpPr>
          <p:cNvPr id="18436" name="Rectangle 3"/>
          <p:cNvSpPr>
            <a:spLocks noChangeArrowheads="1"/>
          </p:cNvSpPr>
          <p:nvPr/>
        </p:nvSpPr>
        <p:spPr bwMode="auto">
          <a:xfrm>
            <a:off x="1752600" y="3657600"/>
            <a:ext cx="5876783" cy="1813317"/>
          </a:xfrm>
          <a:prstGeom prst="rect">
            <a:avLst/>
          </a:prstGeom>
          <a:solidFill>
            <a:srgbClr val="F1C7C7"/>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sum_rows1 inner loop</a:t>
            </a:r>
          </a:p>
          <a:p>
            <a:r>
              <a:rPr lang="en-US" sz="1400" dirty="0">
                <a:latin typeface="Courier New" pitchFamily="49" charset="0"/>
              </a:rPr>
              <a:t>.L4:</a:t>
            </a:r>
          </a:p>
          <a:p>
            <a:r>
              <a:rPr lang="en-US" sz="1400" dirty="0">
                <a:latin typeface="Courier New" pitchFamily="49" charset="0"/>
              </a:rPr>
              <a:t>        </a:t>
            </a:r>
            <a:r>
              <a:rPr lang="en-US" sz="1400" dirty="0" err="1">
                <a:solidFill>
                  <a:srgbClr val="C00000"/>
                </a:solidFill>
                <a:latin typeface="Courier New" pitchFamily="49" charset="0"/>
              </a:rPr>
              <a:t>movsd</a:t>
            </a:r>
            <a:r>
              <a:rPr lang="en-US" sz="1400" dirty="0">
                <a:solidFill>
                  <a:srgbClr val="C00000"/>
                </a:solidFill>
                <a:latin typeface="Courier New" pitchFamily="49" charset="0"/>
              </a:rPr>
              <a:t>   (%rsi,%rax,8), %xmm0	# FP load</a:t>
            </a:r>
          </a:p>
          <a:p>
            <a:r>
              <a:rPr lang="en-US" sz="1400" dirty="0">
                <a:latin typeface="Courier New" pitchFamily="49" charset="0"/>
              </a:rPr>
              <a:t>        </a:t>
            </a:r>
            <a:r>
              <a:rPr lang="en-US" sz="1400" dirty="0" err="1">
                <a:latin typeface="Courier New" pitchFamily="49" charset="0"/>
              </a:rPr>
              <a:t>addsd</a:t>
            </a:r>
            <a:r>
              <a:rPr lang="en-US" sz="1400" dirty="0">
                <a:latin typeface="Courier New" pitchFamily="49" charset="0"/>
              </a:rPr>
              <a:t>   (%</a:t>
            </a:r>
            <a:r>
              <a:rPr lang="en-US" sz="1400" dirty="0" err="1">
                <a:latin typeface="Courier New" pitchFamily="49" charset="0"/>
              </a:rPr>
              <a:t>rdi</a:t>
            </a:r>
            <a:r>
              <a:rPr lang="en-US" sz="1400" dirty="0">
                <a:latin typeface="Courier New" pitchFamily="49" charset="0"/>
              </a:rPr>
              <a:t>), %xmm0		# FP add</a:t>
            </a:r>
          </a:p>
          <a:p>
            <a:r>
              <a:rPr lang="en-US" sz="1400" dirty="0">
                <a:latin typeface="Courier New" pitchFamily="49" charset="0"/>
              </a:rPr>
              <a:t>        </a:t>
            </a:r>
            <a:r>
              <a:rPr lang="en-US" sz="1400" dirty="0" err="1">
                <a:solidFill>
                  <a:srgbClr val="C00000"/>
                </a:solidFill>
                <a:latin typeface="Courier New" pitchFamily="49" charset="0"/>
              </a:rPr>
              <a:t>movsd</a:t>
            </a:r>
            <a:r>
              <a:rPr lang="en-US" sz="1400" dirty="0">
                <a:solidFill>
                  <a:srgbClr val="C00000"/>
                </a:solidFill>
                <a:latin typeface="Courier New" pitchFamily="49" charset="0"/>
              </a:rPr>
              <a:t>   %xmm0, (%rsi,%rax,8)	# FP store</a:t>
            </a:r>
          </a:p>
          <a:p>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$8,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cmpq</a:t>
            </a:r>
            <a:r>
              <a:rPr lang="en-US" sz="1400" dirty="0">
                <a:latin typeface="Courier New" pitchFamily="49" charset="0"/>
              </a:rPr>
              <a:t>    %</a:t>
            </a:r>
            <a:r>
              <a:rPr lang="en-US" sz="1400" dirty="0" err="1">
                <a:latin typeface="Courier New" pitchFamily="49" charset="0"/>
              </a:rPr>
              <a:t>rcx</a:t>
            </a:r>
            <a:r>
              <a:rPr lang="en-US" sz="1400" dirty="0">
                <a:latin typeface="Courier New" pitchFamily="49" charset="0"/>
              </a:rPr>
              <a:t>,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jne</a:t>
            </a:r>
            <a:r>
              <a:rPr lang="en-US" sz="1400" dirty="0">
                <a:latin typeface="Courier New" pitchFamily="49" charset="0"/>
              </a:rPr>
              <a:t>     .L4</a:t>
            </a:r>
          </a:p>
        </p:txBody>
      </p:sp>
      <p:sp>
        <p:nvSpPr>
          <p:cNvPr id="18437" name="Line 4"/>
          <p:cNvSpPr>
            <a:spLocks noChangeShapeType="1"/>
          </p:cNvSpPr>
          <p:nvPr/>
        </p:nvSpPr>
        <p:spPr bwMode="auto">
          <a:xfrm>
            <a:off x="2286000" y="27432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8438" name="Rectangle 7"/>
          <p:cNvSpPr>
            <a:spLocks noChangeArrowheads="1"/>
          </p:cNvSpPr>
          <p:nvPr/>
        </p:nvSpPr>
        <p:spPr bwMode="auto">
          <a:xfrm>
            <a:off x="533400" y="1143000"/>
            <a:ext cx="5130800" cy="2273300"/>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rows of n X n matrix a</a:t>
            </a:r>
          </a:p>
          <a:p>
            <a:pPr algn="l">
              <a:lnSpc>
                <a:spcPct val="100000"/>
              </a:lnSpc>
            </a:pPr>
            <a:r>
              <a:rPr lang="en-US" sz="1400" dirty="0">
                <a:latin typeface="Courier New" pitchFamily="49" charset="0"/>
              </a:rPr>
              <a:t>   and store in vector b  */</a:t>
            </a:r>
          </a:p>
          <a:p>
            <a:pPr algn="l">
              <a:lnSpc>
                <a:spcPct val="100000"/>
              </a:lnSpc>
            </a:pPr>
            <a:r>
              <a:rPr lang="en-US" sz="1400" dirty="0">
                <a:latin typeface="Courier New" pitchFamily="49" charset="0"/>
              </a:rPr>
              <a:t>void sum_rows1(double *a, double *b, long n) {</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j;</a:t>
            </a: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 {</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0;</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a[</a:t>
            </a:r>
            <a:r>
              <a:rPr lang="en-US" sz="1400" dirty="0" err="1">
                <a:latin typeface="Courier New" pitchFamily="49" charset="0"/>
              </a:rPr>
              <a:t>i</a:t>
            </a:r>
            <a:r>
              <a:rPr lang="en-US" sz="1400" dirty="0">
                <a:latin typeface="Courier New" pitchFamily="49" charset="0"/>
              </a:rPr>
              <a:t>*n + j];</a:t>
            </a:r>
          </a:p>
          <a:p>
            <a:pPr algn="l">
              <a:lnSpc>
                <a:spcPct val="100000"/>
              </a:lnSpc>
            </a:pPr>
            <a:r>
              <a:rPr lang="en-US" sz="1400" dirty="0">
                <a:latin typeface="Courier New" pitchFamily="49" charset="0"/>
              </a:rPr>
              <a:t>    }</a:t>
            </a:r>
          </a:p>
          <a:p>
            <a:pPr algn="l">
              <a:lnSpc>
                <a:spcPct val="100000"/>
              </a:lnSpc>
            </a:pPr>
            <a:r>
              <a:rPr lang="en-US" sz="1400" dirty="0">
                <a:latin typeface="Courier New" pitchFamily="49" charset="0"/>
              </a:rPr>
              <a: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357018" y="309265"/>
            <a:ext cx="7592093" cy="762000"/>
          </a:xfrm>
        </p:spPr>
        <p:txBody>
          <a:bodyPr/>
          <a:lstStyle/>
          <a:p>
            <a:pPr eaLnBrk="1" hangingPunct="1">
              <a:defRPr/>
            </a:pPr>
            <a:r>
              <a:rPr lang="en-US" dirty="0"/>
              <a:t>Memory Aliasing</a:t>
            </a:r>
          </a:p>
        </p:txBody>
      </p:sp>
      <p:sp>
        <p:nvSpPr>
          <p:cNvPr id="19459" name="Rectangle 3"/>
          <p:cNvSpPr>
            <a:spLocks noGrp="1" noChangeArrowheads="1"/>
          </p:cNvSpPr>
          <p:nvPr>
            <p:ph type="body" idx="1"/>
          </p:nvPr>
        </p:nvSpPr>
        <p:spPr>
          <a:xfrm>
            <a:off x="290513" y="5638800"/>
            <a:ext cx="8701087" cy="806450"/>
          </a:xfrm>
        </p:spPr>
        <p:txBody>
          <a:bodyPr/>
          <a:lstStyle/>
          <a:p>
            <a:pPr lvl="1" eaLnBrk="1" hangingPunct="1"/>
            <a:r>
              <a:rPr lang="en-US" dirty="0"/>
              <a:t>Code updates </a:t>
            </a:r>
            <a:r>
              <a:rPr lang="en-US" b="1" dirty="0">
                <a:latin typeface="Courier New" pitchFamily="49" charset="0"/>
              </a:rPr>
              <a:t>b[i]</a:t>
            </a:r>
            <a:r>
              <a:rPr lang="en-US" dirty="0"/>
              <a:t> on every iteration</a:t>
            </a:r>
          </a:p>
          <a:p>
            <a:pPr lvl="1" eaLnBrk="1" hangingPunct="1"/>
            <a:r>
              <a:rPr lang="en-US" dirty="0"/>
              <a:t>Must consider possibility that these updates will affect program behavior</a:t>
            </a:r>
          </a:p>
        </p:txBody>
      </p:sp>
      <p:sp>
        <p:nvSpPr>
          <p:cNvPr id="19460" name="Line 5"/>
          <p:cNvSpPr>
            <a:spLocks noChangeShapeType="1"/>
          </p:cNvSpPr>
          <p:nvPr/>
        </p:nvSpPr>
        <p:spPr bwMode="auto">
          <a:xfrm>
            <a:off x="4697771" y="2147256"/>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19461" name="Rectangle 6"/>
          <p:cNvSpPr>
            <a:spLocks noChangeArrowheads="1"/>
          </p:cNvSpPr>
          <p:nvPr/>
        </p:nvSpPr>
        <p:spPr bwMode="auto">
          <a:xfrm>
            <a:off x="533400" y="1143000"/>
            <a:ext cx="5130800" cy="2273300"/>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rows of n X n matrix a</a:t>
            </a:r>
          </a:p>
          <a:p>
            <a:pPr algn="l">
              <a:lnSpc>
                <a:spcPct val="100000"/>
              </a:lnSpc>
            </a:pPr>
            <a:r>
              <a:rPr lang="en-US" sz="1400" dirty="0">
                <a:latin typeface="Courier New" pitchFamily="49" charset="0"/>
              </a:rPr>
              <a:t>   and store in vector b  */</a:t>
            </a:r>
          </a:p>
          <a:p>
            <a:pPr algn="l">
              <a:lnSpc>
                <a:spcPct val="100000"/>
              </a:lnSpc>
            </a:pPr>
            <a:r>
              <a:rPr lang="en-US" sz="1400" dirty="0">
                <a:latin typeface="Courier New" pitchFamily="49" charset="0"/>
              </a:rPr>
              <a:t>void sum_rows1(double *a, double *b, long n) {</a:t>
            </a:r>
          </a:p>
          <a:p>
            <a:pPr algn="l">
              <a:lnSpc>
                <a:spcPct val="100000"/>
              </a:lnSpc>
            </a:pPr>
            <a:r>
              <a:rPr lang="en-US" sz="1400" dirty="0">
                <a:latin typeface="Courier New" pitchFamily="49" charset="0"/>
              </a:rPr>
              <a:t>    long i, j;</a:t>
            </a:r>
          </a:p>
          <a:p>
            <a:pPr algn="l">
              <a:lnSpc>
                <a:spcPct val="100000"/>
              </a:lnSpc>
            </a:pPr>
            <a:r>
              <a:rPr lang="en-US" sz="1400" dirty="0">
                <a:latin typeface="Courier New" pitchFamily="49" charset="0"/>
              </a:rPr>
              <a:t>    for (i = 0; i &lt; n; i++) {</a:t>
            </a:r>
          </a:p>
          <a:p>
            <a:pPr algn="l">
              <a:lnSpc>
                <a:spcPct val="100000"/>
              </a:lnSpc>
            </a:pPr>
            <a:r>
              <a:rPr lang="en-US" sz="1400" dirty="0">
                <a:latin typeface="Courier New" pitchFamily="49" charset="0"/>
              </a:rPr>
              <a:t>	b[i] = 0;</a:t>
            </a:r>
          </a:p>
          <a:p>
            <a:pPr algn="l">
              <a:lnSpc>
                <a:spcPct val="100000"/>
              </a:lnSpc>
            </a:pPr>
            <a:r>
              <a:rPr lang="en-US" sz="1400" dirty="0">
                <a:latin typeface="Courier New" pitchFamily="49" charset="0"/>
              </a:rPr>
              <a:t>	for (j = 0; j &lt; n; </a:t>
            </a:r>
            <a:r>
              <a:rPr lang="en-US" sz="1400" dirty="0" err="1">
                <a:latin typeface="Courier New" pitchFamily="49" charset="0"/>
              </a:rPr>
              <a:t>j++</a:t>
            </a:r>
            <a:r>
              <a:rPr lang="en-US" sz="1400" dirty="0">
                <a:latin typeface="Courier New" pitchFamily="49" charset="0"/>
              </a:rPr>
              <a:t>)</a:t>
            </a:r>
          </a:p>
          <a:p>
            <a:pPr algn="l">
              <a:lnSpc>
                <a:spcPct val="100000"/>
              </a:lnSpc>
            </a:pPr>
            <a:r>
              <a:rPr lang="en-US" sz="1400" dirty="0">
                <a:latin typeface="Courier New" pitchFamily="49" charset="0"/>
              </a:rPr>
              <a:t>	    b[i] += a[i*n + j];</a:t>
            </a:r>
          </a:p>
          <a:p>
            <a:pPr algn="l">
              <a:lnSpc>
                <a:spcPct val="100000"/>
              </a:lnSpc>
            </a:pPr>
            <a:r>
              <a:rPr lang="en-US" sz="1400" dirty="0">
                <a:latin typeface="Courier New" pitchFamily="49" charset="0"/>
              </a:rPr>
              <a:t>    }</a:t>
            </a:r>
          </a:p>
          <a:p>
            <a:pPr algn="l">
              <a:lnSpc>
                <a:spcPct val="100000"/>
              </a:lnSpc>
            </a:pPr>
            <a:r>
              <a:rPr lang="en-US" sz="1400" dirty="0">
                <a:latin typeface="Courier New" pitchFamily="49" charset="0"/>
              </a:rPr>
              <a:t>}</a:t>
            </a:r>
          </a:p>
        </p:txBody>
      </p:sp>
      <p:sp>
        <p:nvSpPr>
          <p:cNvPr id="19462" name="Rectangle 7"/>
          <p:cNvSpPr>
            <a:spLocks noChangeArrowheads="1"/>
          </p:cNvSpPr>
          <p:nvPr/>
        </p:nvSpPr>
        <p:spPr bwMode="auto">
          <a:xfrm>
            <a:off x="533400" y="3733800"/>
            <a:ext cx="2311400" cy="1847850"/>
          </a:xfrm>
          <a:prstGeom prst="rect">
            <a:avLst/>
          </a:prstGeom>
          <a:solidFill>
            <a:srgbClr val="D5F1CF"/>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a:t>
            </a:r>
            <a:r>
              <a:rPr lang="en-US" sz="1400" dirty="0">
                <a:solidFill>
                  <a:srgbClr val="C00000"/>
                </a:solidFill>
                <a:latin typeface="Courier New" pitchFamily="49" charset="0"/>
              </a:rPr>
              <a:t>4,   8,  16</a:t>
            </a:r>
            <a:r>
              <a:rPr lang="en-US" sz="1400" dirty="0">
                <a:latin typeface="Courier New" pitchFamily="49" charset="0"/>
              </a:rPr>
              <a:t>},</a:t>
            </a:r>
          </a:p>
          <a:p>
            <a:pPr algn="l">
              <a:lnSpc>
                <a:spcPct val="100000"/>
              </a:lnSpc>
            </a:pPr>
            <a:r>
              <a:rPr lang="en-US" sz="1400" dirty="0">
                <a:latin typeface="Courier New" pitchFamily="49" charset="0"/>
              </a:rPr>
              <a:t>   32,  64, 128};</a:t>
            </a:r>
          </a:p>
          <a:p>
            <a:pPr algn="l">
              <a:lnSpc>
                <a:spcPct val="100000"/>
              </a:lnSpc>
            </a:pPr>
            <a:endParaRPr lang="en-US" sz="1400" dirty="0">
              <a:latin typeface="Courier New" pitchFamily="49" charset="0"/>
            </a:endParaRPr>
          </a:p>
          <a:p>
            <a:pPr algn="l">
              <a:lnSpc>
                <a:spcPct val="100000"/>
              </a:lnSpc>
            </a:pPr>
            <a:r>
              <a:rPr lang="en-US" sz="1400" dirty="0">
                <a:latin typeface="Courier New" pitchFamily="49" charset="0"/>
              </a:rPr>
              <a:t>double B[3] = A+3;</a:t>
            </a:r>
          </a:p>
          <a:p>
            <a:pPr algn="l">
              <a:lnSpc>
                <a:spcPct val="100000"/>
              </a:lnSpc>
            </a:pPr>
            <a:endParaRPr lang="en-US" sz="1400" dirty="0">
              <a:latin typeface="Courier New" pitchFamily="49" charset="0"/>
            </a:endParaRPr>
          </a:p>
          <a:p>
            <a:pPr algn="l">
              <a:lnSpc>
                <a:spcPct val="100000"/>
              </a:lnSpc>
            </a:pPr>
            <a:r>
              <a:rPr lang="en-US" sz="1400" dirty="0">
                <a:latin typeface="Courier New" pitchFamily="49" charset="0"/>
              </a:rPr>
              <a:t>sum_rows1(A, B, 3);</a:t>
            </a:r>
          </a:p>
        </p:txBody>
      </p:sp>
      <p:sp>
        <p:nvSpPr>
          <p:cNvPr id="777224" name="Rectangle 8"/>
          <p:cNvSpPr>
            <a:spLocks noChangeArrowheads="1"/>
          </p:cNvSpPr>
          <p:nvPr/>
        </p:nvSpPr>
        <p:spPr bwMode="auto">
          <a:xfrm>
            <a:off x="5918200" y="4267200"/>
            <a:ext cx="2311400" cy="358775"/>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dirty="0">
                <a:latin typeface="Courier New" pitchFamily="49" charset="0"/>
              </a:rPr>
              <a:t>i = 0: [3, 8, 16]</a:t>
            </a:r>
          </a:p>
        </p:txBody>
      </p:sp>
      <p:sp>
        <p:nvSpPr>
          <p:cNvPr id="19464" name="Rectangle 9"/>
          <p:cNvSpPr>
            <a:spLocks noChangeArrowheads="1"/>
          </p:cNvSpPr>
          <p:nvPr/>
        </p:nvSpPr>
        <p:spPr bwMode="auto">
          <a:xfrm>
            <a:off x="5918200" y="3810000"/>
            <a:ext cx="2311400" cy="358775"/>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init:  [4, 8, 16]</a:t>
            </a:r>
          </a:p>
        </p:txBody>
      </p:sp>
      <p:sp>
        <p:nvSpPr>
          <p:cNvPr id="777226" name="Rectangle 10"/>
          <p:cNvSpPr>
            <a:spLocks noChangeArrowheads="1"/>
          </p:cNvSpPr>
          <p:nvPr/>
        </p:nvSpPr>
        <p:spPr bwMode="auto">
          <a:xfrm>
            <a:off x="5918200" y="4724400"/>
            <a:ext cx="2311400" cy="358775"/>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 = 1: [3, 22, 16]</a:t>
            </a:r>
          </a:p>
        </p:txBody>
      </p:sp>
      <p:sp>
        <p:nvSpPr>
          <p:cNvPr id="777227" name="Rectangle 11"/>
          <p:cNvSpPr>
            <a:spLocks noChangeArrowheads="1"/>
          </p:cNvSpPr>
          <p:nvPr/>
        </p:nvSpPr>
        <p:spPr bwMode="auto">
          <a:xfrm>
            <a:off x="5918200" y="5203825"/>
            <a:ext cx="2311400" cy="358775"/>
          </a:xfrm>
          <a:prstGeom prst="rect">
            <a:avLst/>
          </a:prstGeom>
          <a:solidFill>
            <a:schemeClr val="accent6">
              <a:lumMod val="20000"/>
              <a:lumOff val="80000"/>
            </a:schemeClr>
          </a:solidFill>
          <a:ln w="57150" cmpd="thickThin">
            <a:solidFill>
              <a:schemeClr val="tx1"/>
            </a:solidFill>
            <a:miter lim="800000"/>
            <a:headEnd/>
            <a:tailEnd/>
          </a:ln>
        </p:spPr>
        <p:txBody>
          <a:bodyPr lIns="90487" tIns="44450" rIns="90487" bIns="44450">
            <a:spAutoFit/>
          </a:bodyPr>
          <a:lstStyle/>
          <a:p>
            <a:pPr algn="l">
              <a:lnSpc>
                <a:spcPct val="100000"/>
              </a:lnSpc>
            </a:pPr>
            <a:r>
              <a:rPr lang="en-US" sz="1400">
                <a:latin typeface="Courier New" pitchFamily="49" charset="0"/>
              </a:rPr>
              <a:t>i = 2: [3, 22, 224]</a:t>
            </a:r>
          </a:p>
        </p:txBody>
      </p:sp>
      <p:sp>
        <p:nvSpPr>
          <p:cNvPr id="19467" name="Text Box 12"/>
          <p:cNvSpPr txBox="1">
            <a:spLocks noChangeArrowheads="1"/>
          </p:cNvSpPr>
          <p:nvPr/>
        </p:nvSpPr>
        <p:spPr bwMode="auto">
          <a:xfrm>
            <a:off x="5791200" y="3352800"/>
            <a:ext cx="1474763" cy="461665"/>
          </a:xfrm>
          <a:prstGeom prst="rect">
            <a:avLst/>
          </a:prstGeom>
          <a:noFill/>
          <a:ln w="19050">
            <a:noFill/>
            <a:miter lim="800000"/>
            <a:headEnd/>
            <a:tailEnd type="none" w="sm" len="sm"/>
          </a:ln>
        </p:spPr>
        <p:txBody>
          <a:bodyPr wrap="none" lIns="45720" rIns="45720">
            <a:spAutoFit/>
          </a:bodyPr>
          <a:lstStyle/>
          <a:p>
            <a:pPr algn="l"/>
            <a:r>
              <a:rPr lang="en-US" dirty="0">
                <a:latin typeface="Calibri" panose="020F0502020204030204" pitchFamily="34" charset="0"/>
              </a:rPr>
              <a:t>Value of </a:t>
            </a:r>
            <a:r>
              <a:rPr lang="en-US" dirty="0">
                <a:latin typeface="Courier New" pitchFamily="49" charset="0"/>
              </a:rPr>
              <a:t>B</a:t>
            </a:r>
            <a:r>
              <a:rPr lang="en-US" dirty="0"/>
              <a:t>:</a:t>
            </a:r>
          </a:p>
        </p:txBody>
      </p:sp>
      <p:sp>
        <p:nvSpPr>
          <p:cNvPr id="27" name="Rectangle 7"/>
          <p:cNvSpPr>
            <a:spLocks noChangeArrowheads="1"/>
          </p:cNvSpPr>
          <p:nvPr/>
        </p:nvSpPr>
        <p:spPr bwMode="auto">
          <a:xfrm>
            <a:off x="3048000" y="3772857"/>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a:t>
            </a:r>
            <a:r>
              <a:rPr lang="en-US" sz="1400" dirty="0">
                <a:solidFill>
                  <a:srgbClr val="C00000"/>
                </a:solidFill>
                <a:latin typeface="Courier New" pitchFamily="49" charset="0"/>
              </a:rPr>
              <a:t>0,   </a:t>
            </a:r>
            <a:r>
              <a:rPr lang="en-US" sz="1400" dirty="0">
                <a:latin typeface="Courier New" pitchFamily="49" charset="0"/>
              </a:rPr>
              <a:t>8,  16},</a:t>
            </a:r>
          </a:p>
          <a:p>
            <a:pPr algn="l">
              <a:lnSpc>
                <a:spcPct val="100000"/>
              </a:lnSpc>
            </a:pPr>
            <a:r>
              <a:rPr lang="en-US" sz="1400" dirty="0">
                <a:latin typeface="Courier New" pitchFamily="49" charset="0"/>
              </a:rPr>
              <a:t>   32,  64, 128};</a:t>
            </a:r>
          </a:p>
        </p:txBody>
      </p:sp>
      <p:sp>
        <p:nvSpPr>
          <p:cNvPr id="16" name="Rectangle 7"/>
          <p:cNvSpPr>
            <a:spLocks noChangeArrowheads="1"/>
          </p:cNvSpPr>
          <p:nvPr/>
        </p:nvSpPr>
        <p:spPr bwMode="auto">
          <a:xfrm>
            <a:off x="3048000" y="3772857"/>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a:t>
            </a:r>
            <a:r>
              <a:rPr lang="en-US" sz="1400" dirty="0">
                <a:solidFill>
                  <a:srgbClr val="0070C0"/>
                </a:solidFill>
                <a:latin typeface="Courier New" pitchFamily="49" charset="0"/>
              </a:rPr>
              <a:t>0,</a:t>
            </a:r>
            <a:r>
              <a:rPr lang="en-US" sz="1400" dirty="0">
                <a:latin typeface="Courier New" pitchFamily="49" charset="0"/>
              </a:rPr>
              <a:t>   1,   2,</a:t>
            </a:r>
          </a:p>
          <a:p>
            <a:pPr algn="l">
              <a:lnSpc>
                <a:spcPct val="100000"/>
              </a:lnSpc>
            </a:pPr>
            <a:r>
              <a:rPr lang="en-US" sz="1400" dirty="0">
                <a:latin typeface="Courier New" pitchFamily="49" charset="0"/>
              </a:rPr>
              <a:t>    </a:t>
            </a:r>
            <a:r>
              <a:rPr lang="en-US" sz="1400" dirty="0">
                <a:solidFill>
                  <a:srgbClr val="C00000"/>
                </a:solidFill>
                <a:latin typeface="Courier New" pitchFamily="49" charset="0"/>
              </a:rPr>
              <a:t>0,   </a:t>
            </a:r>
            <a:r>
              <a:rPr lang="en-US" sz="1400" dirty="0">
                <a:latin typeface="Courier New" pitchFamily="49" charset="0"/>
              </a:rPr>
              <a:t>8,  16},</a:t>
            </a:r>
          </a:p>
          <a:p>
            <a:pPr algn="l">
              <a:lnSpc>
                <a:spcPct val="100000"/>
              </a:lnSpc>
            </a:pPr>
            <a:r>
              <a:rPr lang="en-US" sz="1400" dirty="0">
                <a:latin typeface="Courier New" pitchFamily="49" charset="0"/>
              </a:rPr>
              <a:t>   32,  64, 128};</a:t>
            </a:r>
          </a:p>
        </p:txBody>
      </p:sp>
      <p:sp>
        <p:nvSpPr>
          <p:cNvPr id="17" name="Rectangle 7"/>
          <p:cNvSpPr>
            <a:spLocks noChangeArrowheads="1"/>
          </p:cNvSpPr>
          <p:nvPr/>
        </p:nvSpPr>
        <p:spPr bwMode="auto">
          <a:xfrm>
            <a:off x="3048000" y="3772857"/>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a:t>
            </a:r>
            <a:r>
              <a:rPr lang="en-US" sz="1400" dirty="0">
                <a:solidFill>
                  <a:srgbClr val="0070C0"/>
                </a:solidFill>
                <a:latin typeface="Courier New" pitchFamily="49" charset="0"/>
              </a:rPr>
              <a:t>1,</a:t>
            </a:r>
            <a:r>
              <a:rPr lang="en-US" sz="1400" dirty="0">
                <a:latin typeface="Courier New" pitchFamily="49" charset="0"/>
              </a:rPr>
              <a:t>   2,</a:t>
            </a:r>
          </a:p>
          <a:p>
            <a:pPr algn="l">
              <a:lnSpc>
                <a:spcPct val="100000"/>
              </a:lnSpc>
            </a:pPr>
            <a:r>
              <a:rPr lang="en-US" sz="1400" dirty="0">
                <a:latin typeface="Courier New" pitchFamily="49" charset="0"/>
              </a:rPr>
              <a:t>    </a:t>
            </a:r>
            <a:r>
              <a:rPr lang="en-US" sz="1400" dirty="0">
                <a:solidFill>
                  <a:srgbClr val="C00000"/>
                </a:solidFill>
                <a:latin typeface="Courier New" pitchFamily="49" charset="0"/>
              </a:rPr>
              <a:t>1,   </a:t>
            </a:r>
            <a:r>
              <a:rPr lang="en-US" sz="1400" dirty="0">
                <a:latin typeface="Courier New" pitchFamily="49" charset="0"/>
              </a:rPr>
              <a:t>8,  16},</a:t>
            </a:r>
          </a:p>
          <a:p>
            <a:pPr algn="l">
              <a:lnSpc>
                <a:spcPct val="100000"/>
              </a:lnSpc>
            </a:pPr>
            <a:r>
              <a:rPr lang="en-US" sz="1400" dirty="0">
                <a:latin typeface="Courier New" pitchFamily="49" charset="0"/>
              </a:rPr>
              <a:t>   32,  64, 128};</a:t>
            </a:r>
          </a:p>
        </p:txBody>
      </p:sp>
      <p:sp>
        <p:nvSpPr>
          <p:cNvPr id="18" name="Rectangle 7"/>
          <p:cNvSpPr>
            <a:spLocks noChangeArrowheads="1"/>
          </p:cNvSpPr>
          <p:nvPr/>
        </p:nvSpPr>
        <p:spPr bwMode="auto">
          <a:xfrm>
            <a:off x="3048000" y="3772857"/>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a:t>
            </a:r>
            <a:r>
              <a:rPr lang="en-US" sz="1400" dirty="0">
                <a:solidFill>
                  <a:srgbClr val="0070C0"/>
                </a:solidFill>
                <a:latin typeface="Courier New" pitchFamily="49" charset="0"/>
              </a:rPr>
              <a:t>2,</a:t>
            </a:r>
          </a:p>
          <a:p>
            <a:pPr algn="l">
              <a:lnSpc>
                <a:spcPct val="100000"/>
              </a:lnSpc>
            </a:pPr>
            <a:r>
              <a:rPr lang="en-US" sz="1400" dirty="0">
                <a:latin typeface="Courier New" pitchFamily="49" charset="0"/>
              </a:rPr>
              <a:t>    </a:t>
            </a:r>
            <a:r>
              <a:rPr lang="en-US" sz="1400" dirty="0">
                <a:solidFill>
                  <a:srgbClr val="C00000"/>
                </a:solidFill>
                <a:latin typeface="Courier New" pitchFamily="49" charset="0"/>
              </a:rPr>
              <a:t>3,   </a:t>
            </a:r>
            <a:r>
              <a:rPr lang="en-US" sz="1400" dirty="0">
                <a:latin typeface="Courier New" pitchFamily="49" charset="0"/>
              </a:rPr>
              <a:t>8,  16},</a:t>
            </a:r>
          </a:p>
          <a:p>
            <a:pPr algn="l">
              <a:lnSpc>
                <a:spcPct val="100000"/>
              </a:lnSpc>
            </a:pPr>
            <a:r>
              <a:rPr lang="en-US" sz="1400" dirty="0">
                <a:latin typeface="Courier New" pitchFamily="49" charset="0"/>
              </a:rPr>
              <a:t>   32,  64, 128};</a:t>
            </a:r>
          </a:p>
        </p:txBody>
      </p:sp>
      <p:sp>
        <p:nvSpPr>
          <p:cNvPr id="19" name="Rectangle 7"/>
          <p:cNvSpPr>
            <a:spLocks noChangeArrowheads="1"/>
          </p:cNvSpPr>
          <p:nvPr/>
        </p:nvSpPr>
        <p:spPr bwMode="auto">
          <a:xfrm>
            <a:off x="3048000" y="3772857"/>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a:t>
            </a:r>
            <a:r>
              <a:rPr lang="en-US" sz="1400" dirty="0">
                <a:solidFill>
                  <a:srgbClr val="C00000"/>
                </a:solidFill>
                <a:latin typeface="Courier New" pitchFamily="49" charset="0"/>
              </a:rPr>
              <a:t>0,  </a:t>
            </a:r>
            <a:r>
              <a:rPr lang="en-US" sz="1400" dirty="0">
                <a:latin typeface="Courier New" pitchFamily="49" charset="0"/>
              </a:rPr>
              <a:t>16},</a:t>
            </a:r>
          </a:p>
          <a:p>
            <a:pPr algn="l">
              <a:lnSpc>
                <a:spcPct val="100000"/>
              </a:lnSpc>
            </a:pPr>
            <a:r>
              <a:rPr lang="en-US" sz="1400" dirty="0">
                <a:latin typeface="Courier New" pitchFamily="49" charset="0"/>
              </a:rPr>
              <a:t>   32,  64, 128};</a:t>
            </a:r>
          </a:p>
        </p:txBody>
      </p:sp>
      <p:sp>
        <p:nvSpPr>
          <p:cNvPr id="20" name="Rectangle 7"/>
          <p:cNvSpPr>
            <a:spLocks noChangeArrowheads="1"/>
          </p:cNvSpPr>
          <p:nvPr/>
        </p:nvSpPr>
        <p:spPr bwMode="auto">
          <a:xfrm>
            <a:off x="3048000" y="3772857"/>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a:t>
            </a:r>
            <a:r>
              <a:rPr lang="en-US" sz="1400" dirty="0">
                <a:solidFill>
                  <a:srgbClr val="0070C0"/>
                </a:solidFill>
                <a:latin typeface="Courier New" pitchFamily="49" charset="0"/>
              </a:rPr>
              <a:t>3,</a:t>
            </a:r>
            <a:r>
              <a:rPr lang="en-US" sz="1400" dirty="0">
                <a:solidFill>
                  <a:srgbClr val="C00000"/>
                </a:solidFill>
                <a:latin typeface="Courier New" pitchFamily="49" charset="0"/>
              </a:rPr>
              <a:t>   3,  </a:t>
            </a:r>
            <a:r>
              <a:rPr lang="en-US" sz="1400" dirty="0">
                <a:latin typeface="Courier New" pitchFamily="49" charset="0"/>
              </a:rPr>
              <a:t>16},</a:t>
            </a:r>
          </a:p>
          <a:p>
            <a:pPr algn="l">
              <a:lnSpc>
                <a:spcPct val="100000"/>
              </a:lnSpc>
            </a:pPr>
            <a:r>
              <a:rPr lang="en-US" sz="1400" dirty="0">
                <a:latin typeface="Courier New" pitchFamily="49" charset="0"/>
              </a:rPr>
              <a:t>   32,  64, 128};</a:t>
            </a:r>
          </a:p>
        </p:txBody>
      </p:sp>
      <p:sp>
        <p:nvSpPr>
          <p:cNvPr id="21" name="Rectangle 7"/>
          <p:cNvSpPr>
            <a:spLocks noChangeArrowheads="1"/>
          </p:cNvSpPr>
          <p:nvPr/>
        </p:nvSpPr>
        <p:spPr bwMode="auto">
          <a:xfrm>
            <a:off x="3048000" y="3772857"/>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a:t>
            </a:r>
            <a:r>
              <a:rPr lang="en-US" sz="1400" dirty="0">
                <a:solidFill>
                  <a:srgbClr val="C00000"/>
                </a:solidFill>
                <a:latin typeface="Courier New" pitchFamily="49" charset="0"/>
              </a:rPr>
              <a:t>   </a:t>
            </a:r>
            <a:r>
              <a:rPr lang="en-US" sz="1400" dirty="0">
                <a:solidFill>
                  <a:srgbClr val="0070C0"/>
                </a:solidFill>
                <a:latin typeface="Courier New" pitchFamily="49" charset="0"/>
              </a:rPr>
              <a:t>6,</a:t>
            </a:r>
            <a:r>
              <a:rPr lang="en-US" sz="1400" dirty="0">
                <a:solidFill>
                  <a:srgbClr val="C00000"/>
                </a:solidFill>
                <a:latin typeface="Courier New" pitchFamily="49" charset="0"/>
              </a:rPr>
              <a:t>  </a:t>
            </a:r>
            <a:r>
              <a:rPr lang="en-US" sz="1400" dirty="0">
                <a:latin typeface="Courier New" pitchFamily="49" charset="0"/>
              </a:rPr>
              <a:t>16},</a:t>
            </a:r>
          </a:p>
          <a:p>
            <a:pPr algn="l">
              <a:lnSpc>
                <a:spcPct val="100000"/>
              </a:lnSpc>
            </a:pPr>
            <a:r>
              <a:rPr lang="en-US" sz="1400" dirty="0">
                <a:latin typeface="Courier New" pitchFamily="49" charset="0"/>
              </a:rPr>
              <a:t>   32,  64, 128};</a:t>
            </a:r>
          </a:p>
        </p:txBody>
      </p:sp>
      <p:sp>
        <p:nvSpPr>
          <p:cNvPr id="22" name="Rectangle 7"/>
          <p:cNvSpPr>
            <a:spLocks noChangeArrowheads="1"/>
          </p:cNvSpPr>
          <p:nvPr/>
        </p:nvSpPr>
        <p:spPr bwMode="auto">
          <a:xfrm>
            <a:off x="3048000" y="3772857"/>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a:t>
            </a:r>
            <a:r>
              <a:rPr lang="en-US" sz="1400" dirty="0">
                <a:solidFill>
                  <a:srgbClr val="C00000"/>
                </a:solidFill>
                <a:latin typeface="Courier New" pitchFamily="49" charset="0"/>
              </a:rPr>
              <a:t>22,</a:t>
            </a:r>
            <a:r>
              <a:rPr lang="en-US" sz="1400" dirty="0">
                <a:latin typeface="Courier New" pitchFamily="49" charset="0"/>
              </a:rPr>
              <a:t>  </a:t>
            </a:r>
            <a:r>
              <a:rPr lang="en-US" sz="1400" dirty="0">
                <a:solidFill>
                  <a:srgbClr val="0070C0"/>
                </a:solidFill>
                <a:latin typeface="Courier New" pitchFamily="49" charset="0"/>
              </a:rPr>
              <a:t>16</a:t>
            </a:r>
            <a:r>
              <a:rPr lang="en-US" sz="1400" dirty="0">
                <a:latin typeface="Courier New" pitchFamily="49" charset="0"/>
              </a:rPr>
              <a:t>},</a:t>
            </a:r>
          </a:p>
          <a:p>
            <a:pPr algn="l">
              <a:lnSpc>
                <a:spcPct val="100000"/>
              </a:lnSpc>
            </a:pPr>
            <a:r>
              <a:rPr lang="en-US" sz="1400" dirty="0">
                <a:latin typeface="Courier New" pitchFamily="49" charset="0"/>
              </a:rPr>
              <a:t>   32,  64, 128};</a:t>
            </a:r>
          </a:p>
        </p:txBody>
      </p:sp>
      <p:sp>
        <p:nvSpPr>
          <p:cNvPr id="23" name="Rectangle 7"/>
          <p:cNvSpPr>
            <a:spLocks noChangeArrowheads="1"/>
          </p:cNvSpPr>
          <p:nvPr/>
        </p:nvSpPr>
        <p:spPr bwMode="auto">
          <a:xfrm>
            <a:off x="3048000" y="3772857"/>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3,  22,</a:t>
            </a:r>
            <a:r>
              <a:rPr lang="en-US" sz="1400" dirty="0">
                <a:solidFill>
                  <a:srgbClr val="C00000"/>
                </a:solidFill>
                <a:latin typeface="Courier New" pitchFamily="49" charset="0"/>
              </a:rPr>
              <a:t>   0</a:t>
            </a:r>
            <a:r>
              <a:rPr lang="en-US" sz="1400" dirty="0">
                <a:latin typeface="Courier New" pitchFamily="49" charset="0"/>
              </a:rPr>
              <a:t>},</a:t>
            </a:r>
          </a:p>
          <a:p>
            <a:pPr algn="l">
              <a:lnSpc>
                <a:spcPct val="100000"/>
              </a:lnSpc>
            </a:pPr>
            <a:r>
              <a:rPr lang="en-US" sz="1400" dirty="0">
                <a:latin typeface="Courier New" pitchFamily="49" charset="0"/>
              </a:rPr>
              <a:t>   32,  64, 128};</a:t>
            </a:r>
          </a:p>
        </p:txBody>
      </p:sp>
      <p:sp>
        <p:nvSpPr>
          <p:cNvPr id="24" name="Rectangle 7"/>
          <p:cNvSpPr>
            <a:spLocks noChangeArrowheads="1"/>
          </p:cNvSpPr>
          <p:nvPr/>
        </p:nvSpPr>
        <p:spPr bwMode="auto">
          <a:xfrm>
            <a:off x="3048000" y="3772857"/>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3,  22,  </a:t>
            </a:r>
            <a:r>
              <a:rPr lang="en-US" sz="1400" dirty="0">
                <a:solidFill>
                  <a:srgbClr val="C00000"/>
                </a:solidFill>
                <a:latin typeface="Courier New" pitchFamily="49" charset="0"/>
              </a:rPr>
              <a:t>32</a:t>
            </a:r>
            <a:r>
              <a:rPr lang="en-US" sz="1400" dirty="0">
                <a:latin typeface="Courier New" pitchFamily="49" charset="0"/>
              </a:rPr>
              <a:t>},</a:t>
            </a:r>
          </a:p>
          <a:p>
            <a:pPr algn="l">
              <a:lnSpc>
                <a:spcPct val="100000"/>
              </a:lnSpc>
            </a:pPr>
            <a:r>
              <a:rPr lang="en-US" sz="1400" dirty="0">
                <a:latin typeface="Courier New" pitchFamily="49" charset="0"/>
              </a:rPr>
              <a:t>   </a:t>
            </a:r>
            <a:r>
              <a:rPr lang="en-US" sz="1400" dirty="0">
                <a:solidFill>
                  <a:srgbClr val="0070C0"/>
                </a:solidFill>
                <a:latin typeface="Courier New" pitchFamily="49" charset="0"/>
              </a:rPr>
              <a:t>32,</a:t>
            </a:r>
            <a:r>
              <a:rPr lang="en-US" sz="1400" dirty="0">
                <a:latin typeface="Courier New" pitchFamily="49" charset="0"/>
              </a:rPr>
              <a:t>  64, 128};</a:t>
            </a:r>
          </a:p>
        </p:txBody>
      </p:sp>
      <p:sp>
        <p:nvSpPr>
          <p:cNvPr id="25" name="Rectangle 7"/>
          <p:cNvSpPr>
            <a:spLocks noChangeArrowheads="1"/>
          </p:cNvSpPr>
          <p:nvPr/>
        </p:nvSpPr>
        <p:spPr bwMode="auto">
          <a:xfrm>
            <a:off x="3048000" y="3772857"/>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3,  22, </a:t>
            </a:r>
            <a:r>
              <a:rPr lang="en-US" sz="1400" dirty="0">
                <a:solidFill>
                  <a:srgbClr val="C00000"/>
                </a:solidFill>
                <a:latin typeface="Courier New" pitchFamily="49" charset="0"/>
              </a:rPr>
              <a:t> 96</a:t>
            </a:r>
            <a:r>
              <a:rPr lang="en-US" sz="1400" dirty="0">
                <a:latin typeface="Courier New" pitchFamily="49" charset="0"/>
              </a:rPr>
              <a:t>},</a:t>
            </a:r>
          </a:p>
          <a:p>
            <a:pPr algn="l">
              <a:lnSpc>
                <a:spcPct val="100000"/>
              </a:lnSpc>
            </a:pPr>
            <a:r>
              <a:rPr lang="en-US" sz="1400" dirty="0">
                <a:latin typeface="Courier New" pitchFamily="49" charset="0"/>
              </a:rPr>
              <a:t>   32,  </a:t>
            </a:r>
            <a:r>
              <a:rPr lang="en-US" sz="1400" dirty="0">
                <a:solidFill>
                  <a:srgbClr val="0070C0"/>
                </a:solidFill>
                <a:latin typeface="Courier New" pitchFamily="49" charset="0"/>
              </a:rPr>
              <a:t>64,</a:t>
            </a:r>
            <a:r>
              <a:rPr lang="en-US" sz="1400" dirty="0">
                <a:latin typeface="Courier New" pitchFamily="49" charset="0"/>
              </a:rPr>
              <a:t> 128};</a:t>
            </a:r>
          </a:p>
        </p:txBody>
      </p:sp>
      <p:sp>
        <p:nvSpPr>
          <p:cNvPr id="26" name="Rectangle 7"/>
          <p:cNvSpPr>
            <a:spLocks noChangeArrowheads="1"/>
          </p:cNvSpPr>
          <p:nvPr/>
        </p:nvSpPr>
        <p:spPr bwMode="auto">
          <a:xfrm>
            <a:off x="3048000" y="3772857"/>
            <a:ext cx="2311400" cy="951543"/>
          </a:xfrm>
          <a:prstGeom prst="rect">
            <a:avLst/>
          </a:prstGeom>
          <a:solidFill>
            <a:schemeClr val="bg2">
              <a:lumMod val="20000"/>
              <a:lumOff val="80000"/>
            </a:schemeClr>
          </a:solidFill>
          <a:ln w="57150" cmpd="thickThin">
            <a:noFill/>
            <a:miter lim="800000"/>
            <a:headEnd/>
            <a:tailEnd/>
          </a:ln>
        </p:spPr>
        <p:txBody>
          <a:bodyPr lIns="90487" tIns="44450" rIns="90487" bIns="44450">
            <a:spAutoFit/>
          </a:bodyPr>
          <a:lstStyle/>
          <a:p>
            <a:pPr algn="l">
              <a:lnSpc>
                <a:spcPct val="100000"/>
              </a:lnSpc>
            </a:pPr>
            <a:r>
              <a:rPr lang="en-US" sz="1400" dirty="0">
                <a:latin typeface="Courier New" pitchFamily="49" charset="0"/>
              </a:rPr>
              <a:t>double A[9] = </a:t>
            </a:r>
          </a:p>
          <a:p>
            <a:pPr algn="l">
              <a:lnSpc>
                <a:spcPct val="100000"/>
              </a:lnSpc>
            </a:pPr>
            <a:r>
              <a:rPr lang="en-US" sz="1400" dirty="0">
                <a:latin typeface="Courier New" pitchFamily="49" charset="0"/>
              </a:rPr>
              <a:t>  { 0,   1,   2,</a:t>
            </a:r>
          </a:p>
          <a:p>
            <a:pPr algn="l">
              <a:lnSpc>
                <a:spcPct val="100000"/>
              </a:lnSpc>
            </a:pPr>
            <a:r>
              <a:rPr lang="en-US" sz="1400" dirty="0">
                <a:latin typeface="Courier New" pitchFamily="49" charset="0"/>
              </a:rPr>
              <a:t>    3,  22, </a:t>
            </a:r>
            <a:r>
              <a:rPr lang="en-US" sz="1400" dirty="0">
                <a:solidFill>
                  <a:srgbClr val="C00000"/>
                </a:solidFill>
                <a:latin typeface="Courier New" pitchFamily="49" charset="0"/>
              </a:rPr>
              <a:t>224</a:t>
            </a:r>
            <a:r>
              <a:rPr lang="en-US" sz="1400" dirty="0">
                <a:latin typeface="Courier New" pitchFamily="49" charset="0"/>
              </a:rPr>
              <a:t>},</a:t>
            </a:r>
          </a:p>
          <a:p>
            <a:pPr algn="l">
              <a:lnSpc>
                <a:spcPct val="100000"/>
              </a:lnSpc>
            </a:pPr>
            <a:r>
              <a:rPr lang="en-US" sz="1400" dirty="0">
                <a:latin typeface="Courier New" pitchFamily="49" charset="0"/>
              </a:rPr>
              <a:t>   32,  64, </a:t>
            </a:r>
            <a:r>
              <a:rPr lang="en-US" sz="1400" dirty="0">
                <a:solidFill>
                  <a:srgbClr val="0070C0"/>
                </a:solidFill>
                <a:latin typeface="Courier New" pitchFamily="49" charset="0"/>
              </a:rPr>
              <a:t>128</a:t>
            </a:r>
            <a:r>
              <a:rPr lang="en-US" sz="1400" dirty="0">
                <a:latin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72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72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77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4" grpId="0" animBg="1"/>
      <p:bldP spid="777226" grpId="0" animBg="1"/>
      <p:bldP spid="777227" grpId="0" animBg="1"/>
      <p:bldP spid="27"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372784" y="315630"/>
            <a:ext cx="7592093" cy="762000"/>
          </a:xfrm>
        </p:spPr>
        <p:txBody>
          <a:bodyPr/>
          <a:lstStyle/>
          <a:p>
            <a:pPr eaLnBrk="1" hangingPunct="1">
              <a:defRPr/>
            </a:pPr>
            <a:r>
              <a:rPr lang="en-US" dirty="0"/>
              <a:t>Removing Aliasing</a:t>
            </a:r>
          </a:p>
        </p:txBody>
      </p:sp>
      <p:sp>
        <p:nvSpPr>
          <p:cNvPr id="20483" name="Rectangle 3"/>
          <p:cNvSpPr>
            <a:spLocks noGrp="1" noChangeArrowheads="1"/>
          </p:cNvSpPr>
          <p:nvPr>
            <p:ph type="body" idx="1"/>
          </p:nvPr>
        </p:nvSpPr>
        <p:spPr>
          <a:xfrm>
            <a:off x="290513" y="5638800"/>
            <a:ext cx="8307387" cy="806450"/>
          </a:xfrm>
        </p:spPr>
        <p:txBody>
          <a:bodyPr/>
          <a:lstStyle/>
          <a:p>
            <a:pPr lvl="1" eaLnBrk="1" hangingPunct="1"/>
            <a:r>
              <a:rPr lang="en-US" dirty="0"/>
              <a:t>Use a local variable for intermediate results</a:t>
            </a:r>
          </a:p>
        </p:txBody>
      </p:sp>
      <p:sp>
        <p:nvSpPr>
          <p:cNvPr id="20484" name="Rectangle 4"/>
          <p:cNvSpPr>
            <a:spLocks noChangeArrowheads="1"/>
          </p:cNvSpPr>
          <p:nvPr/>
        </p:nvSpPr>
        <p:spPr bwMode="auto">
          <a:xfrm>
            <a:off x="609600" y="3810000"/>
            <a:ext cx="5638800" cy="1382430"/>
          </a:xfrm>
          <a:prstGeom prst="rect">
            <a:avLst/>
          </a:prstGeom>
          <a:solidFill>
            <a:srgbClr val="F1C7C7"/>
          </a:solidFill>
          <a:ln w="57150" cmpd="thickThin">
            <a:solidFill>
              <a:schemeClr val="tx1"/>
            </a:solidFill>
            <a:miter lim="800000"/>
            <a:headEnd/>
            <a:tailEnd/>
          </a:ln>
        </p:spPr>
        <p:txBody>
          <a:bodyPr wrap="square" lIns="90487" tIns="44450" rIns="90487" bIns="44450">
            <a:spAutoFit/>
          </a:bodyPr>
          <a:lstStyle/>
          <a:p>
            <a:pPr algn="l">
              <a:lnSpc>
                <a:spcPct val="100000"/>
              </a:lnSpc>
            </a:pPr>
            <a:r>
              <a:rPr lang="en-US" sz="1400" dirty="0">
                <a:latin typeface="Courier New" pitchFamily="49" charset="0"/>
              </a:rPr>
              <a:t># sum_rows2 inner loop</a:t>
            </a:r>
          </a:p>
          <a:p>
            <a:r>
              <a:rPr lang="en-US" sz="1400" dirty="0">
                <a:latin typeface="Courier New" pitchFamily="49" charset="0"/>
              </a:rPr>
              <a:t>.L10:</a:t>
            </a:r>
          </a:p>
          <a:p>
            <a:r>
              <a:rPr lang="en-US" sz="1400" dirty="0">
                <a:latin typeface="Courier New" pitchFamily="49" charset="0"/>
              </a:rPr>
              <a:t>        </a:t>
            </a:r>
            <a:r>
              <a:rPr lang="en-US" sz="1400" dirty="0" err="1">
                <a:latin typeface="Courier New" pitchFamily="49" charset="0"/>
              </a:rPr>
              <a:t>addsd</a:t>
            </a:r>
            <a:r>
              <a:rPr lang="en-US" sz="1400" dirty="0">
                <a:latin typeface="Courier New" pitchFamily="49" charset="0"/>
              </a:rPr>
              <a:t>   (%</a:t>
            </a:r>
            <a:r>
              <a:rPr lang="en-US" sz="1400" dirty="0" err="1">
                <a:latin typeface="Courier New" pitchFamily="49" charset="0"/>
              </a:rPr>
              <a:t>rdi</a:t>
            </a:r>
            <a:r>
              <a:rPr lang="en-US" sz="1400" dirty="0">
                <a:latin typeface="Courier New" pitchFamily="49" charset="0"/>
              </a:rPr>
              <a:t>), %xmm0	# FP load + add</a:t>
            </a:r>
          </a:p>
          <a:p>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$8,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cmpq</a:t>
            </a:r>
            <a:r>
              <a:rPr lang="en-US" sz="1400" dirty="0">
                <a:latin typeface="Courier New" pitchFamily="49" charset="0"/>
              </a:rPr>
              <a:t>    %</a:t>
            </a:r>
            <a:r>
              <a:rPr lang="en-US" sz="1400" dirty="0" err="1">
                <a:latin typeface="Courier New" pitchFamily="49" charset="0"/>
              </a:rPr>
              <a:t>rax</a:t>
            </a:r>
            <a:r>
              <a:rPr lang="en-US" sz="1400" dirty="0">
                <a:latin typeface="Courier New" pitchFamily="49" charset="0"/>
              </a:rPr>
              <a:t>,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jne</a:t>
            </a:r>
            <a:r>
              <a:rPr lang="en-US" sz="1400" dirty="0">
                <a:latin typeface="Courier New" pitchFamily="49" charset="0"/>
              </a:rPr>
              <a:t>     .L10</a:t>
            </a:r>
          </a:p>
        </p:txBody>
      </p:sp>
      <p:sp>
        <p:nvSpPr>
          <p:cNvPr id="20485" name="Line 5"/>
          <p:cNvSpPr>
            <a:spLocks noChangeShapeType="1"/>
          </p:cNvSpPr>
          <p:nvPr/>
        </p:nvSpPr>
        <p:spPr bwMode="auto">
          <a:xfrm>
            <a:off x="2286000" y="2743200"/>
            <a:ext cx="609600" cy="457200"/>
          </a:xfrm>
          <a:prstGeom prst="line">
            <a:avLst/>
          </a:prstGeom>
          <a:noFill/>
          <a:ln w="25400">
            <a:solidFill>
              <a:schemeClr val="tx1"/>
            </a:solidFill>
            <a:round/>
            <a:headEnd/>
            <a:tailEnd type="triangle" w="med" len="med"/>
          </a:ln>
        </p:spPr>
        <p:txBody>
          <a:bodyPr wrap="none" anchor="ctr"/>
          <a:lstStyle/>
          <a:p>
            <a:endParaRPr lang="en-US"/>
          </a:p>
        </p:txBody>
      </p:sp>
      <p:sp>
        <p:nvSpPr>
          <p:cNvPr id="20486" name="Rectangle 6"/>
          <p:cNvSpPr>
            <a:spLocks noChangeArrowheads="1"/>
          </p:cNvSpPr>
          <p:nvPr/>
        </p:nvSpPr>
        <p:spPr bwMode="auto">
          <a:xfrm>
            <a:off x="533400" y="1143000"/>
            <a:ext cx="5130800" cy="2486025"/>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rows of n X n matrix a</a:t>
            </a:r>
          </a:p>
          <a:p>
            <a:pPr algn="l">
              <a:lnSpc>
                <a:spcPct val="100000"/>
              </a:lnSpc>
            </a:pPr>
            <a:r>
              <a:rPr lang="en-US" sz="1400" dirty="0">
                <a:latin typeface="Courier New" pitchFamily="49" charset="0"/>
              </a:rPr>
              <a:t>   and store in vector b */</a:t>
            </a:r>
          </a:p>
          <a:p>
            <a:pPr algn="l">
              <a:lnSpc>
                <a:spcPct val="100000"/>
              </a:lnSpc>
            </a:pPr>
            <a:r>
              <a:rPr lang="en-US" sz="1400" dirty="0">
                <a:latin typeface="Courier New" pitchFamily="49" charset="0"/>
              </a:rPr>
              <a:t>void sum_rows2(double *a, double *b, long n) {</a:t>
            </a:r>
          </a:p>
          <a:p>
            <a:pPr algn="l">
              <a:lnSpc>
                <a:spcPct val="100000"/>
              </a:lnSpc>
            </a:pPr>
            <a:r>
              <a:rPr lang="en-US" sz="1400" dirty="0">
                <a:latin typeface="Courier New" pitchFamily="49" charset="0"/>
              </a:rPr>
              <a:t>    long </a:t>
            </a:r>
            <a:r>
              <a:rPr lang="en-US" sz="1400" dirty="0" err="1">
                <a:latin typeface="Courier New" pitchFamily="49" charset="0"/>
              </a:rPr>
              <a:t>i</a:t>
            </a:r>
            <a:r>
              <a:rPr lang="en-US" sz="1400" dirty="0">
                <a:latin typeface="Courier New" pitchFamily="49" charset="0"/>
              </a:rPr>
              <a:t>, j;</a:t>
            </a: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 {</a:t>
            </a:r>
          </a:p>
          <a:p>
            <a:pPr algn="l">
              <a:lnSpc>
                <a:spcPct val="100000"/>
              </a:lnSpc>
            </a:pPr>
            <a:r>
              <a:rPr lang="en-US" sz="1400" dirty="0">
                <a:latin typeface="Courier New" pitchFamily="49" charset="0"/>
              </a:rPr>
              <a:t>	double </a:t>
            </a:r>
            <a:r>
              <a:rPr lang="en-US" sz="1400" dirty="0" err="1">
                <a:latin typeface="Courier New" pitchFamily="49" charset="0"/>
              </a:rPr>
              <a:t>val</a:t>
            </a:r>
            <a:r>
              <a:rPr lang="en-US" sz="1400" dirty="0">
                <a:latin typeface="Courier New" pitchFamily="49" charset="0"/>
              </a:rPr>
              <a:t> = 0;</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a:t>
            </a:r>
            <a:r>
              <a:rPr lang="en-US" sz="1400" dirty="0" err="1">
                <a:solidFill>
                  <a:srgbClr val="C00000"/>
                </a:solidFill>
                <a:latin typeface="Courier New" pitchFamily="49" charset="0"/>
              </a:rPr>
              <a:t>val</a:t>
            </a:r>
            <a:r>
              <a:rPr lang="en-US" sz="1400" dirty="0">
                <a:solidFill>
                  <a:srgbClr val="C00000"/>
                </a:solidFill>
                <a:latin typeface="Courier New" pitchFamily="49" charset="0"/>
              </a:rPr>
              <a:t> += a[</a:t>
            </a:r>
            <a:r>
              <a:rPr lang="en-US" sz="1400" dirty="0" err="1">
                <a:solidFill>
                  <a:srgbClr val="C00000"/>
                </a:solidFill>
                <a:latin typeface="Courier New" pitchFamily="49" charset="0"/>
              </a:rPr>
              <a:t>i</a:t>
            </a:r>
            <a:r>
              <a:rPr lang="en-US" sz="1400" dirty="0">
                <a:solidFill>
                  <a:srgbClr val="C00000"/>
                </a:solidFill>
                <a:latin typeface="Courier New" pitchFamily="49" charset="0"/>
              </a:rPr>
              <a:t>*n + j];</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a:t>
            </a:r>
            <a:r>
              <a:rPr lang="en-US" sz="1400" dirty="0" err="1">
                <a:latin typeface="Courier New" pitchFamily="49" charset="0"/>
              </a:rPr>
              <a:t>val</a:t>
            </a:r>
            <a:r>
              <a:rPr lang="en-US" sz="1400" dirty="0">
                <a:latin typeface="Courier New" pitchFamily="49" charset="0"/>
              </a:rPr>
              <a:t>;</a:t>
            </a:r>
          </a:p>
          <a:p>
            <a:pPr algn="l">
              <a:lnSpc>
                <a:spcPct val="100000"/>
              </a:lnSpc>
            </a:pPr>
            <a:r>
              <a:rPr lang="en-US" sz="1400" dirty="0">
                <a:latin typeface="Courier New" pitchFamily="49" charset="0"/>
              </a:rPr>
              <a:t>    }</a:t>
            </a:r>
          </a:p>
          <a:p>
            <a:pPr algn="l">
              <a:lnSpc>
                <a:spcPct val="100000"/>
              </a:lnSpc>
            </a:pPr>
            <a:r>
              <a:rPr lang="en-US" sz="1400" dirty="0">
                <a:latin typeface="Courier New" pitchFamily="49" charset="0"/>
              </a:rPr>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559A-EE25-40B5-8BC5-4387427B081E}"/>
              </a:ext>
            </a:extLst>
          </p:cNvPr>
          <p:cNvSpPr>
            <a:spLocks noGrp="1"/>
          </p:cNvSpPr>
          <p:nvPr>
            <p:ph type="title"/>
          </p:nvPr>
        </p:nvSpPr>
        <p:spPr>
          <a:xfrm>
            <a:off x="357018" y="304800"/>
            <a:ext cx="7592093" cy="762000"/>
          </a:xfrm>
        </p:spPr>
        <p:txBody>
          <a:bodyPr/>
          <a:lstStyle/>
          <a:p>
            <a:r>
              <a:rPr lang="en-US" dirty="0"/>
              <a:t>Removing Aliasing</a:t>
            </a:r>
          </a:p>
        </p:txBody>
      </p:sp>
      <p:sp>
        <p:nvSpPr>
          <p:cNvPr id="4" name="Rectangle 6">
            <a:extLst>
              <a:ext uri="{FF2B5EF4-FFF2-40B4-BE49-F238E27FC236}">
                <a16:creationId xmlns:a16="http://schemas.microsoft.com/office/drawing/2014/main" id="{F3AC76F2-2B17-4C41-93CA-810AFE552D5B}"/>
              </a:ext>
            </a:extLst>
          </p:cNvPr>
          <p:cNvSpPr>
            <a:spLocks noChangeArrowheads="1"/>
          </p:cNvSpPr>
          <p:nvPr/>
        </p:nvSpPr>
        <p:spPr bwMode="auto">
          <a:xfrm>
            <a:off x="533400" y="1143000"/>
            <a:ext cx="7056418" cy="2244204"/>
          </a:xfrm>
          <a:prstGeom prst="rect">
            <a:avLst/>
          </a:prstGeom>
          <a:solidFill>
            <a:srgbClr val="F6F5BD"/>
          </a:solidFill>
          <a:ln w="57150" cmpd="thickThin">
            <a:solidFill>
              <a:schemeClr val="tx1"/>
            </a:solidFill>
            <a:miter lim="800000"/>
            <a:headEnd/>
            <a:tailEnd/>
          </a:ln>
        </p:spPr>
        <p:txBody>
          <a:bodyPr wrap="none" lIns="90487" tIns="44450" rIns="90487" bIns="44450">
            <a:spAutoFit/>
          </a:bodyPr>
          <a:lstStyle/>
          <a:p>
            <a:pPr algn="l">
              <a:lnSpc>
                <a:spcPct val="100000"/>
              </a:lnSpc>
            </a:pPr>
            <a:r>
              <a:rPr lang="en-US" sz="1400" dirty="0">
                <a:latin typeface="Courier New" pitchFamily="49" charset="0"/>
              </a:rPr>
              <a:t>/* Sum rows of n X n matrix a</a:t>
            </a:r>
          </a:p>
          <a:p>
            <a:pPr algn="l">
              <a:lnSpc>
                <a:spcPct val="100000"/>
              </a:lnSpc>
            </a:pPr>
            <a:r>
              <a:rPr lang="en-US" sz="1400" dirty="0">
                <a:latin typeface="Courier New" pitchFamily="49" charset="0"/>
              </a:rPr>
              <a:t>   and store in vector b  */</a:t>
            </a:r>
          </a:p>
          <a:p>
            <a:r>
              <a:rPr lang="en-US" sz="1400" dirty="0">
                <a:latin typeface="Courier New" pitchFamily="49" charset="0"/>
              </a:rPr>
              <a:t>void sum_rows3(double *</a:t>
            </a:r>
            <a:r>
              <a:rPr lang="en-US" sz="1400" dirty="0">
                <a:solidFill>
                  <a:srgbClr val="FF0000"/>
                </a:solidFill>
                <a:latin typeface="Courier New" pitchFamily="49" charset="0"/>
              </a:rPr>
              <a:t>restrict</a:t>
            </a:r>
            <a:r>
              <a:rPr lang="en-US" sz="1400" dirty="0">
                <a:latin typeface="Courier New" pitchFamily="49" charset="0"/>
              </a:rPr>
              <a:t> a, double *</a:t>
            </a:r>
            <a:r>
              <a:rPr lang="en-US" sz="1400" dirty="0">
                <a:solidFill>
                  <a:srgbClr val="FF0000"/>
                </a:solidFill>
                <a:latin typeface="Courier New" pitchFamily="49" charset="0"/>
              </a:rPr>
              <a:t>restrict</a:t>
            </a:r>
            <a:r>
              <a:rPr lang="en-US" sz="1400" dirty="0">
                <a:latin typeface="Courier New" pitchFamily="49" charset="0"/>
              </a:rPr>
              <a:t> b, long n) {</a:t>
            </a:r>
          </a:p>
          <a:p>
            <a:pPr algn="l">
              <a:lnSpc>
                <a:spcPct val="100000"/>
              </a:lnSpc>
            </a:pPr>
            <a:r>
              <a:rPr lang="en-US" sz="1400" dirty="0">
                <a:latin typeface="Courier New" pitchFamily="49" charset="0"/>
              </a:rPr>
              <a:t>    long i, j;</a:t>
            </a: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 {</a:t>
            </a:r>
          </a:p>
          <a:p>
            <a:pPr algn="l">
              <a:lnSpc>
                <a:spcPct val="100000"/>
              </a:lnSpc>
            </a:pPr>
            <a:r>
              <a:rPr lang="en-US" sz="1400" dirty="0">
                <a:latin typeface="Courier New" pitchFamily="49" charset="0"/>
              </a:rPr>
              <a:t>	b[</a:t>
            </a:r>
            <a:r>
              <a:rPr lang="en-US" sz="1400" dirty="0" err="1">
                <a:latin typeface="Courier New" pitchFamily="49" charset="0"/>
              </a:rPr>
              <a:t>i</a:t>
            </a:r>
            <a:r>
              <a:rPr lang="en-US" sz="1400" dirty="0">
                <a:latin typeface="Courier New" pitchFamily="49" charset="0"/>
              </a:rPr>
              <a:t>] = 0;</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b[i] += a[i*n + j];</a:t>
            </a:r>
          </a:p>
          <a:p>
            <a:pPr algn="l">
              <a:lnSpc>
                <a:spcPct val="100000"/>
              </a:lnSpc>
            </a:pPr>
            <a:r>
              <a:rPr lang="en-US" sz="1400" dirty="0">
                <a:latin typeface="Courier New" pitchFamily="49" charset="0"/>
              </a:rPr>
              <a:t>    }</a:t>
            </a:r>
          </a:p>
          <a:p>
            <a:pPr algn="l">
              <a:lnSpc>
                <a:spcPct val="100000"/>
              </a:lnSpc>
            </a:pPr>
            <a:r>
              <a:rPr lang="en-US" sz="1400" dirty="0">
                <a:latin typeface="Courier New" pitchFamily="49" charset="0"/>
              </a:rPr>
              <a:t>}</a:t>
            </a:r>
          </a:p>
        </p:txBody>
      </p:sp>
      <p:sp>
        <p:nvSpPr>
          <p:cNvPr id="5" name="Rectangle 4">
            <a:extLst>
              <a:ext uri="{FF2B5EF4-FFF2-40B4-BE49-F238E27FC236}">
                <a16:creationId xmlns:a16="http://schemas.microsoft.com/office/drawing/2014/main" id="{565E834B-D747-489D-A748-8A5273655560}"/>
              </a:ext>
            </a:extLst>
          </p:cNvPr>
          <p:cNvSpPr>
            <a:spLocks noChangeArrowheads="1"/>
          </p:cNvSpPr>
          <p:nvPr/>
        </p:nvSpPr>
        <p:spPr bwMode="auto">
          <a:xfrm>
            <a:off x="609600" y="3810000"/>
            <a:ext cx="5638800" cy="1382430"/>
          </a:xfrm>
          <a:prstGeom prst="rect">
            <a:avLst/>
          </a:prstGeom>
          <a:solidFill>
            <a:srgbClr val="F1C7C7"/>
          </a:solidFill>
          <a:ln w="57150" cmpd="thickThin">
            <a:solidFill>
              <a:schemeClr val="tx1"/>
            </a:solidFill>
            <a:miter lim="800000"/>
            <a:headEnd/>
            <a:tailEnd/>
          </a:ln>
        </p:spPr>
        <p:txBody>
          <a:bodyPr wrap="square" lIns="90487" tIns="44450" rIns="90487" bIns="44450">
            <a:spAutoFit/>
          </a:bodyPr>
          <a:lstStyle/>
          <a:p>
            <a:pPr algn="l">
              <a:lnSpc>
                <a:spcPct val="100000"/>
              </a:lnSpc>
            </a:pPr>
            <a:r>
              <a:rPr lang="en-US" sz="1400" dirty="0">
                <a:latin typeface="Courier New" pitchFamily="49" charset="0"/>
              </a:rPr>
              <a:t># sum_rows3 inner loop</a:t>
            </a:r>
          </a:p>
          <a:p>
            <a:r>
              <a:rPr lang="en-US" sz="1400" dirty="0">
                <a:latin typeface="Courier New" pitchFamily="49" charset="0"/>
              </a:rPr>
              <a:t>.L12:</a:t>
            </a:r>
          </a:p>
          <a:p>
            <a:r>
              <a:rPr lang="en-US" sz="1400" dirty="0">
                <a:latin typeface="Courier New" pitchFamily="49" charset="0"/>
              </a:rPr>
              <a:t>        </a:t>
            </a:r>
            <a:r>
              <a:rPr lang="en-US" sz="1400" dirty="0" err="1">
                <a:latin typeface="Courier New" pitchFamily="49" charset="0"/>
              </a:rPr>
              <a:t>addsd</a:t>
            </a:r>
            <a:r>
              <a:rPr lang="en-US" sz="1400" dirty="0">
                <a:latin typeface="Courier New" pitchFamily="49" charset="0"/>
              </a:rPr>
              <a:t>   (%</a:t>
            </a:r>
            <a:r>
              <a:rPr lang="en-US" sz="1400" dirty="0" err="1">
                <a:latin typeface="Courier New" pitchFamily="49" charset="0"/>
              </a:rPr>
              <a:t>rdi</a:t>
            </a:r>
            <a:r>
              <a:rPr lang="en-US" sz="1400" dirty="0">
                <a:latin typeface="Courier New" pitchFamily="49" charset="0"/>
              </a:rPr>
              <a:t>), %xmm0	# FP load + add</a:t>
            </a:r>
          </a:p>
          <a:p>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$8,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cmpq</a:t>
            </a:r>
            <a:r>
              <a:rPr lang="en-US" sz="1400" dirty="0">
                <a:latin typeface="Courier New" pitchFamily="49" charset="0"/>
              </a:rPr>
              <a:t>    %</a:t>
            </a:r>
            <a:r>
              <a:rPr lang="en-US" sz="1400" dirty="0" err="1">
                <a:latin typeface="Courier New" pitchFamily="49" charset="0"/>
              </a:rPr>
              <a:t>rax</a:t>
            </a:r>
            <a:r>
              <a:rPr lang="en-US" sz="1400" dirty="0">
                <a:latin typeface="Courier New" pitchFamily="49" charset="0"/>
              </a:rPr>
              <a:t>,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jne</a:t>
            </a:r>
            <a:r>
              <a:rPr lang="en-US" sz="1400" dirty="0">
                <a:latin typeface="Courier New" pitchFamily="49" charset="0"/>
              </a:rPr>
              <a:t>     .L12</a:t>
            </a:r>
          </a:p>
        </p:txBody>
      </p:sp>
      <p:sp>
        <p:nvSpPr>
          <p:cNvPr id="6" name="Rectangle 3">
            <a:extLst>
              <a:ext uri="{FF2B5EF4-FFF2-40B4-BE49-F238E27FC236}">
                <a16:creationId xmlns:a16="http://schemas.microsoft.com/office/drawing/2014/main" id="{CB8E5D2A-34D8-4CBB-AA3D-B13B0B788ABD}"/>
              </a:ext>
            </a:extLst>
          </p:cNvPr>
          <p:cNvSpPr txBox="1">
            <a:spLocks noChangeArrowheads="1"/>
          </p:cNvSpPr>
          <p:nvPr/>
        </p:nvSpPr>
        <p:spPr bwMode="auto">
          <a:xfrm>
            <a:off x="290513" y="5638800"/>
            <a:ext cx="8307387" cy="806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r>
              <a:rPr lang="en-US" b="0" kern="0" dirty="0"/>
              <a:t>Use </a:t>
            </a:r>
            <a:r>
              <a:rPr lang="en-US" b="0" kern="0" dirty="0">
                <a:latin typeface="Consolas" panose="020B0609020204030204" pitchFamily="49" charset="0"/>
              </a:rPr>
              <a:t>restrict</a:t>
            </a:r>
            <a:r>
              <a:rPr lang="en-US" b="0" kern="0" dirty="0"/>
              <a:t> qualifier to tell compiler that a and b cannot alias</a:t>
            </a:r>
          </a:p>
          <a:p>
            <a:pPr lvl="1"/>
            <a:r>
              <a:rPr lang="en-US" b="0" kern="0" dirty="0"/>
              <a:t>Less reliable than using local variables</a:t>
            </a:r>
          </a:p>
        </p:txBody>
      </p:sp>
    </p:spTree>
    <p:extLst>
      <p:ext uri="{BB962C8B-B14F-4D97-AF65-F5344CB8AC3E}">
        <p14:creationId xmlns:p14="http://schemas.microsoft.com/office/powerpoint/2010/main" val="3544285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559A-EE25-40B5-8BC5-4387427B081E}"/>
              </a:ext>
            </a:extLst>
          </p:cNvPr>
          <p:cNvSpPr>
            <a:spLocks noGrp="1"/>
          </p:cNvSpPr>
          <p:nvPr>
            <p:ph type="title"/>
          </p:nvPr>
        </p:nvSpPr>
        <p:spPr>
          <a:xfrm>
            <a:off x="357018" y="304800"/>
            <a:ext cx="7592093" cy="762000"/>
          </a:xfrm>
        </p:spPr>
        <p:txBody>
          <a:bodyPr/>
          <a:lstStyle/>
          <a:p>
            <a:r>
              <a:rPr lang="en-US" dirty="0"/>
              <a:t>Removing Aliasing</a:t>
            </a:r>
          </a:p>
        </p:txBody>
      </p:sp>
      <p:sp>
        <p:nvSpPr>
          <p:cNvPr id="4" name="Rectangle 6">
            <a:extLst>
              <a:ext uri="{FF2B5EF4-FFF2-40B4-BE49-F238E27FC236}">
                <a16:creationId xmlns:a16="http://schemas.microsoft.com/office/drawing/2014/main" id="{F3AC76F2-2B17-4C41-93CA-810AFE552D5B}"/>
              </a:ext>
            </a:extLst>
          </p:cNvPr>
          <p:cNvSpPr>
            <a:spLocks noChangeArrowheads="1"/>
          </p:cNvSpPr>
          <p:nvPr/>
        </p:nvSpPr>
        <p:spPr bwMode="auto">
          <a:xfrm>
            <a:off x="533400" y="1143000"/>
            <a:ext cx="6553200" cy="2459648"/>
          </a:xfrm>
          <a:prstGeom prst="rect">
            <a:avLst/>
          </a:prstGeom>
          <a:solidFill>
            <a:srgbClr val="F6F5BD"/>
          </a:solidFill>
          <a:ln w="57150" cmpd="thickThin">
            <a:solidFill>
              <a:schemeClr val="tx1"/>
            </a:solidFill>
            <a:miter lim="800000"/>
            <a:headEnd/>
            <a:tailEnd/>
          </a:ln>
        </p:spPr>
        <p:txBody>
          <a:bodyPr wrap="square" lIns="90487" tIns="44450" rIns="90487" bIns="44450">
            <a:spAutoFit/>
          </a:bodyPr>
          <a:lstStyle/>
          <a:p>
            <a:r>
              <a:rPr lang="en-US" sz="1100" b="0" dirty="0">
                <a:solidFill>
                  <a:srgbClr val="0000FF"/>
                </a:solidFill>
                <a:effectLst/>
                <a:latin typeface="Consolas" panose="020B0609020204030204" pitchFamily="49" charset="0"/>
              </a:rPr>
              <a:t>subroutine</a:t>
            </a:r>
            <a:r>
              <a:rPr lang="en-US" sz="1100" b="0" dirty="0">
                <a:solidFill>
                  <a:srgbClr val="000000"/>
                </a:solidFill>
                <a:effectLst/>
                <a:latin typeface="Consolas" panose="020B0609020204030204" pitchFamily="49" charset="0"/>
              </a:rPr>
              <a:t> sum_rows4(a, b, n)</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implicit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none</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008080"/>
                </a:solidFill>
                <a:effectLst/>
                <a:latin typeface="Consolas" panose="020B0609020204030204" pitchFamily="49" charset="0"/>
              </a:rPr>
              <a:t>integer</a:t>
            </a:r>
            <a:r>
              <a:rPr lang="en-US" sz="1100" b="0" dirty="0">
                <a:solidFill>
                  <a:srgbClr val="000000"/>
                </a:solidFill>
                <a:effectLst/>
                <a:latin typeface="Consolas" panose="020B0609020204030204" pitchFamily="49" charset="0"/>
              </a:rPr>
              <a:t>, </a:t>
            </a:r>
            <a:r>
              <a:rPr lang="en-US" sz="1100" b="0" dirty="0">
                <a:solidFill>
                  <a:srgbClr val="008080"/>
                </a:solidFill>
                <a:effectLst/>
                <a:latin typeface="Consolas" panose="020B0609020204030204" pitchFamily="49" charset="0"/>
              </a:rPr>
              <a:t>parameter</a:t>
            </a:r>
            <a:r>
              <a:rPr lang="en-US" sz="1100" b="0" dirty="0">
                <a:solidFill>
                  <a:srgbClr val="000000"/>
                </a:solidFill>
                <a:effectLst/>
                <a:latin typeface="Consolas" panose="020B0609020204030204" pitchFamily="49" charset="0"/>
              </a:rPr>
              <a:t> :: </a:t>
            </a:r>
            <a:r>
              <a:rPr lang="en-US" sz="1100" b="0" dirty="0" err="1">
                <a:solidFill>
                  <a:srgbClr val="000000"/>
                </a:solidFill>
                <a:latin typeface="Consolas" panose="020B0609020204030204" pitchFamily="49" charset="0"/>
              </a:rPr>
              <a:t>dp</a:t>
            </a:r>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kind</a:t>
            </a:r>
            <a:r>
              <a:rPr lang="en-US" sz="1100" b="0" dirty="0">
                <a:solidFill>
                  <a:srgbClr val="000000"/>
                </a:solidFill>
                <a:effectLst/>
                <a:latin typeface="Consolas" panose="020B0609020204030204" pitchFamily="49" charset="0"/>
              </a:rPr>
              <a:t>(</a:t>
            </a:r>
            <a:r>
              <a:rPr lang="en-US" sz="1100" b="0" dirty="0">
                <a:solidFill>
                  <a:srgbClr val="098658"/>
                </a:solidFill>
                <a:effectLst/>
                <a:latin typeface="Consolas" panose="020B0609020204030204" pitchFamily="49" charset="0"/>
              </a:rPr>
              <a:t>1.d0</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8080"/>
                </a:solidFill>
                <a:effectLst/>
                <a:latin typeface="Consolas" panose="020B0609020204030204" pitchFamily="49" charset="0"/>
              </a:rPr>
              <a:t>real</a:t>
            </a:r>
            <a:r>
              <a:rPr lang="en-US" sz="1100" b="0" dirty="0">
                <a:solidFill>
                  <a:srgbClr val="000000"/>
                </a:solidFill>
                <a:effectLst/>
                <a:latin typeface="Consolas" panose="020B0609020204030204" pitchFamily="49" charset="0"/>
              </a:rPr>
              <a:t>(kind=</a:t>
            </a:r>
            <a:r>
              <a:rPr lang="en-US" sz="1100" b="0" dirty="0" err="1">
                <a:solidFill>
                  <a:srgbClr val="000000"/>
                </a:solidFill>
                <a:effectLst/>
                <a:latin typeface="Consolas" panose="020B0609020204030204" pitchFamily="49" charset="0"/>
              </a:rPr>
              <a:t>dp</a:t>
            </a:r>
            <a:r>
              <a:rPr lang="en-US" sz="1100" b="0" dirty="0">
                <a:solidFill>
                  <a:srgbClr val="000000"/>
                </a:solidFill>
                <a:effectLst/>
                <a:latin typeface="Consolas" panose="020B0609020204030204" pitchFamily="49" charset="0"/>
              </a:rPr>
              <a:t>), </a:t>
            </a:r>
            <a:r>
              <a:rPr lang="en-US" sz="1100" b="0" dirty="0">
                <a:solidFill>
                  <a:srgbClr val="008080"/>
                </a:solidFill>
                <a:effectLst/>
                <a:latin typeface="Consolas" panose="020B0609020204030204" pitchFamily="49" charset="0"/>
              </a:rPr>
              <a:t>dimension</a:t>
            </a:r>
            <a:r>
              <a:rPr lang="en-US" sz="1100" b="0" dirty="0">
                <a:solidFill>
                  <a:srgbClr val="000000"/>
                </a:solidFill>
                <a:effectLst/>
                <a:latin typeface="Consolas" panose="020B0609020204030204" pitchFamily="49" charset="0"/>
              </a:rPr>
              <a:t>(:), </a:t>
            </a:r>
            <a:r>
              <a:rPr lang="en-US" sz="1100" b="0" dirty="0">
                <a:solidFill>
                  <a:srgbClr val="008080"/>
                </a:solidFill>
                <a:effectLst/>
                <a:latin typeface="Consolas" panose="020B0609020204030204" pitchFamily="49" charset="0"/>
              </a:rPr>
              <a:t>intent</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in</a:t>
            </a:r>
            <a:r>
              <a:rPr lang="en-US" sz="1100" b="0" dirty="0">
                <a:solidFill>
                  <a:srgbClr val="000000"/>
                </a:solidFill>
                <a:effectLst/>
                <a:latin typeface="Consolas" panose="020B0609020204030204" pitchFamily="49" charset="0"/>
              </a:rPr>
              <a:t>) :: a</a:t>
            </a:r>
          </a:p>
          <a:p>
            <a:r>
              <a:rPr lang="en-US" sz="1100" b="0" dirty="0">
                <a:solidFill>
                  <a:srgbClr val="000000"/>
                </a:solidFill>
                <a:effectLst/>
                <a:latin typeface="Consolas" panose="020B0609020204030204" pitchFamily="49" charset="0"/>
              </a:rPr>
              <a:t>    </a:t>
            </a:r>
            <a:r>
              <a:rPr lang="en-US" sz="1100" b="0" dirty="0">
                <a:solidFill>
                  <a:srgbClr val="008080"/>
                </a:solidFill>
                <a:effectLst/>
                <a:latin typeface="Consolas" panose="020B0609020204030204" pitchFamily="49" charset="0"/>
              </a:rPr>
              <a:t>real</a:t>
            </a:r>
            <a:r>
              <a:rPr lang="en-US" sz="1100" b="0" dirty="0">
                <a:solidFill>
                  <a:srgbClr val="000000"/>
                </a:solidFill>
                <a:effectLst/>
                <a:latin typeface="Consolas" panose="020B0609020204030204" pitchFamily="49" charset="0"/>
              </a:rPr>
              <a:t>(kind=</a:t>
            </a:r>
            <a:r>
              <a:rPr lang="en-US" sz="1100" b="0" dirty="0" err="1">
                <a:solidFill>
                  <a:srgbClr val="000000"/>
                </a:solidFill>
                <a:effectLst/>
                <a:latin typeface="Consolas" panose="020B0609020204030204" pitchFamily="49" charset="0"/>
              </a:rPr>
              <a:t>dp</a:t>
            </a:r>
            <a:r>
              <a:rPr lang="en-US" sz="1100" b="0" dirty="0">
                <a:solidFill>
                  <a:srgbClr val="000000"/>
                </a:solidFill>
                <a:effectLst/>
                <a:latin typeface="Consolas" panose="020B0609020204030204" pitchFamily="49" charset="0"/>
              </a:rPr>
              <a:t>), </a:t>
            </a:r>
            <a:r>
              <a:rPr lang="en-US" sz="1100" b="0" dirty="0">
                <a:solidFill>
                  <a:srgbClr val="008080"/>
                </a:solidFill>
                <a:effectLst/>
                <a:latin typeface="Consolas" panose="020B0609020204030204" pitchFamily="49" charset="0"/>
              </a:rPr>
              <a:t>dimension</a:t>
            </a:r>
            <a:r>
              <a:rPr lang="en-US" sz="1100" b="0" dirty="0">
                <a:solidFill>
                  <a:srgbClr val="000000"/>
                </a:solidFill>
                <a:effectLst/>
                <a:latin typeface="Consolas" panose="020B0609020204030204" pitchFamily="49" charset="0"/>
              </a:rPr>
              <a:t>(:), </a:t>
            </a:r>
            <a:r>
              <a:rPr lang="en-US" sz="1100" b="0" dirty="0">
                <a:solidFill>
                  <a:srgbClr val="008080"/>
                </a:solidFill>
                <a:effectLst/>
                <a:latin typeface="Consolas" panose="020B0609020204030204" pitchFamily="49" charset="0"/>
              </a:rPr>
              <a:t>intent</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out</a:t>
            </a:r>
            <a:r>
              <a:rPr lang="en-US" sz="1100" b="0" dirty="0">
                <a:solidFill>
                  <a:srgbClr val="000000"/>
                </a:solidFill>
                <a:effectLst/>
                <a:latin typeface="Consolas" panose="020B0609020204030204" pitchFamily="49" charset="0"/>
              </a:rPr>
              <a:t>) :: b</a:t>
            </a:r>
          </a:p>
          <a:p>
            <a:r>
              <a:rPr lang="en-US" sz="1100" b="0" dirty="0">
                <a:solidFill>
                  <a:srgbClr val="000000"/>
                </a:solidFill>
                <a:effectLst/>
                <a:latin typeface="Consolas" panose="020B0609020204030204" pitchFamily="49" charset="0"/>
              </a:rPr>
              <a:t>    </a:t>
            </a:r>
            <a:r>
              <a:rPr lang="en-US" sz="1100" b="0" dirty="0">
                <a:solidFill>
                  <a:srgbClr val="008080"/>
                </a:solidFill>
                <a:effectLst/>
                <a:latin typeface="Consolas" panose="020B0609020204030204" pitchFamily="49" charset="0"/>
              </a:rPr>
              <a:t>integer</a:t>
            </a:r>
            <a:r>
              <a:rPr lang="en-US" sz="1100" b="0" dirty="0">
                <a:solidFill>
                  <a:srgbClr val="000000"/>
                </a:solidFill>
                <a:effectLst/>
                <a:latin typeface="Consolas" panose="020B0609020204030204" pitchFamily="49" charset="0"/>
              </a:rPr>
              <a:t>, </a:t>
            </a:r>
            <a:r>
              <a:rPr lang="en-US" sz="1100" b="0" dirty="0">
                <a:solidFill>
                  <a:srgbClr val="008080"/>
                </a:solidFill>
                <a:effectLst/>
                <a:latin typeface="Consolas" panose="020B0609020204030204" pitchFamily="49" charset="0"/>
              </a:rPr>
              <a:t>intent</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in</a:t>
            </a:r>
            <a:r>
              <a:rPr lang="en-US" sz="1100" b="0" dirty="0">
                <a:solidFill>
                  <a:srgbClr val="000000"/>
                </a:solidFill>
                <a:effectLst/>
                <a:latin typeface="Consolas" panose="020B0609020204030204" pitchFamily="49" charset="0"/>
              </a:rPr>
              <a:t>) :: n</a:t>
            </a:r>
          </a:p>
          <a:p>
            <a:r>
              <a:rPr lang="en-US" sz="1100" b="0" dirty="0">
                <a:solidFill>
                  <a:srgbClr val="000000"/>
                </a:solidFill>
                <a:effectLst/>
                <a:latin typeface="Consolas" panose="020B0609020204030204" pitchFamily="49" charset="0"/>
              </a:rPr>
              <a:t>    </a:t>
            </a:r>
            <a:r>
              <a:rPr lang="en-US" sz="1100" b="0" dirty="0">
                <a:solidFill>
                  <a:srgbClr val="008080"/>
                </a:solidFill>
                <a:effectLst/>
                <a:latin typeface="Consolas" panose="020B0609020204030204" pitchFamily="49" charset="0"/>
              </a:rPr>
              <a:t>integer</a:t>
            </a:r>
            <a:r>
              <a:rPr lang="en-US" sz="1100" b="0" dirty="0">
                <a:solidFill>
                  <a:srgbClr val="000000"/>
                </a:solidFill>
                <a:effectLst/>
                <a:latin typeface="Consolas" panose="020B0609020204030204" pitchFamily="49" charset="0"/>
              </a:rPr>
              <a:t> :: </a:t>
            </a:r>
            <a:r>
              <a:rPr lang="en-US" sz="1100" b="0" dirty="0" err="1">
                <a:solidFill>
                  <a:srgbClr val="000000"/>
                </a:solidFill>
                <a:effectLst/>
                <a:latin typeface="Consolas" panose="020B0609020204030204" pitchFamily="49" charset="0"/>
              </a:rPr>
              <a:t>i</a:t>
            </a:r>
            <a:r>
              <a:rPr lang="en-US" sz="1100" b="0" dirty="0">
                <a:solidFill>
                  <a:srgbClr val="000000"/>
                </a:solidFill>
                <a:effectLst/>
                <a:latin typeface="Consolas" panose="020B0609020204030204" pitchFamily="49" charset="0"/>
              </a:rPr>
              <a:t>, j</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do</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i</a:t>
            </a:r>
            <a:r>
              <a:rPr lang="en-US" sz="1100" b="0" dirty="0">
                <a:solidFill>
                  <a:srgbClr val="000000"/>
                </a:solidFill>
                <a:effectLst/>
                <a:latin typeface="Consolas" panose="020B0609020204030204" pitchFamily="49" charset="0"/>
              </a:rPr>
              <a:t> = </a:t>
            </a:r>
            <a:r>
              <a:rPr lang="en-US" sz="1100" b="0" dirty="0">
                <a:solidFill>
                  <a:srgbClr val="098658"/>
                </a:solidFill>
                <a:effectLst/>
                <a:latin typeface="Consolas" panose="020B0609020204030204" pitchFamily="49" charset="0"/>
              </a:rPr>
              <a:t>1</a:t>
            </a:r>
            <a:r>
              <a:rPr lang="en-US" sz="1100" b="0" dirty="0">
                <a:solidFill>
                  <a:srgbClr val="000000"/>
                </a:solidFill>
                <a:effectLst/>
                <a:latin typeface="Consolas" panose="020B0609020204030204" pitchFamily="49" charset="0"/>
              </a:rPr>
              <a:t>,n</a:t>
            </a:r>
          </a:p>
          <a:p>
            <a:r>
              <a:rPr lang="en-US" sz="1100" b="0" dirty="0">
                <a:solidFill>
                  <a:srgbClr val="000000"/>
                </a:solidFill>
                <a:effectLst/>
                <a:latin typeface="Consolas" panose="020B0609020204030204" pitchFamily="49" charset="0"/>
              </a:rPr>
              <a:t>        b(</a:t>
            </a:r>
            <a:r>
              <a:rPr lang="en-US" sz="1100" b="0" dirty="0" err="1">
                <a:solidFill>
                  <a:srgbClr val="000000"/>
                </a:solidFill>
                <a:effectLst/>
                <a:latin typeface="Consolas" panose="020B0609020204030204" pitchFamily="49" charset="0"/>
              </a:rPr>
              <a:t>i</a:t>
            </a:r>
            <a:r>
              <a:rPr lang="en-US" sz="1100" b="0" dirty="0">
                <a:solidFill>
                  <a:srgbClr val="000000"/>
                </a:solidFill>
                <a:effectLst/>
                <a:latin typeface="Consolas" panose="020B0609020204030204" pitchFamily="49" charset="0"/>
              </a:rPr>
              <a:t>) = </a:t>
            </a:r>
            <a:r>
              <a:rPr lang="en-US" sz="1100" b="0" dirty="0">
                <a:solidFill>
                  <a:srgbClr val="098658"/>
                </a:solidFill>
                <a:effectLst/>
                <a:latin typeface="Consolas" panose="020B0609020204030204" pitchFamily="49" charset="0"/>
              </a:rPr>
              <a:t>0</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do</a:t>
            </a:r>
            <a:r>
              <a:rPr lang="en-US" sz="1100" b="0" dirty="0">
                <a:solidFill>
                  <a:srgbClr val="000000"/>
                </a:solidFill>
                <a:effectLst/>
                <a:latin typeface="Consolas" panose="020B0609020204030204" pitchFamily="49" charset="0"/>
              </a:rPr>
              <a:t> j = </a:t>
            </a:r>
            <a:r>
              <a:rPr lang="en-US" sz="1100" b="0" dirty="0">
                <a:solidFill>
                  <a:srgbClr val="098658"/>
                </a:solidFill>
                <a:effectLst/>
                <a:latin typeface="Consolas" panose="020B0609020204030204" pitchFamily="49" charset="0"/>
              </a:rPr>
              <a:t>1</a:t>
            </a:r>
            <a:r>
              <a:rPr lang="en-US" sz="1100" b="0" dirty="0">
                <a:solidFill>
                  <a:srgbClr val="000000"/>
                </a:solidFill>
                <a:effectLst/>
                <a:latin typeface="Consolas" panose="020B0609020204030204" pitchFamily="49" charset="0"/>
              </a:rPr>
              <a:t>,n</a:t>
            </a:r>
          </a:p>
          <a:p>
            <a:r>
              <a:rPr lang="en-US" sz="1100" b="0" dirty="0">
                <a:solidFill>
                  <a:srgbClr val="000000"/>
                </a:solidFill>
                <a:effectLst/>
                <a:latin typeface="Consolas" panose="020B0609020204030204" pitchFamily="49" charset="0"/>
              </a:rPr>
              <a:t>            b(</a:t>
            </a:r>
            <a:r>
              <a:rPr lang="en-US" sz="1100" b="0" dirty="0" err="1">
                <a:solidFill>
                  <a:srgbClr val="000000"/>
                </a:solidFill>
                <a:effectLst/>
                <a:latin typeface="Consolas" panose="020B0609020204030204" pitchFamily="49" charset="0"/>
              </a:rPr>
              <a:t>i</a:t>
            </a:r>
            <a:r>
              <a:rPr lang="en-US" sz="1100" b="0" dirty="0">
                <a:solidFill>
                  <a:srgbClr val="000000"/>
                </a:solidFill>
                <a:effectLst/>
                <a:latin typeface="Consolas" panose="020B0609020204030204" pitchFamily="49" charset="0"/>
              </a:rPr>
              <a:t>) = b(</a:t>
            </a:r>
            <a:r>
              <a:rPr lang="en-US" sz="1100" b="0" dirty="0" err="1">
                <a:solidFill>
                  <a:srgbClr val="000000"/>
                </a:solidFill>
                <a:effectLst/>
                <a:latin typeface="Consolas" panose="020B0609020204030204" pitchFamily="49" charset="0"/>
              </a:rPr>
              <a:t>i</a:t>
            </a:r>
            <a:r>
              <a:rPr lang="en-US" sz="1100" b="0" dirty="0">
                <a:solidFill>
                  <a:srgbClr val="000000"/>
                </a:solidFill>
                <a:effectLst/>
                <a:latin typeface="Consolas" panose="020B0609020204030204" pitchFamily="49" charset="0"/>
              </a:rPr>
              <a:t>) + a(</a:t>
            </a:r>
            <a:r>
              <a:rPr lang="en-US" sz="1100" b="0" dirty="0" err="1">
                <a:solidFill>
                  <a:srgbClr val="000000"/>
                </a:solidFill>
                <a:effectLst/>
                <a:latin typeface="Consolas" panose="020B0609020204030204" pitchFamily="49" charset="0"/>
              </a:rPr>
              <a:t>i</a:t>
            </a:r>
            <a:r>
              <a:rPr lang="en-US" sz="1100" b="0" dirty="0">
                <a:solidFill>
                  <a:srgbClr val="000000"/>
                </a:solidFill>
                <a:effectLst/>
                <a:latin typeface="Consolas" panose="020B0609020204030204" pitchFamily="49" charset="0"/>
              </a:rPr>
              <a:t>*n + j)</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end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end</a:t>
            </a:r>
            <a:endParaRPr lang="en-US" sz="1100" b="0" dirty="0">
              <a:solidFill>
                <a:srgbClr val="000000"/>
              </a:solidFill>
              <a:effectLst/>
              <a:latin typeface="Consolas" panose="020B0609020204030204" pitchFamily="49" charset="0"/>
            </a:endParaRPr>
          </a:p>
          <a:p>
            <a:r>
              <a:rPr lang="en-US" sz="1100" b="0" dirty="0">
                <a:solidFill>
                  <a:srgbClr val="0000FF"/>
                </a:solidFill>
                <a:effectLst/>
                <a:latin typeface="Consolas" panose="020B0609020204030204" pitchFamily="49" charset="0"/>
              </a:rPr>
              <a:t>end</a:t>
            </a:r>
            <a:endParaRPr lang="en-US" sz="11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565E834B-D747-489D-A748-8A5273655560}"/>
              </a:ext>
            </a:extLst>
          </p:cNvPr>
          <p:cNvSpPr>
            <a:spLocks noChangeArrowheads="1"/>
          </p:cNvSpPr>
          <p:nvPr/>
        </p:nvSpPr>
        <p:spPr bwMode="auto">
          <a:xfrm>
            <a:off x="609600" y="3810000"/>
            <a:ext cx="5638800" cy="1382430"/>
          </a:xfrm>
          <a:prstGeom prst="rect">
            <a:avLst/>
          </a:prstGeom>
          <a:solidFill>
            <a:srgbClr val="F1C7C7"/>
          </a:solidFill>
          <a:ln w="57150" cmpd="thickThin">
            <a:solidFill>
              <a:schemeClr val="tx1"/>
            </a:solidFill>
            <a:miter lim="800000"/>
            <a:headEnd/>
            <a:tailEnd/>
          </a:ln>
        </p:spPr>
        <p:txBody>
          <a:bodyPr wrap="square" lIns="90487" tIns="44450" rIns="90487" bIns="44450">
            <a:spAutoFit/>
          </a:bodyPr>
          <a:lstStyle/>
          <a:p>
            <a:pPr algn="l">
              <a:lnSpc>
                <a:spcPct val="100000"/>
              </a:lnSpc>
            </a:pPr>
            <a:r>
              <a:rPr lang="en-US" sz="1400" dirty="0">
                <a:latin typeface="Courier New" pitchFamily="49" charset="0"/>
              </a:rPr>
              <a:t># sum_rows4 inner loop</a:t>
            </a:r>
          </a:p>
          <a:p>
            <a:r>
              <a:rPr lang="en-US" sz="1400" dirty="0">
                <a:latin typeface="Courier New" pitchFamily="49" charset="0"/>
              </a:rPr>
              <a:t>.L5:</a:t>
            </a:r>
          </a:p>
          <a:p>
            <a:r>
              <a:rPr lang="en-US" sz="1400" dirty="0">
                <a:latin typeface="Courier New" pitchFamily="49" charset="0"/>
              </a:rPr>
              <a:t>        </a:t>
            </a:r>
            <a:r>
              <a:rPr lang="en-US" sz="1400" dirty="0" err="1">
                <a:latin typeface="Courier New" pitchFamily="49" charset="0"/>
              </a:rPr>
              <a:t>addsd</a:t>
            </a:r>
            <a:r>
              <a:rPr lang="en-US" sz="1400" dirty="0">
                <a:latin typeface="Courier New" pitchFamily="49" charset="0"/>
              </a:rPr>
              <a:t>   (%</a:t>
            </a:r>
            <a:r>
              <a:rPr lang="en-US" sz="1400" dirty="0" err="1">
                <a:latin typeface="Courier New" pitchFamily="49" charset="0"/>
              </a:rPr>
              <a:t>rdi</a:t>
            </a:r>
            <a:r>
              <a:rPr lang="en-US" sz="1400" dirty="0">
                <a:latin typeface="Courier New" pitchFamily="49" charset="0"/>
              </a:rPr>
              <a:t>), %xmm0	# FP load + add</a:t>
            </a:r>
          </a:p>
          <a:p>
            <a:r>
              <a:rPr lang="en-US" sz="1400" dirty="0">
                <a:latin typeface="Courier New" pitchFamily="49" charset="0"/>
              </a:rPr>
              <a:t>        </a:t>
            </a:r>
            <a:r>
              <a:rPr lang="en-US" sz="1400" dirty="0" err="1">
                <a:latin typeface="Courier New" pitchFamily="49" charset="0"/>
              </a:rPr>
              <a:t>addq</a:t>
            </a:r>
            <a:r>
              <a:rPr lang="en-US" sz="1400" dirty="0">
                <a:latin typeface="Courier New" pitchFamily="49" charset="0"/>
              </a:rPr>
              <a:t>    $8,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cmpq</a:t>
            </a:r>
            <a:r>
              <a:rPr lang="en-US" sz="1400" dirty="0">
                <a:latin typeface="Courier New" pitchFamily="49" charset="0"/>
              </a:rPr>
              <a:t>    %</a:t>
            </a:r>
            <a:r>
              <a:rPr lang="en-US" sz="1400" dirty="0" err="1">
                <a:latin typeface="Courier New" pitchFamily="49" charset="0"/>
              </a:rPr>
              <a:t>rax</a:t>
            </a:r>
            <a:r>
              <a:rPr lang="en-US" sz="1400" dirty="0">
                <a:latin typeface="Courier New" pitchFamily="49" charset="0"/>
              </a:rPr>
              <a:t>, %</a:t>
            </a:r>
            <a:r>
              <a:rPr lang="en-US" sz="1400" dirty="0" err="1">
                <a:latin typeface="Courier New" pitchFamily="49" charset="0"/>
              </a:rPr>
              <a:t>rdi</a:t>
            </a:r>
            <a:endParaRPr lang="en-US" sz="1400" dirty="0">
              <a:latin typeface="Courier New" pitchFamily="49" charset="0"/>
            </a:endParaRPr>
          </a:p>
          <a:p>
            <a:r>
              <a:rPr lang="en-US" sz="1400" dirty="0">
                <a:latin typeface="Courier New" pitchFamily="49" charset="0"/>
              </a:rPr>
              <a:t>        </a:t>
            </a:r>
            <a:r>
              <a:rPr lang="en-US" sz="1400" dirty="0" err="1">
                <a:latin typeface="Courier New" pitchFamily="49" charset="0"/>
              </a:rPr>
              <a:t>jne</a:t>
            </a:r>
            <a:r>
              <a:rPr lang="en-US" sz="1400" dirty="0">
                <a:latin typeface="Courier New" pitchFamily="49" charset="0"/>
              </a:rPr>
              <a:t>     .L5</a:t>
            </a:r>
          </a:p>
        </p:txBody>
      </p:sp>
      <p:sp>
        <p:nvSpPr>
          <p:cNvPr id="6" name="Rectangle 3">
            <a:extLst>
              <a:ext uri="{FF2B5EF4-FFF2-40B4-BE49-F238E27FC236}">
                <a16:creationId xmlns:a16="http://schemas.microsoft.com/office/drawing/2014/main" id="{CB8E5D2A-34D8-4CBB-AA3D-B13B0B788ABD}"/>
              </a:ext>
            </a:extLst>
          </p:cNvPr>
          <p:cNvSpPr txBox="1">
            <a:spLocks noChangeArrowheads="1"/>
          </p:cNvSpPr>
          <p:nvPr/>
        </p:nvSpPr>
        <p:spPr bwMode="auto">
          <a:xfrm>
            <a:off x="290513" y="5638800"/>
            <a:ext cx="8307387" cy="806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r>
              <a:rPr lang="en-US" b="0" kern="0" dirty="0">
                <a:cs typeface="Calibri" panose="020F0502020204030204" pitchFamily="34" charset="0"/>
              </a:rPr>
              <a:t>Use Fortran</a:t>
            </a:r>
          </a:p>
          <a:p>
            <a:pPr lvl="1"/>
            <a:r>
              <a:rPr lang="en-US" b="0" kern="0" dirty="0">
                <a:cs typeface="Calibri" panose="020F0502020204030204" pitchFamily="34" charset="0"/>
              </a:rPr>
              <a:t>Array parameters in Fortran are assumed not to alias</a:t>
            </a:r>
          </a:p>
        </p:txBody>
      </p:sp>
    </p:spTree>
    <p:extLst>
      <p:ext uri="{BB962C8B-B14F-4D97-AF65-F5344CB8AC3E}">
        <p14:creationId xmlns:p14="http://schemas.microsoft.com/office/powerpoint/2010/main" val="2258588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66B7-543B-4262-9F9B-7887382F1823}"/>
              </a:ext>
            </a:extLst>
          </p:cNvPr>
          <p:cNvSpPr>
            <a:spLocks noGrp="1"/>
          </p:cNvSpPr>
          <p:nvPr>
            <p:ph type="title"/>
          </p:nvPr>
        </p:nvSpPr>
        <p:spPr>
          <a:xfrm>
            <a:off x="357762" y="445070"/>
            <a:ext cx="8256013" cy="762000"/>
          </a:xfrm>
        </p:spPr>
        <p:txBody>
          <a:bodyPr/>
          <a:lstStyle/>
          <a:p>
            <a:r>
              <a:rPr lang="en-US" dirty="0"/>
              <a:t>When the compiler can’t move something</a:t>
            </a:r>
          </a:p>
        </p:txBody>
      </p:sp>
      <p:sp>
        <p:nvSpPr>
          <p:cNvPr id="73" name="Content Placeholder 3">
            <a:extLst>
              <a:ext uri="{FF2B5EF4-FFF2-40B4-BE49-F238E27FC236}">
                <a16:creationId xmlns:a16="http://schemas.microsoft.com/office/drawing/2014/main" id="{6E22570B-08D6-49BA-8CC0-8574B8883A99}"/>
              </a:ext>
            </a:extLst>
          </p:cNvPr>
          <p:cNvSpPr>
            <a:spLocks noGrp="1"/>
          </p:cNvSpPr>
          <p:nvPr>
            <p:ph sz="half" idx="4294967295"/>
          </p:nvPr>
        </p:nvSpPr>
        <p:spPr>
          <a:xfrm>
            <a:off x="357762" y="1571189"/>
            <a:ext cx="4040188" cy="1371600"/>
          </a:xfrm>
        </p:spPr>
        <p:txBody>
          <a:bodyPr>
            <a:noAutofit/>
          </a:bodyPr>
          <a:lstStyle/>
          <a:p>
            <a:pPr marL="0" indent="0" algn="l">
              <a:lnSpc>
                <a:spcPct val="100000"/>
              </a:lnSpc>
              <a:buNone/>
              <a:tabLst>
                <a:tab pos="914400" algn="l"/>
                <a:tab pos="2286000" algn="l"/>
              </a:tabLst>
            </a:pPr>
            <a:r>
              <a:rPr lang="en-US" sz="1400" b="0" dirty="0">
                <a:latin typeface="Consolas" panose="020B0609020204030204" pitchFamily="49" charset="0"/>
              </a:rPr>
              <a:t>void lower1(char *s)</a:t>
            </a:r>
          </a:p>
          <a:p>
            <a:pPr marL="0" indent="0" algn="l">
              <a:lnSpc>
                <a:spcPct val="100000"/>
              </a:lnSpc>
              <a:buNone/>
              <a:tabLst>
                <a:tab pos="914400" algn="l"/>
                <a:tab pos="2286000" algn="l"/>
              </a:tabLst>
            </a:pP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a:t>
            </a:r>
            <a:r>
              <a:rPr lang="en-US" sz="1400" b="0" dirty="0" err="1">
                <a:latin typeface="Consolas" panose="020B0609020204030204" pitchFamily="49" charset="0"/>
              </a:rPr>
              <a:t>size_t</a:t>
            </a:r>
            <a:r>
              <a:rPr lang="en-US" sz="1400" b="0" dirty="0">
                <a:latin typeface="Consolas" panose="020B0609020204030204" pitchFamily="49" charset="0"/>
              </a:rPr>
              <a:t> </a:t>
            </a:r>
            <a:r>
              <a:rPr lang="en-US" sz="1400" b="0" dirty="0" err="1">
                <a:latin typeface="Consolas" panose="020B0609020204030204" pitchFamily="49" charset="0"/>
              </a:rPr>
              <a:t>i</a:t>
            </a: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for (</a:t>
            </a:r>
            <a:r>
              <a:rPr lang="en-US" sz="1400" b="0" dirty="0" err="1">
                <a:latin typeface="Consolas" panose="020B0609020204030204" pitchFamily="49" charset="0"/>
              </a:rPr>
              <a:t>i</a:t>
            </a:r>
            <a:r>
              <a:rPr lang="en-US" sz="1400" b="0" dirty="0">
                <a:latin typeface="Consolas" panose="020B0609020204030204" pitchFamily="49" charset="0"/>
              </a:rPr>
              <a:t> = 0; </a:t>
            </a:r>
            <a:r>
              <a:rPr lang="en-US" sz="1400" b="0" dirty="0" err="1">
                <a:latin typeface="Consolas" panose="020B0609020204030204" pitchFamily="49" charset="0"/>
              </a:rPr>
              <a:t>i</a:t>
            </a:r>
            <a:r>
              <a:rPr lang="en-US" sz="1400" b="0" dirty="0">
                <a:latin typeface="Consolas" panose="020B0609020204030204" pitchFamily="49" charset="0"/>
              </a:rPr>
              <a:t> &lt; </a:t>
            </a:r>
            <a:r>
              <a:rPr lang="en-US" sz="1400" b="0" dirty="0" err="1">
                <a:solidFill>
                  <a:srgbClr val="FF0000"/>
                </a:solidFill>
                <a:latin typeface="Consolas" panose="020B0609020204030204" pitchFamily="49" charset="0"/>
              </a:rPr>
              <a:t>strlen</a:t>
            </a:r>
            <a:r>
              <a:rPr lang="en-US" sz="1400" b="0" dirty="0">
                <a:solidFill>
                  <a:srgbClr val="FF0000"/>
                </a:solidFill>
                <a:latin typeface="Consolas" panose="020B0609020204030204" pitchFamily="49" charset="0"/>
              </a:rPr>
              <a:t>(s)</a:t>
            </a:r>
            <a:r>
              <a:rPr lang="en-US" sz="1400" b="0" dirty="0">
                <a:latin typeface="Consolas" panose="020B0609020204030204" pitchFamily="49" charset="0"/>
              </a:rPr>
              <a:t>; </a:t>
            </a:r>
            <a:r>
              <a:rPr lang="en-US" sz="1400" b="0" dirty="0" err="1">
                <a:latin typeface="Consolas" panose="020B0609020204030204" pitchFamily="49" charset="0"/>
              </a:rPr>
              <a:t>i</a:t>
            </a: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if (s[</a:t>
            </a:r>
            <a:r>
              <a:rPr lang="en-US" sz="1400" b="0" dirty="0" err="1">
                <a:latin typeface="Consolas" panose="020B0609020204030204" pitchFamily="49" charset="0"/>
              </a:rPr>
              <a:t>i</a:t>
            </a:r>
            <a:r>
              <a:rPr lang="en-US" sz="1400" b="0" dirty="0">
                <a:latin typeface="Consolas" panose="020B0609020204030204" pitchFamily="49" charset="0"/>
              </a:rPr>
              <a:t>] &gt;= 'A' &amp;&amp; s[</a:t>
            </a:r>
            <a:r>
              <a:rPr lang="en-US" sz="1400" b="0" dirty="0" err="1">
                <a:latin typeface="Consolas" panose="020B0609020204030204" pitchFamily="49" charset="0"/>
              </a:rPr>
              <a:t>i</a:t>
            </a:r>
            <a:r>
              <a:rPr lang="en-US" sz="1400" b="0" dirty="0">
                <a:latin typeface="Consolas" panose="020B0609020204030204" pitchFamily="49" charset="0"/>
              </a:rPr>
              <a:t>] &lt;= 'Z')</a:t>
            </a:r>
          </a:p>
          <a:p>
            <a:pPr marL="0" indent="0" algn="l">
              <a:lnSpc>
                <a:spcPct val="100000"/>
              </a:lnSpc>
              <a:buNone/>
              <a:tabLst>
                <a:tab pos="914400" algn="l"/>
                <a:tab pos="2286000" algn="l"/>
              </a:tabLst>
            </a:pPr>
            <a:r>
              <a:rPr lang="en-US" sz="1400" b="0" dirty="0">
                <a:latin typeface="Consolas" panose="020B0609020204030204" pitchFamily="49" charset="0"/>
              </a:rPr>
              <a:t>      s[</a:t>
            </a:r>
            <a:r>
              <a:rPr lang="en-US" sz="1400" b="0" dirty="0" err="1">
                <a:latin typeface="Consolas" panose="020B0609020204030204" pitchFamily="49" charset="0"/>
              </a:rPr>
              <a:t>i</a:t>
            </a:r>
            <a:r>
              <a:rPr lang="en-US" sz="1400" b="0" dirty="0">
                <a:latin typeface="Consolas" panose="020B0609020204030204" pitchFamily="49" charset="0"/>
              </a:rPr>
              <a:t>] -= ('A' - 'a');</a:t>
            </a:r>
          </a:p>
          <a:p>
            <a:pPr marL="0" indent="0" algn="l">
              <a:lnSpc>
                <a:spcPct val="100000"/>
              </a:lnSpc>
              <a:buNone/>
              <a:tabLst>
                <a:tab pos="914400" algn="l"/>
                <a:tab pos="2286000" algn="l"/>
              </a:tabLst>
            </a:pPr>
            <a:r>
              <a:rPr lang="en-US" sz="1400" b="0" dirty="0">
                <a:latin typeface="Consolas" panose="020B0609020204030204" pitchFamily="49" charset="0"/>
              </a:rPr>
              <a:t>}</a:t>
            </a:r>
          </a:p>
        </p:txBody>
      </p:sp>
      <p:sp>
        <p:nvSpPr>
          <p:cNvPr id="77" name="Content Placeholder 5">
            <a:extLst>
              <a:ext uri="{FF2B5EF4-FFF2-40B4-BE49-F238E27FC236}">
                <a16:creationId xmlns:a16="http://schemas.microsoft.com/office/drawing/2014/main" id="{E5BC6ECD-E0FB-4C24-AF3B-38D9B7A47153}"/>
              </a:ext>
            </a:extLst>
          </p:cNvPr>
          <p:cNvSpPr>
            <a:spLocks noGrp="1"/>
          </p:cNvSpPr>
          <p:nvPr>
            <p:ph sz="quarter" idx="4294967295"/>
          </p:nvPr>
        </p:nvSpPr>
        <p:spPr>
          <a:xfrm>
            <a:off x="4572000" y="1571189"/>
            <a:ext cx="4041775" cy="1371600"/>
          </a:xfrm>
        </p:spPr>
        <p:txBody>
          <a:bodyPr/>
          <a:lstStyle/>
          <a:p>
            <a:pPr marL="0" indent="0" algn="l">
              <a:lnSpc>
                <a:spcPct val="100000"/>
              </a:lnSpc>
              <a:buNone/>
              <a:tabLst>
                <a:tab pos="914400" algn="l"/>
                <a:tab pos="2286000" algn="l"/>
              </a:tabLst>
            </a:pPr>
            <a:r>
              <a:rPr lang="en-US" sz="1400" b="0" dirty="0">
                <a:latin typeface="Consolas" panose="020B0609020204030204" pitchFamily="49" charset="0"/>
              </a:rPr>
              <a:t>void lower2(char *s)</a:t>
            </a:r>
          </a:p>
          <a:p>
            <a:pPr marL="0" indent="0" algn="l">
              <a:lnSpc>
                <a:spcPct val="100000"/>
              </a:lnSpc>
              <a:buNone/>
              <a:tabLst>
                <a:tab pos="914400" algn="l"/>
                <a:tab pos="2286000" algn="l"/>
              </a:tabLst>
            </a:pP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a:t>
            </a:r>
            <a:r>
              <a:rPr lang="en-US" sz="1400" b="0" dirty="0" err="1">
                <a:latin typeface="Consolas" panose="020B0609020204030204" pitchFamily="49" charset="0"/>
              </a:rPr>
              <a:t>size_t</a:t>
            </a:r>
            <a:r>
              <a:rPr lang="en-US" sz="1400" b="0" dirty="0">
                <a:latin typeface="Consolas" panose="020B0609020204030204" pitchFamily="49" charset="0"/>
              </a:rPr>
              <a:t> </a:t>
            </a:r>
            <a:r>
              <a:rPr lang="en-US" sz="1400" b="0" dirty="0" err="1">
                <a:latin typeface="Consolas" panose="020B0609020204030204" pitchFamily="49" charset="0"/>
              </a:rPr>
              <a:t>i</a:t>
            </a:r>
            <a:r>
              <a:rPr lang="en-US" sz="1400" b="0" dirty="0">
                <a:latin typeface="Consolas" panose="020B0609020204030204" pitchFamily="49" charset="0"/>
              </a:rPr>
              <a:t>, </a:t>
            </a:r>
            <a:r>
              <a:rPr lang="en-US" sz="1400" b="0" dirty="0">
                <a:solidFill>
                  <a:srgbClr val="00B0F0"/>
                </a:solidFill>
                <a:latin typeface="Consolas" panose="020B0609020204030204" pitchFamily="49" charset="0"/>
              </a:rPr>
              <a:t>n = </a:t>
            </a:r>
            <a:r>
              <a:rPr lang="en-US" sz="1400" b="0" dirty="0" err="1">
                <a:solidFill>
                  <a:srgbClr val="00B0F0"/>
                </a:solidFill>
                <a:latin typeface="Consolas" panose="020B0609020204030204" pitchFamily="49" charset="0"/>
              </a:rPr>
              <a:t>strlen</a:t>
            </a:r>
            <a:r>
              <a:rPr lang="en-US" sz="1400" b="0" dirty="0">
                <a:solidFill>
                  <a:srgbClr val="00B0F0"/>
                </a:solidFill>
                <a:latin typeface="Consolas" panose="020B0609020204030204" pitchFamily="49" charset="0"/>
              </a:rPr>
              <a:t>(s)</a:t>
            </a: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for (</a:t>
            </a:r>
            <a:r>
              <a:rPr lang="en-US" sz="1400" b="0" dirty="0" err="1">
                <a:latin typeface="Consolas" panose="020B0609020204030204" pitchFamily="49" charset="0"/>
              </a:rPr>
              <a:t>i</a:t>
            </a:r>
            <a:r>
              <a:rPr lang="en-US" sz="1400" b="0" dirty="0">
                <a:latin typeface="Consolas" panose="020B0609020204030204" pitchFamily="49" charset="0"/>
              </a:rPr>
              <a:t> = 0; </a:t>
            </a:r>
            <a:r>
              <a:rPr lang="en-US" sz="1400" b="0" dirty="0" err="1">
                <a:latin typeface="Consolas" panose="020B0609020204030204" pitchFamily="49" charset="0"/>
              </a:rPr>
              <a:t>i</a:t>
            </a:r>
            <a:r>
              <a:rPr lang="en-US" sz="1400" b="0" dirty="0">
                <a:latin typeface="Consolas" panose="020B0609020204030204" pitchFamily="49" charset="0"/>
              </a:rPr>
              <a:t> &lt; </a:t>
            </a:r>
            <a:r>
              <a:rPr lang="en-US" sz="1400" b="0" dirty="0">
                <a:solidFill>
                  <a:srgbClr val="00B0F0"/>
                </a:solidFill>
                <a:latin typeface="Consolas" panose="020B0609020204030204" pitchFamily="49" charset="0"/>
              </a:rPr>
              <a:t>n</a:t>
            </a:r>
            <a:r>
              <a:rPr lang="en-US" sz="1400" b="0" dirty="0">
                <a:latin typeface="Consolas" panose="020B0609020204030204" pitchFamily="49" charset="0"/>
              </a:rPr>
              <a:t>; </a:t>
            </a:r>
            <a:r>
              <a:rPr lang="en-US" sz="1400" b="0" dirty="0" err="1">
                <a:latin typeface="Consolas" panose="020B0609020204030204" pitchFamily="49" charset="0"/>
              </a:rPr>
              <a:t>i</a:t>
            </a:r>
            <a:r>
              <a:rPr lang="en-US" sz="1400" b="0" dirty="0">
                <a:latin typeface="Consolas" panose="020B0609020204030204" pitchFamily="49" charset="0"/>
              </a:rPr>
              <a:t>++)</a:t>
            </a:r>
          </a:p>
          <a:p>
            <a:pPr marL="0" indent="0" algn="l">
              <a:lnSpc>
                <a:spcPct val="100000"/>
              </a:lnSpc>
              <a:buNone/>
              <a:tabLst>
                <a:tab pos="914400" algn="l"/>
                <a:tab pos="2286000" algn="l"/>
              </a:tabLst>
            </a:pPr>
            <a:r>
              <a:rPr lang="en-US" sz="1400" b="0" dirty="0">
                <a:latin typeface="Consolas" panose="020B0609020204030204" pitchFamily="49" charset="0"/>
              </a:rPr>
              <a:t>    if (s[</a:t>
            </a:r>
            <a:r>
              <a:rPr lang="en-US" sz="1400" b="0" dirty="0" err="1">
                <a:latin typeface="Consolas" panose="020B0609020204030204" pitchFamily="49" charset="0"/>
              </a:rPr>
              <a:t>i</a:t>
            </a:r>
            <a:r>
              <a:rPr lang="en-US" sz="1400" b="0" dirty="0">
                <a:latin typeface="Consolas" panose="020B0609020204030204" pitchFamily="49" charset="0"/>
              </a:rPr>
              <a:t>] &gt;= 'A' &amp;&amp; s[</a:t>
            </a:r>
            <a:r>
              <a:rPr lang="en-US" sz="1400" b="0" dirty="0" err="1">
                <a:latin typeface="Consolas" panose="020B0609020204030204" pitchFamily="49" charset="0"/>
              </a:rPr>
              <a:t>i</a:t>
            </a:r>
            <a:r>
              <a:rPr lang="en-US" sz="1400" b="0" dirty="0">
                <a:latin typeface="Consolas" panose="020B0609020204030204" pitchFamily="49" charset="0"/>
              </a:rPr>
              <a:t>] &lt;= 'Z')</a:t>
            </a:r>
          </a:p>
          <a:p>
            <a:pPr marL="0" indent="0" algn="l">
              <a:lnSpc>
                <a:spcPct val="100000"/>
              </a:lnSpc>
              <a:buNone/>
              <a:tabLst>
                <a:tab pos="914400" algn="l"/>
                <a:tab pos="2286000" algn="l"/>
              </a:tabLst>
            </a:pPr>
            <a:r>
              <a:rPr lang="en-US" sz="1400" b="0" dirty="0">
                <a:latin typeface="Consolas" panose="020B0609020204030204" pitchFamily="49" charset="0"/>
              </a:rPr>
              <a:t>      s[</a:t>
            </a:r>
            <a:r>
              <a:rPr lang="en-US" sz="1400" b="0" dirty="0" err="1">
                <a:latin typeface="Consolas" panose="020B0609020204030204" pitchFamily="49" charset="0"/>
              </a:rPr>
              <a:t>i</a:t>
            </a:r>
            <a:r>
              <a:rPr lang="en-US" sz="1400" b="0" dirty="0">
                <a:latin typeface="Consolas" panose="020B0609020204030204" pitchFamily="49" charset="0"/>
              </a:rPr>
              <a:t>] -= ('A' - 'a');</a:t>
            </a:r>
          </a:p>
          <a:p>
            <a:pPr marL="0" indent="0" algn="l">
              <a:lnSpc>
                <a:spcPct val="100000"/>
              </a:lnSpc>
              <a:buNone/>
              <a:tabLst>
                <a:tab pos="914400" algn="l"/>
                <a:tab pos="2286000" algn="l"/>
              </a:tabLst>
            </a:pPr>
            <a:r>
              <a:rPr lang="en-US" sz="1400" b="0" dirty="0">
                <a:latin typeface="Consolas" panose="020B0609020204030204" pitchFamily="49" charset="0"/>
              </a:rPr>
              <a:t>}</a:t>
            </a:r>
          </a:p>
          <a:p>
            <a:endParaRPr lang="en-US" dirty="0"/>
          </a:p>
        </p:txBody>
      </p:sp>
      <p:grpSp>
        <p:nvGrpSpPr>
          <p:cNvPr id="14" name="Group 13"/>
          <p:cNvGrpSpPr>
            <a:grpSpLocks/>
          </p:cNvGrpSpPr>
          <p:nvPr/>
        </p:nvGrpSpPr>
        <p:grpSpPr bwMode="auto">
          <a:xfrm>
            <a:off x="579436" y="3980578"/>
            <a:ext cx="7696200" cy="2632946"/>
            <a:chOff x="0" y="0"/>
            <a:chExt cx="773" cy="383"/>
          </a:xfrm>
        </p:grpSpPr>
        <p:graphicFrame>
          <p:nvGraphicFramePr>
            <p:cNvPr id="15" name="Chart 14"/>
            <p:cNvGraphicFramePr>
              <a:graphicFrameLocks/>
            </p:cNvGraphicFramePr>
            <p:nvPr>
              <p:extLst>
                <p:ext uri="{D42A27DB-BD31-4B8C-83A1-F6EECF244321}">
                  <p14:modId xmlns:p14="http://schemas.microsoft.com/office/powerpoint/2010/main" val="2124262583"/>
                </p:ext>
              </p:extLst>
            </p:nvPr>
          </p:nvGraphicFramePr>
          <p:xfrm>
            <a:off x="0" y="0"/>
            <a:ext cx="773" cy="383"/>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 Box 10"/>
            <p:cNvSpPr txBox="1">
              <a:spLocks noChangeArrowheads="1"/>
            </p:cNvSpPr>
            <p:nvPr/>
          </p:nvSpPr>
          <p:spPr bwMode="auto">
            <a:xfrm>
              <a:off x="488" y="141"/>
              <a:ext cx="56" cy="24"/>
            </a:xfrm>
            <a:prstGeom prst="rect">
              <a:avLst/>
            </a:prstGeom>
            <a:noFill/>
            <a:ln w="9525">
              <a:noFill/>
              <a:miter lim="800000"/>
              <a:headEnd/>
              <a:tailEnd/>
            </a:ln>
          </p:spPr>
          <p:txBody>
            <a:bodyPr wrap="none" lIns="27432" tIns="27432" rIns="0"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spcAft>
                  <a:spcPts val="600"/>
                </a:spcAft>
                <a:defRPr sz="1000"/>
              </a:pPr>
              <a:r>
                <a:rPr lang="en-US" sz="1200" b="0" i="0" strike="noStrike">
                  <a:solidFill>
                    <a:srgbClr val="000000"/>
                  </a:solidFill>
                  <a:latin typeface="Courier New"/>
                  <a:cs typeface="Courier New"/>
                </a:rPr>
                <a:t>lower1</a:t>
              </a:r>
            </a:p>
          </p:txBody>
        </p:sp>
        <p:sp>
          <p:nvSpPr>
            <p:cNvPr id="17" name="Text Box 11"/>
            <p:cNvSpPr txBox="1">
              <a:spLocks noChangeArrowheads="1"/>
            </p:cNvSpPr>
            <p:nvPr/>
          </p:nvSpPr>
          <p:spPr bwMode="auto">
            <a:xfrm>
              <a:off x="467" y="269"/>
              <a:ext cx="56" cy="24"/>
            </a:xfrm>
            <a:prstGeom prst="rect">
              <a:avLst/>
            </a:prstGeom>
            <a:noFill/>
            <a:ln w="9525">
              <a:noFill/>
              <a:miter lim="800000"/>
              <a:headEnd/>
              <a:tailEnd/>
            </a:ln>
          </p:spPr>
          <p:txBody>
            <a:bodyPr wrap="none" lIns="27432" tIns="27432" rIns="0"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spcAft>
                  <a:spcPts val="600"/>
                </a:spcAft>
                <a:defRPr sz="1000"/>
              </a:pPr>
              <a:r>
                <a:rPr lang="en-US" sz="1200" b="0" i="0" strike="noStrike">
                  <a:solidFill>
                    <a:srgbClr val="000000"/>
                  </a:solidFill>
                  <a:latin typeface="Courier New"/>
                  <a:cs typeface="Courier New"/>
                </a:rPr>
                <a:t>lower2</a:t>
              </a: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5EB0-C2CE-4BEB-A006-D8B2209EAF18}"/>
              </a:ext>
            </a:extLst>
          </p:cNvPr>
          <p:cNvSpPr>
            <a:spLocks noGrp="1"/>
          </p:cNvSpPr>
          <p:nvPr>
            <p:ph type="title"/>
          </p:nvPr>
        </p:nvSpPr>
        <p:spPr>
          <a:xfrm>
            <a:off x="396875" y="228600"/>
            <a:ext cx="8747125" cy="762000"/>
          </a:xfrm>
        </p:spPr>
        <p:txBody>
          <a:bodyPr wrap="square" anchor="ctr">
            <a:normAutofit/>
          </a:bodyPr>
          <a:lstStyle/>
          <a:p>
            <a:r>
              <a:rPr lang="en-US" dirty="0"/>
              <a:t>What does it mean to compile code?</a:t>
            </a:r>
          </a:p>
        </p:txBody>
      </p:sp>
      <p:sp>
        <p:nvSpPr>
          <p:cNvPr id="4" name="Content Placeholder 3">
            <a:extLst>
              <a:ext uri="{FF2B5EF4-FFF2-40B4-BE49-F238E27FC236}">
                <a16:creationId xmlns:a16="http://schemas.microsoft.com/office/drawing/2014/main" id="{9B072BCB-FA28-4292-80C2-FA3264015AC0}"/>
              </a:ext>
            </a:extLst>
          </p:cNvPr>
          <p:cNvSpPr>
            <a:spLocks noGrp="1"/>
          </p:cNvSpPr>
          <p:nvPr>
            <p:ph type="body" sz="half" idx="1"/>
          </p:nvPr>
        </p:nvSpPr>
        <p:spPr>
          <a:xfrm>
            <a:off x="638175" y="1362075"/>
            <a:ext cx="3871913" cy="4972050"/>
          </a:xfrm>
        </p:spPr>
        <p:txBody>
          <a:bodyPr wrap="square" anchor="t">
            <a:normAutofit/>
          </a:bodyPr>
          <a:lstStyle/>
          <a:p>
            <a:r>
              <a:rPr lang="en-US" dirty="0"/>
              <a:t>The CPU only understands </a:t>
            </a:r>
            <a:r>
              <a:rPr lang="en-US" i="1" dirty="0"/>
              <a:t>machine code</a:t>
            </a:r>
            <a:r>
              <a:rPr lang="en-US" dirty="0"/>
              <a:t> directly    </a:t>
            </a:r>
          </a:p>
          <a:p>
            <a:r>
              <a:rPr lang="en-US" dirty="0"/>
              <a:t>All other languages must be either</a:t>
            </a:r>
          </a:p>
          <a:p>
            <a:pPr lvl="1"/>
            <a:r>
              <a:rPr lang="en-US" sz="2400" i="1" dirty="0"/>
              <a:t>interpreted:</a:t>
            </a:r>
            <a:r>
              <a:rPr lang="en-US" sz="2400" dirty="0"/>
              <a:t> executed</a:t>
            </a:r>
            <a:br>
              <a:rPr lang="en-US" sz="2400" dirty="0"/>
            </a:br>
            <a:r>
              <a:rPr lang="en-US" sz="2400" dirty="0"/>
              <a:t>by software</a:t>
            </a:r>
          </a:p>
          <a:p>
            <a:pPr lvl="1"/>
            <a:r>
              <a:rPr lang="en-US" sz="2400" i="1" dirty="0"/>
              <a:t>compiled:</a:t>
            </a:r>
            <a:r>
              <a:rPr lang="en-US" sz="2400" dirty="0"/>
              <a:t> translated</a:t>
            </a:r>
            <a:br>
              <a:rPr lang="en-US" sz="2400" dirty="0"/>
            </a:br>
            <a:r>
              <a:rPr lang="en-US" sz="2400" dirty="0"/>
              <a:t>to machine code</a:t>
            </a:r>
            <a:br>
              <a:rPr lang="en-US" sz="2400" dirty="0"/>
            </a:br>
            <a:r>
              <a:rPr lang="en-US" sz="2400" dirty="0"/>
              <a:t>by software</a:t>
            </a:r>
          </a:p>
          <a:p>
            <a:endParaRPr lang="en-US" dirty="0"/>
          </a:p>
        </p:txBody>
      </p:sp>
      <p:pic>
        <p:nvPicPr>
          <p:cNvPr id="1026" name="Picture 2">
            <a:extLst>
              <a:ext uri="{FF2B5EF4-FFF2-40B4-BE49-F238E27FC236}">
                <a16:creationId xmlns:a16="http://schemas.microsoft.com/office/drawing/2014/main" id="{C0F8F2DD-773A-4196-8F80-8F8BD9C67EB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90420" y="1362075"/>
            <a:ext cx="3816047" cy="4972050"/>
          </a:xfrm>
          <a:prstGeom prst="rect">
            <a:avLst/>
          </a:prstGeom>
          <a:solidFill>
            <a:srgbClr val="FFFFFF"/>
          </a:solidFill>
        </p:spPr>
      </p:pic>
    </p:spTree>
    <p:extLst>
      <p:ext uri="{BB962C8B-B14F-4D97-AF65-F5344CB8AC3E}">
        <p14:creationId xmlns:p14="http://schemas.microsoft.com/office/powerpoint/2010/main" val="3760205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dirty="0"/>
              <a:t>Today</a:t>
            </a:r>
          </a:p>
        </p:txBody>
      </p:sp>
      <p:sp>
        <p:nvSpPr>
          <p:cNvPr id="5" name="Content Placeholder 4">
            <a:extLst>
              <a:ext uri="{FF2B5EF4-FFF2-40B4-BE49-F238E27FC236}">
                <a16:creationId xmlns:a16="http://schemas.microsoft.com/office/drawing/2014/main" id="{3AD166AF-0C9F-4BCE-9CF7-4A01E3FB1CAA}"/>
              </a:ext>
            </a:extLst>
          </p:cNvPr>
          <p:cNvSpPr>
            <a:spLocks noGrp="1"/>
          </p:cNvSpPr>
          <p:nvPr>
            <p:ph idx="1"/>
          </p:nvPr>
        </p:nvSpPr>
        <p:spPr/>
        <p:txBody>
          <a:bodyPr/>
          <a:lstStyle/>
          <a:p>
            <a:r>
              <a:rPr lang="en-US" dirty="0">
                <a:solidFill>
                  <a:schemeClr val="bg1">
                    <a:lumMod val="75000"/>
                  </a:schemeClr>
                </a:solidFill>
              </a:rPr>
              <a:t>Basics of compiler optimization</a:t>
            </a:r>
          </a:p>
          <a:p>
            <a:pPr lvl="1"/>
            <a:r>
              <a:rPr lang="en-US" dirty="0">
                <a:solidFill>
                  <a:schemeClr val="bg1">
                    <a:lumMod val="75000"/>
                  </a:schemeClr>
                </a:solidFill>
              </a:rPr>
              <a:t>Principles and goals</a:t>
            </a:r>
          </a:p>
          <a:p>
            <a:pPr lvl="1"/>
            <a:r>
              <a:rPr lang="en-US" dirty="0">
                <a:solidFill>
                  <a:schemeClr val="bg1">
                    <a:lumMod val="75000"/>
                  </a:schemeClr>
                </a:solidFill>
              </a:rPr>
              <a:t>Some example optimizations</a:t>
            </a:r>
          </a:p>
          <a:p>
            <a:pPr lvl="1"/>
            <a:r>
              <a:rPr lang="en-US" dirty="0">
                <a:solidFill>
                  <a:schemeClr val="bg1">
                    <a:lumMod val="75000"/>
                  </a:schemeClr>
                </a:solidFill>
              </a:rPr>
              <a:t>Obstacles to optimization</a:t>
            </a:r>
          </a:p>
          <a:p>
            <a:r>
              <a:rPr lang="en-US" dirty="0"/>
              <a:t>Linking: combining object files into programs</a:t>
            </a:r>
          </a:p>
          <a:p>
            <a:pPr lvl="1"/>
            <a:r>
              <a:rPr lang="en-US" dirty="0"/>
              <a:t>Symbols and symbol resolution</a:t>
            </a:r>
          </a:p>
          <a:p>
            <a:pPr lvl="1"/>
            <a:r>
              <a:rPr lang="en-US" dirty="0"/>
              <a:t>Relocation</a:t>
            </a:r>
          </a:p>
          <a:p>
            <a:pPr lvl="1"/>
            <a:r>
              <a:rPr lang="en-US" dirty="0"/>
              <a:t>Static libraries</a:t>
            </a:r>
          </a:p>
          <a:p>
            <a:r>
              <a:rPr lang="en-US" dirty="0">
                <a:solidFill>
                  <a:schemeClr val="bg1">
                    <a:lumMod val="75000"/>
                  </a:schemeClr>
                </a:solidFill>
              </a:rPr>
              <a:t>Quiz</a:t>
            </a:r>
          </a:p>
          <a:p>
            <a:r>
              <a:rPr lang="en-US" dirty="0">
                <a:solidFill>
                  <a:schemeClr val="bg1">
                    <a:lumMod val="75000"/>
                  </a:schemeClr>
                </a:solidFill>
              </a:rPr>
              <a:t>If we have time</a:t>
            </a:r>
          </a:p>
          <a:p>
            <a:pPr lvl="1"/>
            <a:r>
              <a:rPr lang="en-US" dirty="0">
                <a:solidFill>
                  <a:schemeClr val="bg1">
                    <a:lumMod val="75000"/>
                  </a:schemeClr>
                </a:solidFill>
              </a:rPr>
              <a:t>Branch prediction</a:t>
            </a:r>
          </a:p>
          <a:p>
            <a:pPr lvl="1"/>
            <a:r>
              <a:rPr lang="en-US" dirty="0">
                <a:solidFill>
                  <a:schemeClr val="bg1">
                    <a:lumMod val="75000"/>
                  </a:schemeClr>
                </a:solidFill>
              </a:rPr>
              <a:t>Dynamic libraries</a:t>
            </a:r>
          </a:p>
        </p:txBody>
      </p:sp>
    </p:spTree>
    <p:extLst>
      <p:ext uri="{BB962C8B-B14F-4D97-AF65-F5344CB8AC3E}">
        <p14:creationId xmlns:p14="http://schemas.microsoft.com/office/powerpoint/2010/main" val="267405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r>
              <a:rPr lang="en-US"/>
              <a:t>Example C Program</a:t>
            </a:r>
          </a:p>
        </p:txBody>
      </p:sp>
      <p:sp>
        <p:nvSpPr>
          <p:cNvPr id="201731" name="Rectangle 3"/>
          <p:cNvSpPr>
            <a:spLocks noChangeArrowheads="1"/>
          </p:cNvSpPr>
          <p:nvPr/>
        </p:nvSpPr>
        <p:spPr bwMode="auto">
          <a:xfrm>
            <a:off x="139700" y="1928813"/>
            <a:ext cx="4508500" cy="2862322"/>
          </a:xfrm>
          <a:prstGeom prst="rect">
            <a:avLst/>
          </a:prstGeom>
          <a:solidFill>
            <a:srgbClr val="F7F5CD"/>
          </a:solidFill>
          <a:ln w="3175">
            <a:solidFill>
              <a:schemeClr val="tx1"/>
            </a:solidFill>
            <a:miter lim="800000"/>
            <a:headEnd/>
            <a:tailEnd/>
          </a:ln>
          <a:effectLst/>
        </p:spPr>
        <p:txBody>
          <a:bodyPr wrap="square">
            <a:prstTxWarp prst="textNoShape">
              <a:avLst/>
            </a:prstTxWarp>
            <a:spAutoFit/>
          </a:bodyPr>
          <a:lstStyle/>
          <a:p>
            <a:r>
              <a:rPr lang="en-US" sz="1800" dirty="0" err="1">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sum</a:t>
            </a:r>
            <a:r>
              <a:rPr lang="en-US" sz="1800" dirty="0">
                <a:solidFill>
                  <a:srgbClr val="000000"/>
                </a:solidFill>
                <a:latin typeface="Courier New"/>
                <a:cs typeface="Courier New"/>
              </a:rPr>
              <a:t>(</a:t>
            </a:r>
            <a:r>
              <a:rPr lang="en-US" sz="1800" dirty="0" err="1">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a</a:t>
            </a:r>
            <a:r>
              <a:rPr lang="en-US" sz="1800" dirty="0">
                <a:solidFill>
                  <a:srgbClr val="000000"/>
                </a:solidFill>
                <a:latin typeface="Courier New"/>
                <a:cs typeface="Courier New"/>
              </a:rPr>
              <a:t>, </a:t>
            </a:r>
            <a:r>
              <a:rPr lang="en-US" sz="1800" dirty="0" err="1">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n</a:t>
            </a:r>
            <a:r>
              <a:rPr lang="en-US" sz="1800" dirty="0">
                <a:solidFill>
                  <a:srgbClr val="000000"/>
                </a:solidFill>
                <a:latin typeface="Courier New"/>
                <a:cs typeface="Courier New"/>
              </a:rPr>
              <a:t>);</a:t>
            </a:r>
          </a:p>
          <a:p>
            <a:endParaRPr lang="en-US" sz="1800" dirty="0">
              <a:solidFill>
                <a:srgbClr val="000000"/>
              </a:solidFill>
              <a:latin typeface="Courier New"/>
              <a:cs typeface="Courier New"/>
            </a:endParaRPr>
          </a:p>
          <a:p>
            <a:r>
              <a:rPr lang="hu-HU" sz="1800" dirty="0">
                <a:solidFill>
                  <a:srgbClr val="2D961E"/>
                </a:solidFill>
                <a:latin typeface="Courier New"/>
                <a:cs typeface="Courier New"/>
              </a:rPr>
              <a:t>int</a:t>
            </a:r>
            <a:r>
              <a:rPr lang="hu-HU" sz="1800" dirty="0">
                <a:solidFill>
                  <a:srgbClr val="000000"/>
                </a:solidFill>
                <a:latin typeface="Courier New"/>
                <a:cs typeface="Courier New"/>
              </a:rPr>
              <a:t> </a:t>
            </a:r>
            <a:r>
              <a:rPr lang="hu-HU" sz="1800" dirty="0" err="1">
                <a:solidFill>
                  <a:srgbClr val="C1651C"/>
                </a:solidFill>
                <a:latin typeface="Courier New"/>
                <a:cs typeface="Courier New"/>
              </a:rPr>
              <a:t>array</a:t>
            </a:r>
            <a:r>
              <a:rPr lang="hu-HU" sz="1800" dirty="0">
                <a:solidFill>
                  <a:srgbClr val="000000"/>
                </a:solidFill>
                <a:latin typeface="Courier New"/>
                <a:cs typeface="Courier New"/>
              </a:rPr>
              <a:t>[2] = {1, 2};</a:t>
            </a:r>
          </a:p>
          <a:p>
            <a:endParaRPr lang="hu-HU" sz="1800" dirty="0">
              <a:solidFill>
                <a:srgbClr val="000000"/>
              </a:solidFill>
              <a:latin typeface="Courier New"/>
              <a:cs typeface="Courier New"/>
            </a:endParaRPr>
          </a:p>
          <a:p>
            <a:r>
              <a:rPr lang="en-US" sz="1800" dirty="0" err="1">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main</a:t>
            </a:r>
            <a:r>
              <a:rPr lang="en-US" sz="1800" dirty="0">
                <a:solidFill>
                  <a:srgbClr val="000000"/>
                </a:solidFill>
                <a:latin typeface="Courier New"/>
                <a:cs typeface="Courier New"/>
              </a:rPr>
              <a:t>(</a:t>
            </a:r>
            <a:r>
              <a:rPr lang="en-US" sz="1800" dirty="0" err="1">
                <a:solidFill>
                  <a:srgbClr val="000000"/>
                </a:solidFill>
                <a:latin typeface="Courier New"/>
                <a:cs typeface="Courier New"/>
              </a:rPr>
              <a:t>int</a:t>
            </a:r>
            <a:r>
              <a:rPr lang="en-US" sz="1800" dirty="0">
                <a:solidFill>
                  <a:srgbClr val="000000"/>
                </a:solidFill>
                <a:latin typeface="Courier New"/>
                <a:cs typeface="Courier New"/>
              </a:rPr>
              <a:t> </a:t>
            </a:r>
            <a:r>
              <a:rPr lang="en-US" sz="1800" dirty="0" err="1">
                <a:solidFill>
                  <a:srgbClr val="000000"/>
                </a:solidFill>
                <a:latin typeface="Courier New"/>
                <a:cs typeface="Courier New"/>
              </a:rPr>
              <a:t>argc</a:t>
            </a:r>
            <a:r>
              <a:rPr lang="en-US" sz="1800" dirty="0">
                <a:solidFill>
                  <a:srgbClr val="000000"/>
                </a:solidFill>
                <a:latin typeface="Courier New"/>
                <a:cs typeface="Courier New"/>
              </a:rPr>
              <a:t>, char** </a:t>
            </a:r>
            <a:r>
              <a:rPr lang="en-US" sz="1800" dirty="0" err="1">
                <a:solidFill>
                  <a:srgbClr val="000000"/>
                </a:solidFill>
                <a:latin typeface="Courier New"/>
                <a:cs typeface="Courier New"/>
              </a:rPr>
              <a:t>argv</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val</a:t>
            </a:r>
            <a:r>
              <a:rPr lang="fr-FR" sz="1800" dirty="0">
                <a:solidFill>
                  <a:srgbClr val="000000"/>
                </a:solidFill>
                <a:latin typeface="Courier New"/>
                <a:cs typeface="Courier New"/>
              </a:rPr>
              <a:t> = </a:t>
            </a:r>
            <a:r>
              <a:rPr lang="fr-FR" sz="1800" dirty="0" err="1">
                <a:solidFill>
                  <a:srgbClr val="000000"/>
                </a:solidFill>
                <a:latin typeface="Courier New"/>
                <a:cs typeface="Courier New"/>
              </a:rPr>
              <a:t>sum</a:t>
            </a:r>
            <a:r>
              <a:rPr lang="fr-FR" sz="1800" dirty="0">
                <a:solidFill>
                  <a:srgbClr val="000000"/>
                </a:solidFill>
                <a:latin typeface="Courier New"/>
                <a:cs typeface="Courier New"/>
              </a:rPr>
              <a:t>(</a:t>
            </a:r>
            <a:r>
              <a:rPr lang="fr-FR" sz="1800" dirty="0" err="1">
                <a:solidFill>
                  <a:srgbClr val="000000"/>
                </a:solidFill>
                <a:latin typeface="Courier New"/>
                <a:cs typeface="Courier New"/>
              </a:rPr>
              <a:t>array</a:t>
            </a:r>
            <a:r>
              <a:rPr lang="fr-FR" sz="1800" dirty="0">
                <a:solidFill>
                  <a:srgbClr val="000000"/>
                </a:solidFill>
                <a:latin typeface="Courier New"/>
                <a:cs typeface="Courier New"/>
              </a:rPr>
              <a:t>, 2);</a:t>
            </a:r>
          </a:p>
          <a:p>
            <a:r>
              <a:rPr lang="fr-FR" sz="1800" dirty="0">
                <a:solidFill>
                  <a:srgbClr val="C200FF"/>
                </a:solidFill>
                <a:latin typeface="Courier New"/>
                <a:cs typeface="Courier New"/>
              </a:rPr>
              <a:t>    return</a:t>
            </a:r>
            <a:r>
              <a:rPr lang="fr-FR" sz="1800" dirty="0">
                <a:solidFill>
                  <a:srgbClr val="000000"/>
                </a:solidFill>
                <a:latin typeface="Courier New"/>
                <a:cs typeface="Courier New"/>
              </a:rPr>
              <a:t> val;</a:t>
            </a:r>
          </a:p>
          <a:p>
            <a:r>
              <a:rPr lang="fr-FR" sz="1800" dirty="0">
                <a:solidFill>
                  <a:srgbClr val="000000"/>
                </a:solidFill>
                <a:latin typeface="Courier New"/>
                <a:cs typeface="Courier New"/>
              </a:rPr>
              <a:t>}</a:t>
            </a:r>
          </a:p>
          <a:p>
            <a:endParaRPr lang="en-US" sz="1800" dirty="0">
              <a:latin typeface="Courier New"/>
              <a:cs typeface="Courier New"/>
            </a:endParaRPr>
          </a:p>
        </p:txBody>
      </p:sp>
      <p:sp>
        <p:nvSpPr>
          <p:cNvPr id="201734" name="Rectangle 6"/>
          <p:cNvSpPr>
            <a:spLocks noChangeArrowheads="1"/>
          </p:cNvSpPr>
          <p:nvPr/>
        </p:nvSpPr>
        <p:spPr bwMode="auto">
          <a:xfrm>
            <a:off x="4724400" y="1928813"/>
            <a:ext cx="4256209" cy="2862323"/>
          </a:xfrm>
          <a:prstGeom prst="rect">
            <a:avLst/>
          </a:prstGeom>
          <a:solidFill>
            <a:srgbClr val="DBF2DA"/>
          </a:solidFill>
          <a:ln w="3175">
            <a:solidFill>
              <a:schemeClr val="tx1"/>
            </a:solidFill>
            <a:miter lim="800000"/>
            <a:headEnd/>
            <a:tailEnd/>
          </a:ln>
          <a:effectLst/>
        </p:spPr>
        <p:txBody>
          <a:bodyPr wrap="none">
            <a:prstTxWarp prst="textNoShape">
              <a:avLst/>
            </a:prstTxWarp>
            <a:spAutoFit/>
          </a:bodyPr>
          <a:lstStyle/>
          <a:p>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4A00FF"/>
                </a:solidFill>
                <a:latin typeface="Courier New"/>
                <a:cs typeface="Courier New"/>
              </a:rPr>
              <a:t>sum</a:t>
            </a:r>
            <a:r>
              <a:rPr lang="en-US" sz="1800">
                <a:solidFill>
                  <a:srgbClr val="000000"/>
                </a:solidFill>
                <a:latin typeface="Courier New"/>
                <a:cs typeface="Courier New"/>
              </a:rPr>
              <a:t>(</a:t>
            </a:r>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C1651C"/>
                </a:solidFill>
                <a:latin typeface="Courier New"/>
                <a:cs typeface="Courier New"/>
              </a:rPr>
              <a:t>a</a:t>
            </a:r>
            <a:r>
              <a:rPr lang="en-US" sz="1800">
                <a:solidFill>
                  <a:srgbClr val="000000"/>
                </a:solidFill>
                <a:latin typeface="Courier New"/>
                <a:cs typeface="Courier New"/>
              </a:rPr>
              <a:t>, </a:t>
            </a:r>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C1651C"/>
                </a:solidFill>
                <a:latin typeface="Courier New"/>
                <a:cs typeface="Courier New"/>
              </a:rPr>
              <a:t>n</a:t>
            </a:r>
            <a:r>
              <a:rPr lang="en-US" sz="1800">
                <a:solidFill>
                  <a:srgbClr val="000000"/>
                </a:solidFill>
                <a:latin typeface="Courier New"/>
                <a:cs typeface="Courier New"/>
              </a:rPr>
              <a:t>)</a:t>
            </a:r>
          </a:p>
          <a:p>
            <a:r>
              <a:rPr lang="en-US" sz="1800">
                <a:solidFill>
                  <a:srgbClr val="000000"/>
                </a:solidFill>
                <a:latin typeface="Courier New"/>
                <a:cs typeface="Courier New"/>
              </a:rPr>
              <a:t>{</a:t>
            </a:r>
          </a:p>
          <a:p>
            <a:r>
              <a:rPr lang="fr-FR" sz="1800">
                <a:solidFill>
                  <a:srgbClr val="000000"/>
                </a:solidFill>
                <a:latin typeface="Courier New"/>
                <a:cs typeface="Courier New"/>
              </a:rPr>
              <a:t>    </a:t>
            </a:r>
            <a:r>
              <a:rPr lang="fr-FR" sz="1800" err="1">
                <a:solidFill>
                  <a:srgbClr val="2D961E"/>
                </a:solidFill>
                <a:latin typeface="Courier New"/>
                <a:cs typeface="Courier New"/>
              </a:rPr>
              <a:t>int</a:t>
            </a:r>
            <a:r>
              <a:rPr lang="fr-FR" sz="1800">
                <a:solidFill>
                  <a:srgbClr val="000000"/>
                </a:solidFill>
                <a:latin typeface="Courier New"/>
                <a:cs typeface="Courier New"/>
              </a:rPr>
              <a:t> </a:t>
            </a:r>
            <a:r>
              <a:rPr lang="fr-FR" sz="1800">
                <a:solidFill>
                  <a:srgbClr val="C1651C"/>
                </a:solidFill>
                <a:latin typeface="Courier New"/>
                <a:cs typeface="Courier New"/>
              </a:rPr>
              <a:t>i</a:t>
            </a:r>
            <a:r>
              <a:rPr lang="fr-FR" sz="1800">
                <a:solidFill>
                  <a:srgbClr val="000000"/>
                </a:solidFill>
                <a:latin typeface="Courier New"/>
                <a:cs typeface="Courier New"/>
              </a:rPr>
              <a:t>, </a:t>
            </a:r>
            <a:r>
              <a:rPr lang="fr-FR" sz="1800">
                <a:solidFill>
                  <a:srgbClr val="C1651C"/>
                </a:solidFill>
                <a:latin typeface="Courier New"/>
                <a:cs typeface="Courier New"/>
              </a:rPr>
              <a:t>s</a:t>
            </a:r>
            <a:r>
              <a:rPr lang="fr-FR" sz="1800">
                <a:solidFill>
                  <a:srgbClr val="000000"/>
                </a:solidFill>
                <a:latin typeface="Courier New"/>
                <a:cs typeface="Courier New"/>
              </a:rPr>
              <a:t> = 0;</a:t>
            </a:r>
          </a:p>
          <a:p>
            <a:endParaRPr lang="fr-FR" sz="1800">
              <a:solidFill>
                <a:srgbClr val="000000"/>
              </a:solidFill>
              <a:latin typeface="Courier New"/>
              <a:cs typeface="Courier New"/>
            </a:endParaRPr>
          </a:p>
          <a:p>
            <a:r>
              <a:rPr lang="da-DK" sz="1800">
                <a:solidFill>
                  <a:srgbClr val="000000"/>
                </a:solidFill>
                <a:latin typeface="Courier New"/>
                <a:cs typeface="Courier New"/>
              </a:rPr>
              <a:t>    </a:t>
            </a:r>
            <a:r>
              <a:rPr lang="da-DK" sz="1800">
                <a:solidFill>
                  <a:srgbClr val="C200FF"/>
                </a:solidFill>
                <a:latin typeface="Courier New"/>
                <a:cs typeface="Courier New"/>
              </a:rPr>
              <a:t>for</a:t>
            </a:r>
            <a:r>
              <a:rPr lang="da-DK" sz="1800">
                <a:solidFill>
                  <a:srgbClr val="000000"/>
                </a:solidFill>
                <a:latin typeface="Courier New"/>
                <a:cs typeface="Courier New"/>
              </a:rPr>
              <a:t> (i = 0; i &lt; n; i++) {</a:t>
            </a:r>
          </a:p>
          <a:p>
            <a:r>
              <a:rPr lang="da-DK" sz="1800">
                <a:solidFill>
                  <a:srgbClr val="000000"/>
                </a:solidFill>
                <a:latin typeface="Courier New"/>
                <a:cs typeface="Courier New"/>
              </a:rPr>
              <a:t>        s += a[i];</a:t>
            </a:r>
          </a:p>
          <a:p>
            <a:r>
              <a:rPr lang="da-DK" sz="1800">
                <a:solidFill>
                  <a:srgbClr val="000000"/>
                </a:solidFill>
                <a:latin typeface="Courier New"/>
                <a:cs typeface="Courier New"/>
              </a:rPr>
              <a:t>    }</a:t>
            </a:r>
          </a:p>
          <a:p>
            <a:r>
              <a:rPr lang="is-IS" sz="1800">
                <a:solidFill>
                  <a:srgbClr val="000000"/>
                </a:solidFill>
                <a:latin typeface="Courier New"/>
                <a:cs typeface="Courier New"/>
              </a:rPr>
              <a:t>    </a:t>
            </a:r>
            <a:r>
              <a:rPr lang="is-IS" sz="1800">
                <a:solidFill>
                  <a:srgbClr val="C200FF"/>
                </a:solidFill>
                <a:latin typeface="Courier New"/>
                <a:cs typeface="Courier New"/>
              </a:rPr>
              <a:t>return</a:t>
            </a:r>
            <a:r>
              <a:rPr lang="is-IS" sz="1800">
                <a:solidFill>
                  <a:srgbClr val="000000"/>
                </a:solidFill>
                <a:latin typeface="Courier New"/>
                <a:cs typeface="Courier New"/>
              </a:rPr>
              <a:t> s;</a:t>
            </a:r>
          </a:p>
          <a:p>
            <a:r>
              <a:rPr lang="is-IS" sz="1800">
                <a:solidFill>
                  <a:srgbClr val="000000"/>
                </a:solidFill>
                <a:latin typeface="Courier New"/>
                <a:cs typeface="Courier New"/>
              </a:rPr>
              <a:t>}</a:t>
            </a:r>
          </a:p>
          <a:p>
            <a:endParaRPr lang="is-IS" sz="1800">
              <a:solidFill>
                <a:srgbClr val="000000"/>
              </a:solidFill>
              <a:latin typeface="Courier New"/>
              <a:cs typeface="Courier New"/>
            </a:endParaRPr>
          </a:p>
        </p:txBody>
      </p:sp>
      <p:sp>
        <p:nvSpPr>
          <p:cNvPr id="7" name="Rectangle 3"/>
          <p:cNvSpPr>
            <a:spLocks noChangeArrowheads="1"/>
          </p:cNvSpPr>
          <p:nvPr/>
        </p:nvSpPr>
        <p:spPr bwMode="auto">
          <a:xfrm>
            <a:off x="3199906" y="4442937"/>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main.c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8" name="Rectangle 3"/>
          <p:cNvSpPr>
            <a:spLocks noChangeArrowheads="1"/>
          </p:cNvSpPr>
          <p:nvPr/>
        </p:nvSpPr>
        <p:spPr bwMode="auto">
          <a:xfrm>
            <a:off x="7871984" y="4433473"/>
            <a:ext cx="928772"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sum.c</a:t>
            </a:r>
            <a:endParaRPr lang="en-GB" sz="1800" b="1" i="1">
              <a:solidFill>
                <a:schemeClr val="tx1">
                  <a:lumMod val="50000"/>
                  <a:lumOff val="50000"/>
                </a:schemeClr>
              </a:solidFill>
              <a:latin typeface="Courier New" pitchFamily="49" charset="0"/>
              <a:ea typeface="msgothic" charset="0"/>
              <a:cs typeface="msgothic"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t>Linking</a:t>
            </a:r>
          </a:p>
        </p:txBody>
      </p:sp>
      <p:sp>
        <p:nvSpPr>
          <p:cNvPr id="228355" name="Rectangle 3"/>
          <p:cNvSpPr>
            <a:spLocks noGrp="1" noChangeArrowheads="1"/>
          </p:cNvSpPr>
          <p:nvPr>
            <p:ph type="body" idx="1"/>
          </p:nvPr>
        </p:nvSpPr>
        <p:spPr>
          <a:xfrm>
            <a:off x="404813" y="1219200"/>
            <a:ext cx="7772400" cy="1143000"/>
          </a:xfrm>
          <a:solidFill>
            <a:srgbClr val="E0E0E0"/>
          </a:solidFill>
          <a:ln>
            <a:solidFill>
              <a:srgbClr val="000004"/>
            </a:solidFill>
          </a:ln>
        </p:spPr>
        <p:txBody>
          <a:bodyPr/>
          <a:lstStyle/>
          <a:p>
            <a:r>
              <a:rPr lang="en-US" sz="2000">
                <a:latin typeface="Calibri"/>
                <a:cs typeface="Calibri"/>
              </a:rPr>
              <a:t>Programs are translated and linked using a </a:t>
            </a:r>
            <a:r>
              <a:rPr lang="en-US" sz="2000" i="1">
                <a:latin typeface="Calibri"/>
                <a:cs typeface="Calibri"/>
              </a:rPr>
              <a:t>compiler driver</a:t>
            </a:r>
            <a:r>
              <a:rPr lang="en-US" sz="2000">
                <a:latin typeface="Calibri"/>
                <a:cs typeface="Calibri"/>
              </a:rPr>
              <a:t>:</a:t>
            </a:r>
          </a:p>
          <a:p>
            <a:pPr lvl="1"/>
            <a:r>
              <a:rPr lang="en-US" sz="1800" err="1">
                <a:latin typeface="Courier New" charset="0"/>
              </a:rPr>
              <a:t>linux</a:t>
            </a:r>
            <a:r>
              <a:rPr lang="en-US" sz="1800">
                <a:latin typeface="Courier New" charset="0"/>
              </a:rPr>
              <a:t>&gt; </a:t>
            </a:r>
            <a:r>
              <a:rPr lang="en-US" sz="1800" i="1" err="1">
                <a:latin typeface="Courier New" charset="0"/>
              </a:rPr>
              <a:t>gcc</a:t>
            </a:r>
            <a:r>
              <a:rPr lang="en-US" sz="1800" i="1">
                <a:latin typeface="Courier New" charset="0"/>
              </a:rPr>
              <a:t> -</a:t>
            </a:r>
            <a:r>
              <a:rPr lang="en-US" sz="1800" i="1" err="1">
                <a:latin typeface="Courier New" charset="0"/>
              </a:rPr>
              <a:t>Og</a:t>
            </a:r>
            <a:r>
              <a:rPr lang="en-US" sz="1800" i="1">
                <a:latin typeface="Courier New" charset="0"/>
              </a:rPr>
              <a:t> -o </a:t>
            </a:r>
            <a:r>
              <a:rPr lang="en-US" sz="1800" i="1" err="1">
                <a:latin typeface="Courier New" charset="0"/>
              </a:rPr>
              <a:t>prog</a:t>
            </a:r>
            <a:r>
              <a:rPr lang="en-US" sz="1800" i="1">
                <a:latin typeface="Courier New" charset="0"/>
              </a:rPr>
              <a:t> </a:t>
            </a:r>
            <a:r>
              <a:rPr lang="en-US" sz="1800" i="1" err="1">
                <a:latin typeface="Courier New" charset="0"/>
              </a:rPr>
              <a:t>main.c</a:t>
            </a:r>
            <a:r>
              <a:rPr lang="en-US" sz="1800" i="1">
                <a:latin typeface="Courier New" charset="0"/>
              </a:rPr>
              <a:t> </a:t>
            </a:r>
            <a:r>
              <a:rPr lang="en-US" sz="1800" i="1" err="1">
                <a:latin typeface="Courier New" charset="0"/>
              </a:rPr>
              <a:t>sum.c</a:t>
            </a:r>
            <a:endParaRPr lang="en-US" sz="1800" i="1">
              <a:latin typeface="Courier New" charset="0"/>
            </a:endParaRPr>
          </a:p>
          <a:p>
            <a:pPr lvl="1"/>
            <a:r>
              <a:rPr lang="en-US" sz="1800" err="1">
                <a:latin typeface="Courier New" charset="0"/>
              </a:rPr>
              <a:t>linux</a:t>
            </a:r>
            <a:r>
              <a:rPr lang="en-US" sz="1800">
                <a:latin typeface="Courier New" charset="0"/>
              </a:rPr>
              <a:t>&gt; </a:t>
            </a:r>
            <a:r>
              <a:rPr lang="en-US" sz="1800" i="1">
                <a:latin typeface="Courier New" charset="0"/>
              </a:rPr>
              <a:t>./</a:t>
            </a:r>
            <a:r>
              <a:rPr lang="en-US" sz="1800" i="1" err="1">
                <a:latin typeface="Courier New" charset="0"/>
              </a:rPr>
              <a:t>prog</a:t>
            </a:r>
            <a:endParaRPr lang="en-US" sz="1800" i="1">
              <a:latin typeface="Courier New" charset="0"/>
            </a:endParaRPr>
          </a:p>
        </p:txBody>
      </p:sp>
      <p:sp>
        <p:nvSpPr>
          <p:cNvPr id="228356" name="Line 4"/>
          <p:cNvSpPr>
            <a:spLocks noChangeShapeType="1"/>
          </p:cNvSpPr>
          <p:nvPr/>
        </p:nvSpPr>
        <p:spPr bwMode="auto">
          <a:xfrm>
            <a:off x="2667000" y="30400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57" name="Rectangle 5"/>
          <p:cNvSpPr>
            <a:spLocks noChangeArrowheads="1"/>
          </p:cNvSpPr>
          <p:nvPr/>
        </p:nvSpPr>
        <p:spPr bwMode="auto">
          <a:xfrm>
            <a:off x="2057400" y="5097463"/>
            <a:ext cx="2971800" cy="366767"/>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en-US" sz="1800">
                <a:latin typeface="Calibri"/>
                <a:cs typeface="Calibri"/>
              </a:rPr>
              <a:t>Linker (ld)</a:t>
            </a:r>
          </a:p>
        </p:txBody>
      </p:sp>
      <p:sp>
        <p:nvSpPr>
          <p:cNvPr id="228358" name="Rectangle 6"/>
          <p:cNvSpPr>
            <a:spLocks noChangeArrowheads="1"/>
          </p:cNvSpPr>
          <p:nvPr/>
        </p:nvSpPr>
        <p:spPr bwMode="auto">
          <a:xfrm>
            <a:off x="1828800" y="3409950"/>
            <a:ext cx="1752600" cy="666750"/>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en-US" sz="1800">
                <a:latin typeface="Calibri"/>
                <a:cs typeface="Calibri"/>
              </a:rPr>
              <a:t>Translators</a:t>
            </a:r>
          </a:p>
          <a:p>
            <a:pPr algn="ctr"/>
            <a:r>
              <a:rPr lang="en-US" sz="1800">
                <a:latin typeface="Calibri"/>
                <a:cs typeface="Calibri"/>
              </a:rPr>
              <a:t>(</a:t>
            </a:r>
            <a:r>
              <a:rPr lang="en-US" sz="1800" err="1">
                <a:latin typeface="Calibri"/>
                <a:cs typeface="Calibri"/>
              </a:rPr>
              <a:t>cpp</a:t>
            </a:r>
            <a:r>
              <a:rPr lang="en-US" sz="1800">
                <a:latin typeface="Calibri"/>
                <a:cs typeface="Calibri"/>
              </a:rPr>
              <a:t>, cc1, as)</a:t>
            </a:r>
          </a:p>
        </p:txBody>
      </p:sp>
      <p:sp>
        <p:nvSpPr>
          <p:cNvPr id="228359" name="Text Box 7"/>
          <p:cNvSpPr txBox="1">
            <a:spLocks noChangeArrowheads="1"/>
          </p:cNvSpPr>
          <p:nvPr/>
        </p:nvSpPr>
        <p:spPr bwMode="auto">
          <a:xfrm>
            <a:off x="2133600" y="2667000"/>
            <a:ext cx="1015798" cy="369332"/>
          </a:xfrm>
          <a:prstGeom prst="rect">
            <a:avLst/>
          </a:prstGeom>
          <a:noFill/>
          <a:ln w="25400">
            <a:noFill/>
            <a:miter lim="800000"/>
            <a:headEnd/>
            <a:tailEnd/>
          </a:ln>
          <a:effectLst/>
        </p:spPr>
        <p:txBody>
          <a:bodyPr wrap="none">
            <a:prstTxWarp prst="textNoShape">
              <a:avLst/>
            </a:prstTxWarp>
            <a:spAutoFit/>
          </a:bodyPr>
          <a:lstStyle/>
          <a:p>
            <a:r>
              <a:rPr lang="en-US" sz="1800" err="1">
                <a:latin typeface="Courier New"/>
                <a:cs typeface="Courier New"/>
              </a:rPr>
              <a:t>main.c</a:t>
            </a:r>
            <a:endParaRPr lang="en-US" sz="1800">
              <a:latin typeface="Courier New"/>
              <a:cs typeface="Courier New"/>
            </a:endParaRPr>
          </a:p>
        </p:txBody>
      </p:sp>
      <p:sp>
        <p:nvSpPr>
          <p:cNvPr id="228360" name="Text Box 8"/>
          <p:cNvSpPr txBox="1">
            <a:spLocks noChangeArrowheads="1"/>
          </p:cNvSpPr>
          <p:nvPr/>
        </p:nvSpPr>
        <p:spPr bwMode="auto">
          <a:xfrm>
            <a:off x="2268538" y="4343400"/>
            <a:ext cx="1015798" cy="369332"/>
          </a:xfrm>
          <a:prstGeom prst="rect">
            <a:avLst/>
          </a:prstGeom>
          <a:noFill/>
          <a:ln w="25400">
            <a:noFill/>
            <a:miter lim="800000"/>
            <a:headEnd/>
            <a:tailEnd/>
          </a:ln>
          <a:effectLst/>
        </p:spPr>
        <p:txBody>
          <a:bodyPr wrap="none">
            <a:prstTxWarp prst="textNoShape">
              <a:avLst/>
            </a:prstTxWarp>
            <a:spAutoFit/>
          </a:bodyPr>
          <a:lstStyle/>
          <a:p>
            <a:r>
              <a:rPr lang="en-US" sz="1800">
                <a:latin typeface="Courier New"/>
                <a:cs typeface="Courier New"/>
              </a:rPr>
              <a:t>main.o</a:t>
            </a:r>
          </a:p>
        </p:txBody>
      </p:sp>
      <p:sp>
        <p:nvSpPr>
          <p:cNvPr id="228361" name="Rectangle 9"/>
          <p:cNvSpPr>
            <a:spLocks noChangeArrowheads="1"/>
          </p:cNvSpPr>
          <p:nvPr/>
        </p:nvSpPr>
        <p:spPr bwMode="auto">
          <a:xfrm>
            <a:off x="3733800" y="3409950"/>
            <a:ext cx="1797050" cy="666750"/>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en-US" sz="1800">
                <a:latin typeface="Calibri"/>
                <a:cs typeface="Calibri"/>
              </a:rPr>
              <a:t>Translators</a:t>
            </a:r>
          </a:p>
          <a:p>
            <a:pPr algn="ctr"/>
            <a:r>
              <a:rPr lang="en-US" sz="1800">
                <a:latin typeface="Calibri"/>
                <a:cs typeface="Calibri"/>
              </a:rPr>
              <a:t>(</a:t>
            </a:r>
            <a:r>
              <a:rPr lang="en-US" sz="1800" err="1">
                <a:latin typeface="Calibri"/>
                <a:cs typeface="Calibri"/>
              </a:rPr>
              <a:t>cpp</a:t>
            </a:r>
            <a:r>
              <a:rPr lang="en-US" sz="1800">
                <a:latin typeface="Calibri"/>
                <a:cs typeface="Calibri"/>
              </a:rPr>
              <a:t>, cc1, as)</a:t>
            </a:r>
          </a:p>
        </p:txBody>
      </p:sp>
      <p:sp>
        <p:nvSpPr>
          <p:cNvPr id="228362" name="Text Box 10"/>
          <p:cNvSpPr txBox="1">
            <a:spLocks noChangeArrowheads="1"/>
          </p:cNvSpPr>
          <p:nvPr/>
        </p:nvSpPr>
        <p:spPr bwMode="auto">
          <a:xfrm>
            <a:off x="4191000" y="2667000"/>
            <a:ext cx="877276" cy="369332"/>
          </a:xfrm>
          <a:prstGeom prst="rect">
            <a:avLst/>
          </a:prstGeom>
          <a:noFill/>
          <a:ln w="25400">
            <a:noFill/>
            <a:miter lim="800000"/>
            <a:headEnd/>
            <a:tailEnd/>
          </a:ln>
          <a:effectLst/>
        </p:spPr>
        <p:txBody>
          <a:bodyPr wrap="none">
            <a:prstTxWarp prst="textNoShape">
              <a:avLst/>
            </a:prstTxWarp>
            <a:spAutoFit/>
          </a:bodyPr>
          <a:lstStyle/>
          <a:p>
            <a:r>
              <a:rPr lang="en-US" sz="1800" err="1">
                <a:latin typeface="Courier New"/>
                <a:cs typeface="Courier New"/>
              </a:rPr>
              <a:t>sum.c</a:t>
            </a:r>
            <a:endParaRPr lang="en-US" sz="1800">
              <a:latin typeface="Courier New"/>
              <a:cs typeface="Courier New"/>
            </a:endParaRPr>
          </a:p>
        </p:txBody>
      </p:sp>
      <p:sp>
        <p:nvSpPr>
          <p:cNvPr id="228363" name="Text Box 11"/>
          <p:cNvSpPr txBox="1">
            <a:spLocks noChangeArrowheads="1"/>
          </p:cNvSpPr>
          <p:nvPr/>
        </p:nvSpPr>
        <p:spPr bwMode="auto">
          <a:xfrm>
            <a:off x="4268300" y="4343400"/>
            <a:ext cx="877276" cy="369332"/>
          </a:xfrm>
          <a:prstGeom prst="rect">
            <a:avLst/>
          </a:prstGeom>
          <a:noFill/>
          <a:ln w="25400">
            <a:noFill/>
            <a:miter lim="800000"/>
            <a:headEnd/>
            <a:tailEnd/>
          </a:ln>
          <a:effectLst/>
        </p:spPr>
        <p:txBody>
          <a:bodyPr wrap="none">
            <a:prstTxWarp prst="textNoShape">
              <a:avLst/>
            </a:prstTxWarp>
            <a:spAutoFit/>
          </a:bodyPr>
          <a:lstStyle/>
          <a:p>
            <a:pPr algn="ctr"/>
            <a:r>
              <a:rPr lang="en-US" sz="1800" err="1">
                <a:latin typeface="Courier New"/>
                <a:cs typeface="Courier New"/>
              </a:rPr>
              <a:t>sum.o</a:t>
            </a:r>
            <a:endParaRPr lang="en-US" sz="1800">
              <a:latin typeface="Courier New"/>
              <a:cs typeface="Courier New"/>
            </a:endParaRPr>
          </a:p>
        </p:txBody>
      </p:sp>
      <p:sp>
        <p:nvSpPr>
          <p:cNvPr id="228364" name="Text Box 12"/>
          <p:cNvSpPr txBox="1">
            <a:spLocks noChangeArrowheads="1"/>
          </p:cNvSpPr>
          <p:nvPr/>
        </p:nvSpPr>
        <p:spPr bwMode="auto">
          <a:xfrm>
            <a:off x="3200400" y="5789613"/>
            <a:ext cx="738754" cy="369332"/>
          </a:xfrm>
          <a:prstGeom prst="rect">
            <a:avLst/>
          </a:prstGeom>
          <a:noFill/>
          <a:ln w="25400">
            <a:noFill/>
            <a:miter lim="800000"/>
            <a:headEnd/>
            <a:tailEnd/>
          </a:ln>
          <a:effectLst/>
        </p:spPr>
        <p:txBody>
          <a:bodyPr wrap="none">
            <a:prstTxWarp prst="textNoShape">
              <a:avLst/>
            </a:prstTxWarp>
            <a:spAutoFit/>
          </a:bodyPr>
          <a:lstStyle/>
          <a:p>
            <a:r>
              <a:rPr lang="en-US" sz="1800" err="1">
                <a:latin typeface="Courier New"/>
                <a:cs typeface="Courier New"/>
              </a:rPr>
              <a:t>prog</a:t>
            </a:r>
            <a:endParaRPr lang="en-US" sz="1800">
              <a:latin typeface="Courier New"/>
              <a:cs typeface="Courier New"/>
            </a:endParaRPr>
          </a:p>
        </p:txBody>
      </p:sp>
      <p:sp>
        <p:nvSpPr>
          <p:cNvPr id="228365" name="Line 13"/>
          <p:cNvSpPr>
            <a:spLocks noChangeShapeType="1"/>
          </p:cNvSpPr>
          <p:nvPr/>
        </p:nvSpPr>
        <p:spPr bwMode="auto">
          <a:xfrm>
            <a:off x="4659313" y="30400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66" name="Line 14"/>
          <p:cNvSpPr>
            <a:spLocks noChangeShapeType="1"/>
          </p:cNvSpPr>
          <p:nvPr/>
        </p:nvSpPr>
        <p:spPr bwMode="auto">
          <a:xfrm>
            <a:off x="2667000" y="41068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67" name="Line 15"/>
          <p:cNvSpPr>
            <a:spLocks noChangeShapeType="1"/>
          </p:cNvSpPr>
          <p:nvPr/>
        </p:nvSpPr>
        <p:spPr bwMode="auto">
          <a:xfrm>
            <a:off x="4659313" y="41068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68" name="Line 16"/>
          <p:cNvSpPr>
            <a:spLocks noChangeShapeType="1"/>
          </p:cNvSpPr>
          <p:nvPr/>
        </p:nvSpPr>
        <p:spPr bwMode="auto">
          <a:xfrm>
            <a:off x="4659313" y="47164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69" name="Line 17"/>
          <p:cNvSpPr>
            <a:spLocks noChangeShapeType="1"/>
          </p:cNvSpPr>
          <p:nvPr/>
        </p:nvSpPr>
        <p:spPr bwMode="auto">
          <a:xfrm>
            <a:off x="3559175" y="5489575"/>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70" name="Line 18"/>
          <p:cNvSpPr>
            <a:spLocks noChangeShapeType="1"/>
          </p:cNvSpPr>
          <p:nvPr/>
        </p:nvSpPr>
        <p:spPr bwMode="auto">
          <a:xfrm>
            <a:off x="2667000" y="47164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71" name="Text Box 19"/>
          <p:cNvSpPr txBox="1">
            <a:spLocks noChangeArrowheads="1"/>
          </p:cNvSpPr>
          <p:nvPr/>
        </p:nvSpPr>
        <p:spPr bwMode="auto">
          <a:xfrm>
            <a:off x="5683250" y="2719388"/>
            <a:ext cx="1321145" cy="369332"/>
          </a:xfrm>
          <a:prstGeom prst="rect">
            <a:avLst/>
          </a:prstGeom>
          <a:noFill/>
          <a:ln w="25400">
            <a:noFill/>
            <a:miter lim="800000"/>
            <a:headEnd/>
            <a:tailEnd/>
          </a:ln>
          <a:effectLst/>
        </p:spPr>
        <p:txBody>
          <a:bodyPr wrap="none">
            <a:prstTxWarp prst="textNoShape">
              <a:avLst/>
            </a:prstTxWarp>
            <a:spAutoFit/>
          </a:bodyPr>
          <a:lstStyle/>
          <a:p>
            <a:r>
              <a:rPr lang="en-US" sz="1800" i="1">
                <a:solidFill>
                  <a:srgbClr val="C00000"/>
                </a:solidFill>
                <a:latin typeface="Calibri"/>
                <a:cs typeface="Calibri"/>
              </a:rPr>
              <a:t>Source files</a:t>
            </a:r>
          </a:p>
        </p:txBody>
      </p:sp>
      <p:sp>
        <p:nvSpPr>
          <p:cNvPr id="228372" name="Text Box 20"/>
          <p:cNvSpPr txBox="1">
            <a:spLocks noChangeArrowheads="1"/>
          </p:cNvSpPr>
          <p:nvPr/>
        </p:nvSpPr>
        <p:spPr bwMode="auto">
          <a:xfrm>
            <a:off x="5619750" y="4264025"/>
            <a:ext cx="2404637" cy="646331"/>
          </a:xfrm>
          <a:prstGeom prst="rect">
            <a:avLst/>
          </a:prstGeom>
          <a:noFill/>
          <a:ln w="25400">
            <a:noFill/>
            <a:miter lim="800000"/>
            <a:headEnd/>
            <a:tailEnd/>
          </a:ln>
          <a:effectLst/>
        </p:spPr>
        <p:txBody>
          <a:bodyPr wrap="none">
            <a:prstTxWarp prst="textNoShape">
              <a:avLst/>
            </a:prstTxWarp>
            <a:spAutoFit/>
          </a:bodyPr>
          <a:lstStyle/>
          <a:p>
            <a:r>
              <a:rPr lang="en-US" sz="1800" i="1">
                <a:solidFill>
                  <a:srgbClr val="C00000"/>
                </a:solidFill>
                <a:latin typeface="Calibri"/>
                <a:cs typeface="Calibri"/>
              </a:rPr>
              <a:t>Separately compiled</a:t>
            </a:r>
          </a:p>
          <a:p>
            <a:r>
              <a:rPr lang="en-US" sz="1800" i="1" u="sng">
                <a:solidFill>
                  <a:srgbClr val="C00000"/>
                </a:solidFill>
                <a:latin typeface="Calibri"/>
                <a:cs typeface="Calibri"/>
              </a:rPr>
              <a:t>relocatable</a:t>
            </a:r>
            <a:r>
              <a:rPr lang="en-US" sz="1800" i="1">
                <a:solidFill>
                  <a:srgbClr val="C00000"/>
                </a:solidFill>
                <a:latin typeface="Calibri"/>
                <a:cs typeface="Calibri"/>
              </a:rPr>
              <a:t> object files</a:t>
            </a:r>
          </a:p>
        </p:txBody>
      </p:sp>
      <p:sp>
        <p:nvSpPr>
          <p:cNvPr id="228373" name="Text Box 21"/>
          <p:cNvSpPr txBox="1">
            <a:spLocks noChangeArrowheads="1"/>
          </p:cNvSpPr>
          <p:nvPr/>
        </p:nvSpPr>
        <p:spPr bwMode="auto">
          <a:xfrm>
            <a:off x="3999592" y="5607050"/>
            <a:ext cx="4077608" cy="923330"/>
          </a:xfrm>
          <a:prstGeom prst="rect">
            <a:avLst/>
          </a:prstGeom>
          <a:noFill/>
          <a:ln w="25400">
            <a:noFill/>
            <a:miter lim="800000"/>
            <a:headEnd/>
            <a:tailEnd/>
          </a:ln>
          <a:effectLst/>
        </p:spPr>
        <p:txBody>
          <a:bodyPr wrap="none">
            <a:prstTxWarp prst="textNoShape">
              <a:avLst/>
            </a:prstTxWarp>
            <a:spAutoFit/>
          </a:bodyPr>
          <a:lstStyle/>
          <a:p>
            <a:r>
              <a:rPr lang="en-US" sz="1800" i="1">
                <a:solidFill>
                  <a:srgbClr val="C00000"/>
                </a:solidFill>
                <a:latin typeface="Calibri"/>
                <a:cs typeface="Calibri"/>
              </a:rPr>
              <a:t>Fully linked </a:t>
            </a:r>
            <a:r>
              <a:rPr lang="en-US" sz="1800" i="1" u="sng">
                <a:solidFill>
                  <a:srgbClr val="C00000"/>
                </a:solidFill>
                <a:latin typeface="Calibri"/>
                <a:cs typeface="Calibri"/>
              </a:rPr>
              <a:t>executable</a:t>
            </a:r>
            <a:r>
              <a:rPr lang="en-US" sz="1800" i="1">
                <a:solidFill>
                  <a:srgbClr val="C00000"/>
                </a:solidFill>
                <a:latin typeface="Calibri"/>
                <a:cs typeface="Calibri"/>
              </a:rPr>
              <a:t> object file</a:t>
            </a:r>
          </a:p>
          <a:p>
            <a:r>
              <a:rPr lang="en-US" sz="1800" i="1">
                <a:solidFill>
                  <a:srgbClr val="C00000"/>
                </a:solidFill>
                <a:latin typeface="Calibri"/>
                <a:cs typeface="Calibri"/>
              </a:rPr>
              <a:t>(contains code and data for all functions</a:t>
            </a:r>
          </a:p>
          <a:p>
            <a:r>
              <a:rPr lang="en-US" sz="1800" i="1">
                <a:solidFill>
                  <a:srgbClr val="C00000"/>
                </a:solidFill>
                <a:latin typeface="Calibri"/>
                <a:cs typeface="Calibri"/>
              </a:rPr>
              <a:t>defined in </a:t>
            </a:r>
            <a:r>
              <a:rPr lang="en-US" sz="1800" i="1" err="1">
                <a:solidFill>
                  <a:srgbClr val="C00000"/>
                </a:solidFill>
                <a:latin typeface="Courier New"/>
                <a:cs typeface="Courier New"/>
              </a:rPr>
              <a:t>main.c</a:t>
            </a:r>
            <a:r>
              <a:rPr lang="en-US" sz="1800" i="1">
                <a:solidFill>
                  <a:srgbClr val="C00000"/>
                </a:solidFill>
                <a:latin typeface="Courier New"/>
                <a:cs typeface="Courier New"/>
              </a:rPr>
              <a:t> </a:t>
            </a:r>
            <a:r>
              <a:rPr lang="en-US" sz="1800" i="1">
                <a:solidFill>
                  <a:srgbClr val="C00000"/>
                </a:solidFill>
                <a:latin typeface="Calibri"/>
                <a:cs typeface="Calibri"/>
              </a:rPr>
              <a:t>and</a:t>
            </a:r>
            <a:r>
              <a:rPr lang="en-US" sz="1800" i="1">
                <a:solidFill>
                  <a:srgbClr val="C00000"/>
                </a:solidFill>
                <a:latin typeface="Courier New"/>
                <a:cs typeface="Courier New"/>
              </a:rPr>
              <a:t> </a:t>
            </a:r>
            <a:r>
              <a:rPr lang="en-US" sz="1800" i="1" err="1">
                <a:solidFill>
                  <a:srgbClr val="C00000"/>
                </a:solidFill>
                <a:latin typeface="Courier New"/>
                <a:cs typeface="Courier New"/>
              </a:rPr>
              <a:t>sum.c</a:t>
            </a:r>
            <a:r>
              <a:rPr lang="en-US" sz="1800" i="1">
                <a:solidFill>
                  <a:srgbClr val="C00000"/>
                </a:solidFill>
                <a:latin typeface="Calibri"/>
                <a:cs typeface="Calibri"/>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1" grpId="0"/>
      <p:bldP spid="228372" grpId="0"/>
      <p:bldP spid="22837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p:cNvSpPr>
            <a:spLocks noGrp="1" noChangeArrowheads="1"/>
          </p:cNvSpPr>
          <p:nvPr>
            <p:ph type="title"/>
          </p:nvPr>
        </p:nvSpPr>
        <p:spPr>
          <a:xfrm>
            <a:off x="404813" y="457200"/>
            <a:ext cx="6986587" cy="781050"/>
          </a:xfrm>
        </p:spPr>
        <p:txBody>
          <a:bodyPr/>
          <a:lstStyle/>
          <a:p>
            <a:r>
              <a:rPr lang="en-US"/>
              <a:t>What Do Linkers Do?</a:t>
            </a:r>
          </a:p>
        </p:txBody>
      </p:sp>
      <p:sp>
        <p:nvSpPr>
          <p:cNvPr id="196613" name="Rectangle 5"/>
          <p:cNvSpPr>
            <a:spLocks noGrp="1" noChangeArrowheads="1"/>
          </p:cNvSpPr>
          <p:nvPr>
            <p:ph type="body" idx="1"/>
          </p:nvPr>
        </p:nvSpPr>
        <p:spPr>
          <a:xfrm>
            <a:off x="290513" y="1449388"/>
            <a:ext cx="8853487" cy="5484812"/>
          </a:xfrm>
        </p:spPr>
        <p:txBody>
          <a:bodyPr/>
          <a:lstStyle/>
          <a:p>
            <a:r>
              <a:rPr lang="en-US"/>
              <a:t>Step 1: Symbol resolution</a:t>
            </a:r>
          </a:p>
          <a:p>
            <a:pPr lvl="1"/>
            <a:endParaRPr lang="en-US"/>
          </a:p>
          <a:p>
            <a:pPr lvl="1"/>
            <a:r>
              <a:rPr lang="en-US"/>
              <a:t>Programs define and reference </a:t>
            </a:r>
            <a:r>
              <a:rPr lang="en-US" i="1"/>
              <a:t>symbols</a:t>
            </a:r>
            <a:r>
              <a:rPr lang="en-US"/>
              <a:t> (global variables and functions):</a:t>
            </a:r>
          </a:p>
          <a:p>
            <a:pPr lvl="2"/>
            <a:r>
              <a:rPr lang="en-US" sz="1800" b="1">
                <a:latin typeface="Courier New" charset="0"/>
              </a:rPr>
              <a:t>void swap() {…}   /* define symbol swap */</a:t>
            </a:r>
          </a:p>
          <a:p>
            <a:pPr lvl="2"/>
            <a:r>
              <a:rPr lang="en-US" sz="1800" b="1">
                <a:latin typeface="Courier New" charset="0"/>
              </a:rPr>
              <a:t>swap();           /* reference symbol swap */</a:t>
            </a:r>
          </a:p>
          <a:p>
            <a:pPr lvl="2"/>
            <a:r>
              <a:rPr lang="en-US" sz="1800" b="1" err="1">
                <a:latin typeface="Courier New" charset="0"/>
              </a:rPr>
              <a:t>int</a:t>
            </a:r>
            <a:r>
              <a:rPr lang="en-US" sz="1800" b="1">
                <a:latin typeface="Courier New" charset="0"/>
              </a:rPr>
              <a:t> *</a:t>
            </a:r>
            <a:r>
              <a:rPr lang="en-US" sz="1800" b="1" err="1">
                <a:latin typeface="Courier New" charset="0"/>
              </a:rPr>
              <a:t>xp</a:t>
            </a:r>
            <a:r>
              <a:rPr lang="en-US" sz="1800" b="1">
                <a:latin typeface="Courier New" charset="0"/>
              </a:rPr>
              <a:t> = &amp;</a:t>
            </a:r>
            <a:r>
              <a:rPr lang="en-US" sz="1800" b="1" err="1">
                <a:latin typeface="Courier New" charset="0"/>
              </a:rPr>
              <a:t>x</a:t>
            </a:r>
            <a:r>
              <a:rPr lang="en-US" sz="1800" b="1">
                <a:latin typeface="Courier New" charset="0"/>
              </a:rPr>
              <a:t>;     /* define symbol </a:t>
            </a:r>
            <a:r>
              <a:rPr lang="en-US" sz="1800" b="1" err="1">
                <a:latin typeface="Courier New" charset="0"/>
              </a:rPr>
              <a:t>xp</a:t>
            </a:r>
            <a:r>
              <a:rPr lang="en-US" sz="1800" b="1">
                <a:latin typeface="Courier New" charset="0"/>
              </a:rPr>
              <a:t>, reference </a:t>
            </a:r>
            <a:r>
              <a:rPr lang="en-US" sz="1800" b="1" err="1">
                <a:latin typeface="Courier New" charset="0"/>
              </a:rPr>
              <a:t>x</a:t>
            </a:r>
            <a:r>
              <a:rPr lang="en-US" sz="1800" b="1">
                <a:latin typeface="Courier New" charset="0"/>
              </a:rPr>
              <a:t> */</a:t>
            </a:r>
            <a:endParaRPr lang="en-US" sz="1800" b="1"/>
          </a:p>
          <a:p>
            <a:pPr lvl="1"/>
            <a:endParaRPr lang="en-US"/>
          </a:p>
          <a:p>
            <a:pPr lvl="1"/>
            <a:r>
              <a:rPr lang="en-US"/>
              <a:t>Symbol definitions are stored in object file (by assembler) in </a:t>
            </a:r>
            <a:r>
              <a:rPr lang="en-US" i="1"/>
              <a:t>symbol table</a:t>
            </a:r>
            <a:r>
              <a:rPr lang="en-US"/>
              <a:t>.</a:t>
            </a:r>
          </a:p>
          <a:p>
            <a:pPr lvl="2"/>
            <a:r>
              <a:rPr lang="en-US"/>
              <a:t>Symbol table is an array of entries</a:t>
            </a:r>
            <a:endParaRPr lang="en-US">
              <a:latin typeface="Courier New"/>
              <a:cs typeface="Courier New"/>
            </a:endParaRPr>
          </a:p>
          <a:p>
            <a:pPr lvl="2"/>
            <a:r>
              <a:rPr lang="en-US"/>
              <a:t>Each entry includes name, size, and location of symbol.</a:t>
            </a:r>
          </a:p>
          <a:p>
            <a:pPr lvl="1"/>
            <a:endParaRPr lang="en-US"/>
          </a:p>
          <a:p>
            <a:pPr lvl="1"/>
            <a:r>
              <a:rPr lang="en-US" b="1">
                <a:solidFill>
                  <a:srgbClr val="FF0000"/>
                </a:solidFill>
              </a:rPr>
              <a:t>During symbol resolution step, the linker associates each symbol reference with exactly one symbol definition.</a:t>
            </a:r>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r>
              <a:rPr lang="en-US"/>
              <a:t>Symbols in Example C Program</a:t>
            </a:r>
          </a:p>
        </p:txBody>
      </p:sp>
      <p:sp>
        <p:nvSpPr>
          <p:cNvPr id="201731" name="Rectangle 3"/>
          <p:cNvSpPr>
            <a:spLocks noChangeArrowheads="1"/>
          </p:cNvSpPr>
          <p:nvPr/>
        </p:nvSpPr>
        <p:spPr bwMode="auto">
          <a:xfrm>
            <a:off x="139700" y="1928813"/>
            <a:ext cx="4508500" cy="2862323"/>
          </a:xfrm>
          <a:prstGeom prst="rect">
            <a:avLst/>
          </a:prstGeom>
          <a:solidFill>
            <a:srgbClr val="F7F5CD"/>
          </a:solidFill>
          <a:ln w="3175">
            <a:solidFill>
              <a:schemeClr val="tx1"/>
            </a:solidFill>
            <a:miter lim="800000"/>
            <a:headEnd/>
            <a:tailEnd/>
          </a:ln>
          <a:effectLst/>
        </p:spPr>
        <p:txBody>
          <a:bodyPr wrap="square">
            <a:prstTxWarp prst="textNoShape">
              <a:avLst/>
            </a:prstTxWarp>
            <a:spAutoFit/>
          </a:bodyPr>
          <a:lstStyle/>
          <a:p>
            <a:r>
              <a:rPr lang="en-US" sz="1800" err="1">
                <a:latin typeface="Courier New"/>
                <a:cs typeface="Courier New"/>
              </a:rPr>
              <a:t>int</a:t>
            </a:r>
            <a:r>
              <a:rPr lang="en-US" sz="1800">
                <a:latin typeface="Courier New"/>
                <a:cs typeface="Courier New"/>
              </a:rPr>
              <a:t> sum(</a:t>
            </a:r>
            <a:r>
              <a:rPr lang="en-US" sz="1800" err="1">
                <a:latin typeface="Courier New"/>
                <a:cs typeface="Courier New"/>
              </a:rPr>
              <a:t>int</a:t>
            </a:r>
            <a:r>
              <a:rPr lang="en-US" sz="1800">
                <a:latin typeface="Courier New"/>
                <a:cs typeface="Courier New"/>
              </a:rPr>
              <a:t> *a, </a:t>
            </a:r>
            <a:r>
              <a:rPr lang="en-US" sz="1800" err="1">
                <a:latin typeface="Courier New"/>
                <a:cs typeface="Courier New"/>
              </a:rPr>
              <a:t>int</a:t>
            </a:r>
            <a:r>
              <a:rPr lang="en-US" sz="1800">
                <a:latin typeface="Courier New"/>
                <a:cs typeface="Courier New"/>
              </a:rPr>
              <a:t> n);</a:t>
            </a:r>
          </a:p>
          <a:p>
            <a:endParaRPr lang="en-US" sz="1800">
              <a:latin typeface="Courier New"/>
              <a:cs typeface="Courier New"/>
            </a:endParaRPr>
          </a:p>
          <a:p>
            <a:r>
              <a:rPr lang="hu-HU" sz="1800">
                <a:latin typeface="Courier New"/>
                <a:cs typeface="Courier New"/>
              </a:rPr>
              <a:t>int </a:t>
            </a:r>
            <a:r>
              <a:rPr lang="hu-HU" sz="1800">
                <a:solidFill>
                  <a:schemeClr val="accent2"/>
                </a:solidFill>
                <a:latin typeface="Courier New"/>
                <a:cs typeface="Courier New"/>
              </a:rPr>
              <a:t>array</a:t>
            </a:r>
            <a:r>
              <a:rPr lang="hu-HU" sz="1800">
                <a:latin typeface="Courier New"/>
                <a:cs typeface="Courier New"/>
              </a:rPr>
              <a:t>[2] = {1, 2};</a:t>
            </a:r>
          </a:p>
          <a:p>
            <a:endParaRPr lang="hu-HU" sz="1800">
              <a:latin typeface="Courier New"/>
              <a:cs typeface="Courier New"/>
            </a:endParaRPr>
          </a:p>
          <a:p>
            <a:r>
              <a:rPr lang="en-US" sz="1800" err="1">
                <a:latin typeface="Courier New"/>
                <a:cs typeface="Courier New"/>
              </a:rPr>
              <a:t>int</a:t>
            </a:r>
            <a:r>
              <a:rPr lang="en-US" sz="1800">
                <a:latin typeface="Courier New"/>
                <a:cs typeface="Courier New"/>
              </a:rPr>
              <a:t> </a:t>
            </a:r>
            <a:r>
              <a:rPr lang="en-US" sz="1800">
                <a:solidFill>
                  <a:srgbClr val="3333CC"/>
                </a:solidFill>
                <a:latin typeface="Courier New"/>
                <a:cs typeface="Courier New"/>
              </a:rPr>
              <a:t>main</a:t>
            </a:r>
            <a:r>
              <a:rPr lang="en-US" sz="1800">
                <a:latin typeface="Courier New"/>
                <a:cs typeface="Courier New"/>
              </a:rPr>
              <a:t>(</a:t>
            </a:r>
            <a:r>
              <a:rPr lang="en-US" sz="1800" err="1">
                <a:latin typeface="Courier New"/>
                <a:cs typeface="Courier New"/>
              </a:rPr>
              <a:t>int</a:t>
            </a:r>
            <a:r>
              <a:rPr lang="en-US" sz="1800">
                <a:latin typeface="Courier New"/>
                <a:cs typeface="Courier New"/>
              </a:rPr>
              <a:t> </a:t>
            </a:r>
            <a:r>
              <a:rPr lang="en-US" sz="1800" err="1">
                <a:latin typeface="Courier New"/>
                <a:cs typeface="Courier New"/>
              </a:rPr>
              <a:t>argc</a:t>
            </a:r>
            <a:r>
              <a:rPr lang="en-US" sz="1800">
                <a:latin typeface="Courier New"/>
                <a:cs typeface="Courier New"/>
              </a:rPr>
              <a:t>, char** </a:t>
            </a:r>
            <a:r>
              <a:rPr lang="en-US" sz="1800" err="1">
                <a:latin typeface="Courier New"/>
                <a:cs typeface="Courier New"/>
              </a:rPr>
              <a:t>argv</a:t>
            </a:r>
            <a:r>
              <a:rPr lang="en-US" sz="1800">
                <a:latin typeface="Courier New"/>
                <a:cs typeface="Courier New"/>
              </a:rPr>
              <a:t>)</a:t>
            </a:r>
          </a:p>
          <a:p>
            <a:r>
              <a:rPr lang="en-US" sz="1800">
                <a:latin typeface="Courier New"/>
                <a:cs typeface="Courier New"/>
              </a:rPr>
              <a:t>{</a:t>
            </a:r>
          </a:p>
          <a:p>
            <a:r>
              <a:rPr lang="fr-FR" sz="1800">
                <a:latin typeface="Courier New"/>
                <a:cs typeface="Courier New"/>
              </a:rPr>
              <a:t>    </a:t>
            </a:r>
            <a:r>
              <a:rPr lang="fr-FR" sz="1800" err="1">
                <a:latin typeface="Courier New"/>
                <a:cs typeface="Courier New"/>
              </a:rPr>
              <a:t>int</a:t>
            </a:r>
            <a:r>
              <a:rPr lang="fr-FR" sz="1800">
                <a:latin typeface="Courier New"/>
                <a:cs typeface="Courier New"/>
              </a:rPr>
              <a:t> val = </a:t>
            </a:r>
            <a:r>
              <a:rPr lang="fr-FR" sz="1800" err="1">
                <a:solidFill>
                  <a:srgbClr val="C00000"/>
                </a:solidFill>
                <a:latin typeface="Courier New"/>
                <a:cs typeface="Courier New"/>
              </a:rPr>
              <a:t>sum</a:t>
            </a:r>
            <a:r>
              <a:rPr lang="fr-FR" sz="1800">
                <a:latin typeface="Courier New"/>
                <a:cs typeface="Courier New"/>
              </a:rPr>
              <a:t>(</a:t>
            </a:r>
            <a:r>
              <a:rPr lang="fr-FR" sz="1800" err="1">
                <a:latin typeface="Courier New"/>
                <a:cs typeface="Courier New"/>
              </a:rPr>
              <a:t>array</a:t>
            </a:r>
            <a:r>
              <a:rPr lang="fr-FR" sz="1800">
                <a:latin typeface="Courier New"/>
                <a:cs typeface="Courier New"/>
              </a:rPr>
              <a:t>, 2);</a:t>
            </a:r>
          </a:p>
          <a:p>
            <a:r>
              <a:rPr lang="fr-FR" sz="1800">
                <a:latin typeface="Courier New"/>
                <a:cs typeface="Courier New"/>
              </a:rPr>
              <a:t>    return val;</a:t>
            </a:r>
          </a:p>
          <a:p>
            <a:r>
              <a:rPr lang="fr-FR" sz="1800">
                <a:latin typeface="Courier New"/>
                <a:cs typeface="Courier New"/>
              </a:rPr>
              <a:t>}</a:t>
            </a:r>
          </a:p>
          <a:p>
            <a:endParaRPr lang="en-US" sz="1800">
              <a:latin typeface="Courier New"/>
              <a:cs typeface="Courier New"/>
            </a:endParaRPr>
          </a:p>
        </p:txBody>
      </p:sp>
      <p:sp>
        <p:nvSpPr>
          <p:cNvPr id="201734" name="Rectangle 6"/>
          <p:cNvSpPr>
            <a:spLocks noChangeArrowheads="1"/>
          </p:cNvSpPr>
          <p:nvPr/>
        </p:nvSpPr>
        <p:spPr bwMode="auto">
          <a:xfrm>
            <a:off x="4724400" y="1928813"/>
            <a:ext cx="4256209" cy="2862323"/>
          </a:xfrm>
          <a:prstGeom prst="rect">
            <a:avLst/>
          </a:prstGeom>
          <a:solidFill>
            <a:srgbClr val="DBF2DA"/>
          </a:solidFill>
          <a:ln w="3175">
            <a:solidFill>
              <a:schemeClr val="tx1"/>
            </a:solidFill>
            <a:miter lim="800000"/>
            <a:headEnd/>
            <a:tailEnd/>
          </a:ln>
          <a:effectLst/>
        </p:spPr>
        <p:txBody>
          <a:bodyPr wrap="none">
            <a:prstTxWarp prst="textNoShape">
              <a:avLst/>
            </a:prstTxWarp>
            <a:spAutoFit/>
          </a:bodyPr>
          <a:lstStyle/>
          <a:p>
            <a:r>
              <a:rPr lang="en-US" sz="1800" err="1">
                <a:solidFill>
                  <a:srgbClr val="000000"/>
                </a:solidFill>
                <a:latin typeface="Courier New"/>
                <a:cs typeface="Courier New"/>
              </a:rPr>
              <a:t>int</a:t>
            </a:r>
            <a:r>
              <a:rPr lang="en-US" sz="1800">
                <a:solidFill>
                  <a:srgbClr val="000000"/>
                </a:solidFill>
                <a:latin typeface="Courier New"/>
                <a:cs typeface="Courier New"/>
              </a:rPr>
              <a:t> </a:t>
            </a:r>
            <a:r>
              <a:rPr lang="en-US" sz="1800">
                <a:solidFill>
                  <a:srgbClr val="3333CC"/>
                </a:solidFill>
                <a:latin typeface="Courier New"/>
                <a:cs typeface="Courier New"/>
              </a:rPr>
              <a:t>sum</a:t>
            </a:r>
            <a:r>
              <a:rPr lang="en-US" sz="1800">
                <a:solidFill>
                  <a:srgbClr val="000000"/>
                </a:solidFill>
                <a:latin typeface="Courier New"/>
                <a:cs typeface="Courier New"/>
              </a:rPr>
              <a:t>(</a:t>
            </a:r>
            <a:r>
              <a:rPr lang="en-US" sz="1800" err="1">
                <a:solidFill>
                  <a:srgbClr val="000000"/>
                </a:solidFill>
                <a:latin typeface="Courier New"/>
                <a:cs typeface="Courier New"/>
              </a:rPr>
              <a:t>int</a:t>
            </a:r>
            <a:r>
              <a:rPr lang="en-US" sz="1800">
                <a:solidFill>
                  <a:srgbClr val="000000"/>
                </a:solidFill>
                <a:latin typeface="Courier New"/>
                <a:cs typeface="Courier New"/>
              </a:rPr>
              <a:t> *a, </a:t>
            </a:r>
            <a:r>
              <a:rPr lang="en-US" sz="1800" err="1">
                <a:solidFill>
                  <a:srgbClr val="000000"/>
                </a:solidFill>
                <a:latin typeface="Courier New"/>
                <a:cs typeface="Courier New"/>
              </a:rPr>
              <a:t>int</a:t>
            </a:r>
            <a:r>
              <a:rPr lang="en-US" sz="1800">
                <a:solidFill>
                  <a:srgbClr val="000000"/>
                </a:solidFill>
                <a:latin typeface="Courier New"/>
                <a:cs typeface="Courier New"/>
              </a:rPr>
              <a:t> n)</a:t>
            </a:r>
          </a:p>
          <a:p>
            <a:r>
              <a:rPr lang="en-US" sz="1800">
                <a:solidFill>
                  <a:srgbClr val="000000"/>
                </a:solidFill>
                <a:latin typeface="Courier New"/>
                <a:cs typeface="Courier New"/>
              </a:rPr>
              <a:t>{</a:t>
            </a:r>
          </a:p>
          <a:p>
            <a:r>
              <a:rPr lang="fr-FR" sz="1800">
                <a:solidFill>
                  <a:srgbClr val="000000"/>
                </a:solidFill>
                <a:latin typeface="Courier New"/>
                <a:cs typeface="Courier New"/>
              </a:rPr>
              <a:t>    </a:t>
            </a:r>
            <a:r>
              <a:rPr lang="fr-FR" sz="1800" err="1">
                <a:solidFill>
                  <a:srgbClr val="000000"/>
                </a:solidFill>
                <a:latin typeface="Courier New"/>
                <a:cs typeface="Courier New"/>
              </a:rPr>
              <a:t>int</a:t>
            </a:r>
            <a:r>
              <a:rPr lang="fr-FR" sz="1800">
                <a:solidFill>
                  <a:srgbClr val="000000"/>
                </a:solidFill>
                <a:latin typeface="Courier New"/>
                <a:cs typeface="Courier New"/>
              </a:rPr>
              <a:t> i, s = 0;</a:t>
            </a:r>
          </a:p>
          <a:p>
            <a:endParaRPr lang="fr-FR" sz="1800">
              <a:solidFill>
                <a:srgbClr val="000000"/>
              </a:solidFill>
              <a:latin typeface="Courier New"/>
              <a:cs typeface="Courier New"/>
            </a:endParaRPr>
          </a:p>
          <a:p>
            <a:r>
              <a:rPr lang="da-DK" sz="1800">
                <a:solidFill>
                  <a:srgbClr val="000000"/>
                </a:solidFill>
                <a:latin typeface="Courier New"/>
                <a:cs typeface="Courier New"/>
              </a:rPr>
              <a:t>    for (i = 0; i &lt; n; i++) {</a:t>
            </a:r>
          </a:p>
          <a:p>
            <a:r>
              <a:rPr lang="da-DK" sz="1800">
                <a:solidFill>
                  <a:srgbClr val="000000"/>
                </a:solidFill>
                <a:latin typeface="Courier New"/>
                <a:cs typeface="Courier New"/>
              </a:rPr>
              <a:t>        s += a[i];</a:t>
            </a:r>
          </a:p>
          <a:p>
            <a:r>
              <a:rPr lang="da-DK" sz="1800">
                <a:solidFill>
                  <a:srgbClr val="000000"/>
                </a:solidFill>
                <a:latin typeface="Courier New"/>
                <a:cs typeface="Courier New"/>
              </a:rPr>
              <a:t>    }</a:t>
            </a:r>
          </a:p>
          <a:p>
            <a:r>
              <a:rPr lang="is-IS" sz="1800">
                <a:solidFill>
                  <a:srgbClr val="000000"/>
                </a:solidFill>
                <a:latin typeface="Courier New"/>
                <a:cs typeface="Courier New"/>
              </a:rPr>
              <a:t>    return s;</a:t>
            </a:r>
          </a:p>
          <a:p>
            <a:r>
              <a:rPr lang="is-IS" sz="1800">
                <a:solidFill>
                  <a:srgbClr val="000000"/>
                </a:solidFill>
                <a:latin typeface="Courier New"/>
                <a:cs typeface="Courier New"/>
              </a:rPr>
              <a:t>}</a:t>
            </a:r>
          </a:p>
          <a:p>
            <a:endParaRPr lang="is-IS" sz="1800">
              <a:solidFill>
                <a:srgbClr val="000000"/>
              </a:solidFill>
              <a:latin typeface="Courier New"/>
              <a:cs typeface="Courier New"/>
            </a:endParaRPr>
          </a:p>
        </p:txBody>
      </p:sp>
      <p:sp>
        <p:nvSpPr>
          <p:cNvPr id="7" name="Rectangle 3"/>
          <p:cNvSpPr>
            <a:spLocks noChangeArrowheads="1"/>
          </p:cNvSpPr>
          <p:nvPr/>
        </p:nvSpPr>
        <p:spPr bwMode="auto">
          <a:xfrm>
            <a:off x="3199906" y="4442937"/>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main.c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8" name="Rectangle 3"/>
          <p:cNvSpPr>
            <a:spLocks noChangeArrowheads="1"/>
          </p:cNvSpPr>
          <p:nvPr/>
        </p:nvSpPr>
        <p:spPr bwMode="auto">
          <a:xfrm>
            <a:off x="7871984" y="4433473"/>
            <a:ext cx="928772"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sum.c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2" name="Oval 1"/>
          <p:cNvSpPr/>
          <p:nvPr/>
        </p:nvSpPr>
        <p:spPr bwMode="auto">
          <a:xfrm>
            <a:off x="685800" y="2514600"/>
            <a:ext cx="838200" cy="381000"/>
          </a:xfrm>
          <a:prstGeom prst="ellipse">
            <a:avLst/>
          </a:prstGeom>
          <a:noFill/>
          <a:ln w="28575" cap="flat" cmpd="sng" algn="ctr">
            <a:solidFill>
              <a:schemeClr val="accent2"/>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solidFill>
                <a:schemeClr val="accent2"/>
              </a:solidFill>
              <a:latin typeface="Calibri" pitchFamily="34" charset="0"/>
            </a:endParaRPr>
          </a:p>
        </p:txBody>
      </p:sp>
      <p:sp>
        <p:nvSpPr>
          <p:cNvPr id="9" name="Oval 8"/>
          <p:cNvSpPr/>
          <p:nvPr/>
        </p:nvSpPr>
        <p:spPr bwMode="auto">
          <a:xfrm>
            <a:off x="673497" y="3048000"/>
            <a:ext cx="838200" cy="381000"/>
          </a:xfrm>
          <a:prstGeom prst="ellipse">
            <a:avLst/>
          </a:prstGeom>
          <a:noFill/>
          <a:ln w="28575" cap="flat" cmpd="sng" algn="ctr">
            <a:solidFill>
              <a:schemeClr val="accent2"/>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solidFill>
                <a:schemeClr val="accent2"/>
              </a:solidFill>
              <a:latin typeface="Calibri" pitchFamily="34" charset="0"/>
            </a:endParaRPr>
          </a:p>
        </p:txBody>
      </p:sp>
      <p:sp>
        <p:nvSpPr>
          <p:cNvPr id="10" name="Oval 9"/>
          <p:cNvSpPr/>
          <p:nvPr/>
        </p:nvSpPr>
        <p:spPr bwMode="auto">
          <a:xfrm>
            <a:off x="5181600" y="1924613"/>
            <a:ext cx="838200" cy="381000"/>
          </a:xfrm>
          <a:prstGeom prst="ellipse">
            <a:avLst/>
          </a:prstGeom>
          <a:noFill/>
          <a:ln w="28575" cap="flat" cmpd="sng" algn="ctr">
            <a:solidFill>
              <a:schemeClr val="accent2"/>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solidFill>
                <a:schemeClr val="accent2"/>
              </a:solidFill>
              <a:latin typeface="Calibri" pitchFamily="34" charset="0"/>
            </a:endParaRPr>
          </a:p>
        </p:txBody>
      </p:sp>
      <p:sp>
        <p:nvSpPr>
          <p:cNvPr id="11" name="Oval 10"/>
          <p:cNvSpPr/>
          <p:nvPr/>
        </p:nvSpPr>
        <p:spPr bwMode="auto">
          <a:xfrm>
            <a:off x="1930436" y="3581400"/>
            <a:ext cx="838200" cy="381000"/>
          </a:xfrm>
          <a:prstGeom prst="ellipse">
            <a:avLst/>
          </a:prstGeom>
          <a:noFill/>
          <a:ln w="28575" cap="flat" cmpd="sng" algn="ctr">
            <a:solidFill>
              <a:srgbClr val="C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solidFill>
                <a:schemeClr val="accent2"/>
              </a:solidFill>
              <a:latin typeface="Calibri" pitchFamily="34" charset="0"/>
            </a:endParaRPr>
          </a:p>
        </p:txBody>
      </p:sp>
      <p:cxnSp>
        <p:nvCxnSpPr>
          <p:cNvPr id="4" name="Straight Connector 3"/>
          <p:cNvCxnSpPr>
            <a:stCxn id="2" idx="7"/>
          </p:cNvCxnSpPr>
          <p:nvPr/>
        </p:nvCxnSpPr>
        <p:spPr bwMode="auto">
          <a:xfrm flipV="1">
            <a:off x="1401248" y="1600200"/>
            <a:ext cx="2484952" cy="970196"/>
          </a:xfrm>
          <a:prstGeom prst="line">
            <a:avLst/>
          </a:prstGeom>
          <a:noFill/>
          <a:ln w="25400" cap="flat" cmpd="sng" algn="ctr">
            <a:solidFill>
              <a:schemeClr val="accent2"/>
            </a:solidFill>
            <a:prstDash val="solid"/>
            <a:round/>
            <a:headEnd type="none" w="med" len="med"/>
            <a:tailEnd type="none" w="med" len="med"/>
          </a:ln>
          <a:effectLst/>
        </p:spPr>
      </p:cxnSp>
      <p:cxnSp>
        <p:nvCxnSpPr>
          <p:cNvPr id="13" name="Straight Connector 12"/>
          <p:cNvCxnSpPr>
            <a:stCxn id="9" idx="7"/>
          </p:cNvCxnSpPr>
          <p:nvPr/>
        </p:nvCxnSpPr>
        <p:spPr bwMode="auto">
          <a:xfrm flipV="1">
            <a:off x="1388945" y="1600200"/>
            <a:ext cx="2878255" cy="1503596"/>
          </a:xfrm>
          <a:prstGeom prst="line">
            <a:avLst/>
          </a:prstGeom>
          <a:noFill/>
          <a:ln w="25400" cap="flat" cmpd="sng" algn="ctr">
            <a:solidFill>
              <a:schemeClr val="accent2"/>
            </a:solidFill>
            <a:prstDash val="solid"/>
            <a:round/>
            <a:headEnd type="none" w="med" len="med"/>
            <a:tailEnd type="none" w="med" len="med"/>
          </a:ln>
          <a:effectLst/>
        </p:spPr>
      </p:cxnSp>
      <p:cxnSp>
        <p:nvCxnSpPr>
          <p:cNvPr id="17" name="Straight Connector 16"/>
          <p:cNvCxnSpPr>
            <a:stCxn id="10" idx="1"/>
          </p:cNvCxnSpPr>
          <p:nvPr/>
        </p:nvCxnSpPr>
        <p:spPr bwMode="auto">
          <a:xfrm flipH="1" flipV="1">
            <a:off x="4495800" y="1600200"/>
            <a:ext cx="808552" cy="380209"/>
          </a:xfrm>
          <a:prstGeom prst="line">
            <a:avLst/>
          </a:prstGeom>
          <a:noFill/>
          <a:ln w="25400" cap="flat" cmpd="sng" algn="ctr">
            <a:solidFill>
              <a:schemeClr val="accent2"/>
            </a:solidFill>
            <a:prstDash val="solid"/>
            <a:round/>
            <a:headEnd type="none" w="med" len="med"/>
            <a:tailEnd type="none" w="med" len="med"/>
          </a:ln>
          <a:effectLst/>
        </p:spPr>
      </p:cxnSp>
      <p:sp>
        <p:nvSpPr>
          <p:cNvPr id="16" name="TextBox 15"/>
          <p:cNvSpPr txBox="1"/>
          <p:nvPr/>
        </p:nvSpPr>
        <p:spPr>
          <a:xfrm>
            <a:off x="3652169" y="1233496"/>
            <a:ext cx="1230062" cy="369332"/>
          </a:xfrm>
          <a:prstGeom prst="rect">
            <a:avLst/>
          </a:prstGeom>
          <a:noFill/>
        </p:spPr>
        <p:txBody>
          <a:bodyPr wrap="none" rtlCol="0">
            <a:spAutoFit/>
          </a:bodyPr>
          <a:lstStyle/>
          <a:p>
            <a:pPr algn="ctr"/>
            <a:r>
              <a:rPr lang="en-US" sz="1800">
                <a:latin typeface="Calibri" pitchFamily="34" charset="0"/>
              </a:rPr>
              <a:t>Definitions</a:t>
            </a:r>
          </a:p>
        </p:txBody>
      </p:sp>
      <p:sp>
        <p:nvSpPr>
          <p:cNvPr id="21" name="TextBox 20"/>
          <p:cNvSpPr txBox="1"/>
          <p:nvPr/>
        </p:nvSpPr>
        <p:spPr>
          <a:xfrm>
            <a:off x="3488908" y="4966320"/>
            <a:ext cx="1159292" cy="369332"/>
          </a:xfrm>
          <a:prstGeom prst="rect">
            <a:avLst/>
          </a:prstGeom>
          <a:noFill/>
        </p:spPr>
        <p:txBody>
          <a:bodyPr wrap="none" rtlCol="0">
            <a:spAutoFit/>
          </a:bodyPr>
          <a:lstStyle/>
          <a:p>
            <a:pPr algn="ctr"/>
            <a:r>
              <a:rPr lang="en-US" sz="1800">
                <a:latin typeface="Calibri" pitchFamily="34" charset="0"/>
              </a:rPr>
              <a:t>Reference</a:t>
            </a:r>
          </a:p>
        </p:txBody>
      </p:sp>
      <p:cxnSp>
        <p:nvCxnSpPr>
          <p:cNvPr id="22" name="Straight Connector 21"/>
          <p:cNvCxnSpPr>
            <a:stCxn id="11" idx="5"/>
          </p:cNvCxnSpPr>
          <p:nvPr/>
        </p:nvCxnSpPr>
        <p:spPr bwMode="auto">
          <a:xfrm>
            <a:off x="2645884" y="3906604"/>
            <a:ext cx="1341952" cy="1046396"/>
          </a:xfrm>
          <a:prstGeom prst="line">
            <a:avLst/>
          </a:prstGeom>
          <a:noFill/>
          <a:ln w="2540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1055557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421747"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Linker Symbols	</a:t>
            </a:r>
          </a:p>
        </p:txBody>
      </p:sp>
      <p:sp>
        <p:nvSpPr>
          <p:cNvPr id="16386" name="Rectangle 2"/>
          <p:cNvSpPr>
            <a:spLocks noGrp="1" noChangeArrowheads="1"/>
          </p:cNvSpPr>
          <p:nvPr>
            <p:ph type="body" idx="1"/>
          </p:nvPr>
        </p:nvSpPr>
        <p:spPr>
          <a:xfrm>
            <a:off x="442913" y="1449388"/>
            <a:ext cx="8548687" cy="4570412"/>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Every object file </a:t>
            </a:r>
            <a:r>
              <a:rPr lang="en-GB" i="1" dirty="0"/>
              <a:t>m</a:t>
            </a:r>
            <a:r>
              <a:rPr lang="en-GB" dirty="0"/>
              <a:t> has a table of symbols it defines or needs.</a:t>
            </a:r>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Three types:</a:t>
            </a:r>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Global definitions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Symbols defined by </a:t>
            </a:r>
            <a:r>
              <a:rPr lang="en-GB" i="1" dirty="0"/>
              <a:t>m</a:t>
            </a:r>
            <a:r>
              <a:rPr lang="en-GB" dirty="0"/>
              <a:t> that can be referenced by other files.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In C, non-</a:t>
            </a:r>
            <a:r>
              <a:rPr lang="en-GB" b="1" dirty="0">
                <a:latin typeface="Courier New" pitchFamily="49" charset="0"/>
              </a:rPr>
              <a:t>static</a:t>
            </a:r>
            <a:r>
              <a:rPr lang="en-GB" dirty="0"/>
              <a:t> functions and global variables.</a:t>
            </a:r>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Local definitions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Symbols that are defined by </a:t>
            </a:r>
            <a:r>
              <a:rPr lang="en-GB" i="1" dirty="0"/>
              <a:t>m </a:t>
            </a:r>
            <a:r>
              <a:rPr lang="en-GB" dirty="0"/>
              <a:t>but</a:t>
            </a:r>
            <a:r>
              <a:rPr lang="en-GB" i="1" dirty="0"/>
              <a:t> cannot </a:t>
            </a:r>
            <a:r>
              <a:rPr lang="en-GB" dirty="0"/>
              <a:t>be referenced by other files.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In C, functions and global variables defined with </a:t>
            </a:r>
            <a:r>
              <a:rPr lang="en-GB" b="1" dirty="0">
                <a:latin typeface="Courier New" pitchFamily="49" charset="0"/>
              </a:rPr>
              <a:t>static</a:t>
            </a:r>
            <a:r>
              <a:rPr lang="en-GB" dirty="0"/>
              <a:t>.</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dirty="0">
                <a:solidFill>
                  <a:srgbClr val="C00000"/>
                </a:solidFill>
              </a:rPr>
              <a:t>Local linker symbols are </a:t>
            </a:r>
            <a:r>
              <a:rPr lang="en-GB" b="1" i="1" dirty="0">
                <a:solidFill>
                  <a:srgbClr val="C00000"/>
                </a:solidFill>
              </a:rPr>
              <a:t>not</a:t>
            </a:r>
            <a:r>
              <a:rPr lang="en-GB" b="1" dirty="0">
                <a:solidFill>
                  <a:srgbClr val="C00000"/>
                </a:solidFill>
              </a:rPr>
              <a:t> local program variables</a:t>
            </a:r>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External references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Symbols that </a:t>
            </a:r>
            <a:r>
              <a:rPr lang="en-GB" i="1" dirty="0"/>
              <a:t>m</a:t>
            </a:r>
            <a:r>
              <a:rPr lang="en-GB" dirty="0"/>
              <a:t> uses but does not define.</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These must be defined by some other module.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r>
              <a:rPr lang="en-US" dirty="0"/>
              <a:t>Symbol Resolution</a:t>
            </a:r>
          </a:p>
        </p:txBody>
      </p:sp>
      <p:sp>
        <p:nvSpPr>
          <p:cNvPr id="201731" name="Rectangle 3"/>
          <p:cNvSpPr>
            <a:spLocks noChangeArrowheads="1"/>
          </p:cNvSpPr>
          <p:nvPr/>
        </p:nvSpPr>
        <p:spPr bwMode="auto">
          <a:xfrm>
            <a:off x="139700" y="1928813"/>
            <a:ext cx="4508500" cy="2862323"/>
          </a:xfrm>
          <a:prstGeom prst="rect">
            <a:avLst/>
          </a:prstGeom>
          <a:solidFill>
            <a:srgbClr val="F7F5CD"/>
          </a:solidFill>
          <a:ln w="3175">
            <a:solidFill>
              <a:schemeClr val="tx1"/>
            </a:solidFill>
            <a:miter lim="800000"/>
            <a:headEnd/>
            <a:tailEnd/>
          </a:ln>
          <a:effectLst/>
        </p:spPr>
        <p:txBody>
          <a:bodyPr wrap="square">
            <a:prstTxWarp prst="textNoShape">
              <a:avLst/>
            </a:prstTxWarp>
            <a:spAutoFit/>
          </a:bodyPr>
          <a:lstStyle/>
          <a:p>
            <a:r>
              <a:rPr lang="en-US" sz="1800" dirty="0">
                <a:latin typeface="Courier New"/>
                <a:cs typeface="Courier New"/>
              </a:rPr>
              <a:t>int sum(int *a, int n);</a:t>
            </a:r>
          </a:p>
          <a:p>
            <a:endParaRPr lang="en-US" sz="1800" dirty="0">
              <a:latin typeface="Courier New"/>
              <a:cs typeface="Courier New"/>
            </a:endParaRPr>
          </a:p>
          <a:p>
            <a:r>
              <a:rPr lang="hu-HU" sz="1800" dirty="0">
                <a:latin typeface="Courier New"/>
                <a:cs typeface="Courier New"/>
              </a:rPr>
              <a:t>int </a:t>
            </a:r>
            <a:r>
              <a:rPr lang="hu-HU" sz="1800" dirty="0">
                <a:solidFill>
                  <a:schemeClr val="accent2"/>
                </a:solidFill>
                <a:latin typeface="Courier New"/>
                <a:cs typeface="Courier New"/>
              </a:rPr>
              <a:t>array</a:t>
            </a:r>
            <a:r>
              <a:rPr lang="hu-HU" sz="1800" dirty="0">
                <a:latin typeface="Courier New"/>
                <a:cs typeface="Courier New"/>
              </a:rPr>
              <a:t>[2] = {1, 2};</a:t>
            </a:r>
          </a:p>
          <a:p>
            <a:endParaRPr lang="hu-HU" sz="1800" dirty="0">
              <a:latin typeface="Courier New"/>
              <a:cs typeface="Courier New"/>
            </a:endParaRPr>
          </a:p>
          <a:p>
            <a:r>
              <a:rPr lang="en-US" sz="1800" dirty="0">
                <a:latin typeface="Courier New"/>
                <a:cs typeface="Courier New"/>
              </a:rPr>
              <a:t>int </a:t>
            </a:r>
            <a:r>
              <a:rPr lang="en-US" sz="1800" dirty="0">
                <a:solidFill>
                  <a:srgbClr val="7030A0"/>
                </a:solidFill>
                <a:latin typeface="Courier New"/>
                <a:cs typeface="Courier New"/>
              </a:rPr>
              <a:t>main</a:t>
            </a:r>
            <a:r>
              <a:rPr lang="en-US" sz="1800" dirty="0">
                <a:latin typeface="Courier New"/>
                <a:cs typeface="Courier New"/>
              </a:rPr>
              <a:t>(int </a:t>
            </a:r>
            <a:r>
              <a:rPr lang="en-US" sz="1800" dirty="0" err="1">
                <a:latin typeface="Courier New"/>
                <a:cs typeface="Courier New"/>
              </a:rPr>
              <a:t>argc</a:t>
            </a:r>
            <a:r>
              <a:rPr lang="en-US" sz="1800" dirty="0">
                <a:latin typeface="Courier New"/>
                <a:cs typeface="Courier New"/>
              </a:rPr>
              <a:t>, char** </a:t>
            </a:r>
            <a:r>
              <a:rPr lang="en-US" sz="1800" dirty="0" err="1">
                <a:latin typeface="Courier New"/>
                <a:cs typeface="Courier New"/>
              </a:rPr>
              <a:t>argv</a:t>
            </a:r>
            <a:r>
              <a:rPr lang="en-US" sz="1800" dirty="0">
                <a:latin typeface="Courier New"/>
                <a:cs typeface="Courier New"/>
              </a:rPr>
              <a:t>)</a:t>
            </a:r>
          </a:p>
          <a:p>
            <a:r>
              <a:rPr lang="en-US" sz="1800" dirty="0">
                <a:latin typeface="Courier New"/>
                <a:cs typeface="Courier New"/>
              </a:rPr>
              <a:t>{</a:t>
            </a:r>
          </a:p>
          <a:p>
            <a:r>
              <a:rPr lang="fr-FR" sz="1800" dirty="0">
                <a:latin typeface="Courier New"/>
                <a:cs typeface="Courier New"/>
              </a:rPr>
              <a:t>    </a:t>
            </a:r>
            <a:r>
              <a:rPr lang="fr-FR" sz="1800" dirty="0" err="1">
                <a:latin typeface="Courier New"/>
                <a:cs typeface="Courier New"/>
              </a:rPr>
              <a:t>int</a:t>
            </a:r>
            <a:r>
              <a:rPr lang="fr-FR" sz="1800" dirty="0">
                <a:latin typeface="Courier New"/>
                <a:cs typeface="Courier New"/>
              </a:rPr>
              <a:t> val = </a:t>
            </a:r>
            <a:r>
              <a:rPr lang="fr-FR" sz="1800" dirty="0" err="1">
                <a:solidFill>
                  <a:srgbClr val="C00000"/>
                </a:solidFill>
                <a:latin typeface="Courier New"/>
                <a:cs typeface="Courier New"/>
              </a:rPr>
              <a:t>sum</a:t>
            </a:r>
            <a:r>
              <a:rPr lang="fr-FR" sz="1800" dirty="0">
                <a:latin typeface="Courier New"/>
                <a:cs typeface="Courier New"/>
              </a:rPr>
              <a:t>(</a:t>
            </a:r>
            <a:r>
              <a:rPr lang="fr-FR" sz="1800" dirty="0" err="1">
                <a:solidFill>
                  <a:schemeClr val="accent6"/>
                </a:solidFill>
                <a:latin typeface="Courier New"/>
                <a:cs typeface="Courier New"/>
              </a:rPr>
              <a:t>array</a:t>
            </a:r>
            <a:r>
              <a:rPr lang="fr-FR" sz="1800" dirty="0">
                <a:latin typeface="Courier New"/>
                <a:cs typeface="Courier New"/>
              </a:rPr>
              <a:t>, 2);</a:t>
            </a:r>
          </a:p>
          <a:p>
            <a:r>
              <a:rPr lang="fr-FR" sz="1800" dirty="0">
                <a:latin typeface="Courier New"/>
                <a:cs typeface="Courier New"/>
              </a:rPr>
              <a:t>    return val;</a:t>
            </a:r>
          </a:p>
          <a:p>
            <a:r>
              <a:rPr lang="fr-FR" sz="1800" dirty="0">
                <a:latin typeface="Courier New"/>
                <a:cs typeface="Courier New"/>
              </a:rPr>
              <a:t>}</a:t>
            </a:r>
          </a:p>
          <a:p>
            <a:endParaRPr lang="en-US" sz="1800" dirty="0">
              <a:latin typeface="Courier New"/>
              <a:cs typeface="Courier New"/>
            </a:endParaRPr>
          </a:p>
        </p:txBody>
      </p:sp>
      <p:sp>
        <p:nvSpPr>
          <p:cNvPr id="201734" name="Rectangle 6"/>
          <p:cNvSpPr>
            <a:spLocks noChangeArrowheads="1"/>
          </p:cNvSpPr>
          <p:nvPr/>
        </p:nvSpPr>
        <p:spPr bwMode="auto">
          <a:xfrm>
            <a:off x="4724400" y="1928813"/>
            <a:ext cx="4256209" cy="2862323"/>
          </a:xfrm>
          <a:prstGeom prst="rect">
            <a:avLst/>
          </a:prstGeom>
          <a:solidFill>
            <a:srgbClr val="DBF2DA"/>
          </a:solidFill>
          <a:ln w="3175">
            <a:solidFill>
              <a:schemeClr val="tx1"/>
            </a:solidFill>
            <a:miter lim="800000"/>
            <a:headEnd/>
            <a:tailEnd/>
          </a:ln>
          <a:effectLst/>
        </p:spPr>
        <p:txBody>
          <a:bodyPr wrap="none">
            <a:prstTxWarp prst="textNoShape">
              <a:avLst/>
            </a:prstTxWarp>
            <a:spAutoFit/>
          </a:bodyPr>
          <a:lstStyle/>
          <a:p>
            <a:r>
              <a:rPr lang="en-US" sz="1800" dirty="0">
                <a:solidFill>
                  <a:srgbClr val="000000"/>
                </a:solidFill>
                <a:latin typeface="Courier New"/>
                <a:cs typeface="Courier New"/>
              </a:rPr>
              <a:t>int </a:t>
            </a:r>
            <a:r>
              <a:rPr lang="en-US" sz="1800" dirty="0">
                <a:solidFill>
                  <a:srgbClr val="C00000"/>
                </a:solidFill>
                <a:latin typeface="Courier New"/>
                <a:cs typeface="Courier New"/>
              </a:rPr>
              <a:t>sum</a:t>
            </a:r>
            <a:r>
              <a:rPr lang="en-US" sz="1800" dirty="0">
                <a:solidFill>
                  <a:srgbClr val="000000"/>
                </a:solidFill>
                <a:latin typeface="Courier New"/>
                <a:cs typeface="Courier New"/>
              </a:rPr>
              <a:t>(int *a, int n)</a:t>
            </a:r>
          </a:p>
          <a:p>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000000"/>
                </a:solidFill>
                <a:latin typeface="Courier New"/>
                <a:cs typeface="Courier New"/>
              </a:rPr>
              <a:t>int</a:t>
            </a:r>
            <a:r>
              <a:rPr lang="fr-FR" sz="1800" dirty="0">
                <a:solidFill>
                  <a:srgbClr val="000000"/>
                </a:solidFill>
                <a:latin typeface="Courier New"/>
                <a:cs typeface="Courier New"/>
              </a:rPr>
              <a:t> i, s = 0;</a:t>
            </a:r>
          </a:p>
          <a:p>
            <a:endParaRPr lang="fr-FR" sz="1800" dirty="0">
              <a:solidFill>
                <a:srgbClr val="000000"/>
              </a:solidFill>
              <a:latin typeface="Courier New"/>
              <a:cs typeface="Courier New"/>
            </a:endParaRPr>
          </a:p>
          <a:p>
            <a:r>
              <a:rPr lang="da-DK" sz="1800" dirty="0">
                <a:solidFill>
                  <a:srgbClr val="000000"/>
                </a:solidFill>
                <a:latin typeface="Courier New"/>
                <a:cs typeface="Courier New"/>
              </a:rPr>
              <a:t>    for (i = 0; i &lt; n; i++) {</a:t>
            </a:r>
          </a:p>
          <a:p>
            <a:r>
              <a:rPr lang="da-DK" sz="1800" dirty="0">
                <a:solidFill>
                  <a:srgbClr val="000000"/>
                </a:solidFill>
                <a:latin typeface="Courier New"/>
                <a:cs typeface="Courier New"/>
              </a:rPr>
              <a:t>        s += a[i];</a:t>
            </a:r>
          </a:p>
          <a:p>
            <a:r>
              <a:rPr lang="da-DK" sz="1800" dirty="0">
                <a:solidFill>
                  <a:srgbClr val="000000"/>
                </a:solidFill>
                <a:latin typeface="Courier New"/>
                <a:cs typeface="Courier New"/>
              </a:rPr>
              <a:t>    }</a:t>
            </a:r>
          </a:p>
          <a:p>
            <a:r>
              <a:rPr lang="is-IS" sz="1800" dirty="0">
                <a:solidFill>
                  <a:srgbClr val="000000"/>
                </a:solidFill>
                <a:latin typeface="Courier New"/>
                <a:cs typeface="Courier New"/>
              </a:rPr>
              <a:t>    return s;</a:t>
            </a:r>
          </a:p>
          <a:p>
            <a:r>
              <a:rPr lang="is-IS" sz="1800" dirty="0">
                <a:solidFill>
                  <a:srgbClr val="000000"/>
                </a:solidFill>
                <a:latin typeface="Courier New"/>
                <a:cs typeface="Courier New"/>
              </a:rPr>
              <a:t>}</a:t>
            </a:r>
          </a:p>
          <a:p>
            <a:endParaRPr lang="is-IS" sz="1800" dirty="0">
              <a:solidFill>
                <a:srgbClr val="000000"/>
              </a:solidFill>
              <a:latin typeface="Courier New"/>
              <a:cs typeface="Courier New"/>
            </a:endParaRPr>
          </a:p>
        </p:txBody>
      </p:sp>
      <p:sp>
        <p:nvSpPr>
          <p:cNvPr id="7" name="Rectangle 3"/>
          <p:cNvSpPr>
            <a:spLocks noChangeArrowheads="1"/>
          </p:cNvSpPr>
          <p:nvPr/>
        </p:nvSpPr>
        <p:spPr bwMode="auto">
          <a:xfrm>
            <a:off x="3199906" y="4442937"/>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main.c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8" name="Rectangle 3"/>
          <p:cNvSpPr>
            <a:spLocks noChangeArrowheads="1"/>
          </p:cNvSpPr>
          <p:nvPr/>
        </p:nvSpPr>
        <p:spPr bwMode="auto">
          <a:xfrm>
            <a:off x="7871984" y="4433473"/>
            <a:ext cx="928772"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sum.c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5" name="Freeform: Shape 4">
            <a:extLst>
              <a:ext uri="{FF2B5EF4-FFF2-40B4-BE49-F238E27FC236}">
                <a16:creationId xmlns:a16="http://schemas.microsoft.com/office/drawing/2014/main" id="{3DCB3AB7-9E1B-48BE-B079-E89EE6296B23}"/>
              </a:ext>
            </a:extLst>
          </p:cNvPr>
          <p:cNvSpPr/>
          <p:nvPr/>
        </p:nvSpPr>
        <p:spPr bwMode="auto">
          <a:xfrm>
            <a:off x="-86360" y="2358390"/>
            <a:ext cx="3163570" cy="1296670"/>
          </a:xfrm>
          <a:custGeom>
            <a:avLst/>
            <a:gdLst>
              <a:gd name="connsiteX0" fmla="*/ 3166110 w 3188970"/>
              <a:gd name="connsiteY0" fmla="*/ 1177290 h 1177290"/>
              <a:gd name="connsiteX1" fmla="*/ 3188970 w 3188970"/>
              <a:gd name="connsiteY1" fmla="*/ 1017270 h 1177290"/>
              <a:gd name="connsiteX2" fmla="*/ 34290 w 3188970"/>
              <a:gd name="connsiteY2" fmla="*/ 994410 h 1177290"/>
              <a:gd name="connsiteX3" fmla="*/ 0 w 3188970"/>
              <a:gd name="connsiteY3" fmla="*/ 0 h 1177290"/>
              <a:gd name="connsiteX4" fmla="*/ 1074420 w 3188970"/>
              <a:gd name="connsiteY4" fmla="*/ 0 h 1177290"/>
              <a:gd name="connsiteX5" fmla="*/ 1040130 w 3188970"/>
              <a:gd name="connsiteY5" fmla="*/ 80010 h 1177290"/>
              <a:gd name="connsiteX6" fmla="*/ 1360170 w 3188970"/>
              <a:gd name="connsiteY6" fmla="*/ 45720 h 1177290"/>
              <a:gd name="connsiteX0" fmla="*/ 3166110 w 3188970"/>
              <a:gd name="connsiteY0" fmla="*/ 1177290 h 1177290"/>
              <a:gd name="connsiteX1" fmla="*/ 3188970 w 3188970"/>
              <a:gd name="connsiteY1" fmla="*/ 1017270 h 1177290"/>
              <a:gd name="connsiteX2" fmla="*/ 34290 w 3188970"/>
              <a:gd name="connsiteY2" fmla="*/ 994410 h 1177290"/>
              <a:gd name="connsiteX3" fmla="*/ 0 w 3188970"/>
              <a:gd name="connsiteY3" fmla="*/ 0 h 1177290"/>
              <a:gd name="connsiteX4" fmla="*/ 1074420 w 3188970"/>
              <a:gd name="connsiteY4" fmla="*/ 0 h 1177290"/>
              <a:gd name="connsiteX5" fmla="*/ 1040130 w 3188970"/>
              <a:gd name="connsiteY5" fmla="*/ 80010 h 1177290"/>
              <a:gd name="connsiteX0" fmla="*/ 3191510 w 3191510"/>
              <a:gd name="connsiteY0" fmla="*/ 1174750 h 1174750"/>
              <a:gd name="connsiteX1" fmla="*/ 3188970 w 3191510"/>
              <a:gd name="connsiteY1" fmla="*/ 1017270 h 1174750"/>
              <a:gd name="connsiteX2" fmla="*/ 34290 w 3191510"/>
              <a:gd name="connsiteY2" fmla="*/ 994410 h 1174750"/>
              <a:gd name="connsiteX3" fmla="*/ 0 w 3191510"/>
              <a:gd name="connsiteY3" fmla="*/ 0 h 1174750"/>
              <a:gd name="connsiteX4" fmla="*/ 1074420 w 3191510"/>
              <a:gd name="connsiteY4" fmla="*/ 0 h 1174750"/>
              <a:gd name="connsiteX5" fmla="*/ 1040130 w 3191510"/>
              <a:gd name="connsiteY5" fmla="*/ 80010 h 1174750"/>
              <a:gd name="connsiteX0" fmla="*/ 3157220 w 3157220"/>
              <a:gd name="connsiteY0" fmla="*/ 1174750 h 1174750"/>
              <a:gd name="connsiteX1" fmla="*/ 3154680 w 3157220"/>
              <a:gd name="connsiteY1" fmla="*/ 1017270 h 1174750"/>
              <a:gd name="connsiteX2" fmla="*/ 0 w 3157220"/>
              <a:gd name="connsiteY2" fmla="*/ 994410 h 1174750"/>
              <a:gd name="connsiteX3" fmla="*/ 19050 w 3157220"/>
              <a:gd name="connsiteY3" fmla="*/ 7620 h 1174750"/>
              <a:gd name="connsiteX4" fmla="*/ 1040130 w 3157220"/>
              <a:gd name="connsiteY4" fmla="*/ 0 h 1174750"/>
              <a:gd name="connsiteX5" fmla="*/ 1005840 w 3157220"/>
              <a:gd name="connsiteY5" fmla="*/ 80010 h 1174750"/>
              <a:gd name="connsiteX0" fmla="*/ 3163570 w 3163570"/>
              <a:gd name="connsiteY0" fmla="*/ 1286510 h 1286510"/>
              <a:gd name="connsiteX1" fmla="*/ 3161030 w 3163570"/>
              <a:gd name="connsiteY1" fmla="*/ 1129030 h 1286510"/>
              <a:gd name="connsiteX2" fmla="*/ 6350 w 3163570"/>
              <a:gd name="connsiteY2" fmla="*/ 1106170 h 1286510"/>
              <a:gd name="connsiteX3" fmla="*/ 0 w 3163570"/>
              <a:gd name="connsiteY3" fmla="*/ 0 h 1286510"/>
              <a:gd name="connsiteX4" fmla="*/ 1046480 w 3163570"/>
              <a:gd name="connsiteY4" fmla="*/ 111760 h 1286510"/>
              <a:gd name="connsiteX5" fmla="*/ 1012190 w 3163570"/>
              <a:gd name="connsiteY5" fmla="*/ 191770 h 1286510"/>
              <a:gd name="connsiteX0" fmla="*/ 3163570 w 3163570"/>
              <a:gd name="connsiteY0" fmla="*/ 1296670 h 1296670"/>
              <a:gd name="connsiteX1" fmla="*/ 3161030 w 3163570"/>
              <a:gd name="connsiteY1" fmla="*/ 1139190 h 1296670"/>
              <a:gd name="connsiteX2" fmla="*/ 6350 w 3163570"/>
              <a:gd name="connsiteY2" fmla="*/ 1116330 h 1296670"/>
              <a:gd name="connsiteX3" fmla="*/ 0 w 3163570"/>
              <a:gd name="connsiteY3" fmla="*/ 10160 h 1296670"/>
              <a:gd name="connsiteX4" fmla="*/ 1028700 w 3163570"/>
              <a:gd name="connsiteY4" fmla="*/ 0 h 1296670"/>
              <a:gd name="connsiteX5" fmla="*/ 1012190 w 3163570"/>
              <a:gd name="connsiteY5" fmla="*/ 201930 h 1296670"/>
              <a:gd name="connsiteX0" fmla="*/ 3163570 w 3163570"/>
              <a:gd name="connsiteY0" fmla="*/ 1296670 h 1296670"/>
              <a:gd name="connsiteX1" fmla="*/ 3161030 w 3163570"/>
              <a:gd name="connsiteY1" fmla="*/ 1139190 h 1296670"/>
              <a:gd name="connsiteX2" fmla="*/ 6350 w 3163570"/>
              <a:gd name="connsiteY2" fmla="*/ 1116330 h 1296670"/>
              <a:gd name="connsiteX3" fmla="*/ 0 w 3163570"/>
              <a:gd name="connsiteY3" fmla="*/ 10160 h 1296670"/>
              <a:gd name="connsiteX4" fmla="*/ 1028700 w 3163570"/>
              <a:gd name="connsiteY4" fmla="*/ 0 h 1296670"/>
              <a:gd name="connsiteX5" fmla="*/ 1029970 w 3163570"/>
              <a:gd name="connsiteY5" fmla="*/ 201930 h 129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3570" h="1296670">
                <a:moveTo>
                  <a:pt x="3163570" y="1296670"/>
                </a:moveTo>
                <a:cubicBezTo>
                  <a:pt x="3162723" y="1244177"/>
                  <a:pt x="3161877" y="1191683"/>
                  <a:pt x="3161030" y="1139190"/>
                </a:cubicBezTo>
                <a:lnTo>
                  <a:pt x="6350" y="1116330"/>
                </a:lnTo>
                <a:cubicBezTo>
                  <a:pt x="4233" y="747607"/>
                  <a:pt x="2117" y="378883"/>
                  <a:pt x="0" y="10160"/>
                </a:cubicBezTo>
                <a:lnTo>
                  <a:pt x="1028700" y="0"/>
                </a:lnTo>
                <a:cubicBezTo>
                  <a:pt x="1029123" y="67310"/>
                  <a:pt x="1029547" y="134620"/>
                  <a:pt x="1029970" y="201930"/>
                </a:cubicBezTo>
              </a:path>
            </a:pathLst>
          </a:custGeom>
          <a:ln w="28575">
            <a:headEnd type="none" w="med" len="med"/>
            <a:tailEnd type="triangl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1C39D21A-31CF-4EED-A360-CFC2AA723FC7}"/>
              </a:ext>
            </a:extLst>
          </p:cNvPr>
          <p:cNvSpPr/>
          <p:nvPr/>
        </p:nvSpPr>
        <p:spPr bwMode="auto">
          <a:xfrm>
            <a:off x="1137667" y="1556386"/>
            <a:ext cx="2462022" cy="1509522"/>
          </a:xfrm>
          <a:custGeom>
            <a:avLst/>
            <a:gdLst>
              <a:gd name="connsiteX0" fmla="*/ 2426208 w 2450592"/>
              <a:gd name="connsiteY0" fmla="*/ 0 h 1505712"/>
              <a:gd name="connsiteX1" fmla="*/ 2450592 w 2450592"/>
              <a:gd name="connsiteY1" fmla="*/ 1298448 h 1505712"/>
              <a:gd name="connsiteX2" fmla="*/ 6096 w 2450592"/>
              <a:gd name="connsiteY2" fmla="*/ 1304544 h 1505712"/>
              <a:gd name="connsiteX3" fmla="*/ 0 w 2450592"/>
              <a:gd name="connsiteY3" fmla="*/ 1505712 h 1505712"/>
              <a:gd name="connsiteX0" fmla="*/ 2447163 w 2450592"/>
              <a:gd name="connsiteY0" fmla="*/ 0 h 1503807"/>
              <a:gd name="connsiteX1" fmla="*/ 2450592 w 2450592"/>
              <a:gd name="connsiteY1" fmla="*/ 1296543 h 1503807"/>
              <a:gd name="connsiteX2" fmla="*/ 6096 w 2450592"/>
              <a:gd name="connsiteY2" fmla="*/ 1302639 h 1503807"/>
              <a:gd name="connsiteX3" fmla="*/ 0 w 2450592"/>
              <a:gd name="connsiteY3" fmla="*/ 1503807 h 1503807"/>
              <a:gd name="connsiteX0" fmla="*/ 2447163 w 2456307"/>
              <a:gd name="connsiteY0" fmla="*/ 0 h 1503807"/>
              <a:gd name="connsiteX1" fmla="*/ 2456307 w 2456307"/>
              <a:gd name="connsiteY1" fmla="*/ 1321308 h 1503807"/>
              <a:gd name="connsiteX2" fmla="*/ 6096 w 2456307"/>
              <a:gd name="connsiteY2" fmla="*/ 1302639 h 1503807"/>
              <a:gd name="connsiteX3" fmla="*/ 0 w 2456307"/>
              <a:gd name="connsiteY3" fmla="*/ 1503807 h 1503807"/>
              <a:gd name="connsiteX0" fmla="*/ 2447163 w 2465832"/>
              <a:gd name="connsiteY0" fmla="*/ 0 h 1503807"/>
              <a:gd name="connsiteX1" fmla="*/ 2465832 w 2465832"/>
              <a:gd name="connsiteY1" fmla="*/ 1281303 h 1503807"/>
              <a:gd name="connsiteX2" fmla="*/ 6096 w 2465832"/>
              <a:gd name="connsiteY2" fmla="*/ 1302639 h 1503807"/>
              <a:gd name="connsiteX3" fmla="*/ 0 w 2465832"/>
              <a:gd name="connsiteY3" fmla="*/ 1503807 h 1503807"/>
              <a:gd name="connsiteX0" fmla="*/ 2447163 w 2465832"/>
              <a:gd name="connsiteY0" fmla="*/ 0 h 1503807"/>
              <a:gd name="connsiteX1" fmla="*/ 2465832 w 2465832"/>
              <a:gd name="connsiteY1" fmla="*/ 1304163 h 1503807"/>
              <a:gd name="connsiteX2" fmla="*/ 6096 w 2465832"/>
              <a:gd name="connsiteY2" fmla="*/ 1302639 h 1503807"/>
              <a:gd name="connsiteX3" fmla="*/ 0 w 2465832"/>
              <a:gd name="connsiteY3" fmla="*/ 1503807 h 1503807"/>
              <a:gd name="connsiteX0" fmla="*/ 2441067 w 2459736"/>
              <a:gd name="connsiteY0" fmla="*/ 0 h 1507617"/>
              <a:gd name="connsiteX1" fmla="*/ 2459736 w 2459736"/>
              <a:gd name="connsiteY1" fmla="*/ 1304163 h 1507617"/>
              <a:gd name="connsiteX2" fmla="*/ 0 w 2459736"/>
              <a:gd name="connsiteY2" fmla="*/ 1302639 h 1507617"/>
              <a:gd name="connsiteX3" fmla="*/ 9144 w 2459736"/>
              <a:gd name="connsiteY3" fmla="*/ 1507617 h 1507617"/>
              <a:gd name="connsiteX0" fmla="*/ 2443353 w 2462022"/>
              <a:gd name="connsiteY0" fmla="*/ 0 h 1509522"/>
              <a:gd name="connsiteX1" fmla="*/ 2462022 w 2462022"/>
              <a:gd name="connsiteY1" fmla="*/ 1304163 h 1509522"/>
              <a:gd name="connsiteX2" fmla="*/ 2286 w 2462022"/>
              <a:gd name="connsiteY2" fmla="*/ 1302639 h 1509522"/>
              <a:gd name="connsiteX3" fmla="*/ 0 w 2462022"/>
              <a:gd name="connsiteY3" fmla="*/ 1509522 h 1509522"/>
            </a:gdLst>
            <a:ahLst/>
            <a:cxnLst>
              <a:cxn ang="0">
                <a:pos x="connsiteX0" y="connsiteY0"/>
              </a:cxn>
              <a:cxn ang="0">
                <a:pos x="connsiteX1" y="connsiteY1"/>
              </a:cxn>
              <a:cxn ang="0">
                <a:pos x="connsiteX2" y="connsiteY2"/>
              </a:cxn>
              <a:cxn ang="0">
                <a:pos x="connsiteX3" y="connsiteY3"/>
              </a:cxn>
            </a:cxnLst>
            <a:rect l="l" t="t" r="r" b="b"/>
            <a:pathLst>
              <a:path w="2462022" h="1509522">
                <a:moveTo>
                  <a:pt x="2443353" y="0"/>
                </a:moveTo>
                <a:lnTo>
                  <a:pt x="2462022" y="1304163"/>
                </a:lnTo>
                <a:lnTo>
                  <a:pt x="2286" y="1302639"/>
                </a:lnTo>
                <a:lnTo>
                  <a:pt x="0" y="1509522"/>
                </a:lnTo>
              </a:path>
            </a:pathLst>
          </a:custGeom>
          <a:ln w="28575">
            <a:solidFill>
              <a:srgbClr val="7030A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2" name="Freeform: Shape 11">
            <a:extLst>
              <a:ext uri="{FF2B5EF4-FFF2-40B4-BE49-F238E27FC236}">
                <a16:creationId xmlns:a16="http://schemas.microsoft.com/office/drawing/2014/main" id="{7B0CB543-00D2-4303-A04B-7A78F1BDA3E1}"/>
              </a:ext>
            </a:extLst>
          </p:cNvPr>
          <p:cNvSpPr/>
          <p:nvPr/>
        </p:nvSpPr>
        <p:spPr bwMode="auto">
          <a:xfrm>
            <a:off x="2426409" y="1819275"/>
            <a:ext cx="3092599" cy="2349313"/>
          </a:xfrm>
          <a:custGeom>
            <a:avLst/>
            <a:gdLst>
              <a:gd name="connsiteX0" fmla="*/ 0 w 4347883"/>
              <a:gd name="connsiteY0" fmla="*/ 2662517 h 2913529"/>
              <a:gd name="connsiteX1" fmla="*/ 17930 w 4347883"/>
              <a:gd name="connsiteY1" fmla="*/ 2913529 h 2913529"/>
              <a:gd name="connsiteX2" fmla="*/ 2088777 w 4347883"/>
              <a:gd name="connsiteY2" fmla="*/ 2913529 h 2913529"/>
              <a:gd name="connsiteX3" fmla="*/ 2097741 w 4347883"/>
              <a:gd name="connsiteY3" fmla="*/ 573741 h 2913529"/>
              <a:gd name="connsiteX4" fmla="*/ 3083859 w 4347883"/>
              <a:gd name="connsiteY4" fmla="*/ 573741 h 2913529"/>
              <a:gd name="connsiteX5" fmla="*/ 3083859 w 4347883"/>
              <a:gd name="connsiteY5" fmla="*/ 762000 h 2913529"/>
              <a:gd name="connsiteX6" fmla="*/ 3110753 w 4347883"/>
              <a:gd name="connsiteY6" fmla="*/ 762000 h 2913529"/>
              <a:gd name="connsiteX7" fmla="*/ 4347883 w 4347883"/>
              <a:gd name="connsiteY7" fmla="*/ 0 h 2913529"/>
              <a:gd name="connsiteX0" fmla="*/ 0 w 3110753"/>
              <a:gd name="connsiteY0" fmla="*/ 2088776 h 2339788"/>
              <a:gd name="connsiteX1" fmla="*/ 17930 w 3110753"/>
              <a:gd name="connsiteY1" fmla="*/ 2339788 h 2339788"/>
              <a:gd name="connsiteX2" fmla="*/ 2088777 w 3110753"/>
              <a:gd name="connsiteY2" fmla="*/ 2339788 h 2339788"/>
              <a:gd name="connsiteX3" fmla="*/ 2097741 w 3110753"/>
              <a:gd name="connsiteY3" fmla="*/ 0 h 2339788"/>
              <a:gd name="connsiteX4" fmla="*/ 3083859 w 3110753"/>
              <a:gd name="connsiteY4" fmla="*/ 0 h 2339788"/>
              <a:gd name="connsiteX5" fmla="*/ 3083859 w 3110753"/>
              <a:gd name="connsiteY5" fmla="*/ 188259 h 2339788"/>
              <a:gd name="connsiteX6" fmla="*/ 3110753 w 3110753"/>
              <a:gd name="connsiteY6" fmla="*/ 188259 h 2339788"/>
              <a:gd name="connsiteX0" fmla="*/ 3025 w 3113778"/>
              <a:gd name="connsiteY0" fmla="*/ 2088776 h 2343598"/>
              <a:gd name="connsiteX1" fmla="*/ 0 w 3113778"/>
              <a:gd name="connsiteY1" fmla="*/ 2343598 h 2343598"/>
              <a:gd name="connsiteX2" fmla="*/ 2091802 w 3113778"/>
              <a:gd name="connsiteY2" fmla="*/ 2339788 h 2343598"/>
              <a:gd name="connsiteX3" fmla="*/ 2100766 w 3113778"/>
              <a:gd name="connsiteY3" fmla="*/ 0 h 2343598"/>
              <a:gd name="connsiteX4" fmla="*/ 3086884 w 3113778"/>
              <a:gd name="connsiteY4" fmla="*/ 0 h 2343598"/>
              <a:gd name="connsiteX5" fmla="*/ 3086884 w 3113778"/>
              <a:gd name="connsiteY5" fmla="*/ 188259 h 2343598"/>
              <a:gd name="connsiteX6" fmla="*/ 3113778 w 3113778"/>
              <a:gd name="connsiteY6" fmla="*/ 188259 h 2343598"/>
              <a:gd name="connsiteX0" fmla="*/ 3025 w 3113778"/>
              <a:gd name="connsiteY0" fmla="*/ 2088776 h 2339788"/>
              <a:gd name="connsiteX1" fmla="*/ 0 w 3113778"/>
              <a:gd name="connsiteY1" fmla="*/ 2334073 h 2339788"/>
              <a:gd name="connsiteX2" fmla="*/ 2091802 w 3113778"/>
              <a:gd name="connsiteY2" fmla="*/ 2339788 h 2339788"/>
              <a:gd name="connsiteX3" fmla="*/ 2100766 w 3113778"/>
              <a:gd name="connsiteY3" fmla="*/ 0 h 2339788"/>
              <a:gd name="connsiteX4" fmla="*/ 3086884 w 3113778"/>
              <a:gd name="connsiteY4" fmla="*/ 0 h 2339788"/>
              <a:gd name="connsiteX5" fmla="*/ 3086884 w 3113778"/>
              <a:gd name="connsiteY5" fmla="*/ 188259 h 2339788"/>
              <a:gd name="connsiteX6" fmla="*/ 3113778 w 3113778"/>
              <a:gd name="connsiteY6" fmla="*/ 188259 h 2339788"/>
              <a:gd name="connsiteX0" fmla="*/ 3025 w 3113778"/>
              <a:gd name="connsiteY0" fmla="*/ 2098301 h 2349313"/>
              <a:gd name="connsiteX1" fmla="*/ 0 w 3113778"/>
              <a:gd name="connsiteY1" fmla="*/ 2343598 h 2349313"/>
              <a:gd name="connsiteX2" fmla="*/ 2091802 w 3113778"/>
              <a:gd name="connsiteY2" fmla="*/ 2349313 h 2349313"/>
              <a:gd name="connsiteX3" fmla="*/ 2100766 w 3113778"/>
              <a:gd name="connsiteY3" fmla="*/ 9525 h 2349313"/>
              <a:gd name="connsiteX4" fmla="*/ 3092599 w 3113778"/>
              <a:gd name="connsiteY4" fmla="*/ 0 h 2349313"/>
              <a:gd name="connsiteX5" fmla="*/ 3086884 w 3113778"/>
              <a:gd name="connsiteY5" fmla="*/ 197784 h 2349313"/>
              <a:gd name="connsiteX6" fmla="*/ 3113778 w 3113778"/>
              <a:gd name="connsiteY6" fmla="*/ 197784 h 2349313"/>
              <a:gd name="connsiteX0" fmla="*/ 3025 w 3092599"/>
              <a:gd name="connsiteY0" fmla="*/ 2098301 h 2349313"/>
              <a:gd name="connsiteX1" fmla="*/ 0 w 3092599"/>
              <a:gd name="connsiteY1" fmla="*/ 2343598 h 2349313"/>
              <a:gd name="connsiteX2" fmla="*/ 2091802 w 3092599"/>
              <a:gd name="connsiteY2" fmla="*/ 2349313 h 2349313"/>
              <a:gd name="connsiteX3" fmla="*/ 2100766 w 3092599"/>
              <a:gd name="connsiteY3" fmla="*/ 9525 h 2349313"/>
              <a:gd name="connsiteX4" fmla="*/ 3092599 w 3092599"/>
              <a:gd name="connsiteY4" fmla="*/ 0 h 2349313"/>
              <a:gd name="connsiteX5" fmla="*/ 3086884 w 3092599"/>
              <a:gd name="connsiteY5" fmla="*/ 197784 h 2349313"/>
              <a:gd name="connsiteX0" fmla="*/ 3025 w 3098314"/>
              <a:gd name="connsiteY0" fmla="*/ 2098301 h 2349313"/>
              <a:gd name="connsiteX1" fmla="*/ 0 w 3098314"/>
              <a:gd name="connsiteY1" fmla="*/ 2343598 h 2349313"/>
              <a:gd name="connsiteX2" fmla="*/ 2091802 w 3098314"/>
              <a:gd name="connsiteY2" fmla="*/ 2349313 h 2349313"/>
              <a:gd name="connsiteX3" fmla="*/ 2100766 w 3098314"/>
              <a:gd name="connsiteY3" fmla="*/ 9525 h 2349313"/>
              <a:gd name="connsiteX4" fmla="*/ 3092599 w 3098314"/>
              <a:gd name="connsiteY4" fmla="*/ 0 h 2349313"/>
              <a:gd name="connsiteX5" fmla="*/ 3098314 w 3098314"/>
              <a:gd name="connsiteY5" fmla="*/ 216834 h 2349313"/>
              <a:gd name="connsiteX0" fmla="*/ 3025 w 3092599"/>
              <a:gd name="connsiteY0" fmla="*/ 2098301 h 2349313"/>
              <a:gd name="connsiteX1" fmla="*/ 0 w 3092599"/>
              <a:gd name="connsiteY1" fmla="*/ 2343598 h 2349313"/>
              <a:gd name="connsiteX2" fmla="*/ 2091802 w 3092599"/>
              <a:gd name="connsiteY2" fmla="*/ 2349313 h 2349313"/>
              <a:gd name="connsiteX3" fmla="*/ 2100766 w 3092599"/>
              <a:gd name="connsiteY3" fmla="*/ 9525 h 2349313"/>
              <a:gd name="connsiteX4" fmla="*/ 3092599 w 3092599"/>
              <a:gd name="connsiteY4" fmla="*/ 0 h 2349313"/>
              <a:gd name="connsiteX5" fmla="*/ 3092599 w 3092599"/>
              <a:gd name="connsiteY5" fmla="*/ 216834 h 234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599" h="2349313">
                <a:moveTo>
                  <a:pt x="3025" y="2098301"/>
                </a:moveTo>
                <a:cubicBezTo>
                  <a:pt x="2017" y="2183242"/>
                  <a:pt x="1008" y="2258657"/>
                  <a:pt x="0" y="2343598"/>
                </a:cubicBezTo>
                <a:lnTo>
                  <a:pt x="2091802" y="2349313"/>
                </a:lnTo>
                <a:lnTo>
                  <a:pt x="2100766" y="9525"/>
                </a:lnTo>
                <a:lnTo>
                  <a:pt x="3092599" y="0"/>
                </a:lnTo>
                <a:lnTo>
                  <a:pt x="3092599" y="216834"/>
                </a:lnTo>
              </a:path>
            </a:pathLst>
          </a:custGeom>
          <a:ln w="28575">
            <a:solidFill>
              <a:srgbClr val="C00000"/>
            </a:solidFill>
            <a:headEnd type="none" w="med" len="med"/>
            <a:tailEnd type="triangl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518FF684-CF7F-425C-A566-C639F3A58A78}"/>
              </a:ext>
            </a:extLst>
          </p:cNvPr>
          <p:cNvSpPr txBox="1"/>
          <p:nvPr/>
        </p:nvSpPr>
        <p:spPr>
          <a:xfrm>
            <a:off x="3319670" y="1230123"/>
            <a:ext cx="506870" cy="369332"/>
          </a:xfrm>
          <a:prstGeom prst="rect">
            <a:avLst/>
          </a:prstGeom>
          <a:noFill/>
        </p:spPr>
        <p:txBody>
          <a:bodyPr wrap="none" rtlCol="0">
            <a:spAutoFit/>
          </a:bodyPr>
          <a:lstStyle/>
          <a:p>
            <a:r>
              <a:rPr lang="en-US" sz="1800" dirty="0">
                <a:solidFill>
                  <a:srgbClr val="7030A0"/>
                </a:solidFill>
                <a:latin typeface="Calibri" pitchFamily="34" charset="0"/>
              </a:rPr>
              <a:t>???</a:t>
            </a:r>
          </a:p>
        </p:txBody>
      </p:sp>
    </p:spTree>
    <p:extLst>
      <p:ext uri="{BB962C8B-B14F-4D97-AF65-F5344CB8AC3E}">
        <p14:creationId xmlns:p14="http://schemas.microsoft.com/office/powerpoint/2010/main" val="3059154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333904" y="445029"/>
            <a:ext cx="8716962" cy="782638"/>
          </a:xfrm>
          <a:ln/>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Relocation Entries</a:t>
            </a:r>
          </a:p>
        </p:txBody>
      </p:sp>
      <p:sp>
        <p:nvSpPr>
          <p:cNvPr id="19460" name="Text Box 4"/>
          <p:cNvSpPr txBox="1">
            <a:spLocks noChangeArrowheads="1"/>
          </p:cNvSpPr>
          <p:nvPr/>
        </p:nvSpPr>
        <p:spPr bwMode="auto">
          <a:xfrm>
            <a:off x="5715000" y="6551633"/>
            <a:ext cx="2933713" cy="306367"/>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latin typeface="Calibri" pitchFamily="34" charset="0"/>
                <a:ea typeface="msgothic" charset="0"/>
                <a:cs typeface="msgothic" charset="0"/>
              </a:rPr>
              <a:t>Source: </a:t>
            </a:r>
            <a:r>
              <a:rPr lang="en-GB" sz="1400" b="1" err="1">
                <a:latin typeface="Courier New" pitchFamily="49" charset="0"/>
                <a:ea typeface="msgothic" charset="0"/>
                <a:cs typeface="msgothic" charset="0"/>
              </a:rPr>
              <a:t>objdump</a:t>
            </a:r>
            <a:r>
              <a:rPr lang="en-GB" sz="1400" b="1">
                <a:latin typeface="Courier New" pitchFamily="49" charset="0"/>
                <a:ea typeface="msgothic" charset="0"/>
                <a:cs typeface="msgothic" charset="0"/>
              </a:rPr>
              <a:t> –r –d </a:t>
            </a:r>
            <a:r>
              <a:rPr lang="en-GB" sz="1400" b="1" err="1">
                <a:latin typeface="Courier New" pitchFamily="49" charset="0"/>
                <a:ea typeface="msgothic" charset="0"/>
                <a:cs typeface="msgothic" charset="0"/>
              </a:rPr>
              <a:t>main.o</a:t>
            </a:r>
            <a:endParaRPr lang="en-GB" sz="1400" b="1">
              <a:latin typeface="Courier New" pitchFamily="49" charset="0"/>
              <a:ea typeface="msgothic" charset="0"/>
              <a:cs typeface="msgothic" charset="0"/>
            </a:endParaRPr>
          </a:p>
        </p:txBody>
      </p:sp>
      <p:sp>
        <p:nvSpPr>
          <p:cNvPr id="9" name="Text Box 2"/>
          <p:cNvSpPr txBox="1">
            <a:spLocks noChangeArrowheads="1"/>
          </p:cNvSpPr>
          <p:nvPr/>
        </p:nvSpPr>
        <p:spPr bwMode="auto">
          <a:xfrm>
            <a:off x="0" y="3581400"/>
            <a:ext cx="9144000" cy="2790636"/>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r>
              <a:rPr lang="fr-FR" sz="1600">
                <a:solidFill>
                  <a:srgbClr val="000000"/>
                </a:solidFill>
                <a:latin typeface="Courier New"/>
                <a:cs typeface="Courier New"/>
              </a:rPr>
              <a:t>0000000000000000 &lt;main&gt;:</a:t>
            </a:r>
          </a:p>
          <a:p>
            <a:r>
              <a:rPr lang="ro-RO" sz="1600">
                <a:solidFill>
                  <a:srgbClr val="000000"/>
                </a:solidFill>
                <a:latin typeface="Courier New"/>
                <a:cs typeface="Courier New"/>
              </a:rPr>
              <a:t>   0:   48 83 ec 08             sub    $0x8,%rsp</a:t>
            </a:r>
          </a:p>
          <a:p>
            <a:r>
              <a:rPr lang="en-US" sz="1600">
                <a:solidFill>
                  <a:srgbClr val="000000"/>
                </a:solidFill>
                <a:latin typeface="Courier New"/>
                <a:cs typeface="Courier New"/>
              </a:rPr>
              <a:t>   4:   be 02 00 00 00          </a:t>
            </a:r>
            <a:r>
              <a:rPr lang="en-US" sz="1600" err="1">
                <a:solidFill>
                  <a:srgbClr val="000000"/>
                </a:solidFill>
                <a:latin typeface="Courier New"/>
                <a:cs typeface="Courier New"/>
              </a:rPr>
              <a:t>mov</a:t>
            </a:r>
            <a:r>
              <a:rPr lang="en-US" sz="1600">
                <a:solidFill>
                  <a:srgbClr val="000000"/>
                </a:solidFill>
                <a:latin typeface="Courier New"/>
                <a:cs typeface="Courier New"/>
              </a:rPr>
              <a:t>    $0x2,%esi</a:t>
            </a:r>
          </a:p>
          <a:p>
            <a:r>
              <a:rPr lang="sk-SK" sz="1600">
                <a:solidFill>
                  <a:srgbClr val="000000"/>
                </a:solidFill>
                <a:latin typeface="Courier New"/>
                <a:cs typeface="Courier New"/>
              </a:rPr>
              <a:t>   9:   bf 00 00 00 00          mov    $0x0,%edi      </a:t>
            </a:r>
            <a:r>
              <a:rPr lang="sk-SK" sz="1600">
                <a:solidFill>
                  <a:srgbClr val="3366FF"/>
                </a:solidFill>
                <a:latin typeface="Courier New"/>
                <a:cs typeface="Courier New"/>
              </a:rPr>
              <a:t># %edi = &amp;array</a:t>
            </a:r>
          </a:p>
          <a:p>
            <a:r>
              <a:rPr lang="en-US" sz="1600">
                <a:solidFill>
                  <a:srgbClr val="000000"/>
                </a:solidFill>
                <a:latin typeface="Courier New"/>
                <a:cs typeface="Courier New"/>
              </a:rPr>
              <a:t>                        </a:t>
            </a:r>
            <a:r>
              <a:rPr lang="en-US" sz="1600">
                <a:solidFill>
                  <a:srgbClr val="FF0000"/>
                </a:solidFill>
                <a:latin typeface="Courier New"/>
                <a:cs typeface="Courier New"/>
              </a:rPr>
              <a:t>a: R_X86_64_32 array          </a:t>
            </a:r>
            <a:r>
              <a:rPr lang="en-US" sz="1600">
                <a:solidFill>
                  <a:srgbClr val="3366FF"/>
                </a:solidFill>
                <a:latin typeface="Courier New"/>
                <a:cs typeface="Courier New"/>
              </a:rPr>
              <a:t># Relocation entry</a:t>
            </a:r>
          </a:p>
          <a:p>
            <a:endParaRPr lang="en-US" sz="1600">
              <a:solidFill>
                <a:srgbClr val="3366FF"/>
              </a:solidFill>
              <a:latin typeface="Courier New"/>
              <a:cs typeface="Courier New"/>
            </a:endParaRPr>
          </a:p>
          <a:p>
            <a:r>
              <a:rPr lang="en-US" sz="1600">
                <a:solidFill>
                  <a:srgbClr val="000000"/>
                </a:solidFill>
                <a:latin typeface="Courier New"/>
                <a:cs typeface="Courier New"/>
              </a:rPr>
              <a:t>   e:   e8 00 00 00 00          </a:t>
            </a:r>
            <a:r>
              <a:rPr lang="en-US" sz="1600" err="1">
                <a:solidFill>
                  <a:srgbClr val="000000"/>
                </a:solidFill>
                <a:latin typeface="Courier New"/>
                <a:cs typeface="Courier New"/>
              </a:rPr>
              <a:t>callq</a:t>
            </a:r>
            <a:r>
              <a:rPr lang="en-US" sz="1600">
                <a:solidFill>
                  <a:srgbClr val="000000"/>
                </a:solidFill>
                <a:latin typeface="Courier New"/>
                <a:cs typeface="Courier New"/>
              </a:rPr>
              <a:t>  13 &lt;main+0x13&gt; </a:t>
            </a:r>
            <a:r>
              <a:rPr lang="en-US" sz="1600">
                <a:solidFill>
                  <a:srgbClr val="3366FF"/>
                </a:solidFill>
                <a:latin typeface="Courier New"/>
                <a:cs typeface="Courier New"/>
              </a:rPr>
              <a:t># sum()</a:t>
            </a:r>
          </a:p>
          <a:p>
            <a:r>
              <a:rPr lang="en-US" sz="1600">
                <a:solidFill>
                  <a:srgbClr val="000000"/>
                </a:solidFill>
                <a:latin typeface="Courier New"/>
                <a:cs typeface="Courier New"/>
              </a:rPr>
              <a:t>                        </a:t>
            </a:r>
            <a:r>
              <a:rPr lang="en-US" sz="1600">
                <a:solidFill>
                  <a:srgbClr val="FF0000"/>
                </a:solidFill>
                <a:latin typeface="Courier New"/>
                <a:cs typeface="Courier New"/>
              </a:rPr>
              <a:t>f: R_X86_64_PC32 sum-0x4      </a:t>
            </a:r>
            <a:r>
              <a:rPr lang="en-US" sz="1600">
                <a:solidFill>
                  <a:srgbClr val="3366FF"/>
                </a:solidFill>
                <a:latin typeface="Courier New"/>
                <a:cs typeface="Courier New"/>
              </a:rPr>
              <a:t># Relocation entry</a:t>
            </a:r>
          </a:p>
          <a:p>
            <a:r>
              <a:rPr lang="en-US" sz="1600">
                <a:solidFill>
                  <a:srgbClr val="000000"/>
                </a:solidFill>
                <a:latin typeface="Courier New"/>
                <a:cs typeface="Courier New"/>
              </a:rPr>
              <a:t>  13:   48 83 c4 08             add    $0x8,%rsp</a:t>
            </a:r>
          </a:p>
          <a:p>
            <a:r>
              <a:rPr lang="en-US" sz="1600">
                <a:solidFill>
                  <a:srgbClr val="000000"/>
                </a:solidFill>
                <a:latin typeface="Courier New"/>
                <a:cs typeface="Courier New"/>
              </a:rPr>
              <a:t>  17:   c3                      </a:t>
            </a:r>
            <a:r>
              <a:rPr lang="en-US" sz="1600" err="1">
                <a:solidFill>
                  <a:srgbClr val="000000"/>
                </a:solidFill>
                <a:latin typeface="Courier New"/>
                <a:cs typeface="Courier New"/>
              </a:rPr>
              <a:t>retq</a:t>
            </a:r>
            <a:endParaRPr lang="en-US" sz="1600">
              <a:solidFill>
                <a:srgbClr val="000000"/>
              </a:solidFill>
              <a:latin typeface="Courier New"/>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a:latin typeface="Courier New"/>
              <a:ea typeface="msgothic" charset="0"/>
              <a:cs typeface="Courier New"/>
            </a:endParaRPr>
          </a:p>
        </p:txBody>
      </p:sp>
      <p:sp>
        <p:nvSpPr>
          <p:cNvPr id="13" name="Rectangle 3"/>
          <p:cNvSpPr>
            <a:spLocks noChangeArrowheads="1"/>
          </p:cNvSpPr>
          <p:nvPr/>
        </p:nvSpPr>
        <p:spPr bwMode="auto">
          <a:xfrm>
            <a:off x="8067113" y="6014373"/>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main.o</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14" name="Rectangle 2"/>
          <p:cNvSpPr>
            <a:spLocks noChangeArrowheads="1"/>
          </p:cNvSpPr>
          <p:nvPr/>
        </p:nvSpPr>
        <p:spPr bwMode="auto">
          <a:xfrm>
            <a:off x="118002" y="1219200"/>
            <a:ext cx="4149198" cy="2310506"/>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hu-HU" sz="1800">
                <a:solidFill>
                  <a:srgbClr val="2D961E"/>
                </a:solidFill>
                <a:latin typeface="Courier New"/>
                <a:cs typeface="Courier New"/>
              </a:rPr>
              <a:t>int</a:t>
            </a:r>
            <a:r>
              <a:rPr lang="hu-HU" sz="1800">
                <a:solidFill>
                  <a:srgbClr val="000000"/>
                </a:solidFill>
                <a:latin typeface="Courier New"/>
                <a:cs typeface="Courier New"/>
              </a:rPr>
              <a:t> </a:t>
            </a:r>
            <a:r>
              <a:rPr lang="hu-HU" sz="1800">
                <a:solidFill>
                  <a:srgbClr val="C1651C"/>
                </a:solidFill>
                <a:latin typeface="Courier New"/>
                <a:cs typeface="Courier New"/>
              </a:rPr>
              <a:t>array</a:t>
            </a:r>
            <a:r>
              <a:rPr lang="hu-HU" sz="1800">
                <a:solidFill>
                  <a:srgbClr val="000000"/>
                </a:solidFill>
                <a:latin typeface="Courier New"/>
                <a:cs typeface="Courier New"/>
              </a:rPr>
              <a:t>[2] = {1, 2};</a:t>
            </a:r>
          </a:p>
          <a:p>
            <a:endParaRPr lang="hu-HU" sz="1800">
              <a:solidFill>
                <a:srgbClr val="000000"/>
              </a:solidFill>
              <a:latin typeface="Courier New"/>
              <a:cs typeface="Courier New"/>
            </a:endParaRPr>
          </a:p>
          <a:p>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4A00FF"/>
                </a:solidFill>
                <a:latin typeface="Courier New"/>
                <a:cs typeface="Courier New"/>
              </a:rPr>
              <a:t>main</a:t>
            </a:r>
            <a:r>
              <a:rPr lang="en-US" sz="1800">
                <a:solidFill>
                  <a:srgbClr val="000000"/>
                </a:solidFill>
                <a:latin typeface="Courier New"/>
                <a:cs typeface="Courier New"/>
              </a:rPr>
              <a:t>(</a:t>
            </a:r>
            <a:r>
              <a:rPr lang="en-US" sz="1800" err="1">
                <a:solidFill>
                  <a:srgbClr val="000000"/>
                </a:solidFill>
                <a:latin typeface="Courier New"/>
                <a:cs typeface="Courier New"/>
              </a:rPr>
              <a:t>int</a:t>
            </a:r>
            <a:r>
              <a:rPr lang="en-US" sz="1800">
                <a:solidFill>
                  <a:srgbClr val="000000"/>
                </a:solidFill>
                <a:latin typeface="Courier New"/>
                <a:cs typeface="Courier New"/>
              </a:rPr>
              <a:t> </a:t>
            </a:r>
            <a:r>
              <a:rPr lang="en-US" sz="1800" err="1">
                <a:solidFill>
                  <a:srgbClr val="000000"/>
                </a:solidFill>
                <a:latin typeface="Courier New"/>
                <a:cs typeface="Courier New"/>
              </a:rPr>
              <a:t>argc</a:t>
            </a:r>
            <a:r>
              <a:rPr lang="en-US" sz="1800">
                <a:solidFill>
                  <a:srgbClr val="000000"/>
                </a:solidFill>
                <a:latin typeface="Courier New"/>
                <a:cs typeface="Courier New"/>
              </a:rPr>
              <a:t>, char** </a:t>
            </a:r>
            <a:r>
              <a:rPr lang="en-US" sz="1800" err="1">
                <a:solidFill>
                  <a:srgbClr val="000000"/>
                </a:solidFill>
                <a:latin typeface="Courier New"/>
                <a:cs typeface="Courier New"/>
              </a:rPr>
              <a:t>argv</a:t>
            </a:r>
            <a:r>
              <a:rPr lang="en-US" sz="1800">
                <a:solidFill>
                  <a:srgbClr val="000000"/>
                </a:solidFill>
                <a:latin typeface="Courier New"/>
                <a:cs typeface="Courier New"/>
              </a:rPr>
              <a:t>)</a:t>
            </a:r>
          </a:p>
          <a:p>
            <a:r>
              <a:rPr lang="en-US" sz="1800">
                <a:solidFill>
                  <a:srgbClr val="000000"/>
                </a:solidFill>
                <a:latin typeface="Courier New"/>
                <a:cs typeface="Courier New"/>
              </a:rPr>
              <a:t>{</a:t>
            </a:r>
          </a:p>
          <a:p>
            <a:r>
              <a:rPr lang="fr-FR" sz="1800">
                <a:solidFill>
                  <a:srgbClr val="000000"/>
                </a:solidFill>
                <a:latin typeface="Courier New"/>
                <a:cs typeface="Courier New"/>
              </a:rPr>
              <a:t>    </a:t>
            </a:r>
            <a:r>
              <a:rPr lang="fr-FR" sz="1800" err="1">
                <a:solidFill>
                  <a:srgbClr val="2D961E"/>
                </a:solidFill>
                <a:latin typeface="Courier New"/>
                <a:cs typeface="Courier New"/>
              </a:rPr>
              <a:t>int</a:t>
            </a:r>
            <a:r>
              <a:rPr lang="fr-FR" sz="1800">
                <a:solidFill>
                  <a:srgbClr val="000000"/>
                </a:solidFill>
                <a:latin typeface="Courier New"/>
                <a:cs typeface="Courier New"/>
              </a:rPr>
              <a:t> </a:t>
            </a:r>
            <a:r>
              <a:rPr lang="fr-FR" sz="1800">
                <a:solidFill>
                  <a:srgbClr val="C1651C"/>
                </a:solidFill>
                <a:latin typeface="Courier New"/>
                <a:cs typeface="Courier New"/>
              </a:rPr>
              <a:t>val</a:t>
            </a:r>
            <a:r>
              <a:rPr lang="fr-FR" sz="1800">
                <a:solidFill>
                  <a:srgbClr val="000000"/>
                </a:solidFill>
                <a:latin typeface="Courier New"/>
                <a:cs typeface="Courier New"/>
              </a:rPr>
              <a:t> = </a:t>
            </a:r>
            <a:r>
              <a:rPr lang="fr-FR" sz="1800" err="1">
                <a:solidFill>
                  <a:srgbClr val="000000"/>
                </a:solidFill>
                <a:latin typeface="Courier New"/>
                <a:cs typeface="Courier New"/>
              </a:rPr>
              <a:t>sum</a:t>
            </a:r>
            <a:r>
              <a:rPr lang="fr-FR" sz="1800">
                <a:solidFill>
                  <a:srgbClr val="000000"/>
                </a:solidFill>
                <a:latin typeface="Courier New"/>
                <a:cs typeface="Courier New"/>
              </a:rPr>
              <a:t>(</a:t>
            </a:r>
            <a:r>
              <a:rPr lang="fr-FR" sz="1800" err="1">
                <a:solidFill>
                  <a:srgbClr val="000000"/>
                </a:solidFill>
                <a:latin typeface="Courier New"/>
                <a:cs typeface="Courier New"/>
              </a:rPr>
              <a:t>array</a:t>
            </a:r>
            <a:r>
              <a:rPr lang="fr-FR" sz="1800">
                <a:solidFill>
                  <a:srgbClr val="000000"/>
                </a:solidFill>
                <a:latin typeface="Courier New"/>
                <a:cs typeface="Courier New"/>
              </a:rPr>
              <a:t>, 2);</a:t>
            </a:r>
          </a:p>
          <a:p>
            <a:r>
              <a:rPr lang="fr-FR" sz="1800">
                <a:solidFill>
                  <a:srgbClr val="000000"/>
                </a:solidFill>
                <a:latin typeface="Courier New"/>
                <a:cs typeface="Courier New"/>
              </a:rPr>
              <a:t>    </a:t>
            </a:r>
            <a:r>
              <a:rPr lang="fr-FR" sz="1800">
                <a:solidFill>
                  <a:srgbClr val="C200FF"/>
                </a:solidFill>
                <a:latin typeface="Courier New"/>
                <a:cs typeface="Courier New"/>
              </a:rPr>
              <a:t>return</a:t>
            </a:r>
            <a:r>
              <a:rPr lang="fr-FR" sz="1800">
                <a:solidFill>
                  <a:srgbClr val="000000"/>
                </a:solidFill>
                <a:latin typeface="Courier New"/>
                <a:cs typeface="Courier New"/>
              </a:rPr>
              <a:t> val;</a:t>
            </a:r>
          </a:p>
          <a:p>
            <a:r>
              <a:rPr lang="fr-FR" sz="1800">
                <a:solidFill>
                  <a:srgbClr val="000000"/>
                </a:solidFill>
                <a:latin typeface="Courier New"/>
                <a:cs typeface="Courier New"/>
              </a:rPr>
              <a:t>}</a:t>
            </a:r>
            <a:endParaRPr lang="en-US" sz="1800">
              <a:latin typeface="Courier New"/>
              <a:cs typeface="Courier New"/>
            </a:endParaRPr>
          </a:p>
        </p:txBody>
      </p:sp>
      <p:sp>
        <p:nvSpPr>
          <p:cNvPr id="15" name="Rectangle 3"/>
          <p:cNvSpPr>
            <a:spLocks noChangeArrowheads="1"/>
          </p:cNvSpPr>
          <p:nvPr/>
        </p:nvSpPr>
        <p:spPr bwMode="auto">
          <a:xfrm>
            <a:off x="3199906" y="3167984"/>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main.c</a:t>
            </a:r>
            <a:endParaRPr lang="en-GB" sz="1800" b="1" i="1">
              <a:solidFill>
                <a:schemeClr val="tx1">
                  <a:lumMod val="50000"/>
                  <a:lumOff val="50000"/>
                </a:schemeClr>
              </a:solidFill>
              <a:latin typeface="Courier New" pitchFamily="49"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29200" y="2286000"/>
            <a:ext cx="1358064" cy="2585323"/>
          </a:xfrm>
          <a:prstGeom prst="rect">
            <a:avLst/>
          </a:prstGeom>
          <a:solidFill>
            <a:schemeClr val="bg1"/>
          </a:solidFill>
        </p:spPr>
        <p:txBody>
          <a:bodyPr wrap="none" rtlCol="0">
            <a:spAutoFit/>
          </a:bodyPr>
          <a:lstStyle/>
          <a:p>
            <a:pPr marL="342900" indent="-342900" algn="l">
              <a:buFont typeface="Arial"/>
              <a:buChar char="•"/>
            </a:pPr>
            <a:r>
              <a:rPr lang="en-US" sz="1800" dirty="0" err="1">
                <a:latin typeface="Courier"/>
                <a:cs typeface="Courier"/>
              </a:rPr>
              <a:t>incr</a:t>
            </a:r>
            <a:endParaRPr lang="en-US" sz="1800" dirty="0">
              <a:latin typeface="Courier"/>
              <a:cs typeface="Courier"/>
            </a:endParaRPr>
          </a:p>
          <a:p>
            <a:pPr marL="342900" indent="-342900" algn="l">
              <a:buFont typeface="Arial"/>
              <a:buChar char="•"/>
            </a:pPr>
            <a:r>
              <a:rPr lang="en-US" sz="1800" dirty="0">
                <a:latin typeface="Courier"/>
                <a:cs typeface="Courier"/>
              </a:rPr>
              <a:t>foo</a:t>
            </a:r>
          </a:p>
          <a:p>
            <a:pPr marL="342900" indent="-342900" algn="l">
              <a:buFont typeface="Arial"/>
              <a:buChar char="•"/>
            </a:pPr>
            <a:r>
              <a:rPr lang="en-US" sz="1800" dirty="0">
                <a:latin typeface="Courier"/>
                <a:cs typeface="Courier"/>
              </a:rPr>
              <a:t>a</a:t>
            </a:r>
          </a:p>
          <a:p>
            <a:pPr marL="342900" indent="-342900" algn="l">
              <a:buFont typeface="Arial"/>
              <a:buChar char="•"/>
            </a:pPr>
            <a:r>
              <a:rPr lang="en-US" sz="1800" dirty="0" err="1">
                <a:latin typeface="Courier"/>
                <a:cs typeface="Courier"/>
              </a:rPr>
              <a:t>argc</a:t>
            </a:r>
            <a:endParaRPr lang="en-US" sz="1800" dirty="0">
              <a:latin typeface="Courier"/>
              <a:cs typeface="Courier"/>
            </a:endParaRPr>
          </a:p>
          <a:p>
            <a:pPr marL="342900" indent="-342900" algn="l">
              <a:buFont typeface="Arial"/>
              <a:buChar char="•"/>
            </a:pPr>
            <a:r>
              <a:rPr lang="en-US" sz="1800" dirty="0" err="1">
                <a:latin typeface="Courier"/>
                <a:cs typeface="Courier"/>
              </a:rPr>
              <a:t>argv</a:t>
            </a:r>
            <a:endParaRPr lang="en-US" sz="1800" dirty="0">
              <a:latin typeface="Courier"/>
              <a:cs typeface="Courier"/>
            </a:endParaRPr>
          </a:p>
          <a:p>
            <a:pPr marL="342900" indent="-342900" algn="l">
              <a:buFont typeface="Arial"/>
              <a:buChar char="•"/>
            </a:pPr>
            <a:r>
              <a:rPr lang="en-US" sz="1800" dirty="0">
                <a:latin typeface="Courier"/>
                <a:cs typeface="Courier"/>
              </a:rPr>
              <a:t>b</a:t>
            </a:r>
          </a:p>
          <a:p>
            <a:pPr marL="342900" indent="-342900" algn="l">
              <a:buFont typeface="Arial"/>
              <a:buChar char="•"/>
            </a:pPr>
            <a:r>
              <a:rPr lang="en-US" sz="1800" dirty="0">
                <a:latin typeface="Courier"/>
                <a:cs typeface="Courier"/>
              </a:rPr>
              <a:t>main</a:t>
            </a:r>
          </a:p>
          <a:p>
            <a:pPr marL="342900" indent="-342900" algn="l">
              <a:buFont typeface="Arial"/>
              <a:buChar char="•"/>
            </a:pPr>
            <a:r>
              <a:rPr lang="en-US" sz="1800" dirty="0" err="1">
                <a:latin typeface="Courier"/>
                <a:cs typeface="Courier"/>
              </a:rPr>
              <a:t>printf</a:t>
            </a:r>
            <a:endParaRPr lang="en-US" sz="1800" dirty="0">
              <a:latin typeface="Courier"/>
              <a:cs typeface="Courier"/>
            </a:endParaRPr>
          </a:p>
          <a:p>
            <a:pPr marL="342900" indent="-342900" algn="l">
              <a:buFont typeface="Arial"/>
              <a:buChar char="•"/>
            </a:pPr>
            <a:r>
              <a:rPr lang="en-US" sz="1800" dirty="0">
                <a:latin typeface="Calibri" panose="020F0502020204030204" pitchFamily="34" charset="0"/>
                <a:cs typeface="Calibri" panose="020F0502020204030204" pitchFamily="34" charset="0"/>
              </a:rPr>
              <a:t>Others?</a:t>
            </a:r>
          </a:p>
        </p:txBody>
      </p:sp>
      <p:sp>
        <p:nvSpPr>
          <p:cNvPr id="2" name="Title 1"/>
          <p:cNvSpPr>
            <a:spLocks noGrp="1"/>
          </p:cNvSpPr>
          <p:nvPr>
            <p:ph type="title"/>
          </p:nvPr>
        </p:nvSpPr>
        <p:spPr/>
        <p:txBody>
          <a:bodyPr/>
          <a:lstStyle/>
          <a:p>
            <a:r>
              <a:rPr lang="en-US"/>
              <a:t>Symbol Identification</a:t>
            </a:r>
          </a:p>
        </p:txBody>
      </p:sp>
      <p:sp>
        <p:nvSpPr>
          <p:cNvPr id="3" name="Content Placeholder 2"/>
          <p:cNvSpPr>
            <a:spLocks noGrp="1"/>
          </p:cNvSpPr>
          <p:nvPr>
            <p:ph idx="1"/>
          </p:nvPr>
        </p:nvSpPr>
        <p:spPr>
          <a:xfrm>
            <a:off x="457200" y="1219201"/>
            <a:ext cx="8077200" cy="990599"/>
          </a:xfrm>
        </p:spPr>
        <p:txBody>
          <a:bodyPr/>
          <a:lstStyle/>
          <a:p>
            <a:pPr marL="0" indent="0">
              <a:buNone/>
            </a:pPr>
            <a:r>
              <a:rPr lang="en-US" sz="2800" i="1" dirty="0"/>
              <a:t>Which </a:t>
            </a:r>
            <a:r>
              <a:rPr lang="en-US" sz="2800" dirty="0"/>
              <a:t>of the following names will be in the symbol table of </a:t>
            </a:r>
            <a:r>
              <a:rPr lang="en-US" sz="2800" dirty="0" err="1">
                <a:latin typeface="Courier"/>
                <a:cs typeface="Courier"/>
              </a:rPr>
              <a:t>symbols.o</a:t>
            </a:r>
            <a:r>
              <a:rPr lang="en-US" sz="2800" dirty="0"/>
              <a:t>?</a:t>
            </a:r>
          </a:p>
        </p:txBody>
      </p:sp>
      <p:sp>
        <p:nvSpPr>
          <p:cNvPr id="4" name="Slide Number Placeholder 3"/>
          <p:cNvSpPr>
            <a:spLocks noGrp="1"/>
          </p:cNvSpPr>
          <p:nvPr>
            <p:ph type="sldNum" sz="quarter" idx="4294967295"/>
          </p:nvPr>
        </p:nvSpPr>
        <p:spPr/>
        <p:txBody>
          <a:bodyPr/>
          <a:lstStyle/>
          <a:p>
            <a:pPr>
              <a:defRPr/>
            </a:pPr>
            <a:r>
              <a:rPr lang="en-US"/>
              <a:t> </a:t>
            </a:r>
          </a:p>
        </p:txBody>
      </p:sp>
      <p:sp>
        <p:nvSpPr>
          <p:cNvPr id="6" name="TextBox 5"/>
          <p:cNvSpPr txBox="1"/>
          <p:nvPr/>
        </p:nvSpPr>
        <p:spPr>
          <a:xfrm>
            <a:off x="76200" y="2362200"/>
            <a:ext cx="1765227" cy="461665"/>
          </a:xfrm>
          <a:prstGeom prst="rect">
            <a:avLst/>
          </a:prstGeom>
          <a:noFill/>
        </p:spPr>
        <p:txBody>
          <a:bodyPr wrap="none" rtlCol="0">
            <a:spAutoFit/>
          </a:bodyPr>
          <a:lstStyle/>
          <a:p>
            <a:r>
              <a:rPr lang="en-US" dirty="0" err="1">
                <a:latin typeface="Century Gothic"/>
                <a:cs typeface="Century Gothic"/>
              </a:rPr>
              <a:t>symbols</a:t>
            </a:r>
            <a:r>
              <a:rPr lang="en-US" b="1" dirty="0" err="1">
                <a:latin typeface="Century Gothic"/>
                <a:cs typeface="Century Gothic"/>
              </a:rPr>
              <a:t>.c</a:t>
            </a:r>
            <a:r>
              <a:rPr lang="en-US" b="1" dirty="0">
                <a:latin typeface="Century Gothic"/>
                <a:cs typeface="Century Gothic"/>
              </a:rPr>
              <a:t>:</a:t>
            </a:r>
          </a:p>
        </p:txBody>
      </p:sp>
      <p:sp>
        <p:nvSpPr>
          <p:cNvPr id="7" name="TextBox 6"/>
          <p:cNvSpPr txBox="1"/>
          <p:nvPr/>
        </p:nvSpPr>
        <p:spPr>
          <a:xfrm>
            <a:off x="610478" y="2928877"/>
            <a:ext cx="3631122" cy="3139321"/>
          </a:xfrm>
          <a:prstGeom prst="rect">
            <a:avLst/>
          </a:prstGeom>
          <a:noFill/>
          <a:ln>
            <a:solidFill>
              <a:srgbClr val="7F7F7F"/>
            </a:solidFill>
            <a:prstDash val="sysDash"/>
          </a:ln>
        </p:spPr>
        <p:txBody>
          <a:bodyPr wrap="none" rtlCol="0">
            <a:spAutoFit/>
          </a:bodyPr>
          <a:lstStyle/>
          <a:p>
            <a:pPr algn="l"/>
            <a:r>
              <a:rPr lang="en-US" sz="1800" dirty="0">
                <a:solidFill>
                  <a:srgbClr val="008000"/>
                </a:solidFill>
                <a:latin typeface="Courier"/>
                <a:cs typeface="Courier"/>
              </a:rPr>
              <a:t>int </a:t>
            </a:r>
            <a:r>
              <a:rPr lang="en-US" sz="1800" dirty="0" err="1">
                <a:latin typeface="Courier"/>
                <a:cs typeface="Courier"/>
              </a:rPr>
              <a:t>incr</a:t>
            </a:r>
            <a:r>
              <a:rPr lang="en-US" sz="1800" dirty="0">
                <a:latin typeface="Courier"/>
                <a:cs typeface="Courier"/>
              </a:rPr>
              <a:t> = 1;</a:t>
            </a:r>
          </a:p>
          <a:p>
            <a:pPr algn="l"/>
            <a:r>
              <a:rPr lang="en-US" sz="1800" dirty="0">
                <a:solidFill>
                  <a:srgbClr val="008000"/>
                </a:solidFill>
                <a:latin typeface="Courier"/>
                <a:cs typeface="Courier"/>
              </a:rPr>
              <a:t>static int </a:t>
            </a:r>
            <a:r>
              <a:rPr lang="en-US" sz="1800" dirty="0">
                <a:latin typeface="Courier"/>
                <a:cs typeface="Courier"/>
              </a:rPr>
              <a:t>foo(</a:t>
            </a:r>
            <a:r>
              <a:rPr lang="en-US" sz="1800" dirty="0">
                <a:solidFill>
                  <a:srgbClr val="008000"/>
                </a:solidFill>
                <a:latin typeface="Courier"/>
                <a:cs typeface="Courier"/>
              </a:rPr>
              <a:t>int </a:t>
            </a:r>
            <a:r>
              <a:rPr lang="en-US" sz="1800" dirty="0">
                <a:latin typeface="Courier"/>
                <a:cs typeface="Courier"/>
              </a:rPr>
              <a:t>a) {</a:t>
            </a:r>
          </a:p>
          <a:p>
            <a:pPr algn="l"/>
            <a:r>
              <a:rPr lang="en-US" sz="1800" dirty="0">
                <a:latin typeface="Courier"/>
                <a:cs typeface="Courier"/>
              </a:rPr>
              <a:t>  </a:t>
            </a:r>
            <a:r>
              <a:rPr lang="en-US" sz="1800" dirty="0">
                <a:solidFill>
                  <a:srgbClr val="008000"/>
                </a:solidFill>
                <a:latin typeface="Courier"/>
                <a:cs typeface="Courier"/>
              </a:rPr>
              <a:t>int </a:t>
            </a:r>
            <a:r>
              <a:rPr lang="en-US" sz="1800" dirty="0">
                <a:latin typeface="Courier"/>
                <a:cs typeface="Courier"/>
              </a:rPr>
              <a:t>b = a + </a:t>
            </a:r>
            <a:r>
              <a:rPr lang="en-US" sz="1800" dirty="0" err="1">
                <a:latin typeface="Courier"/>
                <a:cs typeface="Courier"/>
              </a:rPr>
              <a:t>incr</a:t>
            </a:r>
            <a:r>
              <a:rPr lang="en-US" sz="1800" dirty="0">
                <a:latin typeface="Courier"/>
                <a:cs typeface="Courier"/>
              </a:rPr>
              <a:t>;</a:t>
            </a:r>
          </a:p>
          <a:p>
            <a:pPr algn="l"/>
            <a:r>
              <a:rPr lang="en-US" sz="1800" dirty="0">
                <a:latin typeface="Courier"/>
                <a:cs typeface="Courier"/>
              </a:rPr>
              <a:t>  return b;</a:t>
            </a:r>
          </a:p>
          <a:p>
            <a:pPr algn="l"/>
            <a:r>
              <a:rPr lang="en-US" sz="1800" dirty="0">
                <a:latin typeface="Courier"/>
                <a:cs typeface="Courier"/>
              </a:rPr>
              <a:t>}</a:t>
            </a:r>
          </a:p>
          <a:p>
            <a:pPr algn="l"/>
            <a:endParaRPr lang="en-US" sz="1800" dirty="0">
              <a:latin typeface="Courier"/>
              <a:cs typeface="Courier"/>
            </a:endParaRPr>
          </a:p>
          <a:p>
            <a:pPr algn="l"/>
            <a:r>
              <a:rPr lang="en-US" sz="1800" dirty="0" err="1">
                <a:solidFill>
                  <a:srgbClr val="008000"/>
                </a:solidFill>
                <a:latin typeface="Courier"/>
                <a:cs typeface="Courier"/>
              </a:rPr>
              <a:t>int</a:t>
            </a:r>
            <a:r>
              <a:rPr lang="en-US" sz="1800" dirty="0">
                <a:solidFill>
                  <a:srgbClr val="008000"/>
                </a:solidFill>
                <a:latin typeface="Courier"/>
                <a:cs typeface="Courier"/>
              </a:rPr>
              <a:t> </a:t>
            </a:r>
            <a:r>
              <a:rPr lang="en-US" sz="1800" dirty="0">
                <a:latin typeface="Courier"/>
                <a:cs typeface="Courier"/>
              </a:rPr>
              <a:t>main(</a:t>
            </a:r>
            <a:r>
              <a:rPr lang="en-US" sz="1800" dirty="0" err="1">
                <a:latin typeface="Courier"/>
                <a:cs typeface="Courier"/>
              </a:rPr>
              <a:t>int</a:t>
            </a:r>
            <a:r>
              <a:rPr lang="en-US" sz="1800" dirty="0">
                <a:latin typeface="Courier"/>
                <a:cs typeface="Courier"/>
              </a:rPr>
              <a:t> </a:t>
            </a:r>
            <a:r>
              <a:rPr lang="en-US" sz="1800" dirty="0" err="1">
                <a:latin typeface="Courier"/>
                <a:cs typeface="Courier"/>
              </a:rPr>
              <a:t>argc</a:t>
            </a:r>
            <a:r>
              <a:rPr lang="en-US" sz="1800" dirty="0">
                <a:latin typeface="Courier"/>
                <a:cs typeface="Courier"/>
              </a:rPr>
              <a:t>,</a:t>
            </a:r>
          </a:p>
          <a:p>
            <a:pPr algn="l"/>
            <a:r>
              <a:rPr lang="en-US" sz="1800" dirty="0">
                <a:latin typeface="Courier"/>
                <a:cs typeface="Courier"/>
              </a:rPr>
              <a:t>         char* </a:t>
            </a:r>
            <a:r>
              <a:rPr lang="en-US" sz="1800" dirty="0" err="1">
                <a:latin typeface="Courier"/>
                <a:cs typeface="Courier"/>
              </a:rPr>
              <a:t>argv</a:t>
            </a:r>
            <a:r>
              <a:rPr lang="en-US" sz="1800" dirty="0">
                <a:latin typeface="Courier"/>
                <a:cs typeface="Courier"/>
              </a:rPr>
              <a:t>[]) {</a:t>
            </a:r>
          </a:p>
          <a:p>
            <a:pPr algn="l"/>
            <a:r>
              <a:rPr lang="en-US" sz="1800" dirty="0">
                <a:latin typeface="Courier"/>
                <a:cs typeface="Courier"/>
              </a:rPr>
              <a:t>  </a:t>
            </a:r>
            <a:r>
              <a:rPr lang="en-US" sz="1800" dirty="0" err="1">
                <a:latin typeface="Courier"/>
                <a:cs typeface="Courier"/>
              </a:rPr>
              <a:t>printf</a:t>
            </a:r>
            <a:r>
              <a:rPr lang="en-US" sz="1800" dirty="0">
                <a:latin typeface="Courier"/>
                <a:cs typeface="Courier"/>
              </a:rPr>
              <a:t>(</a:t>
            </a:r>
            <a:r>
              <a:rPr lang="en-US" sz="1800" dirty="0">
                <a:solidFill>
                  <a:srgbClr val="FF0000"/>
                </a:solidFill>
                <a:latin typeface="Courier"/>
                <a:cs typeface="Courier"/>
              </a:rPr>
              <a:t>"%d\n"</a:t>
            </a:r>
            <a:r>
              <a:rPr lang="en-US" sz="1800" dirty="0">
                <a:latin typeface="Courier"/>
                <a:cs typeface="Courier"/>
              </a:rPr>
              <a:t>, foo(</a:t>
            </a:r>
            <a:r>
              <a:rPr lang="en-US" sz="1800" dirty="0">
                <a:solidFill>
                  <a:srgbClr val="FF0000"/>
                </a:solidFill>
                <a:latin typeface="Courier"/>
                <a:cs typeface="Courier"/>
              </a:rPr>
              <a:t>5</a:t>
            </a:r>
            <a:r>
              <a:rPr lang="en-US" sz="1800" dirty="0">
                <a:latin typeface="Courier"/>
                <a:cs typeface="Courier"/>
              </a:rPr>
              <a:t>));</a:t>
            </a:r>
          </a:p>
          <a:p>
            <a:pPr algn="l"/>
            <a:r>
              <a:rPr lang="en-US" sz="1800" dirty="0">
                <a:latin typeface="Courier"/>
                <a:cs typeface="Courier"/>
              </a:rPr>
              <a:t>  return 0;</a:t>
            </a:r>
          </a:p>
          <a:p>
            <a:pPr algn="l"/>
            <a:r>
              <a:rPr lang="en-US" sz="1800" dirty="0">
                <a:latin typeface="Courier"/>
                <a:cs typeface="Courier"/>
              </a:rPr>
              <a:t>}</a:t>
            </a:r>
          </a:p>
        </p:txBody>
      </p:sp>
      <p:sp>
        <p:nvSpPr>
          <p:cNvPr id="9" name="TextBox 8"/>
          <p:cNvSpPr txBox="1"/>
          <p:nvPr/>
        </p:nvSpPr>
        <p:spPr>
          <a:xfrm>
            <a:off x="4703815" y="1828800"/>
            <a:ext cx="1315985" cy="461665"/>
          </a:xfrm>
          <a:prstGeom prst="rect">
            <a:avLst/>
          </a:prstGeom>
          <a:noFill/>
        </p:spPr>
        <p:txBody>
          <a:bodyPr wrap="none" rtlCol="0">
            <a:spAutoFit/>
          </a:bodyPr>
          <a:lstStyle/>
          <a:p>
            <a:r>
              <a:rPr lang="en-US" b="1">
                <a:latin typeface="Century Gothic"/>
                <a:cs typeface="Century Gothic"/>
              </a:rPr>
              <a:t>Names:</a:t>
            </a:r>
          </a:p>
        </p:txBody>
      </p:sp>
      <p:sp>
        <p:nvSpPr>
          <p:cNvPr id="12" name="TextBox 11"/>
          <p:cNvSpPr txBox="1"/>
          <p:nvPr/>
        </p:nvSpPr>
        <p:spPr>
          <a:xfrm>
            <a:off x="5029200" y="2286000"/>
            <a:ext cx="2362200" cy="2585323"/>
          </a:xfrm>
          <a:prstGeom prst="rect">
            <a:avLst/>
          </a:prstGeom>
          <a:solidFill>
            <a:schemeClr val="bg1"/>
          </a:solidFill>
        </p:spPr>
        <p:txBody>
          <a:bodyPr wrap="square" rtlCol="0">
            <a:spAutoFit/>
          </a:bodyPr>
          <a:lstStyle/>
          <a:p>
            <a:pPr marL="342900" indent="-342900" algn="l">
              <a:buFont typeface="Arial"/>
              <a:buChar char="•"/>
            </a:pPr>
            <a:r>
              <a:rPr lang="en-US" sz="1800" dirty="0" err="1">
                <a:solidFill>
                  <a:srgbClr val="FF0000"/>
                </a:solidFill>
                <a:latin typeface="Courier"/>
                <a:cs typeface="Courier"/>
              </a:rPr>
              <a:t>incr</a:t>
            </a:r>
            <a:endParaRPr lang="en-US" sz="1800" dirty="0">
              <a:solidFill>
                <a:srgbClr val="FF0000"/>
              </a:solidFill>
              <a:latin typeface="Courier"/>
              <a:cs typeface="Courier"/>
            </a:endParaRPr>
          </a:p>
          <a:p>
            <a:pPr marL="342900" indent="-342900" algn="l">
              <a:buFont typeface="Arial"/>
              <a:buChar char="•"/>
            </a:pPr>
            <a:r>
              <a:rPr lang="en-US" sz="1800" dirty="0">
                <a:solidFill>
                  <a:srgbClr val="FF0000"/>
                </a:solidFill>
                <a:latin typeface="Courier"/>
                <a:cs typeface="Courier"/>
              </a:rPr>
              <a:t>foo</a:t>
            </a:r>
          </a:p>
          <a:p>
            <a:pPr marL="342900" indent="-342900" algn="l">
              <a:buFont typeface="Arial"/>
              <a:buChar char="•"/>
            </a:pPr>
            <a:r>
              <a:rPr lang="en-US" sz="1800" dirty="0">
                <a:latin typeface="Courier"/>
                <a:cs typeface="Courier"/>
              </a:rPr>
              <a:t>a</a:t>
            </a:r>
          </a:p>
          <a:p>
            <a:pPr marL="342900" indent="-342900" algn="l">
              <a:buFont typeface="Arial"/>
              <a:buChar char="•"/>
            </a:pPr>
            <a:r>
              <a:rPr lang="en-US" sz="1800" dirty="0" err="1">
                <a:latin typeface="Courier"/>
                <a:cs typeface="Courier"/>
              </a:rPr>
              <a:t>argc</a:t>
            </a:r>
            <a:endParaRPr lang="en-US" sz="1800" dirty="0">
              <a:latin typeface="Courier"/>
              <a:cs typeface="Courier"/>
            </a:endParaRPr>
          </a:p>
          <a:p>
            <a:pPr marL="342900" indent="-342900" algn="l">
              <a:buFont typeface="Arial"/>
              <a:buChar char="•"/>
            </a:pPr>
            <a:r>
              <a:rPr lang="en-US" sz="1800" dirty="0" err="1">
                <a:latin typeface="Courier"/>
                <a:cs typeface="Courier"/>
              </a:rPr>
              <a:t>argv</a:t>
            </a:r>
            <a:endParaRPr lang="en-US" sz="1800" dirty="0">
              <a:latin typeface="Courier"/>
              <a:cs typeface="Courier"/>
            </a:endParaRPr>
          </a:p>
          <a:p>
            <a:pPr marL="342900" indent="-342900" algn="l">
              <a:buFont typeface="Arial"/>
              <a:buChar char="•"/>
            </a:pPr>
            <a:r>
              <a:rPr lang="en-US" sz="1800" dirty="0">
                <a:latin typeface="Courier"/>
                <a:cs typeface="Courier"/>
              </a:rPr>
              <a:t>b</a:t>
            </a:r>
          </a:p>
          <a:p>
            <a:pPr marL="342900" indent="-342900" algn="l">
              <a:buFont typeface="Arial"/>
              <a:buChar char="•"/>
            </a:pPr>
            <a:r>
              <a:rPr lang="en-US" sz="1800" dirty="0">
                <a:solidFill>
                  <a:srgbClr val="FF0000"/>
                </a:solidFill>
                <a:latin typeface="Courier"/>
                <a:cs typeface="Courier"/>
              </a:rPr>
              <a:t>main</a:t>
            </a:r>
          </a:p>
          <a:p>
            <a:pPr marL="342900" indent="-342900" algn="l">
              <a:buFont typeface="Arial"/>
              <a:buChar char="•"/>
            </a:pPr>
            <a:r>
              <a:rPr lang="en-US" sz="1800" dirty="0" err="1">
                <a:solidFill>
                  <a:srgbClr val="FF0000"/>
                </a:solidFill>
                <a:latin typeface="Courier"/>
                <a:cs typeface="Courier"/>
              </a:rPr>
              <a:t>printf</a:t>
            </a:r>
            <a:endParaRPr lang="en-US" sz="1800" dirty="0">
              <a:solidFill>
                <a:srgbClr val="FF0000"/>
              </a:solidFill>
              <a:latin typeface="Courier"/>
              <a:cs typeface="Courier"/>
            </a:endParaRPr>
          </a:p>
          <a:p>
            <a:pPr marL="342900" indent="-342900">
              <a:buFont typeface="Arial"/>
              <a:buChar char="•"/>
            </a:pPr>
            <a:r>
              <a:rPr lang="en-US" sz="1800" dirty="0">
                <a:latin typeface="Courier"/>
                <a:cs typeface="Courier"/>
              </a:rPr>
              <a:t>"%d\n"</a:t>
            </a:r>
          </a:p>
        </p:txBody>
      </p:sp>
      <p:sp>
        <p:nvSpPr>
          <p:cNvPr id="8" name="TextBox 7">
            <a:extLst>
              <a:ext uri="{FF2B5EF4-FFF2-40B4-BE49-F238E27FC236}">
                <a16:creationId xmlns:a16="http://schemas.microsoft.com/office/drawing/2014/main" id="{ABD50AD7-B84E-0246-B85D-2DB4820334B6}"/>
              </a:ext>
            </a:extLst>
          </p:cNvPr>
          <p:cNvSpPr txBox="1"/>
          <p:nvPr/>
        </p:nvSpPr>
        <p:spPr>
          <a:xfrm>
            <a:off x="4495800" y="5257800"/>
            <a:ext cx="4182555" cy="646331"/>
          </a:xfrm>
          <a:prstGeom prst="rect">
            <a:avLst/>
          </a:prstGeom>
          <a:noFill/>
        </p:spPr>
        <p:txBody>
          <a:bodyPr wrap="none" rtlCol="0">
            <a:spAutoFit/>
          </a:bodyPr>
          <a:lstStyle/>
          <a:p>
            <a:r>
              <a:rPr lang="en-US" sz="1800" dirty="0">
                <a:latin typeface="Calibri" pitchFamily="34" charset="0"/>
              </a:rPr>
              <a:t>Can find this with </a:t>
            </a:r>
            <a:r>
              <a:rPr lang="en-US" sz="1800" dirty="0" err="1">
                <a:latin typeface="Courier New" panose="02070309020205020404" pitchFamily="49" charset="0"/>
                <a:cs typeface="Courier New" panose="02070309020205020404" pitchFamily="49" charset="0"/>
              </a:rPr>
              <a:t>readelf</a:t>
            </a:r>
            <a:r>
              <a:rPr lang="en-US" sz="1800" dirty="0">
                <a:latin typeface="Calibri" pitchFamily="34" charset="0"/>
              </a:rPr>
              <a:t>:</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linux</a:t>
            </a: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readelf</a:t>
            </a:r>
            <a:r>
              <a:rPr lang="en-US" sz="1800" dirty="0">
                <a:latin typeface="Courier New" panose="02070309020205020404" pitchFamily="49" charset="0"/>
                <a:cs typeface="Courier New" panose="02070309020205020404" pitchFamily="49" charset="0"/>
              </a:rPr>
              <a:t> –s </a:t>
            </a:r>
            <a:r>
              <a:rPr lang="en-US" sz="1800" dirty="0" err="1">
                <a:latin typeface="Courier New" panose="02070309020205020404" pitchFamily="49" charset="0"/>
                <a:cs typeface="Courier New" panose="02070309020205020404" pitchFamily="49" charset="0"/>
              </a:rPr>
              <a:t>symbols.o</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688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Symbols</a:t>
            </a:r>
          </a:p>
        </p:txBody>
      </p:sp>
      <p:sp>
        <p:nvSpPr>
          <p:cNvPr id="3" name="Content Placeholder 2"/>
          <p:cNvSpPr>
            <a:spLocks noGrp="1"/>
          </p:cNvSpPr>
          <p:nvPr>
            <p:ph idx="1"/>
          </p:nvPr>
        </p:nvSpPr>
        <p:spPr>
          <a:xfrm>
            <a:off x="396875" y="1362075"/>
            <a:ext cx="7896225" cy="1228725"/>
          </a:xfrm>
        </p:spPr>
        <p:txBody>
          <a:bodyPr/>
          <a:lstStyle/>
          <a:p>
            <a:r>
              <a:rPr lang="en-US" dirty="0"/>
              <a:t>Local non-static C variables vs. local static C variables</a:t>
            </a:r>
          </a:p>
          <a:p>
            <a:pPr lvl="1"/>
            <a:r>
              <a:rPr lang="en-US" dirty="0"/>
              <a:t>Local non-static C variables: stored on the stack </a:t>
            </a:r>
          </a:p>
          <a:p>
            <a:pPr lvl="1"/>
            <a:r>
              <a:rPr lang="en-US" dirty="0"/>
              <a:t>Local static C variables: stored in either </a:t>
            </a:r>
            <a:r>
              <a:rPr lang="en-US" dirty="0">
                <a:latin typeface="Courier New"/>
                <a:cs typeface="Courier New"/>
              </a:rPr>
              <a:t>.</a:t>
            </a:r>
            <a:r>
              <a:rPr lang="en-US" dirty="0" err="1">
                <a:latin typeface="Courier New"/>
                <a:cs typeface="Courier New"/>
              </a:rPr>
              <a:t>bss</a:t>
            </a:r>
            <a:r>
              <a:rPr lang="en-US" dirty="0">
                <a:latin typeface="Courier New"/>
                <a:cs typeface="Courier New"/>
              </a:rPr>
              <a:t> </a:t>
            </a:r>
            <a:r>
              <a:rPr lang="en-US" dirty="0"/>
              <a:t>or </a:t>
            </a:r>
            <a:r>
              <a:rPr lang="en-US" dirty="0">
                <a:latin typeface="Courier New"/>
                <a:cs typeface="Courier New"/>
              </a:rPr>
              <a:t>.data</a:t>
            </a:r>
          </a:p>
        </p:txBody>
      </p:sp>
      <p:sp>
        <p:nvSpPr>
          <p:cNvPr id="4" name="Rectangle 2"/>
          <p:cNvSpPr>
            <a:spLocks noChangeArrowheads="1"/>
          </p:cNvSpPr>
          <p:nvPr/>
        </p:nvSpPr>
        <p:spPr bwMode="auto">
          <a:xfrm>
            <a:off x="481213" y="2574147"/>
            <a:ext cx="3328787" cy="4249498"/>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800">
                <a:solidFill>
                  <a:srgbClr val="000000"/>
                </a:solidFill>
                <a:latin typeface="Courier New"/>
                <a:cs typeface="Courier New"/>
              </a:rPr>
              <a:t>static </a:t>
            </a:r>
            <a:r>
              <a:rPr lang="en-US" sz="1800" err="1">
                <a:solidFill>
                  <a:srgbClr val="000000"/>
                </a:solidFill>
                <a:latin typeface="Courier New"/>
                <a:cs typeface="Courier New"/>
              </a:rPr>
              <a:t>int</a:t>
            </a:r>
            <a:r>
              <a:rPr lang="en-US" sz="1800">
                <a:solidFill>
                  <a:srgbClr val="000000"/>
                </a:solidFill>
                <a:latin typeface="Courier New"/>
                <a:cs typeface="Courier New"/>
              </a:rPr>
              <a:t> x = 15;</a:t>
            </a:r>
          </a:p>
          <a:p>
            <a:endParaRPr lang="en-US" sz="1800">
              <a:solidFill>
                <a:srgbClr val="000000"/>
              </a:solidFill>
              <a:latin typeface="Courier New"/>
              <a:cs typeface="Courier New"/>
            </a:endParaRPr>
          </a:p>
          <a:p>
            <a:r>
              <a:rPr lang="en-US" sz="1800" err="1">
                <a:solidFill>
                  <a:srgbClr val="000000"/>
                </a:solidFill>
                <a:latin typeface="Courier New"/>
                <a:cs typeface="Courier New"/>
              </a:rPr>
              <a:t>int</a:t>
            </a:r>
            <a:r>
              <a:rPr lang="en-US" sz="1800">
                <a:solidFill>
                  <a:srgbClr val="000000"/>
                </a:solidFill>
                <a:latin typeface="Courier New"/>
                <a:cs typeface="Courier New"/>
              </a:rPr>
              <a:t> f() {</a:t>
            </a:r>
          </a:p>
          <a:p>
            <a:r>
              <a:rPr lang="en-US" sz="1800">
                <a:solidFill>
                  <a:srgbClr val="000000"/>
                </a:solidFill>
                <a:latin typeface="Courier New"/>
                <a:cs typeface="Courier New"/>
              </a:rPr>
              <a:t>    static </a:t>
            </a:r>
            <a:r>
              <a:rPr lang="en-US" sz="1800" err="1">
                <a:solidFill>
                  <a:srgbClr val="000000"/>
                </a:solidFill>
                <a:latin typeface="Courier New"/>
                <a:cs typeface="Courier New"/>
              </a:rPr>
              <a:t>int</a:t>
            </a:r>
            <a:r>
              <a:rPr lang="en-US" sz="1800">
                <a:solidFill>
                  <a:srgbClr val="000000"/>
                </a:solidFill>
                <a:latin typeface="Courier New"/>
                <a:cs typeface="Courier New"/>
              </a:rPr>
              <a:t> x = 17;</a:t>
            </a:r>
          </a:p>
          <a:p>
            <a:r>
              <a:rPr lang="en-US" sz="1800">
                <a:solidFill>
                  <a:srgbClr val="000000"/>
                </a:solidFill>
                <a:latin typeface="Courier New"/>
                <a:cs typeface="Courier New"/>
              </a:rPr>
              <a:t>    return x++;</a:t>
            </a:r>
          </a:p>
          <a:p>
            <a:r>
              <a:rPr lang="en-US" sz="1800">
                <a:solidFill>
                  <a:srgbClr val="000000"/>
                </a:solidFill>
                <a:latin typeface="Courier New"/>
                <a:cs typeface="Courier New"/>
              </a:rPr>
              <a:t>}</a:t>
            </a:r>
          </a:p>
          <a:p>
            <a:endParaRPr lang="en-US" sz="1800">
              <a:solidFill>
                <a:srgbClr val="000000"/>
              </a:solidFill>
              <a:latin typeface="Courier New"/>
              <a:cs typeface="Courier New"/>
            </a:endParaRPr>
          </a:p>
          <a:p>
            <a:r>
              <a:rPr lang="en-US" sz="1800" err="1">
                <a:solidFill>
                  <a:srgbClr val="000000"/>
                </a:solidFill>
                <a:latin typeface="Courier New"/>
                <a:cs typeface="Courier New"/>
              </a:rPr>
              <a:t>int</a:t>
            </a:r>
            <a:r>
              <a:rPr lang="en-US" sz="1800">
                <a:solidFill>
                  <a:srgbClr val="000000"/>
                </a:solidFill>
                <a:latin typeface="Courier New"/>
                <a:cs typeface="Courier New"/>
              </a:rPr>
              <a:t> g() {</a:t>
            </a:r>
          </a:p>
          <a:p>
            <a:r>
              <a:rPr lang="en-US" sz="1800">
                <a:solidFill>
                  <a:srgbClr val="000000"/>
                </a:solidFill>
                <a:latin typeface="Courier New"/>
                <a:cs typeface="Courier New"/>
              </a:rPr>
              <a:t>    static </a:t>
            </a:r>
            <a:r>
              <a:rPr lang="en-US" sz="1800" err="1">
                <a:solidFill>
                  <a:srgbClr val="000000"/>
                </a:solidFill>
                <a:latin typeface="Courier New"/>
                <a:cs typeface="Courier New"/>
              </a:rPr>
              <a:t>int</a:t>
            </a:r>
            <a:r>
              <a:rPr lang="en-US" sz="1800">
                <a:solidFill>
                  <a:srgbClr val="000000"/>
                </a:solidFill>
                <a:latin typeface="Courier New"/>
                <a:cs typeface="Courier New"/>
              </a:rPr>
              <a:t> x = 19;</a:t>
            </a:r>
          </a:p>
          <a:p>
            <a:r>
              <a:rPr lang="en-US" sz="1800">
                <a:solidFill>
                  <a:srgbClr val="000000"/>
                </a:solidFill>
                <a:latin typeface="Courier New"/>
                <a:cs typeface="Courier New"/>
              </a:rPr>
              <a:t>    return x += 14;</a:t>
            </a:r>
          </a:p>
          <a:p>
            <a:r>
              <a:rPr lang="en-US" sz="1800">
                <a:solidFill>
                  <a:srgbClr val="000000"/>
                </a:solidFill>
                <a:latin typeface="Courier New"/>
                <a:cs typeface="Courier New"/>
              </a:rPr>
              <a:t>}</a:t>
            </a:r>
          </a:p>
          <a:p>
            <a:endParaRPr lang="en-US" sz="1800">
              <a:solidFill>
                <a:srgbClr val="000000"/>
              </a:solidFill>
              <a:latin typeface="Courier New"/>
              <a:cs typeface="Courier New"/>
            </a:endParaRPr>
          </a:p>
          <a:p>
            <a:r>
              <a:rPr lang="en-US" sz="1800" err="1">
                <a:solidFill>
                  <a:srgbClr val="000000"/>
                </a:solidFill>
                <a:latin typeface="Courier New"/>
                <a:cs typeface="Courier New"/>
              </a:rPr>
              <a:t>int</a:t>
            </a:r>
            <a:r>
              <a:rPr lang="en-US" sz="1800">
                <a:solidFill>
                  <a:srgbClr val="000000"/>
                </a:solidFill>
                <a:latin typeface="Courier New"/>
                <a:cs typeface="Courier New"/>
              </a:rPr>
              <a:t> h() {</a:t>
            </a:r>
          </a:p>
          <a:p>
            <a:r>
              <a:rPr lang="en-US" sz="1800">
                <a:solidFill>
                  <a:srgbClr val="000000"/>
                </a:solidFill>
                <a:latin typeface="Courier New"/>
                <a:cs typeface="Courier New"/>
              </a:rPr>
              <a:t>    return x += 27;</a:t>
            </a:r>
          </a:p>
          <a:p>
            <a:r>
              <a:rPr lang="en-US" sz="1800">
                <a:solidFill>
                  <a:srgbClr val="000000"/>
                </a:solidFill>
                <a:latin typeface="Courier New"/>
                <a:cs typeface="Courier New"/>
              </a:rPr>
              <a:t>}</a:t>
            </a:r>
          </a:p>
        </p:txBody>
      </p:sp>
      <p:sp>
        <p:nvSpPr>
          <p:cNvPr id="5" name="TextBox 4"/>
          <p:cNvSpPr txBox="1"/>
          <p:nvPr/>
        </p:nvSpPr>
        <p:spPr>
          <a:xfrm>
            <a:off x="4267200" y="3505200"/>
            <a:ext cx="4343400" cy="1938992"/>
          </a:xfrm>
          <a:prstGeom prst="rect">
            <a:avLst/>
          </a:prstGeom>
          <a:noFill/>
        </p:spPr>
        <p:txBody>
          <a:bodyPr wrap="square" rtlCol="0">
            <a:spAutoFit/>
          </a:bodyPr>
          <a:lstStyle/>
          <a:p>
            <a:r>
              <a:rPr lang="en-US" sz="2000">
                <a:latin typeface="Calibri" pitchFamily="34" charset="0"/>
              </a:rPr>
              <a:t>Compiler allocates space in </a:t>
            </a:r>
            <a:r>
              <a:rPr lang="en-US" sz="2000">
                <a:latin typeface="Courier New"/>
                <a:cs typeface="Courier New"/>
              </a:rPr>
              <a:t>.data </a:t>
            </a:r>
            <a:r>
              <a:rPr lang="en-US" sz="2000">
                <a:latin typeface="Calibri" pitchFamily="34" charset="0"/>
              </a:rPr>
              <a:t>for each definition of </a:t>
            </a:r>
            <a:r>
              <a:rPr lang="en-US" sz="2000">
                <a:latin typeface="Courier New"/>
                <a:cs typeface="Courier New"/>
              </a:rPr>
              <a:t>x</a:t>
            </a:r>
          </a:p>
          <a:p>
            <a:endParaRPr lang="en-US" sz="2000">
              <a:latin typeface="Calibri" pitchFamily="34" charset="0"/>
            </a:endParaRPr>
          </a:p>
          <a:p>
            <a:r>
              <a:rPr lang="en-US" sz="2000">
                <a:latin typeface="Calibri" pitchFamily="34" charset="0"/>
              </a:rPr>
              <a:t>Creates local symbols in the symbol table with unique names, e.g., </a:t>
            </a:r>
            <a:r>
              <a:rPr lang="en-US" sz="2000">
                <a:latin typeface="Courier New"/>
                <a:cs typeface="Courier New"/>
              </a:rPr>
              <a:t>x</a:t>
            </a:r>
            <a:r>
              <a:rPr lang="en-US" sz="2000">
                <a:latin typeface="Calibri" pitchFamily="34" charset="0"/>
              </a:rPr>
              <a:t>, </a:t>
            </a:r>
            <a:r>
              <a:rPr lang="en-US" sz="2000">
                <a:latin typeface="Courier New"/>
                <a:cs typeface="Courier New"/>
              </a:rPr>
              <a:t>x.1721</a:t>
            </a:r>
            <a:r>
              <a:rPr lang="en-US" sz="2000">
                <a:latin typeface="Calibri" pitchFamily="34" charset="0"/>
              </a:rPr>
              <a:t> and </a:t>
            </a:r>
            <a:r>
              <a:rPr lang="en-US" sz="2000">
                <a:latin typeface="Courier New"/>
                <a:cs typeface="Courier New"/>
              </a:rPr>
              <a:t>x.1724</a:t>
            </a:r>
            <a:r>
              <a:rPr lang="en-US" sz="2000">
                <a:latin typeface="Calibri" pitchFamily="34" charset="0"/>
              </a:rPr>
              <a:t>.</a:t>
            </a:r>
          </a:p>
        </p:txBody>
      </p:sp>
      <p:sp>
        <p:nvSpPr>
          <p:cNvPr id="6" name="Rectangle 3"/>
          <p:cNvSpPr>
            <a:spLocks noChangeArrowheads="1"/>
          </p:cNvSpPr>
          <p:nvPr/>
        </p:nvSpPr>
        <p:spPr bwMode="auto">
          <a:xfrm>
            <a:off x="1621392" y="6478338"/>
            <a:ext cx="2175470" cy="357663"/>
          </a:xfrm>
          <a:prstGeom prst="rect">
            <a:avLst/>
          </a:prstGeom>
          <a:noFill/>
          <a:ln w="3240">
            <a:noFill/>
            <a:miter lim="800000"/>
            <a:headEnd/>
            <a:tailEnd/>
          </a:ln>
          <a:effectLst/>
        </p:spPr>
        <p:txBody>
          <a:bodyPr wrap="non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chemeClr val="tx1">
                    <a:lumMod val="50000"/>
                    <a:lumOff val="50000"/>
                  </a:schemeClr>
                </a:solidFill>
                <a:latin typeface="Courier New" pitchFamily="49" charset="0"/>
                <a:ea typeface="msgothic" charset="0"/>
                <a:cs typeface="msgothic" charset="0"/>
              </a:rPr>
              <a:t>static-</a:t>
            </a:r>
            <a:r>
              <a:rPr lang="en-GB" sz="1800" b="1" i="1" err="1">
                <a:solidFill>
                  <a:schemeClr val="tx1">
                    <a:lumMod val="50000"/>
                    <a:lumOff val="50000"/>
                  </a:schemeClr>
                </a:solidFill>
                <a:latin typeface="Courier New" pitchFamily="49" charset="0"/>
                <a:ea typeface="msgothic" charset="0"/>
                <a:cs typeface="msgothic" charset="0"/>
              </a:rPr>
              <a:t>local.c</a:t>
            </a:r>
            <a:endParaRPr lang="en-GB" sz="1800" b="1" i="1">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295658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E46FE7-5F35-4301-9E95-B0CCAB70BECC}"/>
              </a:ext>
            </a:extLst>
          </p:cNvPr>
          <p:cNvSpPr>
            <a:spLocks noGrp="1"/>
          </p:cNvSpPr>
          <p:nvPr>
            <p:ph type="title"/>
          </p:nvPr>
        </p:nvSpPr>
        <p:spPr/>
        <p:txBody>
          <a:bodyPr/>
          <a:lstStyle/>
          <a:p>
            <a:r>
              <a:rPr lang="en-US" dirty="0"/>
              <a:t>There’s a story that starts like this:</a:t>
            </a:r>
          </a:p>
        </p:txBody>
      </p:sp>
      <p:sp>
        <p:nvSpPr>
          <p:cNvPr id="9" name="Content Placeholder 8">
            <a:extLst>
              <a:ext uri="{FF2B5EF4-FFF2-40B4-BE49-F238E27FC236}">
                <a16:creationId xmlns:a16="http://schemas.microsoft.com/office/drawing/2014/main" id="{DEF39D88-E9B8-4C26-821F-D4356136AA49}"/>
              </a:ext>
            </a:extLst>
          </p:cNvPr>
          <p:cNvSpPr>
            <a:spLocks noGrp="1"/>
          </p:cNvSpPr>
          <p:nvPr>
            <p:ph idx="1"/>
          </p:nvPr>
        </p:nvSpPr>
        <p:spPr/>
        <p:txBody>
          <a:bodyPr/>
          <a:lstStyle/>
          <a:p>
            <a:pPr marL="0" indent="0">
              <a:buNone/>
            </a:pPr>
            <a:r>
              <a:rPr lang="en-US" b="0" i="1" dirty="0"/>
              <a:t>Back in the Good Old Days,</a:t>
            </a:r>
            <a:br>
              <a:rPr lang="en-US" b="0" i="1" dirty="0"/>
            </a:br>
            <a:r>
              <a:rPr lang="en-US" b="0" i="1" dirty="0"/>
              <a:t>when the term "software" sounded funny</a:t>
            </a:r>
            <a:br>
              <a:rPr lang="en-US" b="0" i="1" dirty="0"/>
            </a:br>
            <a:r>
              <a:rPr lang="en-US" b="0" i="1" dirty="0"/>
              <a:t>and Real Computers were made out of drums</a:t>
            </a:r>
            <a:br>
              <a:rPr lang="en-US" b="0" i="1" dirty="0"/>
            </a:br>
            <a:r>
              <a:rPr lang="en-US" b="0" i="1" dirty="0"/>
              <a:t>    and vacuum tubes,</a:t>
            </a:r>
            <a:br>
              <a:rPr lang="en-US" b="0" i="1" dirty="0"/>
            </a:br>
            <a:r>
              <a:rPr lang="en-US" b="0" i="1" dirty="0"/>
              <a:t>Real Programmers wrote in machine code.</a:t>
            </a:r>
          </a:p>
          <a:p>
            <a:pPr marL="0" indent="0">
              <a:buNone/>
            </a:pPr>
            <a:r>
              <a:rPr lang="en-US" b="0" i="1" dirty="0"/>
              <a:t>Not FORTRAN.  Not RATFOR.  Not, even,</a:t>
            </a:r>
            <a:br>
              <a:rPr lang="en-US" b="0" i="1" dirty="0"/>
            </a:br>
            <a:r>
              <a:rPr lang="en-US" b="0" i="1" dirty="0"/>
              <a:t>    assembly language.</a:t>
            </a:r>
          </a:p>
          <a:p>
            <a:pPr marL="0" indent="0">
              <a:buNone/>
            </a:pPr>
            <a:r>
              <a:rPr lang="en-US" b="0" i="1" dirty="0"/>
              <a:t>Machine Code.</a:t>
            </a:r>
          </a:p>
          <a:p>
            <a:pPr marL="0" indent="0">
              <a:buNone/>
            </a:pPr>
            <a:r>
              <a:rPr lang="en-US" b="0" i="1" dirty="0"/>
              <a:t>Raw, unadorned, inscrutable hexadecimal numbers. Directly.</a:t>
            </a:r>
          </a:p>
          <a:p>
            <a:pPr marL="0" indent="0">
              <a:buNone/>
            </a:pPr>
            <a:endParaRPr lang="en-US" b="0" i="1" dirty="0"/>
          </a:p>
          <a:p>
            <a:pPr marL="0" indent="0">
              <a:buNone/>
            </a:pPr>
            <a:r>
              <a:rPr lang="en-US" dirty="0"/>
              <a:t>	 — “The Story of Mel, a Real Programmer”</a:t>
            </a:r>
          </a:p>
          <a:p>
            <a:pPr marL="0" indent="0">
              <a:buNone/>
            </a:pPr>
            <a:r>
              <a:rPr lang="en-US" dirty="0"/>
              <a:t>	      Ed </a:t>
            </a:r>
            <a:r>
              <a:rPr lang="en-US" dirty="0" err="1"/>
              <a:t>Nather</a:t>
            </a:r>
            <a:r>
              <a:rPr lang="en-US" dirty="0"/>
              <a:t>, 1983</a:t>
            </a:r>
          </a:p>
        </p:txBody>
      </p:sp>
    </p:spTree>
    <p:extLst>
      <p:ext uri="{BB962C8B-B14F-4D97-AF65-F5344CB8AC3E}">
        <p14:creationId xmlns:p14="http://schemas.microsoft.com/office/powerpoint/2010/main" val="3819987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0" y="3962400"/>
            <a:ext cx="9144000" cy="1103841"/>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atin typeface="Calibri" pitchFamily="34" charset="0"/>
            </a:endParaRPr>
          </a:p>
        </p:txBody>
      </p:sp>
      <p:sp>
        <p:nvSpPr>
          <p:cNvPr id="24" name="Rectangle 23"/>
          <p:cNvSpPr/>
          <p:nvPr/>
        </p:nvSpPr>
        <p:spPr bwMode="auto">
          <a:xfrm>
            <a:off x="0" y="1879599"/>
            <a:ext cx="9144000" cy="1098550"/>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atin typeface="Calibri" pitchFamily="34" charset="0"/>
            </a:endParaRPr>
          </a:p>
        </p:txBody>
      </p:sp>
      <p:sp>
        <p:nvSpPr>
          <p:cNvPr id="26625" name="Rectangle 1"/>
          <p:cNvSpPr>
            <a:spLocks noGrp="1" noChangeArrowheads="1"/>
          </p:cNvSpPr>
          <p:nvPr>
            <p:ph type="title" idx="4294967295"/>
          </p:nvPr>
        </p:nvSpPr>
        <p:spPr>
          <a:xfrm>
            <a:off x="427038" y="2841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What if you mess up?</a:t>
            </a:r>
          </a:p>
        </p:txBody>
      </p:sp>
      <p:sp>
        <p:nvSpPr>
          <p:cNvPr id="26626" name="Text Box 2"/>
          <p:cNvSpPr txBox="1">
            <a:spLocks noChangeArrowheads="1"/>
          </p:cNvSpPr>
          <p:nvPr/>
        </p:nvSpPr>
        <p:spPr bwMode="auto">
          <a:xfrm>
            <a:off x="533400" y="3194050"/>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27" name="Text Box 3"/>
          <p:cNvSpPr txBox="1">
            <a:spLocks noChangeArrowheads="1"/>
          </p:cNvSpPr>
          <p:nvPr/>
        </p:nvSpPr>
        <p:spPr bwMode="auto">
          <a:xfrm>
            <a:off x="2018500" y="3194049"/>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26630" name="Text Box 6"/>
          <p:cNvSpPr txBox="1">
            <a:spLocks noChangeArrowheads="1"/>
          </p:cNvSpPr>
          <p:nvPr/>
        </p:nvSpPr>
        <p:spPr bwMode="auto">
          <a:xfrm>
            <a:off x="543243" y="4114800"/>
            <a:ext cx="1169208" cy="788935"/>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y=5;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31" name="Text Box 7"/>
          <p:cNvSpPr txBox="1">
            <a:spLocks noChangeArrowheads="1"/>
          </p:cNvSpPr>
          <p:nvPr/>
        </p:nvSpPr>
        <p:spPr bwMode="auto">
          <a:xfrm>
            <a:off x="2018500" y="4114799"/>
            <a:ext cx="2156657"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extern 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p2() {}</a:t>
            </a:r>
          </a:p>
        </p:txBody>
      </p:sp>
      <p:sp>
        <p:nvSpPr>
          <p:cNvPr id="26632" name="Text Box 8"/>
          <p:cNvSpPr txBox="1">
            <a:spLocks noChangeArrowheads="1"/>
          </p:cNvSpPr>
          <p:nvPr/>
        </p:nvSpPr>
        <p:spPr bwMode="auto">
          <a:xfrm>
            <a:off x="533400" y="1078206"/>
            <a:ext cx="1169208"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p1() {}</a:t>
            </a:r>
          </a:p>
        </p:txBody>
      </p:sp>
      <p:sp>
        <p:nvSpPr>
          <p:cNvPr id="26633" name="Text Box 9"/>
          <p:cNvSpPr txBox="1">
            <a:spLocks noChangeArrowheads="1"/>
          </p:cNvSpPr>
          <p:nvPr/>
        </p:nvSpPr>
        <p:spPr bwMode="auto">
          <a:xfrm>
            <a:off x="2013737" y="1078205"/>
            <a:ext cx="1786364"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extern 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p2() {}</a:t>
            </a:r>
          </a:p>
        </p:txBody>
      </p:sp>
      <p:sp>
        <p:nvSpPr>
          <p:cNvPr id="26634" name="Text Box 10"/>
          <p:cNvSpPr txBox="1">
            <a:spLocks noChangeArrowheads="1"/>
          </p:cNvSpPr>
          <p:nvPr/>
        </p:nvSpPr>
        <p:spPr bwMode="auto">
          <a:xfrm>
            <a:off x="533400" y="2107918"/>
            <a:ext cx="1169208"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p1() {}</a:t>
            </a:r>
          </a:p>
        </p:txBody>
      </p:sp>
      <p:sp>
        <p:nvSpPr>
          <p:cNvPr id="26635" name="Text Box 11"/>
          <p:cNvSpPr txBox="1">
            <a:spLocks noChangeArrowheads="1"/>
          </p:cNvSpPr>
          <p:nvPr/>
        </p:nvSpPr>
        <p:spPr bwMode="auto">
          <a:xfrm>
            <a:off x="2018500" y="2107917"/>
            <a:ext cx="1169208"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ea typeface="msgothic" charset="0"/>
                <a:cs typeface="msgothic" charset="0"/>
              </a:rPr>
              <a:t>i</a:t>
            </a:r>
            <a:r>
              <a:rPr lang="en-GB" sz="1600" b="1" dirty="0">
                <a:latin typeface="Courier New" pitchFamily="49" charset="0"/>
                <a:ea typeface="msgothic" charset="0"/>
                <a:cs typeface="msgothic" charset="0"/>
              </a:rPr>
              <a:t>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p1() {}</a:t>
            </a:r>
          </a:p>
        </p:txBody>
      </p:sp>
      <p:sp>
        <p:nvSpPr>
          <p:cNvPr id="26636" name="Text Box 12"/>
          <p:cNvSpPr txBox="1">
            <a:spLocks noChangeArrowheads="1"/>
          </p:cNvSpPr>
          <p:nvPr/>
        </p:nvSpPr>
        <p:spPr bwMode="auto">
          <a:xfrm>
            <a:off x="4491368" y="2169736"/>
            <a:ext cx="3783834" cy="367346"/>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Link error: two definitions of </a:t>
            </a:r>
            <a:r>
              <a:rPr lang="en-GB" sz="1800" dirty="0">
                <a:latin typeface="Courier New" panose="02070309020205020404" pitchFamily="49" charset="0"/>
                <a:ea typeface="msgothic" charset="0"/>
                <a:cs typeface="Courier New" panose="02070309020205020404" pitchFamily="49" charset="0"/>
              </a:rPr>
              <a:t>x</a:t>
            </a:r>
            <a:r>
              <a:rPr lang="en-GB" sz="1800" b="0" dirty="0">
                <a:latin typeface="Calibri" pitchFamily="34" charset="0"/>
                <a:ea typeface="msgothic" charset="0"/>
                <a:cs typeface="msgothic" charset="0"/>
              </a:rPr>
              <a:t> and </a:t>
            </a:r>
            <a:r>
              <a:rPr lang="en-GB" sz="1800" dirty="0">
                <a:latin typeface="Courier New" pitchFamily="49" charset="0"/>
                <a:ea typeface="msgothic" charset="0"/>
                <a:cs typeface="msgothic" charset="0"/>
              </a:rPr>
              <a:t>p1</a:t>
            </a:r>
            <a:endParaRPr lang="en-GB" sz="1800" b="0" dirty="0">
              <a:latin typeface="Calibri" pitchFamily="34" charset="0"/>
              <a:ea typeface="msgothic" charset="0"/>
              <a:cs typeface="msgothic" charset="0"/>
            </a:endParaRPr>
          </a:p>
        </p:txBody>
      </p:sp>
      <p:sp>
        <p:nvSpPr>
          <p:cNvPr id="26637" name="Text Box 13"/>
          <p:cNvSpPr txBox="1">
            <a:spLocks noChangeArrowheads="1"/>
          </p:cNvSpPr>
          <p:nvPr/>
        </p:nvSpPr>
        <p:spPr bwMode="auto">
          <a:xfrm>
            <a:off x="4491368" y="3119343"/>
            <a:ext cx="4231393"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Compiler-dependent.  Might be considered</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either one or two definitions of </a:t>
            </a:r>
            <a:r>
              <a:rPr lang="en-GB" sz="1800" dirty="0">
                <a:latin typeface="Courier New" panose="02070309020205020404" pitchFamily="49" charset="0"/>
                <a:ea typeface="msgothic" charset="0"/>
                <a:cs typeface="Courier New" panose="02070309020205020404" pitchFamily="49" charset="0"/>
              </a:rPr>
              <a:t>x</a:t>
            </a:r>
            <a:r>
              <a:rPr lang="en-GB" sz="1800" b="0" dirty="0">
                <a:latin typeface="Calibri" pitchFamily="34" charset="0"/>
                <a:ea typeface="msgothic" charset="0"/>
                <a:cs typeface="msgothic" charset="0"/>
              </a:rPr>
              <a:t>.</a:t>
            </a:r>
          </a:p>
        </p:txBody>
      </p:sp>
      <p:sp>
        <p:nvSpPr>
          <p:cNvPr id="26639" name="Text Box 15"/>
          <p:cNvSpPr txBox="1">
            <a:spLocks noChangeArrowheads="1"/>
          </p:cNvSpPr>
          <p:nvPr/>
        </p:nvSpPr>
        <p:spPr bwMode="auto">
          <a:xfrm>
            <a:off x="4491368" y="4057555"/>
            <a:ext cx="3463618" cy="63883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Undefined </a:t>
            </a:r>
            <a:r>
              <a:rPr lang="en-GB" sz="1800" b="0" dirty="0" err="1">
                <a:latin typeface="Calibri" pitchFamily="34" charset="0"/>
                <a:ea typeface="msgothic" charset="0"/>
                <a:cs typeface="msgothic" charset="0"/>
              </a:rPr>
              <a:t>behavior</a:t>
            </a:r>
            <a:r>
              <a:rPr lang="en-GB" sz="1800" b="0" dirty="0">
                <a:latin typeface="Calibri" pitchFamily="34" charset="0"/>
                <a:ea typeface="msgothic" charset="0"/>
                <a:cs typeface="msgothic" charset="0"/>
              </a:rPr>
              <a:t>. No link error.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Writes to </a:t>
            </a:r>
            <a:r>
              <a:rPr lang="en-GB" sz="1800" dirty="0">
                <a:latin typeface="Courier New" pitchFamily="49" charset="0"/>
                <a:ea typeface="msgothic" charset="0"/>
                <a:cs typeface="msgothic" charset="0"/>
              </a:rPr>
              <a:t>x</a:t>
            </a:r>
            <a:r>
              <a:rPr lang="en-GB" sz="1800" b="0" dirty="0">
                <a:latin typeface="Calibri" pitchFamily="34" charset="0"/>
                <a:ea typeface="msgothic" charset="0"/>
                <a:cs typeface="msgothic" charset="0"/>
              </a:rPr>
              <a:t> in </a:t>
            </a:r>
            <a:r>
              <a:rPr lang="en-GB" sz="1800" dirty="0">
                <a:latin typeface="Courier New" pitchFamily="49" charset="0"/>
                <a:ea typeface="msgothic" charset="0"/>
                <a:cs typeface="msgothic" charset="0"/>
              </a:rPr>
              <a:t>p2</a:t>
            </a:r>
            <a:r>
              <a:rPr lang="en-GB" sz="1800" b="0" dirty="0">
                <a:latin typeface="Calibri" panose="020F0502020204030204" pitchFamily="34" charset="0"/>
                <a:ea typeface="msgothic" charset="0"/>
                <a:cs typeface="Calibri" panose="020F0502020204030204" pitchFamily="34" charset="0"/>
              </a:rPr>
              <a:t> </a:t>
            </a:r>
            <a:r>
              <a:rPr lang="en-GB" sz="1800" b="0" dirty="0">
                <a:latin typeface="Calibri" pitchFamily="34" charset="0"/>
                <a:ea typeface="msgothic" charset="0"/>
                <a:cs typeface="msgothic" charset="0"/>
              </a:rPr>
              <a:t>may overwrite </a:t>
            </a:r>
            <a:r>
              <a:rPr lang="en-GB" sz="1800" dirty="0">
                <a:latin typeface="Courier New" pitchFamily="49" charset="0"/>
                <a:ea typeface="msgothic" charset="0"/>
                <a:cs typeface="msgothic" charset="0"/>
              </a:rPr>
              <a:t>y</a:t>
            </a:r>
            <a:r>
              <a:rPr lang="en-GB" sz="1800" b="0" dirty="0">
                <a:latin typeface="Calibri" pitchFamily="34" charset="0"/>
                <a:ea typeface="msgothic" charset="0"/>
                <a:cs typeface="msgothic" charset="0"/>
              </a:rPr>
              <a:t>!</a:t>
            </a:r>
          </a:p>
        </p:txBody>
      </p:sp>
      <p:sp>
        <p:nvSpPr>
          <p:cNvPr id="26641" name="Text Box 17"/>
          <p:cNvSpPr txBox="1">
            <a:spLocks noChangeArrowheads="1"/>
          </p:cNvSpPr>
          <p:nvPr/>
        </p:nvSpPr>
        <p:spPr bwMode="auto">
          <a:xfrm>
            <a:off x="423725" y="5936355"/>
            <a:ext cx="4739609"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ea typeface="msgothic" charset="0"/>
                <a:cs typeface="msgothic" charset="0"/>
              </a:rPr>
              <a:t>Linker checks for two definitions of one symbol.</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ea typeface="msgothic" charset="0"/>
                <a:cs typeface="msgothic" charset="0"/>
              </a:rPr>
              <a:t>Linker </a:t>
            </a:r>
            <a:r>
              <a:rPr lang="en-GB" sz="1800" b="1" i="1" dirty="0">
                <a:latin typeface="Calibri" pitchFamily="34" charset="0"/>
                <a:ea typeface="msgothic" charset="0"/>
                <a:cs typeface="msgothic" charset="0"/>
              </a:rPr>
              <a:t>does not</a:t>
            </a:r>
            <a:r>
              <a:rPr lang="en-GB" sz="1800" b="1" dirty="0">
                <a:latin typeface="Calibri" pitchFamily="34" charset="0"/>
                <a:ea typeface="msgothic" charset="0"/>
                <a:cs typeface="msgothic" charset="0"/>
              </a:rPr>
              <a:t> </a:t>
            </a:r>
            <a:r>
              <a:rPr lang="en-GB" sz="1800" dirty="0">
                <a:latin typeface="Calibri" pitchFamily="34" charset="0"/>
                <a:ea typeface="msgothic" charset="0"/>
                <a:cs typeface="msgothic" charset="0"/>
              </a:rPr>
              <a:t>check types of references.</a:t>
            </a:r>
            <a:endParaRPr lang="en-GB" sz="1800" b="1" dirty="0">
              <a:latin typeface="Calibri" pitchFamily="34" charset="0"/>
              <a:ea typeface="msgothic" charset="0"/>
              <a:cs typeface="msgothic" charset="0"/>
            </a:endParaRPr>
          </a:p>
        </p:txBody>
      </p:sp>
      <p:sp>
        <p:nvSpPr>
          <p:cNvPr id="26642" name="Text Box 18"/>
          <p:cNvSpPr txBox="1">
            <a:spLocks noChangeArrowheads="1"/>
          </p:cNvSpPr>
          <p:nvPr/>
        </p:nvSpPr>
        <p:spPr bwMode="auto">
          <a:xfrm>
            <a:off x="4486605" y="973336"/>
            <a:ext cx="3523570" cy="63883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Correct program.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Only one definition of </a:t>
            </a:r>
            <a:r>
              <a:rPr lang="en-GB" sz="1800" dirty="0">
                <a:latin typeface="Courier New" panose="02070309020205020404" pitchFamily="49" charset="0"/>
                <a:ea typeface="msgothic" charset="0"/>
                <a:cs typeface="Courier New" panose="02070309020205020404" pitchFamily="49" charset="0"/>
              </a:rPr>
              <a:t>x, p1, p2</a:t>
            </a:r>
          </a:p>
        </p:txBody>
      </p:sp>
      <p:sp>
        <p:nvSpPr>
          <p:cNvPr id="21" name="Text Box 6">
            <a:extLst>
              <a:ext uri="{FF2B5EF4-FFF2-40B4-BE49-F238E27FC236}">
                <a16:creationId xmlns:a16="http://schemas.microsoft.com/office/drawing/2014/main" id="{B177B31B-4DC6-4574-B3D3-4AB56B0D0E01}"/>
              </a:ext>
            </a:extLst>
          </p:cNvPr>
          <p:cNvSpPr txBox="1">
            <a:spLocks noChangeArrowheads="1"/>
          </p:cNvSpPr>
          <p:nvPr/>
        </p:nvSpPr>
        <p:spPr bwMode="auto">
          <a:xfrm>
            <a:off x="538163" y="5161396"/>
            <a:ext cx="1292639"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char </a:t>
            </a:r>
            <a:r>
              <a:rPr lang="en-GB" sz="1600" dirty="0">
                <a:latin typeface="Courier New" pitchFamily="49" charset="0"/>
                <a:ea typeface="msgothic" charset="0"/>
                <a:cs typeface="msgothic" charset="0"/>
              </a:rPr>
              <a:t>p1[]</a:t>
            </a:r>
            <a:br>
              <a:rPr lang="en-GB" sz="1600" dirty="0">
                <a:latin typeface="Courier New" pitchFamily="49" charset="0"/>
                <a:ea typeface="msgothic" charset="0"/>
                <a:cs typeface="msgothic" charset="0"/>
              </a:rPr>
            </a:br>
            <a:r>
              <a:rPr lang="en-GB" sz="1600" dirty="0">
                <a:latin typeface="Courier New" pitchFamily="49" charset="0"/>
                <a:ea typeface="msgothic" charset="0"/>
                <a:cs typeface="msgothic" charset="0"/>
              </a:rPr>
              <a:t>  = 0xC3;</a:t>
            </a:r>
            <a:endParaRPr lang="en-GB" sz="1600" b="1" dirty="0">
              <a:latin typeface="Courier New" pitchFamily="49" charset="0"/>
              <a:ea typeface="msgothic" charset="0"/>
              <a:cs typeface="msgothic" charset="0"/>
            </a:endParaRPr>
          </a:p>
        </p:txBody>
      </p:sp>
      <p:sp>
        <p:nvSpPr>
          <p:cNvPr id="22" name="Text Box 7">
            <a:extLst>
              <a:ext uri="{FF2B5EF4-FFF2-40B4-BE49-F238E27FC236}">
                <a16:creationId xmlns:a16="http://schemas.microsoft.com/office/drawing/2014/main" id="{D9392849-6F83-42DD-921C-75037F7399D6}"/>
              </a:ext>
            </a:extLst>
          </p:cNvPr>
          <p:cNvSpPr txBox="1">
            <a:spLocks noChangeArrowheads="1"/>
          </p:cNvSpPr>
          <p:nvPr/>
        </p:nvSpPr>
        <p:spPr bwMode="auto">
          <a:xfrm>
            <a:off x="2018500" y="5161395"/>
            <a:ext cx="2280089"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extern void p1();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p2() { p1(); }</a:t>
            </a:r>
          </a:p>
        </p:txBody>
      </p:sp>
      <p:sp>
        <p:nvSpPr>
          <p:cNvPr id="23" name="Text Box 15">
            <a:extLst>
              <a:ext uri="{FF2B5EF4-FFF2-40B4-BE49-F238E27FC236}">
                <a16:creationId xmlns:a16="http://schemas.microsoft.com/office/drawing/2014/main" id="{D9A737DF-DEA2-4A3E-9A3B-E659A4027CCC}"/>
              </a:ext>
            </a:extLst>
          </p:cNvPr>
          <p:cNvSpPr txBox="1">
            <a:spLocks noChangeArrowheads="1"/>
          </p:cNvSpPr>
          <p:nvPr/>
        </p:nvSpPr>
        <p:spPr bwMode="auto">
          <a:xfrm>
            <a:off x="4486288" y="5104151"/>
            <a:ext cx="3463618" cy="63883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Undefined </a:t>
            </a:r>
            <a:r>
              <a:rPr lang="en-GB" sz="1800" b="0" dirty="0" err="1">
                <a:latin typeface="Calibri" pitchFamily="34" charset="0"/>
                <a:ea typeface="msgothic" charset="0"/>
                <a:cs typeface="msgothic" charset="0"/>
              </a:rPr>
              <a:t>behavior</a:t>
            </a:r>
            <a:r>
              <a:rPr lang="en-GB" sz="1800" b="0" dirty="0">
                <a:latin typeface="Calibri" pitchFamily="34" charset="0"/>
                <a:ea typeface="msgothic" charset="0"/>
                <a:cs typeface="msgothic" charset="0"/>
              </a:rPr>
              <a:t>. No link error.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Call to p1 may crash!</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6"/>
          <p:cNvSpPr>
            <a:spLocks noChangeArrowheads="1"/>
          </p:cNvSpPr>
          <p:nvPr/>
        </p:nvSpPr>
        <p:spPr bwMode="auto">
          <a:xfrm>
            <a:off x="4724400" y="1951672"/>
            <a:ext cx="4267200" cy="2848928"/>
          </a:xfrm>
          <a:prstGeom prst="rect">
            <a:avLst/>
          </a:prstGeom>
          <a:solidFill>
            <a:srgbClr val="DBF2DA"/>
          </a:solidFill>
          <a:ln w="3175">
            <a:solidFill>
              <a:schemeClr val="tx1"/>
            </a:solidFill>
            <a:miter lim="800000"/>
            <a:headEnd/>
            <a:tailEnd/>
          </a:ln>
          <a:effectLst/>
        </p:spPr>
        <p:txBody>
          <a:bodyPr wrap="square">
            <a:prstTxWarp prst="textNoShape">
              <a:avLst/>
            </a:prstTxWarp>
            <a:noAutofit/>
          </a:bodyPr>
          <a:lstStyle/>
          <a:p>
            <a:r>
              <a:rPr lang="en-US" sz="1800" dirty="0">
                <a:solidFill>
                  <a:srgbClr val="34A327"/>
                </a:solidFill>
                <a:latin typeface="Courier New" charset="0"/>
                <a:ea typeface="Courier New" charset="0"/>
                <a:cs typeface="Courier New" charset="0"/>
              </a:rPr>
              <a:t>double</a:t>
            </a:r>
            <a:r>
              <a:rPr lang="en-US" sz="1800" dirty="0">
                <a:solidFill>
                  <a:srgbClr val="000000"/>
                </a:solidFill>
                <a:latin typeface="Courier New" charset="0"/>
                <a:ea typeface="Courier New" charset="0"/>
                <a:cs typeface="Courier New" charset="0"/>
              </a:rPr>
              <a:t> </a:t>
            </a:r>
            <a:r>
              <a:rPr lang="en-US" sz="1800" dirty="0">
                <a:solidFill>
                  <a:srgbClr val="C79C24"/>
                </a:solidFill>
                <a:latin typeface="Courier New" charset="0"/>
                <a:ea typeface="Courier New" charset="0"/>
                <a:cs typeface="Courier New" charset="0"/>
              </a:rPr>
              <a:t>x</a:t>
            </a:r>
            <a:r>
              <a:rPr lang="en-US" sz="1800" dirty="0">
                <a:solidFill>
                  <a:srgbClr val="000000"/>
                </a:solidFill>
                <a:latin typeface="Courier New" charset="0"/>
                <a:ea typeface="Courier New" charset="0"/>
                <a:cs typeface="Courier New" charset="0"/>
              </a:rPr>
              <a:t> = 3.14;</a:t>
            </a:r>
          </a:p>
          <a:p>
            <a:br>
              <a:rPr lang="en-US" sz="1800" dirty="0">
                <a:solidFill>
                  <a:srgbClr val="000000"/>
                </a:solidFill>
                <a:latin typeface="Courier New" charset="0"/>
                <a:ea typeface="Courier New" charset="0"/>
                <a:cs typeface="Courier New" charset="0"/>
              </a:rPr>
            </a:br>
            <a:endParaRPr lang="en-US" sz="1800" dirty="0">
              <a:solidFill>
                <a:srgbClr val="000000"/>
              </a:solidFill>
              <a:latin typeface="Courier New" charset="0"/>
              <a:ea typeface="Courier New" charset="0"/>
              <a:cs typeface="Courier New" charset="0"/>
            </a:endParaRPr>
          </a:p>
          <a:p>
            <a:endParaRPr lang="is-IS" sz="1800" dirty="0">
              <a:solidFill>
                <a:srgbClr val="000000"/>
              </a:solidFill>
              <a:latin typeface="Courier New"/>
              <a:cs typeface="Courier New"/>
            </a:endParaRPr>
          </a:p>
        </p:txBody>
      </p:sp>
      <p:sp>
        <p:nvSpPr>
          <p:cNvPr id="201735" name="Rectangle 7"/>
          <p:cNvSpPr>
            <a:spLocks noGrp="1" noChangeArrowheads="1"/>
          </p:cNvSpPr>
          <p:nvPr>
            <p:ph type="title"/>
          </p:nvPr>
        </p:nvSpPr>
        <p:spPr/>
        <p:txBody>
          <a:bodyPr/>
          <a:lstStyle/>
          <a:p>
            <a:r>
              <a:rPr lang="en-US" dirty="0"/>
              <a:t>Type Mismatch Example</a:t>
            </a:r>
          </a:p>
        </p:txBody>
      </p:sp>
      <p:sp>
        <p:nvSpPr>
          <p:cNvPr id="3" name="Content Placeholder 2"/>
          <p:cNvSpPr>
            <a:spLocks noGrp="1"/>
          </p:cNvSpPr>
          <p:nvPr>
            <p:ph idx="1"/>
          </p:nvPr>
        </p:nvSpPr>
        <p:spPr>
          <a:xfrm>
            <a:off x="396875" y="4876799"/>
            <a:ext cx="7896225" cy="1457325"/>
          </a:xfrm>
        </p:spPr>
        <p:txBody>
          <a:bodyPr/>
          <a:lstStyle/>
          <a:p>
            <a:r>
              <a:rPr lang="en-US" dirty="0"/>
              <a:t>Compiles without any errors or warnings</a:t>
            </a:r>
          </a:p>
          <a:p>
            <a:r>
              <a:rPr lang="en-US" dirty="0"/>
              <a:t>What gets printed?</a:t>
            </a:r>
          </a:p>
        </p:txBody>
      </p:sp>
      <p:sp>
        <p:nvSpPr>
          <p:cNvPr id="201731" name="Rectangle 3"/>
          <p:cNvSpPr>
            <a:spLocks noChangeArrowheads="1"/>
          </p:cNvSpPr>
          <p:nvPr/>
        </p:nvSpPr>
        <p:spPr bwMode="auto">
          <a:xfrm>
            <a:off x="139700" y="1928812"/>
            <a:ext cx="4356100" cy="2871787"/>
          </a:xfrm>
          <a:prstGeom prst="rect">
            <a:avLst/>
          </a:prstGeom>
          <a:solidFill>
            <a:srgbClr val="F7F5CD"/>
          </a:solidFill>
          <a:ln w="3175">
            <a:solidFill>
              <a:schemeClr val="tx1"/>
            </a:solidFill>
            <a:miter lim="800000"/>
            <a:headEnd/>
            <a:tailEnd/>
          </a:ln>
          <a:effectLst/>
        </p:spPr>
        <p:txBody>
          <a:bodyPr wrap="square">
            <a:prstTxWarp prst="textNoShape">
              <a:avLst/>
            </a:prstTxWarp>
            <a:noAutofit/>
          </a:bodyPr>
          <a:lstStyle/>
          <a:p>
            <a:r>
              <a:rPr lang="en-US" sz="1800" dirty="0">
                <a:solidFill>
                  <a:srgbClr val="34A327"/>
                </a:solidFill>
                <a:latin typeface="Courier New" charset="0"/>
                <a:ea typeface="Courier New" charset="0"/>
                <a:cs typeface="Courier New" charset="0"/>
              </a:rPr>
              <a:t>extern long int</a:t>
            </a:r>
            <a:r>
              <a:rPr lang="en-US" sz="1800" dirty="0">
                <a:solidFill>
                  <a:srgbClr val="000000"/>
                </a:solidFill>
                <a:latin typeface="Courier New" charset="0"/>
                <a:ea typeface="Courier New" charset="0"/>
                <a:cs typeface="Courier New" charset="0"/>
              </a:rPr>
              <a:t> </a:t>
            </a:r>
            <a:r>
              <a:rPr lang="en-US" sz="1800" dirty="0">
                <a:solidFill>
                  <a:srgbClr val="C79C24"/>
                </a:solidFill>
                <a:latin typeface="Courier New" charset="0"/>
                <a:ea typeface="Courier New" charset="0"/>
                <a:cs typeface="Courier New" charset="0"/>
              </a:rPr>
              <a:t>x</a:t>
            </a:r>
            <a:r>
              <a:rPr lang="en-US" sz="1800" dirty="0">
                <a:solidFill>
                  <a:srgbClr val="000000"/>
                </a:solidFill>
                <a:latin typeface="Courier New" charset="0"/>
                <a:ea typeface="Courier New" charset="0"/>
                <a:cs typeface="Courier New" charset="0"/>
              </a:rPr>
              <a:t>;</a:t>
            </a:r>
            <a:br>
              <a:rPr lang="en-US" sz="1800" dirty="0">
                <a:solidFill>
                  <a:srgbClr val="000000"/>
                </a:solidFill>
                <a:latin typeface="Courier New" charset="0"/>
                <a:ea typeface="Courier New" charset="0"/>
                <a:cs typeface="Courier New" charset="0"/>
              </a:rPr>
            </a:br>
            <a:endParaRPr lang="en-US" sz="1800" dirty="0">
              <a:solidFill>
                <a:srgbClr val="000000"/>
              </a:solidFill>
              <a:latin typeface="Courier New" charset="0"/>
              <a:ea typeface="Courier New" charset="0"/>
              <a:cs typeface="Courier New" charset="0"/>
            </a:endParaRPr>
          </a:p>
          <a:p>
            <a:r>
              <a:rPr lang="en-US" sz="1800" dirty="0" err="1">
                <a:solidFill>
                  <a:srgbClr val="34A327"/>
                </a:solidFill>
                <a:latin typeface="Courier New" charset="0"/>
                <a:ea typeface="Courier New" charset="0"/>
                <a:cs typeface="Courier New" charset="0"/>
              </a:rPr>
              <a:t>int</a:t>
            </a:r>
            <a:r>
              <a:rPr lang="en-US" sz="1800" dirty="0">
                <a:solidFill>
                  <a:srgbClr val="000000"/>
                </a:solidFill>
                <a:latin typeface="Courier New" charset="0"/>
                <a:ea typeface="Courier New" charset="0"/>
                <a:cs typeface="Courier New" charset="0"/>
              </a:rPr>
              <a:t> </a:t>
            </a:r>
            <a:r>
              <a:rPr lang="en-US" sz="1800" dirty="0">
                <a:solidFill>
                  <a:srgbClr val="5E34FF"/>
                </a:solidFill>
                <a:latin typeface="Courier New" charset="0"/>
                <a:ea typeface="Courier New" charset="0"/>
                <a:cs typeface="Courier New" charset="0"/>
              </a:rPr>
              <a:t>main</a:t>
            </a:r>
            <a:r>
              <a:rPr lang="en-US" sz="1800" dirty="0">
                <a:solidFill>
                  <a:srgbClr val="000000"/>
                </a:solidFill>
                <a:latin typeface="Courier New" charset="0"/>
                <a:ea typeface="Courier New" charset="0"/>
                <a:cs typeface="Courier New" charset="0"/>
              </a:rPr>
              <a:t>(</a:t>
            </a:r>
            <a:r>
              <a:rPr lang="en-US" sz="1800" dirty="0" err="1">
                <a:solidFill>
                  <a:srgbClr val="34A327"/>
                </a:solidFill>
                <a:latin typeface="Courier New" charset="0"/>
                <a:ea typeface="Courier New" charset="0"/>
                <a:cs typeface="Courier New" charset="0"/>
              </a:rPr>
              <a:t>int</a:t>
            </a:r>
            <a:r>
              <a:rPr lang="en-US" sz="1800" dirty="0">
                <a:solidFill>
                  <a:srgbClr val="000000"/>
                </a:solidFill>
                <a:latin typeface="Courier New" charset="0"/>
                <a:ea typeface="Courier New" charset="0"/>
                <a:cs typeface="Courier New" charset="0"/>
              </a:rPr>
              <a:t> </a:t>
            </a:r>
            <a:r>
              <a:rPr lang="en-US" sz="1800" dirty="0" err="1">
                <a:solidFill>
                  <a:srgbClr val="C79C24"/>
                </a:solidFill>
                <a:latin typeface="Courier New" charset="0"/>
                <a:ea typeface="Courier New" charset="0"/>
                <a:cs typeface="Courier New" charset="0"/>
              </a:rPr>
              <a:t>argc</a:t>
            </a:r>
            <a:r>
              <a:rPr lang="en-US" sz="1800" dirty="0">
                <a:solidFill>
                  <a:srgbClr val="000000"/>
                </a:solidFill>
                <a:latin typeface="Courier New" charset="0"/>
                <a:ea typeface="Courier New" charset="0"/>
                <a:cs typeface="Courier New" charset="0"/>
              </a:rPr>
              <a:t>,</a:t>
            </a:r>
          </a:p>
          <a:p>
            <a:r>
              <a:rPr lang="en-US" sz="1800" dirty="0">
                <a:solidFill>
                  <a:srgbClr val="000000"/>
                </a:solidFill>
                <a:latin typeface="Courier New" charset="0"/>
                <a:ea typeface="Courier New" charset="0"/>
                <a:cs typeface="Courier New" charset="0"/>
              </a:rPr>
              <a:t>         </a:t>
            </a:r>
            <a:r>
              <a:rPr lang="en-US" sz="1800" dirty="0">
                <a:solidFill>
                  <a:srgbClr val="34A327"/>
                </a:solidFill>
                <a:latin typeface="Courier New" charset="0"/>
                <a:ea typeface="Courier New" charset="0"/>
                <a:cs typeface="Courier New" charset="0"/>
              </a:rPr>
              <a:t>char</a:t>
            </a:r>
            <a:r>
              <a:rPr lang="en-US" sz="1800" dirty="0">
                <a:solidFill>
                  <a:srgbClr val="000000"/>
                </a:solidFill>
                <a:latin typeface="Courier New" charset="0"/>
                <a:ea typeface="Courier New" charset="0"/>
                <a:cs typeface="Courier New" charset="0"/>
              </a:rPr>
              <a:t> *</a:t>
            </a:r>
            <a:r>
              <a:rPr lang="en-US" sz="1800" dirty="0" err="1">
                <a:solidFill>
                  <a:srgbClr val="C79C24"/>
                </a:solidFill>
                <a:latin typeface="Courier New" charset="0"/>
                <a:ea typeface="Courier New" charset="0"/>
                <a:cs typeface="Courier New" charset="0"/>
              </a:rPr>
              <a:t>argv</a:t>
            </a:r>
            <a:r>
              <a:rPr lang="en-US" sz="1800" dirty="0">
                <a:solidFill>
                  <a:srgbClr val="000000"/>
                </a:solidFill>
                <a:latin typeface="Courier New" charset="0"/>
                <a:ea typeface="Courier New" charset="0"/>
                <a:cs typeface="Courier New" charset="0"/>
              </a:rPr>
              <a:t>[]) {</a:t>
            </a:r>
          </a:p>
          <a:p>
            <a:r>
              <a:rPr lang="en-US" sz="1800" dirty="0">
                <a:solidFill>
                  <a:srgbClr val="000000"/>
                </a:solidFill>
                <a:latin typeface="Courier New" charset="0"/>
                <a:ea typeface="Courier New" charset="0"/>
                <a:cs typeface="Courier New" charset="0"/>
              </a:rPr>
              <a:t>    </a:t>
            </a:r>
            <a:r>
              <a:rPr lang="en-US" sz="1800" dirty="0" err="1">
                <a:solidFill>
                  <a:srgbClr val="000000"/>
                </a:solidFill>
                <a:latin typeface="Courier New" charset="0"/>
                <a:ea typeface="Courier New" charset="0"/>
                <a:cs typeface="Courier New" charset="0"/>
              </a:rPr>
              <a:t>printf</a:t>
            </a:r>
            <a:r>
              <a:rPr lang="en-US" sz="1800" dirty="0">
                <a:solidFill>
                  <a:srgbClr val="000000"/>
                </a:solidFill>
                <a:latin typeface="Courier New" charset="0"/>
                <a:ea typeface="Courier New" charset="0"/>
                <a:cs typeface="Courier New" charset="0"/>
              </a:rPr>
              <a:t>(</a:t>
            </a:r>
            <a:r>
              <a:rPr lang="en-US" sz="1800" dirty="0">
                <a:solidFill>
                  <a:srgbClr val="C59C9C"/>
                </a:solidFill>
                <a:latin typeface="Courier New" charset="0"/>
                <a:ea typeface="Courier New" charset="0"/>
                <a:cs typeface="Courier New" charset="0"/>
              </a:rPr>
              <a:t>"%</a:t>
            </a:r>
            <a:r>
              <a:rPr lang="en-US" sz="1800" dirty="0" err="1">
                <a:solidFill>
                  <a:srgbClr val="C59C9C"/>
                </a:solidFill>
                <a:latin typeface="Courier New" charset="0"/>
                <a:ea typeface="Courier New" charset="0"/>
                <a:cs typeface="Courier New" charset="0"/>
              </a:rPr>
              <a:t>ld</a:t>
            </a:r>
            <a:r>
              <a:rPr lang="en-US" sz="1800" dirty="0">
                <a:solidFill>
                  <a:srgbClr val="C59C9C"/>
                </a:solidFill>
                <a:latin typeface="Courier New" charset="0"/>
                <a:ea typeface="Courier New" charset="0"/>
                <a:cs typeface="Courier New" charset="0"/>
              </a:rPr>
              <a:t>\n"</a:t>
            </a:r>
            <a:r>
              <a:rPr lang="en-US" sz="1800" dirty="0">
                <a:solidFill>
                  <a:srgbClr val="000000"/>
                </a:solidFill>
                <a:latin typeface="Courier New" charset="0"/>
                <a:ea typeface="Courier New" charset="0"/>
                <a:cs typeface="Courier New" charset="0"/>
              </a:rPr>
              <a:t>, x);</a:t>
            </a:r>
          </a:p>
          <a:p>
            <a:r>
              <a:rPr lang="en-US" sz="1800" dirty="0">
                <a:solidFill>
                  <a:srgbClr val="000000"/>
                </a:solidFill>
                <a:latin typeface="Courier New" charset="0"/>
                <a:ea typeface="Courier New" charset="0"/>
                <a:cs typeface="Courier New" charset="0"/>
              </a:rPr>
              <a:t>    </a:t>
            </a:r>
            <a:r>
              <a:rPr lang="en-US" sz="1800" dirty="0">
                <a:solidFill>
                  <a:srgbClr val="D03BFF"/>
                </a:solidFill>
                <a:latin typeface="Courier New" charset="0"/>
                <a:ea typeface="Courier New" charset="0"/>
                <a:cs typeface="Courier New" charset="0"/>
              </a:rPr>
              <a:t>return </a:t>
            </a:r>
            <a:r>
              <a:rPr lang="en-US" sz="1800" dirty="0">
                <a:solidFill>
                  <a:srgbClr val="000000"/>
                </a:solidFill>
                <a:latin typeface="Courier New" charset="0"/>
                <a:ea typeface="Courier New" charset="0"/>
                <a:cs typeface="Courier New" charset="0"/>
              </a:rPr>
              <a:t>0;</a:t>
            </a:r>
          </a:p>
          <a:p>
            <a:r>
              <a:rPr lang="en-US" sz="1800" dirty="0">
                <a:solidFill>
                  <a:srgbClr val="000000"/>
                </a:solidFill>
                <a:latin typeface="Courier New" charset="0"/>
                <a:ea typeface="Courier New" charset="0"/>
                <a:cs typeface="Courier New" charset="0"/>
              </a:rPr>
              <a:t>}</a:t>
            </a:r>
          </a:p>
          <a:p>
            <a:endParaRPr lang="en-US" sz="1800" dirty="0">
              <a:latin typeface="Courier New"/>
              <a:cs typeface="Courier New"/>
            </a:endParaRPr>
          </a:p>
        </p:txBody>
      </p:sp>
      <p:sp>
        <p:nvSpPr>
          <p:cNvPr id="8" name="Rectangle 3"/>
          <p:cNvSpPr>
            <a:spLocks noChangeArrowheads="1"/>
          </p:cNvSpPr>
          <p:nvPr/>
        </p:nvSpPr>
        <p:spPr bwMode="auto">
          <a:xfrm>
            <a:off x="6096001" y="4433473"/>
            <a:ext cx="2895600" cy="354906"/>
          </a:xfrm>
          <a:prstGeom prst="rect">
            <a:avLst/>
          </a:prstGeom>
          <a:noFill/>
          <a:ln w="3240">
            <a:noFill/>
            <a:miter lim="800000"/>
            <a:headEnd/>
            <a:tailEnd/>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itchFamily="49" charset="0"/>
                <a:ea typeface="msgothic" charset="0"/>
                <a:cs typeface="msgothic" charset="0"/>
              </a:rPr>
              <a:t>mismatch-</a:t>
            </a:r>
            <a:r>
              <a:rPr lang="en-GB" sz="1800" b="1" i="1" dirty="0" err="1">
                <a:solidFill>
                  <a:schemeClr val="tx1">
                    <a:lumMod val="50000"/>
                    <a:lumOff val="50000"/>
                  </a:schemeClr>
                </a:solidFill>
                <a:latin typeface="Courier New" pitchFamily="49" charset="0"/>
                <a:ea typeface="msgothic" charset="0"/>
                <a:cs typeface="msgothic" charset="0"/>
              </a:rPr>
              <a:t>variable.c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18" name="Rectangle 3"/>
          <p:cNvSpPr>
            <a:spLocks noChangeArrowheads="1"/>
          </p:cNvSpPr>
          <p:nvPr/>
        </p:nvSpPr>
        <p:spPr bwMode="auto">
          <a:xfrm>
            <a:off x="2185781" y="4441590"/>
            <a:ext cx="2266950" cy="359010"/>
          </a:xfrm>
          <a:prstGeom prst="rect">
            <a:avLst/>
          </a:prstGeom>
          <a:noFill/>
          <a:ln w="3240">
            <a:noFill/>
            <a:miter lim="800000"/>
            <a:headEnd/>
            <a:tailEnd/>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itchFamily="49" charset="0"/>
                <a:ea typeface="msgothic" charset="0"/>
                <a:cs typeface="msgothic" charset="0"/>
              </a:rPr>
              <a:t>mismatch-</a:t>
            </a: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pic>
        <p:nvPicPr>
          <p:cNvPr id="2" name="Picture 1"/>
          <p:cNvPicPr>
            <a:picLocks noChangeAspect="1"/>
          </p:cNvPicPr>
          <p:nvPr/>
        </p:nvPicPr>
        <p:blipFill rotWithShape="1">
          <a:blip r:embed="rId3"/>
          <a:srcRect b="9830"/>
          <a:stretch/>
        </p:blipFill>
        <p:spPr>
          <a:xfrm>
            <a:off x="3798110" y="5473204"/>
            <a:ext cx="3938833" cy="698996"/>
          </a:xfrm>
          <a:prstGeom prst="rect">
            <a:avLst/>
          </a:prstGeom>
        </p:spPr>
      </p:pic>
    </p:spTree>
    <p:extLst>
      <p:ext uri="{BB962C8B-B14F-4D97-AF65-F5344CB8AC3E}">
        <p14:creationId xmlns:p14="http://schemas.microsoft.com/office/powerpoint/2010/main" val="148377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6"/>
          <p:cNvSpPr>
            <a:spLocks noChangeArrowheads="1"/>
          </p:cNvSpPr>
          <p:nvPr/>
        </p:nvSpPr>
        <p:spPr bwMode="auto">
          <a:xfrm>
            <a:off x="4724400" y="2743200"/>
            <a:ext cx="4267200" cy="2057400"/>
          </a:xfrm>
          <a:prstGeom prst="rect">
            <a:avLst/>
          </a:prstGeom>
          <a:solidFill>
            <a:srgbClr val="DBF2DA"/>
          </a:solidFill>
          <a:ln w="3175">
            <a:solidFill>
              <a:schemeClr val="tx1"/>
            </a:solidFill>
            <a:miter lim="800000"/>
            <a:headEnd/>
            <a:tailEnd/>
          </a:ln>
          <a:effectLst/>
        </p:spPr>
        <p:txBody>
          <a:bodyPr wrap="square">
            <a:prstTxWarp prst="textNoShape">
              <a:avLst/>
            </a:prstTxWarp>
            <a:noAutofit/>
          </a:bodyPr>
          <a:lstStyle/>
          <a:p>
            <a:r>
              <a:rPr lang="en-US" sz="1800" dirty="0">
                <a:solidFill>
                  <a:srgbClr val="000000"/>
                </a:solidFill>
                <a:latin typeface="Courier New" charset="0"/>
                <a:ea typeface="Courier New" charset="0"/>
                <a:cs typeface="Courier New" charset="0"/>
              </a:rPr>
              <a:t>#include "</a:t>
            </a:r>
            <a:r>
              <a:rPr lang="en-US" sz="1800" dirty="0" err="1">
                <a:solidFill>
                  <a:srgbClr val="000000"/>
                </a:solidFill>
                <a:latin typeface="Courier New" charset="0"/>
                <a:ea typeface="Courier New" charset="0"/>
                <a:cs typeface="Courier New" charset="0"/>
              </a:rPr>
              <a:t>mismatch.h</a:t>
            </a:r>
            <a:r>
              <a:rPr lang="en-US" sz="1800" dirty="0">
                <a:solidFill>
                  <a:srgbClr val="000000"/>
                </a:solidFill>
                <a:latin typeface="Courier New" charset="0"/>
                <a:ea typeface="Courier New" charset="0"/>
                <a:cs typeface="Courier New" charset="0"/>
              </a:rPr>
              <a:t>"</a:t>
            </a:r>
            <a:endParaRPr lang="en-US" sz="1800" dirty="0">
              <a:solidFill>
                <a:srgbClr val="34A327"/>
              </a:solidFill>
              <a:latin typeface="Courier New" charset="0"/>
              <a:ea typeface="Courier New" charset="0"/>
              <a:cs typeface="Courier New" charset="0"/>
            </a:endParaRPr>
          </a:p>
          <a:p>
            <a:endParaRPr lang="en-US" sz="1800" dirty="0">
              <a:solidFill>
                <a:srgbClr val="34A327"/>
              </a:solidFill>
              <a:latin typeface="Courier New" charset="0"/>
              <a:ea typeface="Courier New" charset="0"/>
              <a:cs typeface="Courier New" charset="0"/>
            </a:endParaRPr>
          </a:p>
          <a:p>
            <a:r>
              <a:rPr lang="en-US" sz="1800" dirty="0">
                <a:solidFill>
                  <a:srgbClr val="34A327"/>
                </a:solidFill>
                <a:latin typeface="Courier New" charset="0"/>
                <a:ea typeface="Courier New" charset="0"/>
                <a:cs typeface="Courier New" charset="0"/>
              </a:rPr>
              <a:t>double</a:t>
            </a:r>
            <a:r>
              <a:rPr lang="en-US" sz="1800" dirty="0">
                <a:solidFill>
                  <a:srgbClr val="000000"/>
                </a:solidFill>
                <a:latin typeface="Courier New" charset="0"/>
                <a:ea typeface="Courier New" charset="0"/>
                <a:cs typeface="Courier New" charset="0"/>
              </a:rPr>
              <a:t> </a:t>
            </a:r>
            <a:r>
              <a:rPr lang="en-US" sz="1800" dirty="0">
                <a:solidFill>
                  <a:srgbClr val="C79C24"/>
                </a:solidFill>
                <a:latin typeface="Courier New" charset="0"/>
                <a:ea typeface="Courier New" charset="0"/>
                <a:cs typeface="Courier New" charset="0"/>
              </a:rPr>
              <a:t>x</a:t>
            </a:r>
            <a:r>
              <a:rPr lang="en-US" sz="1800" dirty="0">
                <a:solidFill>
                  <a:srgbClr val="000000"/>
                </a:solidFill>
                <a:latin typeface="Courier New" charset="0"/>
                <a:ea typeface="Courier New" charset="0"/>
                <a:cs typeface="Courier New" charset="0"/>
              </a:rPr>
              <a:t> = 3.14;</a:t>
            </a:r>
          </a:p>
          <a:p>
            <a:br>
              <a:rPr lang="en-US" sz="1800" dirty="0">
                <a:solidFill>
                  <a:srgbClr val="000000"/>
                </a:solidFill>
                <a:latin typeface="Courier New" charset="0"/>
                <a:ea typeface="Courier New" charset="0"/>
                <a:cs typeface="Courier New" charset="0"/>
              </a:rPr>
            </a:br>
            <a:endParaRPr lang="en-US" sz="1800" dirty="0">
              <a:solidFill>
                <a:srgbClr val="000000"/>
              </a:solidFill>
              <a:latin typeface="Courier New" charset="0"/>
              <a:ea typeface="Courier New" charset="0"/>
              <a:cs typeface="Courier New" charset="0"/>
            </a:endParaRPr>
          </a:p>
          <a:p>
            <a:endParaRPr lang="is-IS" sz="1800" dirty="0">
              <a:solidFill>
                <a:srgbClr val="000000"/>
              </a:solidFill>
              <a:latin typeface="Courier New"/>
              <a:cs typeface="Courier New"/>
            </a:endParaRPr>
          </a:p>
        </p:txBody>
      </p:sp>
      <p:sp>
        <p:nvSpPr>
          <p:cNvPr id="201735" name="Rectangle 7"/>
          <p:cNvSpPr>
            <a:spLocks noGrp="1" noChangeArrowheads="1"/>
          </p:cNvSpPr>
          <p:nvPr>
            <p:ph type="title"/>
          </p:nvPr>
        </p:nvSpPr>
        <p:spPr/>
        <p:txBody>
          <a:bodyPr/>
          <a:lstStyle/>
          <a:p>
            <a:r>
              <a:rPr lang="en-US" dirty="0"/>
              <a:t>Detecting the Type Mismatch Example</a:t>
            </a:r>
          </a:p>
        </p:txBody>
      </p:sp>
      <p:sp>
        <p:nvSpPr>
          <p:cNvPr id="3" name="Content Placeholder 2"/>
          <p:cNvSpPr>
            <a:spLocks noGrp="1"/>
          </p:cNvSpPr>
          <p:nvPr>
            <p:ph idx="1"/>
          </p:nvPr>
        </p:nvSpPr>
        <p:spPr>
          <a:xfrm>
            <a:off x="396875" y="4876799"/>
            <a:ext cx="7896225" cy="1457325"/>
          </a:xfrm>
        </p:spPr>
        <p:txBody>
          <a:bodyPr/>
          <a:lstStyle/>
          <a:p>
            <a:r>
              <a:rPr lang="en-US" dirty="0"/>
              <a:t>Now we get an error … from the </a:t>
            </a:r>
            <a:r>
              <a:rPr lang="en-US" i="1" dirty="0"/>
              <a:t>compiler</a:t>
            </a:r>
            <a:r>
              <a:rPr lang="en-US" dirty="0"/>
              <a:t>, not the linker.</a:t>
            </a:r>
          </a:p>
          <a:p>
            <a:pPr marL="0" indent="0">
              <a:buNone/>
            </a:pPr>
            <a:r>
              <a:rPr lang="en-US" sz="1800" dirty="0">
                <a:latin typeface="Consolas" panose="020B0609020204030204" pitchFamily="49" charset="0"/>
              </a:rPr>
              <a:t>	mismatch-variable.c:3:8: conflicting types for ‘x’</a:t>
            </a:r>
          </a:p>
          <a:p>
            <a:pPr marL="0" indent="0">
              <a:buNone/>
            </a:pPr>
            <a:r>
              <a:rPr lang="en-US" sz="1800" dirty="0">
                <a:latin typeface="Consolas" panose="020B0609020204030204" pitchFamily="49" charset="0"/>
              </a:rPr>
              <a:t>	mismatch.h:1:17: previous declaration of ‘x’</a:t>
            </a:r>
          </a:p>
        </p:txBody>
      </p:sp>
      <p:sp>
        <p:nvSpPr>
          <p:cNvPr id="201731" name="Rectangle 3"/>
          <p:cNvSpPr>
            <a:spLocks noChangeArrowheads="1"/>
          </p:cNvSpPr>
          <p:nvPr/>
        </p:nvSpPr>
        <p:spPr bwMode="auto">
          <a:xfrm>
            <a:off x="152399" y="2743200"/>
            <a:ext cx="4356100" cy="2057399"/>
          </a:xfrm>
          <a:prstGeom prst="rect">
            <a:avLst/>
          </a:prstGeom>
          <a:solidFill>
            <a:srgbClr val="F7F5CD"/>
          </a:solidFill>
          <a:ln w="3175">
            <a:solidFill>
              <a:schemeClr val="tx1"/>
            </a:solidFill>
            <a:miter lim="800000"/>
            <a:headEnd/>
            <a:tailEnd/>
          </a:ln>
          <a:effectLst/>
        </p:spPr>
        <p:txBody>
          <a:bodyPr wrap="square">
            <a:prstTxWarp prst="textNoShape">
              <a:avLst/>
            </a:prstTxWarp>
            <a:noAutofit/>
          </a:bodyPr>
          <a:lstStyle/>
          <a:p>
            <a:r>
              <a:rPr lang="en-US" sz="1800" dirty="0">
                <a:solidFill>
                  <a:srgbClr val="000000"/>
                </a:solidFill>
                <a:latin typeface="Courier New" charset="0"/>
                <a:ea typeface="Courier New" charset="0"/>
                <a:cs typeface="Courier New" charset="0"/>
              </a:rPr>
              <a:t>#include "</a:t>
            </a:r>
            <a:r>
              <a:rPr lang="en-US" sz="1800" dirty="0" err="1">
                <a:solidFill>
                  <a:srgbClr val="000000"/>
                </a:solidFill>
                <a:latin typeface="Courier New" charset="0"/>
                <a:ea typeface="Courier New" charset="0"/>
                <a:cs typeface="Courier New" charset="0"/>
              </a:rPr>
              <a:t>mismatch.h</a:t>
            </a:r>
            <a:r>
              <a:rPr lang="en-US" sz="1800" dirty="0">
                <a:solidFill>
                  <a:srgbClr val="000000"/>
                </a:solidFill>
                <a:latin typeface="Courier New" charset="0"/>
                <a:ea typeface="Courier New" charset="0"/>
                <a:cs typeface="Courier New" charset="0"/>
              </a:rPr>
              <a:t>"</a:t>
            </a:r>
            <a:br>
              <a:rPr lang="en-US" sz="1800" dirty="0">
                <a:solidFill>
                  <a:srgbClr val="000000"/>
                </a:solidFill>
                <a:latin typeface="Courier New" charset="0"/>
                <a:ea typeface="Courier New" charset="0"/>
                <a:cs typeface="Courier New" charset="0"/>
              </a:rPr>
            </a:br>
            <a:endParaRPr lang="en-US" sz="1800" dirty="0">
              <a:solidFill>
                <a:srgbClr val="000000"/>
              </a:solidFill>
              <a:latin typeface="Courier New" charset="0"/>
              <a:ea typeface="Courier New" charset="0"/>
              <a:cs typeface="Courier New" charset="0"/>
            </a:endParaRPr>
          </a:p>
          <a:p>
            <a:r>
              <a:rPr lang="en-US" sz="1800" dirty="0" err="1">
                <a:solidFill>
                  <a:srgbClr val="34A327"/>
                </a:solidFill>
                <a:latin typeface="Courier New" charset="0"/>
                <a:ea typeface="Courier New" charset="0"/>
                <a:cs typeface="Courier New" charset="0"/>
              </a:rPr>
              <a:t>int</a:t>
            </a:r>
            <a:r>
              <a:rPr lang="en-US" sz="1800" dirty="0">
                <a:solidFill>
                  <a:srgbClr val="000000"/>
                </a:solidFill>
                <a:latin typeface="Courier New" charset="0"/>
                <a:ea typeface="Courier New" charset="0"/>
                <a:cs typeface="Courier New" charset="0"/>
              </a:rPr>
              <a:t> </a:t>
            </a:r>
            <a:r>
              <a:rPr lang="en-US" sz="1800" dirty="0">
                <a:solidFill>
                  <a:srgbClr val="5E34FF"/>
                </a:solidFill>
                <a:latin typeface="Courier New" charset="0"/>
                <a:ea typeface="Courier New" charset="0"/>
                <a:cs typeface="Courier New" charset="0"/>
              </a:rPr>
              <a:t>main</a:t>
            </a:r>
            <a:r>
              <a:rPr lang="en-US" sz="1800" dirty="0">
                <a:solidFill>
                  <a:srgbClr val="000000"/>
                </a:solidFill>
                <a:latin typeface="Courier New" charset="0"/>
                <a:ea typeface="Courier New" charset="0"/>
                <a:cs typeface="Courier New" charset="0"/>
              </a:rPr>
              <a:t>(</a:t>
            </a:r>
            <a:r>
              <a:rPr lang="en-US" sz="1800" dirty="0" err="1">
                <a:solidFill>
                  <a:srgbClr val="34A327"/>
                </a:solidFill>
                <a:latin typeface="Courier New" charset="0"/>
                <a:ea typeface="Courier New" charset="0"/>
                <a:cs typeface="Courier New" charset="0"/>
              </a:rPr>
              <a:t>int</a:t>
            </a:r>
            <a:r>
              <a:rPr lang="en-US" sz="1800" dirty="0">
                <a:solidFill>
                  <a:srgbClr val="000000"/>
                </a:solidFill>
                <a:latin typeface="Courier New" charset="0"/>
                <a:ea typeface="Courier New" charset="0"/>
                <a:cs typeface="Courier New" charset="0"/>
              </a:rPr>
              <a:t> </a:t>
            </a:r>
            <a:r>
              <a:rPr lang="en-US" sz="1800" dirty="0" err="1">
                <a:solidFill>
                  <a:srgbClr val="C79C24"/>
                </a:solidFill>
                <a:latin typeface="Courier New" charset="0"/>
                <a:ea typeface="Courier New" charset="0"/>
                <a:cs typeface="Courier New" charset="0"/>
              </a:rPr>
              <a:t>argc</a:t>
            </a:r>
            <a:r>
              <a:rPr lang="en-US" sz="1800" dirty="0">
                <a:solidFill>
                  <a:srgbClr val="000000"/>
                </a:solidFill>
                <a:latin typeface="Courier New" charset="0"/>
                <a:ea typeface="Courier New" charset="0"/>
                <a:cs typeface="Courier New" charset="0"/>
              </a:rPr>
              <a:t>,</a:t>
            </a:r>
          </a:p>
          <a:p>
            <a:r>
              <a:rPr lang="en-US" sz="1800" dirty="0">
                <a:solidFill>
                  <a:srgbClr val="000000"/>
                </a:solidFill>
                <a:latin typeface="Courier New" charset="0"/>
                <a:ea typeface="Courier New" charset="0"/>
                <a:cs typeface="Courier New" charset="0"/>
              </a:rPr>
              <a:t>         </a:t>
            </a:r>
            <a:r>
              <a:rPr lang="en-US" sz="1800" dirty="0">
                <a:solidFill>
                  <a:srgbClr val="34A327"/>
                </a:solidFill>
                <a:latin typeface="Courier New" charset="0"/>
                <a:ea typeface="Courier New" charset="0"/>
                <a:cs typeface="Courier New" charset="0"/>
              </a:rPr>
              <a:t>char</a:t>
            </a:r>
            <a:r>
              <a:rPr lang="en-US" sz="1800" dirty="0">
                <a:solidFill>
                  <a:srgbClr val="000000"/>
                </a:solidFill>
                <a:latin typeface="Courier New" charset="0"/>
                <a:ea typeface="Courier New" charset="0"/>
                <a:cs typeface="Courier New" charset="0"/>
              </a:rPr>
              <a:t> *</a:t>
            </a:r>
            <a:r>
              <a:rPr lang="en-US" sz="1800" dirty="0" err="1">
                <a:solidFill>
                  <a:srgbClr val="C79C24"/>
                </a:solidFill>
                <a:latin typeface="Courier New" charset="0"/>
                <a:ea typeface="Courier New" charset="0"/>
                <a:cs typeface="Courier New" charset="0"/>
              </a:rPr>
              <a:t>argv</a:t>
            </a:r>
            <a:r>
              <a:rPr lang="en-US" sz="1800" dirty="0">
                <a:solidFill>
                  <a:srgbClr val="000000"/>
                </a:solidFill>
                <a:latin typeface="Courier New" charset="0"/>
                <a:ea typeface="Courier New" charset="0"/>
                <a:cs typeface="Courier New" charset="0"/>
              </a:rPr>
              <a:t>[]) {</a:t>
            </a:r>
          </a:p>
          <a:p>
            <a:r>
              <a:rPr lang="en-US" sz="1800" dirty="0">
                <a:solidFill>
                  <a:srgbClr val="000000"/>
                </a:solidFill>
                <a:latin typeface="Courier New" charset="0"/>
                <a:ea typeface="Courier New" charset="0"/>
                <a:cs typeface="Courier New" charset="0"/>
              </a:rPr>
              <a:t>    </a:t>
            </a:r>
            <a:r>
              <a:rPr lang="en-US" sz="1800" dirty="0" err="1">
                <a:solidFill>
                  <a:srgbClr val="000000"/>
                </a:solidFill>
                <a:latin typeface="Courier New" charset="0"/>
                <a:ea typeface="Courier New" charset="0"/>
                <a:cs typeface="Courier New" charset="0"/>
              </a:rPr>
              <a:t>printf</a:t>
            </a:r>
            <a:r>
              <a:rPr lang="en-US" sz="1800" dirty="0">
                <a:solidFill>
                  <a:srgbClr val="000000"/>
                </a:solidFill>
                <a:latin typeface="Courier New" charset="0"/>
                <a:ea typeface="Courier New" charset="0"/>
                <a:cs typeface="Courier New" charset="0"/>
              </a:rPr>
              <a:t>(</a:t>
            </a:r>
            <a:r>
              <a:rPr lang="en-US" sz="1800" dirty="0">
                <a:solidFill>
                  <a:srgbClr val="C59C9C"/>
                </a:solidFill>
                <a:latin typeface="Courier New" charset="0"/>
                <a:ea typeface="Courier New" charset="0"/>
                <a:cs typeface="Courier New" charset="0"/>
              </a:rPr>
              <a:t>"%</a:t>
            </a:r>
            <a:r>
              <a:rPr lang="en-US" sz="1800" dirty="0" err="1">
                <a:solidFill>
                  <a:srgbClr val="C59C9C"/>
                </a:solidFill>
                <a:latin typeface="Courier New" charset="0"/>
                <a:ea typeface="Courier New" charset="0"/>
                <a:cs typeface="Courier New" charset="0"/>
              </a:rPr>
              <a:t>ld</a:t>
            </a:r>
            <a:r>
              <a:rPr lang="en-US" sz="1800" dirty="0">
                <a:solidFill>
                  <a:srgbClr val="C59C9C"/>
                </a:solidFill>
                <a:latin typeface="Courier New" charset="0"/>
                <a:ea typeface="Courier New" charset="0"/>
                <a:cs typeface="Courier New" charset="0"/>
              </a:rPr>
              <a:t>\n"</a:t>
            </a:r>
            <a:r>
              <a:rPr lang="en-US" sz="1800" dirty="0">
                <a:solidFill>
                  <a:srgbClr val="000000"/>
                </a:solidFill>
                <a:latin typeface="Courier New" charset="0"/>
                <a:ea typeface="Courier New" charset="0"/>
                <a:cs typeface="Courier New" charset="0"/>
              </a:rPr>
              <a:t>, x);</a:t>
            </a:r>
          </a:p>
          <a:p>
            <a:r>
              <a:rPr lang="en-US" sz="1800" dirty="0">
                <a:solidFill>
                  <a:srgbClr val="000000"/>
                </a:solidFill>
                <a:latin typeface="Courier New" charset="0"/>
                <a:ea typeface="Courier New" charset="0"/>
                <a:cs typeface="Courier New" charset="0"/>
              </a:rPr>
              <a:t>    </a:t>
            </a:r>
            <a:r>
              <a:rPr lang="en-US" sz="1800" dirty="0">
                <a:solidFill>
                  <a:srgbClr val="D03BFF"/>
                </a:solidFill>
                <a:latin typeface="Courier New" charset="0"/>
                <a:ea typeface="Courier New" charset="0"/>
                <a:cs typeface="Courier New" charset="0"/>
              </a:rPr>
              <a:t>return </a:t>
            </a:r>
            <a:r>
              <a:rPr lang="en-US" sz="1800" dirty="0">
                <a:solidFill>
                  <a:srgbClr val="000000"/>
                </a:solidFill>
                <a:latin typeface="Courier New" charset="0"/>
                <a:ea typeface="Courier New" charset="0"/>
                <a:cs typeface="Courier New" charset="0"/>
              </a:rPr>
              <a:t>0;</a:t>
            </a:r>
          </a:p>
          <a:p>
            <a:r>
              <a:rPr lang="en-US" sz="1800" dirty="0">
                <a:solidFill>
                  <a:srgbClr val="000000"/>
                </a:solidFill>
                <a:latin typeface="Courier New" charset="0"/>
                <a:ea typeface="Courier New" charset="0"/>
                <a:cs typeface="Courier New" charset="0"/>
              </a:rPr>
              <a:t>}</a:t>
            </a:r>
          </a:p>
          <a:p>
            <a:endParaRPr lang="en-US" sz="1800" dirty="0">
              <a:latin typeface="Courier New"/>
              <a:cs typeface="Courier New"/>
            </a:endParaRPr>
          </a:p>
        </p:txBody>
      </p:sp>
      <p:sp>
        <p:nvSpPr>
          <p:cNvPr id="8" name="Rectangle 3"/>
          <p:cNvSpPr>
            <a:spLocks noChangeArrowheads="1"/>
          </p:cNvSpPr>
          <p:nvPr/>
        </p:nvSpPr>
        <p:spPr bwMode="auto">
          <a:xfrm>
            <a:off x="6096001" y="4433473"/>
            <a:ext cx="2895600" cy="354906"/>
          </a:xfrm>
          <a:prstGeom prst="rect">
            <a:avLst/>
          </a:prstGeom>
          <a:noFill/>
          <a:ln w="3240">
            <a:noFill/>
            <a:miter lim="800000"/>
            <a:headEnd/>
            <a:tailEnd/>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itchFamily="49" charset="0"/>
                <a:ea typeface="msgothic" charset="0"/>
                <a:cs typeface="msgothic" charset="0"/>
              </a:rPr>
              <a:t>mismatch-</a:t>
            </a:r>
            <a:r>
              <a:rPr lang="en-GB" sz="1800" b="1" i="1" dirty="0" err="1">
                <a:solidFill>
                  <a:schemeClr val="tx1">
                    <a:lumMod val="50000"/>
                    <a:lumOff val="50000"/>
                  </a:schemeClr>
                </a:solidFill>
                <a:latin typeface="Courier New" pitchFamily="49" charset="0"/>
                <a:ea typeface="msgothic" charset="0"/>
                <a:cs typeface="msgothic" charset="0"/>
              </a:rPr>
              <a:t>variable.c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18" name="Rectangle 3"/>
          <p:cNvSpPr>
            <a:spLocks noChangeArrowheads="1"/>
          </p:cNvSpPr>
          <p:nvPr/>
        </p:nvSpPr>
        <p:spPr bwMode="auto">
          <a:xfrm>
            <a:off x="2185781" y="4441590"/>
            <a:ext cx="2266950" cy="359010"/>
          </a:xfrm>
          <a:prstGeom prst="rect">
            <a:avLst/>
          </a:prstGeom>
          <a:noFill/>
          <a:ln w="3240">
            <a:noFill/>
            <a:miter lim="800000"/>
            <a:headEnd/>
            <a:tailEnd/>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itchFamily="49" charset="0"/>
                <a:ea typeface="msgothic" charset="0"/>
                <a:cs typeface="msgothic" charset="0"/>
              </a:rPr>
              <a:t>mismatch-</a:t>
            </a: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9" name="Rectangle 3">
            <a:extLst>
              <a:ext uri="{FF2B5EF4-FFF2-40B4-BE49-F238E27FC236}">
                <a16:creationId xmlns:a16="http://schemas.microsoft.com/office/drawing/2014/main" id="{DE0EC9AE-8A04-48A0-9B26-1C978357744F}"/>
              </a:ext>
            </a:extLst>
          </p:cNvPr>
          <p:cNvSpPr>
            <a:spLocks noChangeArrowheads="1"/>
          </p:cNvSpPr>
          <p:nvPr/>
        </p:nvSpPr>
        <p:spPr bwMode="auto">
          <a:xfrm>
            <a:off x="152398" y="1981199"/>
            <a:ext cx="4356100" cy="600077"/>
          </a:xfrm>
          <a:prstGeom prst="rect">
            <a:avLst/>
          </a:prstGeom>
          <a:solidFill>
            <a:schemeClr val="accent2">
              <a:lumMod val="20000"/>
              <a:lumOff val="80000"/>
            </a:schemeClr>
          </a:solidFill>
          <a:ln w="3175">
            <a:solidFill>
              <a:schemeClr val="tx1"/>
            </a:solidFill>
            <a:miter lim="800000"/>
            <a:headEnd/>
            <a:tailEnd/>
          </a:ln>
          <a:effectLst/>
        </p:spPr>
        <p:txBody>
          <a:bodyPr wrap="square">
            <a:prstTxWarp prst="textNoShape">
              <a:avLst/>
            </a:prstTxWarp>
            <a:noAutofit/>
          </a:bodyPr>
          <a:lstStyle/>
          <a:p>
            <a:r>
              <a:rPr lang="en-US" sz="1800" dirty="0">
                <a:solidFill>
                  <a:srgbClr val="34A327"/>
                </a:solidFill>
                <a:latin typeface="Courier New" charset="0"/>
                <a:ea typeface="Courier New" charset="0"/>
                <a:cs typeface="Courier New" charset="0"/>
              </a:rPr>
              <a:t>extern long int</a:t>
            </a:r>
            <a:r>
              <a:rPr lang="en-US" sz="1800" dirty="0">
                <a:solidFill>
                  <a:srgbClr val="000000"/>
                </a:solidFill>
                <a:latin typeface="Courier New" charset="0"/>
                <a:ea typeface="Courier New" charset="0"/>
                <a:cs typeface="Courier New" charset="0"/>
              </a:rPr>
              <a:t> </a:t>
            </a:r>
            <a:r>
              <a:rPr lang="en-US" sz="1800" dirty="0">
                <a:solidFill>
                  <a:srgbClr val="C79C24"/>
                </a:solidFill>
                <a:latin typeface="Courier New" charset="0"/>
                <a:ea typeface="Courier New" charset="0"/>
                <a:cs typeface="Courier New" charset="0"/>
              </a:rPr>
              <a:t>x</a:t>
            </a:r>
            <a:r>
              <a:rPr lang="en-US" sz="1800" dirty="0">
                <a:solidFill>
                  <a:srgbClr val="000000"/>
                </a:solidFill>
                <a:latin typeface="Courier New" charset="0"/>
                <a:ea typeface="Courier New" charset="0"/>
                <a:cs typeface="Courier New" charset="0"/>
              </a:rPr>
              <a:t>;</a:t>
            </a:r>
            <a:endParaRPr lang="en-US" sz="1800" dirty="0">
              <a:latin typeface="Courier New"/>
              <a:cs typeface="Courier New"/>
            </a:endParaRPr>
          </a:p>
        </p:txBody>
      </p:sp>
      <p:sp>
        <p:nvSpPr>
          <p:cNvPr id="10" name="Rectangle 3">
            <a:extLst>
              <a:ext uri="{FF2B5EF4-FFF2-40B4-BE49-F238E27FC236}">
                <a16:creationId xmlns:a16="http://schemas.microsoft.com/office/drawing/2014/main" id="{29602A4E-F4AF-47B4-AD52-198A50645C75}"/>
              </a:ext>
            </a:extLst>
          </p:cNvPr>
          <p:cNvSpPr>
            <a:spLocks noChangeArrowheads="1"/>
          </p:cNvSpPr>
          <p:nvPr/>
        </p:nvSpPr>
        <p:spPr bwMode="auto">
          <a:xfrm>
            <a:off x="2165903" y="2265493"/>
            <a:ext cx="2266950" cy="359010"/>
          </a:xfrm>
          <a:prstGeom prst="rect">
            <a:avLst/>
          </a:prstGeom>
          <a:noFill/>
          <a:ln w="3240">
            <a:noFill/>
            <a:miter lim="800000"/>
            <a:headEnd/>
            <a:tailEnd/>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mismatch.h</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539883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avoiding type mismatches</a:t>
            </a:r>
          </a:p>
        </p:txBody>
      </p:sp>
      <p:sp>
        <p:nvSpPr>
          <p:cNvPr id="3" name="Content Placeholder 2"/>
          <p:cNvSpPr>
            <a:spLocks noGrp="1"/>
          </p:cNvSpPr>
          <p:nvPr>
            <p:ph idx="1"/>
          </p:nvPr>
        </p:nvSpPr>
        <p:spPr/>
        <p:txBody>
          <a:bodyPr/>
          <a:lstStyle/>
          <a:p>
            <a:r>
              <a:rPr lang="en-US" dirty="0"/>
              <a:t>Avoid global variables as much as possible</a:t>
            </a:r>
          </a:p>
          <a:p>
            <a:r>
              <a:rPr lang="en-US" dirty="0"/>
              <a:t>Use </a:t>
            </a:r>
            <a:r>
              <a:rPr lang="en-US" b="1" dirty="0">
                <a:latin typeface="Courier New" pitchFamily="49" charset="0"/>
                <a:cs typeface="Courier New" pitchFamily="49" charset="0"/>
              </a:rPr>
              <a:t>static</a:t>
            </a:r>
            <a:r>
              <a:rPr lang="en-US" dirty="0"/>
              <a:t> as much as possible</a:t>
            </a:r>
          </a:p>
          <a:p>
            <a:r>
              <a:rPr lang="en-US" dirty="0"/>
              <a:t>Declare </a:t>
            </a:r>
            <a:r>
              <a:rPr lang="en-US" i="1" dirty="0"/>
              <a:t>everything</a:t>
            </a:r>
            <a:r>
              <a:rPr lang="en-US" dirty="0"/>
              <a:t> that’s not </a:t>
            </a:r>
            <a:r>
              <a:rPr lang="en-US" dirty="0">
                <a:latin typeface="Courier New" panose="02070309020205020404" pitchFamily="49" charset="0"/>
                <a:cs typeface="Courier New" panose="02070309020205020404" pitchFamily="49" charset="0"/>
              </a:rPr>
              <a:t>static</a:t>
            </a:r>
            <a:r>
              <a:rPr lang="en-US" dirty="0"/>
              <a:t> in a header file</a:t>
            </a:r>
          </a:p>
          <a:p>
            <a:pPr lvl="1"/>
            <a:r>
              <a:rPr lang="en-US" dirty="0"/>
              <a:t>Make sure to include the header file everywhere it’s relevant</a:t>
            </a:r>
          </a:p>
          <a:p>
            <a:pPr lvl="1"/>
            <a:r>
              <a:rPr lang="en-US" dirty="0"/>
              <a:t>Including the files that define those symbols</a:t>
            </a:r>
          </a:p>
          <a:p>
            <a:r>
              <a:rPr lang="en-US" dirty="0"/>
              <a:t>Always put </a:t>
            </a:r>
            <a:r>
              <a:rPr lang="en-US" dirty="0">
                <a:latin typeface="Courier New" panose="02070309020205020404" pitchFamily="49" charset="0"/>
                <a:cs typeface="Courier New" panose="02070309020205020404" pitchFamily="49" charset="0"/>
              </a:rPr>
              <a:t>extern</a:t>
            </a:r>
            <a:r>
              <a:rPr lang="en-US" dirty="0"/>
              <a:t> on declarations in header files</a:t>
            </a:r>
          </a:p>
          <a:p>
            <a:pPr lvl="1"/>
            <a:r>
              <a:rPr lang="en-US" dirty="0"/>
              <a:t>Unnecessary but harmless for function declarations</a:t>
            </a:r>
          </a:p>
          <a:p>
            <a:pPr lvl="1"/>
            <a:r>
              <a:rPr lang="en-US" dirty="0"/>
              <a:t>Avoids the quirky behavior of extern-less global variables</a:t>
            </a:r>
          </a:p>
          <a:p>
            <a:r>
              <a:rPr lang="en-US" dirty="0"/>
              <a:t>Always write (void) when a function takes no </a:t>
            </a:r>
            <a:r>
              <a:rPr lang="en-US" dirty="0" err="1"/>
              <a:t>args</a:t>
            </a:r>
            <a:endParaRPr lang="en-US" dirty="0"/>
          </a:p>
          <a:p>
            <a:pPr lvl="1"/>
            <a:r>
              <a:rPr lang="en-US" b="1" dirty="0">
                <a:latin typeface="Courier New" panose="02070309020205020404" pitchFamily="49" charset="0"/>
                <a:cs typeface="Courier New" panose="02070309020205020404" pitchFamily="49" charset="0"/>
              </a:rPr>
              <a:t>extern void </a:t>
            </a:r>
            <a:r>
              <a:rPr lang="en-US" b="1" dirty="0" err="1">
                <a:latin typeface="Courier New" panose="02070309020205020404" pitchFamily="49" charset="0"/>
                <a:cs typeface="Courier New" panose="02070309020205020404" pitchFamily="49" charset="0"/>
              </a:rPr>
              <a:t>no_args</a:t>
            </a:r>
            <a:r>
              <a:rPr lang="en-US" b="1" dirty="0">
                <a:latin typeface="Courier New" panose="02070309020205020404" pitchFamily="49" charset="0"/>
                <a:cs typeface="Courier New" panose="02070309020205020404" pitchFamily="49" charset="0"/>
              </a:rPr>
              <a:t>(void);</a:t>
            </a:r>
            <a:r>
              <a:rPr lang="en-US" dirty="0"/>
              <a:t> </a:t>
            </a:r>
          </a:p>
          <a:p>
            <a:pPr lvl="1"/>
            <a:r>
              <a:rPr lang="en-US" dirty="0"/>
              <a:t>Leaving out the </a:t>
            </a:r>
            <a:r>
              <a:rPr lang="en-US" b="1" dirty="0">
                <a:latin typeface="Courier New" panose="02070309020205020404" pitchFamily="49" charset="0"/>
                <a:cs typeface="Courier New" panose="02070309020205020404" pitchFamily="49" charset="0"/>
              </a:rPr>
              <a:t>void</a:t>
            </a:r>
            <a:r>
              <a:rPr lang="en-US" dirty="0"/>
              <a:t> means “I’m </a:t>
            </a:r>
            <a:r>
              <a:rPr lang="en-US" i="1" dirty="0"/>
              <a:t>not saying</a:t>
            </a:r>
            <a:r>
              <a:rPr lang="en-US" dirty="0"/>
              <a:t> what argument list this function takes.”  Turns off argument type checking!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dirty="0"/>
              <a:t>What Do Linkers Do? (cont’d)</a:t>
            </a:r>
          </a:p>
        </p:txBody>
      </p:sp>
      <p:sp>
        <p:nvSpPr>
          <p:cNvPr id="280579" name="Rectangle 3"/>
          <p:cNvSpPr>
            <a:spLocks noGrp="1" noChangeArrowheads="1"/>
          </p:cNvSpPr>
          <p:nvPr>
            <p:ph type="body" idx="1"/>
          </p:nvPr>
        </p:nvSpPr>
        <p:spPr/>
        <p:txBody>
          <a:bodyPr/>
          <a:lstStyle/>
          <a:p>
            <a:r>
              <a:rPr lang="en-US"/>
              <a:t>Step 2: Relocation</a:t>
            </a:r>
          </a:p>
          <a:p>
            <a:pPr lvl="1"/>
            <a:endParaRPr lang="en-US"/>
          </a:p>
          <a:p>
            <a:pPr lvl="1"/>
            <a:r>
              <a:rPr lang="en-US"/>
              <a:t>Merges separate code and data sections into single sections</a:t>
            </a:r>
          </a:p>
          <a:p>
            <a:pPr lvl="1"/>
            <a:endParaRPr lang="en-US"/>
          </a:p>
          <a:p>
            <a:pPr lvl="1"/>
            <a:r>
              <a:rPr lang="en-US"/>
              <a:t>Relocates symbols from their relative locations in the </a:t>
            </a:r>
            <a:r>
              <a:rPr lang="en-US">
                <a:latin typeface="Courier New"/>
                <a:cs typeface="Courier New"/>
              </a:rPr>
              <a:t>.</a:t>
            </a:r>
            <a:r>
              <a:rPr lang="en-US" err="1">
                <a:latin typeface="Courier New"/>
                <a:cs typeface="Courier New"/>
              </a:rPr>
              <a:t>o</a:t>
            </a:r>
            <a:r>
              <a:rPr lang="en-US"/>
              <a:t> files to their final absolute memory locations in the executable.</a:t>
            </a:r>
          </a:p>
          <a:p>
            <a:pPr lvl="1"/>
            <a:endParaRPr lang="en-US"/>
          </a:p>
          <a:p>
            <a:pPr lvl="1"/>
            <a:r>
              <a:rPr lang="en-US"/>
              <a:t>Updates all references to these symbols to reflect their new positions.</a:t>
            </a:r>
          </a:p>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404813" y="3603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Linking Example</a:t>
            </a:r>
          </a:p>
        </p:txBody>
      </p:sp>
      <p:sp>
        <p:nvSpPr>
          <p:cNvPr id="6146" name="Rectangle 2"/>
          <p:cNvSpPr>
            <a:spLocks noChangeArrowheads="1"/>
          </p:cNvSpPr>
          <p:nvPr/>
        </p:nvSpPr>
        <p:spPr bwMode="auto">
          <a:xfrm>
            <a:off x="118002" y="2702650"/>
            <a:ext cx="4369846" cy="2587504"/>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4A00FF"/>
                </a:solidFill>
                <a:latin typeface="Courier New"/>
                <a:cs typeface="Courier New"/>
              </a:rPr>
              <a:t>sum</a:t>
            </a:r>
            <a:r>
              <a:rPr lang="en-US" sz="1800">
                <a:solidFill>
                  <a:srgbClr val="000000"/>
                </a:solidFill>
                <a:latin typeface="Courier New"/>
                <a:cs typeface="Courier New"/>
              </a:rPr>
              <a:t>(</a:t>
            </a:r>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C1651C"/>
                </a:solidFill>
                <a:latin typeface="Courier New"/>
                <a:cs typeface="Courier New"/>
              </a:rPr>
              <a:t>a</a:t>
            </a:r>
            <a:r>
              <a:rPr lang="en-US" sz="1800">
                <a:solidFill>
                  <a:srgbClr val="000000"/>
                </a:solidFill>
                <a:latin typeface="Courier New"/>
                <a:cs typeface="Courier New"/>
              </a:rPr>
              <a:t>, </a:t>
            </a:r>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C1651C"/>
                </a:solidFill>
                <a:latin typeface="Courier New"/>
                <a:cs typeface="Courier New"/>
              </a:rPr>
              <a:t>n</a:t>
            </a:r>
            <a:r>
              <a:rPr lang="en-US" sz="1800">
                <a:solidFill>
                  <a:srgbClr val="000000"/>
                </a:solidFill>
                <a:latin typeface="Courier New"/>
                <a:cs typeface="Courier New"/>
              </a:rPr>
              <a:t>);</a:t>
            </a:r>
          </a:p>
          <a:p>
            <a:endParaRPr lang="en-US" sz="1800">
              <a:solidFill>
                <a:srgbClr val="000000"/>
              </a:solidFill>
              <a:latin typeface="Courier New"/>
              <a:cs typeface="Courier New"/>
            </a:endParaRPr>
          </a:p>
          <a:p>
            <a:r>
              <a:rPr lang="hu-HU" sz="1800">
                <a:solidFill>
                  <a:srgbClr val="2D961E"/>
                </a:solidFill>
                <a:latin typeface="Courier New"/>
                <a:cs typeface="Courier New"/>
              </a:rPr>
              <a:t>int</a:t>
            </a:r>
            <a:r>
              <a:rPr lang="hu-HU" sz="1800">
                <a:solidFill>
                  <a:srgbClr val="000000"/>
                </a:solidFill>
                <a:latin typeface="Courier New"/>
                <a:cs typeface="Courier New"/>
              </a:rPr>
              <a:t> </a:t>
            </a:r>
            <a:r>
              <a:rPr lang="hu-HU" sz="1800">
                <a:solidFill>
                  <a:srgbClr val="C1651C"/>
                </a:solidFill>
                <a:latin typeface="Courier New"/>
                <a:cs typeface="Courier New"/>
              </a:rPr>
              <a:t>array</a:t>
            </a:r>
            <a:r>
              <a:rPr lang="hu-HU" sz="1800">
                <a:solidFill>
                  <a:srgbClr val="000000"/>
                </a:solidFill>
                <a:latin typeface="Courier New"/>
                <a:cs typeface="Courier New"/>
              </a:rPr>
              <a:t>[2] = {1, 2};</a:t>
            </a:r>
          </a:p>
          <a:p>
            <a:endParaRPr lang="hu-HU" sz="1800">
              <a:solidFill>
                <a:srgbClr val="000000"/>
              </a:solidFill>
              <a:latin typeface="Courier New"/>
              <a:cs typeface="Courier New"/>
            </a:endParaRPr>
          </a:p>
          <a:p>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4A00FF"/>
                </a:solidFill>
                <a:latin typeface="Courier New"/>
                <a:cs typeface="Courier New"/>
              </a:rPr>
              <a:t>main</a:t>
            </a:r>
            <a:r>
              <a:rPr lang="en-US" sz="1800">
                <a:solidFill>
                  <a:srgbClr val="000000"/>
                </a:solidFill>
                <a:latin typeface="Courier New"/>
                <a:cs typeface="Courier New"/>
              </a:rPr>
              <a:t>(</a:t>
            </a:r>
            <a:r>
              <a:rPr lang="en-US" sz="1800" err="1">
                <a:solidFill>
                  <a:srgbClr val="000000"/>
                </a:solidFill>
                <a:latin typeface="Courier New"/>
                <a:cs typeface="Courier New"/>
              </a:rPr>
              <a:t>int</a:t>
            </a:r>
            <a:r>
              <a:rPr lang="en-US" sz="1800">
                <a:solidFill>
                  <a:srgbClr val="000000"/>
                </a:solidFill>
                <a:latin typeface="Courier New"/>
                <a:cs typeface="Courier New"/>
              </a:rPr>
              <a:t> </a:t>
            </a:r>
            <a:r>
              <a:rPr lang="en-US" sz="1800" err="1">
                <a:solidFill>
                  <a:srgbClr val="000000"/>
                </a:solidFill>
                <a:latin typeface="Courier New"/>
                <a:cs typeface="Courier New"/>
              </a:rPr>
              <a:t>argc,char</a:t>
            </a:r>
            <a:r>
              <a:rPr lang="en-US" sz="1800">
                <a:solidFill>
                  <a:srgbClr val="000000"/>
                </a:solidFill>
                <a:latin typeface="Courier New"/>
                <a:cs typeface="Courier New"/>
              </a:rPr>
              <a:t> **</a:t>
            </a:r>
            <a:r>
              <a:rPr lang="en-US" sz="1800" err="1">
                <a:solidFill>
                  <a:srgbClr val="000000"/>
                </a:solidFill>
                <a:latin typeface="Courier New"/>
                <a:cs typeface="Courier New"/>
              </a:rPr>
              <a:t>argv</a:t>
            </a:r>
            <a:r>
              <a:rPr lang="en-US" sz="1800">
                <a:solidFill>
                  <a:srgbClr val="000000"/>
                </a:solidFill>
                <a:latin typeface="Courier New"/>
                <a:cs typeface="Courier New"/>
              </a:rPr>
              <a:t>)</a:t>
            </a:r>
          </a:p>
          <a:p>
            <a:r>
              <a:rPr lang="en-US" sz="1800">
                <a:solidFill>
                  <a:srgbClr val="000000"/>
                </a:solidFill>
                <a:latin typeface="Courier New"/>
                <a:cs typeface="Courier New"/>
              </a:rPr>
              <a:t>{</a:t>
            </a:r>
          </a:p>
          <a:p>
            <a:r>
              <a:rPr lang="fr-FR" sz="1800">
                <a:solidFill>
                  <a:srgbClr val="000000"/>
                </a:solidFill>
                <a:latin typeface="Courier New"/>
                <a:cs typeface="Courier New"/>
              </a:rPr>
              <a:t>    </a:t>
            </a:r>
            <a:r>
              <a:rPr lang="fr-FR" sz="1800" err="1">
                <a:solidFill>
                  <a:srgbClr val="2D961E"/>
                </a:solidFill>
                <a:latin typeface="Courier New"/>
                <a:cs typeface="Courier New"/>
              </a:rPr>
              <a:t>int</a:t>
            </a:r>
            <a:r>
              <a:rPr lang="fr-FR" sz="1800">
                <a:solidFill>
                  <a:srgbClr val="000000"/>
                </a:solidFill>
                <a:latin typeface="Courier New"/>
                <a:cs typeface="Courier New"/>
              </a:rPr>
              <a:t> </a:t>
            </a:r>
            <a:r>
              <a:rPr lang="fr-FR" sz="1800">
                <a:solidFill>
                  <a:srgbClr val="C1651C"/>
                </a:solidFill>
                <a:latin typeface="Courier New"/>
                <a:cs typeface="Courier New"/>
              </a:rPr>
              <a:t>val</a:t>
            </a:r>
            <a:r>
              <a:rPr lang="fr-FR" sz="1800">
                <a:solidFill>
                  <a:srgbClr val="000000"/>
                </a:solidFill>
                <a:latin typeface="Courier New"/>
                <a:cs typeface="Courier New"/>
              </a:rPr>
              <a:t> = </a:t>
            </a:r>
            <a:r>
              <a:rPr lang="fr-FR" sz="1800" err="1">
                <a:solidFill>
                  <a:srgbClr val="000000"/>
                </a:solidFill>
                <a:latin typeface="Courier New"/>
                <a:cs typeface="Courier New"/>
              </a:rPr>
              <a:t>sum</a:t>
            </a:r>
            <a:r>
              <a:rPr lang="fr-FR" sz="1800">
                <a:solidFill>
                  <a:srgbClr val="000000"/>
                </a:solidFill>
                <a:latin typeface="Courier New"/>
                <a:cs typeface="Courier New"/>
              </a:rPr>
              <a:t>(</a:t>
            </a:r>
            <a:r>
              <a:rPr lang="fr-FR" sz="1800" err="1">
                <a:solidFill>
                  <a:srgbClr val="000000"/>
                </a:solidFill>
                <a:latin typeface="Courier New"/>
                <a:cs typeface="Courier New"/>
              </a:rPr>
              <a:t>array</a:t>
            </a:r>
            <a:r>
              <a:rPr lang="fr-FR" sz="1800">
                <a:solidFill>
                  <a:srgbClr val="000000"/>
                </a:solidFill>
                <a:latin typeface="Courier New"/>
                <a:cs typeface="Courier New"/>
              </a:rPr>
              <a:t>, 2);</a:t>
            </a:r>
          </a:p>
          <a:p>
            <a:r>
              <a:rPr lang="fr-FR" sz="1800">
                <a:solidFill>
                  <a:srgbClr val="000000"/>
                </a:solidFill>
                <a:latin typeface="Courier New"/>
                <a:cs typeface="Courier New"/>
              </a:rPr>
              <a:t>    </a:t>
            </a:r>
            <a:r>
              <a:rPr lang="fr-FR" sz="1800">
                <a:solidFill>
                  <a:srgbClr val="C200FF"/>
                </a:solidFill>
                <a:latin typeface="Courier New"/>
                <a:cs typeface="Courier New"/>
              </a:rPr>
              <a:t>return</a:t>
            </a:r>
            <a:r>
              <a:rPr lang="fr-FR" sz="1800">
                <a:solidFill>
                  <a:srgbClr val="000000"/>
                </a:solidFill>
                <a:latin typeface="Courier New"/>
                <a:cs typeface="Courier New"/>
              </a:rPr>
              <a:t> val;</a:t>
            </a:r>
          </a:p>
          <a:p>
            <a:r>
              <a:rPr lang="fr-FR" sz="1800">
                <a:solidFill>
                  <a:srgbClr val="000000"/>
                </a:solidFill>
                <a:latin typeface="Courier New"/>
                <a:cs typeface="Courier New"/>
              </a:rPr>
              <a:t>}</a:t>
            </a:r>
            <a:endParaRPr lang="en-US" sz="1800">
              <a:latin typeface="Courier New"/>
              <a:cs typeface="Courier New"/>
            </a:endParaRPr>
          </a:p>
        </p:txBody>
      </p:sp>
      <p:sp>
        <p:nvSpPr>
          <p:cNvPr id="6147" name="Rectangle 3"/>
          <p:cNvSpPr>
            <a:spLocks noChangeArrowheads="1"/>
          </p:cNvSpPr>
          <p:nvPr/>
        </p:nvSpPr>
        <p:spPr bwMode="auto">
          <a:xfrm>
            <a:off x="3182093" y="4931144"/>
            <a:ext cx="1008907"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main.c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6149" name="Rectangle 5"/>
          <p:cNvSpPr>
            <a:spLocks noChangeArrowheads="1"/>
          </p:cNvSpPr>
          <p:nvPr/>
        </p:nvSpPr>
        <p:spPr bwMode="auto">
          <a:xfrm>
            <a:off x="4487848" y="2704237"/>
            <a:ext cx="4253301" cy="2587504"/>
          </a:xfrm>
          <a:prstGeom prst="rect">
            <a:avLst/>
          </a:prstGeom>
          <a:solidFill>
            <a:srgbClr val="D5F1CF"/>
          </a:solidFill>
          <a:ln w="3240">
            <a:solidFill>
              <a:srgbClr val="000066"/>
            </a:solidFill>
            <a:miter lim="800000"/>
            <a:headEnd/>
            <a:tailEnd/>
          </a:ln>
          <a:effectLst/>
        </p:spPr>
        <p:txBody>
          <a:bodyPr wrap="none" lIns="90000" tIns="46800" rIns="90000" bIns="46800">
            <a:spAutoFit/>
          </a:bodyPr>
          <a:lstStyle/>
          <a:p>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4A00FF"/>
                </a:solidFill>
                <a:latin typeface="Courier New"/>
                <a:cs typeface="Courier New"/>
              </a:rPr>
              <a:t>sum</a:t>
            </a:r>
            <a:r>
              <a:rPr lang="en-US" sz="1800">
                <a:solidFill>
                  <a:srgbClr val="000000"/>
                </a:solidFill>
                <a:latin typeface="Courier New"/>
                <a:cs typeface="Courier New"/>
              </a:rPr>
              <a:t>(</a:t>
            </a:r>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C1651C"/>
                </a:solidFill>
                <a:latin typeface="Courier New"/>
                <a:cs typeface="Courier New"/>
              </a:rPr>
              <a:t>a</a:t>
            </a:r>
            <a:r>
              <a:rPr lang="en-US" sz="1800">
                <a:solidFill>
                  <a:srgbClr val="000000"/>
                </a:solidFill>
                <a:latin typeface="Courier New"/>
                <a:cs typeface="Courier New"/>
              </a:rPr>
              <a:t>, </a:t>
            </a:r>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C1651C"/>
                </a:solidFill>
                <a:latin typeface="Courier New"/>
                <a:cs typeface="Courier New"/>
              </a:rPr>
              <a:t>n</a:t>
            </a:r>
            <a:r>
              <a:rPr lang="en-US" sz="1800">
                <a:solidFill>
                  <a:srgbClr val="000000"/>
                </a:solidFill>
                <a:latin typeface="Courier New"/>
                <a:cs typeface="Courier New"/>
              </a:rPr>
              <a:t>)</a:t>
            </a:r>
          </a:p>
          <a:p>
            <a:r>
              <a:rPr lang="en-US" sz="1800">
                <a:solidFill>
                  <a:srgbClr val="000000"/>
                </a:solidFill>
                <a:latin typeface="Courier New"/>
                <a:cs typeface="Courier New"/>
              </a:rPr>
              <a:t>{</a:t>
            </a:r>
          </a:p>
          <a:p>
            <a:r>
              <a:rPr lang="fr-FR" sz="1800">
                <a:solidFill>
                  <a:srgbClr val="000000"/>
                </a:solidFill>
                <a:latin typeface="Courier New"/>
                <a:cs typeface="Courier New"/>
              </a:rPr>
              <a:t>    </a:t>
            </a:r>
            <a:r>
              <a:rPr lang="fr-FR" sz="1800" err="1">
                <a:solidFill>
                  <a:srgbClr val="2D961E"/>
                </a:solidFill>
                <a:latin typeface="Courier New"/>
                <a:cs typeface="Courier New"/>
              </a:rPr>
              <a:t>int</a:t>
            </a:r>
            <a:r>
              <a:rPr lang="fr-FR" sz="1800">
                <a:solidFill>
                  <a:srgbClr val="000000"/>
                </a:solidFill>
                <a:latin typeface="Courier New"/>
                <a:cs typeface="Courier New"/>
              </a:rPr>
              <a:t> </a:t>
            </a:r>
            <a:r>
              <a:rPr lang="fr-FR" sz="1800">
                <a:solidFill>
                  <a:srgbClr val="C1651C"/>
                </a:solidFill>
                <a:latin typeface="Courier New"/>
                <a:cs typeface="Courier New"/>
              </a:rPr>
              <a:t>i</a:t>
            </a:r>
            <a:r>
              <a:rPr lang="fr-FR" sz="1800">
                <a:solidFill>
                  <a:srgbClr val="000000"/>
                </a:solidFill>
                <a:latin typeface="Courier New"/>
                <a:cs typeface="Courier New"/>
              </a:rPr>
              <a:t>, </a:t>
            </a:r>
            <a:r>
              <a:rPr lang="fr-FR" sz="1800">
                <a:solidFill>
                  <a:srgbClr val="C1651C"/>
                </a:solidFill>
                <a:latin typeface="Courier New"/>
                <a:cs typeface="Courier New"/>
              </a:rPr>
              <a:t>s</a:t>
            </a:r>
            <a:r>
              <a:rPr lang="fr-FR" sz="1800">
                <a:solidFill>
                  <a:srgbClr val="000000"/>
                </a:solidFill>
                <a:latin typeface="Courier New"/>
                <a:cs typeface="Courier New"/>
              </a:rPr>
              <a:t> = 0;</a:t>
            </a:r>
          </a:p>
          <a:p>
            <a:endParaRPr lang="fr-FR" sz="1800">
              <a:solidFill>
                <a:srgbClr val="000000"/>
              </a:solidFill>
              <a:latin typeface="Courier New"/>
              <a:cs typeface="Courier New"/>
            </a:endParaRPr>
          </a:p>
          <a:p>
            <a:r>
              <a:rPr lang="da-DK" sz="1800">
                <a:solidFill>
                  <a:srgbClr val="000000"/>
                </a:solidFill>
                <a:latin typeface="Courier New"/>
                <a:cs typeface="Courier New"/>
              </a:rPr>
              <a:t>    </a:t>
            </a:r>
            <a:r>
              <a:rPr lang="da-DK" sz="1800">
                <a:solidFill>
                  <a:srgbClr val="C200FF"/>
                </a:solidFill>
                <a:latin typeface="Courier New"/>
                <a:cs typeface="Courier New"/>
              </a:rPr>
              <a:t>for</a:t>
            </a:r>
            <a:r>
              <a:rPr lang="da-DK" sz="1800">
                <a:solidFill>
                  <a:srgbClr val="000000"/>
                </a:solidFill>
                <a:latin typeface="Courier New"/>
                <a:cs typeface="Courier New"/>
              </a:rPr>
              <a:t> (i = 0; i &lt; n; i++) {</a:t>
            </a:r>
          </a:p>
          <a:p>
            <a:r>
              <a:rPr lang="da-DK" sz="1800">
                <a:solidFill>
                  <a:srgbClr val="000000"/>
                </a:solidFill>
                <a:latin typeface="Courier New"/>
                <a:cs typeface="Courier New"/>
              </a:rPr>
              <a:t>        s += a[i];</a:t>
            </a:r>
          </a:p>
          <a:p>
            <a:r>
              <a:rPr lang="da-DK" sz="1800">
                <a:solidFill>
                  <a:srgbClr val="000000"/>
                </a:solidFill>
                <a:latin typeface="Courier New"/>
                <a:cs typeface="Courier New"/>
              </a:rPr>
              <a:t>    }</a:t>
            </a:r>
          </a:p>
          <a:p>
            <a:r>
              <a:rPr lang="is-IS" sz="1800">
                <a:solidFill>
                  <a:srgbClr val="000000"/>
                </a:solidFill>
                <a:latin typeface="Courier New"/>
                <a:cs typeface="Courier New"/>
              </a:rPr>
              <a:t>    </a:t>
            </a:r>
            <a:r>
              <a:rPr lang="is-IS" sz="1800">
                <a:solidFill>
                  <a:srgbClr val="C200FF"/>
                </a:solidFill>
                <a:latin typeface="Courier New"/>
                <a:cs typeface="Courier New"/>
              </a:rPr>
              <a:t>return</a:t>
            </a:r>
            <a:r>
              <a:rPr lang="is-IS" sz="1800">
                <a:solidFill>
                  <a:srgbClr val="000000"/>
                </a:solidFill>
                <a:latin typeface="Courier New"/>
                <a:cs typeface="Courier New"/>
              </a:rPr>
              <a:t> s;</a:t>
            </a:r>
          </a:p>
          <a:p>
            <a:r>
              <a:rPr lang="is-IS" sz="1800">
                <a:solidFill>
                  <a:srgbClr val="000000"/>
                </a:solidFill>
                <a:latin typeface="Courier New"/>
                <a:cs typeface="Courier New"/>
              </a:rPr>
              <a:t>}</a:t>
            </a:r>
          </a:p>
        </p:txBody>
      </p:sp>
      <p:sp>
        <p:nvSpPr>
          <p:cNvPr id="6148" name="Rectangle 4"/>
          <p:cNvSpPr>
            <a:spLocks noChangeArrowheads="1"/>
          </p:cNvSpPr>
          <p:nvPr/>
        </p:nvSpPr>
        <p:spPr bwMode="auto">
          <a:xfrm>
            <a:off x="7758028" y="4913085"/>
            <a:ext cx="928772"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sum.c</a:t>
            </a:r>
            <a:endParaRPr lang="en-GB" sz="1800" b="1" i="1">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107224565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372533" y="465667"/>
            <a:ext cx="7594600" cy="5730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Step 2: Relocation</a:t>
            </a:r>
          </a:p>
        </p:txBody>
      </p:sp>
      <p:sp>
        <p:nvSpPr>
          <p:cNvPr id="18434" name="Rectangle 2"/>
          <p:cNvSpPr>
            <a:spLocks noChangeArrowheads="1"/>
          </p:cNvSpPr>
          <p:nvPr/>
        </p:nvSpPr>
        <p:spPr bwMode="auto">
          <a:xfrm>
            <a:off x="508174" y="3702050"/>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main()</a:t>
            </a:r>
          </a:p>
        </p:txBody>
      </p:sp>
      <p:sp>
        <p:nvSpPr>
          <p:cNvPr id="18435" name="Text Box 3"/>
          <p:cNvSpPr txBox="1">
            <a:spLocks noChangeArrowheads="1"/>
          </p:cNvSpPr>
          <p:nvPr/>
        </p:nvSpPr>
        <p:spPr bwMode="auto">
          <a:xfrm>
            <a:off x="414865" y="3395828"/>
            <a:ext cx="100890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main.o</a:t>
            </a:r>
          </a:p>
        </p:txBody>
      </p:sp>
      <p:sp>
        <p:nvSpPr>
          <p:cNvPr id="18437" name="Rectangle 5"/>
          <p:cNvSpPr>
            <a:spLocks noChangeArrowheads="1"/>
          </p:cNvSpPr>
          <p:nvPr/>
        </p:nvSpPr>
        <p:spPr bwMode="auto">
          <a:xfrm>
            <a:off x="508174" y="5032375"/>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sum()</a:t>
            </a:r>
          </a:p>
        </p:txBody>
      </p:sp>
      <p:sp>
        <p:nvSpPr>
          <p:cNvPr id="18438" name="Text Box 6"/>
          <p:cNvSpPr txBox="1">
            <a:spLocks noChangeArrowheads="1"/>
          </p:cNvSpPr>
          <p:nvPr/>
        </p:nvSpPr>
        <p:spPr bwMode="auto">
          <a:xfrm>
            <a:off x="381000" y="4738689"/>
            <a:ext cx="874368" cy="35766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a:latin typeface="Courier New" pitchFamily="49" charset="0"/>
                <a:ea typeface="msgothic" charset="0"/>
                <a:cs typeface="msgothic" charset="0"/>
              </a:rPr>
              <a:t>sum.o</a:t>
            </a:r>
            <a:endParaRPr lang="en-GB" sz="1800" b="1">
              <a:latin typeface="Courier New" pitchFamily="49" charset="0"/>
              <a:ea typeface="msgothic" charset="0"/>
              <a:cs typeface="msgothic" charset="0"/>
            </a:endParaRPr>
          </a:p>
        </p:txBody>
      </p:sp>
      <p:sp>
        <p:nvSpPr>
          <p:cNvPr id="18444" name="Rectangle 12"/>
          <p:cNvSpPr>
            <a:spLocks noChangeArrowheads="1"/>
          </p:cNvSpPr>
          <p:nvPr/>
        </p:nvSpPr>
        <p:spPr bwMode="auto">
          <a:xfrm>
            <a:off x="508174" y="2057400"/>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System code</a:t>
            </a:r>
          </a:p>
        </p:txBody>
      </p:sp>
      <p:sp>
        <p:nvSpPr>
          <p:cNvPr id="18446" name="Rectangle 14"/>
          <p:cNvSpPr>
            <a:spLocks noChangeArrowheads="1"/>
          </p:cNvSpPr>
          <p:nvPr/>
        </p:nvSpPr>
        <p:spPr bwMode="auto">
          <a:xfrm>
            <a:off x="508174" y="4235450"/>
            <a:ext cx="2278062" cy="322262"/>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itchFamily="49" charset="0"/>
                <a:ea typeface="msgothic" charset="0"/>
                <a:cs typeface="msgothic" charset="0"/>
              </a:rPr>
              <a:t>int</a:t>
            </a:r>
            <a:r>
              <a:rPr lang="en-GB" sz="1600" b="1">
                <a:latin typeface="Courier New" pitchFamily="49" charset="0"/>
                <a:ea typeface="msgothic" charset="0"/>
                <a:cs typeface="msgothic" charset="0"/>
              </a:rPr>
              <a:t> array[2]={1,2}</a:t>
            </a:r>
          </a:p>
        </p:txBody>
      </p:sp>
      <p:sp>
        <p:nvSpPr>
          <p:cNvPr id="18447" name="Rectangle 15"/>
          <p:cNvSpPr>
            <a:spLocks noChangeArrowheads="1"/>
          </p:cNvSpPr>
          <p:nvPr/>
        </p:nvSpPr>
        <p:spPr bwMode="auto">
          <a:xfrm>
            <a:off x="508174" y="2590800"/>
            <a:ext cx="2278062" cy="36195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System data</a:t>
            </a:r>
          </a:p>
        </p:txBody>
      </p:sp>
      <p:sp>
        <p:nvSpPr>
          <p:cNvPr id="18451" name="Text Box 19"/>
          <p:cNvSpPr txBox="1">
            <a:spLocks noChangeArrowheads="1"/>
          </p:cNvSpPr>
          <p:nvPr/>
        </p:nvSpPr>
        <p:spPr bwMode="auto">
          <a:xfrm>
            <a:off x="389467" y="1306513"/>
            <a:ext cx="3226502" cy="45647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err="1">
                <a:latin typeface="Calibri" pitchFamily="34" charset="0"/>
                <a:ea typeface="msgothic" charset="0"/>
                <a:cs typeface="msgothic" charset="0"/>
              </a:rPr>
              <a:t>Relocatable</a:t>
            </a:r>
            <a:r>
              <a:rPr lang="en-GB" b="1">
                <a:latin typeface="Calibri" pitchFamily="34" charset="0"/>
                <a:ea typeface="msgothic" charset="0"/>
                <a:cs typeface="msgothic" charset="0"/>
              </a:rPr>
              <a:t> Object Files</a:t>
            </a:r>
          </a:p>
        </p:txBody>
      </p:sp>
      <p:sp>
        <p:nvSpPr>
          <p:cNvPr id="18455" name="Text Box 23"/>
          <p:cNvSpPr txBox="1">
            <a:spLocks noChangeArrowheads="1"/>
          </p:cNvSpPr>
          <p:nvPr/>
        </p:nvSpPr>
        <p:spPr bwMode="auto">
          <a:xfrm>
            <a:off x="2778299" y="2112963"/>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.text</a:t>
            </a:r>
          </a:p>
        </p:txBody>
      </p:sp>
      <p:sp>
        <p:nvSpPr>
          <p:cNvPr id="18456" name="Text Box 24"/>
          <p:cNvSpPr txBox="1">
            <a:spLocks noChangeArrowheads="1"/>
          </p:cNvSpPr>
          <p:nvPr/>
        </p:nvSpPr>
        <p:spPr bwMode="auto">
          <a:xfrm>
            <a:off x="2778299" y="2478088"/>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.data</a:t>
            </a:r>
          </a:p>
        </p:txBody>
      </p:sp>
      <p:sp>
        <p:nvSpPr>
          <p:cNvPr id="18457" name="Text Box 25"/>
          <p:cNvSpPr txBox="1">
            <a:spLocks noChangeArrowheads="1"/>
          </p:cNvSpPr>
          <p:nvPr/>
        </p:nvSpPr>
        <p:spPr bwMode="auto">
          <a:xfrm>
            <a:off x="2778299" y="3741738"/>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.text</a:t>
            </a:r>
          </a:p>
        </p:txBody>
      </p:sp>
      <p:sp>
        <p:nvSpPr>
          <p:cNvPr id="18458" name="Text Box 26"/>
          <p:cNvSpPr txBox="1">
            <a:spLocks noChangeArrowheads="1"/>
          </p:cNvSpPr>
          <p:nvPr/>
        </p:nvSpPr>
        <p:spPr bwMode="auto">
          <a:xfrm>
            <a:off x="2778299" y="4154488"/>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.data</a:t>
            </a:r>
          </a:p>
        </p:txBody>
      </p:sp>
      <p:sp>
        <p:nvSpPr>
          <p:cNvPr id="18459" name="Text Box 27"/>
          <p:cNvSpPr txBox="1">
            <a:spLocks noChangeArrowheads="1"/>
          </p:cNvSpPr>
          <p:nvPr/>
        </p:nvSpPr>
        <p:spPr bwMode="auto">
          <a:xfrm>
            <a:off x="2778299" y="5103813"/>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.text</a:t>
            </a:r>
          </a:p>
        </p:txBody>
      </p:sp>
      <p:grpSp>
        <p:nvGrpSpPr>
          <p:cNvPr id="2" name="Group 1"/>
          <p:cNvGrpSpPr/>
          <p:nvPr/>
        </p:nvGrpSpPr>
        <p:grpSpPr>
          <a:xfrm>
            <a:off x="4038600" y="1306513"/>
            <a:ext cx="4900862" cy="4635499"/>
            <a:chOff x="4038600" y="1306513"/>
            <a:chExt cx="4900862" cy="4635499"/>
          </a:xfrm>
        </p:grpSpPr>
        <p:sp>
          <p:nvSpPr>
            <p:cNvPr id="18440" name="Rectangle 8"/>
            <p:cNvSpPr>
              <a:spLocks noChangeArrowheads="1"/>
            </p:cNvSpPr>
            <p:nvPr/>
          </p:nvSpPr>
          <p:spPr bwMode="auto">
            <a:xfrm>
              <a:off x="5231591" y="2309813"/>
              <a:ext cx="2422525" cy="319087"/>
            </a:xfrm>
            <a:prstGeom prst="rect">
              <a:avLst/>
            </a:prstGeom>
            <a:solidFill>
              <a:srgbClr val="FFFFFF"/>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Headers</a:t>
              </a:r>
            </a:p>
          </p:txBody>
        </p:sp>
        <p:sp>
          <p:nvSpPr>
            <p:cNvPr id="18441" name="Rectangle 9"/>
            <p:cNvSpPr>
              <a:spLocks noChangeArrowheads="1"/>
            </p:cNvSpPr>
            <p:nvPr/>
          </p:nvSpPr>
          <p:spPr bwMode="auto">
            <a:xfrm>
              <a:off x="5231591" y="29575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main()</a:t>
              </a:r>
            </a:p>
          </p:txBody>
        </p:sp>
        <p:sp>
          <p:nvSpPr>
            <p:cNvPr id="18442" name="Rectangle 10"/>
            <p:cNvSpPr>
              <a:spLocks noChangeArrowheads="1"/>
            </p:cNvSpPr>
            <p:nvPr/>
          </p:nvSpPr>
          <p:spPr bwMode="auto">
            <a:xfrm>
              <a:off x="5231591" y="34909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sum()</a:t>
              </a:r>
            </a:p>
          </p:txBody>
        </p:sp>
        <p:sp>
          <p:nvSpPr>
            <p:cNvPr id="18443" name="Text Box 11"/>
            <p:cNvSpPr txBox="1">
              <a:spLocks noChangeArrowheads="1"/>
            </p:cNvSpPr>
            <p:nvPr/>
          </p:nvSpPr>
          <p:spPr bwMode="auto">
            <a:xfrm>
              <a:off x="4948237" y="2136774"/>
              <a:ext cx="309563" cy="363538"/>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Calibri" pitchFamily="34" charset="0"/>
                  <a:ea typeface="msgothic" charset="0"/>
                  <a:cs typeface="msgothic" charset="0"/>
                </a:rPr>
                <a:t>0</a:t>
              </a:r>
            </a:p>
          </p:txBody>
        </p:sp>
        <p:sp>
          <p:nvSpPr>
            <p:cNvPr id="18448" name="Rectangle 16"/>
            <p:cNvSpPr>
              <a:spLocks noChangeArrowheads="1"/>
            </p:cNvSpPr>
            <p:nvPr/>
          </p:nvSpPr>
          <p:spPr bwMode="auto">
            <a:xfrm>
              <a:off x="5231591" y="40243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More system code</a:t>
              </a:r>
            </a:p>
          </p:txBody>
        </p:sp>
        <p:sp>
          <p:nvSpPr>
            <p:cNvPr id="18452" name="Text Box 20"/>
            <p:cNvSpPr txBox="1">
              <a:spLocks noChangeArrowheads="1"/>
            </p:cNvSpPr>
            <p:nvPr/>
          </p:nvSpPr>
          <p:spPr bwMode="auto">
            <a:xfrm>
              <a:off x="5105400" y="1306513"/>
              <a:ext cx="2995862" cy="45647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latin typeface="Calibri" pitchFamily="34" charset="0"/>
                  <a:ea typeface="msgothic" charset="0"/>
                  <a:cs typeface="msgothic" charset="0"/>
                </a:rPr>
                <a:t>Executable Object File</a:t>
              </a:r>
            </a:p>
          </p:txBody>
        </p:sp>
        <p:sp>
          <p:nvSpPr>
            <p:cNvPr id="18453" name="AutoShape 21"/>
            <p:cNvSpPr>
              <a:spLocks/>
            </p:cNvSpPr>
            <p:nvPr/>
          </p:nvSpPr>
          <p:spPr bwMode="auto">
            <a:xfrm>
              <a:off x="7772400" y="2628899"/>
              <a:ext cx="304800" cy="1928813"/>
            </a:xfrm>
            <a:prstGeom prst="rightBrace">
              <a:avLst>
                <a:gd name="adj1" fmla="val 59766"/>
                <a:gd name="adj2" fmla="val 50000"/>
              </a:avLst>
            </a:prstGeom>
            <a:noFill/>
            <a:ln w="25560">
              <a:solidFill>
                <a:schemeClr val="tx1"/>
              </a:solidFill>
              <a:miter lim="800000"/>
              <a:headEnd/>
              <a:tailEnd/>
            </a:ln>
            <a:effectLst/>
          </p:spPr>
          <p:txBody>
            <a:bodyPr wrap="none" anchor="ctr"/>
            <a:lstStyle/>
            <a:p>
              <a:endParaRPr lang="en-US"/>
            </a:p>
          </p:txBody>
        </p:sp>
        <p:sp>
          <p:nvSpPr>
            <p:cNvPr id="18454" name="Text Box 22"/>
            <p:cNvSpPr txBox="1">
              <a:spLocks noChangeArrowheads="1"/>
            </p:cNvSpPr>
            <p:nvPr/>
          </p:nvSpPr>
          <p:spPr bwMode="auto">
            <a:xfrm>
              <a:off x="8068413" y="3224742"/>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.text</a:t>
              </a:r>
            </a:p>
          </p:txBody>
        </p:sp>
        <p:sp>
          <p:nvSpPr>
            <p:cNvPr id="18462" name="Rectangle 30"/>
            <p:cNvSpPr>
              <a:spLocks noChangeArrowheads="1"/>
            </p:cNvSpPr>
            <p:nvPr/>
          </p:nvSpPr>
          <p:spPr bwMode="auto">
            <a:xfrm>
              <a:off x="5231591" y="5257800"/>
              <a:ext cx="2422525" cy="684212"/>
            </a:xfrm>
            <a:prstGeom prst="rect">
              <a:avLst/>
            </a:prstGeom>
            <a:solidFill>
              <a:srgbClr val="FFFFFF"/>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.symtab</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.debug</a:t>
              </a:r>
            </a:p>
          </p:txBody>
        </p:sp>
        <p:sp>
          <p:nvSpPr>
            <p:cNvPr id="18463" name="AutoShape 31"/>
            <p:cNvSpPr>
              <a:spLocks/>
            </p:cNvSpPr>
            <p:nvPr/>
          </p:nvSpPr>
          <p:spPr bwMode="auto">
            <a:xfrm>
              <a:off x="7730316" y="4557713"/>
              <a:ext cx="304800" cy="676275"/>
            </a:xfrm>
            <a:prstGeom prst="rightBrace">
              <a:avLst>
                <a:gd name="adj1" fmla="val 18490"/>
                <a:gd name="adj2" fmla="val 50000"/>
              </a:avLst>
            </a:prstGeom>
            <a:noFill/>
            <a:ln w="25560">
              <a:solidFill>
                <a:schemeClr val="tx1"/>
              </a:solidFill>
              <a:miter lim="800000"/>
              <a:headEnd/>
              <a:tailEnd/>
            </a:ln>
            <a:effectLst/>
          </p:spPr>
          <p:txBody>
            <a:bodyPr wrap="none" anchor="ctr"/>
            <a:lstStyle/>
            <a:p>
              <a:endParaRPr lang="en-US"/>
            </a:p>
          </p:txBody>
        </p:sp>
        <p:sp>
          <p:nvSpPr>
            <p:cNvPr id="18464" name="Text Box 32"/>
            <p:cNvSpPr txBox="1">
              <a:spLocks noChangeArrowheads="1"/>
            </p:cNvSpPr>
            <p:nvPr/>
          </p:nvSpPr>
          <p:spPr bwMode="auto">
            <a:xfrm>
              <a:off x="8068413" y="4696354"/>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.data</a:t>
              </a:r>
            </a:p>
          </p:txBody>
        </p:sp>
        <p:sp>
          <p:nvSpPr>
            <p:cNvPr id="18467" name="Line 35"/>
            <p:cNvSpPr>
              <a:spLocks noChangeShapeType="1"/>
            </p:cNvSpPr>
            <p:nvPr/>
          </p:nvSpPr>
          <p:spPr bwMode="auto">
            <a:xfrm>
              <a:off x="4038600" y="4106070"/>
              <a:ext cx="836613" cy="1587"/>
            </a:xfrm>
            <a:prstGeom prst="line">
              <a:avLst/>
            </a:prstGeom>
            <a:noFill/>
            <a:ln w="76320">
              <a:solidFill>
                <a:schemeClr val="tx1">
                  <a:lumMod val="65000"/>
                  <a:lumOff val="35000"/>
                </a:schemeClr>
              </a:solidFill>
              <a:miter lim="800000"/>
              <a:headEnd/>
              <a:tailEnd type="triangle" w="med" len="med"/>
            </a:ln>
            <a:effectLst/>
          </p:spPr>
          <p:txBody>
            <a:bodyPr/>
            <a:lstStyle/>
            <a:p>
              <a:endParaRPr lang="en-US"/>
            </a:p>
          </p:txBody>
        </p:sp>
        <p:sp>
          <p:nvSpPr>
            <p:cNvPr id="18468" name="Line 36"/>
            <p:cNvSpPr>
              <a:spLocks noChangeShapeType="1"/>
            </p:cNvSpPr>
            <p:nvPr/>
          </p:nvSpPr>
          <p:spPr bwMode="auto">
            <a:xfrm>
              <a:off x="4038600" y="2971800"/>
              <a:ext cx="836613" cy="392113"/>
            </a:xfrm>
            <a:prstGeom prst="line">
              <a:avLst/>
            </a:prstGeom>
            <a:noFill/>
            <a:ln w="76320">
              <a:solidFill>
                <a:schemeClr val="tx1">
                  <a:lumMod val="65000"/>
                  <a:lumOff val="35000"/>
                </a:schemeClr>
              </a:solidFill>
              <a:miter lim="800000"/>
              <a:headEnd/>
              <a:tailEnd type="triangle" w="med" len="med"/>
            </a:ln>
            <a:effectLst/>
          </p:spPr>
          <p:txBody>
            <a:bodyPr/>
            <a:lstStyle/>
            <a:p>
              <a:endParaRPr lang="en-US"/>
            </a:p>
          </p:txBody>
        </p:sp>
        <p:sp>
          <p:nvSpPr>
            <p:cNvPr id="18469" name="Line 37"/>
            <p:cNvSpPr>
              <a:spLocks noChangeShapeType="1"/>
            </p:cNvSpPr>
            <p:nvPr/>
          </p:nvSpPr>
          <p:spPr bwMode="auto">
            <a:xfrm flipV="1">
              <a:off x="4038600" y="4849813"/>
              <a:ext cx="836613" cy="409575"/>
            </a:xfrm>
            <a:prstGeom prst="line">
              <a:avLst/>
            </a:prstGeom>
            <a:noFill/>
            <a:ln w="76320">
              <a:solidFill>
                <a:schemeClr val="tx1">
                  <a:lumMod val="65000"/>
                  <a:lumOff val="35000"/>
                </a:schemeClr>
              </a:solidFill>
              <a:miter lim="800000"/>
              <a:headEnd/>
              <a:tailEnd type="triangle" w="med" len="med"/>
            </a:ln>
            <a:effectLst/>
          </p:spPr>
          <p:txBody>
            <a:bodyPr/>
            <a:lstStyle/>
            <a:p>
              <a:endParaRPr lang="en-US"/>
            </a:p>
          </p:txBody>
        </p:sp>
        <p:sp>
          <p:nvSpPr>
            <p:cNvPr id="18470" name="Rectangle 38"/>
            <p:cNvSpPr>
              <a:spLocks noChangeArrowheads="1"/>
            </p:cNvSpPr>
            <p:nvPr/>
          </p:nvSpPr>
          <p:spPr bwMode="auto">
            <a:xfrm>
              <a:off x="5231591" y="2633663"/>
              <a:ext cx="2422525" cy="319087"/>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System code</a:t>
              </a:r>
            </a:p>
          </p:txBody>
        </p:sp>
        <p:sp>
          <p:nvSpPr>
            <p:cNvPr id="46" name="Rectangle 15"/>
            <p:cNvSpPr>
              <a:spLocks noChangeArrowheads="1"/>
            </p:cNvSpPr>
            <p:nvPr/>
          </p:nvSpPr>
          <p:spPr bwMode="auto">
            <a:xfrm>
              <a:off x="5231590" y="4564063"/>
              <a:ext cx="2422525" cy="36195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System data</a:t>
              </a:r>
            </a:p>
          </p:txBody>
        </p:sp>
        <p:sp>
          <p:nvSpPr>
            <p:cNvPr id="47" name="Rectangle 14"/>
            <p:cNvSpPr>
              <a:spLocks noChangeArrowheads="1"/>
            </p:cNvSpPr>
            <p:nvPr/>
          </p:nvSpPr>
          <p:spPr bwMode="auto">
            <a:xfrm>
              <a:off x="5231591" y="4942682"/>
              <a:ext cx="2422524" cy="322262"/>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itchFamily="49" charset="0"/>
                  <a:ea typeface="msgothic" charset="0"/>
                  <a:cs typeface="msgothic" charset="0"/>
                </a:rPr>
                <a:t>int</a:t>
              </a:r>
              <a:r>
                <a:rPr lang="en-GB" sz="1600" b="1">
                  <a:latin typeface="Courier New" pitchFamily="49" charset="0"/>
                  <a:ea typeface="msgothic" charset="0"/>
                  <a:cs typeface="msgothic" charset="0"/>
                </a:rPr>
                <a:t> array[2]={1,2}</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250826" y="152400"/>
            <a:ext cx="8918575" cy="1135063"/>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Relocated .text section</a:t>
            </a:r>
          </a:p>
        </p:txBody>
      </p:sp>
      <p:sp>
        <p:nvSpPr>
          <p:cNvPr id="4" name="Rectangle 2"/>
          <p:cNvSpPr>
            <a:spLocks noChangeArrowheads="1"/>
          </p:cNvSpPr>
          <p:nvPr/>
        </p:nvSpPr>
        <p:spPr bwMode="auto">
          <a:xfrm>
            <a:off x="152400" y="3200400"/>
            <a:ext cx="181758" cy="328424"/>
          </a:xfrm>
          <a:prstGeom prst="rect">
            <a:avLst/>
          </a:prstGeom>
          <a:solidFill>
            <a:schemeClr val="bg1">
              <a:lumMod val="95000"/>
            </a:schemeClr>
          </a:solidFill>
          <a:ln w="1260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a:latin typeface="Courier New" pitchFamily="49" charset="0"/>
              <a:ea typeface="msgothic" charset="0"/>
              <a:cs typeface="msgothic" charset="0"/>
            </a:endParaRPr>
          </a:p>
        </p:txBody>
      </p:sp>
      <p:sp>
        <p:nvSpPr>
          <p:cNvPr id="6" name="Text Box 2"/>
          <p:cNvSpPr txBox="1">
            <a:spLocks noChangeArrowheads="1"/>
          </p:cNvSpPr>
          <p:nvPr/>
        </p:nvSpPr>
        <p:spPr bwMode="auto">
          <a:xfrm>
            <a:off x="76200" y="1330888"/>
            <a:ext cx="9017001" cy="4526497"/>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r>
              <a:rPr lang="fr-FR" sz="1600" dirty="0">
                <a:solidFill>
                  <a:srgbClr val="000000"/>
                </a:solidFill>
                <a:latin typeface="Courier New"/>
                <a:cs typeface="Courier New"/>
              </a:rPr>
              <a:t>00000000004004d0 &lt;main&gt;:</a:t>
            </a:r>
          </a:p>
          <a:p>
            <a:r>
              <a:rPr lang="ro-RO" sz="1600" dirty="0">
                <a:solidFill>
                  <a:srgbClr val="000000"/>
                </a:solidFill>
                <a:latin typeface="Courier New"/>
                <a:cs typeface="Courier New"/>
              </a:rPr>
              <a:t>  4004d0:       48 83 </a:t>
            </a:r>
            <a:r>
              <a:rPr lang="ro-RO" sz="1600" dirty="0" err="1">
                <a:solidFill>
                  <a:srgbClr val="000000"/>
                </a:solidFill>
                <a:latin typeface="Courier New"/>
                <a:cs typeface="Courier New"/>
              </a:rPr>
              <a:t>ec</a:t>
            </a:r>
            <a:r>
              <a:rPr lang="ro-RO" sz="1600" dirty="0">
                <a:solidFill>
                  <a:srgbClr val="000000"/>
                </a:solidFill>
                <a:latin typeface="Courier New"/>
                <a:cs typeface="Courier New"/>
              </a:rPr>
              <a:t> 08       sub    $0x8,%rsp</a:t>
            </a:r>
          </a:p>
          <a:p>
            <a:r>
              <a:rPr lang="en-US" sz="1600" dirty="0">
                <a:solidFill>
                  <a:srgbClr val="000000"/>
                </a:solidFill>
                <a:latin typeface="Courier New"/>
                <a:cs typeface="Courier New"/>
              </a:rPr>
              <a:t>  4004d4:       be 02 00 00 00    </a:t>
            </a:r>
            <a:r>
              <a:rPr lang="en-US" sz="1600" dirty="0" err="1">
                <a:solidFill>
                  <a:srgbClr val="000000"/>
                </a:solidFill>
                <a:latin typeface="Courier New"/>
                <a:cs typeface="Courier New"/>
              </a:rPr>
              <a:t>mov</a:t>
            </a:r>
            <a:r>
              <a:rPr lang="en-US" sz="1600" dirty="0">
                <a:solidFill>
                  <a:srgbClr val="000000"/>
                </a:solidFill>
                <a:latin typeface="Courier New"/>
                <a:cs typeface="Courier New"/>
              </a:rPr>
              <a:t>    $0x2,%esi</a:t>
            </a:r>
          </a:p>
          <a:p>
            <a:r>
              <a:rPr lang="sk-SK" sz="1600" dirty="0">
                <a:solidFill>
                  <a:srgbClr val="000000"/>
                </a:solidFill>
                <a:latin typeface="Courier New"/>
                <a:cs typeface="Courier New"/>
              </a:rPr>
              <a:t>  4004d9:       </a:t>
            </a:r>
            <a:r>
              <a:rPr lang="sk-SK" sz="1600" dirty="0" err="1">
                <a:solidFill>
                  <a:srgbClr val="000000"/>
                </a:solidFill>
                <a:latin typeface="Courier New"/>
                <a:cs typeface="Courier New"/>
              </a:rPr>
              <a:t>bf</a:t>
            </a:r>
            <a:r>
              <a:rPr lang="sk-SK" sz="1600" dirty="0">
                <a:solidFill>
                  <a:srgbClr val="000000"/>
                </a:solidFill>
                <a:latin typeface="Courier New"/>
                <a:cs typeface="Courier New"/>
              </a:rPr>
              <a:t> 18 10 60 00    </a:t>
            </a:r>
            <a:r>
              <a:rPr lang="sk-SK" sz="1600" dirty="0" err="1">
                <a:solidFill>
                  <a:srgbClr val="000000"/>
                </a:solidFill>
                <a:latin typeface="Courier New"/>
                <a:cs typeface="Courier New"/>
              </a:rPr>
              <a:t>mov</a:t>
            </a:r>
            <a:r>
              <a:rPr lang="sk-SK" sz="1600" dirty="0">
                <a:solidFill>
                  <a:srgbClr val="000000"/>
                </a:solidFill>
                <a:latin typeface="Courier New"/>
                <a:cs typeface="Courier New"/>
              </a:rPr>
              <a:t>    </a:t>
            </a:r>
            <a:r>
              <a:rPr lang="sk-SK" sz="1600" dirty="0">
                <a:solidFill>
                  <a:srgbClr val="7030A0"/>
                </a:solidFill>
                <a:latin typeface="Courier New"/>
                <a:cs typeface="Courier New"/>
              </a:rPr>
              <a:t>$0x601018</a:t>
            </a:r>
            <a:r>
              <a:rPr lang="sk-SK" sz="1600" dirty="0">
                <a:solidFill>
                  <a:srgbClr val="000000"/>
                </a:solidFill>
                <a:latin typeface="Courier New"/>
                <a:cs typeface="Courier New"/>
              </a:rPr>
              <a:t>,%edi  </a:t>
            </a:r>
            <a:r>
              <a:rPr lang="sk-SK" sz="1600" dirty="0">
                <a:latin typeface="Courier New"/>
                <a:cs typeface="Courier New"/>
              </a:rPr>
              <a:t># %</a:t>
            </a:r>
            <a:r>
              <a:rPr lang="sk-SK" sz="1600" dirty="0" err="1">
                <a:latin typeface="Courier New"/>
                <a:cs typeface="Courier New"/>
              </a:rPr>
              <a:t>edi</a:t>
            </a:r>
            <a:r>
              <a:rPr lang="sk-SK" sz="1600" dirty="0">
                <a:latin typeface="Courier New"/>
                <a:cs typeface="Courier New"/>
              </a:rPr>
              <a:t> = &amp;</a:t>
            </a:r>
            <a:r>
              <a:rPr lang="sk-SK" sz="1600" dirty="0" err="1">
                <a:latin typeface="Courier New"/>
                <a:cs typeface="Courier New"/>
              </a:rPr>
              <a:t>array</a:t>
            </a:r>
            <a:endParaRPr lang="sk-SK" sz="1600" dirty="0">
              <a:latin typeface="Courier New"/>
              <a:cs typeface="Courier New"/>
            </a:endParaRPr>
          </a:p>
          <a:p>
            <a:r>
              <a:rPr lang="en-US" sz="1600" dirty="0">
                <a:solidFill>
                  <a:srgbClr val="000000"/>
                </a:solidFill>
                <a:latin typeface="Courier New"/>
                <a:cs typeface="Courier New"/>
              </a:rPr>
              <a:t>  4004de:       e8 </a:t>
            </a:r>
            <a:r>
              <a:rPr lang="en-US" sz="1600" dirty="0">
                <a:solidFill>
                  <a:schemeClr val="accent1"/>
                </a:solidFill>
                <a:latin typeface="Courier New"/>
                <a:cs typeface="Courier New"/>
              </a:rPr>
              <a:t>05 00 00 00    </a:t>
            </a:r>
            <a:r>
              <a:rPr lang="en-US" sz="1600" dirty="0" err="1">
                <a:solidFill>
                  <a:srgbClr val="000000"/>
                </a:solidFill>
                <a:latin typeface="Courier New"/>
                <a:cs typeface="Courier New"/>
              </a:rPr>
              <a:t>callq</a:t>
            </a:r>
            <a:r>
              <a:rPr lang="en-US" sz="1600" dirty="0">
                <a:solidFill>
                  <a:srgbClr val="000000"/>
                </a:solidFill>
                <a:latin typeface="Courier New"/>
                <a:cs typeface="Courier New"/>
              </a:rPr>
              <a:t>  </a:t>
            </a:r>
            <a:r>
              <a:rPr lang="en-US" sz="1600" dirty="0">
                <a:solidFill>
                  <a:srgbClr val="FF0000"/>
                </a:solidFill>
                <a:latin typeface="Courier New"/>
                <a:cs typeface="Courier New"/>
              </a:rPr>
              <a:t>4004e8 </a:t>
            </a:r>
            <a:r>
              <a:rPr lang="en-US" sz="1600" dirty="0">
                <a:solidFill>
                  <a:srgbClr val="000000"/>
                </a:solidFill>
                <a:latin typeface="Courier New"/>
                <a:cs typeface="Courier New"/>
              </a:rPr>
              <a:t>&lt;sum&gt;    # sum()</a:t>
            </a:r>
          </a:p>
          <a:p>
            <a:r>
              <a:rPr lang="en-US" sz="1600" dirty="0">
                <a:solidFill>
                  <a:srgbClr val="000000"/>
                </a:solidFill>
                <a:latin typeface="Courier New"/>
                <a:cs typeface="Courier New"/>
              </a:rPr>
              <a:t>  </a:t>
            </a:r>
            <a:r>
              <a:rPr lang="en-US" sz="1600" dirty="0">
                <a:solidFill>
                  <a:srgbClr val="3366FF"/>
                </a:solidFill>
                <a:latin typeface="Courier New"/>
                <a:cs typeface="Courier New"/>
              </a:rPr>
              <a:t>4004e3</a:t>
            </a:r>
            <a:r>
              <a:rPr lang="en-US" sz="1600" dirty="0">
                <a:solidFill>
                  <a:srgbClr val="000000"/>
                </a:solidFill>
                <a:latin typeface="Courier New"/>
                <a:cs typeface="Courier New"/>
              </a:rPr>
              <a:t>:       48 83 c4 08       add    $0x8,%rsp</a:t>
            </a:r>
          </a:p>
          <a:p>
            <a:r>
              <a:rPr lang="en-US" sz="1600" dirty="0">
                <a:solidFill>
                  <a:srgbClr val="000000"/>
                </a:solidFill>
                <a:latin typeface="Courier New"/>
                <a:cs typeface="Courier New"/>
              </a:rPr>
              <a:t>  4004e7:       c3                </a:t>
            </a:r>
            <a:r>
              <a:rPr lang="en-US" sz="1600" dirty="0" err="1">
                <a:solidFill>
                  <a:srgbClr val="000000"/>
                </a:solidFill>
                <a:latin typeface="Courier New"/>
                <a:cs typeface="Courier New"/>
              </a:rPr>
              <a:t>retq</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00000000004004e8 &lt;sum&gt;:</a:t>
            </a:r>
          </a:p>
          <a:p>
            <a:r>
              <a:rPr lang="sk-SK" sz="1600" dirty="0">
                <a:solidFill>
                  <a:srgbClr val="000000"/>
                </a:solidFill>
                <a:latin typeface="Courier New"/>
                <a:cs typeface="Courier New"/>
              </a:rPr>
              <a:t>  </a:t>
            </a:r>
            <a:r>
              <a:rPr lang="sk-SK" sz="1600" dirty="0">
                <a:solidFill>
                  <a:srgbClr val="FF0000"/>
                </a:solidFill>
                <a:latin typeface="Courier New"/>
                <a:cs typeface="Courier New"/>
              </a:rPr>
              <a:t>4004e8</a:t>
            </a:r>
            <a:r>
              <a:rPr lang="sk-SK" sz="1600" dirty="0">
                <a:solidFill>
                  <a:srgbClr val="000000"/>
                </a:solidFill>
                <a:latin typeface="Courier New"/>
                <a:cs typeface="Courier New"/>
              </a:rPr>
              <a:t>:       b8 00 00 00 00          </a:t>
            </a:r>
            <a:r>
              <a:rPr lang="sk-SK" sz="1600" dirty="0" err="1">
                <a:solidFill>
                  <a:srgbClr val="000000"/>
                </a:solidFill>
                <a:latin typeface="Courier New"/>
                <a:cs typeface="Courier New"/>
              </a:rPr>
              <a:t>mov</a:t>
            </a:r>
            <a:r>
              <a:rPr lang="sk-SK" sz="1600" dirty="0">
                <a:solidFill>
                  <a:srgbClr val="000000"/>
                </a:solidFill>
                <a:latin typeface="Courier New"/>
                <a:cs typeface="Courier New"/>
              </a:rPr>
              <a:t>    $0x0,%eax</a:t>
            </a:r>
          </a:p>
          <a:p>
            <a:r>
              <a:rPr lang="sk-SK" sz="1600" dirty="0">
                <a:solidFill>
                  <a:srgbClr val="000000"/>
                </a:solidFill>
                <a:latin typeface="Courier New"/>
                <a:cs typeface="Courier New"/>
              </a:rPr>
              <a:t>  4004ed:       ba 00 00 00 00          </a:t>
            </a:r>
            <a:r>
              <a:rPr lang="sk-SK" sz="1600" dirty="0" err="1">
                <a:solidFill>
                  <a:srgbClr val="000000"/>
                </a:solidFill>
                <a:latin typeface="Courier New"/>
                <a:cs typeface="Courier New"/>
              </a:rPr>
              <a:t>mov</a:t>
            </a:r>
            <a:r>
              <a:rPr lang="sk-SK" sz="1600" dirty="0">
                <a:solidFill>
                  <a:srgbClr val="000000"/>
                </a:solidFill>
                <a:latin typeface="Courier New"/>
                <a:cs typeface="Courier New"/>
              </a:rPr>
              <a:t>    $0x0,%edx</a:t>
            </a:r>
          </a:p>
          <a:p>
            <a:r>
              <a:rPr lang="cs-CZ" sz="1600" dirty="0">
                <a:solidFill>
                  <a:srgbClr val="000000"/>
                </a:solidFill>
                <a:latin typeface="Courier New"/>
                <a:cs typeface="Courier New"/>
              </a:rPr>
              <a:t>  4004f2:       </a:t>
            </a:r>
            <a:r>
              <a:rPr lang="cs-CZ" sz="1600" dirty="0" err="1">
                <a:solidFill>
                  <a:srgbClr val="000000"/>
                </a:solidFill>
                <a:latin typeface="Courier New"/>
                <a:cs typeface="Courier New"/>
              </a:rPr>
              <a:t>eb</a:t>
            </a:r>
            <a:r>
              <a:rPr lang="cs-CZ" sz="1600" dirty="0">
                <a:solidFill>
                  <a:srgbClr val="000000"/>
                </a:solidFill>
                <a:latin typeface="Courier New"/>
                <a:cs typeface="Courier New"/>
              </a:rPr>
              <a:t> 09                   </a:t>
            </a:r>
            <a:r>
              <a:rPr lang="cs-CZ" sz="1600" dirty="0" err="1">
                <a:solidFill>
                  <a:srgbClr val="000000"/>
                </a:solidFill>
                <a:latin typeface="Courier New"/>
                <a:cs typeface="Courier New"/>
              </a:rPr>
              <a:t>jmp</a:t>
            </a:r>
            <a:r>
              <a:rPr lang="cs-CZ" sz="1600" dirty="0">
                <a:solidFill>
                  <a:srgbClr val="000000"/>
                </a:solidFill>
                <a:latin typeface="Courier New"/>
                <a:cs typeface="Courier New"/>
              </a:rPr>
              <a:t>    4004fd &lt;sum+0x15&gt;</a:t>
            </a:r>
          </a:p>
          <a:p>
            <a:r>
              <a:rPr lang="ro-RO" sz="1600" dirty="0">
                <a:solidFill>
                  <a:srgbClr val="000000"/>
                </a:solidFill>
                <a:latin typeface="Courier New"/>
                <a:cs typeface="Courier New"/>
              </a:rPr>
              <a:t>  4004f4:       48 63 ca                </a:t>
            </a:r>
            <a:r>
              <a:rPr lang="ro-RO" sz="1600" dirty="0" err="1">
                <a:solidFill>
                  <a:srgbClr val="000000"/>
                </a:solidFill>
                <a:latin typeface="Courier New"/>
                <a:cs typeface="Courier New"/>
              </a:rPr>
              <a:t>movslq</a:t>
            </a:r>
            <a:r>
              <a:rPr lang="ro-RO" sz="1600" dirty="0">
                <a:solidFill>
                  <a:srgbClr val="000000"/>
                </a:solidFill>
                <a:latin typeface="Courier New"/>
                <a:cs typeface="Courier New"/>
              </a:rPr>
              <a:t> %</a:t>
            </a:r>
            <a:r>
              <a:rPr lang="ro-RO" sz="1600" dirty="0" err="1">
                <a:solidFill>
                  <a:srgbClr val="000000"/>
                </a:solidFill>
                <a:latin typeface="Courier New"/>
                <a:cs typeface="Courier New"/>
              </a:rPr>
              <a:t>edx</a:t>
            </a:r>
            <a:r>
              <a:rPr lang="ro-RO" sz="1600" dirty="0">
                <a:solidFill>
                  <a:srgbClr val="000000"/>
                </a:solidFill>
                <a:latin typeface="Courier New"/>
                <a:cs typeface="Courier New"/>
              </a:rPr>
              <a:t>,%</a:t>
            </a:r>
            <a:r>
              <a:rPr lang="ro-RO" sz="1600" dirty="0" err="1">
                <a:solidFill>
                  <a:srgbClr val="000000"/>
                </a:solidFill>
                <a:latin typeface="Courier New"/>
                <a:cs typeface="Courier New"/>
              </a:rPr>
              <a:t>rcx</a:t>
            </a:r>
            <a:endParaRPr lang="ro-RO" sz="1600" dirty="0">
              <a:solidFill>
                <a:srgbClr val="000000"/>
              </a:solidFill>
              <a:latin typeface="Courier New"/>
              <a:cs typeface="Courier New"/>
            </a:endParaRPr>
          </a:p>
          <a:p>
            <a:r>
              <a:rPr lang="en-US" sz="1600" dirty="0">
                <a:solidFill>
                  <a:srgbClr val="000000"/>
                </a:solidFill>
                <a:latin typeface="Courier New"/>
                <a:cs typeface="Courier New"/>
              </a:rPr>
              <a:t>  4004f7:       03 04 8f                add    (%rdi,%rcx,4),%</a:t>
            </a:r>
            <a:r>
              <a:rPr lang="en-US" sz="1600" dirty="0" err="1">
                <a:solidFill>
                  <a:srgbClr val="000000"/>
                </a:solidFill>
                <a:latin typeface="Courier New"/>
                <a:cs typeface="Courier New"/>
              </a:rPr>
              <a:t>eax</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4004fa:       83 c2 01                add    $0x1,%edx</a:t>
            </a:r>
          </a:p>
          <a:p>
            <a:r>
              <a:rPr lang="nl-NL" sz="1600" dirty="0">
                <a:solidFill>
                  <a:srgbClr val="000000"/>
                </a:solidFill>
                <a:latin typeface="Courier New"/>
                <a:cs typeface="Courier New"/>
              </a:rPr>
              <a:t>  4004fd:       39 f2                   </a:t>
            </a:r>
            <a:r>
              <a:rPr lang="nl-NL" sz="1600" dirty="0" err="1">
                <a:solidFill>
                  <a:srgbClr val="000000"/>
                </a:solidFill>
                <a:latin typeface="Courier New"/>
                <a:cs typeface="Courier New"/>
              </a:rPr>
              <a:t>cmp</a:t>
            </a:r>
            <a:r>
              <a:rPr lang="nl-NL" sz="1600" dirty="0">
                <a:solidFill>
                  <a:srgbClr val="000000"/>
                </a:solidFill>
                <a:latin typeface="Courier New"/>
                <a:cs typeface="Courier New"/>
              </a:rPr>
              <a:t>    %</a:t>
            </a:r>
            <a:r>
              <a:rPr lang="nl-NL" sz="1600" dirty="0" err="1">
                <a:solidFill>
                  <a:srgbClr val="000000"/>
                </a:solidFill>
                <a:latin typeface="Courier New"/>
                <a:cs typeface="Courier New"/>
              </a:rPr>
              <a:t>esi</a:t>
            </a:r>
            <a:r>
              <a:rPr lang="nl-NL" sz="1600" dirty="0">
                <a:solidFill>
                  <a:srgbClr val="000000"/>
                </a:solidFill>
                <a:latin typeface="Courier New"/>
                <a:cs typeface="Courier New"/>
              </a:rPr>
              <a:t>,%</a:t>
            </a:r>
            <a:r>
              <a:rPr lang="nl-NL" sz="1600" dirty="0" err="1">
                <a:solidFill>
                  <a:srgbClr val="000000"/>
                </a:solidFill>
                <a:latin typeface="Courier New"/>
                <a:cs typeface="Courier New"/>
              </a:rPr>
              <a:t>edx</a:t>
            </a:r>
            <a:endParaRPr lang="nl-NL" sz="1600" dirty="0">
              <a:solidFill>
                <a:srgbClr val="000000"/>
              </a:solidFill>
              <a:latin typeface="Courier New"/>
              <a:cs typeface="Courier New"/>
            </a:endParaRPr>
          </a:p>
          <a:p>
            <a:r>
              <a:rPr lang="nl-NL" sz="1600" dirty="0">
                <a:solidFill>
                  <a:srgbClr val="000000"/>
                </a:solidFill>
                <a:latin typeface="Courier New"/>
                <a:cs typeface="Courier New"/>
              </a:rPr>
              <a:t>  4004ff:       7c f3                   </a:t>
            </a:r>
            <a:r>
              <a:rPr lang="nl-NL" sz="1600" dirty="0" err="1">
                <a:solidFill>
                  <a:srgbClr val="000000"/>
                </a:solidFill>
                <a:latin typeface="Courier New"/>
                <a:cs typeface="Courier New"/>
              </a:rPr>
              <a:t>jl</a:t>
            </a:r>
            <a:r>
              <a:rPr lang="nl-NL" sz="1600" dirty="0">
                <a:solidFill>
                  <a:srgbClr val="000000"/>
                </a:solidFill>
                <a:latin typeface="Courier New"/>
                <a:cs typeface="Courier New"/>
              </a:rPr>
              <a:t>     4004f4 &lt;sum+0xc&gt;</a:t>
            </a:r>
          </a:p>
          <a:p>
            <a:r>
              <a:rPr lang="hu-HU" sz="1600" dirty="0">
                <a:solidFill>
                  <a:srgbClr val="000000"/>
                </a:solidFill>
                <a:latin typeface="Courier New"/>
                <a:cs typeface="Courier New"/>
              </a:rPr>
              <a:t>  400501:       f3 c3                   </a:t>
            </a:r>
            <a:r>
              <a:rPr lang="hu-HU" sz="1600" dirty="0" err="1">
                <a:solidFill>
                  <a:srgbClr val="000000"/>
                </a:solidFill>
                <a:latin typeface="Courier New"/>
                <a:cs typeface="Courier New"/>
              </a:rPr>
              <a:t>repz</a:t>
            </a:r>
            <a:r>
              <a:rPr lang="hu-HU" sz="1600" dirty="0">
                <a:solidFill>
                  <a:srgbClr val="000000"/>
                </a:solidFill>
                <a:latin typeface="Courier New"/>
                <a:cs typeface="Courier New"/>
              </a:rPr>
              <a:t> </a:t>
            </a:r>
            <a:r>
              <a:rPr lang="hu-HU" sz="1600" dirty="0" err="1">
                <a:solidFill>
                  <a:srgbClr val="000000"/>
                </a:solidFill>
                <a:latin typeface="Courier New"/>
                <a:cs typeface="Courier New"/>
              </a:rPr>
              <a:t>retq</a:t>
            </a:r>
            <a:endParaRPr lang="ro-RO" sz="1600" dirty="0">
              <a:latin typeface="Courier New"/>
              <a:ea typeface="msgothic" charset="0"/>
              <a:cs typeface="Courier New"/>
            </a:endParaRPr>
          </a:p>
        </p:txBody>
      </p:sp>
      <p:sp>
        <p:nvSpPr>
          <p:cNvPr id="2" name="TextBox 1"/>
          <p:cNvSpPr txBox="1"/>
          <p:nvPr/>
        </p:nvSpPr>
        <p:spPr>
          <a:xfrm>
            <a:off x="115370" y="5943600"/>
            <a:ext cx="6226860" cy="707886"/>
          </a:xfrm>
          <a:prstGeom prst="rect">
            <a:avLst/>
          </a:prstGeom>
          <a:noFill/>
        </p:spPr>
        <p:txBody>
          <a:bodyPr wrap="none" rtlCol="0">
            <a:spAutoFit/>
          </a:bodyPr>
          <a:lstStyle/>
          <a:p>
            <a:r>
              <a:rPr lang="en-US" sz="2000" err="1">
                <a:latin typeface="Courier New"/>
                <a:cs typeface="Courier New"/>
              </a:rPr>
              <a:t>callq</a:t>
            </a:r>
            <a:r>
              <a:rPr lang="en-US" sz="2000">
                <a:latin typeface="Calibri" pitchFamily="34" charset="0"/>
              </a:rPr>
              <a:t> instruction uses PC-relative addressing for sum():  </a:t>
            </a:r>
          </a:p>
          <a:p>
            <a:r>
              <a:rPr lang="en-US" sz="2000">
                <a:solidFill>
                  <a:srgbClr val="FF0000"/>
                </a:solidFill>
                <a:latin typeface="Courier New"/>
                <a:cs typeface="Courier New"/>
              </a:rPr>
              <a:t>0x4004e8</a:t>
            </a:r>
            <a:r>
              <a:rPr lang="en-US" sz="2000">
                <a:latin typeface="Calibri" pitchFamily="34" charset="0"/>
              </a:rPr>
              <a:t> = </a:t>
            </a:r>
            <a:r>
              <a:rPr lang="en-US" sz="2000">
                <a:solidFill>
                  <a:srgbClr val="3366FF"/>
                </a:solidFill>
                <a:latin typeface="Courier New"/>
                <a:cs typeface="Courier New"/>
              </a:rPr>
              <a:t>0x4004e3</a:t>
            </a:r>
            <a:r>
              <a:rPr lang="en-US" sz="2000">
                <a:latin typeface="Calibri" pitchFamily="34" charset="0"/>
              </a:rPr>
              <a:t> + </a:t>
            </a:r>
            <a:r>
              <a:rPr lang="en-US" sz="2000">
                <a:solidFill>
                  <a:srgbClr val="00CC99"/>
                </a:solidFill>
                <a:latin typeface="Courier New"/>
                <a:cs typeface="Courier New"/>
              </a:rPr>
              <a:t>0x5</a:t>
            </a:r>
          </a:p>
        </p:txBody>
      </p:sp>
      <p:sp>
        <p:nvSpPr>
          <p:cNvPr id="3" name="Rectangle 2"/>
          <p:cNvSpPr/>
          <p:nvPr/>
        </p:nvSpPr>
        <p:spPr>
          <a:xfrm>
            <a:off x="5394598" y="6519446"/>
            <a:ext cx="3139802" cy="338554"/>
          </a:xfrm>
          <a:prstGeom prst="rect">
            <a:avLst/>
          </a:prstGeom>
        </p:spPr>
        <p:txBody>
          <a:bodyPr wrap="none">
            <a:spAutoFit/>
          </a:bodyPr>
          <a:lstStyle/>
          <a:p>
            <a:r>
              <a:rPr lang="en-US" sz="1600" dirty="0">
                <a:latin typeface="Courier New"/>
                <a:cs typeface="Courier New"/>
              </a:rPr>
              <a:t>Source: </a:t>
            </a:r>
            <a:r>
              <a:rPr lang="en-US" sz="1600" dirty="0" err="1">
                <a:latin typeface="Courier New"/>
                <a:cs typeface="Courier New"/>
              </a:rPr>
              <a:t>objdump</a:t>
            </a:r>
            <a:r>
              <a:rPr lang="en-US" sz="1600" dirty="0">
                <a:latin typeface="Courier New"/>
                <a:cs typeface="Courier New"/>
              </a:rPr>
              <a:t> -d </a:t>
            </a:r>
            <a:r>
              <a:rPr lang="en-US" sz="1600" dirty="0" err="1">
                <a:latin typeface="Courier New"/>
                <a:cs typeface="Courier New"/>
              </a:rPr>
              <a:t>prog</a:t>
            </a:r>
            <a:endParaRPr lang="en-US" sz="1600" dirty="0">
              <a:latin typeface="Courier New"/>
              <a:cs typeface="Courier New"/>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355070" y="304800"/>
            <a:ext cx="8831262" cy="1054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Libraries: Packaging a Set of Functions</a:t>
            </a:r>
          </a:p>
        </p:txBody>
      </p:sp>
      <p:sp>
        <p:nvSpPr>
          <p:cNvPr id="27650" name="Rectangle 2"/>
          <p:cNvSpPr>
            <a:spLocks noGrp="1" noChangeArrowheads="1"/>
          </p:cNvSpPr>
          <p:nvPr>
            <p:ph type="body" idx="1"/>
          </p:nvPr>
        </p:nvSpPr>
        <p:spPr>
          <a:xfrm>
            <a:off x="362161" y="1333500"/>
            <a:ext cx="8307387" cy="5295900"/>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How to package functions commonly used by programmers?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Math, I/O, memory management, string manipulation, etc.</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Awkward, given the linker framework so far:</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a:solidFill>
                  <a:srgbClr val="990000"/>
                </a:solidFill>
              </a:rPr>
              <a:t>Option 1:</a:t>
            </a:r>
            <a:r>
              <a:rPr lang="en-GB"/>
              <a:t> Put all functions into a single source file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Programmers link big object file into their programs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Space and time inefficient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a:solidFill>
                  <a:srgbClr val="990000"/>
                </a:solidFill>
              </a:rPr>
              <a:t>Option 2:</a:t>
            </a:r>
            <a:r>
              <a:rPr lang="en-GB"/>
              <a:t> Put each function in a separate source file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Programmers explicitly link appropriate binaries into their programs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More efficient, but burdensome on the programmer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379412"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Old-Fashioned Solution: Static Libraries</a:t>
            </a:r>
          </a:p>
        </p:txBody>
      </p:sp>
      <p:sp>
        <p:nvSpPr>
          <p:cNvPr id="28674" name="Rectangle 2"/>
          <p:cNvSpPr>
            <a:spLocks noGrp="1" noChangeArrowheads="1"/>
          </p:cNvSpPr>
          <p:nvPr>
            <p:ph type="body" idx="1"/>
          </p:nvPr>
        </p:nvSpPr>
        <p:spPr>
          <a:xfrm>
            <a:off x="379413" y="1447800"/>
            <a:ext cx="8459787" cy="476726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solidFill>
                  <a:srgbClr val="990000"/>
                </a:solidFill>
              </a:rPr>
              <a:t>Static libraries </a:t>
            </a:r>
            <a:r>
              <a:rPr lang="en-GB"/>
              <a:t>(.</a:t>
            </a:r>
            <a:r>
              <a:rPr lang="en-GB">
                <a:latin typeface="Courier New" pitchFamily="49" charset="0"/>
              </a:rPr>
              <a:t>a</a:t>
            </a:r>
            <a:r>
              <a:rPr lang="en-GB"/>
              <a:t> </a:t>
            </a:r>
            <a:r>
              <a:rPr lang="en-GB">
                <a:solidFill>
                  <a:srgbClr val="000004"/>
                </a:solidFill>
              </a:rPr>
              <a:t>archive files</a:t>
            </a:r>
            <a:r>
              <a:rPr lang="en-GB"/>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Concatenate related </a:t>
            </a:r>
            <a:r>
              <a:rPr lang="en-GB" err="1"/>
              <a:t>relocatable</a:t>
            </a:r>
            <a:r>
              <a:rPr lang="en-GB"/>
              <a:t> object files into a single file with an index (called an </a:t>
            </a:r>
            <a:r>
              <a:rPr lang="en-GB" i="1"/>
              <a:t>archive</a:t>
            </a:r>
            <a:r>
              <a:rPr lang="en-GB"/>
              <a:t>).</a:t>
            </a:r>
          </a:p>
          <a:p>
            <a:pPr lvl="1">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Enhance linker so that it tries to resolve unresolved external references by looking for the symbols in one or more archives.</a:t>
            </a:r>
          </a:p>
          <a:p>
            <a:pPr lvl="1">
              <a:buSzPct val="75000"/>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If an archive member file resolves reference, link it  into the executable.</a:t>
            </a:r>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earing a military uniform&#10;&#10;Description automatically generated">
            <a:extLst>
              <a:ext uri="{FF2B5EF4-FFF2-40B4-BE49-F238E27FC236}">
                <a16:creationId xmlns:a16="http://schemas.microsoft.com/office/drawing/2014/main" id="{E2EB24FE-022B-41FD-A9EF-D401D19C8CC8}"/>
              </a:ext>
            </a:extLst>
          </p:cNvPr>
          <p:cNvPicPr>
            <a:picLocks noChangeAspect="1"/>
          </p:cNvPicPr>
          <p:nvPr/>
        </p:nvPicPr>
        <p:blipFill rotWithShape="1">
          <a:blip r:embed="rId3">
            <a:extLst>
              <a:ext uri="{28A0092B-C50C-407E-A947-70E740481C1C}">
                <a14:useLocalDpi xmlns:a14="http://schemas.microsoft.com/office/drawing/2010/main" val="0"/>
              </a:ext>
            </a:extLst>
          </a:blip>
          <a:srcRect l="20896" r="1493"/>
          <a:stretch/>
        </p:blipFill>
        <p:spPr>
          <a:xfrm>
            <a:off x="5178350" y="228600"/>
            <a:ext cx="3962400" cy="6381750"/>
          </a:xfrm>
          <a:prstGeom prst="rect">
            <a:avLst/>
          </a:prstGeom>
        </p:spPr>
      </p:pic>
      <p:sp>
        <p:nvSpPr>
          <p:cNvPr id="6" name="Rectangle 3">
            <a:extLst>
              <a:ext uri="{FF2B5EF4-FFF2-40B4-BE49-F238E27FC236}">
                <a16:creationId xmlns:a16="http://schemas.microsoft.com/office/drawing/2014/main" id="{2DD152F1-340C-4CF8-A567-2878B66FF38D}"/>
              </a:ext>
            </a:extLst>
          </p:cNvPr>
          <p:cNvSpPr txBox="1">
            <a:spLocks noChangeArrowheads="1"/>
          </p:cNvSpPr>
          <p:nvPr/>
        </p:nvSpPr>
        <p:spPr bwMode="auto">
          <a:xfrm>
            <a:off x="160057" y="685800"/>
            <a:ext cx="4815768"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defRPr/>
            </a:pPr>
            <a:r>
              <a:rPr lang="en-US" kern="0" dirty="0"/>
              <a:t>Rear Admiral Grace Hopper</a:t>
            </a:r>
          </a:p>
          <a:p>
            <a:pPr lvl="1">
              <a:defRPr/>
            </a:pPr>
            <a:r>
              <a:rPr lang="en-US" kern="0" dirty="0"/>
              <a:t>Invented first compiler in 1951 (technically it was a linker)</a:t>
            </a:r>
          </a:p>
          <a:p>
            <a:pPr lvl="1">
              <a:defRPr/>
            </a:pPr>
            <a:r>
              <a:rPr lang="en-US" kern="0" dirty="0"/>
              <a:t>Coined “compiler” (and “bug”)</a:t>
            </a:r>
          </a:p>
          <a:p>
            <a:pPr lvl="1">
              <a:defRPr/>
            </a:pPr>
            <a:r>
              <a:rPr lang="en-US" kern="0" dirty="0"/>
              <a:t>Compiled for Harvard Mark I</a:t>
            </a:r>
          </a:p>
          <a:p>
            <a:pPr lvl="1">
              <a:defRPr/>
            </a:pPr>
            <a:r>
              <a:rPr lang="en-US" kern="0" dirty="0"/>
              <a:t>Eventually led to COBOL</a:t>
            </a:r>
          </a:p>
          <a:p>
            <a:pPr marL="457200" lvl="1" indent="0">
              <a:buNone/>
              <a:defRPr/>
            </a:pPr>
            <a:r>
              <a:rPr lang="en-US" kern="0" dirty="0"/>
              <a:t>     (which ran the world for years)</a:t>
            </a:r>
          </a:p>
          <a:p>
            <a:pPr lvl="1">
              <a:defRPr/>
            </a:pPr>
            <a:r>
              <a:rPr lang="en-US" kern="0" dirty="0"/>
              <a:t>“</a:t>
            </a:r>
            <a:r>
              <a:rPr lang="en-US" dirty="0"/>
              <a:t>I decided data processors ought to be able to write their programs in English, and the computers would translate them into machine code”</a:t>
            </a:r>
            <a:endParaRPr lang="en-US" kern="0" dirty="0"/>
          </a:p>
          <a:p>
            <a:pPr marL="457200" lvl="1" indent="0">
              <a:buNone/>
              <a:defRPr/>
            </a:pPr>
            <a:endParaRPr lang="en-US" kern="0" dirty="0"/>
          </a:p>
        </p:txBody>
      </p:sp>
      <p:pic>
        <p:nvPicPr>
          <p:cNvPr id="8" name="Picture 7" descr="A close up of text on a white background&#10;&#10;Description automatically generated">
            <a:extLst>
              <a:ext uri="{FF2B5EF4-FFF2-40B4-BE49-F238E27FC236}">
                <a16:creationId xmlns:a16="http://schemas.microsoft.com/office/drawing/2014/main" id="{82963C28-DEFB-4ABA-8DAB-89D3F995274E}"/>
              </a:ext>
            </a:extLst>
          </p:cNvPr>
          <p:cNvPicPr>
            <a:picLocks noChangeAspect="1"/>
          </p:cNvPicPr>
          <p:nvPr/>
        </p:nvPicPr>
        <p:blipFill rotWithShape="1">
          <a:blip r:embed="rId4">
            <a:extLst>
              <a:ext uri="{28A0092B-C50C-407E-A947-70E740481C1C}">
                <a14:useLocalDpi xmlns:a14="http://schemas.microsoft.com/office/drawing/2010/main" val="0"/>
              </a:ext>
            </a:extLst>
          </a:blip>
          <a:srcRect l="3233" t="52051" r="17576" b="17180"/>
          <a:stretch/>
        </p:blipFill>
        <p:spPr>
          <a:xfrm>
            <a:off x="-45717" y="4988753"/>
            <a:ext cx="5227317" cy="1600200"/>
          </a:xfrm>
          <a:prstGeom prst="rect">
            <a:avLst/>
          </a:prstGeom>
        </p:spPr>
      </p:pic>
    </p:spTree>
    <p:extLst>
      <p:ext uri="{BB962C8B-B14F-4D97-AF65-F5344CB8AC3E}">
        <p14:creationId xmlns:p14="http://schemas.microsoft.com/office/powerpoint/2010/main" val="22114376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503238"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Creating Static Libraries</a:t>
            </a:r>
          </a:p>
        </p:txBody>
      </p:sp>
      <p:sp>
        <p:nvSpPr>
          <p:cNvPr id="29698" name="Line 2"/>
          <p:cNvSpPr>
            <a:spLocks noChangeShapeType="1"/>
          </p:cNvSpPr>
          <p:nvPr/>
        </p:nvSpPr>
        <p:spPr bwMode="auto">
          <a:xfrm>
            <a:off x="1295400" y="1919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699" name="Rectangle 3"/>
          <p:cNvSpPr>
            <a:spLocks noChangeArrowheads="1"/>
          </p:cNvSpPr>
          <p:nvPr/>
        </p:nvSpPr>
        <p:spPr bwMode="auto">
          <a:xfrm>
            <a:off x="609600" y="2289869"/>
            <a:ext cx="1371600" cy="360909"/>
          </a:xfrm>
          <a:prstGeom prst="rect">
            <a:avLst/>
          </a:prstGeom>
          <a:solidFill>
            <a:srgbClr val="DEDFF5"/>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Translator</a:t>
            </a:r>
          </a:p>
        </p:txBody>
      </p:sp>
      <p:sp>
        <p:nvSpPr>
          <p:cNvPr id="29700" name="Text Box 4"/>
          <p:cNvSpPr txBox="1">
            <a:spLocks noChangeArrowheads="1"/>
          </p:cNvSpPr>
          <p:nvPr/>
        </p:nvSpPr>
        <p:spPr bwMode="auto">
          <a:xfrm>
            <a:off x="771525" y="1615181"/>
            <a:ext cx="1008907"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a:latin typeface="Courier New" pitchFamily="49" charset="0"/>
                <a:ea typeface="msgothic" charset="0"/>
                <a:cs typeface="msgothic" charset="0"/>
              </a:rPr>
              <a:t>atoi.c</a:t>
            </a:r>
            <a:endParaRPr lang="en-GB" sz="1800" b="1">
              <a:latin typeface="Courier New" pitchFamily="49" charset="0"/>
              <a:ea typeface="msgothic" charset="0"/>
              <a:cs typeface="msgothic" charset="0"/>
            </a:endParaRPr>
          </a:p>
        </p:txBody>
      </p:sp>
      <p:sp>
        <p:nvSpPr>
          <p:cNvPr id="29701" name="Text Box 5"/>
          <p:cNvSpPr txBox="1">
            <a:spLocks noChangeArrowheads="1"/>
          </p:cNvSpPr>
          <p:nvPr/>
        </p:nvSpPr>
        <p:spPr bwMode="auto">
          <a:xfrm>
            <a:off x="955675" y="2986781"/>
            <a:ext cx="1008907"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atoi.o</a:t>
            </a:r>
          </a:p>
        </p:txBody>
      </p:sp>
      <p:sp>
        <p:nvSpPr>
          <p:cNvPr id="29702" name="Rectangle 6"/>
          <p:cNvSpPr>
            <a:spLocks noChangeArrowheads="1"/>
          </p:cNvSpPr>
          <p:nvPr/>
        </p:nvSpPr>
        <p:spPr bwMode="auto">
          <a:xfrm>
            <a:off x="2286000" y="2289869"/>
            <a:ext cx="13716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Translator</a:t>
            </a:r>
          </a:p>
        </p:txBody>
      </p:sp>
      <p:sp>
        <p:nvSpPr>
          <p:cNvPr id="29703" name="Text Box 7"/>
          <p:cNvSpPr txBox="1">
            <a:spLocks noChangeArrowheads="1"/>
          </p:cNvSpPr>
          <p:nvPr/>
        </p:nvSpPr>
        <p:spPr bwMode="auto">
          <a:xfrm>
            <a:off x="2297113" y="1615181"/>
            <a:ext cx="1284624"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printf.c</a:t>
            </a:r>
          </a:p>
        </p:txBody>
      </p:sp>
      <p:sp>
        <p:nvSpPr>
          <p:cNvPr id="29704" name="Text Box 8"/>
          <p:cNvSpPr txBox="1">
            <a:spLocks noChangeArrowheads="1"/>
          </p:cNvSpPr>
          <p:nvPr/>
        </p:nvSpPr>
        <p:spPr bwMode="auto">
          <a:xfrm>
            <a:off x="2316163" y="2986781"/>
            <a:ext cx="1284624"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printf.o</a:t>
            </a:r>
          </a:p>
        </p:txBody>
      </p:sp>
      <p:sp>
        <p:nvSpPr>
          <p:cNvPr id="29705" name="Line 9"/>
          <p:cNvSpPr>
            <a:spLocks noChangeShapeType="1"/>
          </p:cNvSpPr>
          <p:nvPr/>
        </p:nvSpPr>
        <p:spPr bwMode="auto">
          <a:xfrm>
            <a:off x="2971800" y="1919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06" name="Line 10"/>
          <p:cNvSpPr>
            <a:spLocks noChangeShapeType="1"/>
          </p:cNvSpPr>
          <p:nvPr/>
        </p:nvSpPr>
        <p:spPr bwMode="auto">
          <a:xfrm>
            <a:off x="1295400" y="2681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07" name="Line 11"/>
          <p:cNvSpPr>
            <a:spLocks noChangeShapeType="1"/>
          </p:cNvSpPr>
          <p:nvPr/>
        </p:nvSpPr>
        <p:spPr bwMode="auto">
          <a:xfrm>
            <a:off x="2971800" y="2681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08" name="Line 12"/>
          <p:cNvSpPr>
            <a:spLocks noChangeShapeType="1"/>
          </p:cNvSpPr>
          <p:nvPr/>
        </p:nvSpPr>
        <p:spPr bwMode="auto">
          <a:xfrm>
            <a:off x="2971800" y="3364606"/>
            <a:ext cx="1588" cy="471488"/>
          </a:xfrm>
          <a:prstGeom prst="line">
            <a:avLst/>
          </a:prstGeom>
          <a:noFill/>
          <a:ln w="28440">
            <a:solidFill>
              <a:srgbClr val="000066"/>
            </a:solidFill>
            <a:miter lim="800000"/>
            <a:headEnd/>
            <a:tailEnd type="triangle" w="med" len="med"/>
          </a:ln>
          <a:effectLst/>
        </p:spPr>
        <p:txBody>
          <a:bodyPr/>
          <a:lstStyle/>
          <a:p>
            <a:endParaRPr lang="en-US"/>
          </a:p>
        </p:txBody>
      </p:sp>
      <p:sp>
        <p:nvSpPr>
          <p:cNvPr id="29709" name="Text Box 13"/>
          <p:cNvSpPr txBox="1">
            <a:spLocks noChangeArrowheads="1"/>
          </p:cNvSpPr>
          <p:nvPr/>
        </p:nvSpPr>
        <p:spPr bwMode="auto">
          <a:xfrm>
            <a:off x="2511425" y="4674294"/>
            <a:ext cx="1008907"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libc.a</a:t>
            </a:r>
          </a:p>
        </p:txBody>
      </p:sp>
      <p:sp>
        <p:nvSpPr>
          <p:cNvPr id="29710" name="Line 14"/>
          <p:cNvSpPr>
            <a:spLocks noChangeShapeType="1"/>
          </p:cNvSpPr>
          <p:nvPr/>
        </p:nvSpPr>
        <p:spPr bwMode="auto">
          <a:xfrm flipH="1">
            <a:off x="3884613" y="3302694"/>
            <a:ext cx="1298575" cy="457200"/>
          </a:xfrm>
          <a:prstGeom prst="line">
            <a:avLst/>
          </a:prstGeom>
          <a:noFill/>
          <a:ln w="28440">
            <a:solidFill>
              <a:srgbClr val="000066"/>
            </a:solidFill>
            <a:miter lim="800000"/>
            <a:headEnd/>
            <a:tailEnd type="triangle" w="med" len="med"/>
          </a:ln>
          <a:effectLst/>
        </p:spPr>
        <p:txBody>
          <a:bodyPr/>
          <a:lstStyle/>
          <a:p>
            <a:endParaRPr lang="en-US"/>
          </a:p>
        </p:txBody>
      </p:sp>
      <p:sp>
        <p:nvSpPr>
          <p:cNvPr id="29711" name="Rectangle 15"/>
          <p:cNvSpPr>
            <a:spLocks noChangeArrowheads="1"/>
          </p:cNvSpPr>
          <p:nvPr/>
        </p:nvSpPr>
        <p:spPr bwMode="auto">
          <a:xfrm>
            <a:off x="1828800" y="3836094"/>
            <a:ext cx="29718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a:latin typeface="Calibri" pitchFamily="34" charset="0"/>
                <a:ea typeface="msgothic" charset="0"/>
                <a:cs typeface="msgothic" charset="0"/>
              </a:rPr>
              <a:t>Archiver</a:t>
            </a:r>
            <a:r>
              <a:rPr lang="en-GB" sz="1800" b="1">
                <a:latin typeface="Calibri" pitchFamily="34" charset="0"/>
                <a:ea typeface="msgothic" charset="0"/>
                <a:cs typeface="msgothic" charset="0"/>
              </a:rPr>
              <a:t> (</a:t>
            </a:r>
            <a:r>
              <a:rPr lang="en-GB" sz="1800" b="1" err="1">
                <a:latin typeface="Calibri" pitchFamily="34" charset="0"/>
                <a:ea typeface="msgothic" charset="0"/>
                <a:cs typeface="msgothic" charset="0"/>
              </a:rPr>
              <a:t>ar</a:t>
            </a:r>
            <a:r>
              <a:rPr lang="en-GB" sz="1800" b="1">
                <a:latin typeface="Calibri" pitchFamily="34" charset="0"/>
                <a:ea typeface="msgothic" charset="0"/>
                <a:cs typeface="msgothic" charset="0"/>
              </a:rPr>
              <a:t>)</a:t>
            </a:r>
          </a:p>
        </p:txBody>
      </p:sp>
      <p:sp>
        <p:nvSpPr>
          <p:cNvPr id="29712" name="Text Box 16"/>
          <p:cNvSpPr txBox="1">
            <a:spLocks noChangeArrowheads="1"/>
          </p:cNvSpPr>
          <p:nvPr/>
        </p:nvSpPr>
        <p:spPr bwMode="auto">
          <a:xfrm>
            <a:off x="3886200" y="2159694"/>
            <a:ext cx="436563" cy="45402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latin typeface="Calibri" pitchFamily="34" charset="0"/>
                <a:ea typeface="msgothic" charset="0"/>
                <a:cs typeface="msgothic" charset="0"/>
              </a:rPr>
              <a:t>...</a:t>
            </a:r>
          </a:p>
        </p:txBody>
      </p:sp>
      <p:sp>
        <p:nvSpPr>
          <p:cNvPr id="29713" name="Rectangle 17"/>
          <p:cNvSpPr>
            <a:spLocks noChangeArrowheads="1"/>
          </p:cNvSpPr>
          <p:nvPr/>
        </p:nvSpPr>
        <p:spPr bwMode="auto">
          <a:xfrm>
            <a:off x="4572000" y="2300981"/>
            <a:ext cx="13716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Translator</a:t>
            </a:r>
          </a:p>
        </p:txBody>
      </p:sp>
      <p:sp>
        <p:nvSpPr>
          <p:cNvPr id="29714" name="Text Box 18"/>
          <p:cNvSpPr txBox="1">
            <a:spLocks noChangeArrowheads="1"/>
          </p:cNvSpPr>
          <p:nvPr/>
        </p:nvSpPr>
        <p:spPr bwMode="auto">
          <a:xfrm>
            <a:off x="4583113" y="1626294"/>
            <a:ext cx="1284624"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random.c</a:t>
            </a:r>
          </a:p>
        </p:txBody>
      </p:sp>
      <p:sp>
        <p:nvSpPr>
          <p:cNvPr id="29715" name="Text Box 19"/>
          <p:cNvSpPr txBox="1">
            <a:spLocks noChangeArrowheads="1"/>
          </p:cNvSpPr>
          <p:nvPr/>
        </p:nvSpPr>
        <p:spPr bwMode="auto">
          <a:xfrm>
            <a:off x="4602163" y="2997894"/>
            <a:ext cx="1284624"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random.o</a:t>
            </a:r>
          </a:p>
        </p:txBody>
      </p:sp>
      <p:sp>
        <p:nvSpPr>
          <p:cNvPr id="29716" name="Line 20"/>
          <p:cNvSpPr>
            <a:spLocks noChangeShapeType="1"/>
          </p:cNvSpPr>
          <p:nvPr/>
        </p:nvSpPr>
        <p:spPr bwMode="auto">
          <a:xfrm>
            <a:off x="5257800" y="1931094"/>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17" name="Line 21"/>
          <p:cNvSpPr>
            <a:spLocks noChangeShapeType="1"/>
          </p:cNvSpPr>
          <p:nvPr/>
        </p:nvSpPr>
        <p:spPr bwMode="auto">
          <a:xfrm>
            <a:off x="5257800" y="2693094"/>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18" name="Line 22"/>
          <p:cNvSpPr>
            <a:spLocks noChangeShapeType="1"/>
          </p:cNvSpPr>
          <p:nvPr/>
        </p:nvSpPr>
        <p:spPr bwMode="auto">
          <a:xfrm>
            <a:off x="1295400" y="3302694"/>
            <a:ext cx="1219200" cy="457200"/>
          </a:xfrm>
          <a:prstGeom prst="line">
            <a:avLst/>
          </a:prstGeom>
          <a:noFill/>
          <a:ln w="28440">
            <a:solidFill>
              <a:srgbClr val="000066"/>
            </a:solidFill>
            <a:miter lim="800000"/>
            <a:headEnd/>
            <a:tailEnd type="triangle" w="med" len="med"/>
          </a:ln>
          <a:effectLst/>
        </p:spPr>
        <p:txBody>
          <a:bodyPr/>
          <a:lstStyle/>
          <a:p>
            <a:endParaRPr lang="en-US"/>
          </a:p>
        </p:txBody>
      </p:sp>
      <p:sp>
        <p:nvSpPr>
          <p:cNvPr id="29719" name="Text Box 23"/>
          <p:cNvSpPr txBox="1">
            <a:spLocks noChangeArrowheads="1"/>
          </p:cNvSpPr>
          <p:nvPr/>
        </p:nvSpPr>
        <p:spPr bwMode="auto">
          <a:xfrm>
            <a:off x="5095875" y="3759894"/>
            <a:ext cx="3637832" cy="557461"/>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solidFill>
                  <a:srgbClr val="C00000"/>
                </a:solidFill>
                <a:latin typeface="Courier New" pitchFamily="49" charset="0"/>
                <a:ea typeface="msgothic" charset="0"/>
                <a:cs typeface="msgothic" charset="0"/>
              </a:rPr>
              <a:t>unix</a:t>
            </a:r>
            <a:r>
              <a:rPr lang="en-GB" sz="1600" b="1">
                <a:solidFill>
                  <a:srgbClr val="C00000"/>
                </a:solidFill>
                <a:latin typeface="Courier New" pitchFamily="49" charset="0"/>
                <a:ea typeface="msgothic" charset="0"/>
                <a:cs typeface="msgothic" charset="0"/>
              </a:rPr>
              <a:t>&gt; </a:t>
            </a:r>
            <a:r>
              <a:rPr lang="en-GB" sz="1600" b="1" err="1">
                <a:solidFill>
                  <a:srgbClr val="C00000"/>
                </a:solidFill>
                <a:latin typeface="Courier New" pitchFamily="49" charset="0"/>
                <a:ea typeface="msgothic" charset="0"/>
                <a:cs typeface="msgothic" charset="0"/>
              </a:rPr>
              <a:t>ar</a:t>
            </a:r>
            <a:r>
              <a:rPr lang="en-GB" sz="1600" b="1">
                <a:solidFill>
                  <a:srgbClr val="C00000"/>
                </a:solidFill>
                <a:latin typeface="Courier New" pitchFamily="49" charset="0"/>
                <a:ea typeface="msgothic" charset="0"/>
                <a:cs typeface="msgothic" charset="0"/>
              </a:rPr>
              <a:t> </a:t>
            </a:r>
            <a:r>
              <a:rPr lang="en-GB" sz="1600" b="1" err="1">
                <a:solidFill>
                  <a:srgbClr val="C00000"/>
                </a:solidFill>
                <a:latin typeface="Courier New" pitchFamily="49" charset="0"/>
                <a:ea typeface="msgothic" charset="0"/>
                <a:cs typeface="msgothic" charset="0"/>
              </a:rPr>
              <a:t>rs</a:t>
            </a:r>
            <a:r>
              <a:rPr lang="en-GB" sz="1600" b="1">
                <a:solidFill>
                  <a:srgbClr val="C00000"/>
                </a:solidFill>
                <a:latin typeface="Courier New" pitchFamily="49" charset="0"/>
                <a:ea typeface="msgothic" charset="0"/>
                <a:cs typeface="msgothic" charset="0"/>
              </a:rPr>
              <a:t> </a:t>
            </a:r>
            <a:r>
              <a:rPr lang="en-GB" sz="1600" b="1" err="1">
                <a:solidFill>
                  <a:srgbClr val="C00000"/>
                </a:solidFill>
                <a:latin typeface="Courier New" pitchFamily="49" charset="0"/>
                <a:ea typeface="msgothic" charset="0"/>
                <a:cs typeface="msgothic" charset="0"/>
              </a:rPr>
              <a:t>libc.a</a:t>
            </a:r>
            <a:r>
              <a:rPr lang="en-GB" sz="1600" b="1">
                <a:solidFill>
                  <a:srgbClr val="C00000"/>
                </a:solidFill>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C00000"/>
                </a:solidFill>
                <a:latin typeface="Courier New" pitchFamily="49" charset="0"/>
                <a:ea typeface="msgothic" charset="0"/>
                <a:cs typeface="msgothic" charset="0"/>
              </a:rPr>
              <a:t>  </a:t>
            </a:r>
            <a:r>
              <a:rPr lang="en-GB" sz="1600" b="1" err="1">
                <a:solidFill>
                  <a:srgbClr val="C00000"/>
                </a:solidFill>
                <a:latin typeface="Courier New" pitchFamily="49" charset="0"/>
                <a:ea typeface="msgothic" charset="0"/>
                <a:cs typeface="msgothic" charset="0"/>
              </a:rPr>
              <a:t>atoi.o</a:t>
            </a:r>
            <a:r>
              <a:rPr lang="en-GB" sz="1600" b="1">
                <a:solidFill>
                  <a:srgbClr val="C00000"/>
                </a:solidFill>
                <a:latin typeface="Courier New" pitchFamily="49" charset="0"/>
                <a:ea typeface="msgothic" charset="0"/>
                <a:cs typeface="msgothic" charset="0"/>
              </a:rPr>
              <a:t> </a:t>
            </a:r>
            <a:r>
              <a:rPr lang="en-GB" sz="1600" b="1" err="1">
                <a:solidFill>
                  <a:srgbClr val="C00000"/>
                </a:solidFill>
                <a:latin typeface="Courier New" pitchFamily="49" charset="0"/>
                <a:ea typeface="msgothic" charset="0"/>
                <a:cs typeface="msgothic" charset="0"/>
              </a:rPr>
              <a:t>printf.o</a:t>
            </a:r>
            <a:r>
              <a:rPr lang="en-GB" sz="1600" b="1">
                <a:solidFill>
                  <a:srgbClr val="C00000"/>
                </a:solidFill>
                <a:latin typeface="Courier New" pitchFamily="49" charset="0"/>
                <a:ea typeface="msgothic" charset="0"/>
                <a:cs typeface="msgothic" charset="0"/>
              </a:rPr>
              <a:t> … </a:t>
            </a:r>
            <a:r>
              <a:rPr lang="en-GB" sz="1600" b="1" err="1">
                <a:solidFill>
                  <a:srgbClr val="C00000"/>
                </a:solidFill>
                <a:latin typeface="Courier New" pitchFamily="49" charset="0"/>
                <a:ea typeface="msgothic" charset="0"/>
                <a:cs typeface="msgothic" charset="0"/>
              </a:rPr>
              <a:t>random.o</a:t>
            </a:r>
            <a:endParaRPr lang="en-GB" sz="1600" b="1">
              <a:solidFill>
                <a:srgbClr val="C00000"/>
              </a:solidFill>
              <a:latin typeface="Courier New" pitchFamily="49" charset="0"/>
              <a:ea typeface="msgothic" charset="0"/>
              <a:cs typeface="msgothic" charset="0"/>
            </a:endParaRPr>
          </a:p>
        </p:txBody>
      </p:sp>
      <p:sp>
        <p:nvSpPr>
          <p:cNvPr id="29720" name="Line 24"/>
          <p:cNvSpPr>
            <a:spLocks noChangeShapeType="1"/>
          </p:cNvSpPr>
          <p:nvPr/>
        </p:nvSpPr>
        <p:spPr bwMode="auto">
          <a:xfrm>
            <a:off x="2971800" y="4279006"/>
            <a:ext cx="1588" cy="457200"/>
          </a:xfrm>
          <a:prstGeom prst="line">
            <a:avLst/>
          </a:prstGeom>
          <a:noFill/>
          <a:ln w="28440">
            <a:solidFill>
              <a:srgbClr val="000066"/>
            </a:solidFill>
            <a:miter lim="800000"/>
            <a:headEnd/>
            <a:tailEnd type="triangle" w="med" len="med"/>
          </a:ln>
          <a:effectLst/>
        </p:spPr>
        <p:txBody>
          <a:bodyPr/>
          <a:lstStyle/>
          <a:p>
            <a:endParaRPr lang="en-US"/>
          </a:p>
        </p:txBody>
      </p:sp>
      <p:sp>
        <p:nvSpPr>
          <p:cNvPr id="29722" name="Text Box 26"/>
          <p:cNvSpPr txBox="1">
            <a:spLocks noChangeArrowheads="1"/>
          </p:cNvSpPr>
          <p:nvPr/>
        </p:nvSpPr>
        <p:spPr bwMode="auto">
          <a:xfrm>
            <a:off x="3886200" y="4654714"/>
            <a:ext cx="2971800" cy="3659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rgbClr val="C00000"/>
                </a:solidFill>
                <a:latin typeface="Calibri" pitchFamily="34" charset="0"/>
                <a:ea typeface="msgothic" charset="0"/>
                <a:cs typeface="msgothic" charset="0"/>
              </a:rPr>
              <a:t>C standard library</a:t>
            </a:r>
          </a:p>
        </p:txBody>
      </p:sp>
      <p:sp>
        <p:nvSpPr>
          <p:cNvPr id="28" name="Rectangle 2"/>
          <p:cNvSpPr txBox="1">
            <a:spLocks noChangeArrowheads="1"/>
          </p:cNvSpPr>
          <p:nvPr/>
        </p:nvSpPr>
        <p:spPr bwMode="auto">
          <a:xfrm>
            <a:off x="457200" y="5562600"/>
            <a:ext cx="8307387"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kern="0" err="1">
                <a:latin typeface="Calibri" pitchFamily="34" charset="0"/>
              </a:rPr>
              <a:t>Archiver</a:t>
            </a:r>
            <a:r>
              <a:rPr lang="en-GB" sz="2000" kern="0">
                <a:latin typeface="Calibri" pitchFamily="34" charset="0"/>
              </a:rPr>
              <a:t> allows incremental updates</a:t>
            </a:r>
          </a:p>
          <a:p>
            <a:pPr marL="342900" lvl="0" indent="-342900" eaLnBrk="1" hangingPunct="1">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sz="2000" kern="0">
                <a:latin typeface="Calibri" pitchFamily="34" charset="0"/>
              </a:rPr>
              <a:t>Recompile function that changes and replace .o file in archive.</a:t>
            </a:r>
          </a:p>
          <a:p>
            <a:pPr marL="342900" lvl="0" indent="-342900" eaLnBrk="1" hangingPunct="1">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000" kern="0">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350838" y="30480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Commonly Used Libraries</a:t>
            </a:r>
          </a:p>
        </p:txBody>
      </p:sp>
      <p:sp>
        <p:nvSpPr>
          <p:cNvPr id="30722" name="Rectangle 2"/>
          <p:cNvSpPr>
            <a:spLocks noGrp="1" noChangeArrowheads="1"/>
          </p:cNvSpPr>
          <p:nvPr>
            <p:ph type="body" idx="1"/>
          </p:nvPr>
        </p:nvSpPr>
        <p:spPr>
          <a:xfrm>
            <a:off x="354012" y="1220788"/>
            <a:ext cx="8307387" cy="3152775"/>
          </a:xfrm>
          <a:ln/>
        </p:spPr>
        <p:txBody>
          <a:bodyPr/>
          <a:lstStyle/>
          <a:p>
            <a:pPr>
              <a:lnSpc>
                <a:spcPct val="80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err="1">
                <a:latin typeface="Courier New" pitchFamily="49" charset="0"/>
              </a:rPr>
              <a:t>libc.a</a:t>
            </a:r>
            <a:r>
              <a:rPr lang="en-GB" sz="2000"/>
              <a:t> (the C standard library)</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4.6 MB archive of 1496 object files.</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I/O, memory allocation, signal handling, string handling, data and time, random numbers, integer math</a:t>
            </a:r>
          </a:p>
          <a:p>
            <a:pPr>
              <a:lnSpc>
                <a:spcPct val="80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err="1">
                <a:latin typeface="Courier New" pitchFamily="49" charset="0"/>
              </a:rPr>
              <a:t>libm.a</a:t>
            </a:r>
            <a:r>
              <a:rPr lang="en-GB" sz="2000"/>
              <a:t> (the C math library)</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2 MB archive of 444 object files. </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floating point math (sin, </a:t>
            </a:r>
            <a:r>
              <a:rPr lang="en-GB" sz="1800" err="1"/>
              <a:t>cos</a:t>
            </a:r>
            <a:r>
              <a:rPr lang="en-GB" sz="1800"/>
              <a:t>, tan, log, exp, </a:t>
            </a:r>
            <a:r>
              <a:rPr lang="en-GB" sz="1800" err="1"/>
              <a:t>sqrt</a:t>
            </a:r>
            <a:r>
              <a:rPr lang="en-GB" sz="1800"/>
              <a:t>, …) 	</a:t>
            </a:r>
          </a:p>
          <a:p>
            <a:pPr>
              <a:lnSpc>
                <a:spcPct val="83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000"/>
          </a:p>
          <a:p>
            <a:pPr>
              <a:lnSpc>
                <a:spcPct val="83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000"/>
          </a:p>
        </p:txBody>
      </p:sp>
      <p:sp>
        <p:nvSpPr>
          <p:cNvPr id="30723" name="Text Box 3"/>
          <p:cNvSpPr txBox="1">
            <a:spLocks noChangeArrowheads="1"/>
          </p:cNvSpPr>
          <p:nvPr/>
        </p:nvSpPr>
        <p:spPr bwMode="auto">
          <a:xfrm>
            <a:off x="228600" y="3657600"/>
            <a:ext cx="4008126" cy="2872198"/>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a:t>
            </a:r>
            <a:r>
              <a:rPr lang="en-GB" sz="1600" b="1" dirty="0" err="1">
                <a:latin typeface="Courier New" pitchFamily="49" charset="0"/>
                <a:ea typeface="msgothic" charset="0"/>
                <a:cs typeface="msgothic" charset="0"/>
              </a:rPr>
              <a:t>ar</a:t>
            </a:r>
            <a:r>
              <a:rPr lang="en-GB" sz="1600" b="1" dirty="0">
                <a:latin typeface="Courier New" pitchFamily="49" charset="0"/>
                <a:ea typeface="msgothic" charset="0"/>
                <a:cs typeface="msgothic" charset="0"/>
              </a:rPr>
              <a:t> –t /</a:t>
            </a:r>
            <a:r>
              <a:rPr lang="en-GB" sz="1600" b="1" dirty="0" err="1">
                <a:latin typeface="Courier New" pitchFamily="49" charset="0"/>
                <a:ea typeface="msgothic" charset="0"/>
                <a:cs typeface="msgothic" charset="0"/>
              </a:rPr>
              <a:t>usr</a:t>
            </a:r>
            <a:r>
              <a:rPr lang="en-GB" sz="1600" b="1" dirty="0">
                <a:latin typeface="Courier New" pitchFamily="49" charset="0"/>
                <a:ea typeface="msgothic" charset="0"/>
                <a:cs typeface="msgothic" charset="0"/>
              </a:rPr>
              <a:t>/lib/</a:t>
            </a:r>
            <a:r>
              <a:rPr lang="en-GB" sz="1600" b="1" dirty="0" err="1">
                <a:latin typeface="Courier New" pitchFamily="49" charset="0"/>
                <a:ea typeface="msgothic" charset="0"/>
                <a:cs typeface="msgothic" charset="0"/>
              </a:rPr>
              <a:t>libc.a</a:t>
            </a:r>
            <a:r>
              <a:rPr lang="en-GB" sz="1600" b="1" dirty="0">
                <a:latin typeface="Courier New"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fork.o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fprintf.o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fpu_control.o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fputc.o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freopen.o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fscanf.o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fseek.o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fstab.o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p>
        </p:txBody>
      </p:sp>
      <p:sp>
        <p:nvSpPr>
          <p:cNvPr id="30724" name="Text Box 4"/>
          <p:cNvSpPr txBox="1">
            <a:spLocks noChangeArrowheads="1"/>
          </p:cNvSpPr>
          <p:nvPr/>
        </p:nvSpPr>
        <p:spPr bwMode="auto">
          <a:xfrm>
            <a:off x="4754874" y="3677347"/>
            <a:ext cx="4008126" cy="2872198"/>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a:t>
            </a:r>
            <a:r>
              <a:rPr lang="en-GB" sz="1600" b="1" dirty="0" err="1">
                <a:latin typeface="Courier New" pitchFamily="49" charset="0"/>
                <a:ea typeface="msgothic" charset="0"/>
                <a:cs typeface="msgothic" charset="0"/>
              </a:rPr>
              <a:t>ar</a:t>
            </a:r>
            <a:r>
              <a:rPr lang="en-GB" sz="1600" b="1" dirty="0">
                <a:latin typeface="Courier New" pitchFamily="49" charset="0"/>
                <a:ea typeface="msgothic" charset="0"/>
                <a:cs typeface="msgothic" charset="0"/>
              </a:rPr>
              <a:t> –t /</a:t>
            </a:r>
            <a:r>
              <a:rPr lang="en-GB" sz="1600" dirty="0" err="1">
                <a:latin typeface="Courier New" pitchFamily="49" charset="0"/>
                <a:ea typeface="msgothic" charset="0"/>
                <a:cs typeface="msgothic" charset="0"/>
              </a:rPr>
              <a:t>usr</a:t>
            </a:r>
            <a:r>
              <a:rPr lang="en-GB" sz="1600" dirty="0">
                <a:latin typeface="Courier New" pitchFamily="49" charset="0"/>
                <a:ea typeface="msgothic" charset="0"/>
                <a:cs typeface="msgothic" charset="0"/>
              </a:rPr>
              <a:t>/lib/</a:t>
            </a:r>
            <a:r>
              <a:rPr lang="en-GB" sz="1600" b="1" dirty="0" err="1">
                <a:latin typeface="Courier New" pitchFamily="49" charset="0"/>
                <a:ea typeface="msgothic" charset="0"/>
                <a:cs typeface="msgothic" charset="0"/>
              </a:rPr>
              <a:t>libm.a</a:t>
            </a:r>
            <a:r>
              <a:rPr lang="en-GB" sz="1600" b="1" dirty="0">
                <a:latin typeface="Courier New"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e_acosh.o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e_acoshf.o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e_acoshl.o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e_acosl.o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e_asin.o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e_asinf.o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e_asinl.o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3962400" y="838200"/>
            <a:ext cx="4876800" cy="5334000"/>
          </a:xfrm>
          <a:prstGeom prst="rect">
            <a:avLst/>
          </a:prstGeom>
          <a:solidFill>
            <a:schemeClr val="bg1">
              <a:lumMod val="75000"/>
            </a:schemeClr>
          </a:solidFill>
          <a:ln w="3240">
            <a:solidFill>
              <a:srgbClr val="000066"/>
            </a:solidFill>
            <a:miter lim="800000"/>
            <a:headEnd/>
            <a:tailEnd/>
          </a:ln>
          <a:effectLst/>
        </p:spPr>
        <p:txBody>
          <a:bodyPr wrap="square" lIns="90000" tIns="46800" rIns="90000" bIns="46800">
            <a:noAutofit/>
          </a:bodyPr>
          <a:lstStyle/>
          <a:p>
            <a:endParaRPr lang="is-IS" sz="1600" dirty="0">
              <a:solidFill>
                <a:srgbClr val="000000"/>
              </a:solidFill>
              <a:latin typeface="Courier New"/>
              <a:cs typeface="Courier New"/>
            </a:endParaRPr>
          </a:p>
        </p:txBody>
      </p:sp>
      <p:sp>
        <p:nvSpPr>
          <p:cNvPr id="2" name="Title 1"/>
          <p:cNvSpPr>
            <a:spLocks noGrp="1"/>
          </p:cNvSpPr>
          <p:nvPr>
            <p:ph type="title"/>
          </p:nvPr>
        </p:nvSpPr>
        <p:spPr>
          <a:xfrm>
            <a:off x="357019" y="435678"/>
            <a:ext cx="3452982" cy="1240722"/>
          </a:xfrm>
        </p:spPr>
        <p:txBody>
          <a:bodyPr/>
          <a:lstStyle/>
          <a:p>
            <a:r>
              <a:rPr lang="en-US"/>
              <a:t>Linking with Static Libraries</a:t>
            </a:r>
          </a:p>
        </p:txBody>
      </p:sp>
      <p:sp>
        <p:nvSpPr>
          <p:cNvPr id="4" name="Rectangle 2"/>
          <p:cNvSpPr>
            <a:spLocks noChangeArrowheads="1"/>
          </p:cNvSpPr>
          <p:nvPr/>
        </p:nvSpPr>
        <p:spPr bwMode="auto">
          <a:xfrm>
            <a:off x="216694" y="2020989"/>
            <a:ext cx="3517106" cy="3787833"/>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600">
                <a:solidFill>
                  <a:srgbClr val="926492"/>
                </a:solidFill>
                <a:latin typeface="Courier New"/>
                <a:cs typeface="Courier New"/>
              </a:rPr>
              <a:t>#include</a:t>
            </a:r>
            <a:r>
              <a:rPr lang="en-US" sz="1600">
                <a:solidFill>
                  <a:srgbClr val="000000"/>
                </a:solidFill>
                <a:latin typeface="Courier New"/>
                <a:cs typeface="Courier New"/>
              </a:rPr>
              <a:t> </a:t>
            </a:r>
            <a:r>
              <a:rPr lang="en-US" sz="1600">
                <a:solidFill>
                  <a:srgbClr val="9D206F"/>
                </a:solidFill>
                <a:latin typeface="Courier New"/>
                <a:cs typeface="Courier New"/>
              </a:rPr>
              <a:t>&lt;</a:t>
            </a:r>
            <a:r>
              <a:rPr lang="en-US" sz="1600" err="1">
                <a:solidFill>
                  <a:srgbClr val="9D206F"/>
                </a:solidFill>
                <a:latin typeface="Courier New"/>
                <a:cs typeface="Courier New"/>
              </a:rPr>
              <a:t>stdio.h</a:t>
            </a:r>
            <a:r>
              <a:rPr lang="en-US" sz="1600">
                <a:solidFill>
                  <a:srgbClr val="9D206F"/>
                </a:solidFill>
                <a:latin typeface="Courier New"/>
                <a:cs typeface="Courier New"/>
              </a:rPr>
              <a:t>&gt;</a:t>
            </a:r>
            <a:endParaRPr lang="en-US" sz="1600">
              <a:solidFill>
                <a:srgbClr val="000000"/>
              </a:solidFill>
              <a:latin typeface="Courier New"/>
              <a:cs typeface="Courier New"/>
            </a:endParaRPr>
          </a:p>
          <a:p>
            <a:r>
              <a:rPr lang="en-US" sz="1600">
                <a:solidFill>
                  <a:srgbClr val="926492"/>
                </a:solidFill>
                <a:latin typeface="Courier New"/>
                <a:cs typeface="Courier New"/>
              </a:rPr>
              <a:t>#include</a:t>
            </a:r>
            <a:r>
              <a:rPr lang="en-US" sz="1600">
                <a:solidFill>
                  <a:srgbClr val="000000"/>
                </a:solidFill>
                <a:latin typeface="Courier New"/>
                <a:cs typeface="Courier New"/>
              </a:rPr>
              <a:t> </a:t>
            </a:r>
            <a:r>
              <a:rPr lang="en-US" sz="1600">
                <a:solidFill>
                  <a:srgbClr val="9D206F"/>
                </a:solidFill>
                <a:latin typeface="Courier New"/>
                <a:cs typeface="Courier New"/>
              </a:rPr>
              <a:t>"</a:t>
            </a:r>
            <a:r>
              <a:rPr lang="en-US" sz="1600" err="1">
                <a:solidFill>
                  <a:srgbClr val="9D206F"/>
                </a:solidFill>
                <a:latin typeface="Courier New"/>
                <a:cs typeface="Courier New"/>
              </a:rPr>
              <a:t>vector.h</a:t>
            </a:r>
            <a:r>
              <a:rPr lang="en-US" sz="1600">
                <a:solidFill>
                  <a:srgbClr val="9D206F"/>
                </a:solidFill>
                <a:latin typeface="Courier New"/>
                <a:cs typeface="Courier New"/>
              </a:rPr>
              <a:t>"</a:t>
            </a:r>
            <a:endParaRPr lang="en-US" sz="1600">
              <a:solidFill>
                <a:srgbClr val="000000"/>
              </a:solidFill>
              <a:latin typeface="Courier New"/>
              <a:cs typeface="Courier New"/>
            </a:endParaRPr>
          </a:p>
          <a:p>
            <a:endParaRPr lang="en-US" sz="1600">
              <a:solidFill>
                <a:srgbClr val="000000"/>
              </a:solidFill>
              <a:latin typeface="Courier New"/>
              <a:cs typeface="Courier New"/>
            </a:endParaRPr>
          </a:p>
          <a:p>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x</a:t>
            </a:r>
            <a:r>
              <a:rPr lang="fr-FR" sz="1600">
                <a:solidFill>
                  <a:srgbClr val="000000"/>
                </a:solidFill>
                <a:latin typeface="Courier New"/>
                <a:cs typeface="Courier New"/>
              </a:rPr>
              <a:t>[2] = {1, 2};</a:t>
            </a:r>
          </a:p>
          <a:p>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y</a:t>
            </a:r>
            <a:r>
              <a:rPr lang="fr-FR" sz="1600">
                <a:solidFill>
                  <a:srgbClr val="000000"/>
                </a:solidFill>
                <a:latin typeface="Courier New"/>
                <a:cs typeface="Courier New"/>
              </a:rPr>
              <a:t>[2] = {3, 4};</a:t>
            </a:r>
          </a:p>
          <a:p>
            <a:r>
              <a:rPr lang="nl-NL" sz="1600">
                <a:solidFill>
                  <a:srgbClr val="2D961E"/>
                </a:solidFill>
                <a:latin typeface="Courier New"/>
                <a:cs typeface="Courier New"/>
              </a:rPr>
              <a:t>int</a:t>
            </a:r>
            <a:r>
              <a:rPr lang="nl-NL" sz="1600">
                <a:solidFill>
                  <a:srgbClr val="000000"/>
                </a:solidFill>
                <a:latin typeface="Courier New"/>
                <a:cs typeface="Courier New"/>
              </a:rPr>
              <a:t> </a:t>
            </a:r>
            <a:r>
              <a:rPr lang="nl-NL" sz="1600" err="1">
                <a:solidFill>
                  <a:srgbClr val="C1651C"/>
                </a:solidFill>
                <a:latin typeface="Courier New"/>
                <a:cs typeface="Courier New"/>
              </a:rPr>
              <a:t>z</a:t>
            </a:r>
            <a:r>
              <a:rPr lang="nl-NL" sz="1600">
                <a:solidFill>
                  <a:srgbClr val="000000"/>
                </a:solidFill>
                <a:latin typeface="Courier New"/>
                <a:cs typeface="Courier New"/>
              </a:rPr>
              <a:t>[2];</a:t>
            </a:r>
          </a:p>
          <a:p>
            <a:endParaRPr lang="nl-NL" sz="1600">
              <a:solidFill>
                <a:srgbClr val="000000"/>
              </a:solidFill>
              <a:latin typeface="Courier New"/>
              <a:cs typeface="Courier New"/>
            </a:endParaRPr>
          </a:p>
          <a:p>
            <a:r>
              <a:rPr lang="nl-NL" sz="1600">
                <a:solidFill>
                  <a:srgbClr val="2D961E"/>
                </a:solidFill>
                <a:latin typeface="Courier New"/>
                <a:cs typeface="Courier New"/>
              </a:rPr>
              <a:t>int</a:t>
            </a:r>
            <a:r>
              <a:rPr lang="nl-NL" sz="1600">
                <a:solidFill>
                  <a:srgbClr val="000000"/>
                </a:solidFill>
                <a:latin typeface="Courier New"/>
                <a:cs typeface="Courier New"/>
              </a:rPr>
              <a:t> </a:t>
            </a:r>
            <a:r>
              <a:rPr lang="nl-NL" sz="1600">
                <a:solidFill>
                  <a:srgbClr val="4A00FF"/>
                </a:solidFill>
                <a:latin typeface="Courier New"/>
                <a:cs typeface="Courier New"/>
              </a:rPr>
              <a:t>main</a:t>
            </a:r>
            <a:r>
              <a:rPr lang="nl-NL" sz="1600">
                <a:solidFill>
                  <a:srgbClr val="000000"/>
                </a:solidFill>
                <a:latin typeface="Courier New"/>
                <a:cs typeface="Courier New"/>
              </a:rPr>
              <a:t>(int argc, char** argv)</a:t>
            </a:r>
          </a:p>
          <a:p>
            <a:r>
              <a:rPr lang="nl-NL" sz="1600">
                <a:solidFill>
                  <a:srgbClr val="000000"/>
                </a:solidFill>
                <a:latin typeface="Courier New"/>
                <a:cs typeface="Courier New"/>
              </a:rPr>
              <a:t>{</a:t>
            </a:r>
          </a:p>
          <a:p>
            <a:r>
              <a:rPr lang="en-US" sz="1600">
                <a:solidFill>
                  <a:srgbClr val="000000"/>
                </a:solidFill>
                <a:latin typeface="Courier New"/>
                <a:cs typeface="Courier New"/>
              </a:rPr>
              <a:t>    </a:t>
            </a:r>
            <a:r>
              <a:rPr lang="en-US" sz="1600" err="1">
                <a:solidFill>
                  <a:srgbClr val="000000"/>
                </a:solidFill>
                <a:latin typeface="Courier New"/>
                <a:cs typeface="Courier New"/>
              </a:rPr>
              <a:t>addvec</a:t>
            </a:r>
            <a:r>
              <a:rPr lang="en-US" sz="1600">
                <a:solidFill>
                  <a:srgbClr val="000000"/>
                </a:solidFill>
                <a:latin typeface="Courier New"/>
                <a:cs typeface="Courier New"/>
              </a:rPr>
              <a:t>(x, y, z, 2);</a:t>
            </a:r>
          </a:p>
          <a:p>
            <a:r>
              <a:rPr lang="ro-RO" sz="1600">
                <a:solidFill>
                  <a:srgbClr val="000000"/>
                </a:solidFill>
                <a:latin typeface="Courier New"/>
                <a:cs typeface="Courier New"/>
              </a:rPr>
              <a:t>    printf(</a:t>
            </a:r>
            <a:r>
              <a:rPr lang="ro-RO" sz="1600">
                <a:solidFill>
                  <a:srgbClr val="9D206F"/>
                </a:solidFill>
                <a:latin typeface="Courier New"/>
                <a:cs typeface="Courier New"/>
              </a:rPr>
              <a:t>"z = [%d %d]\n”</a:t>
            </a:r>
            <a:r>
              <a:rPr lang="ro-RO" sz="1600">
                <a:solidFill>
                  <a:srgbClr val="000000"/>
                </a:solidFill>
                <a:latin typeface="Courier New"/>
                <a:cs typeface="Courier New"/>
              </a:rPr>
              <a:t>,</a:t>
            </a:r>
          </a:p>
          <a:p>
            <a:r>
              <a:rPr lang="ro-RO" sz="1600">
                <a:solidFill>
                  <a:srgbClr val="000000"/>
                </a:solidFill>
                <a:latin typeface="Courier New"/>
                <a:cs typeface="Courier New"/>
              </a:rPr>
              <a:t>           z[0], z[1]);</a:t>
            </a:r>
          </a:p>
          <a:p>
            <a:r>
              <a:rPr lang="is-IS" sz="1600">
                <a:solidFill>
                  <a:srgbClr val="000000"/>
                </a:solidFill>
                <a:latin typeface="Courier New"/>
                <a:cs typeface="Courier New"/>
              </a:rPr>
              <a:t>    </a:t>
            </a:r>
            <a:r>
              <a:rPr lang="is-IS" sz="1600">
                <a:solidFill>
                  <a:srgbClr val="C200FF"/>
                </a:solidFill>
                <a:latin typeface="Courier New"/>
                <a:cs typeface="Courier New"/>
              </a:rPr>
              <a:t>return</a:t>
            </a:r>
            <a:r>
              <a:rPr lang="is-IS" sz="1600">
                <a:solidFill>
                  <a:srgbClr val="000000"/>
                </a:solidFill>
                <a:latin typeface="Courier New"/>
                <a:cs typeface="Courier New"/>
              </a:rPr>
              <a:t> 0;</a:t>
            </a:r>
          </a:p>
          <a:p>
            <a:r>
              <a:rPr lang="is-IS" sz="1600">
                <a:solidFill>
                  <a:srgbClr val="000000"/>
                </a:solidFill>
                <a:latin typeface="Courier New"/>
                <a:cs typeface="Courier New"/>
              </a:rPr>
              <a:t>}</a:t>
            </a:r>
          </a:p>
        </p:txBody>
      </p:sp>
      <p:sp>
        <p:nvSpPr>
          <p:cNvPr id="5" name="Rectangle 3"/>
          <p:cNvSpPr>
            <a:spLocks noChangeArrowheads="1"/>
          </p:cNvSpPr>
          <p:nvPr/>
        </p:nvSpPr>
        <p:spPr bwMode="auto">
          <a:xfrm>
            <a:off x="2604184" y="5257800"/>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chemeClr val="tx1">
                    <a:lumMod val="50000"/>
                    <a:lumOff val="50000"/>
                  </a:schemeClr>
                </a:solidFill>
                <a:latin typeface="Courier New" pitchFamily="49" charset="0"/>
                <a:ea typeface="msgothic" charset="0"/>
                <a:cs typeface="msgothic" charset="0"/>
              </a:rPr>
              <a:t>main2.c</a:t>
            </a:r>
          </a:p>
        </p:txBody>
      </p:sp>
      <p:sp>
        <p:nvSpPr>
          <p:cNvPr id="6" name="Rectangle 2"/>
          <p:cNvSpPr>
            <a:spLocks noChangeArrowheads="1"/>
          </p:cNvSpPr>
          <p:nvPr/>
        </p:nvSpPr>
        <p:spPr bwMode="auto">
          <a:xfrm>
            <a:off x="4169138" y="1817132"/>
            <a:ext cx="4441462" cy="1818063"/>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600">
                <a:solidFill>
                  <a:srgbClr val="2D961E"/>
                </a:solidFill>
                <a:latin typeface="Courier New"/>
                <a:cs typeface="Courier New"/>
              </a:rPr>
              <a:t>void</a:t>
            </a:r>
            <a:r>
              <a:rPr lang="en-US" sz="1600">
                <a:solidFill>
                  <a:srgbClr val="000000"/>
                </a:solidFill>
                <a:latin typeface="Courier New"/>
                <a:cs typeface="Courier New"/>
              </a:rPr>
              <a:t> </a:t>
            </a:r>
            <a:r>
              <a:rPr lang="en-US" sz="1600" err="1">
                <a:solidFill>
                  <a:srgbClr val="4A00FF"/>
                </a:solidFill>
                <a:latin typeface="Courier New"/>
                <a:cs typeface="Courier New"/>
              </a:rPr>
              <a:t>addvec</a:t>
            </a:r>
            <a:r>
              <a:rPr lang="en-US" sz="1600">
                <a:solidFill>
                  <a:srgbClr val="000000"/>
                </a:solidFill>
                <a:latin typeface="Courier New"/>
                <a:cs typeface="Courier New"/>
              </a:rPr>
              <a:t>(</a:t>
            </a:r>
            <a:r>
              <a:rPr lang="en-US" sz="1600" err="1">
                <a:solidFill>
                  <a:srgbClr val="2D961E"/>
                </a:solidFill>
                <a:latin typeface="Courier New"/>
                <a:cs typeface="Courier New"/>
              </a:rPr>
              <a:t>int</a:t>
            </a:r>
            <a:r>
              <a:rPr lang="en-US" sz="1600">
                <a:solidFill>
                  <a:srgbClr val="000000"/>
                </a:solidFill>
                <a:latin typeface="Courier New"/>
                <a:cs typeface="Courier New"/>
              </a:rPr>
              <a:t> *</a:t>
            </a:r>
            <a:r>
              <a:rPr lang="en-US" sz="1600">
                <a:solidFill>
                  <a:srgbClr val="C1651C"/>
                </a:solidFill>
                <a:latin typeface="Courier New"/>
                <a:cs typeface="Courier New"/>
              </a:rPr>
              <a:t>x</a:t>
            </a:r>
            <a:r>
              <a:rPr lang="en-US" sz="1600">
                <a:solidFill>
                  <a:srgbClr val="000000"/>
                </a:solidFill>
                <a:latin typeface="Courier New"/>
                <a:cs typeface="Courier New"/>
              </a:rPr>
              <a:t>, </a:t>
            </a:r>
            <a:r>
              <a:rPr lang="en-US" sz="1600" err="1">
                <a:solidFill>
                  <a:srgbClr val="2D961E"/>
                </a:solidFill>
                <a:latin typeface="Courier New"/>
                <a:cs typeface="Courier New"/>
              </a:rPr>
              <a:t>int</a:t>
            </a:r>
            <a:r>
              <a:rPr lang="en-US" sz="1600">
                <a:solidFill>
                  <a:srgbClr val="000000"/>
                </a:solidFill>
                <a:latin typeface="Courier New"/>
                <a:cs typeface="Courier New"/>
              </a:rPr>
              <a:t> *</a:t>
            </a:r>
            <a:r>
              <a:rPr lang="en-US" sz="1600">
                <a:solidFill>
                  <a:srgbClr val="C1651C"/>
                </a:solidFill>
                <a:latin typeface="Courier New"/>
                <a:cs typeface="Courier New"/>
              </a:rPr>
              <a:t>y</a:t>
            </a:r>
            <a:r>
              <a:rPr lang="en-US" sz="1600">
                <a:solidFill>
                  <a:srgbClr val="000000"/>
                </a:solidFill>
                <a:latin typeface="Courier New"/>
                <a:cs typeface="Courier New"/>
              </a:rPr>
              <a:t>,</a:t>
            </a:r>
          </a:p>
          <a:p>
            <a:r>
              <a:rPr lang="fr-FR" sz="1600">
                <a:solidFill>
                  <a:srgbClr val="000000"/>
                </a:solidFill>
                <a:latin typeface="Courier New"/>
                <a:cs typeface="Courier New"/>
              </a:rPr>
              <a:t>            </a:t>
            </a:r>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z</a:t>
            </a:r>
            <a:r>
              <a:rPr lang="fr-FR" sz="1600">
                <a:solidFill>
                  <a:srgbClr val="000000"/>
                </a:solidFill>
                <a:latin typeface="Courier New"/>
                <a:cs typeface="Courier New"/>
              </a:rPr>
              <a:t>, </a:t>
            </a:r>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n</a:t>
            </a:r>
            <a:r>
              <a:rPr lang="fr-FR" sz="1600">
                <a:solidFill>
                  <a:srgbClr val="000000"/>
                </a:solidFill>
                <a:latin typeface="Courier New"/>
                <a:cs typeface="Courier New"/>
              </a:rPr>
              <a:t>) {</a:t>
            </a:r>
          </a:p>
          <a:p>
            <a:r>
              <a:rPr lang="fr-FR" sz="1600">
                <a:solidFill>
                  <a:srgbClr val="000000"/>
                </a:solidFill>
                <a:latin typeface="Courier New"/>
                <a:cs typeface="Courier New"/>
              </a:rPr>
              <a:t>    </a:t>
            </a:r>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i</a:t>
            </a:r>
            <a:r>
              <a:rPr lang="fr-FR" sz="1600">
                <a:solidFill>
                  <a:srgbClr val="000000"/>
                </a:solidFill>
                <a:latin typeface="Courier New"/>
                <a:cs typeface="Courier New"/>
              </a:rPr>
              <a:t>;</a:t>
            </a:r>
          </a:p>
          <a:p>
            <a:endParaRPr lang="en-US" sz="1600">
              <a:solidFill>
                <a:srgbClr val="000000"/>
              </a:solidFill>
              <a:latin typeface="Courier New"/>
              <a:cs typeface="Courier New"/>
            </a:endParaRPr>
          </a:p>
          <a:p>
            <a:r>
              <a:rPr lang="en-US" sz="1600">
                <a:solidFill>
                  <a:srgbClr val="000000"/>
                </a:solidFill>
                <a:latin typeface="Courier New"/>
                <a:cs typeface="Courier New"/>
              </a:rPr>
              <a:t>    </a:t>
            </a:r>
            <a:r>
              <a:rPr lang="da-DK" sz="1600">
                <a:solidFill>
                  <a:srgbClr val="C200FF"/>
                </a:solidFill>
                <a:latin typeface="Courier New"/>
                <a:cs typeface="Courier New"/>
              </a:rPr>
              <a:t>for</a:t>
            </a:r>
            <a:r>
              <a:rPr lang="da-DK" sz="1600">
                <a:solidFill>
                  <a:srgbClr val="000000"/>
                </a:solidFill>
                <a:latin typeface="Courier New"/>
                <a:cs typeface="Courier New"/>
              </a:rPr>
              <a:t> (i = 0; i &lt; n; i++)</a:t>
            </a:r>
          </a:p>
          <a:p>
            <a:r>
              <a:rPr lang="es-ES_tradnl" sz="1600">
                <a:solidFill>
                  <a:srgbClr val="000000"/>
                </a:solidFill>
                <a:latin typeface="Courier New"/>
                <a:cs typeface="Courier New"/>
              </a:rPr>
              <a:t>        z[i] = x[i] + y[i];</a:t>
            </a:r>
          </a:p>
          <a:p>
            <a:r>
              <a:rPr lang="es-ES_tradnl" sz="1600">
                <a:solidFill>
                  <a:srgbClr val="000000"/>
                </a:solidFill>
                <a:latin typeface="Courier New"/>
                <a:cs typeface="Courier New"/>
              </a:rPr>
              <a:t>}</a:t>
            </a:r>
            <a:endParaRPr lang="is-IS" sz="1600">
              <a:solidFill>
                <a:srgbClr val="000000"/>
              </a:solidFill>
              <a:latin typeface="Courier New"/>
              <a:cs typeface="Courier New"/>
            </a:endParaRPr>
          </a:p>
        </p:txBody>
      </p:sp>
      <p:sp>
        <p:nvSpPr>
          <p:cNvPr id="7" name="Rectangle 2"/>
          <p:cNvSpPr>
            <a:spLocks noChangeArrowheads="1"/>
          </p:cNvSpPr>
          <p:nvPr/>
        </p:nvSpPr>
        <p:spPr bwMode="auto">
          <a:xfrm>
            <a:off x="4169138" y="3774995"/>
            <a:ext cx="4441462" cy="2064284"/>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600">
                <a:solidFill>
                  <a:srgbClr val="2D961E"/>
                </a:solidFill>
                <a:latin typeface="Courier New"/>
                <a:cs typeface="Courier New"/>
              </a:rPr>
              <a:t>void</a:t>
            </a:r>
            <a:r>
              <a:rPr lang="en-US" sz="1600">
                <a:solidFill>
                  <a:srgbClr val="000000"/>
                </a:solidFill>
                <a:latin typeface="Courier New"/>
                <a:cs typeface="Courier New"/>
              </a:rPr>
              <a:t> </a:t>
            </a:r>
            <a:r>
              <a:rPr lang="en-US" sz="1600" err="1">
                <a:solidFill>
                  <a:srgbClr val="4A00FF"/>
                </a:solidFill>
                <a:latin typeface="Courier New"/>
                <a:cs typeface="Courier New"/>
              </a:rPr>
              <a:t>multvec</a:t>
            </a:r>
            <a:r>
              <a:rPr lang="en-US" sz="1600">
                <a:solidFill>
                  <a:srgbClr val="000000"/>
                </a:solidFill>
                <a:latin typeface="Courier New"/>
                <a:cs typeface="Courier New"/>
              </a:rPr>
              <a:t>(</a:t>
            </a:r>
            <a:r>
              <a:rPr lang="en-US" sz="1600" err="1">
                <a:solidFill>
                  <a:srgbClr val="2D961E"/>
                </a:solidFill>
                <a:latin typeface="Courier New"/>
                <a:cs typeface="Courier New"/>
              </a:rPr>
              <a:t>int</a:t>
            </a:r>
            <a:r>
              <a:rPr lang="en-US" sz="1600">
                <a:solidFill>
                  <a:srgbClr val="000000"/>
                </a:solidFill>
                <a:latin typeface="Courier New"/>
                <a:cs typeface="Courier New"/>
              </a:rPr>
              <a:t> *</a:t>
            </a:r>
            <a:r>
              <a:rPr lang="en-US" sz="1600">
                <a:solidFill>
                  <a:srgbClr val="C1651C"/>
                </a:solidFill>
                <a:latin typeface="Courier New"/>
                <a:cs typeface="Courier New"/>
              </a:rPr>
              <a:t>x</a:t>
            </a:r>
            <a:r>
              <a:rPr lang="en-US" sz="1600">
                <a:solidFill>
                  <a:srgbClr val="000000"/>
                </a:solidFill>
                <a:latin typeface="Courier New"/>
                <a:cs typeface="Courier New"/>
              </a:rPr>
              <a:t>, </a:t>
            </a:r>
            <a:r>
              <a:rPr lang="en-US" sz="1600" err="1">
                <a:solidFill>
                  <a:srgbClr val="2D961E"/>
                </a:solidFill>
                <a:latin typeface="Courier New"/>
                <a:cs typeface="Courier New"/>
              </a:rPr>
              <a:t>int</a:t>
            </a:r>
            <a:r>
              <a:rPr lang="en-US" sz="1600">
                <a:solidFill>
                  <a:srgbClr val="000000"/>
                </a:solidFill>
                <a:latin typeface="Courier New"/>
                <a:cs typeface="Courier New"/>
              </a:rPr>
              <a:t> *</a:t>
            </a:r>
            <a:r>
              <a:rPr lang="en-US" sz="1600">
                <a:solidFill>
                  <a:srgbClr val="C1651C"/>
                </a:solidFill>
                <a:latin typeface="Courier New"/>
                <a:cs typeface="Courier New"/>
              </a:rPr>
              <a:t>y</a:t>
            </a:r>
            <a:r>
              <a:rPr lang="en-US" sz="1600">
                <a:solidFill>
                  <a:srgbClr val="000000"/>
                </a:solidFill>
                <a:latin typeface="Courier New"/>
                <a:cs typeface="Courier New"/>
              </a:rPr>
              <a:t>,</a:t>
            </a:r>
          </a:p>
          <a:p>
            <a:r>
              <a:rPr lang="fr-FR" sz="1600">
                <a:solidFill>
                  <a:srgbClr val="000000"/>
                </a:solidFill>
                <a:latin typeface="Courier New"/>
                <a:cs typeface="Courier New"/>
              </a:rPr>
              <a:t>             </a:t>
            </a:r>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z</a:t>
            </a:r>
            <a:r>
              <a:rPr lang="fr-FR" sz="1600">
                <a:solidFill>
                  <a:srgbClr val="000000"/>
                </a:solidFill>
                <a:latin typeface="Courier New"/>
                <a:cs typeface="Courier New"/>
              </a:rPr>
              <a:t>, </a:t>
            </a:r>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n</a:t>
            </a:r>
            <a:r>
              <a:rPr lang="fr-FR" sz="1600">
                <a:solidFill>
                  <a:srgbClr val="000000"/>
                </a:solidFill>
                <a:latin typeface="Courier New"/>
                <a:cs typeface="Courier New"/>
              </a:rPr>
              <a:t>)</a:t>
            </a:r>
          </a:p>
          <a:p>
            <a:r>
              <a:rPr lang="fr-FR" sz="1600">
                <a:solidFill>
                  <a:srgbClr val="000000"/>
                </a:solidFill>
                <a:latin typeface="Courier New"/>
                <a:cs typeface="Courier New"/>
              </a:rPr>
              <a:t>{</a:t>
            </a:r>
          </a:p>
          <a:p>
            <a:r>
              <a:rPr lang="fr-FR" sz="1600">
                <a:solidFill>
                  <a:srgbClr val="000000"/>
                </a:solidFill>
                <a:latin typeface="Courier New"/>
                <a:cs typeface="Courier New"/>
              </a:rPr>
              <a:t>    </a:t>
            </a:r>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i</a:t>
            </a:r>
            <a:r>
              <a:rPr lang="fr-FR" sz="1600">
                <a:solidFill>
                  <a:srgbClr val="000000"/>
                </a:solidFill>
                <a:latin typeface="Courier New"/>
                <a:cs typeface="Courier New"/>
              </a:rPr>
              <a:t>;</a:t>
            </a:r>
          </a:p>
          <a:p>
            <a:endParaRPr lang="fr-FR" sz="1600">
              <a:solidFill>
                <a:srgbClr val="000000"/>
              </a:solidFill>
              <a:latin typeface="Courier New"/>
              <a:cs typeface="Courier New"/>
            </a:endParaRPr>
          </a:p>
          <a:p>
            <a:r>
              <a:rPr lang="da-DK" sz="1600">
                <a:solidFill>
                  <a:srgbClr val="C200FF"/>
                </a:solidFill>
                <a:latin typeface="Courier New"/>
                <a:cs typeface="Courier New"/>
              </a:rPr>
              <a:t>    for</a:t>
            </a:r>
            <a:r>
              <a:rPr lang="da-DK" sz="1600">
                <a:solidFill>
                  <a:srgbClr val="000000"/>
                </a:solidFill>
                <a:latin typeface="Courier New"/>
                <a:cs typeface="Courier New"/>
              </a:rPr>
              <a:t> (i = 0; i &lt; n; i++)</a:t>
            </a:r>
          </a:p>
          <a:p>
            <a:r>
              <a:rPr lang="es-ES_tradnl" sz="1600">
                <a:solidFill>
                  <a:srgbClr val="000000"/>
                </a:solidFill>
                <a:latin typeface="Courier New"/>
                <a:cs typeface="Courier New"/>
              </a:rPr>
              <a:t>        z[i] = x[i] * y[i];</a:t>
            </a:r>
          </a:p>
          <a:p>
            <a:r>
              <a:rPr lang="es-ES_tradnl" sz="1600">
                <a:solidFill>
                  <a:srgbClr val="000000"/>
                </a:solidFill>
                <a:latin typeface="Courier New"/>
                <a:cs typeface="Courier New"/>
              </a:rPr>
              <a:t>}</a:t>
            </a:r>
            <a:endParaRPr lang="is-IS" sz="1600">
              <a:solidFill>
                <a:srgbClr val="000000"/>
              </a:solidFill>
              <a:latin typeface="Courier New"/>
              <a:cs typeface="Courier New"/>
            </a:endParaRPr>
          </a:p>
        </p:txBody>
      </p:sp>
      <p:sp>
        <p:nvSpPr>
          <p:cNvPr id="8" name="Rectangle 3"/>
          <p:cNvSpPr>
            <a:spLocks noChangeArrowheads="1"/>
          </p:cNvSpPr>
          <p:nvPr/>
        </p:nvSpPr>
        <p:spPr bwMode="auto">
          <a:xfrm>
            <a:off x="7203940" y="5527595"/>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multvec.c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9" name="Rectangle 3"/>
          <p:cNvSpPr>
            <a:spLocks noChangeArrowheads="1"/>
          </p:cNvSpPr>
          <p:nvPr/>
        </p:nvSpPr>
        <p:spPr bwMode="auto">
          <a:xfrm>
            <a:off x="7342462" y="3341132"/>
            <a:ext cx="1344338"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addvec.c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12" name="TextBox 11"/>
          <p:cNvSpPr txBox="1"/>
          <p:nvPr/>
        </p:nvSpPr>
        <p:spPr>
          <a:xfrm>
            <a:off x="5791200" y="914400"/>
            <a:ext cx="1762813" cy="369332"/>
          </a:xfrm>
          <a:prstGeom prst="rect">
            <a:avLst/>
          </a:prstGeom>
          <a:noFill/>
        </p:spPr>
        <p:txBody>
          <a:bodyPr wrap="none" rtlCol="0">
            <a:spAutoFit/>
          </a:bodyPr>
          <a:lstStyle/>
          <a:p>
            <a:r>
              <a:rPr lang="en-US" sz="1800" err="1">
                <a:latin typeface="Courier New"/>
                <a:cs typeface="Courier New"/>
              </a:rPr>
              <a:t>libvector.a</a:t>
            </a:r>
            <a:endParaRPr lang="en-US" sz="1800">
              <a:latin typeface="Courier New"/>
              <a:cs typeface="Courier New"/>
            </a:endParaRPr>
          </a:p>
        </p:txBody>
      </p:sp>
    </p:spTree>
    <p:extLst>
      <p:ext uri="{BB962C8B-B14F-4D97-AF65-F5344CB8AC3E}">
        <p14:creationId xmlns:p14="http://schemas.microsoft.com/office/powerpoint/2010/main" val="16377690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404813" y="284162"/>
            <a:ext cx="5614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Linking with Static Libraries</a:t>
            </a:r>
          </a:p>
        </p:txBody>
      </p:sp>
      <p:sp>
        <p:nvSpPr>
          <p:cNvPr id="31746" name="Line 2"/>
          <p:cNvSpPr>
            <a:spLocks noChangeShapeType="1"/>
          </p:cNvSpPr>
          <p:nvPr/>
        </p:nvSpPr>
        <p:spPr bwMode="auto">
          <a:xfrm>
            <a:off x="698500" y="2582862"/>
            <a:ext cx="1587" cy="381000"/>
          </a:xfrm>
          <a:prstGeom prst="line">
            <a:avLst/>
          </a:prstGeom>
          <a:noFill/>
          <a:ln w="28440">
            <a:solidFill>
              <a:srgbClr val="000066"/>
            </a:solidFill>
            <a:miter lim="800000"/>
            <a:headEnd/>
            <a:tailEnd type="triangle" w="med" len="med"/>
          </a:ln>
          <a:effectLst/>
        </p:spPr>
        <p:txBody>
          <a:bodyPr/>
          <a:lstStyle/>
          <a:p>
            <a:endParaRPr lang="en-US"/>
          </a:p>
        </p:txBody>
      </p:sp>
      <p:sp>
        <p:nvSpPr>
          <p:cNvPr id="31747" name="Rectangle 3"/>
          <p:cNvSpPr>
            <a:spLocks noChangeArrowheads="1"/>
          </p:cNvSpPr>
          <p:nvPr/>
        </p:nvSpPr>
        <p:spPr bwMode="auto">
          <a:xfrm>
            <a:off x="174625" y="2992438"/>
            <a:ext cx="2070100" cy="64452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Translators</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a:t>
            </a:r>
            <a:r>
              <a:rPr lang="en-GB" sz="1800" b="1" err="1">
                <a:latin typeface="Courier New" pitchFamily="49" charset="0"/>
                <a:ea typeface="msgothic" charset="0"/>
                <a:cs typeface="msgothic" charset="0"/>
              </a:rPr>
              <a:t>cpp</a:t>
            </a:r>
            <a:r>
              <a:rPr lang="en-GB" sz="1800" b="1">
                <a:latin typeface="Calibri" pitchFamily="34" charset="0"/>
                <a:ea typeface="msgothic" charset="0"/>
                <a:cs typeface="msgothic" charset="0"/>
              </a:rPr>
              <a:t>, </a:t>
            </a:r>
            <a:r>
              <a:rPr lang="en-GB" sz="1800" b="1">
                <a:latin typeface="Courier New" pitchFamily="49" charset="0"/>
                <a:ea typeface="msgothic" charset="0"/>
                <a:cs typeface="msgothic" charset="0"/>
              </a:rPr>
              <a:t>cc1</a:t>
            </a:r>
            <a:r>
              <a:rPr lang="en-GB" sz="1800" b="1">
                <a:latin typeface="Calibri" pitchFamily="34" charset="0"/>
                <a:ea typeface="msgothic" charset="0"/>
                <a:cs typeface="msgothic" charset="0"/>
              </a:rPr>
              <a:t>, </a:t>
            </a:r>
            <a:r>
              <a:rPr lang="en-GB" sz="1800" b="1">
                <a:latin typeface="Courier New" pitchFamily="49" charset="0"/>
                <a:ea typeface="msgothic" charset="0"/>
                <a:cs typeface="msgothic" charset="0"/>
              </a:rPr>
              <a:t>as</a:t>
            </a:r>
            <a:r>
              <a:rPr lang="en-GB" sz="1800" b="1">
                <a:latin typeface="Calibri" pitchFamily="34" charset="0"/>
                <a:ea typeface="msgothic" charset="0"/>
                <a:cs typeface="msgothic" charset="0"/>
              </a:rPr>
              <a:t>)</a:t>
            </a:r>
          </a:p>
        </p:txBody>
      </p:sp>
      <p:sp>
        <p:nvSpPr>
          <p:cNvPr id="31748" name="Text Box 4"/>
          <p:cNvSpPr txBox="1">
            <a:spLocks noChangeArrowheads="1"/>
          </p:cNvSpPr>
          <p:nvPr/>
        </p:nvSpPr>
        <p:spPr bwMode="auto">
          <a:xfrm>
            <a:off x="152400" y="2286000"/>
            <a:ext cx="114676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main2.c</a:t>
            </a:r>
          </a:p>
        </p:txBody>
      </p:sp>
      <p:sp>
        <p:nvSpPr>
          <p:cNvPr id="31749" name="Text Box 5"/>
          <p:cNvSpPr txBox="1">
            <a:spLocks noChangeArrowheads="1"/>
          </p:cNvSpPr>
          <p:nvPr/>
        </p:nvSpPr>
        <p:spPr bwMode="auto">
          <a:xfrm>
            <a:off x="1801813" y="3994150"/>
            <a:ext cx="114676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main2.o</a:t>
            </a:r>
          </a:p>
        </p:txBody>
      </p:sp>
      <p:sp>
        <p:nvSpPr>
          <p:cNvPr id="31750" name="Line 6"/>
          <p:cNvSpPr>
            <a:spLocks noChangeShapeType="1"/>
          </p:cNvSpPr>
          <p:nvPr/>
        </p:nvSpPr>
        <p:spPr bwMode="auto">
          <a:xfrm>
            <a:off x="1241425" y="3681413"/>
            <a:ext cx="815975" cy="381000"/>
          </a:xfrm>
          <a:prstGeom prst="line">
            <a:avLst/>
          </a:prstGeom>
          <a:noFill/>
          <a:ln w="28440">
            <a:solidFill>
              <a:srgbClr val="000066"/>
            </a:solidFill>
            <a:miter lim="800000"/>
            <a:headEnd/>
            <a:tailEnd type="triangle" w="med" len="med"/>
          </a:ln>
          <a:effectLst/>
        </p:spPr>
        <p:txBody>
          <a:bodyPr/>
          <a:lstStyle/>
          <a:p>
            <a:endParaRPr lang="en-US"/>
          </a:p>
        </p:txBody>
      </p:sp>
      <p:sp>
        <p:nvSpPr>
          <p:cNvPr id="31751" name="Line 7"/>
          <p:cNvSpPr>
            <a:spLocks noChangeShapeType="1"/>
          </p:cNvSpPr>
          <p:nvPr/>
        </p:nvSpPr>
        <p:spPr bwMode="auto">
          <a:xfrm>
            <a:off x="2344738" y="4291013"/>
            <a:ext cx="762000" cy="304800"/>
          </a:xfrm>
          <a:prstGeom prst="line">
            <a:avLst/>
          </a:prstGeom>
          <a:noFill/>
          <a:ln w="28440">
            <a:solidFill>
              <a:srgbClr val="000066"/>
            </a:solidFill>
            <a:miter lim="800000"/>
            <a:headEnd/>
            <a:tailEnd type="triangle" w="med" len="med"/>
          </a:ln>
          <a:effectLst/>
        </p:spPr>
        <p:txBody>
          <a:bodyPr/>
          <a:lstStyle/>
          <a:p>
            <a:endParaRPr lang="en-US"/>
          </a:p>
        </p:txBody>
      </p:sp>
      <p:sp>
        <p:nvSpPr>
          <p:cNvPr id="31752" name="Text Box 8"/>
          <p:cNvSpPr txBox="1">
            <a:spLocks noChangeArrowheads="1"/>
          </p:cNvSpPr>
          <p:nvPr/>
        </p:nvSpPr>
        <p:spPr bwMode="auto">
          <a:xfrm>
            <a:off x="5353050" y="3263900"/>
            <a:ext cx="100890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libc.a</a:t>
            </a:r>
          </a:p>
        </p:txBody>
      </p:sp>
      <p:sp>
        <p:nvSpPr>
          <p:cNvPr id="31753" name="Line 9"/>
          <p:cNvSpPr>
            <a:spLocks noChangeShapeType="1"/>
          </p:cNvSpPr>
          <p:nvPr/>
        </p:nvSpPr>
        <p:spPr bwMode="auto">
          <a:xfrm>
            <a:off x="3981451" y="3649663"/>
            <a:ext cx="1587" cy="1022350"/>
          </a:xfrm>
          <a:prstGeom prst="line">
            <a:avLst/>
          </a:prstGeom>
          <a:noFill/>
          <a:ln w="28440">
            <a:solidFill>
              <a:srgbClr val="000066"/>
            </a:solidFill>
            <a:miter lim="800000"/>
            <a:headEnd/>
            <a:tailEnd type="triangle" w="med" len="med"/>
          </a:ln>
          <a:effectLst/>
        </p:spPr>
        <p:txBody>
          <a:bodyPr/>
          <a:lstStyle/>
          <a:p>
            <a:endParaRPr lang="en-US"/>
          </a:p>
        </p:txBody>
      </p:sp>
      <p:sp>
        <p:nvSpPr>
          <p:cNvPr id="31754" name="Rectangle 10"/>
          <p:cNvSpPr>
            <a:spLocks noChangeArrowheads="1"/>
          </p:cNvSpPr>
          <p:nvPr/>
        </p:nvSpPr>
        <p:spPr bwMode="auto">
          <a:xfrm>
            <a:off x="2497138" y="4672013"/>
            <a:ext cx="29718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Linker (</a:t>
            </a:r>
            <a:r>
              <a:rPr lang="en-GB" sz="1800" b="1">
                <a:latin typeface="Courier New" pitchFamily="49" charset="0"/>
                <a:ea typeface="msgothic" charset="0"/>
                <a:cs typeface="msgothic" charset="0"/>
              </a:rPr>
              <a:t>ld</a:t>
            </a:r>
            <a:r>
              <a:rPr lang="en-GB" sz="1800" b="1">
                <a:latin typeface="Calibri" pitchFamily="34" charset="0"/>
                <a:ea typeface="msgothic" charset="0"/>
                <a:cs typeface="msgothic" charset="0"/>
              </a:rPr>
              <a:t>)</a:t>
            </a:r>
          </a:p>
        </p:txBody>
      </p:sp>
      <p:sp>
        <p:nvSpPr>
          <p:cNvPr id="31755" name="Text Box 11"/>
          <p:cNvSpPr txBox="1">
            <a:spLocks noChangeArrowheads="1"/>
          </p:cNvSpPr>
          <p:nvPr/>
        </p:nvSpPr>
        <p:spPr bwMode="auto">
          <a:xfrm>
            <a:off x="3519593" y="5518150"/>
            <a:ext cx="1012890" cy="35766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prog2c</a:t>
            </a:r>
          </a:p>
        </p:txBody>
      </p:sp>
      <p:sp>
        <p:nvSpPr>
          <p:cNvPr id="31756" name="Line 12"/>
          <p:cNvSpPr>
            <a:spLocks noChangeShapeType="1"/>
          </p:cNvSpPr>
          <p:nvPr/>
        </p:nvSpPr>
        <p:spPr bwMode="auto">
          <a:xfrm>
            <a:off x="3981450" y="5047191"/>
            <a:ext cx="1588" cy="414338"/>
          </a:xfrm>
          <a:prstGeom prst="line">
            <a:avLst/>
          </a:prstGeom>
          <a:noFill/>
          <a:ln w="28440">
            <a:solidFill>
              <a:srgbClr val="000066"/>
            </a:solidFill>
            <a:miter lim="800000"/>
            <a:headEnd/>
            <a:tailEnd type="triangle" w="med" len="med"/>
          </a:ln>
          <a:effectLst/>
        </p:spPr>
        <p:txBody>
          <a:bodyPr/>
          <a:lstStyle/>
          <a:p>
            <a:endParaRPr lang="en-US"/>
          </a:p>
        </p:txBody>
      </p:sp>
      <p:sp>
        <p:nvSpPr>
          <p:cNvPr id="31757" name="Text Box 13"/>
          <p:cNvSpPr txBox="1">
            <a:spLocks noChangeArrowheads="1"/>
          </p:cNvSpPr>
          <p:nvPr/>
        </p:nvSpPr>
        <p:spPr bwMode="auto">
          <a:xfrm>
            <a:off x="5577022" y="3886200"/>
            <a:ext cx="3185978" cy="626391"/>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printf.o</a:t>
            </a:r>
            <a:r>
              <a:rPr lang="en-GB" sz="1800" b="1" i="1">
                <a:solidFill>
                  <a:schemeClr val="tx1">
                    <a:lumMod val="50000"/>
                    <a:lumOff val="50000"/>
                  </a:schemeClr>
                </a:solidFill>
                <a:latin typeface="Courier New" pitchFamily="49" charset="0"/>
                <a:ea typeface="msgothic" charset="0"/>
                <a:cs typeface="msgothic" charset="0"/>
              </a:rPr>
              <a:t> </a:t>
            </a:r>
            <a:r>
              <a:rPr lang="en-GB" sz="1800" b="1" i="1">
                <a:solidFill>
                  <a:schemeClr val="tx1">
                    <a:lumMod val="50000"/>
                    <a:lumOff val="50000"/>
                  </a:schemeClr>
                </a:solidFill>
                <a:latin typeface="Calibri" pitchFamily="34" charset="0"/>
                <a:ea typeface="msgothic" charset="0"/>
                <a:cs typeface="msgothic" charset="0"/>
              </a:rPr>
              <a:t>and any other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chemeClr val="tx1">
                    <a:lumMod val="50000"/>
                    <a:lumOff val="50000"/>
                  </a:schemeClr>
                </a:solidFill>
                <a:latin typeface="Calibri" pitchFamily="34" charset="0"/>
                <a:ea typeface="msgothic" charset="0"/>
                <a:cs typeface="msgothic" charset="0"/>
              </a:rPr>
              <a:t>modules called by </a:t>
            </a:r>
            <a:r>
              <a:rPr lang="en-GB" sz="1800" b="1" i="1" err="1">
                <a:solidFill>
                  <a:schemeClr val="tx1">
                    <a:lumMod val="50000"/>
                    <a:lumOff val="50000"/>
                  </a:schemeClr>
                </a:solidFill>
                <a:latin typeface="Courier New" pitchFamily="49" charset="0"/>
                <a:ea typeface="msgothic" charset="0"/>
                <a:cs typeface="msgothic" charset="0"/>
              </a:rPr>
              <a:t>printf.o</a:t>
            </a:r>
            <a:r>
              <a:rPr lang="en-GB" sz="1800" b="1" i="1">
                <a:solidFill>
                  <a:schemeClr val="tx1">
                    <a:lumMod val="50000"/>
                    <a:lumOff val="50000"/>
                  </a:schemeClr>
                </a:solidFill>
                <a:latin typeface="Courier New" pitchFamily="49" charset="0"/>
                <a:ea typeface="msgothic" charset="0"/>
                <a:cs typeface="msgothic" charset="0"/>
              </a:rPr>
              <a:t> </a:t>
            </a:r>
          </a:p>
        </p:txBody>
      </p:sp>
      <p:sp>
        <p:nvSpPr>
          <p:cNvPr id="31758" name="Text Box 14"/>
          <p:cNvSpPr txBox="1">
            <a:spLocks noChangeArrowheads="1"/>
          </p:cNvSpPr>
          <p:nvPr/>
        </p:nvSpPr>
        <p:spPr bwMode="auto">
          <a:xfrm>
            <a:off x="3187700" y="3263900"/>
            <a:ext cx="1698199"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libvector.a</a:t>
            </a:r>
          </a:p>
        </p:txBody>
      </p:sp>
      <p:sp>
        <p:nvSpPr>
          <p:cNvPr id="31759" name="Text Box 15"/>
          <p:cNvSpPr txBox="1">
            <a:spLocks noChangeArrowheads="1"/>
          </p:cNvSpPr>
          <p:nvPr/>
        </p:nvSpPr>
        <p:spPr bwMode="auto">
          <a:xfrm>
            <a:off x="3992563" y="3994150"/>
            <a:ext cx="1284624"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addvec.o</a:t>
            </a:r>
          </a:p>
        </p:txBody>
      </p:sp>
      <p:sp>
        <p:nvSpPr>
          <p:cNvPr id="31760" name="Line 16"/>
          <p:cNvSpPr>
            <a:spLocks noChangeShapeType="1"/>
          </p:cNvSpPr>
          <p:nvPr/>
        </p:nvSpPr>
        <p:spPr bwMode="auto">
          <a:xfrm flipH="1">
            <a:off x="4981575" y="3590397"/>
            <a:ext cx="841375" cy="1066800"/>
          </a:xfrm>
          <a:prstGeom prst="line">
            <a:avLst/>
          </a:prstGeom>
          <a:noFill/>
          <a:ln w="28440">
            <a:solidFill>
              <a:srgbClr val="000066"/>
            </a:solidFill>
            <a:miter lim="800000"/>
            <a:headEnd/>
            <a:tailEnd type="triangle" w="med" len="med"/>
          </a:ln>
          <a:effectLst/>
        </p:spPr>
        <p:txBody>
          <a:bodyPr/>
          <a:lstStyle/>
          <a:p>
            <a:endParaRPr lang="en-US"/>
          </a:p>
        </p:txBody>
      </p:sp>
      <p:sp>
        <p:nvSpPr>
          <p:cNvPr id="31761" name="Text Box 17"/>
          <p:cNvSpPr txBox="1">
            <a:spLocks noChangeArrowheads="1"/>
          </p:cNvSpPr>
          <p:nvPr/>
        </p:nvSpPr>
        <p:spPr bwMode="auto">
          <a:xfrm>
            <a:off x="6929438" y="3206750"/>
            <a:ext cx="1552839"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rgbClr val="C00000"/>
                </a:solidFill>
                <a:latin typeface="Calibri" pitchFamily="34" charset="0"/>
                <a:ea typeface="msgothic" charset="0"/>
                <a:cs typeface="msgothic" charset="0"/>
              </a:rPr>
              <a:t>Static libraries</a:t>
            </a:r>
          </a:p>
        </p:txBody>
      </p:sp>
      <p:sp>
        <p:nvSpPr>
          <p:cNvPr id="31762" name="Text Box 18"/>
          <p:cNvSpPr txBox="1">
            <a:spLocks noChangeArrowheads="1"/>
          </p:cNvSpPr>
          <p:nvPr/>
        </p:nvSpPr>
        <p:spPr bwMode="auto">
          <a:xfrm>
            <a:off x="225425" y="3883025"/>
            <a:ext cx="1305592"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rgbClr val="C00000"/>
                </a:solidFill>
                <a:latin typeface="Calibri" pitchFamily="34" charset="0"/>
                <a:ea typeface="msgothic" charset="0"/>
                <a:cs typeface="msgothic" charset="0"/>
              </a:rPr>
              <a:t>Relocatable</a:t>
            </a:r>
            <a:endParaRPr lang="en-GB" sz="1800" b="1" i="1">
              <a:solidFill>
                <a:srgbClr val="C00000"/>
              </a:solidFill>
              <a:latin typeface="Calibri"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rgbClr val="C00000"/>
                </a:solidFill>
                <a:latin typeface="Calibri" pitchFamily="34" charset="0"/>
                <a:ea typeface="msgothic" charset="0"/>
                <a:cs typeface="msgothic" charset="0"/>
              </a:rPr>
              <a:t>object files</a:t>
            </a:r>
          </a:p>
        </p:txBody>
      </p:sp>
      <p:sp>
        <p:nvSpPr>
          <p:cNvPr id="31763" name="Text Box 19"/>
          <p:cNvSpPr txBox="1">
            <a:spLocks noChangeArrowheads="1"/>
          </p:cNvSpPr>
          <p:nvPr/>
        </p:nvSpPr>
        <p:spPr bwMode="auto">
          <a:xfrm>
            <a:off x="4648251" y="5378450"/>
            <a:ext cx="2210134" cy="908968"/>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ea typeface="msgothic" charset="0"/>
                <a:cs typeface="msgothic" charset="0"/>
              </a:rPr>
              <a:t>Fully linked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ea typeface="msgothic" charset="0"/>
                <a:cs typeface="msgothic" charset="0"/>
              </a:rPr>
              <a:t>executable object file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ea typeface="msgothic" charset="0"/>
                <a:cs typeface="msgothic" charset="0"/>
              </a:rPr>
              <a:t>(861,232 bytes)</a:t>
            </a:r>
            <a:endParaRPr lang="en-GB" sz="1800" b="1" dirty="0">
              <a:latin typeface="Calibri" pitchFamily="34" charset="0"/>
              <a:ea typeface="msgothic" charset="0"/>
              <a:cs typeface="msgothic" charset="0"/>
            </a:endParaRPr>
          </a:p>
        </p:txBody>
      </p:sp>
      <p:sp>
        <p:nvSpPr>
          <p:cNvPr id="31764" name="Text Box 20"/>
          <p:cNvSpPr txBox="1">
            <a:spLocks noChangeArrowheads="1"/>
          </p:cNvSpPr>
          <p:nvPr/>
        </p:nvSpPr>
        <p:spPr bwMode="auto">
          <a:xfrm>
            <a:off x="1260475" y="2286000"/>
            <a:ext cx="1284624"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vector.h</a:t>
            </a:r>
          </a:p>
        </p:txBody>
      </p:sp>
      <p:sp>
        <p:nvSpPr>
          <p:cNvPr id="31765" name="Line 21"/>
          <p:cNvSpPr>
            <a:spLocks noChangeShapeType="1"/>
          </p:cNvSpPr>
          <p:nvPr/>
        </p:nvSpPr>
        <p:spPr bwMode="auto">
          <a:xfrm>
            <a:off x="1882775" y="2582862"/>
            <a:ext cx="1587" cy="381000"/>
          </a:xfrm>
          <a:prstGeom prst="line">
            <a:avLst/>
          </a:prstGeom>
          <a:noFill/>
          <a:ln w="28440">
            <a:solidFill>
              <a:srgbClr val="000066"/>
            </a:solidFill>
            <a:miter lim="800000"/>
            <a:headEnd/>
            <a:tailEnd type="triangle" w="med" len="med"/>
          </a:ln>
          <a:effectLst/>
        </p:spPr>
        <p:txBody>
          <a:bodyPr/>
          <a:lstStyle/>
          <a:p>
            <a:endParaRPr lang="en-US"/>
          </a:p>
        </p:txBody>
      </p:sp>
      <p:sp>
        <p:nvSpPr>
          <p:cNvPr id="31766" name="Rectangle 22"/>
          <p:cNvSpPr>
            <a:spLocks noChangeArrowheads="1"/>
          </p:cNvSpPr>
          <p:nvPr/>
        </p:nvSpPr>
        <p:spPr bwMode="auto">
          <a:xfrm>
            <a:off x="3328988" y="2289175"/>
            <a:ext cx="1304925" cy="64452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a:latin typeface="Calibri" pitchFamily="34" charset="0"/>
                <a:ea typeface="msgothic" charset="0"/>
                <a:cs typeface="msgothic" charset="0"/>
              </a:rPr>
              <a:t>Archiver</a:t>
            </a:r>
            <a:endParaRPr lang="en-GB" sz="1800" b="1">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a:t>
            </a:r>
            <a:r>
              <a:rPr lang="en-GB" sz="1800" b="1" err="1">
                <a:latin typeface="Courier New" pitchFamily="49" charset="0"/>
                <a:ea typeface="msgothic" charset="0"/>
                <a:cs typeface="msgothic" charset="0"/>
              </a:rPr>
              <a:t>ar</a:t>
            </a:r>
            <a:r>
              <a:rPr lang="en-GB" sz="1800" b="1">
                <a:latin typeface="Calibri" pitchFamily="34" charset="0"/>
                <a:ea typeface="msgothic" charset="0"/>
                <a:cs typeface="msgothic" charset="0"/>
              </a:rPr>
              <a:t>)</a:t>
            </a:r>
          </a:p>
        </p:txBody>
      </p:sp>
      <p:sp>
        <p:nvSpPr>
          <p:cNvPr id="31767" name="Line 23"/>
          <p:cNvSpPr>
            <a:spLocks noChangeShapeType="1"/>
          </p:cNvSpPr>
          <p:nvPr/>
        </p:nvSpPr>
        <p:spPr bwMode="auto">
          <a:xfrm>
            <a:off x="3981451" y="2955925"/>
            <a:ext cx="1587" cy="411163"/>
          </a:xfrm>
          <a:prstGeom prst="line">
            <a:avLst/>
          </a:prstGeom>
          <a:noFill/>
          <a:ln w="28440">
            <a:solidFill>
              <a:srgbClr val="000066"/>
            </a:solidFill>
            <a:miter lim="800000"/>
            <a:headEnd/>
            <a:tailEnd type="triangle" w="med" len="med"/>
          </a:ln>
          <a:effectLst/>
        </p:spPr>
        <p:txBody>
          <a:bodyPr/>
          <a:lstStyle/>
          <a:p>
            <a:endParaRPr lang="en-US"/>
          </a:p>
        </p:txBody>
      </p:sp>
      <p:sp>
        <p:nvSpPr>
          <p:cNvPr id="31768" name="Line 24"/>
          <p:cNvSpPr>
            <a:spLocks noChangeShapeType="1"/>
          </p:cNvSpPr>
          <p:nvPr/>
        </p:nvSpPr>
        <p:spPr bwMode="auto">
          <a:xfrm>
            <a:off x="3429000" y="1874837"/>
            <a:ext cx="1588" cy="411163"/>
          </a:xfrm>
          <a:prstGeom prst="line">
            <a:avLst/>
          </a:prstGeom>
          <a:noFill/>
          <a:ln w="28440">
            <a:solidFill>
              <a:srgbClr val="000066"/>
            </a:solidFill>
            <a:miter lim="800000"/>
            <a:headEnd/>
            <a:tailEnd type="triangle" w="med" len="med"/>
          </a:ln>
          <a:effectLst/>
        </p:spPr>
        <p:txBody>
          <a:bodyPr/>
          <a:lstStyle/>
          <a:p>
            <a:endParaRPr lang="en-US"/>
          </a:p>
        </p:txBody>
      </p:sp>
      <p:sp>
        <p:nvSpPr>
          <p:cNvPr id="31769" name="Line 25"/>
          <p:cNvSpPr>
            <a:spLocks noChangeShapeType="1"/>
          </p:cNvSpPr>
          <p:nvPr/>
        </p:nvSpPr>
        <p:spPr bwMode="auto">
          <a:xfrm>
            <a:off x="4572000" y="1874837"/>
            <a:ext cx="1588" cy="411163"/>
          </a:xfrm>
          <a:prstGeom prst="line">
            <a:avLst/>
          </a:prstGeom>
          <a:noFill/>
          <a:ln w="28440">
            <a:solidFill>
              <a:srgbClr val="000066"/>
            </a:solidFill>
            <a:miter lim="800000"/>
            <a:headEnd/>
            <a:tailEnd type="triangle" w="med" len="med"/>
          </a:ln>
          <a:effectLst/>
        </p:spPr>
        <p:txBody>
          <a:bodyPr/>
          <a:lstStyle/>
          <a:p>
            <a:endParaRPr lang="en-US"/>
          </a:p>
        </p:txBody>
      </p:sp>
      <p:sp>
        <p:nvSpPr>
          <p:cNvPr id="31770" name="Text Box 26"/>
          <p:cNvSpPr txBox="1">
            <a:spLocks noChangeArrowheads="1"/>
          </p:cNvSpPr>
          <p:nvPr/>
        </p:nvSpPr>
        <p:spPr bwMode="auto">
          <a:xfrm>
            <a:off x="2601913" y="1538288"/>
            <a:ext cx="1284624"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addvec.o</a:t>
            </a:r>
          </a:p>
        </p:txBody>
      </p:sp>
      <p:sp>
        <p:nvSpPr>
          <p:cNvPr id="31771" name="Text Box 27"/>
          <p:cNvSpPr txBox="1">
            <a:spLocks noChangeArrowheads="1"/>
          </p:cNvSpPr>
          <p:nvPr/>
        </p:nvSpPr>
        <p:spPr bwMode="auto">
          <a:xfrm>
            <a:off x="3925888" y="1524000"/>
            <a:ext cx="1422483"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multvec.o</a:t>
            </a:r>
          </a:p>
        </p:txBody>
      </p:sp>
      <p:sp>
        <p:nvSpPr>
          <p:cNvPr id="2" name="TextBox 1"/>
          <p:cNvSpPr txBox="1"/>
          <p:nvPr/>
        </p:nvSpPr>
        <p:spPr>
          <a:xfrm>
            <a:off x="2895600" y="6347379"/>
            <a:ext cx="2175583" cy="338554"/>
          </a:xfrm>
          <a:prstGeom prst="rect">
            <a:avLst/>
          </a:prstGeom>
          <a:noFill/>
        </p:spPr>
        <p:txBody>
          <a:bodyPr wrap="none" rtlCol="0">
            <a:spAutoFit/>
          </a:bodyPr>
          <a:lstStyle/>
          <a:p>
            <a:r>
              <a:rPr lang="en-US" sz="1600" i="1">
                <a:latin typeface="Calibri" pitchFamily="34" charset="0"/>
              </a:rPr>
              <a:t>“c” for “compile-time”</a:t>
            </a:r>
          </a:p>
        </p:txBody>
      </p:sp>
      <p:sp>
        <p:nvSpPr>
          <p:cNvPr id="30" name="Text Box 26"/>
          <p:cNvSpPr txBox="1">
            <a:spLocks noChangeArrowheads="1"/>
          </p:cNvSpPr>
          <p:nvPr/>
        </p:nvSpPr>
        <p:spPr bwMode="auto">
          <a:xfrm>
            <a:off x="5487134" y="4724400"/>
            <a:ext cx="3761264" cy="557461"/>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990000"/>
                </a:solidFill>
                <a:latin typeface="Courier New" pitchFamily="49" charset="0"/>
                <a:ea typeface="msgothic" charset="0"/>
                <a:cs typeface="msgothic" charset="0"/>
              </a:rPr>
              <a:t>unix</a:t>
            </a:r>
            <a:r>
              <a:rPr lang="en-GB" sz="1600" b="1" dirty="0">
                <a:solidFill>
                  <a:srgbClr val="990000"/>
                </a:solidFill>
                <a:latin typeface="Courier New" pitchFamily="49" charset="0"/>
                <a:ea typeface="msgothic" charset="0"/>
                <a:cs typeface="msgothic" charset="0"/>
              </a:rPr>
              <a:t>&gt; </a:t>
            </a:r>
            <a:r>
              <a:rPr lang="en-GB" sz="1600" b="1" dirty="0" err="1">
                <a:solidFill>
                  <a:srgbClr val="990000"/>
                </a:solidFill>
                <a:latin typeface="Courier New" pitchFamily="49" charset="0"/>
                <a:ea typeface="msgothic" charset="0"/>
                <a:cs typeface="msgothic" charset="0"/>
              </a:rPr>
              <a:t>gcc</a:t>
            </a:r>
            <a:r>
              <a:rPr lang="en-GB" sz="1600" b="1" dirty="0">
                <a:solidFill>
                  <a:srgbClr val="990000"/>
                </a:solidFill>
                <a:latin typeface="Courier New" pitchFamily="49" charset="0"/>
                <a:ea typeface="msgothic" charset="0"/>
                <a:cs typeface="msgothic" charset="0"/>
              </a:rPr>
              <a:t> </a:t>
            </a:r>
            <a:r>
              <a:rPr lang="mr-IN" sz="1600" b="1" dirty="0">
                <a:solidFill>
                  <a:srgbClr val="990000"/>
                </a:solidFill>
                <a:latin typeface="Courier New" pitchFamily="49" charset="0"/>
                <a:ea typeface="msgothic" charset="0"/>
                <a:cs typeface="msgothic" charset="0"/>
              </a:rPr>
              <a:t>–</a:t>
            </a:r>
            <a:r>
              <a:rPr lang="en-GB" sz="1600" dirty="0">
                <a:solidFill>
                  <a:srgbClr val="990000"/>
                </a:solidFill>
                <a:latin typeface="Courier New" pitchFamily="49" charset="0"/>
                <a:ea typeface="msgothic" charset="0"/>
                <a:cs typeface="msgothic" charset="0"/>
              </a:rPr>
              <a:t>static </a:t>
            </a:r>
            <a:r>
              <a:rPr lang="mr-IN" sz="1600" dirty="0">
                <a:solidFill>
                  <a:srgbClr val="990000"/>
                </a:solidFill>
                <a:latin typeface="Courier New" pitchFamily="49" charset="0"/>
                <a:ea typeface="msgothic" charset="0"/>
                <a:cs typeface="msgothic" charset="0"/>
              </a:rPr>
              <a:t>–</a:t>
            </a:r>
            <a:r>
              <a:rPr lang="en-GB" sz="1600" dirty="0">
                <a:solidFill>
                  <a:srgbClr val="990000"/>
                </a:solidFill>
                <a:latin typeface="Courier New" pitchFamily="49" charset="0"/>
                <a:ea typeface="msgothic" charset="0"/>
                <a:cs typeface="msgothic" charset="0"/>
              </a:rPr>
              <a:t>o prog2c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990000"/>
                </a:solidFill>
                <a:latin typeface="Courier New" pitchFamily="49" charset="0"/>
                <a:ea typeface="msgothic" charset="0"/>
                <a:cs typeface="msgothic" charset="0"/>
              </a:rPr>
              <a:t>	      main2.o -L. -</a:t>
            </a:r>
            <a:r>
              <a:rPr lang="en-GB" sz="1600" b="1" dirty="0" err="1">
                <a:solidFill>
                  <a:srgbClr val="990000"/>
                </a:solidFill>
                <a:latin typeface="Courier New" pitchFamily="49" charset="0"/>
                <a:ea typeface="msgothic" charset="0"/>
                <a:cs typeface="msgothic" charset="0"/>
              </a:rPr>
              <a:t>lvector</a:t>
            </a:r>
            <a:endParaRPr lang="en-GB" sz="1600" b="1" dirty="0">
              <a:solidFill>
                <a:srgbClr val="990000"/>
              </a:solidFill>
              <a:latin typeface="Courier New" pitchFamily="49"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457200" y="3603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Using Static Libraries</a:t>
            </a:r>
          </a:p>
        </p:txBody>
      </p:sp>
      <p:sp>
        <p:nvSpPr>
          <p:cNvPr id="32770" name="Rectangle 2"/>
          <p:cNvSpPr>
            <a:spLocks noGrp="1" noChangeArrowheads="1"/>
          </p:cNvSpPr>
          <p:nvPr>
            <p:ph type="body" idx="1"/>
          </p:nvPr>
        </p:nvSpPr>
        <p:spPr>
          <a:xfrm>
            <a:off x="455613" y="1428750"/>
            <a:ext cx="8307387" cy="4133850"/>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Linker’s algorithm for resolving external references: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Scan </a:t>
            </a:r>
            <a:r>
              <a:rPr lang="en-GB" b="1">
                <a:latin typeface="Courier New" pitchFamily="49" charset="0"/>
              </a:rPr>
              <a:t>.o</a:t>
            </a:r>
            <a:r>
              <a:rPr lang="en-GB"/>
              <a:t> files and </a:t>
            </a:r>
            <a:r>
              <a:rPr lang="en-GB" b="1">
                <a:latin typeface="Courier New" pitchFamily="49" charset="0"/>
              </a:rPr>
              <a:t>.a</a:t>
            </a:r>
            <a:r>
              <a:rPr lang="en-GB"/>
              <a:t> files in the command line order.</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During the scan, keep a list of the current unresolved references.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As each new </a:t>
            </a:r>
            <a:r>
              <a:rPr lang="en-GB" b="1">
                <a:latin typeface="Courier New" pitchFamily="49" charset="0"/>
              </a:rPr>
              <a:t>.o</a:t>
            </a:r>
            <a:r>
              <a:rPr lang="en-GB"/>
              <a:t> or </a:t>
            </a:r>
            <a:r>
              <a:rPr lang="en-GB" b="1">
                <a:latin typeface="Courier New" pitchFamily="49" charset="0"/>
              </a:rPr>
              <a:t>.a</a:t>
            </a:r>
            <a:r>
              <a:rPr lang="en-GB"/>
              <a:t> file, </a:t>
            </a:r>
            <a:r>
              <a:rPr lang="en-GB" i="1" err="1"/>
              <a:t>obj</a:t>
            </a:r>
            <a:r>
              <a:rPr lang="en-GB"/>
              <a:t>, is encountered, try to resolve each unresolved reference in the list against the symbols defined in </a:t>
            </a:r>
            <a:r>
              <a:rPr lang="en-GB" i="1"/>
              <a:t>obj</a:t>
            </a:r>
            <a:r>
              <a:rPr lang="en-GB"/>
              <a:t>. </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If any entries in the unresolved list at end of scan, then error.</a:t>
            </a:r>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Problem:</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Command line order matters!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Moral: put libraries at the end of the command line. </a:t>
            </a:r>
          </a:p>
        </p:txBody>
      </p:sp>
      <p:sp>
        <p:nvSpPr>
          <p:cNvPr id="32771" name="Rectangle 3"/>
          <p:cNvSpPr>
            <a:spLocks noChangeArrowheads="1"/>
          </p:cNvSpPr>
          <p:nvPr/>
        </p:nvSpPr>
        <p:spPr bwMode="auto">
          <a:xfrm>
            <a:off x="990600" y="4995736"/>
            <a:ext cx="6723613" cy="1024064"/>
          </a:xfrm>
          <a:prstGeom prst="rect">
            <a:avLst/>
          </a:prstGeom>
          <a:solidFill>
            <a:srgbClr val="E6E6E6"/>
          </a:solidFill>
          <a:ln w="648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unix</a:t>
            </a:r>
            <a:r>
              <a:rPr lang="en-GB" sz="1600" dirty="0">
                <a:latin typeface="Courier New" pitchFamily="49" charset="0"/>
                <a:ea typeface="msgothic" charset="0"/>
                <a:cs typeface="msgothic" charset="0"/>
              </a:rPr>
              <a:t>&gt; </a:t>
            </a:r>
            <a:r>
              <a:rPr lang="en-GB" sz="1600" dirty="0" err="1">
                <a:latin typeface="Courier New" pitchFamily="49" charset="0"/>
                <a:ea typeface="msgothic" charset="0"/>
                <a:cs typeface="msgothic" charset="0"/>
              </a:rPr>
              <a:t>gcc</a:t>
            </a:r>
            <a:r>
              <a:rPr lang="en-GB" sz="1600" dirty="0">
                <a:latin typeface="Courier New" pitchFamily="49" charset="0"/>
                <a:ea typeface="msgothic" charset="0"/>
                <a:cs typeface="msgothic" charset="0"/>
              </a:rPr>
              <a:t> -static -o prog2c -L. -</a:t>
            </a:r>
            <a:r>
              <a:rPr lang="en-GB" sz="1600" dirty="0" err="1">
                <a:latin typeface="Courier New" pitchFamily="49" charset="0"/>
                <a:ea typeface="msgothic" charset="0"/>
                <a:cs typeface="msgothic" charset="0"/>
              </a:rPr>
              <a:t>lvector</a:t>
            </a:r>
            <a:r>
              <a:rPr lang="en-GB" sz="1600" dirty="0">
                <a:latin typeface="Courier New" pitchFamily="49" charset="0"/>
                <a:ea typeface="msgothic" charset="0"/>
                <a:cs typeface="msgothic" charset="0"/>
              </a:rPr>
              <a:t> main2.o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ea typeface="msgothic" charset="0"/>
                <a:cs typeface="msgothic" charset="0"/>
              </a:rPr>
              <a:t>main2.o: In function `main':</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ea typeface="msgothic" charset="0"/>
                <a:cs typeface="msgothic" charset="0"/>
              </a:rPr>
              <a:t>main2.c:(.text+0x19): undefined reference to `</a:t>
            </a:r>
            <a:r>
              <a:rPr lang="en-GB" sz="1600" dirty="0" err="1">
                <a:latin typeface="Courier New" pitchFamily="49" charset="0"/>
                <a:ea typeface="msgothic" charset="0"/>
                <a:cs typeface="msgothic" charset="0"/>
              </a:rPr>
              <a:t>addvec</a:t>
            </a:r>
            <a:r>
              <a:rPr lang="en-GB" sz="1600"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ea typeface="msgothic" charset="0"/>
                <a:cs typeface="msgothic" charset="0"/>
              </a:rPr>
              <a:t>collect2: error: </a:t>
            </a:r>
            <a:r>
              <a:rPr lang="en-GB" sz="1600" dirty="0" err="1">
                <a:latin typeface="Courier New" pitchFamily="49" charset="0"/>
                <a:ea typeface="msgothic" charset="0"/>
                <a:cs typeface="msgothic" charset="0"/>
              </a:rPr>
              <a:t>ld</a:t>
            </a:r>
            <a:r>
              <a:rPr lang="en-GB" sz="1600" dirty="0">
                <a:latin typeface="Courier New" pitchFamily="49" charset="0"/>
                <a:ea typeface="msgothic" charset="0"/>
                <a:cs typeface="msgothic" charset="0"/>
              </a:rPr>
              <a:t> returned 1 exit status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Quiz Time!</a:t>
            </a:r>
          </a:p>
        </p:txBody>
      </p:sp>
      <p:sp>
        <p:nvSpPr>
          <p:cNvPr id="7" name="Subtitle 6"/>
          <p:cNvSpPr>
            <a:spLocks noGrp="1"/>
          </p:cNvSpPr>
          <p:nvPr>
            <p:ph type="subTitle" idx="1"/>
          </p:nvPr>
        </p:nvSpPr>
        <p:spPr>
          <a:xfrm>
            <a:off x="685800" y="3886200"/>
            <a:ext cx="8229600" cy="1752600"/>
          </a:xfrm>
        </p:spPr>
        <p:txBody>
          <a:bodyPr/>
          <a:lstStyle/>
          <a:p>
            <a:r>
              <a:rPr lang="en-US" sz="2800" dirty="0"/>
              <a:t>Check out:</a:t>
            </a:r>
          </a:p>
          <a:p>
            <a:endParaRPr lang="en-US" sz="2800" dirty="0"/>
          </a:p>
          <a:p>
            <a:r>
              <a:rPr lang="en-US" sz="2800" dirty="0">
                <a:hlinkClick r:id="rId3"/>
              </a:rPr>
              <a:t>https://canvas.cmu.edu/courses/24383/quizzes/67220</a:t>
            </a:r>
            <a:r>
              <a:rPr lang="en-US" sz="2800" dirty="0"/>
              <a:t> </a:t>
            </a:r>
          </a:p>
        </p:txBody>
      </p:sp>
    </p:spTree>
    <p:extLst>
      <p:ext uri="{BB962C8B-B14F-4D97-AF65-F5344CB8AC3E}">
        <p14:creationId xmlns:p14="http://schemas.microsoft.com/office/powerpoint/2010/main" val="27452947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AB9C54-2923-45F1-8FA0-955680ED8AA5}"/>
              </a:ext>
            </a:extLst>
          </p:cNvPr>
          <p:cNvSpPr>
            <a:spLocks noGrp="1"/>
          </p:cNvSpPr>
          <p:nvPr>
            <p:ph type="title"/>
          </p:nvPr>
        </p:nvSpPr>
        <p:spPr/>
        <p:txBody>
          <a:bodyPr/>
          <a:lstStyle/>
          <a:p>
            <a:r>
              <a:rPr lang="en-US" dirty="0"/>
              <a:t>If we have time…</a:t>
            </a:r>
          </a:p>
        </p:txBody>
      </p:sp>
      <p:sp>
        <p:nvSpPr>
          <p:cNvPr id="8" name="Content Placeholder 7">
            <a:extLst>
              <a:ext uri="{FF2B5EF4-FFF2-40B4-BE49-F238E27FC236}">
                <a16:creationId xmlns:a16="http://schemas.microsoft.com/office/drawing/2014/main" id="{118BD0CC-45D4-493B-8CD4-939A5960D263}"/>
              </a:ext>
            </a:extLst>
          </p:cNvPr>
          <p:cNvSpPr>
            <a:spLocks noGrp="1"/>
          </p:cNvSpPr>
          <p:nvPr>
            <p:ph idx="1"/>
          </p:nvPr>
        </p:nvSpPr>
        <p:spPr/>
        <p:txBody>
          <a:bodyPr/>
          <a:lstStyle/>
          <a:p>
            <a:r>
              <a:rPr lang="en-US" dirty="0"/>
              <a:t>Branch prediction</a:t>
            </a:r>
          </a:p>
          <a:p>
            <a:r>
              <a:rPr lang="en-US" dirty="0"/>
              <a:t>Dynamic libraries</a:t>
            </a:r>
          </a:p>
        </p:txBody>
      </p:sp>
    </p:spTree>
    <p:extLst>
      <p:ext uri="{BB962C8B-B14F-4D97-AF65-F5344CB8AC3E}">
        <p14:creationId xmlns:p14="http://schemas.microsoft.com/office/powerpoint/2010/main" val="1291657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9" name="Rectangle 3"/>
          <p:cNvSpPr>
            <a:spLocks noGrp="1" noChangeArrowheads="1"/>
          </p:cNvSpPr>
          <p:nvPr>
            <p:ph type="body" idx="1"/>
          </p:nvPr>
        </p:nvSpPr>
        <p:spPr>
          <a:xfrm>
            <a:off x="442913" y="1220788"/>
            <a:ext cx="8624887" cy="5140325"/>
          </a:xfrm>
        </p:spPr>
        <p:txBody>
          <a:bodyPr/>
          <a:lstStyle/>
          <a:p>
            <a:pPr marL="284163" indent="-284163" eaLnBrk="1" hangingPunct="1">
              <a:defRPr/>
            </a:pPr>
            <a:r>
              <a:rPr lang="en-US" dirty="0"/>
              <a:t>Challenge</a:t>
            </a:r>
          </a:p>
          <a:p>
            <a:pPr marL="457200" lvl="1" indent="-173038" eaLnBrk="1" hangingPunct="1">
              <a:defRPr/>
            </a:pPr>
            <a:r>
              <a:rPr lang="en-US" dirty="0">
                <a:solidFill>
                  <a:srgbClr val="990000"/>
                </a:solidFill>
              </a:rPr>
              <a:t>Instruction Control Unit </a:t>
            </a:r>
            <a:r>
              <a:rPr lang="en-US" dirty="0"/>
              <a:t>must work well ahead of </a:t>
            </a:r>
            <a:r>
              <a:rPr lang="en-US" dirty="0">
                <a:solidFill>
                  <a:srgbClr val="990000"/>
                </a:solidFill>
              </a:rPr>
              <a:t>Execution Unit</a:t>
            </a:r>
            <a:br>
              <a:rPr lang="en-US" dirty="0"/>
            </a:br>
            <a:r>
              <a:rPr lang="en-US" dirty="0"/>
              <a:t>to generate enough operations to keep EU busy</a:t>
            </a:r>
          </a:p>
          <a:p>
            <a:pPr marL="285750" lvl="1" indent="-171450" eaLnBrk="1" hangingPunct="1">
              <a:defRPr/>
            </a:pPr>
            <a:endParaRPr lang="en-US" dirty="0"/>
          </a:p>
          <a:p>
            <a:pPr marL="285750" lvl="1" indent="-171450" eaLnBrk="1" hangingPunct="1">
              <a:defRPr/>
            </a:pPr>
            <a:endParaRPr lang="en-US" dirty="0"/>
          </a:p>
          <a:p>
            <a:pPr marL="285750" lvl="1" indent="-171450" eaLnBrk="1" hangingPunct="1">
              <a:defRPr/>
            </a:pPr>
            <a:endParaRPr lang="en-US" dirty="0"/>
          </a:p>
          <a:p>
            <a:pPr marL="285750" lvl="1" indent="-171450" eaLnBrk="1" hangingPunct="1">
              <a:defRPr/>
            </a:pPr>
            <a:endParaRPr lang="en-US" dirty="0"/>
          </a:p>
          <a:p>
            <a:pPr marL="285750" lvl="1" indent="-171450" eaLnBrk="1" hangingPunct="1">
              <a:defRPr/>
            </a:pPr>
            <a:endParaRPr lang="en-US" dirty="0"/>
          </a:p>
          <a:p>
            <a:pPr marL="285750" lvl="1" indent="-171450" eaLnBrk="1" hangingPunct="1">
              <a:defRPr/>
            </a:pPr>
            <a:endParaRPr lang="en-US" dirty="0"/>
          </a:p>
          <a:p>
            <a:pPr marL="285750" lvl="1" indent="-171450" eaLnBrk="1" hangingPunct="1">
              <a:defRPr/>
            </a:pPr>
            <a:endParaRPr lang="en-US" dirty="0"/>
          </a:p>
          <a:p>
            <a:pPr marL="457200" lvl="1" indent="-173038">
              <a:defRPr/>
            </a:pPr>
            <a:r>
              <a:rPr lang="en-US" dirty="0"/>
              <a:t>When encounters conditional branch, cannot reliably determine where to continue fetching</a:t>
            </a:r>
          </a:p>
        </p:txBody>
      </p:sp>
      <p:sp>
        <p:nvSpPr>
          <p:cNvPr id="9" name="Rectangle 4"/>
          <p:cNvSpPr>
            <a:spLocks noChangeArrowheads="1"/>
          </p:cNvSpPr>
          <p:nvPr/>
        </p:nvSpPr>
        <p:spPr bwMode="auto">
          <a:xfrm>
            <a:off x="1143000" y="2506308"/>
            <a:ext cx="4615445" cy="2305760"/>
          </a:xfrm>
          <a:prstGeom prst="rect">
            <a:avLst/>
          </a:prstGeom>
          <a:solidFill>
            <a:schemeClr val="bg1">
              <a:lumMod val="95000"/>
            </a:schemeClr>
          </a:solidFill>
          <a:ln w="19050"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nl-NL" sz="1800" dirty="0">
                <a:latin typeface="Courier New" pitchFamily="49" charset="0"/>
              </a:rPr>
              <a:t>  404663:  </a:t>
            </a:r>
            <a:r>
              <a:rPr lang="nl-NL" sz="1800" dirty="0" err="1">
                <a:latin typeface="Courier New" pitchFamily="49" charset="0"/>
              </a:rPr>
              <a:t>mov</a:t>
            </a:r>
            <a:r>
              <a:rPr lang="nl-NL" sz="1800" dirty="0">
                <a:latin typeface="Courier New" pitchFamily="49" charset="0"/>
              </a:rPr>
              <a:t>    $0x0,%eax</a:t>
            </a:r>
          </a:p>
          <a:p>
            <a:pPr>
              <a:lnSpc>
                <a:spcPct val="100000"/>
              </a:lnSpc>
              <a:tabLst>
                <a:tab pos="685800" algn="l"/>
                <a:tab pos="1435100" algn="l"/>
                <a:tab pos="3606800" algn="l"/>
                <a:tab pos="4686300" algn="l"/>
              </a:tabLst>
            </a:pPr>
            <a:r>
              <a:rPr lang="nl-NL" sz="1800" dirty="0">
                <a:latin typeface="Courier New" pitchFamily="49" charset="0"/>
              </a:rPr>
              <a:t>  404668:  </a:t>
            </a:r>
            <a:r>
              <a:rPr lang="nl-NL" sz="1800" dirty="0" err="1">
                <a:latin typeface="Courier New" pitchFamily="49" charset="0"/>
              </a:rPr>
              <a:t>cmp</a:t>
            </a:r>
            <a:r>
              <a:rPr lang="nl-NL" sz="1800" dirty="0">
                <a:latin typeface="Courier New" pitchFamily="49" charset="0"/>
              </a:rPr>
              <a:t>    (%</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rsi</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r>
              <a:rPr lang="nl-NL" sz="1800" i="1" dirty="0">
                <a:latin typeface="Courier New" pitchFamily="49" charset="0"/>
              </a:rPr>
              <a:t>40466b:  </a:t>
            </a:r>
            <a:r>
              <a:rPr lang="nl-NL" sz="1800" i="1" dirty="0" err="1">
                <a:latin typeface="Courier New" pitchFamily="49" charset="0"/>
              </a:rPr>
              <a:t>jge</a:t>
            </a:r>
            <a:r>
              <a:rPr lang="nl-NL" sz="1800" i="1" dirty="0">
                <a:latin typeface="Courier New" pitchFamily="49" charset="0"/>
              </a:rPr>
              <a:t>    404685</a:t>
            </a:r>
          </a:p>
          <a:p>
            <a:pPr>
              <a:lnSpc>
                <a:spcPct val="100000"/>
              </a:lnSpc>
              <a:tabLst>
                <a:tab pos="685800" algn="l"/>
                <a:tab pos="1435100" algn="l"/>
                <a:tab pos="3606800" algn="l"/>
                <a:tab pos="4686300" algn="l"/>
              </a:tabLst>
            </a:pPr>
            <a:r>
              <a:rPr lang="nl-NL" sz="1800" dirty="0">
                <a:latin typeface="Courier New" pitchFamily="49" charset="0"/>
              </a:rPr>
              <a:t>  40466d:  </a:t>
            </a:r>
            <a:r>
              <a:rPr lang="nl-NL" sz="1800" dirty="0" err="1">
                <a:latin typeface="Courier New" pitchFamily="49" charset="0"/>
              </a:rPr>
              <a:t>mov</a:t>
            </a:r>
            <a:r>
              <a:rPr lang="nl-NL" sz="1800" dirty="0">
                <a:latin typeface="Courier New" pitchFamily="49" charset="0"/>
              </a:rPr>
              <a:t>    0x8(%</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rax</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p>
          <a:p>
            <a:pPr>
              <a:lnSpc>
                <a:spcPct val="100000"/>
              </a:lnSpc>
              <a:tabLst>
                <a:tab pos="685800" algn="l"/>
                <a:tab pos="1435100" algn="l"/>
                <a:tab pos="3606800" algn="l"/>
                <a:tab pos="4686300" algn="l"/>
              </a:tabLst>
            </a:pPr>
            <a:r>
              <a:rPr lang="nl-NL" sz="1800" dirty="0">
                <a:latin typeface="Courier New" pitchFamily="49" charset="0"/>
              </a:rPr>
              <a:t>   . . .</a:t>
            </a:r>
          </a:p>
          <a:p>
            <a:pPr>
              <a:lnSpc>
                <a:spcPct val="100000"/>
              </a:lnSpc>
              <a:tabLst>
                <a:tab pos="685800" algn="l"/>
                <a:tab pos="1435100" algn="l"/>
                <a:tab pos="3606800" algn="l"/>
                <a:tab pos="4686300" algn="l"/>
              </a:tabLst>
            </a:pP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404685:  </a:t>
            </a:r>
            <a:r>
              <a:rPr lang="nl-NL" sz="1800" dirty="0" err="1">
                <a:latin typeface="Courier New" pitchFamily="49" charset="0"/>
              </a:rPr>
              <a:t>repz</a:t>
            </a:r>
            <a:r>
              <a:rPr lang="nl-NL" sz="1800" dirty="0">
                <a:latin typeface="Courier New" pitchFamily="49" charset="0"/>
              </a:rPr>
              <a:t> </a:t>
            </a:r>
            <a:r>
              <a:rPr lang="nl-NL" sz="1800" dirty="0" err="1">
                <a:latin typeface="Courier New" pitchFamily="49" charset="0"/>
              </a:rPr>
              <a:t>retq</a:t>
            </a:r>
            <a:endParaRPr lang="nl-NL" sz="1800" dirty="0">
              <a:latin typeface="Courier New" pitchFamily="49" charset="0"/>
            </a:endParaRPr>
          </a:p>
        </p:txBody>
      </p:sp>
      <p:sp>
        <p:nvSpPr>
          <p:cNvPr id="664578" name="Rectangle 2"/>
          <p:cNvSpPr>
            <a:spLocks noGrp="1" noChangeArrowheads="1"/>
          </p:cNvSpPr>
          <p:nvPr>
            <p:ph type="title"/>
          </p:nvPr>
        </p:nvSpPr>
        <p:spPr>
          <a:xfrm>
            <a:off x="457200" y="533400"/>
            <a:ext cx="6421438" cy="573087"/>
          </a:xfrm>
        </p:spPr>
        <p:txBody>
          <a:bodyPr/>
          <a:lstStyle/>
          <a:p>
            <a:pPr eaLnBrk="1" hangingPunct="1">
              <a:defRPr/>
            </a:pPr>
            <a:r>
              <a:rPr lang="en-US"/>
              <a:t>What About Branches?</a:t>
            </a:r>
          </a:p>
        </p:txBody>
      </p:sp>
      <p:sp>
        <p:nvSpPr>
          <p:cNvPr id="48133" name="AutoShape 5"/>
          <p:cNvSpPr>
            <a:spLocks/>
          </p:cNvSpPr>
          <p:nvPr/>
        </p:nvSpPr>
        <p:spPr bwMode="auto">
          <a:xfrm>
            <a:off x="5792916" y="2514600"/>
            <a:ext cx="304800" cy="509814"/>
          </a:xfrm>
          <a:prstGeom prst="rightBrace">
            <a:avLst>
              <a:gd name="adj1" fmla="val 16667"/>
              <a:gd name="adj2" fmla="val 50000"/>
            </a:avLst>
          </a:prstGeom>
          <a:noFill/>
          <a:ln w="25400">
            <a:solidFill>
              <a:schemeClr val="tx1"/>
            </a:solidFill>
            <a:round/>
            <a:headEnd/>
            <a:tailEnd/>
          </a:ln>
        </p:spPr>
        <p:txBody>
          <a:bodyPr wrap="none" anchor="ctr"/>
          <a:lstStyle/>
          <a:p>
            <a:endParaRPr lang="en-US" dirty="0">
              <a:latin typeface="Calibri" pitchFamily="34" charset="0"/>
            </a:endParaRPr>
          </a:p>
        </p:txBody>
      </p:sp>
      <p:sp>
        <p:nvSpPr>
          <p:cNvPr id="48135" name="Text Box 7"/>
          <p:cNvSpPr txBox="1">
            <a:spLocks noChangeArrowheads="1"/>
          </p:cNvSpPr>
          <p:nvPr/>
        </p:nvSpPr>
        <p:spPr bwMode="auto">
          <a:xfrm>
            <a:off x="6172835" y="2562749"/>
            <a:ext cx="1411605" cy="461665"/>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Executing</a:t>
            </a:r>
          </a:p>
        </p:txBody>
      </p:sp>
      <p:sp>
        <p:nvSpPr>
          <p:cNvPr id="48136" name="Text Box 8"/>
          <p:cNvSpPr txBox="1">
            <a:spLocks noChangeArrowheads="1"/>
          </p:cNvSpPr>
          <p:nvPr/>
        </p:nvSpPr>
        <p:spPr bwMode="auto">
          <a:xfrm>
            <a:off x="6622835" y="3045767"/>
            <a:ext cx="2444965" cy="461665"/>
          </a:xfrm>
          <a:prstGeom prst="rect">
            <a:avLst/>
          </a:prstGeom>
          <a:noFill/>
          <a:ln w="25400">
            <a:noFill/>
            <a:miter lim="800000"/>
            <a:headEnd/>
            <a:tailEnd/>
          </a:ln>
        </p:spPr>
        <p:txBody>
          <a:bodyPr wrap="none">
            <a:spAutoFit/>
          </a:bodyPr>
          <a:lstStyle/>
          <a:p>
            <a:pPr>
              <a:lnSpc>
                <a:spcPct val="100000"/>
              </a:lnSpc>
            </a:pPr>
            <a:r>
              <a:rPr lang="en-US" dirty="0">
                <a:solidFill>
                  <a:srgbClr val="990000"/>
                </a:solidFill>
                <a:latin typeface="Calibri" pitchFamily="34" charset="0"/>
              </a:rPr>
              <a:t>How to continue?</a:t>
            </a:r>
          </a:p>
        </p:txBody>
      </p:sp>
      <p:cxnSp>
        <p:nvCxnSpPr>
          <p:cNvPr id="10" name="Straight Arrow Connector 9"/>
          <p:cNvCxnSpPr/>
          <p:nvPr/>
        </p:nvCxnSpPr>
        <p:spPr bwMode="auto">
          <a:xfrm flipH="1">
            <a:off x="5257800" y="3276600"/>
            <a:ext cx="1295400" cy="0"/>
          </a:xfrm>
          <a:prstGeom prst="straightConnector1">
            <a:avLst/>
          </a:prstGeom>
          <a:noFill/>
          <a:ln w="25400" cap="flat" cmpd="sng" algn="ctr">
            <a:solidFill>
              <a:srgbClr val="990000"/>
            </a:solidFill>
            <a:prstDash val="solid"/>
            <a:round/>
            <a:headEnd type="none" w="med" len="med"/>
            <a:tailEnd type="arrow"/>
          </a:ln>
          <a:effectLst/>
        </p:spPr>
      </p:cxn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533400" y="457200"/>
            <a:ext cx="5862638" cy="573087"/>
          </a:xfrm>
        </p:spPr>
        <p:txBody>
          <a:bodyPr/>
          <a:lstStyle/>
          <a:p>
            <a:pPr eaLnBrk="1" hangingPunct="1">
              <a:defRPr/>
            </a:pPr>
            <a:r>
              <a:rPr lang="en-US"/>
              <a:t>Modern CPU Design</a:t>
            </a:r>
          </a:p>
        </p:txBody>
      </p:sp>
      <p:sp>
        <p:nvSpPr>
          <p:cNvPr id="421891" name="Rectangle 3"/>
          <p:cNvSpPr>
            <a:spLocks noChangeArrowheads="1"/>
          </p:cNvSpPr>
          <p:nvPr/>
        </p:nvSpPr>
        <p:spPr bwMode="auto">
          <a:xfrm>
            <a:off x="1542040" y="3505200"/>
            <a:ext cx="6510337" cy="3048000"/>
          </a:xfrm>
          <a:prstGeom prst="rect">
            <a:avLst/>
          </a:prstGeom>
          <a:solidFill>
            <a:schemeClr val="bg1">
              <a:lumMod val="95000"/>
            </a:schemeClr>
          </a:solidFill>
          <a:ln w="19050">
            <a:solidFill>
              <a:schemeClr val="tx1"/>
            </a:solidFill>
            <a:miter lim="800000"/>
            <a:headEnd/>
            <a:tailEnd/>
          </a:ln>
          <a:effectLst/>
        </p:spPr>
        <p:txBody>
          <a:bodyPr wrap="none" anchor="b" anchorCtr="0"/>
          <a:lstStyle/>
          <a:p>
            <a:pPr eaLnBrk="1" hangingPunct="1">
              <a:lnSpc>
                <a:spcPct val="100000"/>
              </a:lnSpc>
              <a:defRPr/>
            </a:pPr>
            <a:r>
              <a:rPr lang="en-US" i="1" dirty="0">
                <a:solidFill>
                  <a:schemeClr val="tx1">
                    <a:lumMod val="50000"/>
                    <a:lumOff val="50000"/>
                  </a:schemeClr>
                </a:solidFill>
                <a:latin typeface="Calibri" pitchFamily="34" charset="0"/>
              </a:rPr>
              <a:t>Execution</a:t>
            </a:r>
          </a:p>
        </p:txBody>
      </p:sp>
      <p:sp>
        <p:nvSpPr>
          <p:cNvPr id="11268" name="Rectangle 4"/>
          <p:cNvSpPr>
            <a:spLocks noChangeArrowheads="1"/>
          </p:cNvSpPr>
          <p:nvPr/>
        </p:nvSpPr>
        <p:spPr bwMode="auto">
          <a:xfrm>
            <a:off x="2057400" y="3900160"/>
            <a:ext cx="5706052" cy="762000"/>
          </a:xfrm>
          <a:prstGeom prst="rect">
            <a:avLst/>
          </a:prstGeom>
          <a:solidFill>
            <a:schemeClr val="bg1">
              <a:lumMod val="75000"/>
            </a:schemeClr>
          </a:solidFill>
          <a:ln w="9525">
            <a:solidFill>
              <a:schemeClr val="tx1"/>
            </a:solidFill>
            <a:miter lim="800000"/>
            <a:headEnd/>
            <a:tailEnd/>
          </a:ln>
        </p:spPr>
        <p:txBody>
          <a:bodyPr wrap="none" anchor="ctr"/>
          <a:lstStyle/>
          <a:p>
            <a:pPr algn="r" eaLnBrk="1" hangingPunct="1">
              <a:lnSpc>
                <a:spcPct val="100000"/>
              </a:lnSpc>
            </a:pPr>
            <a:r>
              <a:rPr lang="en-US" sz="1400" dirty="0">
                <a:latin typeface="Calibri" pitchFamily="34" charset="0"/>
              </a:rPr>
              <a:t>Functional</a:t>
            </a:r>
          </a:p>
          <a:p>
            <a:pPr algn="r" eaLnBrk="1" hangingPunct="1">
              <a:lnSpc>
                <a:spcPct val="100000"/>
              </a:lnSpc>
            </a:pPr>
            <a:r>
              <a:rPr lang="en-US" sz="1400" dirty="0">
                <a:latin typeface="Calibri" pitchFamily="34" charset="0"/>
              </a:rPr>
              <a:t>Units</a:t>
            </a:r>
          </a:p>
        </p:txBody>
      </p:sp>
      <p:sp>
        <p:nvSpPr>
          <p:cNvPr id="421893" name="Rectangle 5"/>
          <p:cNvSpPr>
            <a:spLocks noChangeArrowheads="1"/>
          </p:cNvSpPr>
          <p:nvPr/>
        </p:nvSpPr>
        <p:spPr bwMode="auto">
          <a:xfrm>
            <a:off x="1542040" y="1219200"/>
            <a:ext cx="6510337" cy="1905000"/>
          </a:xfrm>
          <a:prstGeom prst="rect">
            <a:avLst/>
          </a:prstGeom>
          <a:solidFill>
            <a:schemeClr val="bg1">
              <a:lumMod val="95000"/>
            </a:schemeClr>
          </a:solidFill>
          <a:ln w="19050">
            <a:solidFill>
              <a:schemeClr val="tx1"/>
            </a:solidFill>
            <a:miter lim="800000"/>
            <a:headEnd/>
            <a:tailEnd/>
          </a:ln>
          <a:effectLst/>
        </p:spPr>
        <p:txBody>
          <a:bodyPr wrap="none" anchor="t" anchorCtr="0"/>
          <a:lstStyle/>
          <a:p>
            <a:pPr eaLnBrk="1" hangingPunct="1">
              <a:lnSpc>
                <a:spcPct val="100000"/>
              </a:lnSpc>
              <a:defRPr/>
            </a:pPr>
            <a:r>
              <a:rPr lang="en-US" i="1" dirty="0">
                <a:solidFill>
                  <a:schemeClr val="tx1">
                    <a:lumMod val="50000"/>
                    <a:lumOff val="50000"/>
                  </a:schemeClr>
                </a:solidFill>
                <a:latin typeface="Calibri" pitchFamily="34" charset="0"/>
              </a:rPr>
              <a:t>Instruction Control</a:t>
            </a:r>
          </a:p>
        </p:txBody>
      </p:sp>
      <p:sp>
        <p:nvSpPr>
          <p:cNvPr id="11270" name="Rectangle 6"/>
          <p:cNvSpPr>
            <a:spLocks noChangeArrowheads="1"/>
          </p:cNvSpPr>
          <p:nvPr/>
        </p:nvSpPr>
        <p:spPr bwMode="auto">
          <a:xfrm>
            <a:off x="221672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Branch</a:t>
            </a:r>
          </a:p>
        </p:txBody>
      </p:sp>
      <p:sp>
        <p:nvSpPr>
          <p:cNvPr id="11271" name="Rectangle 7"/>
          <p:cNvSpPr>
            <a:spLocks noChangeArrowheads="1"/>
          </p:cNvSpPr>
          <p:nvPr/>
        </p:nvSpPr>
        <p:spPr bwMode="auto">
          <a:xfrm>
            <a:off x="375977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a:solidFill>
                  <a:schemeClr val="bg1"/>
                </a:solidFill>
                <a:latin typeface="Calibri" pitchFamily="34" charset="0"/>
              </a:rPr>
              <a:t>Arith</a:t>
            </a:r>
            <a:endParaRPr lang="en-US" sz="1400" dirty="0">
              <a:solidFill>
                <a:schemeClr val="bg1"/>
              </a:solidFill>
              <a:latin typeface="Calibri" pitchFamily="34" charset="0"/>
            </a:endParaRPr>
          </a:p>
        </p:txBody>
      </p:sp>
      <p:sp>
        <p:nvSpPr>
          <p:cNvPr id="11272" name="Rectangle 8"/>
          <p:cNvSpPr>
            <a:spLocks noChangeArrowheads="1"/>
          </p:cNvSpPr>
          <p:nvPr/>
        </p:nvSpPr>
        <p:spPr bwMode="auto">
          <a:xfrm>
            <a:off x="4532890" y="4038600"/>
            <a:ext cx="674687"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a:solidFill>
                  <a:schemeClr val="bg1"/>
                </a:solidFill>
                <a:latin typeface="Calibri" pitchFamily="34" charset="0"/>
              </a:rPr>
              <a:t>Arith</a:t>
            </a:r>
            <a:endParaRPr lang="en-US" sz="1400" dirty="0">
              <a:solidFill>
                <a:schemeClr val="bg1"/>
              </a:solidFill>
              <a:latin typeface="Calibri" pitchFamily="34" charset="0"/>
            </a:endParaRPr>
          </a:p>
        </p:txBody>
      </p:sp>
      <p:sp>
        <p:nvSpPr>
          <p:cNvPr id="11273" name="Rectangle 9"/>
          <p:cNvSpPr>
            <a:spLocks noChangeArrowheads="1"/>
          </p:cNvSpPr>
          <p:nvPr/>
        </p:nvSpPr>
        <p:spPr bwMode="auto">
          <a:xfrm>
            <a:off x="5302827"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Load</a:t>
            </a:r>
          </a:p>
        </p:txBody>
      </p:sp>
      <p:sp>
        <p:nvSpPr>
          <p:cNvPr id="11274" name="Rectangle 10"/>
          <p:cNvSpPr>
            <a:spLocks noChangeArrowheads="1"/>
          </p:cNvSpPr>
          <p:nvPr/>
        </p:nvSpPr>
        <p:spPr bwMode="auto">
          <a:xfrm>
            <a:off x="6074352" y="4038600"/>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r>
              <a:rPr lang="en-US" sz="1400" dirty="0">
                <a:solidFill>
                  <a:schemeClr val="bg1"/>
                </a:solidFill>
                <a:latin typeface="Calibri" pitchFamily="34" charset="0"/>
              </a:rPr>
              <a:t>Store</a:t>
            </a:r>
          </a:p>
        </p:txBody>
      </p:sp>
      <p:sp>
        <p:nvSpPr>
          <p:cNvPr id="11275" name="Rectangle 11"/>
          <p:cNvSpPr>
            <a:spLocks noChangeArrowheads="1"/>
          </p:cNvSpPr>
          <p:nvPr/>
        </p:nvSpPr>
        <p:spPr bwMode="auto">
          <a:xfrm>
            <a:off x="6460115" y="1676400"/>
            <a:ext cx="1303337" cy="11430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Cache</a:t>
            </a:r>
          </a:p>
        </p:txBody>
      </p:sp>
      <p:sp>
        <p:nvSpPr>
          <p:cNvPr id="11276" name="Rectangle 12"/>
          <p:cNvSpPr>
            <a:spLocks noChangeArrowheads="1"/>
          </p:cNvSpPr>
          <p:nvPr/>
        </p:nvSpPr>
        <p:spPr bwMode="auto">
          <a:xfrm>
            <a:off x="5302827" y="5562600"/>
            <a:ext cx="1447800" cy="6096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Data</a:t>
            </a:r>
          </a:p>
          <a:p>
            <a:pPr algn="ctr" eaLnBrk="1" hangingPunct="1">
              <a:lnSpc>
                <a:spcPct val="100000"/>
              </a:lnSpc>
            </a:pPr>
            <a:r>
              <a:rPr lang="en-US" sz="1400" dirty="0">
                <a:solidFill>
                  <a:schemeClr val="bg1"/>
                </a:solidFill>
                <a:latin typeface="Calibri" pitchFamily="34" charset="0"/>
              </a:rPr>
              <a:t>Cache</a:t>
            </a:r>
          </a:p>
        </p:txBody>
      </p:sp>
      <p:sp>
        <p:nvSpPr>
          <p:cNvPr id="11277" name="Rectangle 13"/>
          <p:cNvSpPr>
            <a:spLocks noChangeArrowheads="1"/>
          </p:cNvSpPr>
          <p:nvPr/>
        </p:nvSpPr>
        <p:spPr bwMode="auto">
          <a:xfrm>
            <a:off x="4242377" y="1676400"/>
            <a:ext cx="1157288" cy="5334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Fetch</a:t>
            </a:r>
          </a:p>
          <a:p>
            <a:pPr algn="ctr" eaLnBrk="1" hangingPunct="1">
              <a:lnSpc>
                <a:spcPct val="100000"/>
              </a:lnSpc>
            </a:pPr>
            <a:r>
              <a:rPr lang="en-US" sz="1400" dirty="0">
                <a:solidFill>
                  <a:schemeClr val="bg1"/>
                </a:solidFill>
                <a:latin typeface="Calibri" pitchFamily="34" charset="0"/>
              </a:rPr>
              <a:t>Control</a:t>
            </a:r>
          </a:p>
        </p:txBody>
      </p:sp>
      <p:sp>
        <p:nvSpPr>
          <p:cNvPr id="11278" name="Rectangle 14"/>
          <p:cNvSpPr>
            <a:spLocks noChangeArrowheads="1"/>
          </p:cNvSpPr>
          <p:nvPr/>
        </p:nvSpPr>
        <p:spPr bwMode="auto">
          <a:xfrm>
            <a:off x="4242377" y="2286000"/>
            <a:ext cx="1157288" cy="5334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Decode</a:t>
            </a:r>
          </a:p>
        </p:txBody>
      </p:sp>
      <p:sp>
        <p:nvSpPr>
          <p:cNvPr id="11279" name="Line 15"/>
          <p:cNvSpPr>
            <a:spLocks noChangeShapeType="1"/>
          </p:cNvSpPr>
          <p:nvPr/>
        </p:nvSpPr>
        <p:spPr bwMode="auto">
          <a:xfrm>
            <a:off x="5399665" y="1948130"/>
            <a:ext cx="106045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0" name="Line 16"/>
          <p:cNvSpPr>
            <a:spLocks noChangeShapeType="1"/>
          </p:cNvSpPr>
          <p:nvPr/>
        </p:nvSpPr>
        <p:spPr bwMode="auto">
          <a:xfrm flipH="1">
            <a:off x="5399665" y="2562880"/>
            <a:ext cx="106045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1" name="Line 17"/>
          <p:cNvSpPr>
            <a:spLocks noChangeShapeType="1"/>
          </p:cNvSpPr>
          <p:nvPr/>
        </p:nvSpPr>
        <p:spPr bwMode="auto">
          <a:xfrm>
            <a:off x="4820227" y="2819400"/>
            <a:ext cx="0" cy="990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2" name="Freeform 18"/>
          <p:cNvSpPr>
            <a:spLocks/>
          </p:cNvSpPr>
          <p:nvPr/>
        </p:nvSpPr>
        <p:spPr bwMode="auto">
          <a:xfrm flipH="1">
            <a:off x="2313565" y="1752600"/>
            <a:ext cx="1928812" cy="2286000"/>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28575">
            <a:solidFill>
              <a:schemeClr val="tx1"/>
            </a:solidFill>
            <a:prstDash val="sysDot"/>
            <a:round/>
            <a:headEnd type="triangle" w="med" len="med"/>
            <a:tailEnd/>
          </a:ln>
        </p:spPr>
        <p:txBody>
          <a:bodyPr/>
          <a:lstStyle/>
          <a:p>
            <a:endParaRPr lang="en-US" dirty="0">
              <a:latin typeface="Calibri" pitchFamily="34" charset="0"/>
            </a:endParaRPr>
          </a:p>
        </p:txBody>
      </p:sp>
      <p:sp>
        <p:nvSpPr>
          <p:cNvPr id="11283" name="Line 19"/>
          <p:cNvSpPr>
            <a:spLocks noChangeShapeType="1"/>
          </p:cNvSpPr>
          <p:nvPr/>
        </p:nvSpPr>
        <p:spPr bwMode="auto">
          <a:xfrm rot="5400000">
            <a:off x="4963102"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4" name="Line 20"/>
          <p:cNvSpPr>
            <a:spLocks noChangeShapeType="1"/>
          </p:cNvSpPr>
          <p:nvPr/>
        </p:nvSpPr>
        <p:spPr bwMode="auto">
          <a:xfrm rot="16200000" flipV="1">
            <a:off x="5253615"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5" name="Line 21"/>
          <p:cNvSpPr>
            <a:spLocks noChangeShapeType="1"/>
          </p:cNvSpPr>
          <p:nvPr/>
        </p:nvSpPr>
        <p:spPr bwMode="auto">
          <a:xfrm rot="5400000">
            <a:off x="5734627"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6" name="Line 22"/>
          <p:cNvSpPr>
            <a:spLocks noChangeShapeType="1"/>
          </p:cNvSpPr>
          <p:nvPr/>
        </p:nvSpPr>
        <p:spPr bwMode="auto">
          <a:xfrm rot="5400000">
            <a:off x="6023552" y="502920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87" name="Text Box 23"/>
          <p:cNvSpPr txBox="1">
            <a:spLocks noChangeArrowheads="1"/>
          </p:cNvSpPr>
          <p:nvPr/>
        </p:nvSpPr>
        <p:spPr bwMode="auto">
          <a:xfrm>
            <a:off x="5514320" y="1673423"/>
            <a:ext cx="782202"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Address</a:t>
            </a:r>
          </a:p>
        </p:txBody>
      </p:sp>
      <p:sp>
        <p:nvSpPr>
          <p:cNvPr id="11288" name="Text Box 24"/>
          <p:cNvSpPr txBox="1">
            <a:spLocks noChangeArrowheads="1"/>
          </p:cNvSpPr>
          <p:nvPr/>
        </p:nvSpPr>
        <p:spPr bwMode="auto">
          <a:xfrm>
            <a:off x="5410200" y="2286000"/>
            <a:ext cx="1069140"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Instructions</a:t>
            </a:r>
          </a:p>
        </p:txBody>
      </p:sp>
      <p:sp>
        <p:nvSpPr>
          <p:cNvPr id="11289" name="Text Box 25"/>
          <p:cNvSpPr txBox="1">
            <a:spLocks noChangeArrowheads="1"/>
          </p:cNvSpPr>
          <p:nvPr/>
        </p:nvSpPr>
        <p:spPr bwMode="auto">
          <a:xfrm>
            <a:off x="4800600" y="2816423"/>
            <a:ext cx="1010981"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Operations</a:t>
            </a:r>
          </a:p>
        </p:txBody>
      </p:sp>
      <p:sp>
        <p:nvSpPr>
          <p:cNvPr id="11290" name="Text Box 26"/>
          <p:cNvSpPr txBox="1">
            <a:spLocks noChangeArrowheads="1"/>
          </p:cNvSpPr>
          <p:nvPr/>
        </p:nvSpPr>
        <p:spPr bwMode="auto">
          <a:xfrm>
            <a:off x="2286000" y="3166080"/>
            <a:ext cx="1291957" cy="307777"/>
          </a:xfrm>
          <a:prstGeom prst="rect">
            <a:avLst/>
          </a:prstGeom>
          <a:noFill/>
          <a:ln w="9525">
            <a:noFill/>
            <a:miter lim="800000"/>
            <a:headEnd/>
            <a:tailEnd/>
          </a:ln>
        </p:spPr>
        <p:txBody>
          <a:bodyPr wrap="none">
            <a:spAutoFit/>
          </a:bodyPr>
          <a:lstStyle/>
          <a:p>
            <a:pPr eaLnBrk="1" hangingPunct="1">
              <a:lnSpc>
                <a:spcPct val="100000"/>
              </a:lnSpc>
            </a:pPr>
            <a:r>
              <a:rPr lang="en-US" sz="1400" dirty="0">
                <a:latin typeface="Calibri" pitchFamily="34" charset="0"/>
              </a:rPr>
              <a:t>Prediction OK?</a:t>
            </a:r>
          </a:p>
        </p:txBody>
      </p:sp>
      <p:sp>
        <p:nvSpPr>
          <p:cNvPr id="11291" name="Text Box 27"/>
          <p:cNvSpPr txBox="1">
            <a:spLocks noChangeArrowheads="1"/>
          </p:cNvSpPr>
          <p:nvPr/>
        </p:nvSpPr>
        <p:spPr bwMode="auto">
          <a:xfrm>
            <a:off x="6515677" y="5240179"/>
            <a:ext cx="434734"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a:latin typeface="Calibri" pitchFamily="34" charset="0"/>
              </a:rPr>
              <a:t>Data</a:t>
            </a:r>
          </a:p>
        </p:txBody>
      </p:sp>
      <p:sp>
        <p:nvSpPr>
          <p:cNvPr id="11292" name="Text Box 28"/>
          <p:cNvSpPr txBox="1">
            <a:spLocks noChangeArrowheads="1"/>
          </p:cNvSpPr>
          <p:nvPr/>
        </p:nvSpPr>
        <p:spPr bwMode="auto">
          <a:xfrm>
            <a:off x="5735940" y="5257800"/>
            <a:ext cx="434734"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a:latin typeface="Calibri" pitchFamily="34" charset="0"/>
              </a:rPr>
              <a:t>Data</a:t>
            </a:r>
          </a:p>
        </p:txBody>
      </p:sp>
      <p:sp>
        <p:nvSpPr>
          <p:cNvPr id="11293" name="Text Box 29"/>
          <p:cNvSpPr txBox="1">
            <a:spLocks noChangeArrowheads="1"/>
          </p:cNvSpPr>
          <p:nvPr/>
        </p:nvSpPr>
        <p:spPr bwMode="auto">
          <a:xfrm>
            <a:off x="5084584" y="5011579"/>
            <a:ext cx="478016"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err="1">
                <a:latin typeface="Calibri" pitchFamily="34" charset="0"/>
              </a:rPr>
              <a:t>Addr</a:t>
            </a:r>
            <a:r>
              <a:rPr lang="en-US" sz="1000" dirty="0">
                <a:latin typeface="Calibri" pitchFamily="34" charset="0"/>
              </a:rPr>
              <a:t>.</a:t>
            </a:r>
          </a:p>
        </p:txBody>
      </p:sp>
      <p:sp>
        <p:nvSpPr>
          <p:cNvPr id="11294" name="Text Box 30"/>
          <p:cNvSpPr txBox="1">
            <a:spLocks noChangeArrowheads="1"/>
          </p:cNvSpPr>
          <p:nvPr/>
        </p:nvSpPr>
        <p:spPr bwMode="auto">
          <a:xfrm>
            <a:off x="5853440" y="5011579"/>
            <a:ext cx="478016"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err="1">
                <a:latin typeface="Calibri" pitchFamily="34" charset="0"/>
              </a:rPr>
              <a:t>Addr</a:t>
            </a:r>
            <a:r>
              <a:rPr lang="en-US" sz="1000" dirty="0">
                <a:latin typeface="Calibri" pitchFamily="34" charset="0"/>
              </a:rPr>
              <a:t>.</a:t>
            </a:r>
          </a:p>
        </p:txBody>
      </p:sp>
      <p:sp>
        <p:nvSpPr>
          <p:cNvPr id="11295" name="Line 31"/>
          <p:cNvSpPr>
            <a:spLocks noChangeShapeType="1"/>
          </p:cNvSpPr>
          <p:nvPr/>
        </p:nvSpPr>
        <p:spPr bwMode="auto">
          <a:xfrm>
            <a:off x="2543175"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6" name="Line 32"/>
          <p:cNvSpPr>
            <a:spLocks noChangeShapeType="1"/>
          </p:cNvSpPr>
          <p:nvPr/>
        </p:nvSpPr>
        <p:spPr bwMode="auto">
          <a:xfrm>
            <a:off x="4087812"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7" name="Line 33"/>
          <p:cNvSpPr>
            <a:spLocks noChangeShapeType="1"/>
          </p:cNvSpPr>
          <p:nvPr/>
        </p:nvSpPr>
        <p:spPr bwMode="auto">
          <a:xfrm>
            <a:off x="485775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8" name="Line 34"/>
          <p:cNvSpPr>
            <a:spLocks noChangeShapeType="1"/>
          </p:cNvSpPr>
          <p:nvPr/>
        </p:nvSpPr>
        <p:spPr bwMode="auto">
          <a:xfrm>
            <a:off x="5630862"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299" name="Line 35"/>
          <p:cNvSpPr>
            <a:spLocks noChangeShapeType="1"/>
          </p:cNvSpPr>
          <p:nvPr/>
        </p:nvSpPr>
        <p:spPr bwMode="auto">
          <a:xfrm>
            <a:off x="640080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00" name="Line 36"/>
          <p:cNvSpPr>
            <a:spLocks noChangeShapeType="1"/>
          </p:cNvSpPr>
          <p:nvPr/>
        </p:nvSpPr>
        <p:spPr bwMode="auto">
          <a:xfrm>
            <a:off x="2543175" y="3810000"/>
            <a:ext cx="3857625" cy="0"/>
          </a:xfrm>
          <a:prstGeom prst="line">
            <a:avLst/>
          </a:prstGeom>
          <a:noFill/>
          <a:ln w="28575">
            <a:solidFill>
              <a:schemeClr val="tx1"/>
            </a:solidFill>
            <a:round/>
            <a:headEnd/>
            <a:tailEnd/>
          </a:ln>
        </p:spPr>
        <p:txBody>
          <a:bodyPr/>
          <a:lstStyle/>
          <a:p>
            <a:endParaRPr lang="en-US" dirty="0">
              <a:latin typeface="Calibri" pitchFamily="34" charset="0"/>
            </a:endParaRPr>
          </a:p>
        </p:txBody>
      </p:sp>
      <p:sp>
        <p:nvSpPr>
          <p:cNvPr id="11301" name="Rectangle 37"/>
          <p:cNvSpPr>
            <a:spLocks noChangeArrowheads="1"/>
          </p:cNvSpPr>
          <p:nvPr/>
        </p:nvSpPr>
        <p:spPr bwMode="auto">
          <a:xfrm>
            <a:off x="2989840" y="4038600"/>
            <a:ext cx="673100"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a:solidFill>
                  <a:schemeClr val="bg1"/>
                </a:solidFill>
                <a:latin typeface="Calibri" pitchFamily="34" charset="0"/>
              </a:rPr>
              <a:t>Arith</a:t>
            </a:r>
            <a:endParaRPr lang="en-US" sz="1400" dirty="0">
              <a:solidFill>
                <a:schemeClr val="bg1"/>
              </a:solidFill>
              <a:latin typeface="Calibri" pitchFamily="34" charset="0"/>
            </a:endParaRPr>
          </a:p>
        </p:txBody>
      </p:sp>
      <p:sp>
        <p:nvSpPr>
          <p:cNvPr id="11302" name="Line 38"/>
          <p:cNvSpPr>
            <a:spLocks noChangeShapeType="1"/>
          </p:cNvSpPr>
          <p:nvPr/>
        </p:nvSpPr>
        <p:spPr bwMode="auto">
          <a:xfrm>
            <a:off x="3314700" y="3810000"/>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03" name="Line 39"/>
          <p:cNvSpPr>
            <a:spLocks noChangeShapeType="1"/>
          </p:cNvSpPr>
          <p:nvPr/>
        </p:nvSpPr>
        <p:spPr bwMode="auto">
          <a:xfrm>
            <a:off x="1735715" y="4876800"/>
            <a:ext cx="5214696" cy="0"/>
          </a:xfrm>
          <a:prstGeom prst="line">
            <a:avLst/>
          </a:prstGeom>
          <a:noFill/>
          <a:ln w="28575">
            <a:solidFill>
              <a:schemeClr val="tx1"/>
            </a:solidFill>
            <a:round/>
            <a:headEnd/>
            <a:tailEnd/>
          </a:ln>
        </p:spPr>
        <p:txBody>
          <a:bodyPr/>
          <a:lstStyle/>
          <a:p>
            <a:endParaRPr lang="en-US" dirty="0">
              <a:latin typeface="Calibri" pitchFamily="34" charset="0"/>
            </a:endParaRPr>
          </a:p>
        </p:txBody>
      </p:sp>
      <p:grpSp>
        <p:nvGrpSpPr>
          <p:cNvPr id="2" name="Group 40"/>
          <p:cNvGrpSpPr>
            <a:grpSpLocks/>
          </p:cNvGrpSpPr>
          <p:nvPr/>
        </p:nvGrpSpPr>
        <p:grpSpPr bwMode="auto">
          <a:xfrm>
            <a:off x="2507240" y="4495800"/>
            <a:ext cx="3857625" cy="381000"/>
            <a:chOff x="768" y="2016"/>
            <a:chExt cx="1920" cy="144"/>
          </a:xfrm>
        </p:grpSpPr>
        <p:sp>
          <p:nvSpPr>
            <p:cNvPr id="11313" name="Line 41"/>
            <p:cNvSpPr>
              <a:spLocks noChangeShapeType="1"/>
            </p:cNvSpPr>
            <p:nvPr/>
          </p:nvSpPr>
          <p:spPr bwMode="auto">
            <a:xfrm>
              <a:off x="76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4" name="Line 42"/>
            <p:cNvSpPr>
              <a:spLocks noChangeShapeType="1"/>
            </p:cNvSpPr>
            <p:nvPr/>
          </p:nvSpPr>
          <p:spPr bwMode="auto">
            <a:xfrm>
              <a:off x="1536"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5" name="Line 43"/>
            <p:cNvSpPr>
              <a:spLocks noChangeShapeType="1"/>
            </p:cNvSpPr>
            <p:nvPr/>
          </p:nvSpPr>
          <p:spPr bwMode="auto">
            <a:xfrm>
              <a:off x="1920"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6" name="Line 44"/>
            <p:cNvSpPr>
              <a:spLocks noChangeShapeType="1"/>
            </p:cNvSpPr>
            <p:nvPr/>
          </p:nvSpPr>
          <p:spPr bwMode="auto">
            <a:xfrm>
              <a:off x="2304"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7" name="Line 45"/>
            <p:cNvSpPr>
              <a:spLocks noChangeShapeType="1"/>
            </p:cNvSpPr>
            <p:nvPr/>
          </p:nvSpPr>
          <p:spPr bwMode="auto">
            <a:xfrm>
              <a:off x="268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11318" name="Line 46"/>
            <p:cNvSpPr>
              <a:spLocks noChangeShapeType="1"/>
            </p:cNvSpPr>
            <p:nvPr/>
          </p:nvSpPr>
          <p:spPr bwMode="auto">
            <a:xfrm>
              <a:off x="1152"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grpSp>
      <p:sp>
        <p:nvSpPr>
          <p:cNvPr id="11305" name="Rectangle 47"/>
          <p:cNvSpPr>
            <a:spLocks noChangeArrowheads="1"/>
          </p:cNvSpPr>
          <p:nvPr/>
        </p:nvSpPr>
        <p:spPr bwMode="auto">
          <a:xfrm>
            <a:off x="2796165" y="4829175"/>
            <a:ext cx="1514902" cy="307777"/>
          </a:xfrm>
          <a:prstGeom prst="rect">
            <a:avLst/>
          </a:prstGeom>
          <a:noFill/>
          <a:ln w="9525">
            <a:noFill/>
            <a:miter lim="800000"/>
            <a:headEnd/>
            <a:tailEnd/>
          </a:ln>
        </p:spPr>
        <p:txBody>
          <a:bodyPr wrap="none">
            <a:spAutoFit/>
          </a:bodyPr>
          <a:lstStyle/>
          <a:p>
            <a:pPr eaLnBrk="1" hangingPunct="1">
              <a:lnSpc>
                <a:spcPct val="100000"/>
              </a:lnSpc>
            </a:pPr>
            <a:r>
              <a:rPr lang="en-US" sz="1400" dirty="0">
                <a:latin typeface="Calibri" pitchFamily="34" charset="0"/>
              </a:rPr>
              <a:t>Operation Results</a:t>
            </a:r>
          </a:p>
        </p:txBody>
      </p:sp>
      <p:sp>
        <p:nvSpPr>
          <p:cNvPr id="11306" name="Rectangle 48"/>
          <p:cNvSpPr>
            <a:spLocks noChangeArrowheads="1"/>
          </p:cNvSpPr>
          <p:nvPr/>
        </p:nvSpPr>
        <p:spPr bwMode="auto">
          <a:xfrm>
            <a:off x="2796165" y="1828800"/>
            <a:ext cx="1157287" cy="990600"/>
          </a:xfrm>
          <a:prstGeom prst="rect">
            <a:avLst/>
          </a:prstGeom>
          <a:solidFill>
            <a:srgbClr val="8C4040"/>
          </a:solidFill>
          <a:ln w="9525">
            <a:solidFill>
              <a:schemeClr val="tx1"/>
            </a:solidFill>
            <a:miter lim="800000"/>
            <a:headEnd/>
            <a:tailEnd/>
          </a:ln>
        </p:spPr>
        <p:txBody>
          <a:bodyPr wrap="none"/>
          <a:lstStyle/>
          <a:p>
            <a:pPr algn="ctr" eaLnBrk="1" hangingPunct="1">
              <a:lnSpc>
                <a:spcPct val="100000"/>
              </a:lnSpc>
            </a:pPr>
            <a:r>
              <a:rPr lang="en-US" sz="1400" dirty="0">
                <a:solidFill>
                  <a:schemeClr val="bg1"/>
                </a:solidFill>
                <a:latin typeface="Calibri" pitchFamily="34" charset="0"/>
              </a:rPr>
              <a:t>Retirement</a:t>
            </a:r>
          </a:p>
          <a:p>
            <a:pPr algn="ctr" eaLnBrk="1" hangingPunct="1">
              <a:lnSpc>
                <a:spcPct val="100000"/>
              </a:lnSpc>
            </a:pPr>
            <a:r>
              <a:rPr lang="en-US" sz="1400" dirty="0">
                <a:solidFill>
                  <a:schemeClr val="bg1"/>
                </a:solidFill>
                <a:latin typeface="Calibri" pitchFamily="34" charset="0"/>
              </a:rPr>
              <a:t>Unit</a:t>
            </a:r>
          </a:p>
        </p:txBody>
      </p:sp>
      <p:sp>
        <p:nvSpPr>
          <p:cNvPr id="11307" name="Rectangle 49"/>
          <p:cNvSpPr>
            <a:spLocks noChangeArrowheads="1"/>
          </p:cNvSpPr>
          <p:nvPr/>
        </p:nvSpPr>
        <p:spPr bwMode="auto">
          <a:xfrm>
            <a:off x="2989840" y="2286000"/>
            <a:ext cx="769937" cy="457200"/>
          </a:xfrm>
          <a:prstGeom prst="rect">
            <a:avLst/>
          </a:prstGeom>
          <a:solidFill>
            <a:schemeClr val="bg1">
              <a:lumMod val="50000"/>
            </a:schemeClr>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Register</a:t>
            </a:r>
          </a:p>
          <a:p>
            <a:pPr algn="ctr" eaLnBrk="1" hangingPunct="1">
              <a:lnSpc>
                <a:spcPct val="100000"/>
              </a:lnSpc>
            </a:pPr>
            <a:r>
              <a:rPr lang="en-US" sz="1400" dirty="0">
                <a:solidFill>
                  <a:schemeClr val="bg1"/>
                </a:solidFill>
                <a:latin typeface="Calibri" pitchFamily="34" charset="0"/>
              </a:rPr>
              <a:t>File</a:t>
            </a:r>
          </a:p>
        </p:txBody>
      </p:sp>
      <p:sp>
        <p:nvSpPr>
          <p:cNvPr id="11308" name="Line 50"/>
          <p:cNvSpPr>
            <a:spLocks noChangeShapeType="1"/>
          </p:cNvSpPr>
          <p:nvPr/>
        </p:nvSpPr>
        <p:spPr bwMode="auto">
          <a:xfrm>
            <a:off x="2313565" y="2209800"/>
            <a:ext cx="482600" cy="0"/>
          </a:xfrm>
          <a:prstGeom prst="line">
            <a:avLst/>
          </a:prstGeom>
          <a:noFill/>
          <a:ln w="28575">
            <a:solidFill>
              <a:schemeClr val="tx1"/>
            </a:solidFill>
            <a:prstDash val="sysDot"/>
            <a:round/>
            <a:headEnd/>
            <a:tailEnd type="triangle" w="med" len="med"/>
          </a:ln>
        </p:spPr>
        <p:txBody>
          <a:bodyPr/>
          <a:lstStyle/>
          <a:p>
            <a:endParaRPr lang="en-US" dirty="0">
              <a:latin typeface="Calibri" pitchFamily="34" charset="0"/>
            </a:endParaRPr>
          </a:p>
        </p:txBody>
      </p:sp>
      <p:sp>
        <p:nvSpPr>
          <p:cNvPr id="11309" name="Freeform 51"/>
          <p:cNvSpPr>
            <a:spLocks/>
          </p:cNvSpPr>
          <p:nvPr/>
        </p:nvSpPr>
        <p:spPr bwMode="auto">
          <a:xfrm flipH="1">
            <a:off x="1904999" y="2667000"/>
            <a:ext cx="891166" cy="2209800"/>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19050">
            <a:solidFill>
              <a:schemeClr val="tx1"/>
            </a:solidFill>
            <a:round/>
            <a:headEnd type="triangle" w="med" len="med"/>
            <a:tailEnd/>
          </a:ln>
        </p:spPr>
        <p:txBody>
          <a:bodyPr/>
          <a:lstStyle/>
          <a:p>
            <a:endParaRPr lang="en-US" dirty="0">
              <a:latin typeface="Calibri" pitchFamily="34" charset="0"/>
            </a:endParaRPr>
          </a:p>
        </p:txBody>
      </p:sp>
      <p:sp>
        <p:nvSpPr>
          <p:cNvPr id="11310" name="Text Box 52"/>
          <p:cNvSpPr txBox="1">
            <a:spLocks noChangeArrowheads="1"/>
          </p:cNvSpPr>
          <p:nvPr/>
        </p:nvSpPr>
        <p:spPr bwMode="auto">
          <a:xfrm>
            <a:off x="457200" y="3159100"/>
            <a:ext cx="1445203" cy="307777"/>
          </a:xfrm>
          <a:prstGeom prst="rect">
            <a:avLst/>
          </a:prstGeom>
          <a:noFill/>
          <a:ln w="9525">
            <a:noFill/>
            <a:miter lim="800000"/>
            <a:headEnd/>
            <a:tailEnd/>
          </a:ln>
        </p:spPr>
        <p:txBody>
          <a:bodyPr wrap="none">
            <a:spAutoFit/>
          </a:bodyPr>
          <a:lstStyle/>
          <a:p>
            <a:pPr algn="r" eaLnBrk="1" hangingPunct="1">
              <a:lnSpc>
                <a:spcPct val="100000"/>
              </a:lnSpc>
            </a:pPr>
            <a:r>
              <a:rPr lang="en-US" sz="1400" dirty="0">
                <a:latin typeface="Calibri" pitchFamily="34" charset="0"/>
              </a:rPr>
              <a:t>Register Updates</a:t>
            </a:r>
          </a:p>
        </p:txBody>
      </p:sp>
      <p:sp>
        <p:nvSpPr>
          <p:cNvPr id="11311" name="Line 53"/>
          <p:cNvSpPr>
            <a:spLocks noChangeShapeType="1"/>
          </p:cNvSpPr>
          <p:nvPr/>
        </p:nvSpPr>
        <p:spPr bwMode="auto">
          <a:xfrm>
            <a:off x="3759777" y="2514600"/>
            <a:ext cx="4826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1312" name="Freeform 54"/>
          <p:cNvSpPr>
            <a:spLocks/>
          </p:cNvSpPr>
          <p:nvPr/>
        </p:nvSpPr>
        <p:spPr bwMode="auto">
          <a:xfrm>
            <a:off x="3856615" y="2819400"/>
            <a:ext cx="963612" cy="228600"/>
          </a:xfrm>
          <a:custGeom>
            <a:avLst/>
            <a:gdLst>
              <a:gd name="T0" fmla="*/ 480 w 480"/>
              <a:gd name="T1" fmla="*/ 144 h 144"/>
              <a:gd name="T2" fmla="*/ 0 w 480"/>
              <a:gd name="T3" fmla="*/ 144 h 144"/>
              <a:gd name="T4" fmla="*/ 0 w 480"/>
              <a:gd name="T5" fmla="*/ 0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480" y="144"/>
                </a:moveTo>
                <a:lnTo>
                  <a:pt x="0" y="144"/>
                </a:lnTo>
                <a:lnTo>
                  <a:pt x="0" y="0"/>
                </a:lnTo>
              </a:path>
            </a:pathLst>
          </a:custGeom>
          <a:noFill/>
          <a:ln w="28575">
            <a:solidFill>
              <a:schemeClr val="tx1"/>
            </a:solidFill>
            <a:round/>
            <a:headEnd/>
            <a:tailEnd type="triangle" w="med" len="med"/>
          </a:ln>
        </p:spPr>
        <p:txBody>
          <a:bodyPr/>
          <a:lstStyle/>
          <a:p>
            <a:endParaRPr lang="en-US" dirty="0">
              <a:latin typeface="Calibri" pitchFamily="34" charset="0"/>
            </a:endParaRPr>
          </a:p>
        </p:txBody>
      </p:sp>
    </p:spTree>
    <p:extLst>
      <p:ext uri="{BB962C8B-B14F-4D97-AF65-F5344CB8AC3E}">
        <p14:creationId xmlns:p14="http://schemas.microsoft.com/office/powerpoint/2010/main" val="48322160"/>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a:xfrm>
            <a:off x="381000" y="417513"/>
            <a:ext cx="5938838" cy="573087"/>
          </a:xfrm>
        </p:spPr>
        <p:txBody>
          <a:bodyPr/>
          <a:lstStyle/>
          <a:p>
            <a:pPr eaLnBrk="1" hangingPunct="1">
              <a:defRPr/>
            </a:pPr>
            <a:r>
              <a:rPr lang="en-US"/>
              <a:t>Branch Outcomes</a:t>
            </a:r>
          </a:p>
        </p:txBody>
      </p:sp>
      <p:sp>
        <p:nvSpPr>
          <p:cNvPr id="49155" name="Rectangle 3"/>
          <p:cNvSpPr>
            <a:spLocks noGrp="1" noChangeArrowheads="1"/>
          </p:cNvSpPr>
          <p:nvPr>
            <p:ph type="body" idx="1"/>
          </p:nvPr>
        </p:nvSpPr>
        <p:spPr>
          <a:xfrm>
            <a:off x="304800" y="1143000"/>
            <a:ext cx="8763000" cy="1828800"/>
          </a:xfrm>
        </p:spPr>
        <p:txBody>
          <a:bodyPr/>
          <a:lstStyle/>
          <a:p>
            <a:pPr marL="285750" lvl="1" indent="-171450" eaLnBrk="1" hangingPunct="1"/>
            <a:r>
              <a:rPr lang="en-US" b="1" dirty="0"/>
              <a:t>When encounter conditional branch, cannot determine where to continue fetching</a:t>
            </a:r>
          </a:p>
          <a:p>
            <a:pPr marL="573088" lvl="2" indent="-173038" eaLnBrk="1" hangingPunct="1"/>
            <a:r>
              <a:rPr lang="en-US" dirty="0"/>
              <a:t>Branch Taken: Transfer control to branch target</a:t>
            </a:r>
          </a:p>
          <a:p>
            <a:pPr marL="573088" lvl="2" indent="-173038" eaLnBrk="1" hangingPunct="1"/>
            <a:r>
              <a:rPr lang="en-US" dirty="0"/>
              <a:t>Branch Not-Taken: Continue with next instruction in sequence</a:t>
            </a:r>
          </a:p>
          <a:p>
            <a:pPr marL="285750" lvl="1" indent="-171450" eaLnBrk="1" hangingPunct="1"/>
            <a:r>
              <a:rPr lang="en-US" b="1" dirty="0"/>
              <a:t>Cannot resolve until outcome determined by branch/integer unit</a:t>
            </a:r>
          </a:p>
        </p:txBody>
      </p:sp>
      <p:sp>
        <p:nvSpPr>
          <p:cNvPr id="49158" name="Text Box 6"/>
          <p:cNvSpPr txBox="1">
            <a:spLocks noChangeArrowheads="1"/>
          </p:cNvSpPr>
          <p:nvPr/>
        </p:nvSpPr>
        <p:spPr bwMode="auto">
          <a:xfrm>
            <a:off x="4953000" y="4800600"/>
            <a:ext cx="1880708" cy="461665"/>
          </a:xfrm>
          <a:prstGeom prst="rect">
            <a:avLst/>
          </a:prstGeom>
          <a:noFill/>
          <a:ln w="25400">
            <a:noFill/>
            <a:miter lim="800000"/>
            <a:headEnd/>
            <a:tailEnd/>
          </a:ln>
        </p:spPr>
        <p:txBody>
          <a:bodyPr wrap="none">
            <a:spAutoFit/>
          </a:bodyPr>
          <a:lstStyle/>
          <a:p>
            <a:pPr>
              <a:lnSpc>
                <a:spcPct val="100000"/>
              </a:lnSpc>
            </a:pPr>
            <a:r>
              <a:rPr lang="en-US" dirty="0">
                <a:solidFill>
                  <a:srgbClr val="990000"/>
                </a:solidFill>
                <a:latin typeface="Calibri" pitchFamily="34" charset="0"/>
              </a:rPr>
              <a:t>Branch Taken</a:t>
            </a:r>
          </a:p>
        </p:txBody>
      </p:sp>
      <p:sp>
        <p:nvSpPr>
          <p:cNvPr id="49159" name="Freeform 7"/>
          <p:cNvSpPr>
            <a:spLocks/>
          </p:cNvSpPr>
          <p:nvPr/>
        </p:nvSpPr>
        <p:spPr bwMode="auto">
          <a:xfrm>
            <a:off x="4648200" y="4271665"/>
            <a:ext cx="838200" cy="228600"/>
          </a:xfrm>
          <a:custGeom>
            <a:avLst/>
            <a:gdLst>
              <a:gd name="T0" fmla="*/ 0 w 248"/>
              <a:gd name="T1" fmla="*/ 0 h 144"/>
              <a:gd name="T2" fmla="*/ 240 w 248"/>
              <a:gd name="T3" fmla="*/ 48 h 144"/>
              <a:gd name="T4" fmla="*/ 48 w 248"/>
              <a:gd name="T5" fmla="*/ 144 h 144"/>
              <a:gd name="T6" fmla="*/ 0 60000 65536"/>
              <a:gd name="T7" fmla="*/ 0 60000 65536"/>
              <a:gd name="T8" fmla="*/ 0 60000 65536"/>
              <a:gd name="T9" fmla="*/ 0 w 248"/>
              <a:gd name="T10" fmla="*/ 0 h 144"/>
              <a:gd name="T11" fmla="*/ 248 w 248"/>
              <a:gd name="T12" fmla="*/ 144 h 144"/>
            </a:gdLst>
            <a:ahLst/>
            <a:cxnLst>
              <a:cxn ang="T6">
                <a:pos x="T0" y="T1"/>
              </a:cxn>
              <a:cxn ang="T7">
                <a:pos x="T2" y="T3"/>
              </a:cxn>
              <a:cxn ang="T8">
                <a:pos x="T4" y="T5"/>
              </a:cxn>
            </a:cxnLst>
            <a:rect l="T9" t="T10" r="T11" b="T12"/>
            <a:pathLst>
              <a:path w="248" h="144">
                <a:moveTo>
                  <a:pt x="0" y="0"/>
                </a:moveTo>
                <a:cubicBezTo>
                  <a:pt x="116" y="12"/>
                  <a:pt x="232" y="24"/>
                  <a:pt x="240" y="48"/>
                </a:cubicBezTo>
                <a:cubicBezTo>
                  <a:pt x="248" y="72"/>
                  <a:pt x="148" y="108"/>
                  <a:pt x="48" y="144"/>
                </a:cubicBezTo>
              </a:path>
            </a:pathLst>
          </a:custGeom>
          <a:noFill/>
          <a:ln w="38100">
            <a:solidFill>
              <a:srgbClr val="0000FF"/>
            </a:solidFill>
            <a:round/>
            <a:headEnd/>
            <a:tailEnd type="triangle" w="med" len="med"/>
          </a:ln>
        </p:spPr>
        <p:txBody>
          <a:bodyPr/>
          <a:lstStyle/>
          <a:p>
            <a:endParaRPr lang="en-US">
              <a:solidFill>
                <a:srgbClr val="0000FF"/>
              </a:solidFill>
            </a:endParaRPr>
          </a:p>
        </p:txBody>
      </p:sp>
      <p:sp>
        <p:nvSpPr>
          <p:cNvPr id="49160" name="Text Box 8"/>
          <p:cNvSpPr txBox="1">
            <a:spLocks noChangeArrowheads="1"/>
          </p:cNvSpPr>
          <p:nvPr/>
        </p:nvSpPr>
        <p:spPr bwMode="auto">
          <a:xfrm>
            <a:off x="5486400" y="4038600"/>
            <a:ext cx="2488482" cy="461665"/>
          </a:xfrm>
          <a:prstGeom prst="rect">
            <a:avLst/>
          </a:prstGeom>
          <a:noFill/>
          <a:ln w="25400">
            <a:noFill/>
            <a:miter lim="800000"/>
            <a:headEnd/>
            <a:tailEnd/>
          </a:ln>
        </p:spPr>
        <p:txBody>
          <a:bodyPr wrap="none">
            <a:spAutoFit/>
          </a:bodyPr>
          <a:lstStyle/>
          <a:p>
            <a:pPr>
              <a:lnSpc>
                <a:spcPct val="100000"/>
              </a:lnSpc>
            </a:pPr>
            <a:r>
              <a:rPr lang="en-US" dirty="0">
                <a:solidFill>
                  <a:srgbClr val="0000FF"/>
                </a:solidFill>
                <a:latin typeface="Calibri" pitchFamily="34" charset="0"/>
              </a:rPr>
              <a:t>Branch Not-Taken</a:t>
            </a:r>
          </a:p>
        </p:txBody>
      </p:sp>
      <p:sp>
        <p:nvSpPr>
          <p:cNvPr id="10" name="Rectangle 4"/>
          <p:cNvSpPr>
            <a:spLocks noChangeArrowheads="1"/>
          </p:cNvSpPr>
          <p:nvPr/>
        </p:nvSpPr>
        <p:spPr bwMode="auto">
          <a:xfrm>
            <a:off x="228600" y="3457220"/>
            <a:ext cx="4615445" cy="2305760"/>
          </a:xfrm>
          <a:prstGeom prst="rect">
            <a:avLst/>
          </a:prstGeom>
          <a:solidFill>
            <a:schemeClr val="bg1">
              <a:lumMod val="95000"/>
            </a:schemeClr>
          </a:solidFill>
          <a:ln w="19050"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nl-NL" sz="1800" dirty="0">
                <a:latin typeface="Courier New" pitchFamily="49" charset="0"/>
              </a:rPr>
              <a:t>  404663:  </a:t>
            </a:r>
            <a:r>
              <a:rPr lang="nl-NL" sz="1800" dirty="0" err="1">
                <a:latin typeface="Courier New" pitchFamily="49" charset="0"/>
              </a:rPr>
              <a:t>mov</a:t>
            </a:r>
            <a:r>
              <a:rPr lang="nl-NL" sz="1800" dirty="0">
                <a:latin typeface="Courier New" pitchFamily="49" charset="0"/>
              </a:rPr>
              <a:t>    $0x0,%eax</a:t>
            </a:r>
          </a:p>
          <a:p>
            <a:pPr>
              <a:lnSpc>
                <a:spcPct val="100000"/>
              </a:lnSpc>
              <a:tabLst>
                <a:tab pos="685800" algn="l"/>
                <a:tab pos="1435100" algn="l"/>
                <a:tab pos="3606800" algn="l"/>
                <a:tab pos="4686300" algn="l"/>
              </a:tabLst>
            </a:pPr>
            <a:r>
              <a:rPr lang="nl-NL" sz="1800" dirty="0">
                <a:latin typeface="Courier New" pitchFamily="49" charset="0"/>
              </a:rPr>
              <a:t>  404668:  </a:t>
            </a:r>
            <a:r>
              <a:rPr lang="nl-NL" sz="1800" dirty="0" err="1">
                <a:latin typeface="Courier New" pitchFamily="49" charset="0"/>
              </a:rPr>
              <a:t>cmp</a:t>
            </a:r>
            <a:r>
              <a:rPr lang="nl-NL" sz="1800" dirty="0">
                <a:latin typeface="Courier New" pitchFamily="49" charset="0"/>
              </a:rPr>
              <a:t>    (%</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rsi</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r>
              <a:rPr lang="nl-NL" sz="1800" i="1" dirty="0">
                <a:latin typeface="Courier New" pitchFamily="49" charset="0"/>
              </a:rPr>
              <a:t>40466b:  </a:t>
            </a:r>
            <a:r>
              <a:rPr lang="nl-NL" sz="1800" i="1" dirty="0" err="1">
                <a:latin typeface="Courier New" pitchFamily="49" charset="0"/>
              </a:rPr>
              <a:t>jge</a:t>
            </a:r>
            <a:r>
              <a:rPr lang="nl-NL" sz="1800" i="1" dirty="0">
                <a:latin typeface="Courier New" pitchFamily="49" charset="0"/>
              </a:rPr>
              <a:t>    404685</a:t>
            </a:r>
          </a:p>
          <a:p>
            <a:pPr>
              <a:lnSpc>
                <a:spcPct val="100000"/>
              </a:lnSpc>
              <a:tabLst>
                <a:tab pos="685800" algn="l"/>
                <a:tab pos="1435100" algn="l"/>
                <a:tab pos="3606800" algn="l"/>
                <a:tab pos="4686300" algn="l"/>
              </a:tabLst>
            </a:pPr>
            <a:r>
              <a:rPr lang="nl-NL" sz="1800" dirty="0">
                <a:latin typeface="Courier New" pitchFamily="49" charset="0"/>
              </a:rPr>
              <a:t>  40466d:  </a:t>
            </a:r>
            <a:r>
              <a:rPr lang="nl-NL" sz="1800" dirty="0" err="1">
                <a:latin typeface="Courier New" pitchFamily="49" charset="0"/>
              </a:rPr>
              <a:t>mov</a:t>
            </a:r>
            <a:r>
              <a:rPr lang="nl-NL" sz="1800" dirty="0">
                <a:latin typeface="Courier New" pitchFamily="49" charset="0"/>
              </a:rPr>
              <a:t>    0x8(%</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rax</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p>
          <a:p>
            <a:pPr>
              <a:lnSpc>
                <a:spcPct val="100000"/>
              </a:lnSpc>
              <a:tabLst>
                <a:tab pos="685800" algn="l"/>
                <a:tab pos="1435100" algn="l"/>
                <a:tab pos="3606800" algn="l"/>
                <a:tab pos="4686300" algn="l"/>
              </a:tabLst>
            </a:pPr>
            <a:r>
              <a:rPr lang="nl-NL" sz="1800" dirty="0">
                <a:latin typeface="Courier New" pitchFamily="49" charset="0"/>
              </a:rPr>
              <a:t>   . . .</a:t>
            </a:r>
          </a:p>
          <a:p>
            <a:pPr>
              <a:lnSpc>
                <a:spcPct val="100000"/>
              </a:lnSpc>
              <a:tabLst>
                <a:tab pos="685800" algn="l"/>
                <a:tab pos="1435100" algn="l"/>
                <a:tab pos="3606800" algn="l"/>
                <a:tab pos="4686300" algn="l"/>
              </a:tabLst>
            </a:pP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404685:  </a:t>
            </a:r>
            <a:r>
              <a:rPr lang="nl-NL" sz="1800" dirty="0" err="1">
                <a:latin typeface="Courier New" pitchFamily="49" charset="0"/>
              </a:rPr>
              <a:t>repz</a:t>
            </a:r>
            <a:r>
              <a:rPr lang="nl-NL" sz="1800" dirty="0">
                <a:latin typeface="Courier New" pitchFamily="49" charset="0"/>
              </a:rPr>
              <a:t> </a:t>
            </a:r>
            <a:r>
              <a:rPr lang="nl-NL" sz="1800" dirty="0" err="1">
                <a:latin typeface="Courier New" pitchFamily="49" charset="0"/>
              </a:rPr>
              <a:t>retq</a:t>
            </a:r>
            <a:endParaRPr lang="nl-NL" sz="1800" dirty="0">
              <a:latin typeface="Courier New" pitchFamily="49" charset="0"/>
            </a:endParaRPr>
          </a:p>
        </p:txBody>
      </p:sp>
      <p:sp>
        <p:nvSpPr>
          <p:cNvPr id="49161" name="Freeform 9"/>
          <p:cNvSpPr>
            <a:spLocks/>
          </p:cNvSpPr>
          <p:nvPr/>
        </p:nvSpPr>
        <p:spPr bwMode="auto">
          <a:xfrm rot="20125028" flipV="1">
            <a:off x="3041206" y="4284874"/>
            <a:ext cx="2505991" cy="952014"/>
          </a:xfrm>
          <a:custGeom>
            <a:avLst/>
            <a:gdLst>
              <a:gd name="T0" fmla="*/ 0 w 1379"/>
              <a:gd name="T1" fmla="*/ 0 h 664"/>
              <a:gd name="T2" fmla="*/ 1168 w 1379"/>
              <a:gd name="T3" fmla="*/ 216 h 664"/>
              <a:gd name="T4" fmla="*/ 1264 w 1379"/>
              <a:gd name="T5" fmla="*/ 400 h 664"/>
              <a:gd name="T6" fmla="*/ 832 w 1379"/>
              <a:gd name="T7" fmla="*/ 664 h 664"/>
              <a:gd name="T8" fmla="*/ 0 60000 65536"/>
              <a:gd name="T9" fmla="*/ 0 60000 65536"/>
              <a:gd name="T10" fmla="*/ 0 60000 65536"/>
              <a:gd name="T11" fmla="*/ 0 60000 65536"/>
              <a:gd name="T12" fmla="*/ 0 w 1379"/>
              <a:gd name="T13" fmla="*/ 0 h 664"/>
              <a:gd name="T14" fmla="*/ 1379 w 1379"/>
              <a:gd name="T15" fmla="*/ 664 h 664"/>
            </a:gdLst>
            <a:ahLst/>
            <a:cxnLst>
              <a:cxn ang="T8">
                <a:pos x="T0" y="T1"/>
              </a:cxn>
              <a:cxn ang="T9">
                <a:pos x="T2" y="T3"/>
              </a:cxn>
              <a:cxn ang="T10">
                <a:pos x="T4" y="T5"/>
              </a:cxn>
              <a:cxn ang="T11">
                <a:pos x="T6" y="T7"/>
              </a:cxn>
            </a:cxnLst>
            <a:rect l="T12" t="T13" r="T14" b="T15"/>
            <a:pathLst>
              <a:path w="1379" h="664">
                <a:moveTo>
                  <a:pt x="0" y="0"/>
                </a:moveTo>
                <a:cubicBezTo>
                  <a:pt x="195" y="37"/>
                  <a:pt x="957" y="149"/>
                  <a:pt x="1168" y="216"/>
                </a:cubicBezTo>
                <a:cubicBezTo>
                  <a:pt x="1379" y="283"/>
                  <a:pt x="1320" y="325"/>
                  <a:pt x="1264" y="400"/>
                </a:cubicBezTo>
                <a:cubicBezTo>
                  <a:pt x="1208" y="475"/>
                  <a:pt x="922" y="609"/>
                  <a:pt x="832" y="664"/>
                </a:cubicBezTo>
              </a:path>
            </a:pathLst>
          </a:custGeom>
          <a:noFill/>
          <a:ln w="38100">
            <a:solidFill>
              <a:srgbClr val="990000"/>
            </a:solidFill>
            <a:round/>
            <a:headEnd type="triangle"/>
            <a:tailEnd type="none" w="med" len="med"/>
          </a:ln>
        </p:spPr>
        <p:txBody>
          <a:bodyPr/>
          <a:lstStyle/>
          <a:p>
            <a:endParaRPr lang="en-US">
              <a:solidFill>
                <a:srgbClr val="C00000"/>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DD152F1-340C-4CF8-A567-2878B66FF38D}"/>
              </a:ext>
            </a:extLst>
          </p:cNvPr>
          <p:cNvSpPr txBox="1">
            <a:spLocks noChangeArrowheads="1"/>
          </p:cNvSpPr>
          <p:nvPr/>
        </p:nvSpPr>
        <p:spPr bwMode="auto">
          <a:xfrm>
            <a:off x="209823" y="838200"/>
            <a:ext cx="4025598"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defRPr/>
            </a:pPr>
            <a:r>
              <a:rPr lang="en-US" kern="0" dirty="0"/>
              <a:t>John Backus</a:t>
            </a:r>
          </a:p>
          <a:p>
            <a:pPr lvl="1">
              <a:defRPr/>
            </a:pPr>
            <a:r>
              <a:rPr lang="en-US" kern="0" dirty="0"/>
              <a:t>Led team at IBM invented the first commercially available compiler in 1957</a:t>
            </a:r>
          </a:p>
          <a:p>
            <a:pPr lvl="1">
              <a:defRPr/>
            </a:pPr>
            <a:r>
              <a:rPr lang="en-US" kern="0" dirty="0"/>
              <a:t>Compiled FORTRAN code for the IBM 704 computer</a:t>
            </a:r>
          </a:p>
          <a:p>
            <a:pPr lvl="1">
              <a:defRPr/>
            </a:pPr>
            <a:r>
              <a:rPr lang="en-US" kern="0" dirty="0"/>
              <a:t>FORTRAN still in use today for high performance code</a:t>
            </a:r>
          </a:p>
          <a:p>
            <a:pPr lvl="1">
              <a:defRPr/>
            </a:pPr>
            <a:r>
              <a:rPr lang="en-US" kern="0" dirty="0"/>
              <a:t>“</a:t>
            </a:r>
            <a:r>
              <a:rPr lang="en-US" dirty="0"/>
              <a:t>Much of my work has come from being lazy. I didn't like writing programs, and so, when I was working on the IBM 701, I started work on a programming system to make it easier to write programs”</a:t>
            </a:r>
            <a:endParaRPr lang="en-US" kern="0" dirty="0"/>
          </a:p>
          <a:p>
            <a:pPr marL="457200" lvl="1" indent="0">
              <a:buNone/>
              <a:defRPr/>
            </a:pPr>
            <a:endParaRPr lang="en-US" kern="0" dirty="0"/>
          </a:p>
        </p:txBody>
      </p:sp>
      <p:pic>
        <p:nvPicPr>
          <p:cNvPr id="3" name="Picture 2" descr="A person wearing a suit and tie looking at the camera&#10;&#10;Description automatically generated">
            <a:extLst>
              <a:ext uri="{FF2B5EF4-FFF2-40B4-BE49-F238E27FC236}">
                <a16:creationId xmlns:a16="http://schemas.microsoft.com/office/drawing/2014/main" id="{98926481-58B1-44E5-8197-A5BDE3B0D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28599"/>
            <a:ext cx="4267200" cy="6382871"/>
          </a:xfrm>
          <a:prstGeom prst="rect">
            <a:avLst/>
          </a:prstGeom>
        </p:spPr>
      </p:pic>
    </p:spTree>
    <p:extLst>
      <p:ext uri="{BB962C8B-B14F-4D97-AF65-F5344CB8AC3E}">
        <p14:creationId xmlns:p14="http://schemas.microsoft.com/office/powerpoint/2010/main" val="21158056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a:xfrm>
            <a:off x="457200" y="417513"/>
            <a:ext cx="5634038" cy="573087"/>
          </a:xfrm>
        </p:spPr>
        <p:txBody>
          <a:bodyPr/>
          <a:lstStyle/>
          <a:p>
            <a:pPr eaLnBrk="1" hangingPunct="1">
              <a:defRPr/>
            </a:pPr>
            <a:r>
              <a:rPr lang="en-US"/>
              <a:t>Branch Prediction</a:t>
            </a:r>
          </a:p>
        </p:txBody>
      </p:sp>
      <p:sp>
        <p:nvSpPr>
          <p:cNvPr id="666627" name="Rectangle 3"/>
          <p:cNvSpPr>
            <a:spLocks noGrp="1" noChangeArrowheads="1"/>
          </p:cNvSpPr>
          <p:nvPr>
            <p:ph type="body" idx="1"/>
          </p:nvPr>
        </p:nvSpPr>
        <p:spPr>
          <a:xfrm>
            <a:off x="474452" y="1003300"/>
            <a:ext cx="8307387" cy="2044700"/>
          </a:xfrm>
        </p:spPr>
        <p:txBody>
          <a:bodyPr/>
          <a:lstStyle/>
          <a:p>
            <a:pPr eaLnBrk="1" hangingPunct="1">
              <a:defRPr/>
            </a:pPr>
            <a:r>
              <a:rPr lang="en-US" dirty="0"/>
              <a:t>Idea</a:t>
            </a:r>
          </a:p>
          <a:p>
            <a:pPr lvl="1" eaLnBrk="1" hangingPunct="1">
              <a:defRPr/>
            </a:pPr>
            <a:r>
              <a:rPr lang="en-US" dirty="0"/>
              <a:t>Guess which way branch will go</a:t>
            </a:r>
          </a:p>
          <a:p>
            <a:pPr lvl="1" eaLnBrk="1" hangingPunct="1">
              <a:defRPr/>
            </a:pPr>
            <a:r>
              <a:rPr lang="en-US" dirty="0"/>
              <a:t>Begin executing instructions at predicted position</a:t>
            </a:r>
          </a:p>
          <a:p>
            <a:pPr lvl="2" eaLnBrk="1" hangingPunct="1">
              <a:defRPr/>
            </a:pPr>
            <a:r>
              <a:rPr lang="en-US" dirty="0"/>
              <a:t>But don’t actually modify register or memory data</a:t>
            </a:r>
          </a:p>
          <a:p>
            <a:pPr eaLnBrk="1" hangingPunct="1">
              <a:defRPr/>
            </a:pPr>
            <a:endParaRPr lang="en-US" sz="2000" dirty="0"/>
          </a:p>
        </p:txBody>
      </p:sp>
      <p:sp>
        <p:nvSpPr>
          <p:cNvPr id="50182" name="Text Box 6"/>
          <p:cNvSpPr txBox="1">
            <a:spLocks noChangeArrowheads="1"/>
          </p:cNvSpPr>
          <p:nvPr/>
        </p:nvSpPr>
        <p:spPr bwMode="auto">
          <a:xfrm>
            <a:off x="5759726" y="3431232"/>
            <a:ext cx="1895199" cy="461665"/>
          </a:xfrm>
          <a:prstGeom prst="rect">
            <a:avLst/>
          </a:prstGeom>
          <a:noFill/>
          <a:ln w="25400">
            <a:noFill/>
            <a:miter lim="800000"/>
            <a:headEnd/>
            <a:tailEnd/>
          </a:ln>
        </p:spPr>
        <p:txBody>
          <a:bodyPr wrap="none">
            <a:spAutoFit/>
          </a:bodyPr>
          <a:lstStyle/>
          <a:p>
            <a:pPr>
              <a:lnSpc>
                <a:spcPct val="100000"/>
              </a:lnSpc>
            </a:pPr>
            <a:r>
              <a:rPr lang="en-US" dirty="0">
                <a:solidFill>
                  <a:srgbClr val="990000"/>
                </a:solidFill>
                <a:latin typeface="Calibri" pitchFamily="34" charset="0"/>
              </a:rPr>
              <a:t>Predict Taken</a:t>
            </a:r>
          </a:p>
        </p:txBody>
      </p:sp>
      <p:sp>
        <p:nvSpPr>
          <p:cNvPr id="50184" name="AutoShape 8"/>
          <p:cNvSpPr>
            <a:spLocks/>
          </p:cNvSpPr>
          <p:nvPr/>
        </p:nvSpPr>
        <p:spPr bwMode="auto">
          <a:xfrm>
            <a:off x="5029200" y="4744160"/>
            <a:ext cx="304800" cy="609600"/>
          </a:xfrm>
          <a:prstGeom prst="rightBrace">
            <a:avLst>
              <a:gd name="adj1" fmla="val 16667"/>
              <a:gd name="adj2" fmla="val 50000"/>
            </a:avLst>
          </a:prstGeom>
          <a:noFill/>
          <a:ln w="25400">
            <a:solidFill>
              <a:schemeClr val="tx1"/>
            </a:solidFill>
            <a:round/>
            <a:headEnd/>
            <a:tailEnd/>
          </a:ln>
        </p:spPr>
        <p:txBody>
          <a:bodyPr wrap="none" anchor="ctr"/>
          <a:lstStyle/>
          <a:p>
            <a:endParaRPr lang="en-US" dirty="0">
              <a:latin typeface="Calibri" pitchFamily="34" charset="0"/>
            </a:endParaRPr>
          </a:p>
        </p:txBody>
      </p:sp>
      <p:sp>
        <p:nvSpPr>
          <p:cNvPr id="50185" name="Text Box 9"/>
          <p:cNvSpPr txBox="1">
            <a:spLocks noChangeArrowheads="1"/>
          </p:cNvSpPr>
          <p:nvPr/>
        </p:nvSpPr>
        <p:spPr bwMode="auto">
          <a:xfrm>
            <a:off x="5375817" y="4642534"/>
            <a:ext cx="1430841" cy="830997"/>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Begin</a:t>
            </a:r>
          </a:p>
          <a:p>
            <a:pPr>
              <a:lnSpc>
                <a:spcPct val="100000"/>
              </a:lnSpc>
            </a:pPr>
            <a:r>
              <a:rPr lang="en-US" dirty="0">
                <a:latin typeface="Calibri" pitchFamily="34" charset="0"/>
              </a:rPr>
              <a:t>Execution</a:t>
            </a:r>
          </a:p>
        </p:txBody>
      </p:sp>
      <p:sp>
        <p:nvSpPr>
          <p:cNvPr id="10" name="Rectangle 4"/>
          <p:cNvSpPr>
            <a:spLocks noChangeArrowheads="1"/>
          </p:cNvSpPr>
          <p:nvPr/>
        </p:nvSpPr>
        <p:spPr bwMode="auto">
          <a:xfrm>
            <a:off x="228600" y="2743200"/>
            <a:ext cx="4615445" cy="2305760"/>
          </a:xfrm>
          <a:prstGeom prst="rect">
            <a:avLst/>
          </a:prstGeom>
          <a:solidFill>
            <a:schemeClr val="bg1">
              <a:lumMod val="95000"/>
            </a:schemeClr>
          </a:solidFill>
          <a:ln w="19050"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nl-NL" sz="1800" dirty="0">
                <a:latin typeface="Courier New" pitchFamily="49" charset="0"/>
              </a:rPr>
              <a:t>  404663:  </a:t>
            </a:r>
            <a:r>
              <a:rPr lang="nl-NL" sz="1800" dirty="0" err="1">
                <a:latin typeface="Courier New" pitchFamily="49" charset="0"/>
              </a:rPr>
              <a:t>mov</a:t>
            </a:r>
            <a:r>
              <a:rPr lang="nl-NL" sz="1800" dirty="0">
                <a:latin typeface="Courier New" pitchFamily="49" charset="0"/>
              </a:rPr>
              <a:t>    $0x0,%eax</a:t>
            </a:r>
          </a:p>
          <a:p>
            <a:pPr>
              <a:lnSpc>
                <a:spcPct val="100000"/>
              </a:lnSpc>
              <a:tabLst>
                <a:tab pos="685800" algn="l"/>
                <a:tab pos="1435100" algn="l"/>
                <a:tab pos="3606800" algn="l"/>
                <a:tab pos="4686300" algn="l"/>
              </a:tabLst>
            </a:pPr>
            <a:r>
              <a:rPr lang="nl-NL" sz="1800" dirty="0">
                <a:latin typeface="Courier New" pitchFamily="49" charset="0"/>
              </a:rPr>
              <a:t>  404668:  </a:t>
            </a:r>
            <a:r>
              <a:rPr lang="nl-NL" sz="1800" dirty="0" err="1">
                <a:latin typeface="Courier New" pitchFamily="49" charset="0"/>
              </a:rPr>
              <a:t>cmp</a:t>
            </a:r>
            <a:r>
              <a:rPr lang="nl-NL" sz="1800" dirty="0">
                <a:latin typeface="Courier New" pitchFamily="49" charset="0"/>
              </a:rPr>
              <a:t>    (%</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rsi</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r>
              <a:rPr lang="nl-NL" sz="1800" i="1" dirty="0">
                <a:latin typeface="Courier New" pitchFamily="49" charset="0"/>
              </a:rPr>
              <a:t>40466b:  </a:t>
            </a:r>
            <a:r>
              <a:rPr lang="nl-NL" sz="1800" i="1" dirty="0" err="1">
                <a:latin typeface="Courier New" pitchFamily="49" charset="0"/>
              </a:rPr>
              <a:t>jge</a:t>
            </a:r>
            <a:r>
              <a:rPr lang="nl-NL" sz="1800" i="1" dirty="0">
                <a:latin typeface="Courier New" pitchFamily="49" charset="0"/>
              </a:rPr>
              <a:t>    404685</a:t>
            </a:r>
          </a:p>
          <a:p>
            <a:pPr>
              <a:lnSpc>
                <a:spcPct val="100000"/>
              </a:lnSpc>
              <a:tabLst>
                <a:tab pos="685800" algn="l"/>
                <a:tab pos="1435100" algn="l"/>
                <a:tab pos="3606800" algn="l"/>
                <a:tab pos="4686300" algn="l"/>
              </a:tabLst>
            </a:pPr>
            <a:r>
              <a:rPr lang="nl-NL" sz="1800" dirty="0">
                <a:latin typeface="Courier New" pitchFamily="49" charset="0"/>
              </a:rPr>
              <a:t>  40466d:  </a:t>
            </a:r>
            <a:r>
              <a:rPr lang="nl-NL" sz="1800" dirty="0" err="1">
                <a:latin typeface="Courier New" pitchFamily="49" charset="0"/>
              </a:rPr>
              <a:t>mov</a:t>
            </a:r>
            <a:r>
              <a:rPr lang="nl-NL" sz="1800" dirty="0">
                <a:latin typeface="Courier New" pitchFamily="49" charset="0"/>
              </a:rPr>
              <a:t>    0x8(%</a:t>
            </a:r>
            <a:r>
              <a:rPr lang="nl-NL" sz="1800" dirty="0" err="1">
                <a:latin typeface="Courier New" pitchFamily="49" charset="0"/>
              </a:rPr>
              <a:t>rdi</a:t>
            </a:r>
            <a:r>
              <a:rPr lang="nl-NL" sz="1800" dirty="0">
                <a:latin typeface="Courier New" pitchFamily="49" charset="0"/>
              </a:rPr>
              <a:t>),%</a:t>
            </a:r>
            <a:r>
              <a:rPr lang="nl-NL" sz="1800" dirty="0" err="1">
                <a:latin typeface="Courier New" pitchFamily="49" charset="0"/>
              </a:rPr>
              <a:t>rax</a:t>
            </a: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a:t>
            </a:r>
          </a:p>
          <a:p>
            <a:pPr>
              <a:lnSpc>
                <a:spcPct val="100000"/>
              </a:lnSpc>
              <a:tabLst>
                <a:tab pos="685800" algn="l"/>
                <a:tab pos="1435100" algn="l"/>
                <a:tab pos="3606800" algn="l"/>
                <a:tab pos="4686300" algn="l"/>
              </a:tabLst>
            </a:pPr>
            <a:r>
              <a:rPr lang="nl-NL" sz="1800" dirty="0">
                <a:latin typeface="Courier New" pitchFamily="49" charset="0"/>
              </a:rPr>
              <a:t>   . . .</a:t>
            </a:r>
          </a:p>
          <a:p>
            <a:pPr>
              <a:lnSpc>
                <a:spcPct val="100000"/>
              </a:lnSpc>
              <a:tabLst>
                <a:tab pos="685800" algn="l"/>
                <a:tab pos="1435100" algn="l"/>
                <a:tab pos="3606800" algn="l"/>
                <a:tab pos="4686300" algn="l"/>
              </a:tabLst>
            </a:pPr>
            <a:endParaRPr lang="nl-NL" sz="1800" dirty="0">
              <a:latin typeface="Courier New" pitchFamily="49" charset="0"/>
            </a:endParaRPr>
          </a:p>
          <a:p>
            <a:pPr>
              <a:lnSpc>
                <a:spcPct val="100000"/>
              </a:lnSpc>
              <a:tabLst>
                <a:tab pos="685800" algn="l"/>
                <a:tab pos="1435100" algn="l"/>
                <a:tab pos="3606800" algn="l"/>
                <a:tab pos="4686300" algn="l"/>
              </a:tabLst>
            </a:pPr>
            <a:r>
              <a:rPr lang="nl-NL" sz="1800" dirty="0">
                <a:latin typeface="Courier New" pitchFamily="49" charset="0"/>
              </a:rPr>
              <a:t>  404685:  </a:t>
            </a:r>
            <a:r>
              <a:rPr lang="nl-NL" sz="1800" dirty="0" err="1">
                <a:latin typeface="Courier New" pitchFamily="49" charset="0"/>
              </a:rPr>
              <a:t>repz</a:t>
            </a:r>
            <a:r>
              <a:rPr lang="nl-NL" sz="1800" dirty="0">
                <a:latin typeface="Courier New" pitchFamily="49" charset="0"/>
              </a:rPr>
              <a:t> </a:t>
            </a:r>
            <a:r>
              <a:rPr lang="nl-NL" sz="1800" dirty="0" err="1">
                <a:latin typeface="Courier New" pitchFamily="49" charset="0"/>
              </a:rPr>
              <a:t>retq</a:t>
            </a:r>
            <a:endParaRPr lang="nl-NL" sz="1800" dirty="0">
              <a:latin typeface="Courier New" pitchFamily="49" charset="0"/>
            </a:endParaRPr>
          </a:p>
        </p:txBody>
      </p:sp>
      <p:sp>
        <p:nvSpPr>
          <p:cNvPr id="11" name="Freeform 9"/>
          <p:cNvSpPr>
            <a:spLocks/>
          </p:cNvSpPr>
          <p:nvPr/>
        </p:nvSpPr>
        <p:spPr bwMode="auto">
          <a:xfrm rot="20125028" flipV="1">
            <a:off x="3252605" y="3627906"/>
            <a:ext cx="2505991" cy="952014"/>
          </a:xfrm>
          <a:custGeom>
            <a:avLst/>
            <a:gdLst>
              <a:gd name="T0" fmla="*/ 0 w 1379"/>
              <a:gd name="T1" fmla="*/ 0 h 664"/>
              <a:gd name="T2" fmla="*/ 1168 w 1379"/>
              <a:gd name="T3" fmla="*/ 216 h 664"/>
              <a:gd name="T4" fmla="*/ 1264 w 1379"/>
              <a:gd name="T5" fmla="*/ 400 h 664"/>
              <a:gd name="T6" fmla="*/ 832 w 1379"/>
              <a:gd name="T7" fmla="*/ 664 h 664"/>
              <a:gd name="T8" fmla="*/ 0 60000 65536"/>
              <a:gd name="T9" fmla="*/ 0 60000 65536"/>
              <a:gd name="T10" fmla="*/ 0 60000 65536"/>
              <a:gd name="T11" fmla="*/ 0 60000 65536"/>
              <a:gd name="T12" fmla="*/ 0 w 1379"/>
              <a:gd name="T13" fmla="*/ 0 h 664"/>
              <a:gd name="T14" fmla="*/ 1379 w 1379"/>
              <a:gd name="T15" fmla="*/ 664 h 664"/>
            </a:gdLst>
            <a:ahLst/>
            <a:cxnLst>
              <a:cxn ang="T8">
                <a:pos x="T0" y="T1"/>
              </a:cxn>
              <a:cxn ang="T9">
                <a:pos x="T2" y="T3"/>
              </a:cxn>
              <a:cxn ang="T10">
                <a:pos x="T4" y="T5"/>
              </a:cxn>
              <a:cxn ang="T11">
                <a:pos x="T6" y="T7"/>
              </a:cxn>
            </a:cxnLst>
            <a:rect l="T12" t="T13" r="T14" b="T15"/>
            <a:pathLst>
              <a:path w="1379" h="664">
                <a:moveTo>
                  <a:pt x="0" y="0"/>
                </a:moveTo>
                <a:cubicBezTo>
                  <a:pt x="195" y="37"/>
                  <a:pt x="957" y="149"/>
                  <a:pt x="1168" y="216"/>
                </a:cubicBezTo>
                <a:cubicBezTo>
                  <a:pt x="1379" y="283"/>
                  <a:pt x="1320" y="325"/>
                  <a:pt x="1264" y="400"/>
                </a:cubicBezTo>
                <a:cubicBezTo>
                  <a:pt x="1208" y="475"/>
                  <a:pt x="922" y="609"/>
                  <a:pt x="832" y="664"/>
                </a:cubicBezTo>
              </a:path>
            </a:pathLst>
          </a:custGeom>
          <a:noFill/>
          <a:ln w="38100">
            <a:solidFill>
              <a:srgbClr val="990000"/>
            </a:solidFill>
            <a:round/>
            <a:headEnd type="triangle"/>
            <a:tailEnd type="none" w="med" len="med"/>
          </a:ln>
        </p:spPr>
        <p:txBody>
          <a:bodyPr/>
          <a:lstStyle/>
          <a:p>
            <a:endParaRPr lang="en-US">
              <a:solidFill>
                <a:srgbClr val="C00000"/>
              </a:solidFil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a:spLocks noChangeArrowheads="1"/>
          </p:cNvSpPr>
          <p:nvPr/>
        </p:nvSpPr>
        <p:spPr bwMode="auto">
          <a:xfrm>
            <a:off x="489955" y="2481206"/>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err="1">
                <a:latin typeface="Courier New" pitchFamily="49" charset="0"/>
              </a:rPr>
              <a:t>vmulsd</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27" name="Rectangle 3"/>
          <p:cNvSpPr>
            <a:spLocks noChangeArrowheads="1"/>
          </p:cNvSpPr>
          <p:nvPr/>
        </p:nvSpPr>
        <p:spPr bwMode="auto">
          <a:xfrm>
            <a:off x="489955" y="387834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err="1">
                <a:latin typeface="Courier New" pitchFamily="49" charset="0"/>
              </a:rPr>
              <a:t>vmulsd</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28" name="Rectangle 3"/>
          <p:cNvSpPr>
            <a:spLocks noChangeArrowheads="1"/>
          </p:cNvSpPr>
          <p:nvPr/>
        </p:nvSpPr>
        <p:spPr bwMode="auto">
          <a:xfrm>
            <a:off x="489955" y="532614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err="1">
                <a:latin typeface="Courier New" pitchFamily="49" charset="0"/>
              </a:rPr>
              <a:t>vmulsd</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667650" name="Rectangle 2"/>
          <p:cNvSpPr>
            <a:spLocks noGrp="1" noChangeArrowheads="1"/>
          </p:cNvSpPr>
          <p:nvPr>
            <p:ph type="title"/>
          </p:nvPr>
        </p:nvSpPr>
        <p:spPr>
          <a:xfrm>
            <a:off x="363748" y="448574"/>
            <a:ext cx="7856538" cy="573088"/>
          </a:xfrm>
        </p:spPr>
        <p:txBody>
          <a:bodyPr/>
          <a:lstStyle/>
          <a:p>
            <a:pPr eaLnBrk="1" hangingPunct="1">
              <a:defRPr/>
            </a:pPr>
            <a:r>
              <a:rPr lang="en-US"/>
              <a:t>Branch Prediction Through Loop</a:t>
            </a:r>
          </a:p>
        </p:txBody>
      </p:sp>
      <p:sp>
        <p:nvSpPr>
          <p:cNvPr id="51203" name="Rectangle 3"/>
          <p:cNvSpPr>
            <a:spLocks noChangeArrowheads="1"/>
          </p:cNvSpPr>
          <p:nvPr/>
        </p:nvSpPr>
        <p:spPr bwMode="auto">
          <a:xfrm>
            <a:off x="489955" y="1120562"/>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err="1">
                <a:latin typeface="Courier New" pitchFamily="49" charset="0"/>
              </a:rPr>
              <a:t>vmulsd</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51206" name="Freeform 6"/>
          <p:cNvSpPr>
            <a:spLocks/>
          </p:cNvSpPr>
          <p:nvPr/>
        </p:nvSpPr>
        <p:spPr bwMode="auto">
          <a:xfrm>
            <a:off x="4073525" y="2133600"/>
            <a:ext cx="1587500" cy="5143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07" name="Freeform 7"/>
          <p:cNvSpPr>
            <a:spLocks/>
          </p:cNvSpPr>
          <p:nvPr/>
        </p:nvSpPr>
        <p:spPr bwMode="auto">
          <a:xfrm>
            <a:off x="4073525" y="3555859"/>
            <a:ext cx="1587500" cy="438291"/>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08" name="Text Box 8"/>
          <p:cNvSpPr txBox="1">
            <a:spLocks noChangeArrowheads="1"/>
          </p:cNvSpPr>
          <p:nvPr/>
        </p:nvSpPr>
        <p:spPr bwMode="auto">
          <a:xfrm>
            <a:off x="4114800" y="173355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98</a:t>
            </a:r>
          </a:p>
        </p:txBody>
      </p:sp>
      <p:sp>
        <p:nvSpPr>
          <p:cNvPr id="51209" name="Text Box 9"/>
          <p:cNvSpPr txBox="1">
            <a:spLocks noChangeArrowheads="1"/>
          </p:cNvSpPr>
          <p:nvPr/>
        </p:nvSpPr>
        <p:spPr bwMode="auto">
          <a:xfrm>
            <a:off x="4114800" y="310515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99</a:t>
            </a:r>
          </a:p>
        </p:txBody>
      </p:sp>
      <p:sp>
        <p:nvSpPr>
          <p:cNvPr id="51210" name="Text Box 10"/>
          <p:cNvSpPr txBox="1">
            <a:spLocks noChangeArrowheads="1"/>
          </p:cNvSpPr>
          <p:nvPr/>
        </p:nvSpPr>
        <p:spPr bwMode="auto">
          <a:xfrm>
            <a:off x="4114800" y="4552950"/>
            <a:ext cx="101822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100</a:t>
            </a:r>
          </a:p>
        </p:txBody>
      </p:sp>
      <p:sp>
        <p:nvSpPr>
          <p:cNvPr id="51211" name="Text Box 11"/>
          <p:cNvSpPr txBox="1">
            <a:spLocks noChangeArrowheads="1"/>
          </p:cNvSpPr>
          <p:nvPr/>
        </p:nvSpPr>
        <p:spPr bwMode="auto">
          <a:xfrm>
            <a:off x="5575338" y="2216628"/>
            <a:ext cx="2143087" cy="400110"/>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 (OK)</a:t>
            </a:r>
          </a:p>
        </p:txBody>
      </p:sp>
      <p:sp>
        <p:nvSpPr>
          <p:cNvPr id="51212" name="Text Box 12"/>
          <p:cNvSpPr txBox="1">
            <a:spLocks noChangeArrowheads="1"/>
          </p:cNvSpPr>
          <p:nvPr/>
        </p:nvSpPr>
        <p:spPr bwMode="auto">
          <a:xfrm>
            <a:off x="5548111" y="3409950"/>
            <a:ext cx="1610890" cy="707886"/>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a:t>
            </a:r>
          </a:p>
          <a:p>
            <a:pPr>
              <a:lnSpc>
                <a:spcPct val="100000"/>
              </a:lnSpc>
            </a:pPr>
            <a:r>
              <a:rPr lang="en-US" sz="2000" dirty="0">
                <a:latin typeface="Calibri" pitchFamily="34" charset="0"/>
              </a:rPr>
              <a:t>(Oops)</a:t>
            </a:r>
          </a:p>
        </p:txBody>
      </p:sp>
      <p:sp>
        <p:nvSpPr>
          <p:cNvPr id="51214" name="Text Box 14"/>
          <p:cNvSpPr txBox="1">
            <a:spLocks noChangeArrowheads="1"/>
          </p:cNvSpPr>
          <p:nvPr/>
        </p:nvSpPr>
        <p:spPr bwMode="auto">
          <a:xfrm>
            <a:off x="4114800" y="5946775"/>
            <a:ext cx="101822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101</a:t>
            </a:r>
          </a:p>
        </p:txBody>
      </p:sp>
      <p:sp>
        <p:nvSpPr>
          <p:cNvPr id="51215" name="Freeform 15"/>
          <p:cNvSpPr>
            <a:spLocks/>
          </p:cNvSpPr>
          <p:nvPr/>
        </p:nvSpPr>
        <p:spPr bwMode="auto">
          <a:xfrm>
            <a:off x="4060825" y="4953000"/>
            <a:ext cx="1587500" cy="4381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16" name="Text Box 16"/>
          <p:cNvSpPr txBox="1">
            <a:spLocks noChangeArrowheads="1"/>
          </p:cNvSpPr>
          <p:nvPr/>
        </p:nvSpPr>
        <p:spPr bwMode="auto">
          <a:xfrm>
            <a:off x="5548111" y="1047750"/>
            <a:ext cx="2219325" cy="707886"/>
          </a:xfrm>
          <a:prstGeom prst="rect">
            <a:avLst/>
          </a:prstGeom>
          <a:noFill/>
          <a:ln w="25400">
            <a:noFill/>
            <a:miter lim="800000"/>
            <a:headEnd/>
            <a:tailEnd/>
          </a:ln>
        </p:spPr>
        <p:txBody>
          <a:bodyPr wrap="none">
            <a:spAutoFit/>
          </a:bodyPr>
          <a:lstStyle/>
          <a:p>
            <a:pPr>
              <a:lnSpc>
                <a:spcPct val="100000"/>
              </a:lnSpc>
            </a:pPr>
            <a:r>
              <a:rPr lang="en-US" sz="2000" i="1" dirty="0">
                <a:latin typeface="Calibri" pitchFamily="34" charset="0"/>
              </a:rPr>
              <a:t>Assume </a:t>
            </a:r>
          </a:p>
          <a:p>
            <a:pPr>
              <a:lnSpc>
                <a:spcPct val="100000"/>
              </a:lnSpc>
            </a:pPr>
            <a:r>
              <a:rPr lang="en-US" sz="2000" i="1" dirty="0">
                <a:latin typeface="Calibri" pitchFamily="34" charset="0"/>
              </a:rPr>
              <a:t>vector length = </a:t>
            </a:r>
            <a:r>
              <a:rPr lang="en-US" sz="2000" i="1" dirty="0">
                <a:solidFill>
                  <a:srgbClr val="C00000"/>
                </a:solidFill>
                <a:latin typeface="Calibri" pitchFamily="34" charset="0"/>
              </a:rPr>
              <a:t>100</a:t>
            </a:r>
          </a:p>
        </p:txBody>
      </p:sp>
      <p:sp>
        <p:nvSpPr>
          <p:cNvPr id="51217" name="Text Box 17"/>
          <p:cNvSpPr txBox="1">
            <a:spLocks noChangeArrowheads="1"/>
          </p:cNvSpPr>
          <p:nvPr/>
        </p:nvSpPr>
        <p:spPr bwMode="auto">
          <a:xfrm>
            <a:off x="5548111" y="4248150"/>
            <a:ext cx="1295400" cy="1015663"/>
          </a:xfrm>
          <a:prstGeom prst="rect">
            <a:avLst/>
          </a:prstGeom>
          <a:noFill/>
          <a:ln w="25400">
            <a:noFill/>
            <a:miter lim="800000"/>
            <a:headEnd/>
            <a:tailEnd/>
          </a:ln>
        </p:spPr>
        <p:txBody>
          <a:bodyPr>
            <a:spAutoFit/>
          </a:bodyPr>
          <a:lstStyle/>
          <a:p>
            <a:pPr>
              <a:lnSpc>
                <a:spcPct val="100000"/>
              </a:lnSpc>
            </a:pPr>
            <a:r>
              <a:rPr lang="en-US" sz="2000" dirty="0">
                <a:latin typeface="Calibri" pitchFamily="34" charset="0"/>
              </a:rPr>
              <a:t>Read invalid location</a:t>
            </a:r>
          </a:p>
        </p:txBody>
      </p:sp>
      <p:sp>
        <p:nvSpPr>
          <p:cNvPr id="51218" name="Line 18"/>
          <p:cNvSpPr>
            <a:spLocks noChangeShapeType="1"/>
          </p:cNvSpPr>
          <p:nvPr/>
        </p:nvSpPr>
        <p:spPr bwMode="auto">
          <a:xfrm flipH="1" flipV="1">
            <a:off x="4518025" y="4171950"/>
            <a:ext cx="1066800" cy="228600"/>
          </a:xfrm>
          <a:prstGeom prst="line">
            <a:avLst/>
          </a:prstGeom>
          <a:noFill/>
          <a:ln w="25400">
            <a:solidFill>
              <a:schemeClr val="tx1"/>
            </a:solidFill>
            <a:round/>
            <a:headEnd/>
            <a:tailEnd type="triangle" w="med" len="med"/>
          </a:ln>
        </p:spPr>
        <p:txBody>
          <a:bodyPr/>
          <a:lstStyle/>
          <a:p>
            <a:endParaRPr lang="en-US" dirty="0">
              <a:latin typeface="Calibri" pitchFamily="34" charset="0"/>
            </a:endParaRPr>
          </a:p>
        </p:txBody>
      </p:sp>
      <p:sp>
        <p:nvSpPr>
          <p:cNvPr id="51219" name="Line 19"/>
          <p:cNvSpPr>
            <a:spLocks noChangeShapeType="1"/>
          </p:cNvSpPr>
          <p:nvPr/>
        </p:nvSpPr>
        <p:spPr bwMode="auto">
          <a:xfrm>
            <a:off x="7889875" y="5086350"/>
            <a:ext cx="0" cy="1219200"/>
          </a:xfrm>
          <a:prstGeom prst="line">
            <a:avLst/>
          </a:prstGeom>
          <a:noFill/>
          <a:ln w="25400">
            <a:solidFill>
              <a:schemeClr val="tx1">
                <a:lumMod val="65000"/>
                <a:lumOff val="35000"/>
              </a:schemeClr>
            </a:solidFill>
            <a:round/>
            <a:headEnd/>
            <a:tailEnd type="triangle" w="med" len="med"/>
          </a:ln>
        </p:spPr>
        <p:txBody>
          <a:bodyPr/>
          <a:lstStyle/>
          <a:p>
            <a:endParaRPr lang="en-US" dirty="0">
              <a:solidFill>
                <a:schemeClr val="tx1">
                  <a:lumMod val="65000"/>
                  <a:lumOff val="35000"/>
                </a:schemeClr>
              </a:solidFill>
              <a:latin typeface="Calibri" pitchFamily="34" charset="0"/>
            </a:endParaRPr>
          </a:p>
        </p:txBody>
      </p:sp>
      <p:sp>
        <p:nvSpPr>
          <p:cNvPr id="51220" name="Line 20"/>
          <p:cNvSpPr>
            <a:spLocks noChangeShapeType="1"/>
          </p:cNvSpPr>
          <p:nvPr/>
        </p:nvSpPr>
        <p:spPr bwMode="auto">
          <a:xfrm>
            <a:off x="7889875" y="3867150"/>
            <a:ext cx="0" cy="1219200"/>
          </a:xfrm>
          <a:prstGeom prst="line">
            <a:avLst/>
          </a:prstGeom>
          <a:noFill/>
          <a:ln w="25400">
            <a:solidFill>
              <a:schemeClr val="tx1">
                <a:lumMod val="65000"/>
                <a:lumOff val="35000"/>
              </a:schemeClr>
            </a:solidFill>
            <a:round/>
            <a:headEnd/>
            <a:tailEnd type="triangle" w="med" len="med"/>
          </a:ln>
        </p:spPr>
        <p:txBody>
          <a:bodyPr/>
          <a:lstStyle/>
          <a:p>
            <a:endParaRPr lang="en-US" dirty="0">
              <a:solidFill>
                <a:schemeClr val="tx1">
                  <a:lumMod val="65000"/>
                  <a:lumOff val="35000"/>
                </a:schemeClr>
              </a:solidFill>
              <a:latin typeface="Calibri" pitchFamily="34" charset="0"/>
            </a:endParaRPr>
          </a:p>
        </p:txBody>
      </p:sp>
      <p:sp>
        <p:nvSpPr>
          <p:cNvPr id="51221" name="Text Box 21"/>
          <p:cNvSpPr txBox="1">
            <a:spLocks noChangeArrowheads="1"/>
          </p:cNvSpPr>
          <p:nvPr/>
        </p:nvSpPr>
        <p:spPr bwMode="auto">
          <a:xfrm>
            <a:off x="7280275" y="4220742"/>
            <a:ext cx="1342099" cy="461665"/>
          </a:xfrm>
          <a:prstGeom prst="rect">
            <a:avLst/>
          </a:prstGeom>
          <a:solidFill>
            <a:schemeClr val="bg1"/>
          </a:solidFill>
          <a:ln w="25400">
            <a:noFill/>
            <a:miter lim="800000"/>
            <a:headEnd/>
            <a:tailEnd/>
          </a:ln>
        </p:spPr>
        <p:txBody>
          <a:bodyPr wrap="none">
            <a:spAutoFit/>
          </a:bodyPr>
          <a:lstStyle/>
          <a:p>
            <a:pPr>
              <a:lnSpc>
                <a:spcPct val="100000"/>
              </a:lnSpc>
            </a:pPr>
            <a:r>
              <a:rPr lang="en-US" dirty="0">
                <a:solidFill>
                  <a:schemeClr val="tx1">
                    <a:lumMod val="65000"/>
                    <a:lumOff val="35000"/>
                  </a:schemeClr>
                </a:solidFill>
                <a:latin typeface="Calibri" pitchFamily="34" charset="0"/>
              </a:rPr>
              <a:t>Executed</a:t>
            </a:r>
          </a:p>
        </p:txBody>
      </p:sp>
      <p:sp>
        <p:nvSpPr>
          <p:cNvPr id="51222" name="Text Box 22"/>
          <p:cNvSpPr txBox="1">
            <a:spLocks noChangeArrowheads="1"/>
          </p:cNvSpPr>
          <p:nvPr/>
        </p:nvSpPr>
        <p:spPr bwMode="auto">
          <a:xfrm>
            <a:off x="7362825" y="5425654"/>
            <a:ext cx="1191929" cy="461665"/>
          </a:xfrm>
          <a:prstGeom prst="rect">
            <a:avLst/>
          </a:prstGeom>
          <a:solidFill>
            <a:schemeClr val="bg1"/>
          </a:solidFill>
          <a:ln w="25400">
            <a:noFill/>
            <a:miter lim="800000"/>
            <a:headEnd/>
            <a:tailEnd/>
          </a:ln>
        </p:spPr>
        <p:txBody>
          <a:bodyPr wrap="none">
            <a:spAutoFit/>
          </a:bodyPr>
          <a:lstStyle/>
          <a:p>
            <a:pPr>
              <a:lnSpc>
                <a:spcPct val="100000"/>
              </a:lnSpc>
            </a:pPr>
            <a:r>
              <a:rPr lang="en-US" dirty="0">
                <a:solidFill>
                  <a:schemeClr val="tx1">
                    <a:lumMod val="65000"/>
                    <a:lumOff val="35000"/>
                  </a:schemeClr>
                </a:solidFill>
                <a:latin typeface="Calibri" pitchFamily="34" charset="0"/>
              </a:rPr>
              <a:t>Fetched</a:t>
            </a:r>
          </a:p>
        </p:txBody>
      </p:sp>
      <p:sp>
        <p:nvSpPr>
          <p:cNvPr id="51223" name="Line 23"/>
          <p:cNvSpPr>
            <a:spLocks noChangeShapeType="1"/>
          </p:cNvSpPr>
          <p:nvPr/>
        </p:nvSpPr>
        <p:spPr bwMode="auto">
          <a:xfrm flipV="1">
            <a:off x="7737475" y="3867150"/>
            <a:ext cx="304800" cy="0"/>
          </a:xfrm>
          <a:prstGeom prst="line">
            <a:avLst/>
          </a:prstGeom>
          <a:noFill/>
          <a:ln w="25400">
            <a:solidFill>
              <a:schemeClr val="tx1">
                <a:lumMod val="65000"/>
                <a:lumOff val="35000"/>
              </a:schemeClr>
            </a:solidFill>
            <a:round/>
            <a:headEnd/>
            <a:tailEnd/>
          </a:ln>
        </p:spPr>
        <p:txBody>
          <a:bodyPr/>
          <a:lstStyle/>
          <a:p>
            <a:endParaRPr lang="en-US" dirty="0">
              <a:solidFill>
                <a:schemeClr val="tx1">
                  <a:lumMod val="65000"/>
                  <a:lumOff val="35000"/>
                </a:schemeClr>
              </a:solidFill>
              <a:latin typeface="Calibri" pitchFamily="34" charset="0"/>
            </a:endParaRPr>
          </a:p>
        </p:txBody>
      </p:sp>
      <p:sp>
        <p:nvSpPr>
          <p:cNvPr id="51224" name="Line 24"/>
          <p:cNvSpPr>
            <a:spLocks noChangeShapeType="1"/>
          </p:cNvSpPr>
          <p:nvPr/>
        </p:nvSpPr>
        <p:spPr bwMode="auto">
          <a:xfrm flipV="1">
            <a:off x="7737475" y="5086350"/>
            <a:ext cx="304800" cy="0"/>
          </a:xfrm>
          <a:prstGeom prst="line">
            <a:avLst/>
          </a:prstGeom>
          <a:noFill/>
          <a:ln w="25400">
            <a:solidFill>
              <a:schemeClr val="tx1">
                <a:lumMod val="65000"/>
                <a:lumOff val="35000"/>
              </a:schemeClr>
            </a:solidFill>
            <a:round/>
            <a:headEnd/>
            <a:tailEnd/>
          </a:ln>
        </p:spPr>
        <p:txBody>
          <a:bodyPr/>
          <a:lstStyle/>
          <a:p>
            <a:endParaRPr lang="en-US" dirty="0">
              <a:solidFill>
                <a:schemeClr val="tx1">
                  <a:lumMod val="65000"/>
                  <a:lumOff val="35000"/>
                </a:schemeClr>
              </a:solidFill>
              <a:latin typeface="Calibri" pitchFamily="34" charset="0"/>
            </a:endParaRPr>
          </a:p>
        </p:txBody>
      </p:sp>
      <p:sp>
        <p:nvSpPr>
          <p:cNvPr id="51225" name="Line 25"/>
          <p:cNvSpPr>
            <a:spLocks noChangeShapeType="1"/>
          </p:cNvSpPr>
          <p:nvPr/>
        </p:nvSpPr>
        <p:spPr bwMode="auto">
          <a:xfrm flipV="1">
            <a:off x="7737475" y="6305550"/>
            <a:ext cx="304800" cy="0"/>
          </a:xfrm>
          <a:prstGeom prst="line">
            <a:avLst/>
          </a:prstGeom>
          <a:noFill/>
          <a:ln w="25400">
            <a:solidFill>
              <a:schemeClr val="tx1">
                <a:lumMod val="65000"/>
                <a:lumOff val="35000"/>
              </a:schemeClr>
            </a:solidFill>
            <a:round/>
            <a:headEnd/>
            <a:tailEnd/>
          </a:ln>
        </p:spPr>
        <p:txBody>
          <a:bodyPr/>
          <a:lstStyle/>
          <a:p>
            <a:endParaRPr lang="en-US" dirty="0">
              <a:solidFill>
                <a:schemeClr val="tx1">
                  <a:lumMod val="65000"/>
                  <a:lumOff val="35000"/>
                </a:schemeClr>
              </a:solidFill>
              <a:latin typeface="Calibri" pitchFamily="3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
          <p:cNvSpPr>
            <a:spLocks noChangeArrowheads="1"/>
          </p:cNvSpPr>
          <p:nvPr/>
        </p:nvSpPr>
        <p:spPr bwMode="auto">
          <a:xfrm>
            <a:off x="489955" y="2481206"/>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err="1">
                <a:latin typeface="Courier New" pitchFamily="49" charset="0"/>
              </a:rPr>
              <a:t>vmulsd</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29" name="Rectangle 3"/>
          <p:cNvSpPr>
            <a:spLocks noChangeArrowheads="1"/>
          </p:cNvSpPr>
          <p:nvPr/>
        </p:nvSpPr>
        <p:spPr bwMode="auto">
          <a:xfrm>
            <a:off x="489955" y="387834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err="1">
                <a:latin typeface="Courier New" pitchFamily="49" charset="0"/>
              </a:rPr>
              <a:t>vmulsd</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30" name="Rectangle 3"/>
          <p:cNvSpPr>
            <a:spLocks noChangeArrowheads="1"/>
          </p:cNvSpPr>
          <p:nvPr/>
        </p:nvSpPr>
        <p:spPr bwMode="auto">
          <a:xfrm>
            <a:off x="489955" y="5326147"/>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err="1">
                <a:latin typeface="Courier New" pitchFamily="49" charset="0"/>
              </a:rPr>
              <a:t>vmulsd</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31" name="Rectangle 3"/>
          <p:cNvSpPr>
            <a:spLocks noChangeArrowheads="1"/>
          </p:cNvSpPr>
          <p:nvPr/>
        </p:nvSpPr>
        <p:spPr bwMode="auto">
          <a:xfrm>
            <a:off x="489955" y="1120562"/>
            <a:ext cx="4615445" cy="1074653"/>
          </a:xfrm>
          <a:prstGeom prst="rect">
            <a:avLst/>
          </a:prstGeom>
          <a:solidFill>
            <a:schemeClr val="bg1">
              <a:lumMod val="95000"/>
            </a:schemeClr>
          </a:solidFill>
          <a:ln w="9525" cmpd="dbl">
            <a:solidFill>
              <a:schemeClr val="tx1"/>
            </a:solidFill>
            <a:miter lim="800000"/>
            <a:headEnd/>
            <a:tailEnd/>
          </a:ln>
        </p:spPr>
        <p:txBody>
          <a:bodyPr wrap="none" lIns="90487" tIns="44450" rIns="90487" bIns="44450">
            <a:spAutoFit/>
          </a:bodyPr>
          <a:lstStyle/>
          <a:p>
            <a:pPr>
              <a:lnSpc>
                <a:spcPct val="100000"/>
              </a:lnSpc>
              <a:tabLst>
                <a:tab pos="685800" algn="l"/>
                <a:tab pos="1435100" algn="l"/>
                <a:tab pos="3606800" algn="l"/>
                <a:tab pos="4686300" algn="l"/>
              </a:tabLst>
            </a:pPr>
            <a:r>
              <a:rPr lang="en-US" sz="1600" dirty="0">
                <a:latin typeface="Courier New" pitchFamily="49" charset="0"/>
              </a:rPr>
              <a:t> </a:t>
            </a:r>
            <a:r>
              <a:rPr lang="da-DK" sz="1600" dirty="0">
                <a:latin typeface="Courier New" pitchFamily="49" charset="0"/>
              </a:rPr>
              <a:t> 401029:  </a:t>
            </a:r>
            <a:r>
              <a:rPr lang="da-DK" sz="1600" dirty="0" err="1">
                <a:latin typeface="Courier New" pitchFamily="49" charset="0"/>
              </a:rPr>
              <a:t>vmulsd</a:t>
            </a:r>
            <a:r>
              <a:rPr lang="da-DK" sz="1600" dirty="0">
                <a:latin typeface="Courier New" pitchFamily="49" charset="0"/>
              </a:rPr>
              <a:t> (%</a:t>
            </a:r>
            <a:r>
              <a:rPr lang="da-DK" sz="1600" dirty="0" err="1">
                <a:latin typeface="Courier New" pitchFamily="49" charset="0"/>
              </a:rPr>
              <a:t>rdx</a:t>
            </a:r>
            <a:r>
              <a:rPr lang="da-DK" sz="1600" dirty="0">
                <a:latin typeface="Courier New" pitchFamily="49" charset="0"/>
              </a:rPr>
              <a:t>),%xmm0,%xmm0</a:t>
            </a:r>
          </a:p>
          <a:p>
            <a:pPr>
              <a:lnSpc>
                <a:spcPct val="100000"/>
              </a:lnSpc>
              <a:tabLst>
                <a:tab pos="685800" algn="l"/>
                <a:tab pos="1435100" algn="l"/>
                <a:tab pos="3606800" algn="l"/>
                <a:tab pos="4686300" algn="l"/>
              </a:tabLst>
            </a:pPr>
            <a:r>
              <a:rPr lang="da-DK" sz="1600" dirty="0">
                <a:latin typeface="Courier New" pitchFamily="49" charset="0"/>
              </a:rPr>
              <a:t>  40102d:  </a:t>
            </a:r>
            <a:r>
              <a:rPr lang="da-DK" sz="1600" dirty="0" err="1">
                <a:latin typeface="Courier New" pitchFamily="49" charset="0"/>
              </a:rPr>
              <a:t>add</a:t>
            </a:r>
            <a:r>
              <a:rPr lang="da-DK" sz="1600" dirty="0">
                <a:latin typeface="Courier New" pitchFamily="49" charset="0"/>
              </a:rPr>
              <a:t>    $0x8,%rdx</a:t>
            </a:r>
          </a:p>
          <a:p>
            <a:pPr>
              <a:lnSpc>
                <a:spcPct val="100000"/>
              </a:lnSpc>
              <a:tabLst>
                <a:tab pos="685800" algn="l"/>
                <a:tab pos="1435100" algn="l"/>
                <a:tab pos="3606800" algn="l"/>
                <a:tab pos="4686300" algn="l"/>
              </a:tabLst>
            </a:pPr>
            <a:r>
              <a:rPr lang="da-DK" sz="1600" dirty="0">
                <a:latin typeface="Courier New" pitchFamily="49" charset="0"/>
              </a:rPr>
              <a:t>  401031:  </a:t>
            </a:r>
            <a:r>
              <a:rPr lang="da-DK" sz="1600" dirty="0" err="1">
                <a:latin typeface="Courier New" pitchFamily="49" charset="0"/>
              </a:rPr>
              <a:t>cmp</a:t>
            </a:r>
            <a:r>
              <a:rPr lang="da-DK" sz="1600" dirty="0">
                <a:latin typeface="Courier New" pitchFamily="49" charset="0"/>
              </a:rPr>
              <a:t>    %</a:t>
            </a:r>
            <a:r>
              <a:rPr lang="da-DK" sz="1600" dirty="0" err="1">
                <a:latin typeface="Courier New" pitchFamily="49" charset="0"/>
              </a:rPr>
              <a:t>rax</a:t>
            </a:r>
            <a:r>
              <a:rPr lang="da-DK" sz="1600" dirty="0">
                <a:latin typeface="Courier New" pitchFamily="49" charset="0"/>
              </a:rPr>
              <a:t>,%</a:t>
            </a:r>
            <a:r>
              <a:rPr lang="da-DK" sz="1600" dirty="0" err="1">
                <a:latin typeface="Courier New" pitchFamily="49" charset="0"/>
              </a:rPr>
              <a:t>rdx</a:t>
            </a:r>
            <a:endParaRPr lang="da-DK" sz="1600" dirty="0">
              <a:latin typeface="Courier New" pitchFamily="49" charset="0"/>
            </a:endParaRPr>
          </a:p>
          <a:p>
            <a:pPr>
              <a:lnSpc>
                <a:spcPct val="100000"/>
              </a:lnSpc>
              <a:tabLst>
                <a:tab pos="685800" algn="l"/>
                <a:tab pos="1435100" algn="l"/>
                <a:tab pos="3606800" algn="l"/>
                <a:tab pos="4686300" algn="l"/>
              </a:tabLst>
            </a:pPr>
            <a:r>
              <a:rPr lang="da-DK" sz="1600" dirty="0">
                <a:latin typeface="Courier New" pitchFamily="49" charset="0"/>
              </a:rPr>
              <a:t>  401034:  </a:t>
            </a:r>
            <a:r>
              <a:rPr lang="da-DK" sz="1600" dirty="0" err="1">
                <a:latin typeface="Courier New" pitchFamily="49" charset="0"/>
              </a:rPr>
              <a:t>jne</a:t>
            </a:r>
            <a:r>
              <a:rPr lang="da-DK" sz="1600" dirty="0">
                <a:latin typeface="Courier New" pitchFamily="49" charset="0"/>
              </a:rPr>
              <a:t>    401029</a:t>
            </a:r>
            <a:endParaRPr lang="en-US" sz="1600" dirty="0">
              <a:latin typeface="Courier New" pitchFamily="49" charset="0"/>
            </a:endParaRPr>
          </a:p>
        </p:txBody>
      </p:sp>
      <p:sp>
        <p:nvSpPr>
          <p:cNvPr id="32" name="Freeform 6"/>
          <p:cNvSpPr>
            <a:spLocks/>
          </p:cNvSpPr>
          <p:nvPr/>
        </p:nvSpPr>
        <p:spPr bwMode="auto">
          <a:xfrm>
            <a:off x="4073525" y="2133600"/>
            <a:ext cx="1587500" cy="5143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33" name="Freeform 7"/>
          <p:cNvSpPr>
            <a:spLocks/>
          </p:cNvSpPr>
          <p:nvPr/>
        </p:nvSpPr>
        <p:spPr bwMode="auto">
          <a:xfrm>
            <a:off x="4073525" y="3555859"/>
            <a:ext cx="1587500" cy="438291"/>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34" name="Text Box 8"/>
          <p:cNvSpPr txBox="1">
            <a:spLocks noChangeArrowheads="1"/>
          </p:cNvSpPr>
          <p:nvPr/>
        </p:nvSpPr>
        <p:spPr bwMode="auto">
          <a:xfrm>
            <a:off x="4114800" y="173355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98</a:t>
            </a:r>
          </a:p>
        </p:txBody>
      </p:sp>
      <p:sp>
        <p:nvSpPr>
          <p:cNvPr id="35" name="Text Box 9"/>
          <p:cNvSpPr txBox="1">
            <a:spLocks noChangeArrowheads="1"/>
          </p:cNvSpPr>
          <p:nvPr/>
        </p:nvSpPr>
        <p:spPr bwMode="auto">
          <a:xfrm>
            <a:off x="4114800" y="310515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99</a:t>
            </a:r>
          </a:p>
        </p:txBody>
      </p:sp>
      <p:sp>
        <p:nvSpPr>
          <p:cNvPr id="36" name="Text Box 10"/>
          <p:cNvSpPr txBox="1">
            <a:spLocks noChangeArrowheads="1"/>
          </p:cNvSpPr>
          <p:nvPr/>
        </p:nvSpPr>
        <p:spPr bwMode="auto">
          <a:xfrm>
            <a:off x="4114800" y="4552950"/>
            <a:ext cx="101822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100</a:t>
            </a:r>
          </a:p>
        </p:txBody>
      </p:sp>
      <p:sp>
        <p:nvSpPr>
          <p:cNvPr id="37" name="Text Box 11"/>
          <p:cNvSpPr txBox="1">
            <a:spLocks noChangeArrowheads="1"/>
          </p:cNvSpPr>
          <p:nvPr/>
        </p:nvSpPr>
        <p:spPr bwMode="auto">
          <a:xfrm>
            <a:off x="5575338" y="2216628"/>
            <a:ext cx="2143087" cy="400110"/>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 (OK)</a:t>
            </a:r>
          </a:p>
        </p:txBody>
      </p:sp>
      <p:sp>
        <p:nvSpPr>
          <p:cNvPr id="38" name="Text Box 12"/>
          <p:cNvSpPr txBox="1">
            <a:spLocks noChangeArrowheads="1"/>
          </p:cNvSpPr>
          <p:nvPr/>
        </p:nvSpPr>
        <p:spPr bwMode="auto">
          <a:xfrm>
            <a:off x="5548111" y="3409950"/>
            <a:ext cx="1610890" cy="707886"/>
          </a:xfrm>
          <a:prstGeom prst="rect">
            <a:avLst/>
          </a:prstGeom>
          <a:noFill/>
          <a:ln w="25400">
            <a:noFill/>
            <a:miter lim="800000"/>
            <a:headEnd/>
            <a:tailEnd/>
          </a:ln>
        </p:spPr>
        <p:txBody>
          <a:bodyPr wrap="none">
            <a:spAutoFit/>
          </a:bodyPr>
          <a:lstStyle/>
          <a:p>
            <a:pPr>
              <a:lnSpc>
                <a:spcPct val="100000"/>
              </a:lnSpc>
            </a:pPr>
            <a:r>
              <a:rPr lang="en-US" sz="2000" dirty="0">
                <a:latin typeface="Calibri" pitchFamily="34" charset="0"/>
              </a:rPr>
              <a:t>Predict Taken</a:t>
            </a:r>
          </a:p>
          <a:p>
            <a:pPr>
              <a:lnSpc>
                <a:spcPct val="100000"/>
              </a:lnSpc>
            </a:pPr>
            <a:r>
              <a:rPr lang="en-US" sz="2000" dirty="0">
                <a:latin typeface="Calibri" pitchFamily="34" charset="0"/>
              </a:rPr>
              <a:t>(Oops)</a:t>
            </a:r>
          </a:p>
        </p:txBody>
      </p:sp>
      <p:sp>
        <p:nvSpPr>
          <p:cNvPr id="39" name="Text Box 14"/>
          <p:cNvSpPr txBox="1">
            <a:spLocks noChangeArrowheads="1"/>
          </p:cNvSpPr>
          <p:nvPr/>
        </p:nvSpPr>
        <p:spPr bwMode="auto">
          <a:xfrm>
            <a:off x="4114800" y="5946775"/>
            <a:ext cx="101822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101</a:t>
            </a:r>
          </a:p>
        </p:txBody>
      </p:sp>
      <p:sp>
        <p:nvSpPr>
          <p:cNvPr id="40" name="Freeform 15"/>
          <p:cNvSpPr>
            <a:spLocks/>
          </p:cNvSpPr>
          <p:nvPr/>
        </p:nvSpPr>
        <p:spPr bwMode="auto">
          <a:xfrm>
            <a:off x="4060825" y="4953000"/>
            <a:ext cx="1587500" cy="43815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41" name="Text Box 16"/>
          <p:cNvSpPr txBox="1">
            <a:spLocks noChangeArrowheads="1"/>
          </p:cNvSpPr>
          <p:nvPr/>
        </p:nvSpPr>
        <p:spPr bwMode="auto">
          <a:xfrm>
            <a:off x="5548111" y="1047750"/>
            <a:ext cx="2219325" cy="707886"/>
          </a:xfrm>
          <a:prstGeom prst="rect">
            <a:avLst/>
          </a:prstGeom>
          <a:noFill/>
          <a:ln w="25400">
            <a:noFill/>
            <a:miter lim="800000"/>
            <a:headEnd/>
            <a:tailEnd/>
          </a:ln>
        </p:spPr>
        <p:txBody>
          <a:bodyPr wrap="none">
            <a:spAutoFit/>
          </a:bodyPr>
          <a:lstStyle/>
          <a:p>
            <a:pPr>
              <a:lnSpc>
                <a:spcPct val="100000"/>
              </a:lnSpc>
            </a:pPr>
            <a:r>
              <a:rPr lang="en-US" sz="2000" i="1" dirty="0">
                <a:latin typeface="Calibri" pitchFamily="34" charset="0"/>
              </a:rPr>
              <a:t>Assume </a:t>
            </a:r>
          </a:p>
          <a:p>
            <a:pPr>
              <a:lnSpc>
                <a:spcPct val="100000"/>
              </a:lnSpc>
            </a:pPr>
            <a:r>
              <a:rPr lang="en-US" sz="2000" i="1" dirty="0">
                <a:latin typeface="Calibri" pitchFamily="34" charset="0"/>
              </a:rPr>
              <a:t>vector length = </a:t>
            </a:r>
            <a:r>
              <a:rPr lang="en-US" sz="2000" i="1" dirty="0">
                <a:solidFill>
                  <a:srgbClr val="C00000"/>
                </a:solidFill>
                <a:latin typeface="Calibri" pitchFamily="34" charset="0"/>
              </a:rPr>
              <a:t>100</a:t>
            </a:r>
          </a:p>
        </p:txBody>
      </p:sp>
      <p:sp>
        <p:nvSpPr>
          <p:cNvPr id="668674" name="Rectangle 2"/>
          <p:cNvSpPr>
            <a:spLocks noGrp="1" noChangeArrowheads="1"/>
          </p:cNvSpPr>
          <p:nvPr>
            <p:ph type="title"/>
          </p:nvPr>
        </p:nvSpPr>
        <p:spPr>
          <a:xfrm>
            <a:off x="381000" y="457200"/>
            <a:ext cx="7945438" cy="573088"/>
          </a:xfrm>
        </p:spPr>
        <p:txBody>
          <a:bodyPr/>
          <a:lstStyle/>
          <a:p>
            <a:pPr eaLnBrk="1" hangingPunct="1">
              <a:defRPr/>
            </a:pPr>
            <a:r>
              <a:rPr lang="en-US"/>
              <a:t>Branch Misprediction Invalidation</a:t>
            </a:r>
          </a:p>
        </p:txBody>
      </p:sp>
      <p:sp>
        <p:nvSpPr>
          <p:cNvPr id="52239" name="Text Box 15"/>
          <p:cNvSpPr txBox="1">
            <a:spLocks noChangeArrowheads="1"/>
          </p:cNvSpPr>
          <p:nvPr/>
        </p:nvSpPr>
        <p:spPr bwMode="auto">
          <a:xfrm>
            <a:off x="5943600" y="4928556"/>
            <a:ext cx="1445139" cy="461665"/>
          </a:xfrm>
          <a:prstGeom prst="rect">
            <a:avLst/>
          </a:prstGeom>
          <a:noFill/>
          <a:ln w="25400">
            <a:noFill/>
            <a:miter lim="800000"/>
            <a:headEnd/>
            <a:tailEnd/>
          </a:ln>
        </p:spPr>
        <p:txBody>
          <a:bodyPr wrap="none">
            <a:spAutoFit/>
          </a:bodyPr>
          <a:lstStyle/>
          <a:p>
            <a:pPr>
              <a:lnSpc>
                <a:spcPct val="100000"/>
              </a:lnSpc>
            </a:pPr>
            <a:r>
              <a:rPr lang="en-US" dirty="0">
                <a:solidFill>
                  <a:srgbClr val="C00000"/>
                </a:solidFill>
                <a:latin typeface="Calibri" pitchFamily="34" charset="0"/>
              </a:rPr>
              <a:t>Invalidate</a:t>
            </a:r>
          </a:p>
        </p:txBody>
      </p:sp>
      <p:sp>
        <p:nvSpPr>
          <p:cNvPr id="52242" name="Line 18"/>
          <p:cNvSpPr>
            <a:spLocks noChangeShapeType="1"/>
          </p:cNvSpPr>
          <p:nvPr/>
        </p:nvSpPr>
        <p:spPr bwMode="auto">
          <a:xfrm>
            <a:off x="685800" y="41148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3" name="Line 19"/>
          <p:cNvSpPr>
            <a:spLocks noChangeShapeType="1"/>
          </p:cNvSpPr>
          <p:nvPr/>
        </p:nvSpPr>
        <p:spPr bwMode="auto">
          <a:xfrm>
            <a:off x="685800" y="4385096"/>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4" name="Line 20"/>
          <p:cNvSpPr>
            <a:spLocks noChangeShapeType="1"/>
          </p:cNvSpPr>
          <p:nvPr/>
        </p:nvSpPr>
        <p:spPr bwMode="auto">
          <a:xfrm>
            <a:off x="685800" y="4613696"/>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5" name="Line 21"/>
          <p:cNvSpPr>
            <a:spLocks noChangeShapeType="1"/>
          </p:cNvSpPr>
          <p:nvPr/>
        </p:nvSpPr>
        <p:spPr bwMode="auto">
          <a:xfrm>
            <a:off x="685800" y="48768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6" name="Line 22"/>
          <p:cNvSpPr>
            <a:spLocks noChangeShapeType="1"/>
          </p:cNvSpPr>
          <p:nvPr/>
        </p:nvSpPr>
        <p:spPr bwMode="auto">
          <a:xfrm>
            <a:off x="685800" y="51054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7" name="Line 23"/>
          <p:cNvSpPr>
            <a:spLocks noChangeShapeType="1"/>
          </p:cNvSpPr>
          <p:nvPr/>
        </p:nvSpPr>
        <p:spPr bwMode="auto">
          <a:xfrm>
            <a:off x="685800" y="5545348"/>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8" name="Line 24"/>
          <p:cNvSpPr>
            <a:spLocks noChangeShapeType="1"/>
          </p:cNvSpPr>
          <p:nvPr/>
        </p:nvSpPr>
        <p:spPr bwMode="auto">
          <a:xfrm>
            <a:off x="685800" y="5773948"/>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49" name="Line 25"/>
          <p:cNvSpPr>
            <a:spLocks noChangeShapeType="1"/>
          </p:cNvSpPr>
          <p:nvPr/>
        </p:nvSpPr>
        <p:spPr bwMode="auto">
          <a:xfrm>
            <a:off x="685800" y="60198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
        <p:nvSpPr>
          <p:cNvPr id="52250" name="AutoShape 26"/>
          <p:cNvSpPr>
            <a:spLocks/>
          </p:cNvSpPr>
          <p:nvPr/>
        </p:nvSpPr>
        <p:spPr bwMode="auto">
          <a:xfrm>
            <a:off x="5562600" y="4070350"/>
            <a:ext cx="304800" cy="2178050"/>
          </a:xfrm>
          <a:prstGeom prst="rightBrace">
            <a:avLst>
              <a:gd name="adj1" fmla="val 56250"/>
              <a:gd name="adj2" fmla="val 50000"/>
            </a:avLst>
          </a:prstGeom>
          <a:noFill/>
          <a:ln w="25400">
            <a:solidFill>
              <a:srgbClr val="C00000"/>
            </a:solidFill>
            <a:round/>
            <a:headEnd/>
            <a:tailEnd/>
          </a:ln>
        </p:spPr>
        <p:txBody>
          <a:bodyPr wrap="none" anchor="ctr"/>
          <a:lstStyle/>
          <a:p>
            <a:endParaRPr lang="en-US" dirty="0">
              <a:solidFill>
                <a:srgbClr val="C00000"/>
              </a:solidFill>
              <a:latin typeface="Calibri" pitchFamily="34" charset="0"/>
            </a:endParaRPr>
          </a:p>
        </p:txBody>
      </p:sp>
      <p:sp>
        <p:nvSpPr>
          <p:cNvPr id="46" name="Line 25"/>
          <p:cNvSpPr>
            <a:spLocks noChangeShapeType="1"/>
          </p:cNvSpPr>
          <p:nvPr/>
        </p:nvSpPr>
        <p:spPr bwMode="auto">
          <a:xfrm>
            <a:off x="685800" y="6248400"/>
            <a:ext cx="4419600" cy="0"/>
          </a:xfrm>
          <a:prstGeom prst="line">
            <a:avLst/>
          </a:prstGeom>
          <a:noFill/>
          <a:ln w="25400">
            <a:solidFill>
              <a:srgbClr val="C00000"/>
            </a:solidFill>
            <a:round/>
            <a:headEnd/>
            <a:tailEnd/>
          </a:ln>
        </p:spPr>
        <p:txBody>
          <a:bodyPr/>
          <a:lstStyle/>
          <a:p>
            <a:endParaRPr lang="en-US" dirty="0">
              <a:latin typeface="Calibri" pitchFamily="34"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a:xfrm>
            <a:off x="457200" y="493712"/>
            <a:ext cx="7551738" cy="573088"/>
          </a:xfrm>
        </p:spPr>
        <p:txBody>
          <a:bodyPr/>
          <a:lstStyle/>
          <a:p>
            <a:pPr eaLnBrk="1" hangingPunct="1">
              <a:defRPr/>
            </a:pPr>
            <a:r>
              <a:rPr lang="en-US"/>
              <a:t>Branch Misprediction Recovery</a:t>
            </a:r>
          </a:p>
        </p:txBody>
      </p:sp>
      <p:sp>
        <p:nvSpPr>
          <p:cNvPr id="669699" name="Rectangle 3"/>
          <p:cNvSpPr>
            <a:spLocks noGrp="1" noChangeArrowheads="1"/>
          </p:cNvSpPr>
          <p:nvPr>
            <p:ph type="body" idx="1"/>
          </p:nvPr>
        </p:nvSpPr>
        <p:spPr>
          <a:xfrm>
            <a:off x="498896" y="3962400"/>
            <a:ext cx="8009626" cy="1368425"/>
          </a:xfrm>
        </p:spPr>
        <p:txBody>
          <a:bodyPr/>
          <a:lstStyle/>
          <a:p>
            <a:pPr eaLnBrk="1" hangingPunct="1">
              <a:defRPr/>
            </a:pPr>
            <a:r>
              <a:rPr lang="en-US" dirty="0"/>
              <a:t>Performance Cost</a:t>
            </a:r>
          </a:p>
          <a:p>
            <a:pPr lvl="1" eaLnBrk="1" hangingPunct="1">
              <a:defRPr/>
            </a:pPr>
            <a:r>
              <a:rPr lang="en-US" dirty="0"/>
              <a:t>Multiple clock cycles on modern processor</a:t>
            </a:r>
          </a:p>
          <a:p>
            <a:pPr lvl="1" eaLnBrk="1" hangingPunct="1">
              <a:defRPr/>
            </a:pPr>
            <a:r>
              <a:rPr lang="en-US" dirty="0"/>
              <a:t>Can be a major performance limiter</a:t>
            </a:r>
          </a:p>
        </p:txBody>
      </p:sp>
      <p:sp>
        <p:nvSpPr>
          <p:cNvPr id="53252" name="Rectangle 5"/>
          <p:cNvSpPr>
            <a:spLocks noChangeArrowheads="1"/>
          </p:cNvSpPr>
          <p:nvPr/>
        </p:nvSpPr>
        <p:spPr bwMode="auto">
          <a:xfrm>
            <a:off x="589861" y="1354028"/>
            <a:ext cx="5341039" cy="1813317"/>
          </a:xfrm>
          <a:prstGeom prst="rect">
            <a:avLst/>
          </a:prstGeom>
          <a:solidFill>
            <a:schemeClr val="bg1">
              <a:lumMod val="95000"/>
            </a:schemeClr>
          </a:solidFill>
          <a:ln w="12700" cmpd="dbl">
            <a:solidFill>
              <a:schemeClr val="tx1"/>
            </a:solidFill>
            <a:miter lim="800000"/>
            <a:headEnd/>
            <a:tailEnd/>
          </a:ln>
        </p:spPr>
        <p:txBody>
          <a:bodyPr wrap="square" lIns="90487" tIns="44450" rIns="90487" bIns="44450">
            <a:spAutoFit/>
          </a:bodyPr>
          <a:lstStyle/>
          <a:p>
            <a:pPr>
              <a:lnSpc>
                <a:spcPct val="100000"/>
              </a:lnSpc>
              <a:tabLst>
                <a:tab pos="685800" algn="l"/>
                <a:tab pos="1435100" algn="l"/>
                <a:tab pos="3606800" algn="l"/>
                <a:tab pos="4686300" algn="l"/>
              </a:tabLst>
            </a:pPr>
            <a:r>
              <a:rPr lang="cs-CZ" sz="1600" dirty="0">
                <a:latin typeface="Courier New" pitchFamily="49" charset="0"/>
              </a:rPr>
              <a:t>  401029:  </a:t>
            </a:r>
            <a:r>
              <a:rPr lang="cs-CZ" sz="1600" dirty="0" err="1">
                <a:latin typeface="Courier New" pitchFamily="49" charset="0"/>
              </a:rPr>
              <a:t>vmulsd</a:t>
            </a:r>
            <a:r>
              <a:rPr lang="cs-CZ" sz="1600" dirty="0">
                <a:latin typeface="Courier New" pitchFamily="49" charset="0"/>
              </a:rPr>
              <a:t> (%</a:t>
            </a:r>
            <a:r>
              <a:rPr lang="cs-CZ" sz="1600" dirty="0" err="1">
                <a:latin typeface="Courier New" pitchFamily="49" charset="0"/>
              </a:rPr>
              <a:t>rdx</a:t>
            </a:r>
            <a:r>
              <a:rPr lang="cs-CZ" sz="1600" dirty="0">
                <a:latin typeface="Courier New" pitchFamily="49" charset="0"/>
              </a:rPr>
              <a:t>),%xmm0,%xmm0</a:t>
            </a:r>
          </a:p>
          <a:p>
            <a:pPr>
              <a:lnSpc>
                <a:spcPct val="100000"/>
              </a:lnSpc>
              <a:tabLst>
                <a:tab pos="685800" algn="l"/>
                <a:tab pos="1435100" algn="l"/>
                <a:tab pos="3606800" algn="l"/>
                <a:tab pos="4686300" algn="l"/>
              </a:tabLst>
            </a:pPr>
            <a:r>
              <a:rPr lang="cs-CZ" sz="1600" dirty="0">
                <a:latin typeface="Courier New" pitchFamily="49" charset="0"/>
              </a:rPr>
              <a:t>  40102d:  </a:t>
            </a:r>
            <a:r>
              <a:rPr lang="cs-CZ" sz="1600" dirty="0" err="1">
                <a:latin typeface="Courier New" pitchFamily="49" charset="0"/>
              </a:rPr>
              <a:t>add</a:t>
            </a:r>
            <a:r>
              <a:rPr lang="cs-CZ" sz="1600" dirty="0">
                <a:latin typeface="Courier New" pitchFamily="49" charset="0"/>
              </a:rPr>
              <a:t>    $0x8,%rdx</a:t>
            </a:r>
          </a:p>
          <a:p>
            <a:pPr>
              <a:lnSpc>
                <a:spcPct val="100000"/>
              </a:lnSpc>
              <a:tabLst>
                <a:tab pos="685800" algn="l"/>
                <a:tab pos="1435100" algn="l"/>
                <a:tab pos="3606800" algn="l"/>
                <a:tab pos="4686300" algn="l"/>
              </a:tabLst>
            </a:pPr>
            <a:r>
              <a:rPr lang="cs-CZ" sz="1600" dirty="0">
                <a:latin typeface="Courier New" pitchFamily="49" charset="0"/>
              </a:rPr>
              <a:t>  401031:  </a:t>
            </a:r>
            <a:r>
              <a:rPr lang="cs-CZ" sz="1600" dirty="0" err="1">
                <a:latin typeface="Courier New" pitchFamily="49" charset="0"/>
              </a:rPr>
              <a:t>cmp</a:t>
            </a:r>
            <a:r>
              <a:rPr lang="cs-CZ" sz="1600" dirty="0">
                <a:latin typeface="Courier New" pitchFamily="49" charset="0"/>
              </a:rPr>
              <a:t>    %</a:t>
            </a:r>
            <a:r>
              <a:rPr lang="cs-CZ" sz="1600" dirty="0" err="1">
                <a:latin typeface="Courier New" pitchFamily="49" charset="0"/>
              </a:rPr>
              <a:t>rax</a:t>
            </a:r>
            <a:r>
              <a:rPr lang="cs-CZ" sz="1600" dirty="0">
                <a:latin typeface="Courier New" pitchFamily="49" charset="0"/>
              </a:rPr>
              <a:t>,%</a:t>
            </a:r>
            <a:r>
              <a:rPr lang="cs-CZ" sz="1600" dirty="0" err="1">
                <a:latin typeface="Courier New" pitchFamily="49" charset="0"/>
              </a:rPr>
              <a:t>rdx</a:t>
            </a:r>
            <a:endParaRPr lang="cs-CZ" sz="1600" dirty="0">
              <a:latin typeface="Courier New" pitchFamily="49" charset="0"/>
            </a:endParaRPr>
          </a:p>
          <a:p>
            <a:pPr>
              <a:lnSpc>
                <a:spcPct val="100000"/>
              </a:lnSpc>
              <a:tabLst>
                <a:tab pos="685800" algn="l"/>
                <a:tab pos="1435100" algn="l"/>
                <a:tab pos="3606800" algn="l"/>
                <a:tab pos="4686300" algn="l"/>
              </a:tabLst>
            </a:pPr>
            <a:r>
              <a:rPr lang="cs-CZ" sz="1600" dirty="0">
                <a:latin typeface="Courier New" pitchFamily="49" charset="0"/>
              </a:rPr>
              <a:t>  401034:  </a:t>
            </a:r>
            <a:r>
              <a:rPr lang="cs-CZ" sz="1600" dirty="0" err="1">
                <a:latin typeface="Courier New" pitchFamily="49" charset="0"/>
              </a:rPr>
              <a:t>jne</a:t>
            </a:r>
            <a:r>
              <a:rPr lang="cs-CZ" sz="1600" dirty="0">
                <a:latin typeface="Courier New" pitchFamily="49" charset="0"/>
              </a:rPr>
              <a:t>    401029</a:t>
            </a:r>
          </a:p>
          <a:p>
            <a:pPr>
              <a:lnSpc>
                <a:spcPct val="100000"/>
              </a:lnSpc>
              <a:tabLst>
                <a:tab pos="685800" algn="l"/>
                <a:tab pos="1435100" algn="l"/>
                <a:tab pos="3606800" algn="l"/>
                <a:tab pos="4686300" algn="l"/>
              </a:tabLst>
            </a:pPr>
            <a:r>
              <a:rPr lang="cs-CZ" sz="1600" dirty="0">
                <a:latin typeface="Courier New" pitchFamily="49" charset="0"/>
              </a:rPr>
              <a:t>  401036:  </a:t>
            </a:r>
            <a:r>
              <a:rPr lang="cs-CZ" sz="1600" dirty="0" err="1">
                <a:latin typeface="Courier New" pitchFamily="49" charset="0"/>
              </a:rPr>
              <a:t>jmp</a:t>
            </a:r>
            <a:r>
              <a:rPr lang="cs-CZ" sz="1600" dirty="0">
                <a:latin typeface="Courier New" pitchFamily="49" charset="0"/>
              </a:rPr>
              <a:t>    401040</a:t>
            </a:r>
          </a:p>
          <a:p>
            <a:pPr>
              <a:lnSpc>
                <a:spcPct val="100000"/>
              </a:lnSpc>
              <a:tabLst>
                <a:tab pos="685800" algn="l"/>
                <a:tab pos="1435100" algn="l"/>
                <a:tab pos="3606800" algn="l"/>
                <a:tab pos="4686300" algn="l"/>
              </a:tabLst>
            </a:pPr>
            <a:r>
              <a:rPr lang="cs-CZ" sz="1600" dirty="0">
                <a:latin typeface="Courier New" pitchFamily="49" charset="0"/>
              </a:rPr>
              <a:t>   . . .</a:t>
            </a:r>
          </a:p>
          <a:p>
            <a:pPr>
              <a:lnSpc>
                <a:spcPct val="100000"/>
              </a:lnSpc>
              <a:tabLst>
                <a:tab pos="685800" algn="l"/>
                <a:tab pos="1435100" algn="l"/>
                <a:tab pos="3606800" algn="l"/>
                <a:tab pos="4686300" algn="l"/>
              </a:tabLst>
            </a:pPr>
            <a:r>
              <a:rPr lang="cs-CZ" sz="1600" dirty="0">
                <a:latin typeface="Courier New" pitchFamily="49" charset="0"/>
              </a:rPr>
              <a:t>  401040:  </a:t>
            </a:r>
            <a:r>
              <a:rPr lang="cs-CZ" sz="1600" dirty="0" err="1">
                <a:latin typeface="Courier New" pitchFamily="49" charset="0"/>
              </a:rPr>
              <a:t>vmovsd</a:t>
            </a:r>
            <a:r>
              <a:rPr lang="cs-CZ" sz="1600" dirty="0">
                <a:latin typeface="Courier New" pitchFamily="49" charset="0"/>
              </a:rPr>
              <a:t> %xmm0,(%r12)</a:t>
            </a:r>
            <a:endParaRPr lang="en-US" sz="1600" dirty="0">
              <a:latin typeface="Courier New" pitchFamily="49" charset="0"/>
            </a:endParaRPr>
          </a:p>
        </p:txBody>
      </p:sp>
      <p:sp>
        <p:nvSpPr>
          <p:cNvPr id="53253" name="Freeform 7"/>
          <p:cNvSpPr>
            <a:spLocks/>
          </p:cNvSpPr>
          <p:nvPr/>
        </p:nvSpPr>
        <p:spPr bwMode="auto">
          <a:xfrm>
            <a:off x="3793627" y="2260687"/>
            <a:ext cx="1968500" cy="228600"/>
          </a:xfrm>
          <a:custGeom>
            <a:avLst/>
            <a:gdLst>
              <a:gd name="T0" fmla="*/ 0 w 1000"/>
              <a:gd name="T1" fmla="*/ 0 h 224"/>
              <a:gd name="T2" fmla="*/ 880 w 1000"/>
              <a:gd name="T3" fmla="*/ 56 h 224"/>
              <a:gd name="T4" fmla="*/ 720 w 1000"/>
              <a:gd name="T5" fmla="*/ 224 h 224"/>
              <a:gd name="T6" fmla="*/ 0 60000 65536"/>
              <a:gd name="T7" fmla="*/ 0 60000 65536"/>
              <a:gd name="T8" fmla="*/ 0 60000 65536"/>
              <a:gd name="T9" fmla="*/ 0 w 1000"/>
              <a:gd name="T10" fmla="*/ 0 h 224"/>
              <a:gd name="T11" fmla="*/ 1000 w 1000"/>
              <a:gd name="T12" fmla="*/ 224 h 224"/>
            </a:gdLst>
            <a:ahLst/>
            <a:cxnLst>
              <a:cxn ang="T6">
                <a:pos x="T0" y="T1"/>
              </a:cxn>
              <a:cxn ang="T7">
                <a:pos x="T2" y="T3"/>
              </a:cxn>
              <a:cxn ang="T8">
                <a:pos x="T4" y="T5"/>
              </a:cxn>
            </a:cxnLst>
            <a:rect l="T9" t="T10" r="T11" b="T12"/>
            <a:pathLst>
              <a:path w="1000" h="224">
                <a:moveTo>
                  <a:pt x="0" y="0"/>
                </a:moveTo>
                <a:cubicBezTo>
                  <a:pt x="147" y="9"/>
                  <a:pt x="760" y="19"/>
                  <a:pt x="880" y="56"/>
                </a:cubicBezTo>
                <a:cubicBezTo>
                  <a:pt x="1000" y="93"/>
                  <a:pt x="753" y="189"/>
                  <a:pt x="720" y="224"/>
                </a:cubicBezTo>
              </a:path>
            </a:pathLst>
          </a:custGeom>
          <a:noFill/>
          <a:ln w="25400">
            <a:solidFill>
              <a:schemeClr val="tx1"/>
            </a:solidFill>
            <a:round/>
            <a:headEnd/>
            <a:tailEnd type="triangle" w="med" len="med"/>
          </a:ln>
        </p:spPr>
        <p:txBody>
          <a:bodyPr/>
          <a:lstStyle/>
          <a:p>
            <a:endParaRPr lang="en-US" dirty="0">
              <a:latin typeface="Calibri" pitchFamily="34" charset="0"/>
            </a:endParaRPr>
          </a:p>
        </p:txBody>
      </p:sp>
      <p:sp>
        <p:nvSpPr>
          <p:cNvPr id="53254" name="Text Box 9"/>
          <p:cNvSpPr txBox="1">
            <a:spLocks noChangeArrowheads="1"/>
          </p:cNvSpPr>
          <p:nvPr/>
        </p:nvSpPr>
        <p:spPr bwMode="auto">
          <a:xfrm>
            <a:off x="4777877" y="1676400"/>
            <a:ext cx="862737" cy="461665"/>
          </a:xfrm>
          <a:prstGeom prst="rect">
            <a:avLst/>
          </a:prstGeom>
          <a:noFill/>
          <a:ln w="25400">
            <a:noFill/>
            <a:miter lim="800000"/>
            <a:headEnd/>
            <a:tailEnd/>
          </a:ln>
        </p:spPr>
        <p:txBody>
          <a:bodyPr wrap="none">
            <a:spAutoFit/>
          </a:bodyPr>
          <a:lstStyle/>
          <a:p>
            <a:pPr>
              <a:lnSpc>
                <a:spcPct val="100000"/>
              </a:lnSpc>
            </a:pPr>
            <a:r>
              <a:rPr lang="en-US" i="1" dirty="0" err="1">
                <a:solidFill>
                  <a:srgbClr val="C00000"/>
                </a:solidFill>
                <a:latin typeface="Calibri" pitchFamily="34" charset="0"/>
              </a:rPr>
              <a:t>i</a:t>
            </a:r>
            <a:r>
              <a:rPr lang="en-US" i="1" dirty="0">
                <a:solidFill>
                  <a:srgbClr val="C00000"/>
                </a:solidFill>
                <a:latin typeface="Calibri" pitchFamily="34" charset="0"/>
              </a:rPr>
              <a:t> = 99</a:t>
            </a:r>
          </a:p>
        </p:txBody>
      </p:sp>
      <p:sp>
        <p:nvSpPr>
          <p:cNvPr id="53255" name="Text Box 11"/>
          <p:cNvSpPr txBox="1">
            <a:spLocks noChangeArrowheads="1"/>
          </p:cNvSpPr>
          <p:nvPr/>
        </p:nvSpPr>
        <p:spPr bwMode="auto">
          <a:xfrm>
            <a:off x="5965371" y="1796230"/>
            <a:ext cx="2717603" cy="461665"/>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Definitely not taken</a:t>
            </a:r>
          </a:p>
        </p:txBody>
      </p:sp>
      <p:sp>
        <p:nvSpPr>
          <p:cNvPr id="8" name="AutoShape 8"/>
          <p:cNvSpPr>
            <a:spLocks/>
          </p:cNvSpPr>
          <p:nvPr/>
        </p:nvSpPr>
        <p:spPr bwMode="auto">
          <a:xfrm>
            <a:off x="5958114" y="2471651"/>
            <a:ext cx="304800" cy="609600"/>
          </a:xfrm>
          <a:prstGeom prst="rightBrace">
            <a:avLst>
              <a:gd name="adj1" fmla="val 16667"/>
              <a:gd name="adj2" fmla="val 50000"/>
            </a:avLst>
          </a:prstGeom>
          <a:noFill/>
          <a:ln w="25400">
            <a:solidFill>
              <a:schemeClr val="tx1"/>
            </a:solidFill>
            <a:round/>
            <a:headEnd/>
            <a:tailEnd/>
          </a:ln>
        </p:spPr>
        <p:txBody>
          <a:bodyPr wrap="none" anchor="ctr"/>
          <a:lstStyle/>
          <a:p>
            <a:endParaRPr lang="en-US" dirty="0">
              <a:latin typeface="Calibri" pitchFamily="34" charset="0"/>
            </a:endParaRPr>
          </a:p>
        </p:txBody>
      </p:sp>
      <p:sp>
        <p:nvSpPr>
          <p:cNvPr id="9" name="Text Box 9"/>
          <p:cNvSpPr txBox="1">
            <a:spLocks noChangeArrowheads="1"/>
          </p:cNvSpPr>
          <p:nvPr/>
        </p:nvSpPr>
        <p:spPr bwMode="auto">
          <a:xfrm>
            <a:off x="6304731" y="2370025"/>
            <a:ext cx="1215447" cy="830997"/>
          </a:xfrm>
          <a:prstGeom prst="rect">
            <a:avLst/>
          </a:prstGeom>
          <a:noFill/>
          <a:ln w="25400">
            <a:noFill/>
            <a:miter lim="800000"/>
            <a:headEnd/>
            <a:tailEnd/>
          </a:ln>
        </p:spPr>
        <p:txBody>
          <a:bodyPr wrap="none">
            <a:spAutoFit/>
          </a:bodyPr>
          <a:lstStyle/>
          <a:p>
            <a:pPr>
              <a:lnSpc>
                <a:spcPct val="100000"/>
              </a:lnSpc>
            </a:pPr>
            <a:r>
              <a:rPr lang="en-US" dirty="0">
                <a:latin typeface="Calibri" pitchFamily="34" charset="0"/>
              </a:rPr>
              <a:t>Reload</a:t>
            </a:r>
          </a:p>
          <a:p>
            <a:pPr>
              <a:lnSpc>
                <a:spcPct val="100000"/>
              </a:lnSpc>
            </a:pPr>
            <a:r>
              <a:rPr lang="en-US" dirty="0">
                <a:latin typeface="Calibri" pitchFamily="34" charset="0"/>
              </a:rPr>
              <a:t>Pipeline</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Prediction Numbers</a:t>
            </a:r>
          </a:p>
        </p:txBody>
      </p:sp>
      <p:sp>
        <p:nvSpPr>
          <p:cNvPr id="3" name="Content Placeholder 2"/>
          <p:cNvSpPr>
            <a:spLocks noGrp="1"/>
          </p:cNvSpPr>
          <p:nvPr>
            <p:ph idx="1"/>
          </p:nvPr>
        </p:nvSpPr>
        <p:spPr/>
        <p:txBody>
          <a:bodyPr/>
          <a:lstStyle/>
          <a:p>
            <a:r>
              <a:rPr lang="en-US" dirty="0"/>
              <a:t>Default behavior:</a:t>
            </a:r>
          </a:p>
          <a:p>
            <a:pPr lvl="1"/>
            <a:r>
              <a:rPr lang="en-US" dirty="0"/>
              <a:t>Backwards branches are often loops so predict taken </a:t>
            </a:r>
          </a:p>
          <a:p>
            <a:pPr lvl="1"/>
            <a:r>
              <a:rPr lang="en-US" dirty="0"/>
              <a:t>Forwards branches are often if so predict not taken</a:t>
            </a:r>
          </a:p>
          <a:p>
            <a:pPr marL="0" indent="0">
              <a:buNone/>
            </a:pPr>
            <a:endParaRPr lang="en-US" dirty="0"/>
          </a:p>
          <a:p>
            <a:r>
              <a:rPr lang="en-US" dirty="0"/>
              <a:t>Predictors average better than 95% accuracy</a:t>
            </a:r>
          </a:p>
          <a:p>
            <a:pPr lvl="1"/>
            <a:r>
              <a:rPr lang="en-US" dirty="0"/>
              <a:t>Most branches are already predictable.</a:t>
            </a:r>
          </a:p>
          <a:p>
            <a:r>
              <a:rPr lang="en-US" dirty="0"/>
              <a:t>Annual branch predictor contests at top Computer Architecture conferences</a:t>
            </a:r>
          </a:p>
          <a:p>
            <a:pPr lvl="1"/>
            <a:r>
              <a:rPr lang="en-US" dirty="0">
                <a:hlinkClick r:id="rId2"/>
              </a:rPr>
              <a:t>https://www.jilp.org/jwac-2/program/JWAC-2-program.htm</a:t>
            </a:r>
            <a:endParaRPr lang="en-US" dirty="0"/>
          </a:p>
          <a:p>
            <a:pPr lvl="1"/>
            <a:r>
              <a:rPr lang="en-US" dirty="0"/>
              <a:t>Winner: 34.1 mispredictions per kilo-instruction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645304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304800" y="493712"/>
            <a:ext cx="7543800" cy="573088"/>
          </a:xfrm>
        </p:spPr>
        <p:txBody>
          <a:bodyPr/>
          <a:lstStyle/>
          <a:p>
            <a:pPr eaLnBrk="1" hangingPunct="1">
              <a:defRPr/>
            </a:pPr>
            <a:r>
              <a:rPr lang="en-US" dirty="0"/>
              <a:t>Getting High Performance</a:t>
            </a:r>
          </a:p>
        </p:txBody>
      </p:sp>
      <p:sp>
        <p:nvSpPr>
          <p:cNvPr id="381955" name="Rectangle 3"/>
          <p:cNvSpPr>
            <a:spLocks noGrp="1" noChangeArrowheads="1"/>
          </p:cNvSpPr>
          <p:nvPr>
            <p:ph type="body" idx="1"/>
          </p:nvPr>
        </p:nvSpPr>
        <p:spPr>
          <a:xfrm>
            <a:off x="304800" y="1252538"/>
            <a:ext cx="8320087" cy="5224462"/>
          </a:xfrm>
        </p:spPr>
        <p:txBody>
          <a:bodyPr/>
          <a:lstStyle/>
          <a:p>
            <a:pPr eaLnBrk="1" hangingPunct="1">
              <a:defRPr/>
            </a:pPr>
            <a:r>
              <a:rPr lang="en-US" dirty="0"/>
              <a:t>Good compiler and flags</a:t>
            </a:r>
          </a:p>
          <a:p>
            <a:pPr eaLnBrk="1" hangingPunct="1">
              <a:defRPr/>
            </a:pPr>
            <a:r>
              <a:rPr lang="en-US" dirty="0"/>
              <a:t>Don’t do anything sub-optimal</a:t>
            </a:r>
          </a:p>
          <a:p>
            <a:pPr lvl="1" eaLnBrk="1" hangingPunct="1">
              <a:defRPr/>
            </a:pPr>
            <a:r>
              <a:rPr lang="en-US" dirty="0"/>
              <a:t>Watch out for hidden algorithmic inefficiencies</a:t>
            </a:r>
          </a:p>
          <a:p>
            <a:pPr lvl="1" eaLnBrk="1" hangingPunct="1">
              <a:defRPr/>
            </a:pPr>
            <a:r>
              <a:rPr lang="en-US" dirty="0"/>
              <a:t>Write compiler-friendly code</a:t>
            </a:r>
          </a:p>
          <a:p>
            <a:pPr lvl="2" eaLnBrk="1" hangingPunct="1">
              <a:defRPr/>
            </a:pPr>
            <a:r>
              <a:rPr lang="en-US" dirty="0"/>
              <a:t>Watch out for optimization blockers: </a:t>
            </a:r>
            <a:br>
              <a:rPr lang="en-US" dirty="0"/>
            </a:br>
            <a:r>
              <a:rPr lang="en-US" dirty="0"/>
              <a:t>procedure calls &amp; memory references</a:t>
            </a:r>
          </a:p>
          <a:p>
            <a:pPr lvl="1">
              <a:defRPr/>
            </a:pPr>
            <a:r>
              <a:rPr lang="en-US" dirty="0"/>
              <a:t>Look carefully at innermost loops (where most work is done)</a:t>
            </a:r>
          </a:p>
          <a:p>
            <a:pPr lvl="1" eaLnBrk="1" hangingPunct="1">
              <a:defRPr/>
            </a:pPr>
            <a:endParaRPr lang="en-US" dirty="0"/>
          </a:p>
          <a:p>
            <a:pPr eaLnBrk="1" hangingPunct="1">
              <a:defRPr/>
            </a:pPr>
            <a:r>
              <a:rPr lang="en-US" dirty="0"/>
              <a:t>Tune code for machine</a:t>
            </a:r>
          </a:p>
          <a:p>
            <a:pPr lvl="1" eaLnBrk="1" hangingPunct="1">
              <a:defRPr/>
            </a:pPr>
            <a:r>
              <a:rPr lang="en-US" dirty="0"/>
              <a:t>Exploit instruction-level parallelism</a:t>
            </a:r>
          </a:p>
          <a:p>
            <a:pPr lvl="1" eaLnBrk="1" hangingPunct="1">
              <a:defRPr/>
            </a:pPr>
            <a:r>
              <a:rPr lang="en-US" dirty="0"/>
              <a:t>Avoid unpredictable branches</a:t>
            </a:r>
          </a:p>
          <a:p>
            <a:pPr lvl="1" eaLnBrk="1" hangingPunct="1">
              <a:defRPr/>
            </a:pPr>
            <a:r>
              <a:rPr lang="en-US" dirty="0"/>
              <a:t>Make code </a:t>
            </a:r>
            <a:r>
              <a:rPr lang="en-US"/>
              <a:t>cache friendly</a:t>
            </a:r>
            <a:endParaRPr 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idx="4294967295"/>
          </p:nvPr>
        </p:nvSpPr>
        <p:spPr>
          <a:xfrm>
            <a:off x="350838" y="38100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Modern Solution: Shared Libraries</a:t>
            </a:r>
          </a:p>
        </p:txBody>
      </p:sp>
      <p:sp>
        <p:nvSpPr>
          <p:cNvPr id="34818" name="Rectangle 2"/>
          <p:cNvSpPr>
            <a:spLocks noGrp="1" noChangeArrowheads="1"/>
          </p:cNvSpPr>
          <p:nvPr>
            <p:ph type="body" idx="1"/>
          </p:nvPr>
        </p:nvSpPr>
        <p:spPr>
          <a:xfrm>
            <a:off x="379413" y="1344613"/>
            <a:ext cx="8307387" cy="497998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Static libraries have the following disadvantages: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Duplication in the stored executables (every function needs </a:t>
            </a:r>
            <a:r>
              <a:rPr lang="en-GB" dirty="0" err="1"/>
              <a:t>libc</a:t>
            </a:r>
            <a:r>
              <a:rPr lang="en-GB" dirty="0"/>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Duplication in the running executables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Minor bug fixes of system libraries require each application to explicitly relink </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Rebuild everything with </a:t>
            </a:r>
            <a:r>
              <a:rPr lang="en-GB" dirty="0" err="1"/>
              <a:t>glibc</a:t>
            </a:r>
            <a:r>
              <a:rPr lang="en-GB" dirty="0"/>
              <a:t>?</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hlinkClick r:id="rId3"/>
              </a:rPr>
              <a:t>https://security.googleblog.com/2016/02/cve-2015-7547-glibc-getaddrinfo-stack.html</a:t>
            </a:r>
            <a:endParaRPr lang="en-GB" dirty="0"/>
          </a:p>
          <a:p>
            <a:pPr marL="0" indent="0">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solidFill>
                <a:srgbClr val="000004"/>
              </a:solidFill>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000004"/>
                </a:solidFill>
              </a:rPr>
              <a:t>Modern solution: </a:t>
            </a:r>
            <a:r>
              <a:rPr lang="en-GB" dirty="0">
                <a:solidFill>
                  <a:srgbClr val="C00000"/>
                </a:solidFill>
              </a:rPr>
              <a:t>shared libraries </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Object files that contain code and data that are loaded and linked into an application </a:t>
            </a:r>
            <a:r>
              <a:rPr lang="en-GB" i="1" dirty="0"/>
              <a:t>dynamically, </a:t>
            </a:r>
            <a:r>
              <a:rPr lang="en-GB" dirty="0"/>
              <a:t>at either </a:t>
            </a:r>
            <a:r>
              <a:rPr lang="en-GB" i="1" dirty="0"/>
              <a:t>load-time</a:t>
            </a:r>
            <a:r>
              <a:rPr lang="en-GB" dirty="0"/>
              <a:t> or </a:t>
            </a:r>
            <a:r>
              <a:rPr lang="en-GB" i="1" dirty="0"/>
              <a:t>run-time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Also called: dynamic link libraries, DLLs, </a:t>
            </a:r>
            <a:r>
              <a:rPr lang="en-GB" dirty="0">
                <a:latin typeface="Courier New"/>
                <a:cs typeface="Courier New"/>
              </a:rPr>
              <a:t>.so </a:t>
            </a:r>
            <a:r>
              <a:rPr lang="en-GB" dirty="0"/>
              <a:t>files</a:t>
            </a:r>
          </a:p>
          <a:p>
            <a:pPr lvl="1">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i="1" dirty="0"/>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i="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04813"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Shared Libraries (cont.)</a:t>
            </a:r>
          </a:p>
        </p:txBody>
      </p:sp>
      <p:sp>
        <p:nvSpPr>
          <p:cNvPr id="35842" name="Rectangle 2"/>
          <p:cNvSpPr>
            <a:spLocks noGrp="1" noChangeArrowheads="1"/>
          </p:cNvSpPr>
          <p:nvPr>
            <p:ph type="body" idx="1"/>
          </p:nvPr>
        </p:nvSpPr>
        <p:spPr>
          <a:xfrm>
            <a:off x="396347" y="1295400"/>
            <a:ext cx="8307387" cy="5486400"/>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Dynamic linking can occur when executable is first loaded and run (load-time linking)</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Common case for Linux, handled automatically by the dynamic linker (</a:t>
            </a:r>
            <a:r>
              <a:rPr lang="en-GB" b="1" dirty="0">
                <a:latin typeface="Courier New" pitchFamily="49" charset="0"/>
              </a:rPr>
              <a:t>ld-linux.so</a:t>
            </a:r>
            <a:r>
              <a:rPr lang="en-GB" dirty="0">
                <a:latin typeface="Courier New" pitchFamily="49" charset="0"/>
              </a:rPr>
              <a:t>)</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Standard C library (</a:t>
            </a:r>
            <a:r>
              <a:rPr lang="en-GB" b="1" dirty="0">
                <a:latin typeface="Courier New" pitchFamily="49" charset="0"/>
              </a:rPr>
              <a:t>libc.so</a:t>
            </a:r>
            <a:r>
              <a:rPr lang="en-GB" dirty="0"/>
              <a:t>) usually dynamically linked</a:t>
            </a:r>
          </a:p>
          <a:p>
            <a:pPr>
              <a:spcBef>
                <a:spcPts val="18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Dynamic linking can also occur after program has begun </a:t>
            </a:r>
            <a:br>
              <a:rPr lang="en-GB" dirty="0"/>
            </a:br>
            <a:r>
              <a:rPr lang="en-GB" dirty="0"/>
              <a:t>(run-time linking)</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In Linux, this is done by calls to the </a:t>
            </a:r>
            <a:r>
              <a:rPr lang="en-GB" b="1" dirty="0" err="1">
                <a:latin typeface="Courier New" pitchFamily="49" charset="0"/>
              </a:rPr>
              <a:t>dlopen</a:t>
            </a:r>
            <a:r>
              <a:rPr lang="en-GB" b="1" dirty="0">
                <a:latin typeface="Courier New" pitchFamily="49" charset="0"/>
              </a:rPr>
              <a:t>()</a:t>
            </a:r>
            <a:r>
              <a:rPr lang="en-GB" dirty="0"/>
              <a:t> interface</a:t>
            </a:r>
            <a:endParaRPr lang="en-GB" dirty="0">
              <a:latin typeface="Courier New" pitchFamily="49" charset="0"/>
            </a:endParaRP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Distributing software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High-performance web servers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Runtime library </a:t>
            </a:r>
            <a:r>
              <a:rPr lang="en-GB" dirty="0" err="1"/>
              <a:t>interpositioning</a:t>
            </a:r>
            <a:endParaRPr lang="en-GB" dirty="0"/>
          </a:p>
          <a:p>
            <a:pPr>
              <a:spcBef>
                <a:spcPts val="18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Shared library routines can be shared by multiple processes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More on this when we learn about virtual memory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dynamic libraries are required?</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interp</a:t>
            </a:r>
            <a:r>
              <a:rPr lang="en-US" dirty="0"/>
              <a:t> section</a:t>
            </a:r>
          </a:p>
          <a:p>
            <a:pPr lvl="1"/>
            <a:r>
              <a:rPr lang="en-US" dirty="0"/>
              <a:t>Specifies the dynamic linker to use (i.e., </a:t>
            </a:r>
            <a:r>
              <a:rPr lang="en-GB" b="1" dirty="0" err="1">
                <a:latin typeface="Courier New" pitchFamily="49" charset="0"/>
              </a:rPr>
              <a:t>ld-linux.so</a:t>
            </a:r>
            <a:r>
              <a:rPr lang="en-US" dirty="0"/>
              <a:t>)</a:t>
            </a:r>
          </a:p>
          <a:p>
            <a:r>
              <a:rPr lang="en-US" dirty="0">
                <a:latin typeface="Courier New" panose="02070309020205020404" pitchFamily="49" charset="0"/>
                <a:cs typeface="Courier New" panose="02070309020205020404" pitchFamily="49" charset="0"/>
              </a:rPr>
              <a:t>.dynamic</a:t>
            </a:r>
            <a:r>
              <a:rPr lang="en-US" dirty="0"/>
              <a:t> section</a:t>
            </a:r>
          </a:p>
          <a:p>
            <a:pPr lvl="1"/>
            <a:r>
              <a:rPr lang="en-US" dirty="0"/>
              <a:t>Specifies the names, </a:t>
            </a:r>
            <a:r>
              <a:rPr lang="en-US" dirty="0" err="1"/>
              <a:t>etc</a:t>
            </a:r>
            <a:r>
              <a:rPr lang="en-US" dirty="0"/>
              <a:t> of the dynamic libraries to use</a:t>
            </a:r>
          </a:p>
          <a:p>
            <a:pPr lvl="1"/>
            <a:r>
              <a:rPr lang="en-US" dirty="0"/>
              <a:t>Follow an example of </a:t>
            </a:r>
            <a:r>
              <a:rPr lang="en-US" b="1" dirty="0" err="1">
                <a:latin typeface="Courier New" charset="0"/>
                <a:ea typeface="Courier New" charset="0"/>
                <a:cs typeface="Courier New" charset="0"/>
              </a:rPr>
              <a:t>prog</a:t>
            </a:r>
            <a:endParaRPr lang="en-US" b="1" dirty="0">
              <a:latin typeface="Courier New" charset="0"/>
              <a:ea typeface="Courier New" charset="0"/>
              <a:cs typeface="Courier New" charset="0"/>
            </a:endParaRPr>
          </a:p>
          <a:p>
            <a:pPr marL="457200" lvl="1" indent="0">
              <a:buNone/>
            </a:pPr>
            <a:r>
              <a:rPr lang="en-US" sz="1800" dirty="0">
                <a:latin typeface="Courier New" panose="02070309020205020404" pitchFamily="49" charset="0"/>
                <a:cs typeface="Courier New" panose="02070309020205020404" pitchFamily="49" charset="0"/>
              </a:rPr>
              <a:t>(NEEDED)             Shared library: [libm.so.6]</a:t>
            </a:r>
          </a:p>
          <a:p>
            <a:r>
              <a:rPr lang="en-US" dirty="0"/>
              <a:t>Where are the libraries found?</a:t>
            </a:r>
          </a:p>
          <a:p>
            <a:pPr lvl="1"/>
            <a:r>
              <a:rPr lang="en-US" dirty="0"/>
              <a:t>Use “</a:t>
            </a:r>
            <a:r>
              <a:rPr lang="en-US" b="1" dirty="0" err="1">
                <a:latin typeface="Courier New"/>
                <a:cs typeface="Courier New"/>
              </a:rPr>
              <a:t>ldd</a:t>
            </a:r>
            <a:r>
              <a:rPr lang="en-US" dirty="0"/>
              <a:t>” to find out:</a:t>
            </a:r>
          </a:p>
        </p:txBody>
      </p:sp>
      <p:sp>
        <p:nvSpPr>
          <p:cNvPr id="4" name="Rectangle 3"/>
          <p:cNvSpPr>
            <a:spLocks noChangeArrowheads="1"/>
          </p:cNvSpPr>
          <p:nvPr/>
        </p:nvSpPr>
        <p:spPr bwMode="auto">
          <a:xfrm>
            <a:off x="228600" y="5181600"/>
            <a:ext cx="8451650" cy="1020409"/>
          </a:xfrm>
          <a:prstGeom prst="rect">
            <a:avLst/>
          </a:prstGeom>
          <a:solidFill>
            <a:srgbClr val="E6E6E6"/>
          </a:solidFill>
          <a:ln w="648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unix</a:t>
            </a:r>
            <a:r>
              <a:rPr lang="en-GB" sz="1600" b="1" dirty="0">
                <a:latin typeface="Courier New" pitchFamily="49" charset="0"/>
                <a:ea typeface="msgothic" charset="0"/>
                <a:cs typeface="msgothic" charset="0"/>
              </a:rPr>
              <a:t>&gt; </a:t>
            </a:r>
            <a:r>
              <a:rPr lang="en-GB" sz="1600" dirty="0" err="1">
                <a:latin typeface="Courier New" pitchFamily="49" charset="0"/>
                <a:ea typeface="msgothic" charset="0"/>
                <a:cs typeface="msgothic" charset="0"/>
              </a:rPr>
              <a:t>ldd</a:t>
            </a:r>
            <a:r>
              <a:rPr lang="en-GB" sz="1600" dirty="0">
                <a:latin typeface="Courier New" pitchFamily="49" charset="0"/>
                <a:ea typeface="msgothic" charset="0"/>
                <a:cs typeface="msgothic" charset="0"/>
              </a:rPr>
              <a:t> </a:t>
            </a:r>
            <a:r>
              <a:rPr lang="en-GB" sz="1600" dirty="0" err="1">
                <a:latin typeface="Courier New" pitchFamily="49" charset="0"/>
                <a:ea typeface="msgothic" charset="0"/>
                <a:cs typeface="msgothic" charset="0"/>
              </a:rPr>
              <a:t>prog</a:t>
            </a:r>
            <a:endParaRPr lang="en-GB" sz="1600" dirty="0">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600" dirty="0">
                <a:latin typeface="Courier New" pitchFamily="49" charset="0"/>
                <a:ea typeface="msgothic" charset="0"/>
                <a:cs typeface="msgothic" charset="0"/>
              </a:rPr>
              <a:t>  linux-vdso.so.1 =&gt;  (0x00007ffcf2998000)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600" dirty="0">
                <a:latin typeface="Courier New" pitchFamily="49" charset="0"/>
                <a:ea typeface="msgothic" charset="0"/>
                <a:cs typeface="msgothic" charset="0"/>
              </a:rPr>
              <a:t>  libc.so.6 =&gt; /lib/x86_64-linux-gnu/libc.so.6 (0x00007f99ad927000)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600" dirty="0">
                <a:latin typeface="Courier New" pitchFamily="49" charset="0"/>
                <a:ea typeface="msgothic" charset="0"/>
                <a:cs typeface="msgothic" charset="0"/>
              </a:rPr>
              <a:t>  /lib64/ld-linux-x86-64.so.2 (0x00007f99adcef000)</a:t>
            </a:r>
            <a:endParaRPr lang="en-GB" sz="1600" b="1" dirty="0">
              <a:latin typeface="Courier New" pitchFamily="49" charset="0"/>
              <a:ea typeface="msgothic" charset="0"/>
              <a:cs typeface="msgothic" charset="0"/>
            </a:endParaRPr>
          </a:p>
        </p:txBody>
      </p:sp>
    </p:spTree>
    <p:extLst>
      <p:ext uri="{BB962C8B-B14F-4D97-AF65-F5344CB8AC3E}">
        <p14:creationId xmlns:p14="http://schemas.microsoft.com/office/powerpoint/2010/main" val="385996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7636" name="Rectangle 4"/>
          <p:cNvSpPr>
            <a:spLocks noGrp="1" noChangeArrowheads="1"/>
          </p:cNvSpPr>
          <p:nvPr>
            <p:ph type="title"/>
          </p:nvPr>
        </p:nvSpPr>
        <p:spPr>
          <a:xfrm>
            <a:off x="357018" y="435678"/>
            <a:ext cx="7592093" cy="762000"/>
          </a:xfrm>
        </p:spPr>
        <p:txBody>
          <a:bodyPr/>
          <a:lstStyle/>
          <a:p>
            <a:r>
              <a:rPr lang="en-US"/>
              <a:t>Why Linkers?</a:t>
            </a:r>
          </a:p>
        </p:txBody>
      </p:sp>
      <p:sp>
        <p:nvSpPr>
          <p:cNvPr id="197637" name="Rectangle 5"/>
          <p:cNvSpPr>
            <a:spLocks noGrp="1" noChangeArrowheads="1"/>
          </p:cNvSpPr>
          <p:nvPr>
            <p:ph idx="1"/>
          </p:nvPr>
        </p:nvSpPr>
        <p:spPr>
          <a:xfrm>
            <a:off x="396875" y="1362075"/>
            <a:ext cx="7896225" cy="4972050"/>
          </a:xfrm>
        </p:spPr>
        <p:txBody>
          <a:bodyPr/>
          <a:lstStyle/>
          <a:p>
            <a:r>
              <a:rPr lang="en-US" dirty="0"/>
              <a:t>Reason 1: Modularity</a:t>
            </a:r>
          </a:p>
          <a:p>
            <a:endParaRPr lang="en-US" dirty="0"/>
          </a:p>
          <a:p>
            <a:pPr lvl="1"/>
            <a:r>
              <a:rPr lang="en-US" dirty="0"/>
              <a:t>Program can be written as a collection of smaller source files, rather than one monolithic mass.</a:t>
            </a:r>
          </a:p>
          <a:p>
            <a:pPr lvl="1"/>
            <a:endParaRPr lang="en-US" dirty="0"/>
          </a:p>
          <a:p>
            <a:pPr lvl="1"/>
            <a:r>
              <a:rPr lang="en-US" dirty="0"/>
              <a:t>Can build libraries of common functions (more on this later)</a:t>
            </a:r>
          </a:p>
          <a:p>
            <a:pPr lvl="2"/>
            <a:r>
              <a:rPr lang="en-US" dirty="0"/>
              <a:t>e.g., Math library, standard C library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DD152F1-340C-4CF8-A567-2878B66FF38D}"/>
              </a:ext>
            </a:extLst>
          </p:cNvPr>
          <p:cNvSpPr txBox="1">
            <a:spLocks noChangeArrowheads="1"/>
          </p:cNvSpPr>
          <p:nvPr/>
        </p:nvSpPr>
        <p:spPr bwMode="auto">
          <a:xfrm>
            <a:off x="233296" y="816769"/>
            <a:ext cx="4362178"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defRPr/>
            </a:pPr>
            <a:r>
              <a:rPr lang="en-US" kern="0" dirty="0"/>
              <a:t>Fran Allen</a:t>
            </a:r>
          </a:p>
          <a:p>
            <a:pPr lvl="1">
              <a:defRPr/>
            </a:pPr>
            <a:r>
              <a:rPr lang="en-US" kern="0" dirty="0"/>
              <a:t>Pioneer of many optimizing compilation techniques</a:t>
            </a:r>
          </a:p>
          <a:p>
            <a:pPr lvl="1">
              <a:defRPr/>
            </a:pPr>
            <a:r>
              <a:rPr lang="en-US" kern="0" dirty="0"/>
              <a:t>Wrote a paper simply called “Program Optimization” in 1966</a:t>
            </a:r>
          </a:p>
          <a:p>
            <a:pPr lvl="1">
              <a:defRPr/>
            </a:pPr>
            <a:r>
              <a:rPr lang="en-US" kern="0" dirty="0"/>
              <a:t>“</a:t>
            </a:r>
            <a:r>
              <a:rPr lang="en-US" dirty="0"/>
              <a:t>This paper introduced the use of graph-theoretic structures to encode program content in order to automatically and efficiently derive relationships and identify opportunities for optimization”</a:t>
            </a:r>
            <a:endParaRPr lang="en-US" kern="0" dirty="0"/>
          </a:p>
          <a:p>
            <a:pPr lvl="1">
              <a:defRPr/>
            </a:pPr>
            <a:r>
              <a:rPr lang="en-US" kern="0" dirty="0"/>
              <a:t>First woman to win the ACM Turing Award (the “Nobel Prize of Computer Science”)</a:t>
            </a:r>
          </a:p>
          <a:p>
            <a:pPr marL="457200" lvl="1" indent="0">
              <a:buNone/>
              <a:defRPr/>
            </a:pPr>
            <a:endParaRPr lang="en-US" kern="0" dirty="0"/>
          </a:p>
        </p:txBody>
      </p:sp>
      <p:pic>
        <p:nvPicPr>
          <p:cNvPr id="4" name="Picture 3" descr="A person smiling for the camera&#10;&#10;Description automatically generated">
            <a:extLst>
              <a:ext uri="{FF2B5EF4-FFF2-40B4-BE49-F238E27FC236}">
                <a16:creationId xmlns:a16="http://schemas.microsoft.com/office/drawing/2014/main" id="{7A049E17-5CFB-47CE-A66E-1765E0CA48B8}"/>
              </a:ext>
            </a:extLst>
          </p:cNvPr>
          <p:cNvPicPr>
            <a:picLocks noChangeAspect="1"/>
          </p:cNvPicPr>
          <p:nvPr/>
        </p:nvPicPr>
        <p:blipFill rotWithShape="1">
          <a:blip r:embed="rId3">
            <a:extLst>
              <a:ext uri="{28A0092B-C50C-407E-A947-70E740481C1C}">
                <a14:useLocalDpi xmlns:a14="http://schemas.microsoft.com/office/drawing/2010/main" val="0"/>
              </a:ext>
            </a:extLst>
          </a:blip>
          <a:srcRect l="29268" r="2439"/>
          <a:stretch/>
        </p:blipFill>
        <p:spPr>
          <a:xfrm flipH="1">
            <a:off x="4876800" y="228600"/>
            <a:ext cx="4267200" cy="6248400"/>
          </a:xfrm>
          <a:prstGeom prst="rect">
            <a:avLst/>
          </a:prstGeom>
        </p:spPr>
      </p:pic>
    </p:spTree>
    <p:extLst>
      <p:ext uri="{BB962C8B-B14F-4D97-AF65-F5344CB8AC3E}">
        <p14:creationId xmlns:p14="http://schemas.microsoft.com/office/powerpoint/2010/main" val="12376488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t>Why Linkers? (cont)</a:t>
            </a:r>
          </a:p>
        </p:txBody>
      </p:sp>
      <p:sp>
        <p:nvSpPr>
          <p:cNvPr id="281603" name="Rectangle 3"/>
          <p:cNvSpPr>
            <a:spLocks noGrp="1" noChangeArrowheads="1"/>
          </p:cNvSpPr>
          <p:nvPr>
            <p:ph type="body" idx="1"/>
          </p:nvPr>
        </p:nvSpPr>
        <p:spPr/>
        <p:txBody>
          <a:bodyPr/>
          <a:lstStyle/>
          <a:p>
            <a:r>
              <a:rPr lang="en-US" dirty="0"/>
              <a:t>Reason 2: Efficiency</a:t>
            </a:r>
          </a:p>
          <a:p>
            <a:pPr lvl="1"/>
            <a:r>
              <a:rPr lang="en-US" dirty="0"/>
              <a:t>Time: Separate compilation</a:t>
            </a:r>
          </a:p>
          <a:p>
            <a:pPr lvl="2"/>
            <a:r>
              <a:rPr lang="en-US" dirty="0"/>
              <a:t>Change one source file, compile, and then relink.</a:t>
            </a:r>
          </a:p>
          <a:p>
            <a:pPr lvl="2"/>
            <a:r>
              <a:rPr lang="en-US" dirty="0"/>
              <a:t>No need to recompile other source files.</a:t>
            </a:r>
          </a:p>
          <a:p>
            <a:pPr lvl="2"/>
            <a:r>
              <a:rPr lang="en-US" dirty="0"/>
              <a:t>Can compile multiple files concurrently.</a:t>
            </a:r>
          </a:p>
          <a:p>
            <a:pPr lvl="1"/>
            <a:r>
              <a:rPr lang="en-US" dirty="0"/>
              <a:t>Space: Libraries </a:t>
            </a:r>
          </a:p>
          <a:p>
            <a:pPr lvl="2"/>
            <a:r>
              <a:rPr lang="en-US" dirty="0"/>
              <a:t>Common functions can be aggregated into a single file...</a:t>
            </a:r>
          </a:p>
          <a:p>
            <a:pPr lvl="2"/>
            <a:r>
              <a:rPr lang="en-US" b="1" dirty="0"/>
              <a:t>Option 1: </a:t>
            </a:r>
            <a:r>
              <a:rPr lang="en-US" b="1" i="1" dirty="0"/>
              <a:t>Static Linking</a:t>
            </a:r>
          </a:p>
          <a:p>
            <a:pPr lvl="3"/>
            <a:r>
              <a:rPr lang="en-US" dirty="0"/>
              <a:t>Executable files and running memory images contain only the library code they actually use</a:t>
            </a:r>
          </a:p>
          <a:p>
            <a:pPr lvl="2"/>
            <a:r>
              <a:rPr lang="en-US" b="1" dirty="0"/>
              <a:t>Option 2: </a:t>
            </a:r>
            <a:r>
              <a:rPr lang="en-US" b="1" i="1" dirty="0"/>
              <a:t>Dynamic linking</a:t>
            </a:r>
          </a:p>
          <a:p>
            <a:pPr lvl="3"/>
            <a:r>
              <a:rPr lang="en-US" dirty="0"/>
              <a:t>Executable files contain no library code</a:t>
            </a:r>
          </a:p>
          <a:p>
            <a:pPr lvl="3"/>
            <a:r>
              <a:rPr lang="en-US" dirty="0"/>
              <a:t>During execution, single copy of library code can be shared across all executing processes</a:t>
            </a:r>
          </a:p>
          <a:p>
            <a:pPr marL="1371600" lvl="3" indent="0">
              <a:buNone/>
            </a:pPr>
            <a:endParaRPr lang="en-US" dirty="0"/>
          </a:p>
          <a:p>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CD92-D975-4534-A20F-607B0ADC7230}"/>
              </a:ext>
            </a:extLst>
          </p:cNvPr>
          <p:cNvSpPr>
            <a:spLocks noGrp="1"/>
          </p:cNvSpPr>
          <p:nvPr>
            <p:ph type="title"/>
          </p:nvPr>
        </p:nvSpPr>
        <p:spPr>
          <a:xfrm>
            <a:off x="357018" y="435678"/>
            <a:ext cx="7592093" cy="762000"/>
          </a:xfrm>
        </p:spPr>
        <p:txBody>
          <a:bodyPr/>
          <a:lstStyle/>
          <a:p>
            <a:r>
              <a:rPr lang="en-US" dirty="0"/>
              <a:t>Goals of compiler optimization</a:t>
            </a:r>
          </a:p>
        </p:txBody>
      </p:sp>
      <p:sp>
        <p:nvSpPr>
          <p:cNvPr id="3" name="Content Placeholder 2">
            <a:extLst>
              <a:ext uri="{FF2B5EF4-FFF2-40B4-BE49-F238E27FC236}">
                <a16:creationId xmlns:a16="http://schemas.microsoft.com/office/drawing/2014/main" id="{C3DFDDBF-32A2-49EB-AF91-BAF4EFF1E6DE}"/>
              </a:ext>
            </a:extLst>
          </p:cNvPr>
          <p:cNvSpPr>
            <a:spLocks noGrp="1"/>
          </p:cNvSpPr>
          <p:nvPr>
            <p:ph idx="1"/>
          </p:nvPr>
        </p:nvSpPr>
        <p:spPr>
          <a:xfrm>
            <a:off x="396875" y="1362075"/>
            <a:ext cx="7896225" cy="4972050"/>
          </a:xfrm>
        </p:spPr>
        <p:txBody>
          <a:bodyPr/>
          <a:lstStyle/>
          <a:p>
            <a:r>
              <a:rPr lang="en-US" dirty="0"/>
              <a:t>Minimize number of instructions</a:t>
            </a:r>
          </a:p>
          <a:p>
            <a:pPr lvl="1"/>
            <a:r>
              <a:rPr lang="en-US" dirty="0"/>
              <a:t>Don’t do calculations more than once</a:t>
            </a:r>
          </a:p>
          <a:p>
            <a:pPr lvl="1"/>
            <a:r>
              <a:rPr lang="en-US" dirty="0"/>
              <a:t>Don’t do unnecessary calculations at all</a:t>
            </a:r>
          </a:p>
          <a:p>
            <a:pPr lvl="1"/>
            <a:r>
              <a:rPr lang="en-US" dirty="0"/>
              <a:t>Avoid slow instructions (multiplication, division)</a:t>
            </a:r>
          </a:p>
          <a:p>
            <a:r>
              <a:rPr lang="en-US" dirty="0"/>
              <a:t>Avoid waiting for memory</a:t>
            </a:r>
          </a:p>
          <a:p>
            <a:pPr lvl="1"/>
            <a:r>
              <a:rPr lang="en-US" dirty="0"/>
              <a:t>Keep everything in registers whenever possible</a:t>
            </a:r>
          </a:p>
          <a:p>
            <a:pPr lvl="1"/>
            <a:r>
              <a:rPr lang="en-US" dirty="0"/>
              <a:t>Access memory in cache-friendly patterns</a:t>
            </a:r>
          </a:p>
          <a:p>
            <a:pPr lvl="1"/>
            <a:r>
              <a:rPr lang="en-US" dirty="0"/>
              <a:t>Load data from memory early, and only once</a:t>
            </a:r>
          </a:p>
          <a:p>
            <a:r>
              <a:rPr lang="en-US" dirty="0"/>
              <a:t>Avoid branching</a:t>
            </a:r>
          </a:p>
          <a:p>
            <a:pPr lvl="1"/>
            <a:r>
              <a:rPr lang="en-US" dirty="0"/>
              <a:t>Don’t make unnecessary decisions at all</a:t>
            </a:r>
          </a:p>
          <a:p>
            <a:pPr lvl="1"/>
            <a:r>
              <a:rPr lang="en-US" dirty="0"/>
              <a:t>Make it easier for the CPU to predict branch destinations</a:t>
            </a:r>
          </a:p>
          <a:p>
            <a:pPr lvl="1"/>
            <a:r>
              <a:rPr lang="en-US" dirty="0"/>
              <a:t>“Unroll” loops to spread cost of branches over more instructions</a:t>
            </a:r>
          </a:p>
        </p:txBody>
      </p:sp>
    </p:spTree>
    <p:extLst>
      <p:ext uri="{BB962C8B-B14F-4D97-AF65-F5344CB8AC3E}">
        <p14:creationId xmlns:p14="http://schemas.microsoft.com/office/powerpoint/2010/main" val="93644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357018" y="435678"/>
            <a:ext cx="7592093" cy="762000"/>
          </a:xfrm>
        </p:spPr>
        <p:txBody>
          <a:bodyPr/>
          <a:lstStyle/>
          <a:p>
            <a:r>
              <a:rPr lang="en-US" dirty="0"/>
              <a:t>Limits to compiler optimization</a:t>
            </a:r>
          </a:p>
        </p:txBody>
      </p:sp>
      <p:sp>
        <p:nvSpPr>
          <p:cNvPr id="384003" name="Rectangle 3"/>
          <p:cNvSpPr>
            <a:spLocks noGrp="1" noChangeArrowheads="1"/>
          </p:cNvSpPr>
          <p:nvPr>
            <p:ph idx="1"/>
          </p:nvPr>
        </p:nvSpPr>
        <p:spPr>
          <a:xfrm>
            <a:off x="396875" y="1362075"/>
            <a:ext cx="7896225" cy="5267326"/>
          </a:xfrm>
        </p:spPr>
        <p:txBody>
          <a:bodyPr lIns="90487" tIns="44450" rIns="90487" bIns="44450">
            <a:normAutofit lnSpcReduction="10000"/>
          </a:bodyPr>
          <a:lstStyle/>
          <a:p>
            <a:pPr>
              <a:spcBef>
                <a:spcPts val="0"/>
              </a:spcBef>
            </a:pPr>
            <a:r>
              <a:rPr lang="en-US" dirty="0"/>
              <a:t>Generally cannot improve algorithmic complexity</a:t>
            </a:r>
          </a:p>
          <a:p>
            <a:pPr lvl="1"/>
            <a:r>
              <a:rPr lang="en-US" dirty="0"/>
              <a:t>Only constant factors, but those can be worth 10x or more…</a:t>
            </a:r>
          </a:p>
          <a:p>
            <a:pPr>
              <a:spcBef>
                <a:spcPts val="1800"/>
              </a:spcBef>
            </a:pPr>
            <a:r>
              <a:rPr lang="en-US" dirty="0"/>
              <a:t>Must not cause </a:t>
            </a:r>
            <a:r>
              <a:rPr lang="en-US" i="1" dirty="0"/>
              <a:t>any</a:t>
            </a:r>
            <a:r>
              <a:rPr lang="en-US" dirty="0"/>
              <a:t> change in program behavior</a:t>
            </a:r>
          </a:p>
          <a:p>
            <a:pPr lvl="1"/>
            <a:r>
              <a:rPr lang="en-US" dirty="0"/>
              <a:t>Programmer may not care about “edge case” behavior,</a:t>
            </a:r>
            <a:br>
              <a:rPr lang="en-US" dirty="0"/>
            </a:br>
            <a:r>
              <a:rPr lang="en-US" dirty="0"/>
              <a:t>but compiler does not know that</a:t>
            </a:r>
          </a:p>
          <a:p>
            <a:pPr lvl="1"/>
            <a:r>
              <a:rPr lang="en-US" dirty="0"/>
              <a:t>Exception: language may declare some changes acceptable</a:t>
            </a:r>
          </a:p>
          <a:p>
            <a:pPr>
              <a:spcBef>
                <a:spcPts val="1800"/>
              </a:spcBef>
            </a:pPr>
            <a:r>
              <a:rPr lang="en-US" dirty="0"/>
              <a:t>Usually only analyze one function at a time</a:t>
            </a:r>
          </a:p>
          <a:p>
            <a:pPr lvl="1"/>
            <a:r>
              <a:rPr lang="en-US" dirty="0"/>
              <a:t>Whole-program analysis is usually too expensive	</a:t>
            </a:r>
          </a:p>
          <a:p>
            <a:pPr lvl="1"/>
            <a:r>
              <a:rPr lang="en-US" dirty="0"/>
              <a:t>Exception: </a:t>
            </a:r>
            <a:r>
              <a:rPr lang="en-US" i="1" dirty="0" err="1"/>
              <a:t>inlining</a:t>
            </a:r>
            <a:r>
              <a:rPr lang="en-US" dirty="0"/>
              <a:t> merges many functions into one</a:t>
            </a:r>
          </a:p>
          <a:p>
            <a:pPr>
              <a:spcBef>
                <a:spcPts val="1800"/>
              </a:spcBef>
            </a:pPr>
            <a:r>
              <a:rPr lang="en-US" dirty="0"/>
              <a:t>Cannot anticipate run-time inputs</a:t>
            </a:r>
          </a:p>
          <a:p>
            <a:pPr lvl="1"/>
            <a:r>
              <a:rPr lang="en-US" dirty="0"/>
              <a:t>“Worst case” performance can be just as important as “normal”</a:t>
            </a:r>
          </a:p>
          <a:p>
            <a:pPr lvl="1"/>
            <a:r>
              <a:rPr lang="en-US" dirty="0"/>
              <a:t>Especially for code exposed to </a:t>
            </a:r>
            <a:r>
              <a:rPr lang="en-US" i="1" dirty="0"/>
              <a:t>malicious</a:t>
            </a:r>
            <a:r>
              <a:rPr lang="en-US" dirty="0"/>
              <a:t> input</a:t>
            </a:r>
            <a:br>
              <a:rPr lang="en-US" dirty="0"/>
            </a:br>
            <a:r>
              <a:rPr lang="en-US" dirty="0"/>
              <a:t>(e.g. network servers)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lumMod val="50000"/>
              <a:lumOff val="50000"/>
            </a:schemeClr>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18059</TotalTime>
  <Words>11337</Words>
  <Application>Microsoft Office PowerPoint</Application>
  <PresentationFormat>On-screen Show (4:3)</PresentationFormat>
  <Paragraphs>1342</Paragraphs>
  <Slides>70</Slides>
  <Notes>67</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70</vt:i4>
      </vt:variant>
    </vt:vector>
  </HeadingPairs>
  <TitlesOfParts>
    <vt:vector size="81" baseType="lpstr">
      <vt:lpstr>Arial</vt:lpstr>
      <vt:lpstr>Arial Narrow</vt:lpstr>
      <vt:lpstr>Calibri</vt:lpstr>
      <vt:lpstr>Century Gothic</vt:lpstr>
      <vt:lpstr>Consolas</vt:lpstr>
      <vt:lpstr>Courier</vt:lpstr>
      <vt:lpstr>Courier New</vt:lpstr>
      <vt:lpstr>Times New Roman</vt:lpstr>
      <vt:lpstr>Wingdings</vt:lpstr>
      <vt:lpstr>Wingdings 2</vt:lpstr>
      <vt:lpstr>template2007</vt:lpstr>
      <vt:lpstr>Code Optimization and Linking  15-213/18-213/15-513: Introduction to Computer Systems 12th Lecture, October 7, 2021</vt:lpstr>
      <vt:lpstr>Today</vt:lpstr>
      <vt:lpstr>What does it mean to compile code?</vt:lpstr>
      <vt:lpstr>There’s a story that starts like this:</vt:lpstr>
      <vt:lpstr>PowerPoint Presentation</vt:lpstr>
      <vt:lpstr>PowerPoint Presentation</vt:lpstr>
      <vt:lpstr>PowerPoint Presentation</vt:lpstr>
      <vt:lpstr>Goals of compiler optimization</vt:lpstr>
      <vt:lpstr>Limits to compiler optimization</vt:lpstr>
      <vt:lpstr>Compilation is a pipeline</vt:lpstr>
      <vt:lpstr>Two kinds of optimizations</vt:lpstr>
      <vt:lpstr>Constant Folding</vt:lpstr>
      <vt:lpstr>Strength reduction</vt:lpstr>
      <vt:lpstr>Dead code elimination</vt:lpstr>
      <vt:lpstr>Common Subexpression Elimination</vt:lpstr>
      <vt:lpstr>Inlining</vt:lpstr>
      <vt:lpstr>Inlining</vt:lpstr>
      <vt:lpstr>Inlining</vt:lpstr>
      <vt:lpstr>Code Motion</vt:lpstr>
      <vt:lpstr>Loop Unrolling</vt:lpstr>
      <vt:lpstr>Loop Unrolling</vt:lpstr>
      <vt:lpstr>Scheduling</vt:lpstr>
      <vt:lpstr>Scheduling</vt:lpstr>
      <vt:lpstr>Memory Aliasing</vt:lpstr>
      <vt:lpstr>Memory Aliasing</vt:lpstr>
      <vt:lpstr>Removing Aliasing</vt:lpstr>
      <vt:lpstr>Removing Aliasing</vt:lpstr>
      <vt:lpstr>Removing Aliasing</vt:lpstr>
      <vt:lpstr>When the compiler can’t move something</vt:lpstr>
      <vt:lpstr>Today</vt:lpstr>
      <vt:lpstr>Example C Program</vt:lpstr>
      <vt:lpstr>Linking</vt:lpstr>
      <vt:lpstr>What Do Linkers Do?</vt:lpstr>
      <vt:lpstr>Symbols in Example C Program</vt:lpstr>
      <vt:lpstr>Linker Symbols </vt:lpstr>
      <vt:lpstr>Symbol Resolution</vt:lpstr>
      <vt:lpstr>Relocation Entries</vt:lpstr>
      <vt:lpstr>Symbol Identification</vt:lpstr>
      <vt:lpstr>Local Symbols</vt:lpstr>
      <vt:lpstr>What if you mess up?</vt:lpstr>
      <vt:lpstr>Type Mismatch Example</vt:lpstr>
      <vt:lpstr>Detecting the Type Mismatch Example</vt:lpstr>
      <vt:lpstr>Rules for avoiding type mismatches</vt:lpstr>
      <vt:lpstr>What Do Linkers Do? (cont’d)</vt:lpstr>
      <vt:lpstr>Linking Example</vt:lpstr>
      <vt:lpstr>Step 2: Relocation</vt:lpstr>
      <vt:lpstr>Relocated .text section</vt:lpstr>
      <vt:lpstr>Libraries: Packaging a Set of Functions</vt:lpstr>
      <vt:lpstr>Old-Fashioned Solution: Static Libraries</vt:lpstr>
      <vt:lpstr>Creating Static Libraries</vt:lpstr>
      <vt:lpstr>Commonly Used Libraries</vt:lpstr>
      <vt:lpstr>Linking with Static Libraries</vt:lpstr>
      <vt:lpstr>Linking with Static Libraries</vt:lpstr>
      <vt:lpstr>Using Static Libraries</vt:lpstr>
      <vt:lpstr>Quiz Time!</vt:lpstr>
      <vt:lpstr>If we have time…</vt:lpstr>
      <vt:lpstr>What About Branches?</vt:lpstr>
      <vt:lpstr>Modern CPU Design</vt:lpstr>
      <vt:lpstr>Branch Outcomes</vt:lpstr>
      <vt:lpstr>Branch Prediction</vt:lpstr>
      <vt:lpstr>Branch Prediction Through Loop</vt:lpstr>
      <vt:lpstr>Branch Misprediction Invalidation</vt:lpstr>
      <vt:lpstr>Branch Misprediction Recovery</vt:lpstr>
      <vt:lpstr>Branch Prediction Numbers</vt:lpstr>
      <vt:lpstr>Getting High Performance</vt:lpstr>
      <vt:lpstr>Modern Solution: Shared Libraries</vt:lpstr>
      <vt:lpstr>Shared Libraries (cont.)</vt:lpstr>
      <vt:lpstr>What dynamic libraries are required?</vt:lpstr>
      <vt:lpstr>Why Linkers?</vt:lpstr>
      <vt:lpstr>Why Linkers?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Zack Weinberg</cp:lastModifiedBy>
  <cp:revision>486</cp:revision>
  <cp:lastPrinted>1999-09-20T15:19:18Z</cp:lastPrinted>
  <dcterms:created xsi:type="dcterms:W3CDTF">2011-08-30T20:07:27Z</dcterms:created>
  <dcterms:modified xsi:type="dcterms:W3CDTF">2021-10-07T01:50:06Z</dcterms:modified>
</cp:coreProperties>
</file>