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1426" r:id="rId2"/>
    <p:sldId id="1504" r:id="rId3"/>
    <p:sldId id="1423" r:id="rId4"/>
    <p:sldId id="1389" r:id="rId5"/>
    <p:sldId id="1427" r:id="rId6"/>
    <p:sldId id="1391" r:id="rId7"/>
    <p:sldId id="1392" r:id="rId8"/>
    <p:sldId id="1483" r:id="rId9"/>
    <p:sldId id="1393" r:id="rId10"/>
    <p:sldId id="1394" r:id="rId11"/>
    <p:sldId id="1395" r:id="rId12"/>
    <p:sldId id="1396" r:id="rId13"/>
    <p:sldId id="1397" r:id="rId14"/>
    <p:sldId id="1501" r:id="rId15"/>
    <p:sldId id="1502" r:id="rId16"/>
    <p:sldId id="1476" r:id="rId17"/>
    <p:sldId id="1418" r:id="rId18"/>
    <p:sldId id="1398" r:id="rId19"/>
    <p:sldId id="1495" r:id="rId20"/>
    <p:sldId id="1419" r:id="rId21"/>
    <p:sldId id="1496" r:id="rId22"/>
    <p:sldId id="1428" r:id="rId23"/>
    <p:sldId id="1499" r:id="rId24"/>
    <p:sldId id="1421" r:id="rId25"/>
    <p:sldId id="1430" r:id="rId26"/>
    <p:sldId id="1403" r:id="rId27"/>
    <p:sldId id="1429" r:id="rId28"/>
    <p:sldId id="1500" r:id="rId29"/>
    <p:sldId id="1485" r:id="rId30"/>
    <p:sldId id="1486" r:id="rId31"/>
    <p:sldId id="1404" r:id="rId32"/>
    <p:sldId id="1479" r:id="rId33"/>
    <p:sldId id="1497" r:id="rId34"/>
    <p:sldId id="1424" r:id="rId35"/>
    <p:sldId id="1487" r:id="rId36"/>
    <p:sldId id="1407" r:id="rId37"/>
    <p:sldId id="1408" r:id="rId38"/>
    <p:sldId id="1482" r:id="rId39"/>
    <p:sldId id="1409" r:id="rId40"/>
    <p:sldId id="1503" r:id="rId41"/>
    <p:sldId id="1489" r:id="rId42"/>
    <p:sldId id="1498" r:id="rId43"/>
    <p:sldId id="1491" r:id="rId44"/>
    <p:sldId id="1410" r:id="rId45"/>
    <p:sldId id="1411" r:id="rId46"/>
    <p:sldId id="1412" r:id="rId47"/>
    <p:sldId id="1413" r:id="rId48"/>
    <p:sldId id="1414" r:id="rId49"/>
    <p:sldId id="1494" r:id="rId50"/>
    <p:sldId id="1492" r:id="rId51"/>
    <p:sldId id="1493" r:id="rId52"/>
    <p:sldId id="1425" r:id="rId53"/>
    <p:sldId id="1436" r:id="rId54"/>
    <p:sldId id="1431" r:id="rId55"/>
    <p:sldId id="1432" r:id="rId56"/>
    <p:sldId id="1434" r:id="rId57"/>
    <p:sldId id="1435" r:id="rId58"/>
    <p:sldId id="1415" r:id="rId59"/>
    <p:sldId id="1416" r:id="rId60"/>
  </p:sldIdLst>
  <p:sldSz cx="9144000" cy="6858000" type="screen4x3"/>
  <p:notesSz cx="7302500" cy="9586913"/>
  <p:custDataLst>
    <p:tags r:id="rId6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E77"/>
    <a:srgbClr val="7570B3"/>
    <a:srgbClr val="C00000"/>
    <a:srgbClr val="990000"/>
    <a:srgbClr val="E6E6E6"/>
    <a:srgbClr val="F7F5CD"/>
    <a:srgbClr val="DEDFF5"/>
    <a:srgbClr val="DBF2DA"/>
    <a:srgbClr val="F6F5BD"/>
    <a:srgbClr val="D5F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02" autoAdjust="0"/>
    <p:restoredTop sz="96327" autoAdjust="0"/>
  </p:normalViewPr>
  <p:slideViewPr>
    <p:cSldViewPr snapToObjects="1">
      <p:cViewPr varScale="1">
        <p:scale>
          <a:sx n="91" d="100"/>
          <a:sy n="91" d="100"/>
        </p:scale>
        <p:origin x="130" y="72"/>
      </p:cViewPr>
      <p:guideLst>
        <p:guide orient="horz" pos="2160"/>
        <p:guide pos="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56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3"/>
          <c:tx>
            <c:strRef>
              <c:f>Sheet1!$D$1</c:f>
              <c:strCache>
                <c:ptCount val="1"/>
                <c:pt idx="0">
                  <c:v>Allocated</c:v>
                </c:pt>
              </c:strCache>
            </c:strRef>
          </c:tx>
          <c:spPr>
            <a:ln w="28575" cap="rnd">
              <a:solidFill>
                <a:srgbClr val="1B9E7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B9E77"/>
              </a:solidFill>
              <a:ln w="9525">
                <a:noFill/>
              </a:ln>
              <a:effectLst/>
            </c:spPr>
          </c:marker>
          <c:val>
            <c:numRef>
              <c:f>Sheet1!$D$2:$D$21</c:f>
              <c:numCache>
                <c:formatCode>General</c:formatCode>
                <c:ptCount val="20"/>
                <c:pt idx="0">
                  <c:v>0.11000044426673775</c:v>
                </c:pt>
                <c:pt idx="1">
                  <c:v>0.66626682660269221</c:v>
                </c:pt>
                <c:pt idx="2">
                  <c:v>0.66648895997156687</c:v>
                </c:pt>
                <c:pt idx="3">
                  <c:v>0.85290328313119201</c:v>
                </c:pt>
                <c:pt idx="4">
                  <c:v>0.66648895997156687</c:v>
                </c:pt>
                <c:pt idx="5">
                  <c:v>0.67581856146430319</c:v>
                </c:pt>
                <c:pt idx="6">
                  <c:v>0.71184859389577504</c:v>
                </c:pt>
                <c:pt idx="7">
                  <c:v>0.60184814962903732</c:v>
                </c:pt>
                <c:pt idx="8">
                  <c:v>0.62419476653782935</c:v>
                </c:pt>
                <c:pt idx="9">
                  <c:v>0.62397263316895468</c:v>
                </c:pt>
                <c:pt idx="10">
                  <c:v>1</c:v>
                </c:pt>
                <c:pt idx="11">
                  <c:v>0.44373361766404551</c:v>
                </c:pt>
                <c:pt idx="12">
                  <c:v>0.44524412457239326</c:v>
                </c:pt>
                <c:pt idx="13">
                  <c:v>6.9216757741347903E-2</c:v>
                </c:pt>
                <c:pt idx="14">
                  <c:v>4.6870140832555869E-2</c:v>
                </c:pt>
                <c:pt idx="15">
                  <c:v>4.7092274201430542E-2</c:v>
                </c:pt>
                <c:pt idx="16">
                  <c:v>3.7762672708694302E-2</c:v>
                </c:pt>
                <c:pt idx="17">
                  <c:v>3.6252165800346528E-2</c:v>
                </c:pt>
                <c:pt idx="18">
                  <c:v>2.2213336887467235E-4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CAC-4A66-89F7-5C2A8FE3378D}"/>
            </c:ext>
          </c:extLst>
        </c:ser>
        <c:ser>
          <c:idx val="4"/>
          <c:order val="4"/>
          <c:tx>
            <c:strRef>
              <c:f>Sheet1!$E$1</c:f>
              <c:strCache>
                <c:ptCount val="1"/>
                <c:pt idx="0">
                  <c:v>Peak</c:v>
                </c:pt>
              </c:strCache>
            </c:strRef>
          </c:tx>
          <c:spPr>
            <a:ln w="28575" cap="rnd">
              <a:solidFill>
                <a:srgbClr val="7570B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570B3"/>
              </a:solidFill>
              <a:ln w="9525">
                <a:noFill/>
              </a:ln>
              <a:effectLst/>
            </c:spPr>
          </c:marker>
          <c:val>
            <c:numRef>
              <c:f>Sheet1!$E$2:$E$21</c:f>
              <c:numCache>
                <c:formatCode>General</c:formatCode>
                <c:ptCount val="20"/>
                <c:pt idx="0">
                  <c:v>0.11000044426673775</c:v>
                </c:pt>
                <c:pt idx="1">
                  <c:v>0.66626682660269221</c:v>
                </c:pt>
                <c:pt idx="2">
                  <c:v>0.66648895997156687</c:v>
                </c:pt>
                <c:pt idx="3">
                  <c:v>0.85290328313119201</c:v>
                </c:pt>
                <c:pt idx="4">
                  <c:v>0.85290328313119201</c:v>
                </c:pt>
                <c:pt idx="5">
                  <c:v>0.85290328313119201</c:v>
                </c:pt>
                <c:pt idx="6">
                  <c:v>0.85290328313119201</c:v>
                </c:pt>
                <c:pt idx="7">
                  <c:v>0.85290328313119201</c:v>
                </c:pt>
                <c:pt idx="8">
                  <c:v>0.85290328313119201</c:v>
                </c:pt>
                <c:pt idx="9">
                  <c:v>0.85290328313119201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CAC-4A66-89F7-5C2A8FE33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4784128"/>
        <c:axId val="62477996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Step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val>
                  <c:numRef>
                    <c:extLst>
                      <c:ext uri="{02D57815-91ED-43cb-92C2-25804820EDAC}">
                        <c15:formulaRef>
                          <c15:sqref>Sheet1!$A$2:$A$21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1CAC-4A66-89F7-5C2A8FE3378D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Allocated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Sheet1!$B$2:$B$21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9904</c:v>
                      </c:pt>
                      <c:pt idx="1">
                        <c:v>59988</c:v>
                      </c:pt>
                      <c:pt idx="2">
                        <c:v>60008</c:v>
                      </c:pt>
                      <c:pt idx="3">
                        <c:v>76792</c:v>
                      </c:pt>
                      <c:pt idx="4">
                        <c:v>60008</c:v>
                      </c:pt>
                      <c:pt idx="5">
                        <c:v>60848</c:v>
                      </c:pt>
                      <c:pt idx="6">
                        <c:v>64092</c:v>
                      </c:pt>
                      <c:pt idx="7">
                        <c:v>54188</c:v>
                      </c:pt>
                      <c:pt idx="8">
                        <c:v>56200</c:v>
                      </c:pt>
                      <c:pt idx="9">
                        <c:v>56180</c:v>
                      </c:pt>
                      <c:pt idx="10">
                        <c:v>90036</c:v>
                      </c:pt>
                      <c:pt idx="11">
                        <c:v>39952</c:v>
                      </c:pt>
                      <c:pt idx="12">
                        <c:v>40088</c:v>
                      </c:pt>
                      <c:pt idx="13">
                        <c:v>6232</c:v>
                      </c:pt>
                      <c:pt idx="14">
                        <c:v>4220</c:v>
                      </c:pt>
                      <c:pt idx="15">
                        <c:v>4240</c:v>
                      </c:pt>
                      <c:pt idx="16">
                        <c:v>3400</c:v>
                      </c:pt>
                      <c:pt idx="17">
                        <c:v>3264</c:v>
                      </c:pt>
                      <c:pt idx="18">
                        <c:v>20</c:v>
                      </c:pt>
                      <c:pt idx="19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1CAC-4A66-89F7-5C2A8FE3378D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Peak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Sheet1!$C$2:$C$21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9904</c:v>
                      </c:pt>
                      <c:pt idx="1">
                        <c:v>59988</c:v>
                      </c:pt>
                      <c:pt idx="2">
                        <c:v>60008</c:v>
                      </c:pt>
                      <c:pt idx="3">
                        <c:v>76792</c:v>
                      </c:pt>
                      <c:pt idx="4">
                        <c:v>76792</c:v>
                      </c:pt>
                      <c:pt idx="5">
                        <c:v>76792</c:v>
                      </c:pt>
                      <c:pt idx="6">
                        <c:v>76792</c:v>
                      </c:pt>
                      <c:pt idx="7">
                        <c:v>76792</c:v>
                      </c:pt>
                      <c:pt idx="8">
                        <c:v>76792</c:v>
                      </c:pt>
                      <c:pt idx="9">
                        <c:v>76792</c:v>
                      </c:pt>
                      <c:pt idx="10">
                        <c:v>90036</c:v>
                      </c:pt>
                      <c:pt idx="11">
                        <c:v>90036</c:v>
                      </c:pt>
                      <c:pt idx="12">
                        <c:v>90036</c:v>
                      </c:pt>
                      <c:pt idx="13">
                        <c:v>90036</c:v>
                      </c:pt>
                      <c:pt idx="14">
                        <c:v>90036</c:v>
                      </c:pt>
                      <c:pt idx="15">
                        <c:v>90036</c:v>
                      </c:pt>
                      <c:pt idx="16">
                        <c:v>90036</c:v>
                      </c:pt>
                      <c:pt idx="17">
                        <c:v>90036</c:v>
                      </c:pt>
                      <c:pt idx="18">
                        <c:v>90036</c:v>
                      </c:pt>
                      <c:pt idx="19">
                        <c:v>90036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1CAC-4A66-89F7-5C2A8FE3378D}"/>
                  </c:ext>
                </c:extLst>
              </c15:ser>
            </c15:filteredLineSeries>
          </c:ext>
        </c:extLst>
      </c:lineChart>
      <c:catAx>
        <c:axId val="624784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Step</a:t>
                </a:r>
                <a:endParaRPr lang="en-US" i="1" baseline="0" dirty="0">
                  <a:latin typeface="Cambria Math" panose="020405030504060302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779968"/>
        <c:crosses val="autoZero"/>
        <c:auto val="1"/>
        <c:lblAlgn val="ctr"/>
        <c:lblOffset val="100"/>
        <c:noMultiLvlLbl val="0"/>
      </c:catAx>
      <c:valAx>
        <c:axId val="6247799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Normalized</a:t>
                </a:r>
                <a:r>
                  <a:rPr lang="en-US" baseline="0" dirty="0"/>
                  <a:t> Aggregate Memory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0830942210953494E-2"/>
              <c:y val="0.134754363693650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784128"/>
        <c:crosses val="autoZero"/>
        <c:crossBetween val="between"/>
        <c:majorUnit val="0.2"/>
        <c:min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68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60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33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14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2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6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05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7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8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06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15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1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47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30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3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85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45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7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8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8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2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3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0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92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503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70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1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61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360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71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17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3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99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428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753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4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1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8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9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>
                <a:latin typeface="Calibri" pitchFamily="34" charset="0"/>
              </a:rPr>
              <a:t>Bryant</a:t>
            </a:r>
            <a:r>
              <a:rPr lang="en-US" sz="1000" b="0" i="0" baseline="0">
                <a:latin typeface="Calibri" pitchFamily="34" charset="0"/>
              </a:rPr>
              <a:t> and </a:t>
            </a:r>
            <a:r>
              <a:rPr lang="en-US" sz="1000" b="0" i="0" baseline="0" err="1">
                <a:latin typeface="Calibri" pitchFamily="34" charset="0"/>
              </a:rPr>
              <a:t>O’Hallaron</a:t>
            </a:r>
            <a:r>
              <a:rPr lang="en-US" sz="1000" b="0" i="0" baseline="0">
                <a:latin typeface="Calibri" pitchFamily="34" charset="0"/>
              </a:rPr>
              <a:t>, Computer Systems: A Programmer’s Perspective, Third Edition</a:t>
            </a:r>
            <a:endParaRPr lang="en-US" sz="1000" b="0" i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24383/quizzes/67237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Dynamic Memory Allocation: </a:t>
            </a:r>
            <a:br>
              <a:rPr lang="en-US" dirty="0"/>
            </a:br>
            <a:r>
              <a:rPr lang="en-US" dirty="0"/>
              <a:t>Basic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15-213/18-213/15-513: Introduction to Computer Systems</a:t>
            </a:r>
            <a:br>
              <a:rPr lang="en-US" sz="2000" b="0" dirty="0"/>
            </a:br>
            <a:r>
              <a:rPr lang="en-US" sz="2000" b="0" dirty="0"/>
              <a:t>13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12, 2021</a:t>
            </a:r>
          </a:p>
        </p:txBody>
      </p:sp>
    </p:spTree>
    <p:extLst>
      <p:ext uri="{BB962C8B-B14F-4D97-AF65-F5344CB8AC3E}">
        <p14:creationId xmlns:p14="http://schemas.microsoft.com/office/powerpoint/2010/main" val="6815277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Example</a:t>
            </a:r>
            <a:br>
              <a:rPr lang="en-GB" dirty="0"/>
            </a:br>
            <a:r>
              <a:rPr lang="en-GB" dirty="0"/>
              <a:t>(Conceptual)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6831" y="1582738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76831" y="2464826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176831" y="3365128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6831" y="5128926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malloc(2*SIZ)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766072" cy="359010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size_t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92437" y="1614488"/>
            <a:ext cx="5486400" cy="304800"/>
            <a:chOff x="2992437" y="1614488"/>
            <a:chExt cx="5486400" cy="304800"/>
          </a:xfrm>
        </p:grpSpPr>
        <p:grpSp>
          <p:nvGrpSpPr>
            <p:cNvPr id="98" name="Group 9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11266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92437" y="2501901"/>
            <a:ext cx="5486400" cy="304800"/>
            <a:chOff x="2992437" y="2501901"/>
            <a:chExt cx="54864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92437" y="3389313"/>
            <a:ext cx="5486400" cy="304800"/>
            <a:chOff x="2992437" y="3389313"/>
            <a:chExt cx="54864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92437" y="4272080"/>
            <a:ext cx="5486400" cy="309446"/>
            <a:chOff x="2992437" y="4272080"/>
            <a:chExt cx="5486400" cy="309446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92437" y="5164138"/>
            <a:ext cx="5486400" cy="304800"/>
            <a:chOff x="2992437" y="5164138"/>
            <a:chExt cx="54864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8174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451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Applications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request must be to a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>
                <a:cs typeface="Courier New"/>
              </a:rPr>
              <a:t>’d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 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Explicit Allocators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1" dirty="0">
                <a:cs typeface="Courier New"/>
              </a:rPr>
              <a:t> </a:t>
            </a:r>
            <a:r>
              <a:rPr lang="en-GB" dirty="0"/>
              <a:t>requests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16-byte (x86-64) alignment on 64-bit systems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allowed.  </a:t>
            </a:r>
            <a:r>
              <a:rPr lang="en-GB" i="1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22184034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Throughput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04938"/>
                <a:ext cx="8701087" cy="5224462"/>
              </a:xfrm>
              <a:ln/>
            </p:spPr>
            <p:txBody>
              <a:bodyPr/>
              <a:lstStyle/>
              <a:p>
                <a:pPr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Given some sequence of </a:t>
                </a:r>
                <a:r>
                  <a:rPr lang="en-GB" dirty="0" err="1">
                    <a:latin typeface="Courier New" pitchFamily="49" charset="0"/>
                  </a:rPr>
                  <a:t>malloc</a:t>
                </a:r>
                <a:r>
                  <a:rPr lang="en-GB" dirty="0"/>
                  <a:t> and </a:t>
                </a:r>
                <a:r>
                  <a:rPr lang="en-GB" dirty="0">
                    <a:latin typeface="Courier New" pitchFamily="49" charset="0"/>
                  </a:rPr>
                  <a:t>free</a:t>
                </a:r>
                <a:r>
                  <a:rPr lang="en-GB" dirty="0"/>
                  <a:t> requests:</a:t>
                </a:r>
              </a:p>
              <a:p>
                <a:pPr lvl="1"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GB" i="1" baseline="-25000" dirty="0"/>
              </a:p>
              <a:p>
                <a:pPr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i="1" dirty="0"/>
              </a:p>
              <a:p>
                <a:pPr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Goals: maximize throughput and peak memory utilization</a:t>
                </a:r>
              </a:p>
              <a:p>
                <a:pPr lvl="1"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These goals are often conflicting</a:t>
                </a:r>
              </a:p>
              <a:p>
                <a:pPr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Throughput:</a:t>
                </a:r>
              </a:p>
              <a:p>
                <a:pPr lvl="1"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Number of completed requests per unit time</a:t>
                </a:r>
              </a:p>
              <a:p>
                <a:pPr lvl="1"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Example:</a:t>
                </a:r>
              </a:p>
              <a:p>
                <a:pPr lvl="2"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5,000  </a:t>
                </a:r>
                <a:r>
                  <a:rPr lang="en-GB" b="1" dirty="0" err="1">
                    <a:latin typeface="Courier New" pitchFamily="49" charset="0"/>
                  </a:rPr>
                  <a:t>malloc</a:t>
                </a:r>
                <a:r>
                  <a:rPr lang="en-GB" dirty="0"/>
                  <a:t> calls and 5,000 </a:t>
                </a:r>
                <a:r>
                  <a:rPr lang="en-GB" b="1" dirty="0">
                    <a:latin typeface="Courier New" pitchFamily="49" charset="0"/>
                  </a:rPr>
                  <a:t>free</a:t>
                </a:r>
                <a:r>
                  <a:rPr lang="en-GB" b="1" dirty="0"/>
                  <a:t> </a:t>
                </a:r>
                <a:r>
                  <a:rPr lang="en-GB" dirty="0"/>
                  <a:t>calls in 10 seconds </a:t>
                </a:r>
              </a:p>
              <a:p>
                <a:pPr lvl="2"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Throughput is 1,000 operations/second</a:t>
                </a:r>
              </a:p>
            </p:txBody>
          </p:sp>
        </mc:Choice>
        <mc:Fallback>
          <p:sp>
            <p:nvSpPr>
              <p:cNvPr id="1331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04938"/>
                <a:ext cx="8701087" cy="5224462"/>
              </a:xfrm>
              <a:blipFill>
                <a:blip r:embed="rId3"/>
                <a:stretch>
                  <a:fillRect l="-70" t="-116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8043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Performance Goal: Minimize Overhead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470900" cy="5216525"/>
              </a:xfrm>
              <a:ln/>
            </p:spPr>
            <p:txBody>
              <a:bodyPr/>
              <a:lstStyle/>
              <a:p>
                <a:pPr>
                  <a:lnSpc>
                    <a:spcPct val="83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Given some sequence of </a:t>
                </a:r>
                <a:r>
                  <a:rPr lang="en-GB" dirty="0" err="1">
                    <a:latin typeface="Courier New" pitchFamily="49" charset="0"/>
                  </a:rPr>
                  <a:t>malloc</a:t>
                </a:r>
                <a:r>
                  <a:rPr lang="en-GB" dirty="0"/>
                  <a:t> and </a:t>
                </a:r>
                <a:r>
                  <a:rPr lang="en-GB" dirty="0">
                    <a:latin typeface="Courier New" pitchFamily="49" charset="0"/>
                  </a:rPr>
                  <a:t>free</a:t>
                </a:r>
                <a:r>
                  <a:rPr lang="en-GB" dirty="0"/>
                  <a:t> requests:</a:t>
                </a:r>
              </a:p>
              <a:p>
                <a:pPr lvl="1">
                  <a:lnSpc>
                    <a:spcPct val="88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GB" sz="1200" i="1" dirty="0"/>
              </a:p>
              <a:p>
                <a:pPr>
                  <a:lnSpc>
                    <a:spcPct val="83000"/>
                  </a:lnSpc>
                  <a:spcBef>
                    <a:spcPts val="1800"/>
                  </a:spcBef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i="1" dirty="0"/>
                  <a:t>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i="1" dirty="0"/>
                  <a:t> requests we have:</a:t>
                </a:r>
                <a:endParaRPr lang="en-GB" i="1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83000"/>
                  </a:lnSpc>
                  <a:spcBef>
                    <a:spcPts val="1800"/>
                  </a:spcBef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i="1" dirty="0">
                    <a:solidFill>
                      <a:srgbClr val="C00000"/>
                    </a:solidFill>
                  </a:rPr>
                  <a:t>Def:</a:t>
                </a:r>
                <a:r>
                  <a:rPr lang="en-GB" i="1" dirty="0"/>
                  <a:t> Aggregate payload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lvl="1">
                  <a:lnSpc>
                    <a:spcPct val="88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 </a:t>
                </a:r>
                <a:r>
                  <a:rPr lang="en-GB" b="1" dirty="0">
                    <a:latin typeface="Courier New" pitchFamily="49" charset="0"/>
                  </a:rPr>
                  <a:t>malloc(p)</a:t>
                </a:r>
                <a:r>
                  <a:rPr lang="en-GB" dirty="0"/>
                  <a:t> results in a block with a </a:t>
                </a:r>
                <a:r>
                  <a:rPr lang="en-GB" b="1" i="1" dirty="0">
                    <a:solidFill>
                      <a:srgbClr val="C00000"/>
                    </a:solidFill>
                  </a:rPr>
                  <a:t>payload</a:t>
                </a:r>
                <a:r>
                  <a:rPr lang="en-GB" dirty="0"/>
                  <a:t> of </a:t>
                </a:r>
                <a:r>
                  <a:rPr lang="en-GB" b="1" dirty="0">
                    <a:latin typeface="Courier New" pitchFamily="49" charset="0"/>
                  </a:rPr>
                  <a:t>p</a:t>
                </a:r>
                <a:r>
                  <a:rPr lang="en-GB" dirty="0"/>
                  <a:t> bytes</a:t>
                </a:r>
              </a:p>
              <a:p>
                <a:pPr lvl="1">
                  <a:lnSpc>
                    <a:spcPct val="88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The </a:t>
                </a:r>
                <a:r>
                  <a:rPr lang="en-GB" b="1" i="1" dirty="0">
                    <a:solidFill>
                      <a:srgbClr val="C00000"/>
                    </a:solidFill>
                  </a:rPr>
                  <a:t>aggregate payload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is the sum of currently allocated payloads</a:t>
                </a:r>
              </a:p>
              <a:p>
                <a:pPr lvl="1">
                  <a:lnSpc>
                    <a:spcPct val="88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The </a:t>
                </a:r>
                <a:r>
                  <a:rPr lang="en-GB" b="1" i="1" dirty="0">
                    <a:solidFill>
                      <a:srgbClr val="C00000"/>
                    </a:solidFill>
                  </a:rPr>
                  <a:t>peak aggregate payload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the maximum aggregate payload at any point in the sequence up to request </a:t>
                </a:r>
              </a:p>
              <a:p>
                <a:pPr>
                  <a:lnSpc>
                    <a:spcPct val="83000"/>
                  </a:lnSpc>
                  <a:spcBef>
                    <a:spcPts val="1800"/>
                  </a:spcBef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i="1" dirty="0">
                    <a:solidFill>
                      <a:srgbClr val="C00000"/>
                    </a:solidFill>
                  </a:rPr>
                  <a:t>Def:</a:t>
                </a:r>
                <a:r>
                  <a:rPr lang="en-GB" i="1" dirty="0"/>
                  <a:t> Current heap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GB" i="1" baseline="-25000" dirty="0"/>
              </a:p>
              <a:p>
                <a:pPr lvl="1">
                  <a:lnSpc>
                    <a:spcPct val="88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Assume heap only </a:t>
                </a:r>
                <a:r>
                  <a:rPr lang="en-GB" i="1" dirty="0"/>
                  <a:t>grows</a:t>
                </a:r>
                <a:r>
                  <a:rPr lang="en-GB" dirty="0"/>
                  <a:t> when allocator uses </a:t>
                </a:r>
                <a:r>
                  <a:rPr lang="en-GB" b="1" dirty="0" err="1">
                    <a:latin typeface="Courier New" pitchFamily="49" charset="0"/>
                  </a:rPr>
                  <a:t>sbrk</a:t>
                </a:r>
                <a:r>
                  <a:rPr lang="en-GB" dirty="0">
                    <a:cs typeface="Calibri" panose="020F0502020204030204" pitchFamily="34" charset="0"/>
                  </a:rPr>
                  <a:t>, never shrinks</a:t>
                </a:r>
              </a:p>
              <a:p>
                <a:pPr>
                  <a:lnSpc>
                    <a:spcPct val="83000"/>
                  </a:lnSpc>
                  <a:spcBef>
                    <a:spcPts val="1800"/>
                  </a:spcBef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i="1" dirty="0">
                    <a:solidFill>
                      <a:srgbClr val="C00000"/>
                    </a:solidFill>
                  </a:rPr>
                  <a:t>Def:</a:t>
                </a:r>
                <a:r>
                  <a:rPr lang="en-GB" i="1" dirty="0"/>
                  <a:t> Overhead,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GB" i="1" dirty="0"/>
              </a:p>
              <a:p>
                <a:pPr lvl="1">
                  <a:lnSpc>
                    <a:spcPct val="83000"/>
                  </a:lnSpc>
                  <a:spcBef>
                    <a:spcPts val="480"/>
                  </a:spcBef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Fraction of heap space </a:t>
                </a:r>
                <a:r>
                  <a:rPr lang="en-GB" i="1" dirty="0"/>
                  <a:t>NOT </a:t>
                </a:r>
                <a:r>
                  <a:rPr lang="en-GB" dirty="0"/>
                  <a:t>used for program data</a:t>
                </a:r>
              </a:p>
              <a:p>
                <a:pPr lvl="1"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)−1.0</m:t>
                    </m:r>
                  </m:oMath>
                </a14:m>
                <a:endParaRPr lang="en-GB" baseline="-25000" dirty="0"/>
              </a:p>
            </p:txBody>
          </p:sp>
        </mc:Choice>
        <mc:Fallback>
          <p:sp>
            <p:nvSpPr>
              <p:cNvPr id="1433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470900" cy="5216525"/>
              </a:xfrm>
              <a:blipFill>
                <a:blip r:embed="rId3"/>
                <a:stretch>
                  <a:fillRect l="-72" t="-2105" r="-288" b="-1356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3789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EEA3-F4C1-B040-9772-7FFC6A9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2B0D-D3C4-DC49-AA2B-ECA1980D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3565525" cy="4972050"/>
          </a:xfrm>
        </p:spPr>
        <p:txBody>
          <a:bodyPr/>
          <a:lstStyle/>
          <a:p>
            <a:r>
              <a:rPr lang="en-US" dirty="0"/>
              <a:t>Benchmark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syn</a:t>
            </a:r>
            <a:r>
              <a:rPr lang="en-US" dirty="0"/>
              <a:t>-array-short</a:t>
            </a:r>
          </a:p>
          <a:p>
            <a:pPr lvl="1"/>
            <a:r>
              <a:rPr lang="en-US" dirty="0"/>
              <a:t>Trace provided with malloc lab</a:t>
            </a:r>
          </a:p>
          <a:p>
            <a:pPr lvl="1"/>
            <a:r>
              <a:rPr lang="en-US" dirty="0"/>
              <a:t>Allocate &amp; free 10 blocks</a:t>
            </a:r>
          </a:p>
          <a:p>
            <a:pPr lvl="1"/>
            <a:r>
              <a:rPr lang="en-US" dirty="0"/>
              <a:t>a = allocate</a:t>
            </a:r>
          </a:p>
          <a:p>
            <a:pPr lvl="1"/>
            <a:r>
              <a:rPr lang="en-US" dirty="0"/>
              <a:t>f = free</a:t>
            </a:r>
          </a:p>
          <a:p>
            <a:pPr lvl="1"/>
            <a:r>
              <a:rPr lang="en-US" dirty="0"/>
              <a:t>Bias toward allocate at beginning &amp; free at end</a:t>
            </a:r>
          </a:p>
          <a:p>
            <a:pPr lvl="1"/>
            <a:r>
              <a:rPr lang="en-US" dirty="0"/>
              <a:t>Blocks number 1–10</a:t>
            </a:r>
          </a:p>
          <a:p>
            <a:pPr lvl="1"/>
            <a:r>
              <a:rPr lang="en-US" dirty="0"/>
              <a:t>Allocated: Sum of all allocated amounts</a:t>
            </a:r>
          </a:p>
          <a:p>
            <a:pPr lvl="1"/>
            <a:r>
              <a:rPr lang="en-US" dirty="0"/>
              <a:t>Peak: Max so far of Allocated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4A9EA1-1A49-3044-BF7A-B8A2B3777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96745"/>
              </p:ext>
            </p:extLst>
          </p:nvPr>
        </p:nvGraphicFramePr>
        <p:xfrm>
          <a:off x="4038600" y="1197678"/>
          <a:ext cx="4800598" cy="532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276">
                  <a:extLst>
                    <a:ext uri="{9D8B030D-6E8A-4147-A177-3AD203B41FA5}">
                      <a16:colId xmlns:a16="http://schemas.microsoft.com/office/drawing/2014/main" val="870943100"/>
                    </a:ext>
                  </a:extLst>
                </a:gridCol>
                <a:gridCol w="1243213">
                  <a:extLst>
                    <a:ext uri="{9D8B030D-6E8A-4147-A177-3AD203B41FA5}">
                      <a16:colId xmlns:a16="http://schemas.microsoft.com/office/drawing/2014/main" val="3210380177"/>
                    </a:ext>
                  </a:extLst>
                </a:gridCol>
                <a:gridCol w="784018">
                  <a:extLst>
                    <a:ext uri="{9D8B030D-6E8A-4147-A177-3AD203B41FA5}">
                      <a16:colId xmlns:a16="http://schemas.microsoft.com/office/drawing/2014/main" val="1453360698"/>
                    </a:ext>
                  </a:extLst>
                </a:gridCol>
                <a:gridCol w="1095163">
                  <a:extLst>
                    <a:ext uri="{9D8B030D-6E8A-4147-A177-3AD203B41FA5}">
                      <a16:colId xmlns:a16="http://schemas.microsoft.com/office/drawing/2014/main" val="1437149604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val="4692484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13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0 9904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402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1 50084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217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2 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1812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3 16784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75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-16784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669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4 840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60848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475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5 3244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440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54188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6197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6 2012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545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269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7 33856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79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-50084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39952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30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8 136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502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-33856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501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1762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9 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18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232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9281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5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-3244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116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9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121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99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EEA3-F4C1-B040-9772-7FFC6A9C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23" y="435678"/>
            <a:ext cx="7592093" cy="762000"/>
          </a:xfrm>
        </p:spPr>
        <p:txBody>
          <a:bodyPr/>
          <a:lstStyle/>
          <a:p>
            <a:r>
              <a:rPr lang="en-US" dirty="0"/>
              <a:t>Benchmark Visualization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72B0D-D3C4-DC49-AA2B-ECA1980D39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0" y="5187518"/>
                <a:ext cx="5410200" cy="1365682"/>
              </a:xfrm>
            </p:spPr>
            <p:txBody>
              <a:bodyPr/>
              <a:lstStyle/>
              <a:p>
                <a:pPr lvl="1"/>
                <a:r>
                  <a:rPr lang="en-US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(allocated) and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(peak)</a:t>
                </a:r>
                <a:br>
                  <a:rPr lang="en-US" dirty="0"/>
                </a:br>
                <a:r>
                  <a:rPr lang="en-US" dirty="0"/>
                  <a:t>as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(step)</a:t>
                </a:r>
              </a:p>
              <a:p>
                <a:pPr lvl="1"/>
                <a:r>
                  <a:rPr lang="en-US" dirty="0"/>
                  <a:t>Y-axis normalized — fraction of maximum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72B0D-D3C4-DC49-AA2B-ECA1980D3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5187518"/>
                <a:ext cx="5410200" cy="1365682"/>
              </a:xfrm>
              <a:blipFill>
                <a:blip r:embed="rId2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B7C7B9-2A8A-C943-AE9F-7167A826E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96743"/>
              </p:ext>
            </p:extLst>
          </p:nvPr>
        </p:nvGraphicFramePr>
        <p:xfrm>
          <a:off x="110334" y="1197678"/>
          <a:ext cx="403860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423">
                  <a:extLst>
                    <a:ext uri="{9D8B030D-6E8A-4147-A177-3AD203B41FA5}">
                      <a16:colId xmlns:a16="http://schemas.microsoft.com/office/drawing/2014/main" val="870943100"/>
                    </a:ext>
                  </a:extLst>
                </a:gridCol>
                <a:gridCol w="1045878">
                  <a:extLst>
                    <a:ext uri="{9D8B030D-6E8A-4147-A177-3AD203B41FA5}">
                      <a16:colId xmlns:a16="http://schemas.microsoft.com/office/drawing/2014/main" val="3210380177"/>
                    </a:ext>
                  </a:extLst>
                </a:gridCol>
                <a:gridCol w="659571">
                  <a:extLst>
                    <a:ext uri="{9D8B030D-6E8A-4147-A177-3AD203B41FA5}">
                      <a16:colId xmlns:a16="http://schemas.microsoft.com/office/drawing/2014/main" val="1453360698"/>
                    </a:ext>
                  </a:extLst>
                </a:gridCol>
                <a:gridCol w="921328">
                  <a:extLst>
                    <a:ext uri="{9D8B030D-6E8A-4147-A177-3AD203B41FA5}">
                      <a16:colId xmlns:a16="http://schemas.microsoft.com/office/drawing/2014/main" val="14371496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6924841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Allocated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13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0 9904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4021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1 50084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59988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2177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2 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1812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3 16784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16784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75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-16784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669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4 840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60848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4752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5 3244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440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-9904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6197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6 2012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545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56180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76792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269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7 33856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279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-50084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39952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30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8 136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502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-33856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5011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1762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9 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18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232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9281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5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1169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9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7121874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FB2E45F-4A4F-4609-BBE6-21720AA55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5368411"/>
              </p:ext>
            </p:extLst>
          </p:nvPr>
        </p:nvGraphicFramePr>
        <p:xfrm>
          <a:off x="4343401" y="1197678"/>
          <a:ext cx="4690266" cy="382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056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Benchmark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419600"/>
            <a:ext cx="7896225" cy="1685925"/>
          </a:xfrm>
        </p:spPr>
        <p:txBody>
          <a:bodyPr/>
          <a:lstStyle/>
          <a:p>
            <a:r>
              <a:rPr lang="en-US" dirty="0"/>
              <a:t>Longer sequence of mallocs &amp; frees (40,000 blocks)</a:t>
            </a:r>
          </a:p>
          <a:p>
            <a:pPr lvl="1"/>
            <a:r>
              <a:rPr lang="en-US" dirty="0"/>
              <a:t>Starts with all mallocs, and shifts toward all frees</a:t>
            </a:r>
          </a:p>
          <a:p>
            <a:r>
              <a:rPr lang="en-US" dirty="0"/>
              <a:t>Allocator must manage space efficiently the whole time</a:t>
            </a:r>
          </a:p>
          <a:p>
            <a:endParaRPr lang="en-US" dirty="0"/>
          </a:p>
          <a:p>
            <a:r>
              <a:rPr lang="en-US" dirty="0"/>
              <a:t>Production allocators can shrink the heap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8A670-AA88-7A41-A1C8-C7D2746C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66800"/>
            <a:ext cx="5638800" cy="3241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038F09-2355-4921-BDFA-F245F4ABD758}"/>
              </a:ext>
            </a:extLst>
          </p:cNvPr>
          <p:cNvSpPr txBox="1"/>
          <p:nvPr/>
        </p:nvSpPr>
        <p:spPr>
          <a:xfrm>
            <a:off x="7162800" y="2687684"/>
            <a:ext cx="330744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Allocated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B1EF3-43AA-470E-B5E0-BFA484854D93}"/>
              </a:ext>
            </a:extLst>
          </p:cNvPr>
          <p:cNvSpPr txBox="1"/>
          <p:nvPr/>
        </p:nvSpPr>
        <p:spPr>
          <a:xfrm>
            <a:off x="7162800" y="2556200"/>
            <a:ext cx="228600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2784444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Poor memory utilization caused by </a:t>
            </a:r>
            <a:r>
              <a:rPr lang="en-GB" i="1" dirty="0">
                <a:solidFill>
                  <a:srgbClr val="C00000"/>
                </a:solidFill>
              </a:rPr>
              <a:t>fragmentation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 dirty="0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 dirty="0"/>
              <a:t> fragmentation</a:t>
            </a:r>
          </a:p>
        </p:txBody>
      </p:sp>
    </p:spTree>
    <p:extLst>
      <p:ext uri="{BB962C8B-B14F-4D97-AF65-F5344CB8AC3E}">
        <p14:creationId xmlns:p14="http://schemas.microsoft.com/office/powerpoint/2010/main" val="82758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For a given block, </a:t>
            </a:r>
            <a:r>
              <a:rPr lang="en-GB" sz="2200" i="1" dirty="0">
                <a:solidFill>
                  <a:srgbClr val="C00000"/>
                </a:solidFill>
              </a:rPr>
              <a:t>internal fragmentation </a:t>
            </a:r>
            <a:r>
              <a:rPr lang="en-GB" sz="2200" dirty="0"/>
              <a:t>occurs if payload is smaller than block size</a:t>
            </a:r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Caused by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Explicit policy decisions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(e.g., to return a big block to satisfy a small request)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Depends 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Thus,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5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Fragmentation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528427"/>
            <a:ext cx="7896225" cy="2100973"/>
          </a:xfrm>
        </p:spPr>
        <p:txBody>
          <a:bodyPr/>
          <a:lstStyle/>
          <a:p>
            <a:r>
              <a:rPr lang="en-US" dirty="0"/>
              <a:t>Purple line: additional heap size due to</a:t>
            </a:r>
            <a:br>
              <a:rPr lang="en-US" dirty="0"/>
            </a:br>
            <a:r>
              <a:rPr lang="en-US" dirty="0"/>
              <a:t> allocator’s data + padding for alignment</a:t>
            </a:r>
          </a:p>
          <a:p>
            <a:pPr lvl="1"/>
            <a:r>
              <a:rPr lang="en-US" dirty="0"/>
              <a:t>For this benchmark, 1.5% overhead</a:t>
            </a:r>
          </a:p>
          <a:p>
            <a:pPr lvl="1"/>
            <a:r>
              <a:rPr lang="en-US" dirty="0"/>
              <a:t>Cannot achieve in practice</a:t>
            </a:r>
          </a:p>
          <a:p>
            <a:pPr lvl="1"/>
            <a:r>
              <a:rPr lang="en-US" dirty="0"/>
              <a:t>Especially since cannot move allocated 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2F19-5202-3948-9D98-45D0B84F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64150"/>
            <a:ext cx="5659165" cy="3253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30564-5954-4D86-9DBA-C8320EBB4F3B}"/>
              </a:ext>
            </a:extLst>
          </p:cNvPr>
          <p:cNvSpPr txBox="1"/>
          <p:nvPr/>
        </p:nvSpPr>
        <p:spPr>
          <a:xfrm>
            <a:off x="6878955" y="2859212"/>
            <a:ext cx="330744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Allocated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0EB04-DDC6-4AA8-BC76-594E073F7305}"/>
              </a:ext>
            </a:extLst>
          </p:cNvPr>
          <p:cNvSpPr txBox="1"/>
          <p:nvPr/>
        </p:nvSpPr>
        <p:spPr>
          <a:xfrm>
            <a:off x="6878955" y="2727728"/>
            <a:ext cx="228600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Peak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7F0CB-621E-4553-A7E9-6B59B758D8C7}"/>
              </a:ext>
            </a:extLst>
          </p:cNvPr>
          <p:cNvSpPr txBox="1"/>
          <p:nvPr/>
        </p:nvSpPr>
        <p:spPr>
          <a:xfrm>
            <a:off x="6878955" y="2596244"/>
            <a:ext cx="781050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Peak + Internal Frag</a:t>
            </a:r>
          </a:p>
        </p:txBody>
      </p:sp>
    </p:spTree>
    <p:extLst>
      <p:ext uri="{BB962C8B-B14F-4D97-AF65-F5344CB8AC3E}">
        <p14:creationId xmlns:p14="http://schemas.microsoft.com/office/powerpoint/2010/main" val="241643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9CCA-B452-465D-957B-465E4CD8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8A6A-DA1B-47E1-8F2A-1A19A3BD9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137525" cy="4972050"/>
          </a:xfrm>
        </p:spPr>
        <p:txBody>
          <a:bodyPr/>
          <a:lstStyle/>
          <a:p>
            <a:r>
              <a:rPr lang="en-US" dirty="0"/>
              <a:t>No lecture on Thursday October 14</a:t>
            </a:r>
          </a:p>
          <a:p>
            <a:endParaRPr lang="en-US" dirty="0"/>
          </a:p>
          <a:p>
            <a:r>
              <a:rPr lang="en-US" dirty="0" err="1"/>
              <a:t>Malloclab</a:t>
            </a:r>
            <a:r>
              <a:rPr lang="en-US" dirty="0"/>
              <a:t> out today</a:t>
            </a:r>
          </a:p>
          <a:p>
            <a:pPr lvl="1"/>
            <a:r>
              <a:rPr lang="en-US" dirty="0"/>
              <a:t>Checkpoint due on Tuesday October 26 (+ up to 2 grace days)</a:t>
            </a:r>
          </a:p>
          <a:p>
            <a:pPr lvl="1"/>
            <a:r>
              <a:rPr lang="en-US" dirty="0"/>
              <a:t>Final submission due on Tuesday November 2	 (+ up to 2 grace days)</a:t>
            </a:r>
          </a:p>
        </p:txBody>
      </p:sp>
    </p:spTree>
    <p:extLst>
      <p:ext uri="{BB962C8B-B14F-4D97-AF65-F5344CB8AC3E}">
        <p14:creationId xmlns:p14="http://schemas.microsoft.com/office/powerpoint/2010/main" val="3064556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323656" y="4876800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malloc(7*SIZ)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Yikes! (what would happen now?)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766072" cy="359010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size_t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176831" y="2362200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176831" y="2971800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176831" y="3657600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86" name="Text Box 73"/>
          <p:cNvSpPr txBox="1">
            <a:spLocks noChangeArrowheads="1"/>
          </p:cNvSpPr>
          <p:nvPr/>
        </p:nvSpPr>
        <p:spPr bwMode="auto">
          <a:xfrm>
            <a:off x="533400" y="4263096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992437" y="2393950"/>
            <a:ext cx="5486400" cy="304800"/>
            <a:chOff x="2992437" y="1614488"/>
            <a:chExt cx="5486400" cy="304800"/>
          </a:xfrm>
        </p:grpSpPr>
        <p:grpSp>
          <p:nvGrpSpPr>
            <p:cNvPr id="88" name="Group 8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90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992437" y="3008875"/>
            <a:ext cx="5486400" cy="304800"/>
            <a:chOff x="2992437" y="2501901"/>
            <a:chExt cx="5486400" cy="304800"/>
          </a:xfrm>
        </p:grpSpPr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92437" y="3681785"/>
            <a:ext cx="5486400" cy="304800"/>
            <a:chOff x="2992437" y="3389313"/>
            <a:chExt cx="5486400" cy="304800"/>
          </a:xfrm>
        </p:grpSpPr>
        <p:sp>
          <p:nvSpPr>
            <p:cNvPr id="127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992437" y="4290201"/>
            <a:ext cx="5486400" cy="309446"/>
            <a:chOff x="2992437" y="4272080"/>
            <a:chExt cx="5486400" cy="309446"/>
          </a:xfrm>
        </p:grpSpPr>
        <p:sp>
          <p:nvSpPr>
            <p:cNvPr id="146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68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89" y="4583997"/>
            <a:ext cx="8433731" cy="1838325"/>
          </a:xfrm>
        </p:spPr>
        <p:txBody>
          <a:bodyPr/>
          <a:lstStyle/>
          <a:p>
            <a:r>
              <a:rPr lang="en-US" dirty="0"/>
              <a:t>Green line: additional heap size due to external fragmentation</a:t>
            </a:r>
          </a:p>
          <a:p>
            <a:r>
              <a:rPr lang="en-US" dirty="0"/>
              <a:t>Best Fit: One allocation strategy</a:t>
            </a:r>
          </a:p>
          <a:p>
            <a:pPr lvl="1"/>
            <a:r>
              <a:rPr lang="en-US" dirty="0"/>
              <a:t>(To be discussed later)</a:t>
            </a:r>
          </a:p>
          <a:p>
            <a:pPr lvl="1"/>
            <a:r>
              <a:rPr lang="en-US" dirty="0"/>
              <a:t>Total overhead = 8.3% on this benchmark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9DB34-6639-EB43-831B-43067967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8910"/>
            <a:ext cx="5659165" cy="3253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4AE315-33DF-4230-AA8E-1A966D68D821}"/>
              </a:ext>
            </a:extLst>
          </p:cNvPr>
          <p:cNvSpPr txBox="1"/>
          <p:nvPr/>
        </p:nvSpPr>
        <p:spPr>
          <a:xfrm>
            <a:off x="6654165" y="2914612"/>
            <a:ext cx="330744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Allocated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EA306-2DAC-4098-8186-B8027B1B35E9}"/>
              </a:ext>
            </a:extLst>
          </p:cNvPr>
          <p:cNvSpPr txBox="1"/>
          <p:nvPr/>
        </p:nvSpPr>
        <p:spPr>
          <a:xfrm>
            <a:off x="6654165" y="2783128"/>
            <a:ext cx="228600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Peak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27E8F-DB51-4B26-A5ED-6171356EC90F}"/>
              </a:ext>
            </a:extLst>
          </p:cNvPr>
          <p:cNvSpPr txBox="1"/>
          <p:nvPr/>
        </p:nvSpPr>
        <p:spPr>
          <a:xfrm>
            <a:off x="6654165" y="2651644"/>
            <a:ext cx="781050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Peak + Internal Frag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4385C-28DA-401A-B839-ABF283CD7CFC}"/>
              </a:ext>
            </a:extLst>
          </p:cNvPr>
          <p:cNvSpPr txBox="1"/>
          <p:nvPr/>
        </p:nvSpPr>
        <p:spPr>
          <a:xfrm>
            <a:off x="6654165" y="2518139"/>
            <a:ext cx="781050" cy="11080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0" bIns="9144" rtlCol="0">
            <a:spAutoFit/>
          </a:bodyPr>
          <a:lstStyle/>
          <a:p>
            <a:r>
              <a:rPr lang="en-US" sz="600" b="0" dirty="0">
                <a:latin typeface="Calibri" pitchFamily="34" charset="0"/>
              </a:rPr>
              <a:t>Peak + All Frag (Best Fit)</a:t>
            </a:r>
          </a:p>
        </p:txBody>
      </p:sp>
    </p:spTree>
    <p:extLst>
      <p:ext uri="{BB962C8B-B14F-4D97-AF65-F5344CB8AC3E}">
        <p14:creationId xmlns:p14="http://schemas.microsoft.com/office/powerpoint/2010/main" val="369563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know how much memory to free given just a pointer?</a:t>
            </a:r>
          </a:p>
          <a:p>
            <a:endParaRPr lang="en-US" dirty="0"/>
          </a:p>
          <a:p>
            <a:r>
              <a:rPr lang="en-US" dirty="0"/>
              <a:t>How do we keep track of the free blocks?</a:t>
            </a:r>
          </a:p>
          <a:p>
            <a:endParaRPr lang="en-US" dirty="0"/>
          </a:p>
          <a:p>
            <a:r>
              <a:rPr lang="en-US" dirty="0"/>
              <a:t>What do we do with the extra space when allocating a structure that is smaller than the free block it is placed in?</a:t>
            </a:r>
          </a:p>
          <a:p>
            <a:endParaRPr lang="en-US" dirty="0"/>
          </a:p>
          <a:p>
            <a:r>
              <a:rPr lang="en-US" dirty="0"/>
              <a:t>How do we pick a block to use for allocation -- many might fit?</a:t>
            </a:r>
          </a:p>
          <a:p>
            <a:endParaRPr lang="en-US" dirty="0"/>
          </a:p>
          <a:p>
            <a:r>
              <a:rPr lang="en-US" dirty="0"/>
              <a:t>How do we reuse a block that has been freed?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51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How Much to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r>
              <a:rPr lang="en-US" dirty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Keep the length (in bytes) of a block in the word </a:t>
            </a:r>
            <a:r>
              <a:rPr lang="en-GB" i="1" dirty="0"/>
              <a:t>preceding</a:t>
            </a:r>
            <a:r>
              <a:rPr lang="en-GB" dirty="0"/>
              <a:t>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Including the header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This word is often called the </a:t>
            </a:r>
            <a:r>
              <a:rPr lang="en-GB" b="1" i="1" dirty="0">
                <a:solidFill>
                  <a:srgbClr val="C00000"/>
                </a:solidFill>
              </a:rPr>
              <a:t>header field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1305" y="4014429"/>
            <a:ext cx="240352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p0 = malloc(4*SIZ)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7338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3434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7078662" y="4152900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85228" y="5665237"/>
            <a:ext cx="116920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free(p0)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4914985" y="5129816"/>
            <a:ext cx="995507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 size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6071611" y="5129816"/>
            <a:ext cx="93196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Payload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(aligned)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0386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3434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itchFamily="34" charset="0"/>
              </a:rPr>
              <a:t>48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 bwMode="auto">
          <a:xfrm rot="16200000" flipV="1">
            <a:off x="5179695" y="48755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50" idx="2"/>
          </p:cNvCxnSpPr>
          <p:nvPr/>
        </p:nvCxnSpPr>
        <p:spPr bwMode="auto">
          <a:xfrm flipH="1" flipV="1">
            <a:off x="5711825" y="4648200"/>
            <a:ext cx="8225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51" idx="2"/>
          </p:cNvCxnSpPr>
          <p:nvPr/>
        </p:nvCxnSpPr>
        <p:spPr bwMode="auto">
          <a:xfrm flipH="1" flipV="1">
            <a:off x="6016625" y="4648200"/>
            <a:ext cx="5177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endCxn id="52" idx="2"/>
          </p:cNvCxnSpPr>
          <p:nvPr/>
        </p:nvCxnSpPr>
        <p:spPr bwMode="auto">
          <a:xfrm flipH="1" flipV="1">
            <a:off x="6321425" y="4648200"/>
            <a:ext cx="2129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53" idx="2"/>
          </p:cNvCxnSpPr>
          <p:nvPr/>
        </p:nvCxnSpPr>
        <p:spPr bwMode="auto">
          <a:xfrm flipV="1">
            <a:off x="6534418" y="4648200"/>
            <a:ext cx="91807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1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6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1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25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30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35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40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45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49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59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4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690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738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78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083425" y="34290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88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4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7696200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388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696200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B00E4A-CEEF-4F2E-BFD4-019CB232A8B9}"/>
              </a:ext>
            </a:extLst>
          </p:cNvPr>
          <p:cNvGrpSpPr/>
          <p:nvPr/>
        </p:nvGrpSpPr>
        <p:grpSpPr>
          <a:xfrm>
            <a:off x="2474754" y="5991225"/>
            <a:ext cx="5489575" cy="304800"/>
            <a:chOff x="2474754" y="5991225"/>
            <a:chExt cx="5489575" cy="304800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474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7795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0843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33891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693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3998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3035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6083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131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5227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8275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61323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4371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741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7046754" y="5991225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351554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217954" y="5991225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7659529" y="5991225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DAAB07A-1BD3-1A43-BC7E-425097A88FF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32944" y="4648200"/>
            <a:ext cx="332214" cy="48161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97" name="Text Box 57">
            <a:extLst>
              <a:ext uri="{FF2B5EF4-FFF2-40B4-BE49-F238E27FC236}">
                <a16:creationId xmlns:a16="http://schemas.microsoft.com/office/drawing/2014/main" id="{19CC84AE-5FE0-5F4F-B739-B230F7FCB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448" y="5129816"/>
            <a:ext cx="1460762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Padding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(for alignment)</a:t>
            </a:r>
          </a:p>
        </p:txBody>
      </p:sp>
    </p:spTree>
    <p:extLst>
      <p:ext uri="{BB962C8B-B14F-4D97-AF65-F5344CB8AC3E}">
        <p14:creationId xmlns:p14="http://schemas.microsoft.com/office/powerpoint/2010/main" val="118372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(e.g.,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57F630D-B636-4E5C-99FE-DB0A2F896C83}"/>
              </a:ext>
            </a:extLst>
          </p:cNvPr>
          <p:cNvSpPr/>
          <p:nvPr/>
        </p:nvSpPr>
        <p:spPr bwMode="auto">
          <a:xfrm>
            <a:off x="174509" y="2135431"/>
            <a:ext cx="519688" cy="453538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52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7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/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24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Method 1: Implicit Free 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Could store this information in two words: wasteful!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an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the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3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Implicit Free List Example</a:t>
            </a:r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64887" y="2057400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423936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4293275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Double-word</a:t>
            </a:r>
          </a:p>
          <a:p>
            <a:r>
              <a:rPr lang="en-US" sz="2000" b="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16/0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64/0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507026" y="1759328"/>
            <a:ext cx="588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6" y="2308738"/>
            <a:ext cx="432171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4239161"/>
            <a:ext cx="54685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Allocated blocks: </a:t>
            </a:r>
            <a:r>
              <a:rPr lang="en-US" sz="2000" b="0" dirty="0">
                <a:latin typeface="Calibri" pitchFamily="34" charset="0"/>
              </a:rPr>
              <a:t>shaded</a:t>
            </a:r>
          </a:p>
          <a:p>
            <a:r>
              <a:rPr lang="en-US" sz="2000" dirty="0">
                <a:latin typeface="Calibri" pitchFamily="34" charset="0"/>
              </a:rPr>
              <a:t>Free blocks: </a:t>
            </a:r>
            <a:r>
              <a:rPr lang="en-US" sz="2000" b="0" dirty="0" err="1">
                <a:latin typeface="Calibri" pitchFamily="34" charset="0"/>
              </a:rPr>
              <a:t>unshaded</a:t>
            </a:r>
            <a:endParaRPr lang="en-US" sz="2000" b="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Headers: </a:t>
            </a:r>
            <a:r>
              <a:rPr lang="en-US" sz="2000" b="0" dirty="0">
                <a:latin typeface="Calibri" pitchFamily="34" charset="0"/>
              </a:rPr>
              <a:t>labeled with “size in words/allocated bit”</a:t>
            </a:r>
          </a:p>
          <a:p>
            <a:r>
              <a:rPr lang="en-US" sz="2000" b="0" dirty="0">
                <a:latin typeface="Calibri" pitchFamily="34" charset="0"/>
              </a:rPr>
              <a:t>Headers are at non-aligned positions</a:t>
            </a:r>
          </a:p>
          <a:p>
            <a:r>
              <a:rPr lang="en-US" sz="2000" b="0" dirty="0">
                <a:latin typeface="Calibri" pitchFamily="34" charset="0"/>
                <a:sym typeface="Wingdings" pitchFamily="2" charset="2"/>
              </a:rPr>
              <a:t> Payloads are aligned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48" name="Text Box 410">
            <a:extLst>
              <a:ext uri="{FF2B5EF4-FFF2-40B4-BE49-F238E27FC236}">
                <a16:creationId xmlns:a16="http://schemas.microsoft.com/office/drawing/2014/main" id="{C20F70C2-92A6-485D-B2F2-20DB681AEA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15250" y="1962811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49" name="Rectangle 423" descr="Wide upward diagonal">
            <a:extLst>
              <a:ext uri="{FF2B5EF4-FFF2-40B4-BE49-F238E27FC236}">
                <a16:creationId xmlns:a16="http://schemas.microsoft.com/office/drawing/2014/main" id="{FC57F0D1-D438-BD4A-9271-553F417425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7313" y="2321153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426">
            <a:extLst>
              <a:ext uri="{FF2B5EF4-FFF2-40B4-BE49-F238E27FC236}">
                <a16:creationId xmlns:a16="http://schemas.microsoft.com/office/drawing/2014/main" id="{D0B9C340-508F-7948-A9FD-A25FBAE7B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2308738"/>
            <a:ext cx="41512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FBF450-C7B2-314F-B635-6B0D606F55D8}"/>
              </a:ext>
            </a:extLst>
          </p:cNvPr>
          <p:cNvCxnSpPr>
            <a:cxnSpLocks/>
          </p:cNvCxnSpPr>
          <p:nvPr/>
        </p:nvCxnSpPr>
        <p:spPr bwMode="auto">
          <a:xfrm flipV="1">
            <a:off x="1553517" y="2836926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A1CC67-8AD6-E045-A904-7328492983A6}"/>
              </a:ext>
            </a:extLst>
          </p:cNvPr>
          <p:cNvSpPr txBox="1"/>
          <p:nvPr/>
        </p:nvSpPr>
        <p:spPr>
          <a:xfrm>
            <a:off x="1101482" y="356848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5E31EB-32C4-C04A-866F-79D07BBA5A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602090" y="2836926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6CFA8AE-B288-0D4B-9296-E455D5A9DE5C}"/>
              </a:ext>
            </a:extLst>
          </p:cNvPr>
          <p:cNvSpPr txBox="1"/>
          <p:nvPr/>
        </p:nvSpPr>
        <p:spPr>
          <a:xfrm>
            <a:off x="7551768" y="356598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63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Data Structures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3038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Block declaration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payload from block pointer</a:t>
            </a:r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Getting header from payload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1808625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AFD7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64106A2-4F35-3E4C-9124-21DAE53A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49" y="2179580"/>
            <a:ext cx="7644714" cy="13256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lang="en-US" sz="1600" dirty="0">
              <a:solidFill>
                <a:srgbClr val="D03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0EE5D379-DC8F-6E42-9428-865EBAA692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101100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44CCAC0C-0B16-6E46-AE94-822FCD3CB6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7286" y="1011007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1BA153B4-513D-D249-8372-50FC879C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93" y="4210013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(block-&gt;payload);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D3EE57C-6623-BF46-A2C5-1F8021A2E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93" y="5075448"/>
            <a:ext cx="7644714" cy="5869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payload));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9392F-E88E-4DC6-AD20-0E50359E573E}"/>
              </a:ext>
            </a:extLst>
          </p:cNvPr>
          <p:cNvSpPr txBox="1"/>
          <p:nvPr/>
        </p:nvSpPr>
        <p:spPr>
          <a:xfrm>
            <a:off x="5105400" y="2866277"/>
            <a:ext cx="206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Zero length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D6831-C96F-4A11-B2C9-E68664231E1F}"/>
              </a:ext>
            </a:extLst>
          </p:cNvPr>
          <p:cNvSpPr txBox="1"/>
          <p:nvPr/>
        </p:nvSpPr>
        <p:spPr>
          <a:xfrm>
            <a:off x="5743687" y="4726025"/>
            <a:ext cx="25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800" dirty="0">
                <a:latin typeface="Calibri" pitchFamily="34" charset="0"/>
              </a:rPr>
              <a:t> points to a payload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0188C-6EA9-462A-9410-0A1E6DF18BDB}"/>
              </a:ext>
            </a:extLst>
          </p:cNvPr>
          <p:cNvSpPr txBox="1"/>
          <p:nvPr/>
        </p:nvSpPr>
        <p:spPr>
          <a:xfrm>
            <a:off x="5791200" y="3857992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01570-5004-4EF7-9249-5BBE02D6CA5B}"/>
              </a:ext>
            </a:extLst>
          </p:cNvPr>
          <p:cNvSpPr txBox="1"/>
          <p:nvPr/>
        </p:nvSpPr>
        <p:spPr>
          <a:xfrm>
            <a:off x="807720" y="5946850"/>
            <a:ext cx="833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function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(struct, member) </a:t>
            </a:r>
            <a:r>
              <a:rPr lang="en-US" sz="1800" dirty="0">
                <a:latin typeface="Calibri" pitchFamily="34" charset="0"/>
              </a:rPr>
              <a:t>returns offset of member within struct</a:t>
            </a:r>
          </a:p>
        </p:txBody>
      </p:sp>
    </p:spTree>
    <p:extLst>
      <p:ext uri="{BB962C8B-B14F-4D97-AF65-F5344CB8AC3E}">
        <p14:creationId xmlns:p14="http://schemas.microsoft.com/office/powerpoint/2010/main" val="513968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Header access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3038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allocated bit from header</a:t>
            </a:r>
          </a:p>
          <a:p>
            <a:pPr marL="0" indent="0"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Getting size from header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Initializing header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1752600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header &amp; 0x1;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4202E32-FDBF-1D40-8835-9BCED791B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79056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6089CE-C65B-624A-8D7A-3A2F5FD66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979056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00650ADE-C4E6-D844-A9C8-2F42E8023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72" y="2618035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header &amp; ~0xfL;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BF1C6AB-7EA9-3C4D-9427-5727DDA2C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63" y="3414024"/>
            <a:ext cx="7644714" cy="34073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block-&gt;header = size |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975F4-60E8-E449-B45C-5C5DB58D2469}"/>
              </a:ext>
            </a:extLst>
          </p:cNvPr>
          <p:cNvSpPr txBox="1"/>
          <p:nvPr/>
        </p:nvSpPr>
        <p:spPr>
          <a:xfrm>
            <a:off x="5562600" y="3027676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*block</a:t>
            </a:r>
          </a:p>
        </p:txBody>
      </p:sp>
    </p:spTree>
    <p:extLst>
      <p:ext uri="{BB962C8B-B14F-4D97-AF65-F5344CB8AC3E}">
        <p14:creationId xmlns:p14="http://schemas.microsoft.com/office/powerpoint/2010/main" val="3127062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84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Traversing list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2438400"/>
            <a:ext cx="8307387" cy="42370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Find next block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64106A2-4F35-3E4C-9124-21DAE53A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49" y="2865380"/>
            <a:ext cx="7644714" cy="132562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((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block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B29401E3-215B-5146-82C4-CF1A68204B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21057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12" name="Rectangle 426">
            <a:extLst>
              <a:ext uri="{FF2B5EF4-FFF2-40B4-BE49-F238E27FC236}">
                <a16:creationId xmlns:a16="http://schemas.microsoft.com/office/drawing/2014/main" id="{04EB9BCB-F586-8240-8A68-D8F5466317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210577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3" name="Rectangle 426">
            <a:extLst>
              <a:ext uri="{FF2B5EF4-FFF2-40B4-BE49-F238E27FC236}">
                <a16:creationId xmlns:a16="http://schemas.microsoft.com/office/drawing/2014/main" id="{0A5551F7-B8F6-A34B-9BAC-7EFED719F8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7067" y="1210577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14" name="Rectangle 426">
            <a:extLst>
              <a:ext uri="{FF2B5EF4-FFF2-40B4-BE49-F238E27FC236}">
                <a16:creationId xmlns:a16="http://schemas.microsoft.com/office/drawing/2014/main" id="{8AF4990B-B9D5-7041-8637-95244E373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0553" y="1210577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5" name="Rectangle 426">
            <a:extLst>
              <a:ext uri="{FF2B5EF4-FFF2-40B4-BE49-F238E27FC236}">
                <a16:creationId xmlns:a16="http://schemas.microsoft.com/office/drawing/2014/main" id="{4152088A-EFA0-2146-B490-5386B1F8E5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210577"/>
            <a:ext cx="1461254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A3D02E-6AC6-4A48-9CC0-A09778C5DF41}"/>
              </a:ext>
            </a:extLst>
          </p:cNvPr>
          <p:cNvCxnSpPr>
            <a:cxnSpLocks/>
          </p:cNvCxnSpPr>
          <p:nvPr/>
        </p:nvCxnSpPr>
        <p:spPr bwMode="auto">
          <a:xfrm>
            <a:off x="596369" y="1959238"/>
            <a:ext cx="393069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stealth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4D44B8-F660-2544-BA1B-272990625740}"/>
              </a:ext>
            </a:extLst>
          </p:cNvPr>
          <p:cNvSpPr txBox="1"/>
          <p:nvPr/>
        </p:nvSpPr>
        <p:spPr>
          <a:xfrm>
            <a:off x="2013074" y="1786241"/>
            <a:ext cx="10972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size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613921-FED7-0947-8C9C-9A451A43E8A4}"/>
              </a:ext>
            </a:extLst>
          </p:cNvPr>
          <p:cNvGrpSpPr/>
          <p:nvPr/>
        </p:nvGrpSpPr>
        <p:grpSpPr>
          <a:xfrm>
            <a:off x="411258" y="5275219"/>
            <a:ext cx="8280400" cy="1086569"/>
            <a:chOff x="411258" y="5275219"/>
            <a:chExt cx="8280400" cy="1086569"/>
          </a:xfrm>
        </p:grpSpPr>
        <p:sp>
          <p:nvSpPr>
            <p:cNvPr id="18" name="Rectangle 432">
              <a:extLst>
                <a:ext uri="{FF2B5EF4-FFF2-40B4-BE49-F238E27FC236}">
                  <a16:creationId xmlns:a16="http://schemas.microsoft.com/office/drawing/2014/main" id="{17753262-8468-1C4E-BBA3-AC182B720A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04822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379">
              <a:extLst>
                <a:ext uri="{FF2B5EF4-FFF2-40B4-BE49-F238E27FC236}">
                  <a16:creationId xmlns:a16="http://schemas.microsoft.com/office/drawing/2014/main" id="{94DC8075-DD00-4740-BC39-B2E70C26F3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16/0</a:t>
              </a:r>
            </a:p>
          </p:txBody>
        </p:sp>
        <p:sp>
          <p:nvSpPr>
            <p:cNvPr id="20" name="Rectangle 380">
              <a:extLst>
                <a:ext uri="{FF2B5EF4-FFF2-40B4-BE49-F238E27FC236}">
                  <a16:creationId xmlns:a16="http://schemas.microsoft.com/office/drawing/2014/main" id="{A1B57FD5-CED7-C043-B4E3-05EED50716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3174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384">
              <a:extLst>
                <a:ext uri="{FF2B5EF4-FFF2-40B4-BE49-F238E27FC236}">
                  <a16:creationId xmlns:a16="http://schemas.microsoft.com/office/drawing/2014/main" id="{128BC9B5-CD54-5C46-A217-4BF294BE54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3302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22" name="Rectangle 385">
              <a:extLst>
                <a:ext uri="{FF2B5EF4-FFF2-40B4-BE49-F238E27FC236}">
                  <a16:creationId xmlns:a16="http://schemas.microsoft.com/office/drawing/2014/main" id="{C8BD61A9-3E65-ED4F-B8E1-7BDB7481AC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706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386">
              <a:extLst>
                <a:ext uri="{FF2B5EF4-FFF2-40B4-BE49-F238E27FC236}">
                  <a16:creationId xmlns:a16="http://schemas.microsoft.com/office/drawing/2014/main" id="{D1FF1F95-BA6C-AA42-A457-1584B0EDA4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253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387" descr="Wide upward diagonal">
              <a:extLst>
                <a:ext uri="{FF2B5EF4-FFF2-40B4-BE49-F238E27FC236}">
                  <a16:creationId xmlns:a16="http://schemas.microsoft.com/office/drawing/2014/main" id="{4DD5C856-A8D2-6E4C-9E7D-AE62462613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8009" y="5833600"/>
              <a:ext cx="393766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388">
              <a:extLst>
                <a:ext uri="{FF2B5EF4-FFF2-40B4-BE49-F238E27FC236}">
                  <a16:creationId xmlns:a16="http://schemas.microsoft.com/office/drawing/2014/main" id="{8C0D8AA1-4EA3-3B4D-8D34-C417B9E1B5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4517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389">
              <a:extLst>
                <a:ext uri="{FF2B5EF4-FFF2-40B4-BE49-F238E27FC236}">
                  <a16:creationId xmlns:a16="http://schemas.microsoft.com/office/drawing/2014/main" id="{1173FB4F-2059-1543-A8BD-824DB9C6B2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8283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390">
              <a:extLst>
                <a:ext uri="{FF2B5EF4-FFF2-40B4-BE49-F238E27FC236}">
                  <a16:creationId xmlns:a16="http://schemas.microsoft.com/office/drawing/2014/main" id="{80ABEF5A-A9CA-364F-8176-E8DC36D8C3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3753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391">
              <a:extLst>
                <a:ext uri="{FF2B5EF4-FFF2-40B4-BE49-F238E27FC236}">
                  <a16:creationId xmlns:a16="http://schemas.microsoft.com/office/drawing/2014/main" id="{910B104E-7770-AE48-AA95-CA90F91787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751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392">
              <a:extLst>
                <a:ext uri="{FF2B5EF4-FFF2-40B4-BE49-F238E27FC236}">
                  <a16:creationId xmlns:a16="http://schemas.microsoft.com/office/drawing/2014/main" id="{EF349F64-07AF-C141-B38A-26AF87EE49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298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93">
              <a:extLst>
                <a:ext uri="{FF2B5EF4-FFF2-40B4-BE49-F238E27FC236}">
                  <a16:creationId xmlns:a16="http://schemas.microsoft.com/office/drawing/2014/main" id="{F9548D73-1AA2-2542-91D4-B18F10C533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63375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31" name="Rectangle 394">
              <a:extLst>
                <a:ext uri="{FF2B5EF4-FFF2-40B4-BE49-F238E27FC236}">
                  <a16:creationId xmlns:a16="http://schemas.microsoft.com/office/drawing/2014/main" id="{4205B550-9DFE-F649-BCAE-E0491E338B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8845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95">
              <a:extLst>
                <a:ext uri="{FF2B5EF4-FFF2-40B4-BE49-F238E27FC236}">
                  <a16:creationId xmlns:a16="http://schemas.microsoft.com/office/drawing/2014/main" id="{5D83F805-FDD7-F340-956E-3EE7FBE71E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9047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64/0</a:t>
              </a:r>
            </a:p>
          </p:txBody>
        </p:sp>
        <p:sp>
          <p:nvSpPr>
            <p:cNvPr id="33" name="Freeform 396">
              <a:extLst>
                <a:ext uri="{FF2B5EF4-FFF2-40B4-BE49-F238E27FC236}">
                  <a16:creationId xmlns:a16="http://schemas.microsoft.com/office/drawing/2014/main" id="{DF8C3AB1-54EB-814F-85E7-836DED597B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9525" y="5299887"/>
              <a:ext cx="806282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Freeform 397">
              <a:extLst>
                <a:ext uri="{FF2B5EF4-FFF2-40B4-BE49-F238E27FC236}">
                  <a16:creationId xmlns:a16="http://schemas.microsoft.com/office/drawing/2014/main" id="{2509CD23-B924-3849-96CB-156F9BE4D8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7401" y="5299887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Freeform 398">
              <a:extLst>
                <a:ext uri="{FF2B5EF4-FFF2-40B4-BE49-F238E27FC236}">
                  <a16:creationId xmlns:a16="http://schemas.microsoft.com/office/drawing/2014/main" id="{034360C2-B1CE-2644-9C56-8373BE3E40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1324" y="5281947"/>
              <a:ext cx="310069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99">
              <a:extLst>
                <a:ext uri="{FF2B5EF4-FFF2-40B4-BE49-F238E27FC236}">
                  <a16:creationId xmlns:a16="http://schemas.microsoft.com/office/drawing/2014/main" id="{D804C4DB-1613-644F-B9C2-CF96F0DFC5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2610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403" descr="Wide upward diagonal">
              <a:extLst>
                <a:ext uri="{FF2B5EF4-FFF2-40B4-BE49-F238E27FC236}">
                  <a16:creationId xmlns:a16="http://schemas.microsoft.com/office/drawing/2014/main" id="{B8D4BFFF-1F1A-B141-89C0-C8BEF4D1C3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234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406">
              <a:extLst>
                <a:ext uri="{FF2B5EF4-FFF2-40B4-BE49-F238E27FC236}">
                  <a16:creationId xmlns:a16="http://schemas.microsoft.com/office/drawing/2014/main" id="{B4278F0C-0A3D-584C-9292-D7F4062FFC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1357"/>
              <a:ext cx="777303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407">
              <a:extLst>
                <a:ext uri="{FF2B5EF4-FFF2-40B4-BE49-F238E27FC236}">
                  <a16:creationId xmlns:a16="http://schemas.microsoft.com/office/drawing/2014/main" id="{D67D94D4-2DCA-8D47-A902-17710F356E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5007" y="5831357"/>
              <a:ext cx="1595518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 Box 410">
              <a:extLst>
                <a:ext uri="{FF2B5EF4-FFF2-40B4-BE49-F238E27FC236}">
                  <a16:creationId xmlns:a16="http://schemas.microsoft.com/office/drawing/2014/main" id="{6D1F142E-3812-5143-84A2-25B7856BB1F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103034" y="5281947"/>
              <a:ext cx="588624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</a:p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Block</a:t>
              </a:r>
            </a:p>
          </p:txBody>
        </p:sp>
        <p:sp>
          <p:nvSpPr>
            <p:cNvPr id="41" name="Rectangle 421">
              <a:extLst>
                <a:ext uri="{FF2B5EF4-FFF2-40B4-BE49-F238E27FC236}">
                  <a16:creationId xmlns:a16="http://schemas.microsoft.com/office/drawing/2014/main" id="{B7FAF848-ACE6-5043-A4C3-0967626FFC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8081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09">
              <a:extLst>
                <a:ext uri="{FF2B5EF4-FFF2-40B4-BE49-F238E27FC236}">
                  <a16:creationId xmlns:a16="http://schemas.microsoft.com/office/drawing/2014/main" id="{AB7FE2B7-8E9F-C942-9649-E6EFCEEE1A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73603" y="5831357"/>
              <a:ext cx="1581880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422">
              <a:extLst>
                <a:ext uri="{FF2B5EF4-FFF2-40B4-BE49-F238E27FC236}">
                  <a16:creationId xmlns:a16="http://schemas.microsoft.com/office/drawing/2014/main" id="{8F094046-F69E-E940-BDD1-0C8C90ABC4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58" y="5275219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23" descr="Wide upward diagonal">
              <a:extLst>
                <a:ext uri="{FF2B5EF4-FFF2-40B4-BE49-F238E27FC236}">
                  <a16:creationId xmlns:a16="http://schemas.microsoft.com/office/drawing/2014/main" id="{21C4B387-EA06-1D4A-999B-454F2B0693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5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8/1</a:t>
              </a:r>
            </a:p>
          </p:txBody>
        </p:sp>
        <p:sp>
          <p:nvSpPr>
            <p:cNvPr id="45" name="Rectangle 426">
              <a:extLst>
                <a:ext uri="{FF2B5EF4-FFF2-40B4-BE49-F238E27FC236}">
                  <a16:creationId xmlns:a16="http://schemas.microsoft.com/office/drawing/2014/main" id="{3559B79E-CB1F-7245-9AB2-6BFB352476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4" y="5831357"/>
              <a:ext cx="432171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ctangle 433">
              <a:extLst>
                <a:ext uri="{FF2B5EF4-FFF2-40B4-BE49-F238E27FC236}">
                  <a16:creationId xmlns:a16="http://schemas.microsoft.com/office/drawing/2014/main" id="{801820F4-5B78-8A46-BA07-BDB44A7C75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6655" y="5815659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08">
              <a:extLst>
                <a:ext uri="{FF2B5EF4-FFF2-40B4-BE49-F238E27FC236}">
                  <a16:creationId xmlns:a16="http://schemas.microsoft.com/office/drawing/2014/main" id="{0F15BCEF-E7AC-BE4C-B547-B26605FBA0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0525" y="5831357"/>
              <a:ext cx="3136487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Text Box 410">
              <a:extLst>
                <a:ext uri="{FF2B5EF4-FFF2-40B4-BE49-F238E27FC236}">
                  <a16:creationId xmlns:a16="http://schemas.microsoft.com/office/drawing/2014/main" id="{89D4B76E-30A6-3340-9EDB-17C1C78239B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1258" y="5485430"/>
              <a:ext cx="744113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Unused</a:t>
              </a:r>
            </a:p>
          </p:txBody>
        </p:sp>
        <p:sp>
          <p:nvSpPr>
            <p:cNvPr id="49" name="Rectangle 423" descr="Wide upward diagonal">
              <a:extLst>
                <a:ext uri="{FF2B5EF4-FFF2-40B4-BE49-F238E27FC236}">
                  <a16:creationId xmlns:a16="http://schemas.microsoft.com/office/drawing/2014/main" id="{8E2B2541-9A70-1748-923D-6C1E95EC0B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321" y="5843772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26">
              <a:extLst>
                <a:ext uri="{FF2B5EF4-FFF2-40B4-BE49-F238E27FC236}">
                  <a16:creationId xmlns:a16="http://schemas.microsoft.com/office/drawing/2014/main" id="{045FA684-1F9A-E144-B496-52EECAC904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808" y="5831357"/>
              <a:ext cx="415124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21180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a typeface="+mn-ea"/>
                <a:cs typeface="+mn-cs"/>
              </a:rPr>
              <a:t>Finding space for </a:t>
            </a:r>
            <a:r>
              <a:rPr lang="en-GB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asize</a:t>
            </a:r>
            <a:r>
              <a:rPr lang="en-GB" sz="1800" dirty="0">
                <a:ea typeface="+mn-ea"/>
                <a:cs typeface="+mn-cs"/>
              </a:rPr>
              <a:t> bytes (including header):</a:t>
            </a:r>
            <a:endParaRPr lang="en-GB" b="1" dirty="0">
              <a:latin typeface="+mn-lt"/>
              <a:ea typeface="+mn-ea"/>
              <a:cs typeface="Courier New" panose="02070309020205020404" pitchFamily="49" charset="0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36372" y="2102806"/>
            <a:ext cx="7644714" cy="304916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(block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block !=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   block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&amp;&amp;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block;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fit found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6E6A36-31F6-EE42-B3E8-897264A1281C}"/>
              </a:ext>
            </a:extLst>
          </p:cNvPr>
          <p:cNvGrpSpPr/>
          <p:nvPr/>
        </p:nvGrpSpPr>
        <p:grpSpPr>
          <a:xfrm>
            <a:off x="662808" y="5275219"/>
            <a:ext cx="7914617" cy="1086569"/>
            <a:chOff x="662808" y="5275219"/>
            <a:chExt cx="7914617" cy="1086569"/>
          </a:xfrm>
        </p:grpSpPr>
        <p:sp>
          <p:nvSpPr>
            <p:cNvPr id="6" name="Rectangle 432">
              <a:extLst>
                <a:ext uri="{FF2B5EF4-FFF2-40B4-BE49-F238E27FC236}">
                  <a16:creationId xmlns:a16="http://schemas.microsoft.com/office/drawing/2014/main" id="{11379019-2E0C-2240-95B6-8E6DA9631D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04822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379">
              <a:extLst>
                <a:ext uri="{FF2B5EF4-FFF2-40B4-BE49-F238E27FC236}">
                  <a16:creationId xmlns:a16="http://schemas.microsoft.com/office/drawing/2014/main" id="{FC368B16-E340-6047-86B9-0F1FBFA1A3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16/0</a:t>
              </a:r>
            </a:p>
          </p:txBody>
        </p:sp>
        <p:sp>
          <p:nvSpPr>
            <p:cNvPr id="8" name="Rectangle 380">
              <a:extLst>
                <a:ext uri="{FF2B5EF4-FFF2-40B4-BE49-F238E27FC236}">
                  <a16:creationId xmlns:a16="http://schemas.microsoft.com/office/drawing/2014/main" id="{F17A761E-19FE-3C4C-AC17-A97D96EACC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3174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384">
              <a:extLst>
                <a:ext uri="{FF2B5EF4-FFF2-40B4-BE49-F238E27FC236}">
                  <a16:creationId xmlns:a16="http://schemas.microsoft.com/office/drawing/2014/main" id="{D7FCCE6C-C97E-5F4B-A7AA-7CF5EA8E46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3302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10" name="Rectangle 385">
              <a:extLst>
                <a:ext uri="{FF2B5EF4-FFF2-40B4-BE49-F238E27FC236}">
                  <a16:creationId xmlns:a16="http://schemas.microsoft.com/office/drawing/2014/main" id="{D75D1753-ABD4-F347-ACE4-67F5E60683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706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386">
              <a:extLst>
                <a:ext uri="{FF2B5EF4-FFF2-40B4-BE49-F238E27FC236}">
                  <a16:creationId xmlns:a16="http://schemas.microsoft.com/office/drawing/2014/main" id="{A05D53B2-3881-1F4C-9383-2C73651666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2538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387" descr="Wide upward diagonal">
              <a:extLst>
                <a:ext uri="{FF2B5EF4-FFF2-40B4-BE49-F238E27FC236}">
                  <a16:creationId xmlns:a16="http://schemas.microsoft.com/office/drawing/2014/main" id="{1AE142C1-3522-2E43-AAF7-CC373D9B57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8009" y="5833600"/>
              <a:ext cx="393766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388">
              <a:extLst>
                <a:ext uri="{FF2B5EF4-FFF2-40B4-BE49-F238E27FC236}">
                  <a16:creationId xmlns:a16="http://schemas.microsoft.com/office/drawing/2014/main" id="{CA09F1CA-A386-494A-816C-F08B0E7306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4517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389">
              <a:extLst>
                <a:ext uri="{FF2B5EF4-FFF2-40B4-BE49-F238E27FC236}">
                  <a16:creationId xmlns:a16="http://schemas.microsoft.com/office/drawing/2014/main" id="{2B9DC7EF-4AA2-F440-B304-74F82B4C26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8283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390">
              <a:extLst>
                <a:ext uri="{FF2B5EF4-FFF2-40B4-BE49-F238E27FC236}">
                  <a16:creationId xmlns:a16="http://schemas.microsoft.com/office/drawing/2014/main" id="{4BEB1C7D-2EE7-0A48-95BA-04F630F508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3753" y="5833600"/>
              <a:ext cx="393766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391">
              <a:extLst>
                <a:ext uri="{FF2B5EF4-FFF2-40B4-BE49-F238E27FC236}">
                  <a16:creationId xmlns:a16="http://schemas.microsoft.com/office/drawing/2014/main" id="{AA145364-1E21-B24C-A996-FE68733879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751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392">
              <a:extLst>
                <a:ext uri="{FF2B5EF4-FFF2-40B4-BE49-F238E27FC236}">
                  <a16:creationId xmlns:a16="http://schemas.microsoft.com/office/drawing/2014/main" id="{4E84943D-C741-1744-ADBC-20082769BA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2989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393">
              <a:extLst>
                <a:ext uri="{FF2B5EF4-FFF2-40B4-BE49-F238E27FC236}">
                  <a16:creationId xmlns:a16="http://schemas.microsoft.com/office/drawing/2014/main" id="{757514EF-F88D-354B-9D3C-528EAF3C1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63375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32/1</a:t>
              </a:r>
            </a:p>
          </p:txBody>
        </p:sp>
        <p:sp>
          <p:nvSpPr>
            <p:cNvPr id="19" name="Rectangle 394">
              <a:extLst>
                <a:ext uri="{FF2B5EF4-FFF2-40B4-BE49-F238E27FC236}">
                  <a16:creationId xmlns:a16="http://schemas.microsoft.com/office/drawing/2014/main" id="{6DC658ED-0679-1545-9B44-F4680373C6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8845" y="5833600"/>
              <a:ext cx="393766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395">
              <a:extLst>
                <a:ext uri="{FF2B5EF4-FFF2-40B4-BE49-F238E27FC236}">
                  <a16:creationId xmlns:a16="http://schemas.microsoft.com/office/drawing/2014/main" id="{5515F899-40C7-ED43-BBD5-669D9F5EC7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9047" y="5833600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64/0</a:t>
              </a:r>
            </a:p>
          </p:txBody>
        </p:sp>
        <p:sp>
          <p:nvSpPr>
            <p:cNvPr id="21" name="Freeform 396">
              <a:extLst>
                <a:ext uri="{FF2B5EF4-FFF2-40B4-BE49-F238E27FC236}">
                  <a16:creationId xmlns:a16="http://schemas.microsoft.com/office/drawing/2014/main" id="{490413E1-E31C-354A-A345-E93C360FDA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49525" y="5299887"/>
              <a:ext cx="806282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9BD9794B-F105-2643-BAC5-CA62081E64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7401" y="5299887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26DFE65C-AB85-A145-92C3-FC3474C7B9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1324" y="5281947"/>
              <a:ext cx="310069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399">
              <a:extLst>
                <a:ext uri="{FF2B5EF4-FFF2-40B4-BE49-F238E27FC236}">
                  <a16:creationId xmlns:a16="http://schemas.microsoft.com/office/drawing/2014/main" id="{19AA8580-BD8C-EE42-9983-2D5F87A2CB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52610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403" descr="Wide upward diagonal">
              <a:extLst>
                <a:ext uri="{FF2B5EF4-FFF2-40B4-BE49-F238E27FC236}">
                  <a16:creationId xmlns:a16="http://schemas.microsoft.com/office/drawing/2014/main" id="{607CEC70-8FE1-B242-AD21-9FE70EE3AA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234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406">
              <a:extLst>
                <a:ext uri="{FF2B5EF4-FFF2-40B4-BE49-F238E27FC236}">
                  <a16:creationId xmlns:a16="http://schemas.microsoft.com/office/drawing/2014/main" id="{630E4C09-52E7-2B43-9B33-77ACDAFCA8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7704" y="5831357"/>
              <a:ext cx="777303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407">
              <a:extLst>
                <a:ext uri="{FF2B5EF4-FFF2-40B4-BE49-F238E27FC236}">
                  <a16:creationId xmlns:a16="http://schemas.microsoft.com/office/drawing/2014/main" id="{C8C8F49F-C701-AD42-ABE6-8345D3F03D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5007" y="5831357"/>
              <a:ext cx="1595518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410">
              <a:extLst>
                <a:ext uri="{FF2B5EF4-FFF2-40B4-BE49-F238E27FC236}">
                  <a16:creationId xmlns:a16="http://schemas.microsoft.com/office/drawing/2014/main" id="{55388226-21D2-9C42-A207-31F6CA05E0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04981" y="5389668"/>
              <a:ext cx="18473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421">
              <a:extLst>
                <a:ext uri="{FF2B5EF4-FFF2-40B4-BE49-F238E27FC236}">
                  <a16:creationId xmlns:a16="http://schemas.microsoft.com/office/drawing/2014/main" id="{86E68BCA-3707-F148-BD84-BA7F6E8B92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48081" y="5833600"/>
              <a:ext cx="395470" cy="51801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409">
              <a:extLst>
                <a:ext uri="{FF2B5EF4-FFF2-40B4-BE49-F238E27FC236}">
                  <a16:creationId xmlns:a16="http://schemas.microsoft.com/office/drawing/2014/main" id="{059133AE-DD13-E446-8A65-D84C2916D3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73603" y="5831357"/>
              <a:ext cx="1581880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22">
              <a:extLst>
                <a:ext uri="{FF2B5EF4-FFF2-40B4-BE49-F238E27FC236}">
                  <a16:creationId xmlns:a16="http://schemas.microsoft.com/office/drawing/2014/main" id="{F77F7B1D-A4B2-4341-9604-A65A6694B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58" y="5275219"/>
              <a:ext cx="1493240" cy="4978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423" descr="Wide upward diagonal">
              <a:extLst>
                <a:ext uri="{FF2B5EF4-FFF2-40B4-BE49-F238E27FC236}">
                  <a16:creationId xmlns:a16="http://schemas.microsoft.com/office/drawing/2014/main" id="{F093CE4B-DADC-404C-878A-64E7A11DED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5" y="5833600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0" dirty="0">
                  <a:latin typeface="Calibri" panose="020F0502020204030204" pitchFamily="34" charset="0"/>
                  <a:cs typeface="Calibri" panose="020F0502020204030204" pitchFamily="34" charset="0"/>
                </a:rPr>
                <a:t>8/1</a:t>
              </a:r>
            </a:p>
          </p:txBody>
        </p:sp>
        <p:sp>
          <p:nvSpPr>
            <p:cNvPr id="33" name="Rectangle 426">
              <a:extLst>
                <a:ext uri="{FF2B5EF4-FFF2-40B4-BE49-F238E27FC236}">
                  <a16:creationId xmlns:a16="http://schemas.microsoft.com/office/drawing/2014/main" id="{F584C566-42D3-3341-9278-567AED0CC6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45254" y="5831357"/>
              <a:ext cx="432171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433">
              <a:extLst>
                <a:ext uri="{FF2B5EF4-FFF2-40B4-BE49-F238E27FC236}">
                  <a16:creationId xmlns:a16="http://schemas.microsoft.com/office/drawing/2014/main" id="{2E797D93-3264-5A44-BB68-D8E3E67E21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86655" y="5815659"/>
              <a:ext cx="395470" cy="518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408">
              <a:extLst>
                <a:ext uri="{FF2B5EF4-FFF2-40B4-BE49-F238E27FC236}">
                  <a16:creationId xmlns:a16="http://schemas.microsoft.com/office/drawing/2014/main" id="{05E0AFD4-7466-404B-9285-CFF5494F44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0525" y="5831357"/>
              <a:ext cx="3136487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 Box 410">
              <a:extLst>
                <a:ext uri="{FF2B5EF4-FFF2-40B4-BE49-F238E27FC236}">
                  <a16:creationId xmlns:a16="http://schemas.microsoft.com/office/drawing/2014/main" id="{A06905FE-074F-284C-8A7F-4117B31E816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90949" y="5485430"/>
              <a:ext cx="184731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423" descr="Wide upward diagonal">
              <a:extLst>
                <a:ext uri="{FF2B5EF4-FFF2-40B4-BE49-F238E27FC236}">
                  <a16:creationId xmlns:a16="http://schemas.microsoft.com/office/drawing/2014/main" id="{B1578B38-8C80-164D-91D1-1C50C7AEA3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321" y="5843772"/>
              <a:ext cx="395470" cy="518016"/>
            </a:xfrm>
            <a:prstGeom prst="rect">
              <a:avLst/>
            </a:prstGeom>
            <a:pattFill prst="wdUpDiag">
              <a:fgClr>
                <a:srgbClr val="C0C0C0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426">
              <a:extLst>
                <a:ext uri="{FF2B5EF4-FFF2-40B4-BE49-F238E27FC236}">
                  <a16:creationId xmlns:a16="http://schemas.microsoft.com/office/drawing/2014/main" id="{CA3DD7F1-BDF8-A747-9677-A382EC1E77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808" y="5831357"/>
              <a:ext cx="415124" cy="5180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D6DDF9-3FE7-4C4F-BA7B-A22655D17199}"/>
              </a:ext>
            </a:extLst>
          </p:cNvPr>
          <p:cNvCxnSpPr>
            <a:cxnSpLocks/>
          </p:cNvCxnSpPr>
          <p:nvPr/>
        </p:nvCxnSpPr>
        <p:spPr bwMode="auto">
          <a:xfrm>
            <a:off x="699508" y="5491666"/>
            <a:ext cx="538469" cy="33176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F4987A-78E8-9D46-A1FD-E43647023B15}"/>
              </a:ext>
            </a:extLst>
          </p:cNvPr>
          <p:cNvSpPr txBox="1"/>
          <p:nvPr/>
        </p:nvSpPr>
        <p:spPr>
          <a:xfrm>
            <a:off x="108412" y="51223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B84B9C-15C6-BD40-B72C-3BBC0A7F32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357529" y="5453518"/>
            <a:ext cx="401997" cy="37636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1F8F45-51AA-DA42-8406-41C7ED88FD31}"/>
              </a:ext>
            </a:extLst>
          </p:cNvPr>
          <p:cNvSpPr txBox="1"/>
          <p:nvPr/>
        </p:nvSpPr>
        <p:spPr>
          <a:xfrm>
            <a:off x="7856468" y="508418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6290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first fit,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first fit: avoids 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worse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first fit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Still a greedy algorithm.  No guarantee of optimality</a:t>
            </a:r>
            <a:endParaRPr lang="en-GB" sz="1800" b="0" dirty="0"/>
          </a:p>
        </p:txBody>
      </p:sp>
    </p:spTree>
    <p:extLst>
      <p:ext uri="{BB962C8B-B14F-4D97-AF65-F5344CB8AC3E}">
        <p14:creationId xmlns:p14="http://schemas.microsoft.com/office/powerpoint/2010/main" val="601130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7E8F-4E8F-994E-8344-060F12C6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8D25-42CD-BD4F-9CA4-B628022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69" y="4417627"/>
            <a:ext cx="7896225" cy="1838325"/>
          </a:xfrm>
        </p:spPr>
        <p:txBody>
          <a:bodyPr/>
          <a:lstStyle/>
          <a:p>
            <a:r>
              <a:rPr lang="en-US" dirty="0"/>
              <a:t>Total Overheads (for this benchmark)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Perfect Fit: 	1.6%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Best Fit:	8.3%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First Fit:	11.9%</a:t>
            </a:r>
          </a:p>
          <a:p>
            <a:pPr lvl="1">
              <a:tabLst>
                <a:tab pos="2738438" algn="dec"/>
              </a:tabLst>
            </a:pPr>
            <a:r>
              <a:rPr lang="en-US" dirty="0"/>
              <a:t>Next Fit:	21.6%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E1ED6-C2CD-7F43-8615-53B28668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33484"/>
            <a:ext cx="5659166" cy="32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0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15000" y="42362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442113" y="3685639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5124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Splitting Free Block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447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526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05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36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66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143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1295400" y="2016217"/>
            <a:ext cx="2514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1285608" y="2556268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1130033" y="2710255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252750" y="1537406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54" name="Text Box 3">
            <a:extLst>
              <a:ext uri="{FF2B5EF4-FFF2-40B4-BE49-F238E27FC236}">
                <a16:creationId xmlns:a16="http://schemas.microsoft.com/office/drawing/2014/main" id="{0913349A-0DA6-0D4D-BE44-E5B7F636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88733"/>
            <a:ext cx="7587631" cy="27033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Warning: This code is incomplete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C2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0BD4316E-33AC-E146-B62A-8D5D1793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34A1DFD5-00D3-F344-8FBA-31CB4B1B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6213B4D3-A16C-CC41-BB93-A47FA5E7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ADDECBD6-DE3B-4241-8789-3A38AACD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76E4B0EB-53CB-A743-A566-A6ECF408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BAC06A72-7839-4D4D-B377-BDD8A879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2" name="Rectangle 33">
            <a:extLst>
              <a:ext uri="{FF2B5EF4-FFF2-40B4-BE49-F238E27FC236}">
                <a16:creationId xmlns:a16="http://schemas.microsoft.com/office/drawing/2014/main" id="{0FC26091-B1BF-B04E-9E58-E7F769F6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id="{07B0A060-8B50-314C-BFA3-C1ED1682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51747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4" name="Freeform 39">
            <a:extLst>
              <a:ext uri="{FF2B5EF4-FFF2-40B4-BE49-F238E27FC236}">
                <a16:creationId xmlns:a16="http://schemas.microsoft.com/office/drawing/2014/main" id="{8F0FC706-06F0-3E4B-B6AD-A66EC20D741F}"/>
              </a:ext>
            </a:extLst>
          </p:cNvPr>
          <p:cNvSpPr>
            <a:spLocks/>
          </p:cNvSpPr>
          <p:nvPr/>
        </p:nvSpPr>
        <p:spPr bwMode="auto">
          <a:xfrm>
            <a:off x="4724400" y="20327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Freeform 40">
            <a:extLst>
              <a:ext uri="{FF2B5EF4-FFF2-40B4-BE49-F238E27FC236}">
                <a16:creationId xmlns:a16="http://schemas.microsoft.com/office/drawing/2014/main" id="{DD063996-1BEF-B64B-A6EB-7BE35B12BC8A}"/>
              </a:ext>
            </a:extLst>
          </p:cNvPr>
          <p:cNvSpPr>
            <a:spLocks/>
          </p:cNvSpPr>
          <p:nvPr/>
        </p:nvSpPr>
        <p:spPr bwMode="auto">
          <a:xfrm>
            <a:off x="6019800" y="2032751"/>
            <a:ext cx="1295400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CB0DD16-59BC-7A40-8EBF-8FC6B238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9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F415903-F296-0A48-8B3F-BCB40A53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7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AEB76C5A-C2F8-8441-8DFB-758DFBFF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688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B2A6B84-C100-724F-A0CE-ED8C2251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E4370CA-44FB-1D45-AD8E-6344FC9A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7708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But 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41638"/>
            <a:chOff x="2133600" y="3167513"/>
            <a:chExt cx="4876800" cy="54163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390148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841375" y="4967828"/>
            <a:ext cx="178636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malloc(5*SIZ)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728743" y="4890302"/>
            <a:ext cx="925616" cy="471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C00000"/>
                </a:solidFill>
                <a:latin typeface="Calibri" pitchFamily="34" charset="0"/>
              </a:rPr>
              <a:t>Yike</a:t>
            </a: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s!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5079753"/>
            <a:ext cx="3756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There is enough contiguous</a:t>
            </a:r>
          </a:p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free space, but the allocator</a:t>
            </a:r>
            <a:br>
              <a:rPr lang="en-GB" i="1" dirty="0">
                <a:solidFill>
                  <a:srgbClr val="C00000"/>
                </a:solidFill>
                <a:latin typeface="+mj-lt"/>
              </a:rPr>
            </a:br>
            <a:r>
              <a:rPr lang="en-GB" i="1" dirty="0">
                <a:solidFill>
                  <a:srgbClr val="C00000"/>
                </a:solidFill>
                <a:latin typeface="+mj-lt"/>
              </a:rPr>
              <a:t>won’t be able to find it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1828410" y="340276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822066" y="438671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010400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7010400" y="43949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9" name="Freeform 40"/>
          <p:cNvSpPr>
            <a:spLocks/>
          </p:cNvSpPr>
          <p:nvPr/>
        </p:nvSpPr>
        <p:spPr bwMode="auto">
          <a:xfrm>
            <a:off x="6555828" y="323929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Freeform 40"/>
          <p:cNvSpPr>
            <a:spLocks/>
          </p:cNvSpPr>
          <p:nvPr/>
        </p:nvSpPr>
        <p:spPr bwMode="auto">
          <a:xfrm>
            <a:off x="6566338" y="421613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27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5" grpId="0"/>
      <p:bldP spid="24626" grpId="0"/>
      <p:bldP spid="53" grpId="0"/>
      <p:bldP spid="56" grpId="0" animBg="1"/>
      <p:bldP spid="58" grpId="0" animBg="1"/>
      <p:bldP spid="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next/previous 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225301" y="2924774"/>
            <a:ext cx="1573894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09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7795" y="1219200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 block, if it is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  <a:p>
            <a:pPr lvl="2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 we know where it starts?</a:t>
            </a:r>
          </a:p>
          <a:p>
            <a:pPr lvl="2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can we determine whether its allocated?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2362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2362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225301" y="2924774"/>
            <a:ext cx="1573894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7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48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48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19200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8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013028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8</a:t>
            </a: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5943600" y="2880784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4"/>
          <p:cNvSpPr>
            <a:spLocks/>
          </p:cNvSpPr>
          <p:nvPr/>
        </p:nvSpPr>
        <p:spPr bwMode="auto">
          <a:xfrm>
            <a:off x="1368972" y="3473450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0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runtime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444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C93F-ABCD-467C-8A45-683412F6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13B8-52C9-4566-B88C-357D6D6B4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https://canvas.cmu.edu/courses/24383/quizzes/67237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0349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90B7-D4C9-5F4A-8293-F672914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Footers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1488-06B9-234C-9136-0FA88C29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4" y="1477704"/>
            <a:ext cx="7896225" cy="4972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Locating footer of current block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8E4D1A2-31A5-0748-A715-0551BB06E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29" y="3277224"/>
            <a:ext cx="7644714" cy="1818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D4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header_to_footer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61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(block-&gt;payload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411BCAAE-8D0C-534C-897F-C54744746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E890654B-6CBF-034D-A610-D420A2150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158384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Rectangle 426">
            <a:extLst>
              <a:ext uri="{FF2B5EF4-FFF2-40B4-BE49-F238E27FC236}">
                <a16:creationId xmlns:a16="http://schemas.microsoft.com/office/drawing/2014/main" id="{D7879BA3-02C0-8146-8DE0-20481C500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4D09C876-1767-8E4E-BBDF-860CF68D3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286" y="1158384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0" name="Rectangle 426">
            <a:extLst>
              <a:ext uri="{FF2B5EF4-FFF2-40B4-BE49-F238E27FC236}">
                <a16:creationId xmlns:a16="http://schemas.microsoft.com/office/drawing/2014/main" id="{31E2DC10-7BB8-C842-A6EA-D50522821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158384"/>
            <a:ext cx="997501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11" name="Rectangle 426">
            <a:extLst>
              <a:ext uri="{FF2B5EF4-FFF2-40B4-BE49-F238E27FC236}">
                <a16:creationId xmlns:a16="http://schemas.microsoft.com/office/drawing/2014/main" id="{53B4AFB8-330F-5946-974A-BCA2806B8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3314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C4E34-B263-EB45-B767-302AD6D3EEC0}"/>
              </a:ext>
            </a:extLst>
          </p:cNvPr>
          <p:cNvGrpSpPr/>
          <p:nvPr/>
        </p:nvGrpSpPr>
        <p:grpSpPr>
          <a:xfrm>
            <a:off x="1410595" y="1981200"/>
            <a:ext cx="4279691" cy="369332"/>
            <a:chOff x="1410595" y="1732003"/>
            <a:chExt cx="4279691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6B2081-4EBC-4A4F-8E1C-61D12C281F7D}"/>
                </a:ext>
              </a:extLst>
            </p:cNvPr>
            <p:cNvCxnSpPr/>
            <p:nvPr/>
          </p:nvCxnSpPr>
          <p:spPr bwMode="auto">
            <a:xfrm>
              <a:off x="1410595" y="1905000"/>
              <a:ext cx="427969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stealth" w="med" len="med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0BE3A3-2871-444E-A0C5-1CCD98BFF525}"/>
                </a:ext>
              </a:extLst>
            </p:cNvPr>
            <p:cNvSpPr txBox="1"/>
            <p:nvPr/>
          </p:nvSpPr>
          <p:spPr>
            <a:xfrm>
              <a:off x="3051927" y="1732003"/>
              <a:ext cx="648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asize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BB4ACD-476A-2A43-BC68-13B00F3202F8}"/>
              </a:ext>
            </a:extLst>
          </p:cNvPr>
          <p:cNvGrpSpPr/>
          <p:nvPr/>
        </p:nvGrpSpPr>
        <p:grpSpPr>
          <a:xfrm>
            <a:off x="4039660" y="2286000"/>
            <a:ext cx="1650626" cy="369332"/>
            <a:chOff x="4039660" y="1985054"/>
            <a:chExt cx="1650626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7758980-8404-964F-9C52-DAA177093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39660" y="2209800"/>
              <a:ext cx="165062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med"/>
              <a:tailEnd type="none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66BEA5-C711-C34A-ACCC-11E382FBE587}"/>
                </a:ext>
              </a:extLst>
            </p:cNvPr>
            <p:cNvSpPr txBox="1"/>
            <p:nvPr/>
          </p:nvSpPr>
          <p:spPr>
            <a:xfrm>
              <a:off x="4572000" y="1985054"/>
              <a:ext cx="6580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dsize</a:t>
              </a:r>
              <a:endParaRPr lang="en-US" sz="1800" dirty="0">
                <a:latin typeface="Calibri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629C0F-CE1B-6746-B3D3-CF08D0D2D97C}"/>
              </a:ext>
            </a:extLst>
          </p:cNvPr>
          <p:cNvGrpSpPr/>
          <p:nvPr/>
        </p:nvGrpSpPr>
        <p:grpSpPr>
          <a:xfrm>
            <a:off x="597109" y="1739817"/>
            <a:ext cx="4279691" cy="369332"/>
            <a:chOff x="1410595" y="1732003"/>
            <a:chExt cx="4279691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587E4F-4D88-3A4A-B25E-8A5D7554CA71}"/>
                </a:ext>
              </a:extLst>
            </p:cNvPr>
            <p:cNvCxnSpPr/>
            <p:nvPr/>
          </p:nvCxnSpPr>
          <p:spPr bwMode="auto">
            <a:xfrm>
              <a:off x="1410595" y="1905000"/>
              <a:ext cx="427969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stealth" w="med" len="med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9530BC-7436-8844-A9C4-9FDA00CE055C}"/>
                </a:ext>
              </a:extLst>
            </p:cNvPr>
            <p:cNvSpPr txBox="1"/>
            <p:nvPr/>
          </p:nvSpPr>
          <p:spPr>
            <a:xfrm>
              <a:off x="3051927" y="1732003"/>
              <a:ext cx="6484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asize</a:t>
              </a:r>
              <a:endParaRPr lang="en-US" sz="18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632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90B7-D4C9-5F4A-8293-F672914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Footers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1488-06B9-234C-9136-0FA88C29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4" y="1477704"/>
            <a:ext cx="7896225" cy="49720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Locating footer of previous block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CBDA5E7-A8BE-4940-884E-202D7E218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29" y="3424029"/>
            <a:ext cx="7644714" cy="107939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find_prev_footer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612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E033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          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&amp;(block-&gt;header) - 1;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26">
            <a:extLst>
              <a:ext uri="{FF2B5EF4-FFF2-40B4-BE49-F238E27FC236}">
                <a16:creationId xmlns:a16="http://schemas.microsoft.com/office/drawing/2014/main" id="{411BCAAE-8D0C-534C-897F-C54744746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09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7" name="Rectangle 426">
            <a:extLst>
              <a:ext uri="{FF2B5EF4-FFF2-40B4-BE49-F238E27FC236}">
                <a16:creationId xmlns:a16="http://schemas.microsoft.com/office/drawing/2014/main" id="{E890654B-6CBF-034D-A610-D420A2150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0595" y="1158384"/>
            <a:ext cx="1637405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8" name="Rectangle 426">
            <a:extLst>
              <a:ext uri="{FF2B5EF4-FFF2-40B4-BE49-F238E27FC236}">
                <a16:creationId xmlns:a16="http://schemas.microsoft.com/office/drawing/2014/main" id="{D7879BA3-02C0-8146-8DE0-20481C500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9" name="Rectangle 426">
            <a:extLst>
              <a:ext uri="{FF2B5EF4-FFF2-40B4-BE49-F238E27FC236}">
                <a16:creationId xmlns:a16="http://schemas.microsoft.com/office/drawing/2014/main" id="{4D09C876-1767-8E4E-BBDF-860CF68D3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286" y="1158384"/>
            <a:ext cx="238691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</a:p>
        </p:txBody>
      </p:sp>
      <p:sp>
        <p:nvSpPr>
          <p:cNvPr id="10" name="Rectangle 426">
            <a:extLst>
              <a:ext uri="{FF2B5EF4-FFF2-40B4-BE49-F238E27FC236}">
                <a16:creationId xmlns:a16="http://schemas.microsoft.com/office/drawing/2014/main" id="{31E2DC10-7BB8-C842-A6EA-D50522821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5813" y="1158384"/>
            <a:ext cx="997501" cy="51801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sp>
        <p:nvSpPr>
          <p:cNvPr id="11" name="Rectangle 426">
            <a:extLst>
              <a:ext uri="{FF2B5EF4-FFF2-40B4-BE49-F238E27FC236}">
                <a16:creationId xmlns:a16="http://schemas.microsoft.com/office/drawing/2014/main" id="{53B4AFB8-330F-5946-974A-BCA2806B8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3314" y="1158384"/>
            <a:ext cx="81348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758980-8404-964F-9C52-DAA177093E99}"/>
              </a:ext>
            </a:extLst>
          </p:cNvPr>
          <p:cNvCxnSpPr>
            <a:cxnSpLocks/>
          </p:cNvCxnSpPr>
          <p:nvPr/>
        </p:nvCxnSpPr>
        <p:spPr bwMode="auto">
          <a:xfrm>
            <a:off x="4063314" y="1975437"/>
            <a:ext cx="81348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6BEA5-C711-C34A-ACCC-11E382FBE587}"/>
              </a:ext>
            </a:extLst>
          </p:cNvPr>
          <p:cNvSpPr txBox="1"/>
          <p:nvPr/>
        </p:nvSpPr>
        <p:spPr>
          <a:xfrm>
            <a:off x="4045069" y="2110092"/>
            <a:ext cx="8499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word</a:t>
            </a:r>
          </a:p>
        </p:txBody>
      </p:sp>
    </p:spTree>
    <p:extLst>
      <p:ext uri="{BB962C8B-B14F-4D97-AF65-F5344CB8AC3E}">
        <p14:creationId xmlns:p14="http://schemas.microsoft.com/office/powerpoint/2010/main" val="2869412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Splitting Free Block: Full Version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447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526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05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36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66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143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1295400" y="2016217"/>
            <a:ext cx="2514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1285608" y="2556268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1130033" y="2710255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252750" y="1537406"/>
            <a:ext cx="2314095" cy="313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s</a:t>
            </a:r>
            <a:r>
              <a:rPr lang="en-GB" sz="1600" b="1" dirty="0" err="1">
                <a:latin typeface="Courier New" pitchFamily="49" charset="0"/>
              </a:rPr>
              <a:t>plit_block</a:t>
            </a:r>
            <a:r>
              <a:rPr lang="en-GB" sz="1600" b="1" dirty="0">
                <a:latin typeface="Courier New" pitchFamily="49" charset="0"/>
              </a:rPr>
              <a:t>(p, 32)</a:t>
            </a:r>
          </a:p>
        </p:txBody>
      </p:sp>
      <p:sp>
        <p:nvSpPr>
          <p:cNvPr id="54" name="Text Box 3">
            <a:extLst>
              <a:ext uri="{FF2B5EF4-FFF2-40B4-BE49-F238E27FC236}">
                <a16:creationId xmlns:a16="http://schemas.microsoft.com/office/drawing/2014/main" id="{0913349A-0DA6-0D4D-BE44-E5B7F636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88733"/>
            <a:ext cx="7587631" cy="273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34A1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0BD4316E-33AC-E146-B62A-8D5D1793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34A1DFD5-00D3-F344-8FBA-31CB4B1B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6213B4D3-A16C-CC41-BB93-A47FA5E7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ADDECBD6-DE3B-4241-8789-3A38AACD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76E4B0EB-53CB-A743-A566-A6ECF408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BAC06A72-7839-4D4D-B377-BDD8A879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62" name="Rectangle 33">
            <a:extLst>
              <a:ext uri="{FF2B5EF4-FFF2-40B4-BE49-F238E27FC236}">
                <a16:creationId xmlns:a16="http://schemas.microsoft.com/office/drawing/2014/main" id="{0FC26091-B1BF-B04E-9E58-E7F769F6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51747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3" name="Text Box 38">
            <a:extLst>
              <a:ext uri="{FF2B5EF4-FFF2-40B4-BE49-F238E27FC236}">
                <a16:creationId xmlns:a16="http://schemas.microsoft.com/office/drawing/2014/main" id="{07B0A060-8B50-314C-BFA3-C1ED16824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51747"/>
            <a:ext cx="3901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64" name="Freeform 39">
            <a:extLst>
              <a:ext uri="{FF2B5EF4-FFF2-40B4-BE49-F238E27FC236}">
                <a16:creationId xmlns:a16="http://schemas.microsoft.com/office/drawing/2014/main" id="{8F0FC706-06F0-3E4B-B6AD-A66EC20D741F}"/>
              </a:ext>
            </a:extLst>
          </p:cNvPr>
          <p:cNvSpPr>
            <a:spLocks/>
          </p:cNvSpPr>
          <p:nvPr/>
        </p:nvSpPr>
        <p:spPr bwMode="auto">
          <a:xfrm>
            <a:off x="4724400" y="20327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Freeform 40">
            <a:extLst>
              <a:ext uri="{FF2B5EF4-FFF2-40B4-BE49-F238E27FC236}">
                <a16:creationId xmlns:a16="http://schemas.microsoft.com/office/drawing/2014/main" id="{DD063996-1BEF-B64B-A6EB-7BE35B12BC8A}"/>
              </a:ext>
            </a:extLst>
          </p:cNvPr>
          <p:cNvSpPr>
            <a:spLocks/>
          </p:cNvSpPr>
          <p:nvPr/>
        </p:nvSpPr>
        <p:spPr bwMode="auto">
          <a:xfrm>
            <a:off x="6019800" y="2032751"/>
            <a:ext cx="1200912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CB0DD16-59BC-7A40-8EBF-8FC6B238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9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9F415903-F296-0A48-8B3F-BCB40A53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786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AEB76C5A-C2F8-8441-8DFB-758DFBFF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688" y="225174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B2A6B84-C100-724F-A0CE-ED8C2251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E4370CA-44FB-1D45-AD8E-6344FC9A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51747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3163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>
                <a:latin typeface="Calibri" pitchFamily="34" charset="0"/>
              </a:rPr>
              <a:t>lock 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  <p:extLst>
      <p:ext uri="{BB962C8B-B14F-4D97-AF65-F5344CB8AC3E}">
        <p14:creationId xmlns:p14="http://schemas.microsoft.com/office/powerpoint/2010/main" val="3833294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7223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420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35074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495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8DD5-9A08-1346-BACB-69A1B526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3D4E-D4BC-8C42-9022-4792FBB6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75" y="3635193"/>
            <a:ext cx="7896225" cy="1685925"/>
          </a:xfrm>
        </p:spPr>
        <p:txBody>
          <a:bodyPr/>
          <a:lstStyle/>
          <a:p>
            <a:r>
              <a:rPr lang="en-US" dirty="0"/>
              <a:t>Dummy footer before first header</a:t>
            </a:r>
          </a:p>
          <a:p>
            <a:pPr lvl="1"/>
            <a:r>
              <a:rPr lang="en-US" dirty="0"/>
              <a:t>Marked as allocated</a:t>
            </a:r>
          </a:p>
          <a:p>
            <a:pPr lvl="1"/>
            <a:r>
              <a:rPr lang="en-US" dirty="0"/>
              <a:t>Prevents accidental coalescing when freeing first block</a:t>
            </a:r>
          </a:p>
          <a:p>
            <a:r>
              <a:rPr lang="en-US" dirty="0"/>
              <a:t>Dummy header after last footer</a:t>
            </a:r>
          </a:p>
          <a:p>
            <a:pPr lvl="1"/>
            <a:r>
              <a:rPr lang="en-US" dirty="0"/>
              <a:t>Prevents accidental coalescing when freeing final block</a:t>
            </a:r>
          </a:p>
        </p:txBody>
      </p:sp>
      <p:sp>
        <p:nvSpPr>
          <p:cNvPr id="4" name="Text Box 404">
            <a:extLst>
              <a:ext uri="{FF2B5EF4-FFF2-40B4-BE49-F238E27FC236}">
                <a16:creationId xmlns:a16="http://schemas.microsoft.com/office/drawing/2014/main" id="{70379A58-8BD0-CC4A-916C-02C12D14A1C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5217" y="1524583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5" name="Rectangle 432">
            <a:extLst>
              <a:ext uri="{FF2B5EF4-FFF2-40B4-BE49-F238E27FC236}">
                <a16:creationId xmlns:a16="http://schemas.microsoft.com/office/drawing/2014/main" id="{65CF36F6-5BFE-EE4A-83F7-E01904D948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710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79">
            <a:extLst>
              <a:ext uri="{FF2B5EF4-FFF2-40B4-BE49-F238E27FC236}">
                <a16:creationId xmlns:a16="http://schemas.microsoft.com/office/drawing/2014/main" id="{85DCB663-026A-964B-964B-41EC599C4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1592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16/0</a:t>
            </a:r>
          </a:p>
        </p:txBody>
      </p:sp>
      <p:sp>
        <p:nvSpPr>
          <p:cNvPr id="7" name="Rectangle 380">
            <a:extLst>
              <a:ext uri="{FF2B5EF4-FFF2-40B4-BE49-F238E27FC236}">
                <a16:creationId xmlns:a16="http://schemas.microsoft.com/office/drawing/2014/main" id="{A4E1FF19-352F-1642-B31D-727FC2745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7062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84">
            <a:extLst>
              <a:ext uri="{FF2B5EF4-FFF2-40B4-BE49-F238E27FC236}">
                <a16:creationId xmlns:a16="http://schemas.microsoft.com/office/drawing/2014/main" id="{FC3B16EE-027C-8742-979E-F6F3C49917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7190" y="1778164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9" name="Rectangle 385">
            <a:extLst>
              <a:ext uri="{FF2B5EF4-FFF2-40B4-BE49-F238E27FC236}">
                <a16:creationId xmlns:a16="http://schemas.microsoft.com/office/drawing/2014/main" id="{62AA4D0B-A54E-0C4B-B2D5-EC71988831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0956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86">
            <a:extLst>
              <a:ext uri="{FF2B5EF4-FFF2-40B4-BE49-F238E27FC236}">
                <a16:creationId xmlns:a16="http://schemas.microsoft.com/office/drawing/2014/main" id="{F6F3E9E2-97AF-8840-BF4C-E85BAAF50D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6426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87" descr="Wide upward diagonal">
            <a:extLst>
              <a:ext uri="{FF2B5EF4-FFF2-40B4-BE49-F238E27FC236}">
                <a16:creationId xmlns:a16="http://schemas.microsoft.com/office/drawing/2014/main" id="{1933AEAE-FFEF-D640-9D5A-4D3A4ED60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1897" y="1778164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388">
            <a:extLst>
              <a:ext uri="{FF2B5EF4-FFF2-40B4-BE49-F238E27FC236}">
                <a16:creationId xmlns:a16="http://schemas.microsoft.com/office/drawing/2014/main" id="{CC10959E-213F-B643-9E2B-0C00B89A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8405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389">
            <a:extLst>
              <a:ext uri="{FF2B5EF4-FFF2-40B4-BE49-F238E27FC236}">
                <a16:creationId xmlns:a16="http://schemas.microsoft.com/office/drawing/2014/main" id="{F10957A9-FEF0-BD48-AA85-095325CE5F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171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390">
            <a:extLst>
              <a:ext uri="{FF2B5EF4-FFF2-40B4-BE49-F238E27FC236}">
                <a16:creationId xmlns:a16="http://schemas.microsoft.com/office/drawing/2014/main" id="{2410FEC7-0143-9143-BC10-C1FD9957F7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7641" y="1778164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391">
            <a:extLst>
              <a:ext uri="{FF2B5EF4-FFF2-40B4-BE49-F238E27FC236}">
                <a16:creationId xmlns:a16="http://schemas.microsoft.com/office/drawing/2014/main" id="{1C501B21-E9F8-0946-8F20-01AF3592B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1407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92">
            <a:extLst>
              <a:ext uri="{FF2B5EF4-FFF2-40B4-BE49-F238E27FC236}">
                <a16:creationId xmlns:a16="http://schemas.microsoft.com/office/drawing/2014/main" id="{D251DC28-6B82-C24B-99F3-30AD007101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6877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393">
            <a:extLst>
              <a:ext uri="{FF2B5EF4-FFF2-40B4-BE49-F238E27FC236}">
                <a16:creationId xmlns:a16="http://schemas.microsoft.com/office/drawing/2014/main" id="{B445F971-1EBE-BE44-A4DB-E6905D7511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7263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32/1</a:t>
            </a:r>
          </a:p>
        </p:txBody>
      </p:sp>
      <p:sp>
        <p:nvSpPr>
          <p:cNvPr id="18" name="Rectangle 394">
            <a:extLst>
              <a:ext uri="{FF2B5EF4-FFF2-40B4-BE49-F238E27FC236}">
                <a16:creationId xmlns:a16="http://schemas.microsoft.com/office/drawing/2014/main" id="{145855D7-E2E9-574E-82AA-A4D88BC14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92733" y="1778164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95">
            <a:extLst>
              <a:ext uri="{FF2B5EF4-FFF2-40B4-BE49-F238E27FC236}">
                <a16:creationId xmlns:a16="http://schemas.microsoft.com/office/drawing/2014/main" id="{5221A83E-4D2E-F34A-8478-815505111E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2935" y="1778164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64/0</a:t>
            </a:r>
          </a:p>
        </p:txBody>
      </p:sp>
      <p:sp>
        <p:nvSpPr>
          <p:cNvPr id="20" name="Freeform 396">
            <a:extLst>
              <a:ext uri="{FF2B5EF4-FFF2-40B4-BE49-F238E27FC236}">
                <a16:creationId xmlns:a16="http://schemas.microsoft.com/office/drawing/2014/main" id="{BBFBFBB4-11AD-1947-86CB-5BD09049B56F}"/>
              </a:ext>
            </a:extLst>
          </p:cNvPr>
          <p:cNvSpPr>
            <a:spLocks noChangeAspect="1"/>
          </p:cNvSpPr>
          <p:nvPr/>
        </p:nvSpPr>
        <p:spPr bwMode="auto">
          <a:xfrm>
            <a:off x="1483413" y="1244451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397">
            <a:extLst>
              <a:ext uri="{FF2B5EF4-FFF2-40B4-BE49-F238E27FC236}">
                <a16:creationId xmlns:a16="http://schemas.microsoft.com/office/drawing/2014/main" id="{E7E27105-3F30-1349-9529-33BC6F457719}"/>
              </a:ext>
            </a:extLst>
          </p:cNvPr>
          <p:cNvSpPr>
            <a:spLocks noChangeAspect="1"/>
          </p:cNvSpPr>
          <p:nvPr/>
        </p:nvSpPr>
        <p:spPr bwMode="auto">
          <a:xfrm>
            <a:off x="2361289" y="1244451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 398">
            <a:extLst>
              <a:ext uri="{FF2B5EF4-FFF2-40B4-BE49-F238E27FC236}">
                <a16:creationId xmlns:a16="http://schemas.microsoft.com/office/drawing/2014/main" id="{9AE16E60-6A81-B641-B27D-844EA77B98AD}"/>
              </a:ext>
            </a:extLst>
          </p:cNvPr>
          <p:cNvSpPr>
            <a:spLocks noChangeAspect="1"/>
          </p:cNvSpPr>
          <p:nvPr/>
        </p:nvSpPr>
        <p:spPr bwMode="auto">
          <a:xfrm>
            <a:off x="3885212" y="1226511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399">
            <a:extLst>
              <a:ext uri="{FF2B5EF4-FFF2-40B4-BE49-F238E27FC236}">
                <a16:creationId xmlns:a16="http://schemas.microsoft.com/office/drawing/2014/main" id="{33CB287F-1B5B-AD4E-9DA2-79CC4797FA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86498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403" descr="Wide upward diagonal">
            <a:extLst>
              <a:ext uri="{FF2B5EF4-FFF2-40B4-BE49-F238E27FC236}">
                <a16:creationId xmlns:a16="http://schemas.microsoft.com/office/drawing/2014/main" id="{3806F205-1FF0-A44A-A147-72850810E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6122" y="1778164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406">
            <a:extLst>
              <a:ext uri="{FF2B5EF4-FFF2-40B4-BE49-F238E27FC236}">
                <a16:creationId xmlns:a16="http://schemas.microsoft.com/office/drawing/2014/main" id="{8AFED5CD-76BE-A84F-A5B8-4359C76870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1592" y="1775921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407">
            <a:extLst>
              <a:ext uri="{FF2B5EF4-FFF2-40B4-BE49-F238E27FC236}">
                <a16:creationId xmlns:a16="http://schemas.microsoft.com/office/drawing/2014/main" id="{BF3DF15B-AB87-A440-A3E7-8CB2F92390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8895" y="1775921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410">
            <a:extLst>
              <a:ext uri="{FF2B5EF4-FFF2-40B4-BE49-F238E27FC236}">
                <a16:creationId xmlns:a16="http://schemas.microsoft.com/office/drawing/2014/main" id="{FFC3387C-27D5-3B4A-A2A3-72DAE5B6DCF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354432" y="1226511"/>
            <a:ext cx="75360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</p:txBody>
      </p:sp>
      <p:sp>
        <p:nvSpPr>
          <p:cNvPr id="28" name="Line 411">
            <a:extLst>
              <a:ext uri="{FF2B5EF4-FFF2-40B4-BE49-F238E27FC236}">
                <a16:creationId xmlns:a16="http://schemas.microsoft.com/office/drawing/2014/main" id="{30FC193B-1327-D740-814D-75DA319C2EF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797062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9" name="Line 413">
            <a:extLst>
              <a:ext uri="{FF2B5EF4-FFF2-40B4-BE49-F238E27FC236}">
                <a16:creationId xmlns:a16="http://schemas.microsoft.com/office/drawing/2014/main" id="{4018F795-EDF6-4540-9E97-A8D29BDC63B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574365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4">
            <a:extLst>
              <a:ext uri="{FF2B5EF4-FFF2-40B4-BE49-F238E27FC236}">
                <a16:creationId xmlns:a16="http://schemas.microsoft.com/office/drawing/2014/main" id="{773CF921-093C-6743-AC42-D6BA06F923C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365306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5">
            <a:extLst>
              <a:ext uri="{FF2B5EF4-FFF2-40B4-BE49-F238E27FC236}">
                <a16:creationId xmlns:a16="http://schemas.microsoft.com/office/drawing/2014/main" id="{43F677CB-EB84-3F47-9407-474C1C08988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18352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6">
            <a:extLst>
              <a:ext uri="{FF2B5EF4-FFF2-40B4-BE49-F238E27FC236}">
                <a16:creationId xmlns:a16="http://schemas.microsoft.com/office/drawing/2014/main" id="{E964BF6B-8692-CD40-B179-3EB046D10D8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97446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7">
            <a:extLst>
              <a:ext uri="{FF2B5EF4-FFF2-40B4-BE49-F238E27FC236}">
                <a16:creationId xmlns:a16="http://schemas.microsoft.com/office/drawing/2014/main" id="{9D68AA1E-A2C8-F646-9F03-ED2D320AD54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51763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8">
            <a:extLst>
              <a:ext uri="{FF2B5EF4-FFF2-40B4-BE49-F238E27FC236}">
                <a16:creationId xmlns:a16="http://schemas.microsoft.com/office/drawing/2014/main" id="{6A944FE4-C051-494E-B04E-922C5FA9E7C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306369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9">
            <a:extLst>
              <a:ext uri="{FF2B5EF4-FFF2-40B4-BE49-F238E27FC236}">
                <a16:creationId xmlns:a16="http://schemas.microsoft.com/office/drawing/2014/main" id="{DC00F17B-813B-B348-9157-A45A9CF5779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019759" y="233205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20">
            <a:extLst>
              <a:ext uri="{FF2B5EF4-FFF2-40B4-BE49-F238E27FC236}">
                <a16:creationId xmlns:a16="http://schemas.microsoft.com/office/drawing/2014/main" id="{CB834BE8-501D-F948-87D4-3CDEE16B948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09731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Rectangle 421">
            <a:extLst>
              <a:ext uri="{FF2B5EF4-FFF2-40B4-BE49-F238E27FC236}">
                <a16:creationId xmlns:a16="http://schemas.microsoft.com/office/drawing/2014/main" id="{2ED9BF4C-0EFC-3E4A-B6CD-ECE79F8B48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81969" y="1778164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409">
            <a:extLst>
              <a:ext uri="{FF2B5EF4-FFF2-40B4-BE49-F238E27FC236}">
                <a16:creationId xmlns:a16="http://schemas.microsoft.com/office/drawing/2014/main" id="{D39476AC-AEAE-1842-AE50-717C56E4F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07491" y="1775921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Freeform 422">
            <a:extLst>
              <a:ext uri="{FF2B5EF4-FFF2-40B4-BE49-F238E27FC236}">
                <a16:creationId xmlns:a16="http://schemas.microsoft.com/office/drawing/2014/main" id="{CC3ED302-C35A-7E49-9F7E-6A11209FE3A2}"/>
              </a:ext>
            </a:extLst>
          </p:cNvPr>
          <p:cNvSpPr>
            <a:spLocks noChangeAspect="1"/>
          </p:cNvSpPr>
          <p:nvPr/>
        </p:nvSpPr>
        <p:spPr bwMode="auto">
          <a:xfrm>
            <a:off x="7038746" y="1219783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423" descr="Wide upward diagonal">
            <a:extLst>
              <a:ext uri="{FF2B5EF4-FFF2-40B4-BE49-F238E27FC236}">
                <a16:creationId xmlns:a16="http://schemas.microsoft.com/office/drawing/2014/main" id="{6E5B736B-0C4C-EF47-B697-7B1EBCAAB5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9143" y="1778164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1" name="Rectangle 426">
            <a:extLst>
              <a:ext uri="{FF2B5EF4-FFF2-40B4-BE49-F238E27FC236}">
                <a16:creationId xmlns:a16="http://schemas.microsoft.com/office/drawing/2014/main" id="{2F92AD51-900A-C640-8BAC-5E957811C9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9142" y="1775921"/>
            <a:ext cx="432171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33">
            <a:extLst>
              <a:ext uri="{FF2B5EF4-FFF2-40B4-BE49-F238E27FC236}">
                <a16:creationId xmlns:a16="http://schemas.microsoft.com/office/drawing/2014/main" id="{9FC076A2-AB26-C042-81A8-81FAB3F32E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20543" y="1760223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08">
            <a:extLst>
              <a:ext uri="{FF2B5EF4-FFF2-40B4-BE49-F238E27FC236}">
                <a16:creationId xmlns:a16="http://schemas.microsoft.com/office/drawing/2014/main" id="{9CA9E588-D406-E340-A6C7-F28E5C5C40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4413" y="1775921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Line 434">
            <a:extLst>
              <a:ext uri="{FF2B5EF4-FFF2-40B4-BE49-F238E27FC236}">
                <a16:creationId xmlns:a16="http://schemas.microsoft.com/office/drawing/2014/main" id="{C4ABADE9-D0AD-F94B-9CDC-DD43B96C35E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515430" y="2349999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Text Box 410">
            <a:extLst>
              <a:ext uri="{FF2B5EF4-FFF2-40B4-BE49-F238E27FC236}">
                <a16:creationId xmlns:a16="http://schemas.microsoft.com/office/drawing/2014/main" id="{5AE69997-1C5E-6340-8D28-385793BBD54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5647" y="1205607"/>
            <a:ext cx="75360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</a:p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</a:p>
        </p:txBody>
      </p:sp>
      <p:sp>
        <p:nvSpPr>
          <p:cNvPr id="46" name="Rectangle 423" descr="Wide upward diagonal">
            <a:extLst>
              <a:ext uri="{FF2B5EF4-FFF2-40B4-BE49-F238E27FC236}">
                <a16:creationId xmlns:a16="http://schemas.microsoft.com/office/drawing/2014/main" id="{F6A21A00-474C-7849-9D1A-637265ADA6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7209" y="1788336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8/1</a:t>
            </a:r>
          </a:p>
        </p:txBody>
      </p:sp>
      <p:sp>
        <p:nvSpPr>
          <p:cNvPr id="47" name="Rectangle 426">
            <a:extLst>
              <a:ext uri="{FF2B5EF4-FFF2-40B4-BE49-F238E27FC236}">
                <a16:creationId xmlns:a16="http://schemas.microsoft.com/office/drawing/2014/main" id="{35726C7D-745A-054F-88CB-EB57C2C1A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6696" y="1775921"/>
            <a:ext cx="41512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88F2D0-8D5B-2F4E-835D-DE638114E024}"/>
              </a:ext>
            </a:extLst>
          </p:cNvPr>
          <p:cNvCxnSpPr>
            <a:cxnSpLocks/>
          </p:cNvCxnSpPr>
          <p:nvPr/>
        </p:nvCxnSpPr>
        <p:spPr bwMode="auto">
          <a:xfrm flipV="1">
            <a:off x="1483413" y="2304109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11ABE7-6692-7341-9CF1-20DC15B80F5D}"/>
              </a:ext>
            </a:extLst>
          </p:cNvPr>
          <p:cNvSpPr txBox="1"/>
          <p:nvPr/>
        </p:nvSpPr>
        <p:spPr>
          <a:xfrm>
            <a:off x="1031378" y="303566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heap_start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692D83-1A91-DB45-955C-75E806CAD3E3}"/>
              </a:ext>
            </a:extLst>
          </p:cNvPr>
          <p:cNvCxnSpPr>
            <a:cxnSpLocks/>
          </p:cNvCxnSpPr>
          <p:nvPr/>
        </p:nvCxnSpPr>
        <p:spPr bwMode="auto">
          <a:xfrm flipV="1">
            <a:off x="8531986" y="2304109"/>
            <a:ext cx="118143" cy="7290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4C9BBE3-A676-3C4A-842C-C7153FE48D18}"/>
              </a:ext>
            </a:extLst>
          </p:cNvPr>
          <p:cNvSpPr txBox="1"/>
          <p:nvPr/>
        </p:nvSpPr>
        <p:spPr>
          <a:xfrm>
            <a:off x="7481664" y="303316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heap_end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81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/>
              <a:t>Allocator maintains heap as collection of variable sized </a:t>
            </a:r>
            <a:r>
              <a:rPr lang="en-US" i="1" dirty="0">
                <a:solidFill>
                  <a:srgbClr val="990000"/>
                </a:solidFill>
              </a:rPr>
              <a:t>blocks</a:t>
            </a:r>
            <a:r>
              <a:rPr lang="en-US" dirty="0">
                <a:solidFill>
                  <a:srgbClr val="000000"/>
                </a:solidFill>
              </a:rPr>
              <a:t>, which are either </a:t>
            </a:r>
            <a:r>
              <a:rPr lang="en-US" i="1" dirty="0">
                <a:solidFill>
                  <a:srgbClr val="990000"/>
                </a:solidFill>
              </a:rPr>
              <a:t>allocated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990000"/>
                </a:solidFill>
              </a:rPr>
              <a:t>free</a:t>
            </a:r>
          </a:p>
          <a:p>
            <a:r>
              <a:rPr lang="en-US" dirty="0"/>
              <a:t>Types of allocators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Explicit allocator</a:t>
            </a:r>
            <a:r>
              <a:rPr lang="en-US" b="1" dirty="0"/>
              <a:t>:  </a:t>
            </a:r>
            <a:r>
              <a:rPr lang="en-US" dirty="0"/>
              <a:t>application allocates and frees space </a:t>
            </a:r>
          </a:p>
          <a:p>
            <a:pPr lvl="2"/>
            <a:r>
              <a:rPr lang="en-US" dirty="0"/>
              <a:t>e.g.,  </a:t>
            </a:r>
            <a:r>
              <a:rPr lang="en-US" b="1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in C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Implicit allocator:</a:t>
            </a:r>
            <a:r>
              <a:rPr lang="en-US" dirty="0"/>
              <a:t> application allocates, but does not free space</a:t>
            </a:r>
          </a:p>
          <a:p>
            <a:pPr lvl="2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and garbage collection in Java</a:t>
            </a:r>
          </a:p>
          <a:p>
            <a:endParaRPr lang="en-US" dirty="0"/>
          </a:p>
          <a:p>
            <a:r>
              <a:rPr lang="en-US" dirty="0"/>
              <a:t>Will discuss simple explicit memory allocation today</a:t>
            </a:r>
          </a:p>
        </p:txBody>
      </p:sp>
    </p:spTree>
    <p:extLst>
      <p:ext uri="{BB962C8B-B14F-4D97-AF65-F5344CB8AC3E}">
        <p14:creationId xmlns:p14="http://schemas.microsoft.com/office/powerpoint/2010/main" val="13128793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96DD-91A6-EC4E-B211-688E132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Malloc Code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58227D2-C7D8-7C4D-8949-986E7587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0369"/>
            <a:ext cx="6229888" cy="47727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round_up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find_fit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(block ==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4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header_to_payload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solidFill>
                <a:srgbClr val="99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60248-76CD-3D40-929E-DAC935F3F2C7}"/>
              </a:ext>
            </a:extLst>
          </p:cNvPr>
          <p:cNvSpPr/>
          <p:nvPr/>
        </p:nvSpPr>
        <p:spPr>
          <a:xfrm>
            <a:off x="6275033" y="19050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round_up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m)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*((n+m-1)/m)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3563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96DD-91A6-EC4E-B211-688E1325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Free Code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58227D2-C7D8-7C4D-8949-986E7587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28406"/>
            <a:ext cx="5489301" cy="25567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1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mm_free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9A42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payload_to_header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9A4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797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write_header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size,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(block, size, </a:t>
            </a:r>
            <a:r>
              <a:rPr lang="en-US" sz="1600" dirty="0">
                <a:solidFill>
                  <a:srgbClr val="69C0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coalesce_block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(block);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185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Boundary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Can it be optimized?</a:t>
            </a:r>
          </a:p>
          <a:p>
            <a:pPr lvl="1"/>
            <a:r>
              <a:rPr lang="en-US" dirty="0"/>
              <a:t>Which blocks need the footer tag?</a:t>
            </a:r>
          </a:p>
          <a:p>
            <a:pPr lvl="1"/>
            <a:r>
              <a:rPr lang="en-US" dirty="0"/>
              <a:t>What does that mean?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F57139-4973-46EF-A295-D3149FB01D9D}"/>
              </a:ext>
            </a:extLst>
          </p:cNvPr>
          <p:cNvGrpSpPr/>
          <p:nvPr/>
        </p:nvGrpSpPr>
        <p:grpSpPr>
          <a:xfrm>
            <a:off x="6172200" y="1981200"/>
            <a:ext cx="1677987" cy="2042584"/>
            <a:chOff x="3109913" y="4275288"/>
            <a:chExt cx="1677987" cy="2042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7B472C-40D0-47BD-A8FD-125D3963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275288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9C049783-DB1F-4D16-B893-899494DC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656288"/>
              <a:ext cx="1676400" cy="1285875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P</a:t>
              </a:r>
              <a:r>
                <a:rPr lang="en-GB" sz="1600" b="1" dirty="0">
                  <a:latin typeface="Calibri" pitchFamily="34" charset="0"/>
                </a:rPr>
                <a:t>ayload and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padding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930DBF7-B355-470B-A8F1-628DEE31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275288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8B5133E-3153-4C43-89E6-96984164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13" y="5936872"/>
              <a:ext cx="1370012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E78BD71-016E-4E92-8921-292A900FF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936872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238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Boundary Tag for Allocated Blocks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33407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2404" y="267100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3721779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25775" y="3363435"/>
            <a:ext cx="2931550" cy="2024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1: Previous block is allocated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0: Previous block is free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62200" y="33407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90600" y="5004479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 rot="16200000">
            <a:off x="1714502" y="228290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99213" y="3306385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0801" y="3692603"/>
            <a:ext cx="1676400" cy="1616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Unallocated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772401" y="330638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99214" y="53092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769226" y="53092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855231" y="263764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 rot="16200000">
            <a:off x="7127329" y="224954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19201" y="5906869"/>
            <a:ext cx="108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9844" y="5830669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Free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8442325" cy="897985"/>
          </a:xfrm>
        </p:spPr>
        <p:txBody>
          <a:bodyPr/>
          <a:lstStyle/>
          <a:p>
            <a:r>
              <a:rPr lang="en-US" dirty="0"/>
              <a:t>Boundary tag needed only for free blocks</a:t>
            </a:r>
          </a:p>
          <a:p>
            <a:r>
              <a:rPr lang="en-US" dirty="0"/>
              <a:t>When sizes are multiples of 16, have 4 spare bits</a:t>
            </a:r>
          </a:p>
        </p:txBody>
      </p:sp>
    </p:spTree>
    <p:extLst>
      <p:ext uri="{BB962C8B-B14F-4D97-AF65-F5344CB8AC3E}">
        <p14:creationId xmlns:p14="http://schemas.microsoft.com/office/powerpoint/2010/main" val="14214952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43200" y="22098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7180" y="656693"/>
            <a:ext cx="8534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</a:t>
            </a:r>
            <a:br>
              <a:rPr lang="en-GB" dirty="0"/>
            </a:br>
            <a:r>
              <a:rPr lang="en-GB" dirty="0"/>
              <a:t>(Case 1)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743200" y="191824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386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7432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743200" y="3132123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743200" y="2829964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0386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7432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745828" y="4054344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735189" y="375218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30589" y="3744262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432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1905000"/>
            <a:ext cx="2514600" cy="2743885"/>
            <a:chOff x="4572000" y="1905000"/>
            <a:chExt cx="2514600" cy="2743885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5410200" y="2205682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10200" y="1912883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05600" y="192453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54102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2484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54102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67056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54102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54102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54102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67056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54102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5410200" y="4039285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410200" y="3753677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705600" y="374435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54102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45720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953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931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3133056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58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2)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514600" y="2235036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1905000"/>
            <a:ext cx="2514600" cy="2743200"/>
            <a:chOff x="4495800" y="1905000"/>
            <a:chExt cx="2514600" cy="274320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5334000" y="2219394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334000" y="1924844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6629400" y="192550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334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334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629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334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334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6629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4495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5334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5334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954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29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07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6F408B-09D8-4F4F-8A1C-7B5D6C9A673D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130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590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908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908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5908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862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5908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5908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862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590800" y="3124200"/>
            <a:ext cx="1676400" cy="588579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5908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590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886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590800" y="40386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590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5257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553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257800" y="22098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2578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2578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5532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257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553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5257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4196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5257800" y="19050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3)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16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91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169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266997" y="4038600"/>
            <a:ext cx="1667203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192E3F-5DFB-4F1D-A433-3BBC743F2A14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930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  <p:bldP spid="30745" grpId="0" animBg="1"/>
      <p:bldP spid="30746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7" grpId="0" animBg="1"/>
      <p:bldP spid="30758" grpId="0" animBg="1"/>
      <p:bldP spid="30759" grpId="0" animBg="1"/>
      <p:bldP spid="4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5572" y="202174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3141" y="283205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0939" y="391936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2525110" y="2514600"/>
            <a:ext cx="128489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3810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55516" y="1907108"/>
            <a:ext cx="2514600" cy="2743200"/>
            <a:chOff x="4255516" y="1907108"/>
            <a:chExt cx="2514600" cy="2743200"/>
          </a:xfrm>
        </p:grpSpPr>
        <p:grpSp>
          <p:nvGrpSpPr>
            <p:cNvPr id="2" name="Group 1"/>
            <p:cNvGrpSpPr/>
            <p:nvPr/>
          </p:nvGrpSpPr>
          <p:grpSpPr>
            <a:xfrm>
              <a:off x="4255516" y="1907108"/>
              <a:ext cx="2514600" cy="2743200"/>
              <a:chOff x="3581400" y="1905000"/>
              <a:chExt cx="2514600" cy="2743200"/>
            </a:xfrm>
          </p:grpSpPr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4419600" y="2209800"/>
                <a:ext cx="1676400" cy="213360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676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5715000" y="4343400"/>
                <a:ext cx="3810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</a:endParaRP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3581400" y="3276600"/>
                <a:ext cx="609600" cy="1588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676400" cy="27432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6385034" y="1907108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6385034" y="4342880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F9A8C06-F363-4FD3-8696-FBFF22FDB6C2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2171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49469" y="381000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68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by deferring coalescing until needed.</a:t>
            </a:r>
          </a:p>
        </p:txBody>
      </p:sp>
    </p:spTree>
    <p:extLst>
      <p:ext uri="{BB962C8B-B14F-4D97-AF65-F5344CB8AC3E}">
        <p14:creationId xmlns:p14="http://schemas.microsoft.com/office/powerpoint/2010/main" val="33077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Overhead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 </a:t>
            </a:r>
            <a:r>
              <a:rPr lang="en-GB" dirty="0">
                <a:latin typeface="Courier New" pitchFamily="49" charset="0"/>
              </a:rPr>
              <a:t>malloc/free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  <p:extLst>
      <p:ext uri="{BB962C8B-B14F-4D97-AF65-F5344CB8AC3E}">
        <p14:creationId xmlns:p14="http://schemas.microsoft.com/office/powerpoint/2010/main" val="34465611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Successful: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bytes</a:t>
            </a:r>
            <a:br>
              <a:rPr lang="en-GB" dirty="0"/>
            </a:br>
            <a:r>
              <a:rPr lang="en-GB" dirty="0"/>
              <a:t>aligned to a 16-byte boundary (on x86-64)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Unsuccessful: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endParaRPr lang="en-GB" dirty="0">
              <a:latin typeface="+mn-lt"/>
              <a:cs typeface="Courier New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dirty="0">
                <a:cs typeface="Calibri" panose="020F0502020204030204" pitchFamily="34" charset="0"/>
              </a:rPr>
              <a:t>,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GB" dirty="0">
                <a:cs typeface="Calibri" panose="020F0502020204030204" pitchFamily="34" charset="0"/>
              </a:rPr>
              <a:t>, or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cs typeface="Calibri" panose="020F0502020204030204" pitchFamily="34" charset="0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calloc</a:t>
            </a:r>
            <a:r>
              <a:rPr lang="en-GB" b="1" dirty="0"/>
              <a:t>:</a:t>
            </a:r>
            <a:r>
              <a:rPr lang="en-GB" dirty="0"/>
              <a:t> Version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that initializes allocated block to zero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realloc</a:t>
            </a:r>
            <a:r>
              <a:rPr lang="en-GB" b="1" dirty="0">
                <a:latin typeface="Courier New"/>
                <a:cs typeface="Courier New"/>
              </a:rPr>
              <a:t>:</a:t>
            </a:r>
            <a:r>
              <a:rPr lang="en-GB" dirty="0"/>
              <a:t> Changes the size of a previously allocated block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sbrk</a:t>
            </a:r>
            <a:r>
              <a:rPr lang="en-GB" b="1" dirty="0"/>
              <a:t>:</a:t>
            </a:r>
            <a:r>
              <a:rPr lang="en-GB" dirty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567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block of n longs */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malloc(n * </a:t>
            </a:r>
            <a:r>
              <a:rPr lang="en-US" sz="1600" dirty="0" err="1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p[i] = i;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 </a:t>
            </a:r>
            <a:r>
              <a:rPr lang="da-DK" sz="1600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a-DK" sz="160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p */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819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255E-6881-3849-B0EE-465B4567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DE92-69BD-1646-BA5B-4E66DFD0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File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mm-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Manages fixed size heap</a:t>
            </a:r>
          </a:p>
          <a:p>
            <a:pPr lvl="1"/>
            <a:r>
              <a:rPr lang="en-US" dirty="0"/>
              <a:t>Functions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mm_malloc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mm_free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Based on </a:t>
            </a:r>
            <a:r>
              <a:rPr lang="en-US" i="1" dirty="0"/>
              <a:t>words</a:t>
            </a:r>
            <a:r>
              <a:rPr lang="en-US" dirty="0"/>
              <a:t> of 8-bytes each</a:t>
            </a:r>
          </a:p>
          <a:p>
            <a:pPr lvl="1"/>
            <a:r>
              <a:rPr lang="en-US" dirty="0"/>
              <a:t>Pointers returned by malloc are double-word aligned</a:t>
            </a:r>
          </a:p>
          <a:p>
            <a:pPr lvl="2"/>
            <a:r>
              <a:rPr lang="en-US" dirty="0"/>
              <a:t>Double word = 2 words</a:t>
            </a:r>
          </a:p>
          <a:p>
            <a:pPr lvl="1"/>
            <a:r>
              <a:rPr lang="en-US" dirty="0"/>
              <a:t>Compile and run tests with command interpreter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8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GB" dirty="0"/>
              <a:t>Visualization Conventions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8-byte words as squares</a:t>
            </a:r>
          </a:p>
          <a:p>
            <a:r>
              <a:rPr lang="en-GB" dirty="0"/>
              <a:t>Allocations are double-word aligned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4572000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130307" y="4572000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(2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484580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522680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4845801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5226801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3766318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575400" y="4067718"/>
            <a:ext cx="180842" cy="583882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47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28625</TotalTime>
  <Words>4296</Words>
  <Application>Microsoft Office PowerPoint</Application>
  <PresentationFormat>On-screen Show (4:3)</PresentationFormat>
  <Paragraphs>1165</Paragraphs>
  <Slides>59</Slides>
  <Notes>44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Wingdings 2</vt:lpstr>
      <vt:lpstr>template2007</vt:lpstr>
      <vt:lpstr>Dynamic Memory Allocation:  Basic Concepts  15-213/18-213/15-513: Introduction to Computer Systems 13th Lecture, October 12, 2021</vt:lpstr>
      <vt:lpstr>Announcements</vt:lpstr>
      <vt:lpstr>Today</vt:lpstr>
      <vt:lpstr>Dynamic Memory Allocation </vt:lpstr>
      <vt:lpstr>Dynamic Memory Allocation</vt:lpstr>
      <vt:lpstr>The malloc Package</vt:lpstr>
      <vt:lpstr>malloc Example</vt:lpstr>
      <vt:lpstr>Sample Implementation</vt:lpstr>
      <vt:lpstr>Visualization Conventions</vt:lpstr>
      <vt:lpstr>Allocation Example (Conceptual)</vt:lpstr>
      <vt:lpstr>Constraints</vt:lpstr>
      <vt:lpstr>Performance Goal: Throughput</vt:lpstr>
      <vt:lpstr>Performance Goal: Minimize Overhead</vt:lpstr>
      <vt:lpstr>Benchmark Example</vt:lpstr>
      <vt:lpstr>Benchmark Visualization</vt:lpstr>
      <vt:lpstr>Typical Benchmark Behavior</vt:lpstr>
      <vt:lpstr>Fragmentation</vt:lpstr>
      <vt:lpstr>Internal Fragmentation</vt:lpstr>
      <vt:lpstr>Internal Fragmentation Effect</vt:lpstr>
      <vt:lpstr>External Fragmentation</vt:lpstr>
      <vt:lpstr>External Fragmentation Effect</vt:lpstr>
      <vt:lpstr>Implementation Issues</vt:lpstr>
      <vt:lpstr>Knowing How Much to Free</vt:lpstr>
      <vt:lpstr>Keeping Track of Free Blocks</vt:lpstr>
      <vt:lpstr>Today</vt:lpstr>
      <vt:lpstr>Method 1: Implicit Free List</vt:lpstr>
      <vt:lpstr>Detailed Implicit Free List Example</vt:lpstr>
      <vt:lpstr>Implicit List: Data Structures</vt:lpstr>
      <vt:lpstr>Implicit List: Header access</vt:lpstr>
      <vt:lpstr>Implicit List: Traversing list</vt:lpstr>
      <vt:lpstr>Implicit List: Finding a Free Block</vt:lpstr>
      <vt:lpstr>Implicit List: Finding a Free Block</vt:lpstr>
      <vt:lpstr>Comparing Strategies</vt:lpstr>
      <vt:lpstr>Implicit List: Allocating in Free Block</vt:lpstr>
      <vt:lpstr>Implicit List: Splitting Free Block</vt:lpstr>
      <vt:lpstr>Implicit List: Freeing a Block</vt:lpstr>
      <vt:lpstr>Implicit List: Coalescing</vt:lpstr>
      <vt:lpstr>Implicit List: Coalescing</vt:lpstr>
      <vt:lpstr>Implicit List: Bidirectional Coalescing </vt:lpstr>
      <vt:lpstr>Quiz</vt:lpstr>
      <vt:lpstr>Implementation with Footers</vt:lpstr>
      <vt:lpstr>Implementation with Footers</vt:lpstr>
      <vt:lpstr>Splitting Free Block: Full Version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Heap Structure</vt:lpstr>
      <vt:lpstr>Top-Level Malloc Code</vt:lpstr>
      <vt:lpstr>Top-Level Free Code</vt:lpstr>
      <vt:lpstr>Disadvantages of Boundary Tags</vt:lpstr>
      <vt:lpstr>No Boundary Tag for Allocated Blocks</vt:lpstr>
      <vt:lpstr>No Boundary Tag for Allocated Blocks (Case 1)</vt:lpstr>
      <vt:lpstr>No Boundary Tag for Allocated Blocks (Case 2)</vt:lpstr>
      <vt:lpstr>No Boundary Tag for Allocated Blocks (Case 3)</vt:lpstr>
      <vt:lpstr>No Boundary Tag for Allocated Blocks (Case 4)</vt:lpstr>
      <vt:lpstr>Summary of Key Allocator Policies</vt:lpstr>
      <vt:lpstr>Implicit Lists: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Zack Weinberg</cp:lastModifiedBy>
  <cp:revision>716</cp:revision>
  <cp:lastPrinted>2019-10-16T16:43:26Z</cp:lastPrinted>
  <dcterms:created xsi:type="dcterms:W3CDTF">2012-10-04T19:17:13Z</dcterms:created>
  <dcterms:modified xsi:type="dcterms:W3CDTF">2021-10-11T18:34:22Z</dcterms:modified>
</cp:coreProperties>
</file>