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542" r:id="rId2"/>
    <p:sldId id="1411" r:id="rId3"/>
    <p:sldId id="1432" r:id="rId4"/>
    <p:sldId id="1262" r:id="rId5"/>
    <p:sldId id="1286" r:id="rId6"/>
    <p:sldId id="1285" r:id="rId7"/>
    <p:sldId id="1264" r:id="rId8"/>
    <p:sldId id="1412" r:id="rId9"/>
    <p:sldId id="1265" r:id="rId10"/>
    <p:sldId id="1266" r:id="rId11"/>
    <p:sldId id="1268" r:id="rId12"/>
    <p:sldId id="1289" r:id="rId13"/>
    <p:sldId id="1290" r:id="rId14"/>
    <p:sldId id="1212" r:id="rId15"/>
    <p:sldId id="1291" r:id="rId16"/>
    <p:sldId id="1292" r:id="rId17"/>
    <p:sldId id="1293" r:id="rId18"/>
    <p:sldId id="1294" r:id="rId19"/>
    <p:sldId id="1435" r:id="rId20"/>
    <p:sldId id="1430" r:id="rId21"/>
    <p:sldId id="1273" r:id="rId22"/>
    <p:sldId id="1414" r:id="rId23"/>
    <p:sldId id="1274" r:id="rId24"/>
    <p:sldId id="1295" r:id="rId25"/>
    <p:sldId id="1277" r:id="rId26"/>
    <p:sldId id="1415" r:id="rId27"/>
    <p:sldId id="1278" r:id="rId28"/>
    <p:sldId id="1436" r:id="rId29"/>
    <p:sldId id="1416" r:id="rId30"/>
    <p:sldId id="1427" r:id="rId31"/>
    <p:sldId id="1428" r:id="rId32"/>
    <p:sldId id="1417" r:id="rId33"/>
    <p:sldId id="1418" r:id="rId34"/>
    <p:sldId id="1419" r:id="rId35"/>
    <p:sldId id="1420" r:id="rId36"/>
    <p:sldId id="1421" r:id="rId37"/>
    <p:sldId id="1433" r:id="rId38"/>
    <p:sldId id="1431" r:id="rId39"/>
    <p:sldId id="1422" r:id="rId40"/>
    <p:sldId id="1423" r:id="rId41"/>
    <p:sldId id="1424" r:id="rId42"/>
    <p:sldId id="1425" r:id="rId43"/>
    <p:sldId id="1429" r:id="rId44"/>
    <p:sldId id="1426" r:id="rId45"/>
  </p:sldIdLst>
  <p:sldSz cx="9144000" cy="6858000" type="screen4x3"/>
  <p:notesSz cx="7302500" cy="9586913"/>
  <p:custDataLst>
    <p:tags r:id="rId4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DEDFF5"/>
    <a:srgbClr val="F5F5F5"/>
    <a:srgbClr val="FFFFFF"/>
    <a:srgbClr val="DBF2DA"/>
    <a:srgbClr val="F6D2D2"/>
    <a:srgbClr val="990000"/>
    <a:srgbClr val="F6F5BD"/>
    <a:srgbClr val="D5F1CF"/>
    <a:srgbClr val="F1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87D3AC-40C9-488B-B076-99B07AD5E532}" v="4" dt="2020-10-27T02:52:21.7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02" autoAdjust="0"/>
    <p:restoredTop sz="94649" autoAdjust="0"/>
  </p:normalViewPr>
  <p:slideViewPr>
    <p:cSldViewPr snapToObjects="1">
      <p:cViewPr varScale="1">
        <p:scale>
          <a:sx n="93" d="100"/>
          <a:sy n="93" d="100"/>
        </p:scale>
        <p:origin x="342" y="51"/>
      </p:cViewPr>
      <p:guideLst>
        <p:guide orient="horz" pos="33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96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3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72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93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0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14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924" tIns="47462" rIns="94924" bIns="47462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2560" y="4554112"/>
            <a:ext cx="5357380" cy="431640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288" tIns="45644" rIns="91288" bIns="45644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4154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itchFamily="-96" charset="-128"/>
                <a:cs typeface="Courier New" panose="02070309020205020404" pitchFamily="49" charset="0"/>
              </a:rPr>
              <a:pPr/>
              <a:t>‹#›</a:t>
            </a:fld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24383/quizzes/67221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2101850"/>
          </a:xfrm>
        </p:spPr>
        <p:txBody>
          <a:bodyPr/>
          <a:lstStyle/>
          <a:p>
            <a:pPr marL="0" indent="0"/>
            <a:r>
              <a:rPr lang="en-US" dirty="0"/>
              <a:t>Virtual Memory: Concepts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15-213/14-513/15-513: Introduction to Computer Systems</a:t>
            </a:r>
            <a:br>
              <a:rPr lang="en-US" sz="2000" b="0" dirty="0"/>
            </a:br>
            <a:r>
              <a:rPr lang="en-US" sz="2000" b="0" dirty="0"/>
              <a:t>15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October 21, 2021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78169" y="468757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DRAM Cache Organization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347788"/>
            <a:ext cx="8548687" cy="53578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cache organization driven by the enormous miss penalty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is about </a:t>
            </a:r>
            <a:r>
              <a:rPr lang="en-GB" b="1" i="1" dirty="0">
                <a:solidFill>
                  <a:srgbClr val="C00000"/>
                </a:solidFill>
              </a:rPr>
              <a:t>10x</a:t>
            </a:r>
            <a:r>
              <a:rPr lang="en-GB" dirty="0"/>
              <a:t> slower than SRAM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 is about </a:t>
            </a:r>
            <a:r>
              <a:rPr lang="en-GB" b="1" i="1" dirty="0">
                <a:solidFill>
                  <a:srgbClr val="C00000"/>
                </a:solidFill>
              </a:rPr>
              <a:t>10,000x</a:t>
            </a:r>
            <a:r>
              <a:rPr lang="en-GB" dirty="0"/>
              <a:t> slower than DRAM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Time to load block from disk &gt; 1ms (&gt; 1 million clock cycles)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CPU can do a lot of computation during that time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Consequences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Large page (block) size: typically 4 KB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Linux “huge pages” are 2 MB (default) to 1 GB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Fully associative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Any VP can be placed in any PP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Requires a “large” mapping function – different from cache memories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Highly sophisticated, expensive replacement algorithms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Too complicated and open-ended to be implemented in hardware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Write-back rather than write-through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Enabling Data Structure: Page Table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147763"/>
            <a:ext cx="8307387" cy="12906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</a:t>
            </a:r>
            <a:r>
              <a:rPr lang="en-GB" i="1" dirty="0">
                <a:solidFill>
                  <a:srgbClr val="C00000"/>
                </a:solidFill>
              </a:rPr>
              <a:t>page table </a:t>
            </a:r>
            <a:r>
              <a:rPr lang="en-GB" dirty="0"/>
              <a:t>is an array of page table entries (PTEs) that maps virtual pages to physical pages.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Per-process kernel data structure in DRAM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120900" y="4676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120900" y="4905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120900" y="4448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120900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120900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120900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120900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120900" y="4219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073631" y="51751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348288" y="23622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465763" y="34006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465763" y="3609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946400" y="4797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2946400" y="3427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2971800" y="3198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2921000" y="2970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5400675" y="43592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1816100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1816100" y="4905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1816100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1816100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1816100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1816100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1816100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1816100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587500" y="30003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824127" y="32750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1824920" y="35079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1824127" y="39737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1824920" y="4180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1824127" y="44202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824920" y="48796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1824127" y="4646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1824920" y="37408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2187575" y="25114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1209497" y="3239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1206322" y="48528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6831013" y="29098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5465763" y="3175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546576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2895600" y="5003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2895600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2895600" y="3867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2895600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6843713" y="3570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5473700" y="4987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5473700" y="52984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5473700" y="59194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5473700" y="62299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5473700" y="6540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2895600" y="40763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2908300" y="41210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2895600" y="4286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2940050" y="3643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5473700" y="56089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/>
      <p:bldP spid="14349" grpId="0" animBg="1"/>
      <p:bldP spid="14350" grpId="0" animBg="1"/>
      <p:bldP spid="14351" grpId="0" animBg="1"/>
      <p:bldP spid="14352" grpId="0" animBg="1"/>
      <p:bldP spid="14353" grpId="0" animBg="1"/>
      <p:bldP spid="14354" grpId="0" animBg="1"/>
      <p:bldP spid="14355" grpId="0"/>
      <p:bldP spid="14376" grpId="0"/>
      <p:bldP spid="14377" grpId="0" animBg="1"/>
      <p:bldP spid="14378" grpId="0" animBg="1"/>
      <p:bldP spid="14383" grpId="0"/>
      <p:bldP spid="14384" grpId="0" animBg="1"/>
      <p:bldP spid="14385" grpId="0" animBg="1"/>
      <p:bldP spid="14386" grpId="0" animBg="1"/>
      <p:bldP spid="14387" grpId="0" animBg="1"/>
      <p:bldP spid="14388" grpId="0" animBg="1"/>
      <p:bldP spid="14390" grpId="0" animBg="1"/>
      <p:bldP spid="14392" grpId="0" animBg="1"/>
      <p:bldP spid="1439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Hit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6048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Page hit: </a:t>
            </a:r>
            <a:r>
              <a:rPr lang="en-GB" dirty="0"/>
              <a:t>reference to VM word that is in physical memory (DRAM cache hit)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849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849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1849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1849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1849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1849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1849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1849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1376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123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5298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5298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104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104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035839" y="2970213"/>
            <a:ext cx="2501900" cy="698500"/>
          </a:xfrm>
          <a:prstGeom prst="line">
            <a:avLst/>
          </a:prstGeom>
          <a:noFill/>
          <a:ln w="1908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39850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4647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8801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8801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8801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8801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8801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8801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8801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8801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6515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8881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8889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8881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8889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8881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8889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8881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8889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2516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2735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2703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8950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5298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5298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39596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39596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39596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39596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077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5377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5377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5377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5377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5377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39596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39723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39596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040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5377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81000" y="24384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1" name="Shape 60"/>
          <p:cNvCxnSpPr>
            <a:stCxn id="59" idx="2"/>
            <a:endCxn id="14372" idx="1"/>
          </p:cNvCxnSpPr>
          <p:nvPr/>
        </p:nvCxnSpPr>
        <p:spPr bwMode="auto">
          <a:xfrm rot="16200000" flipH="1">
            <a:off x="1543358" y="2319029"/>
            <a:ext cx="983343" cy="17078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C7C47B0-E212-4A68-B855-967644CE386F}"/>
              </a:ext>
            </a:extLst>
          </p:cNvPr>
          <p:cNvSpPr/>
          <p:nvPr/>
        </p:nvSpPr>
        <p:spPr bwMode="auto">
          <a:xfrm>
            <a:off x="6553200" y="2971800"/>
            <a:ext cx="1341852" cy="1717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9F85F3B-3CD5-4B91-9CAD-E929E9ABE051}"/>
              </a:ext>
            </a:extLst>
          </p:cNvPr>
          <p:cNvSpPr/>
          <p:nvPr/>
        </p:nvSpPr>
        <p:spPr bwMode="auto">
          <a:xfrm>
            <a:off x="2888165" y="3529466"/>
            <a:ext cx="1896973" cy="2287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" grpId="0" animBg="1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25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Page fault: </a:t>
            </a:r>
            <a:r>
              <a:rPr lang="en-GB" dirty="0"/>
              <a:t>reference to VM word that is not in physical memory (DRAM cache miss)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0CF6A43-CE96-42B8-9EAD-99B2A750EB9A}"/>
              </a:ext>
            </a:extLst>
          </p:cNvPr>
          <p:cNvSpPr/>
          <p:nvPr/>
        </p:nvSpPr>
        <p:spPr bwMode="auto">
          <a:xfrm>
            <a:off x="2951084" y="3773369"/>
            <a:ext cx="1896973" cy="2287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A4801DB-4638-465A-BFF9-63B468A9B6A3}"/>
              </a:ext>
            </a:extLst>
          </p:cNvPr>
          <p:cNvSpPr/>
          <p:nvPr/>
        </p:nvSpPr>
        <p:spPr bwMode="auto">
          <a:xfrm>
            <a:off x="6621462" y="5390831"/>
            <a:ext cx="1379538" cy="2181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652" y="587375"/>
            <a:ext cx="7893050" cy="555625"/>
          </a:xfrm>
          <a:noFill/>
          <a:ln/>
        </p:spPr>
        <p:txBody>
          <a:bodyPr/>
          <a:lstStyle/>
          <a:p>
            <a:r>
              <a:rPr lang="en-US" dirty="0"/>
              <a:t>Triggering a Page Fault</a:t>
            </a:r>
          </a:p>
        </p:txBody>
      </p:sp>
      <p:sp>
        <p:nvSpPr>
          <p:cNvPr id="4812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1066800"/>
          </a:xfrm>
        </p:spPr>
        <p:txBody>
          <a:bodyPr/>
          <a:lstStyle/>
          <a:p>
            <a:r>
              <a:rPr lang="en-US" sz="2000" b="0" dirty="0"/>
              <a:t>User writes to memory location</a:t>
            </a:r>
          </a:p>
          <a:p>
            <a:pPr lvl="1"/>
            <a:endParaRPr lang="en-US" sz="1600" b="0" dirty="0"/>
          </a:p>
          <a:p>
            <a:pPr lvl="2"/>
            <a:endParaRPr lang="en-US" sz="1600" b="0" dirty="0"/>
          </a:p>
          <a:p>
            <a:r>
              <a:rPr lang="en-US" sz="2000" b="0" dirty="0"/>
              <a:t>That portion (page) of user’s memory </a:t>
            </a:r>
            <a:br>
              <a:rPr lang="en-US" sz="2000" b="0" dirty="0"/>
            </a:br>
            <a:r>
              <a:rPr lang="en-US" sz="2000" b="0" dirty="0"/>
              <a:t>is currently on disk</a:t>
            </a:r>
          </a:p>
          <a:p>
            <a:r>
              <a:rPr lang="en-US" sz="2000" b="0" dirty="0"/>
              <a:t>MMU triggers page fault exception</a:t>
            </a:r>
          </a:p>
          <a:p>
            <a:pPr lvl="1"/>
            <a:r>
              <a:rPr lang="en-US" sz="1600" dirty="0"/>
              <a:t>(More details in later lecture)</a:t>
            </a:r>
          </a:p>
          <a:p>
            <a:pPr lvl="1"/>
            <a:r>
              <a:rPr lang="en-US" sz="1600" b="0" dirty="0"/>
              <a:t>Raise privilege level to supervisor mode</a:t>
            </a:r>
          </a:p>
          <a:p>
            <a:pPr lvl="1"/>
            <a:r>
              <a:rPr lang="en-US" sz="1600" dirty="0"/>
              <a:t>Causes procedure call to software page fault handler</a:t>
            </a:r>
            <a:endParaRPr lang="en-US" sz="16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81298" name="Text Box 18"/>
          <p:cNvSpPr txBox="1">
            <a:spLocks noChangeArrowheads="1"/>
          </p:cNvSpPr>
          <p:nvPr/>
        </p:nvSpPr>
        <p:spPr bwMode="auto">
          <a:xfrm>
            <a:off x="6400800" y="2318227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780289" y="1789058"/>
            <a:ext cx="7348538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80483b7:	c7 05 10 9d 04 08 0d 	</a:t>
            </a:r>
            <a:r>
              <a:rPr lang="en-US" sz="1600" dirty="0" err="1">
                <a:latin typeface="Courier New" pitchFamily="49" charset="0"/>
              </a:rPr>
              <a:t>movl</a:t>
            </a:r>
            <a:r>
              <a:rPr lang="en-US" sz="1600" dirty="0">
                <a:latin typeface="Courier New" pitchFamily="49" charset="0"/>
              </a:rPr>
              <a:t>   $0xd,0x8049d10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215D1B-18E0-DC44-8F0A-4FC9D0B18F81}"/>
              </a:ext>
            </a:extLst>
          </p:cNvPr>
          <p:cNvGrpSpPr/>
          <p:nvPr/>
        </p:nvGrpSpPr>
        <p:grpSpPr>
          <a:xfrm>
            <a:off x="1066800" y="4191000"/>
            <a:ext cx="5715000" cy="2286000"/>
            <a:chOff x="762000" y="3581400"/>
            <a:chExt cx="5715000" cy="228600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762000" y="3581400"/>
              <a:ext cx="5715000" cy="2286000"/>
            </a:xfrm>
            <a:prstGeom prst="rect">
              <a:avLst/>
            </a:prstGeom>
            <a:solidFill>
              <a:srgbClr val="E9E1C9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838200" y="3633951"/>
              <a:ext cx="1511126" cy="4590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User code</a:t>
              </a: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581400" y="3633951"/>
              <a:ext cx="1746317" cy="4590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Kernel code</a:t>
              </a:r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1652588" y="4156238"/>
              <a:ext cx="0" cy="598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1658938" y="4761076"/>
              <a:ext cx="2806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4471988" y="4767426"/>
              <a:ext cx="0" cy="596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2124964" y="4395951"/>
              <a:ext cx="2213116" cy="3667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Exception: page fault</a:t>
              </a: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4502150" y="4740166"/>
              <a:ext cx="1974850" cy="6437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Execute page fault handler</a:t>
              </a: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1098332" y="4595649"/>
              <a:ext cx="544573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400" b="0" dirty="0" err="1">
                  <a:latin typeface="Calibri" pitchFamily="34" charset="0"/>
                </a:rPr>
                <a:t>movl</a:t>
              </a:r>
              <a:endParaRPr lang="en-US" sz="1400" b="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258094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fault handler selects a victim to be evicted (here VP 4)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fault handler selects a victim to be evicted (here VP 4)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fault handler selects a victim to be evicted (here VP 4)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Offending instruction is restarted: page hit!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09831" y="5791200"/>
            <a:ext cx="578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Key point</a:t>
            </a:r>
            <a:r>
              <a:rPr lang="en-US" sz="1800" dirty="0">
                <a:latin typeface="Calibri" pitchFamily="34" charset="0"/>
              </a:rPr>
              <a:t>: Waiting until the miss to copy the page to DRAM is known as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demand paging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762000" y="3581400"/>
            <a:ext cx="57150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652" y="587375"/>
            <a:ext cx="7893050" cy="555625"/>
          </a:xfrm>
          <a:noFill/>
          <a:ln/>
        </p:spPr>
        <p:txBody>
          <a:bodyPr/>
          <a:lstStyle/>
          <a:p>
            <a:r>
              <a:rPr lang="en-US" dirty="0"/>
              <a:t>Completing page fault</a:t>
            </a:r>
          </a:p>
        </p:txBody>
      </p:sp>
      <p:sp>
        <p:nvSpPr>
          <p:cNvPr id="4812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5410200" cy="1783394"/>
          </a:xfrm>
        </p:spPr>
        <p:txBody>
          <a:bodyPr/>
          <a:lstStyle/>
          <a:p>
            <a:r>
              <a:rPr lang="en-US" sz="2000" b="0" dirty="0"/>
              <a:t>Page fault handler executes return from interrupt (</a:t>
            </a:r>
            <a:r>
              <a:rPr lang="en-US" sz="2000" dirty="0" err="1">
                <a:latin typeface="Courier" pitchFamily="2" charset="0"/>
              </a:rPr>
              <a:t>iret</a:t>
            </a:r>
            <a:r>
              <a:rPr lang="en-US" sz="2000" b="0" dirty="0"/>
              <a:t>) instruction</a:t>
            </a:r>
          </a:p>
          <a:p>
            <a:pPr lvl="1"/>
            <a:r>
              <a:rPr lang="en-US" sz="1600" dirty="0"/>
              <a:t>Like </a:t>
            </a:r>
            <a:r>
              <a:rPr lang="en-US" sz="1600" b="1" dirty="0">
                <a:latin typeface="Courier" pitchFamily="2" charset="0"/>
              </a:rPr>
              <a:t>ret</a:t>
            </a:r>
            <a:r>
              <a:rPr lang="en-US" sz="1600" dirty="0"/>
              <a:t> instruction, but also restores privilege level</a:t>
            </a:r>
          </a:p>
          <a:p>
            <a:pPr lvl="1"/>
            <a:r>
              <a:rPr lang="en-US" sz="1600" b="0" dirty="0"/>
              <a:t>Return to instruction that caused fault</a:t>
            </a:r>
          </a:p>
          <a:p>
            <a:pPr lvl="1"/>
            <a:r>
              <a:rPr lang="en-US" sz="1600" dirty="0"/>
              <a:t>But, this time there is no page fault</a:t>
            </a:r>
            <a:endParaRPr lang="en-US" sz="1600" b="0" dirty="0"/>
          </a:p>
          <a:p>
            <a:pPr lvl="1"/>
            <a:endParaRPr lang="en-US" sz="16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81298" name="Text Box 18"/>
          <p:cNvSpPr txBox="1">
            <a:spLocks noChangeArrowheads="1"/>
          </p:cNvSpPr>
          <p:nvPr/>
        </p:nvSpPr>
        <p:spPr bwMode="auto">
          <a:xfrm>
            <a:off x="6113354" y="1022350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930166" y="2995776"/>
            <a:ext cx="7348538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80483b7:	c7 05 10 9d 04 08 0d 	movl   $0xd,0x8049d10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838200" y="3633951"/>
            <a:ext cx="151112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581400" y="3633951"/>
            <a:ext cx="1746317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1652588" y="4156238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658938" y="4761076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4471988" y="476742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 flipV="1">
            <a:off x="1646237" y="4767426"/>
            <a:ext cx="28321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1646238" y="4857913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2124964" y="4395951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Exception: page fault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4502150" y="4740166"/>
            <a:ext cx="197485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Copy page from disk to memory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2520951" y="5147442"/>
            <a:ext cx="181713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Return and </a:t>
            </a:r>
            <a:r>
              <a:rPr lang="en-US" sz="1800" b="0" i="1" dirty="0" err="1">
                <a:latin typeface="Calibri" pitchFamily="34" charset="0"/>
              </a:rPr>
              <a:t>reexecute</a:t>
            </a:r>
            <a:r>
              <a:rPr lang="en-US" sz="1800" b="0" i="1" dirty="0">
                <a:latin typeface="Calibri" pitchFamily="34" charset="0"/>
              </a:rPr>
              <a:t> </a:t>
            </a:r>
            <a:r>
              <a:rPr lang="en-US" sz="1800" b="0" i="1" dirty="0" err="1">
                <a:latin typeface="Calibri" pitchFamily="34" charset="0"/>
              </a:rPr>
              <a:t>movl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098332" y="4595649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153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4" grpId="0" animBg="1"/>
      <p:bldP spid="25" grpId="0" animBg="1"/>
      <p:bldP spid="26" grpId="0" animBg="1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Hmmm, How Does This Work?!	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11212"/>
            <a:ext cx="292470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2"/>
          <a:stretch/>
        </p:blipFill>
        <p:spPr bwMode="auto">
          <a:xfrm>
            <a:off x="4114800" y="1611212"/>
            <a:ext cx="1151406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Oval 16"/>
          <p:cNvSpPr/>
          <p:nvPr/>
        </p:nvSpPr>
        <p:spPr bwMode="auto">
          <a:xfrm>
            <a:off x="59436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4008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78082" y="1219200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38600" y="1219200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77070" y="1219200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n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11212"/>
            <a:ext cx="292470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632549" y="6143017"/>
            <a:ext cx="496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Solution: Virtual Memory (today and next lecture)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/>
      <p:bldP spid="25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261139" y="38512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Allocating a new page (VP 5) of virtual memory.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Subsequent miss will bring it into memory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61139" y="40798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61139" y="43084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61139" y="27082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61139" y="29368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61139" y="31654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61139" y="33940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61139" y="36226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213870" y="45782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488527" y="17653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06002" y="28037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606002" y="30130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086639" y="4200525"/>
            <a:ext cx="2519363" cy="173736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4086639" y="28305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4112039" y="26019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4061239" y="23733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540914" y="37623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956339" y="4079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956339" y="4308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56339" y="3851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956339" y="2708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956339" y="2936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956339" y="3165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956339" y="33940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956339" y="36226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727739" y="24034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2964366" y="26781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2965159" y="29110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964366" y="33768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965159" y="35839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2964366" y="38233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965159" y="42827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2964366" y="40498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2965159" y="31439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327814" y="19145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349736" y="26430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2346561" y="4255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7971252" y="23129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606002" y="25781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606002" y="23495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4035839" y="44069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035839" y="4178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4035839" y="3270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4035839" y="3035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7983952" y="29733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613939" y="43910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613939" y="47015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613939" y="53225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613939" y="59378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613939" y="62484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4035839" y="34794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4080289" y="37195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4035839" y="36893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 flipV="1">
            <a:off x="4086639" y="30749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613939" y="50120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613939" y="56273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5</a:t>
            </a:r>
          </a:p>
        </p:txBody>
      </p:sp>
      <p:sp>
        <p:nvSpPr>
          <p:cNvPr id="63" name="Line 15"/>
          <p:cNvSpPr>
            <a:spLocks noChangeShapeType="1"/>
          </p:cNvSpPr>
          <p:nvPr/>
        </p:nvSpPr>
        <p:spPr bwMode="auto">
          <a:xfrm>
            <a:off x="4094576" y="3932835"/>
            <a:ext cx="2519363" cy="173736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4043776" y="391061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38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Locality to the Rescue Again!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28738"/>
            <a:ext cx="8307387" cy="522446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Virtual memory seems terribly inefficient, but it works because of locality. </a:t>
            </a:r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At any point in time, programs tend to access a set of active virtual pages called the </a:t>
            </a:r>
            <a:r>
              <a:rPr lang="en-GB" i="1" dirty="0">
                <a:solidFill>
                  <a:srgbClr val="C00000"/>
                </a:solidFill>
              </a:rPr>
              <a:t>working set</a:t>
            </a:r>
            <a:endParaRPr lang="en-GB" dirty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Programs with better temporal locality will have smaller working sets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(working set size &lt; main memory size)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performance for one process (after cold misses)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(working set size &gt; main memory size 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  <a:ea typeface="+mn-ea"/>
                <a:cs typeface="+mn-cs"/>
              </a:rPr>
              <a:t>Thrashing:</a:t>
            </a:r>
            <a:r>
              <a:rPr lang="en-GB" i="1" dirty="0"/>
              <a:t> </a:t>
            </a:r>
            <a:r>
              <a:rPr lang="en-GB" dirty="0"/>
              <a:t>Performance meltdown</a:t>
            </a:r>
            <a:r>
              <a:rPr lang="en-GB" i="1" dirty="0"/>
              <a:t> </a:t>
            </a:r>
            <a:r>
              <a:rPr lang="en-GB" dirty="0"/>
              <a:t>where pages are swapped (copied) in and out continuously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multiple processes run at the same time, thrashing occurs if</a:t>
            </a:r>
            <a:br>
              <a:rPr lang="en-GB" dirty="0"/>
            </a:br>
            <a:r>
              <a:rPr lang="en-GB" dirty="0"/>
              <a:t>their total working set size &gt; main memory size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rgbClr val="000000"/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7850188" cy="12573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Key idea: each process has its own virtual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It can view memory as a simple linear array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Mapping function scatters addresses through physical memory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Well-chosen mappings can improve locality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1462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1203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0700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3697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6340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127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2253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4809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7330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2429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8619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051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350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2027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4583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7104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2203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8393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222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47807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7365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39896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2452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5037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7593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0189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2745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5330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1942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7422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0700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3444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6087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8608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8871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4023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29718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D9AA1D00-9B61-45C0-AB49-CED09851D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1" y="533400"/>
            <a:ext cx="86106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kern="0"/>
              <a:t>VM as a Tool for Memory Management</a:t>
            </a:r>
            <a:endParaRPr lang="en-GB" kern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54001" y="533400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VM as a Tool for Memory Management</a:t>
            </a:r>
            <a:endParaRPr lang="en-GB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190500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Simplifying memory allocation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virtual page can be mapped to any physical page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virtual page can be stored in different physical pages at different times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Sharing code and data among processes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 virtual pages to the same physical page (here: PP 6)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222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1965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146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445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7102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2036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3015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5571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8092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3191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9381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1274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4271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2789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5345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7866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2965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9155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2986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5526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8127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40658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3214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5799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8355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0951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3507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6092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270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8184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146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4206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6849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9370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9633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4785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30480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Simplifying Linking and Loading</a:t>
            </a:r>
          </a:p>
        </p:txBody>
      </p:sp>
      <p:sp>
        <p:nvSpPr>
          <p:cNvPr id="23578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3962400" cy="4778910"/>
          </a:xfrm>
          <a:ln/>
        </p:spPr>
        <p:txBody>
          <a:bodyPr/>
          <a:lstStyle/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Linking</a:t>
            </a:r>
            <a:r>
              <a:rPr lang="en-GB" b="0" dirty="0">
                <a:effectLst/>
              </a:rPr>
              <a:t> 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Each program has similar virtual address space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Code, data, and heap always start at the same addresses.</a:t>
            </a:r>
          </a:p>
          <a:p>
            <a:pPr lvl="1"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Loading </a:t>
            </a:r>
          </a:p>
          <a:p>
            <a:pPr marL="457200" lvl="1" indent="-228600">
              <a:lnSpc>
                <a:spcPct val="94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execve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/>
              <a:t>allocates virtual pages for .text and .data sections &amp; creates PTEs marked as invalid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The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.text </a:t>
            </a:r>
            <a:r>
              <a:rPr lang="en-GB" sz="1800" dirty="0"/>
              <a:t>and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.data </a:t>
            </a:r>
            <a:r>
              <a:rPr lang="en-GB" sz="1800" dirty="0"/>
              <a:t>sections are copied, page by page, on demand by the virtual memory system</a:t>
            </a:r>
          </a:p>
          <a:p>
            <a:pPr>
              <a:spcBef>
                <a:spcPts val="1125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>
              <a:solidFill>
                <a:srgbClr val="000066"/>
              </a:solidFill>
              <a:effectLst/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4998661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4998661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4998661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4998662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4998661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6388782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98661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V="1">
            <a:off x="6388782" y="2738438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>
            <a:off x="6388782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4998661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4733026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8146053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64" name="Line 26"/>
          <p:cNvSpPr>
            <a:spLocks noChangeShapeType="1"/>
          </p:cNvSpPr>
          <p:nvPr/>
        </p:nvSpPr>
        <p:spPr bwMode="auto">
          <a:xfrm flipH="1">
            <a:off x="7839666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8008032" y="990600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66" name="Line 28"/>
          <p:cNvSpPr>
            <a:spLocks noChangeShapeType="1"/>
          </p:cNvSpPr>
          <p:nvPr/>
        </p:nvSpPr>
        <p:spPr bwMode="auto">
          <a:xfrm flipV="1">
            <a:off x="7855632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8200120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68" name="Line 30"/>
          <p:cNvSpPr>
            <a:spLocks noChangeShapeType="1"/>
          </p:cNvSpPr>
          <p:nvPr/>
        </p:nvSpPr>
        <p:spPr bwMode="auto">
          <a:xfrm flipH="1">
            <a:off x="7815945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3985528" y="6189452"/>
            <a:ext cx="1043672" cy="299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4998661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4998661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2" name="AutoShape 36"/>
          <p:cNvSpPr>
            <a:spLocks/>
          </p:cNvSpPr>
          <p:nvPr/>
        </p:nvSpPr>
        <p:spPr bwMode="auto">
          <a:xfrm>
            <a:off x="7836582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7988982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rgbClr val="000000"/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327025" y="381000"/>
            <a:ext cx="88931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Protection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8668" y="1212321"/>
            <a:ext cx="8307387" cy="921279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Extend PTEs with permission bits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MMU checks these bits on each access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52400" y="2870188"/>
            <a:ext cx="107208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GB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297363" y="2871788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976441" y="2871788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616199" y="2871788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003675" y="31765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951037" y="31765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636837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003675" y="34813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4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1951037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2636837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003675" y="37861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2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1951037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33400" y="31718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33400" y="34766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34987" y="37814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3605213" y="4167188"/>
            <a:ext cx="246062" cy="456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52400" y="5099453"/>
            <a:ext cx="1075293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j: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2636837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1356256" y="2871788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1262062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1262062" y="34813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1262062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4300538" y="5080000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1981879" y="5080000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2621637" y="5080000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4006850" y="53848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9</a:t>
            </a: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1959650" y="5384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2645450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4006850" y="56896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19596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26454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4006850" y="59944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11</a:t>
            </a: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19596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3" name="Rectangle 57"/>
          <p:cNvSpPr>
            <a:spLocks noChangeArrowheads="1"/>
          </p:cNvSpPr>
          <p:nvPr/>
        </p:nvSpPr>
        <p:spPr bwMode="auto">
          <a:xfrm>
            <a:off x="26454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4" name="Text Box 58"/>
          <p:cNvSpPr txBox="1">
            <a:spLocks noChangeArrowheads="1"/>
          </p:cNvSpPr>
          <p:nvPr/>
        </p:nvSpPr>
        <p:spPr bwMode="auto">
          <a:xfrm>
            <a:off x="1361694" y="5080000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1270675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1270675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1270675" y="59944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8" name="Text Box 62"/>
          <p:cNvSpPr txBox="1">
            <a:spLocks noChangeArrowheads="1"/>
          </p:cNvSpPr>
          <p:nvPr/>
        </p:nvSpPr>
        <p:spPr bwMode="auto">
          <a:xfrm>
            <a:off x="659488" y="53863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659488" y="56911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661075" y="59959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7086600" y="2548468"/>
            <a:ext cx="1676400" cy="632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Space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7161212" y="318086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7161212" y="343644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161212" y="369494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7161212" y="395653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7161212" y="421212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7161212" y="446636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7161212" y="472620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161212" y="497681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161212" y="523289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7161212" y="548640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9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162800" y="573673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7162800" y="599281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11</a:t>
            </a:r>
          </a:p>
        </p:txBody>
      </p:sp>
      <p:cxnSp>
        <p:nvCxnSpPr>
          <p:cNvPr id="114" name="Straight Arrow Connector 113"/>
          <p:cNvCxnSpPr>
            <a:stCxn id="24584" idx="3"/>
            <a:endCxn id="101" idx="1"/>
          </p:cNvCxnSpPr>
          <p:nvPr/>
        </p:nvCxnSpPr>
        <p:spPr bwMode="auto">
          <a:xfrm>
            <a:off x="5527675" y="3328988"/>
            <a:ext cx="1633537" cy="152501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>
            <a:stCxn id="24587" idx="3"/>
            <a:endCxn id="99" idx="1"/>
          </p:cNvCxnSpPr>
          <p:nvPr/>
        </p:nvCxnSpPr>
        <p:spPr bwMode="auto">
          <a:xfrm>
            <a:off x="5527675" y="3633788"/>
            <a:ext cx="1633537" cy="70613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24590" idx="3"/>
            <a:endCxn id="97" idx="1"/>
          </p:cNvCxnSpPr>
          <p:nvPr/>
        </p:nvCxnSpPr>
        <p:spPr bwMode="auto">
          <a:xfrm flipV="1">
            <a:off x="5527675" y="3822739"/>
            <a:ext cx="1633537" cy="11584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24625" idx="3"/>
            <a:endCxn id="104" idx="1"/>
          </p:cNvCxnSpPr>
          <p:nvPr/>
        </p:nvCxnSpPr>
        <p:spPr bwMode="auto">
          <a:xfrm>
            <a:off x="5530850" y="5537200"/>
            <a:ext cx="1630362" cy="7699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>
            <a:stCxn id="24628" idx="3"/>
            <a:endCxn id="101" idx="1"/>
          </p:cNvCxnSpPr>
          <p:nvPr/>
        </p:nvCxnSpPr>
        <p:spPr bwMode="auto">
          <a:xfrm flipV="1">
            <a:off x="5530850" y="4854001"/>
            <a:ext cx="1630362" cy="98799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24631" idx="3"/>
            <a:endCxn id="112" idx="1"/>
          </p:cNvCxnSpPr>
          <p:nvPr/>
        </p:nvCxnSpPr>
        <p:spPr bwMode="auto">
          <a:xfrm flipV="1">
            <a:off x="5530850" y="6120607"/>
            <a:ext cx="1631950" cy="261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3367100" y="2870200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66" name="Rectangle 13"/>
          <p:cNvSpPr>
            <a:spLocks noChangeArrowheads="1"/>
          </p:cNvSpPr>
          <p:nvPr/>
        </p:nvSpPr>
        <p:spPr bwMode="auto">
          <a:xfrm>
            <a:off x="3320511" y="3479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3370868" y="5076120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70" name="Rectangle 13"/>
          <p:cNvSpPr>
            <a:spLocks noChangeArrowheads="1"/>
          </p:cNvSpPr>
          <p:nvPr/>
        </p:nvSpPr>
        <p:spPr bwMode="auto">
          <a:xfrm>
            <a:off x="3324279" y="56857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3324279" y="59905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3316607" y="3173057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3" name="Rectangle 13"/>
          <p:cNvSpPr>
            <a:spLocks noChangeArrowheads="1"/>
          </p:cNvSpPr>
          <p:nvPr/>
        </p:nvSpPr>
        <p:spPr bwMode="auto">
          <a:xfrm>
            <a:off x="3326117" y="53809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4" name="Rectangle 10"/>
          <p:cNvSpPr>
            <a:spLocks noChangeArrowheads="1"/>
          </p:cNvSpPr>
          <p:nvPr/>
        </p:nvSpPr>
        <p:spPr bwMode="auto">
          <a:xfrm>
            <a:off x="3316607" y="37861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EA605-9119-4E68-913D-788743B2D274}"/>
              </a:ext>
            </a:extLst>
          </p:cNvPr>
          <p:cNvSpPr txBox="1"/>
          <p:nvPr/>
        </p:nvSpPr>
        <p:spPr>
          <a:xfrm>
            <a:off x="5714999" y="6520934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SUP: requires kernel mode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C05B1-8F6D-754C-9547-33FED72A0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out: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https://canvas.cmu.edu/courses/24383/quizzes/67221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48095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rgbClr val="7F7F7F"/>
                </a:solidFill>
              </a:rPr>
              <a:t>VM as a tool for memory protection</a:t>
            </a:r>
          </a:p>
          <a:p>
            <a:r>
              <a:rPr lang="en-US" dirty="0"/>
              <a:t>Address translation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906" y="45695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/>
              <a:t>Address spaces					</a:t>
            </a:r>
            <a:r>
              <a:rPr lang="en-US" dirty="0">
                <a:solidFill>
                  <a:schemeClr val="bg2"/>
                </a:solidFill>
              </a:rPr>
              <a:t>CSAPP 9.1-9.2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				CSAPP 9.3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management		CSAPP 9.4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protection		CSAPP 9.5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				CSAPP 9.6</a:t>
            </a:r>
          </a:p>
        </p:txBody>
      </p:sp>
    </p:spTree>
    <p:extLst>
      <p:ext uri="{BB962C8B-B14F-4D97-AF65-F5344CB8AC3E}">
        <p14:creationId xmlns:p14="http://schemas.microsoft.com/office/powerpoint/2010/main" val="2367767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310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VM Address Translation</a:t>
            </a:r>
          </a:p>
        </p:txBody>
      </p:sp>
      <p:sp>
        <p:nvSpPr>
          <p:cNvPr id="566311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/>
              <a:t>Virtual Address Space</a:t>
            </a:r>
          </a:p>
          <a:p>
            <a:pPr lvl="1"/>
            <a:r>
              <a:rPr lang="en-US" i="1" dirty="0"/>
              <a:t>V = {0, 1, …, N–1}</a:t>
            </a:r>
          </a:p>
          <a:p>
            <a:r>
              <a:rPr lang="en-US" dirty="0"/>
              <a:t>Physical Address Space</a:t>
            </a:r>
          </a:p>
          <a:p>
            <a:pPr lvl="1"/>
            <a:r>
              <a:rPr lang="en-US" i="1" dirty="0"/>
              <a:t>P = {0, 1, …, M–1}</a:t>
            </a:r>
          </a:p>
          <a:p>
            <a:r>
              <a:rPr lang="en-US" dirty="0"/>
              <a:t>Address Translation</a:t>
            </a:r>
          </a:p>
          <a:p>
            <a:pPr lvl="1"/>
            <a:r>
              <a:rPr lang="en-US" b="1" i="1" dirty="0"/>
              <a:t>MAP:  V </a:t>
            </a:r>
            <a:r>
              <a:rPr lang="en-US" b="1" i="1" dirty="0" err="1">
                <a:sym typeface="Symbol" charset="2"/>
              </a:rPr>
              <a:t></a:t>
            </a:r>
            <a:r>
              <a:rPr lang="en-US" b="1" i="1" dirty="0"/>
              <a:t>  P  U  {</a:t>
            </a:r>
            <a:r>
              <a:rPr lang="en-US" b="1" i="1" dirty="0" err="1">
                <a:sym typeface="Symbol" charset="2"/>
              </a:rPr>
              <a:t></a:t>
            </a:r>
            <a:r>
              <a:rPr lang="en-US" b="1" i="1" dirty="0"/>
              <a:t>}</a:t>
            </a:r>
          </a:p>
          <a:p>
            <a:pPr lvl="1"/>
            <a:r>
              <a:rPr lang="en-US" dirty="0"/>
              <a:t>For virtual address </a:t>
            </a:r>
            <a:r>
              <a:rPr lang="en-US" b="1" i="1" dirty="0"/>
              <a:t>a</a:t>
            </a:r>
            <a:r>
              <a:rPr lang="en-US" dirty="0"/>
              <a:t>:</a:t>
            </a:r>
          </a:p>
          <a:p>
            <a:pPr lvl="2"/>
            <a:r>
              <a:rPr lang="en-US" b="1" i="1" dirty="0" err="1"/>
              <a:t>MAP(a</a:t>
            </a:r>
            <a:r>
              <a:rPr lang="en-US" b="1" i="1" dirty="0"/>
              <a:t>)  =  a</a:t>
            </a:r>
            <a:r>
              <a:rPr lang="en-US" i="1" dirty="0"/>
              <a:t>’</a:t>
            </a:r>
            <a:r>
              <a:rPr lang="en-US" dirty="0"/>
              <a:t>  if data at virtual address </a:t>
            </a:r>
            <a:r>
              <a:rPr lang="en-US" b="1" i="1" dirty="0"/>
              <a:t>a</a:t>
            </a:r>
            <a:r>
              <a:rPr lang="en-US" dirty="0"/>
              <a:t> is at physical address </a:t>
            </a:r>
            <a:r>
              <a:rPr lang="en-US" b="1" i="1" dirty="0"/>
              <a:t>a’</a:t>
            </a:r>
            <a:r>
              <a:rPr lang="en-US" i="1" dirty="0"/>
              <a:t> </a:t>
            </a:r>
            <a:r>
              <a:rPr lang="en-US" dirty="0"/>
              <a:t>in </a:t>
            </a:r>
            <a:r>
              <a:rPr lang="en-US" b="1" i="1" dirty="0"/>
              <a:t>P</a:t>
            </a:r>
          </a:p>
          <a:p>
            <a:pPr lvl="2"/>
            <a:r>
              <a:rPr lang="en-US" b="1" i="1" dirty="0" err="1"/>
              <a:t>MAP(a</a:t>
            </a:r>
            <a:r>
              <a:rPr lang="en-US" b="1" i="1" dirty="0"/>
              <a:t>)  = </a:t>
            </a:r>
            <a:r>
              <a:rPr lang="en-US" b="1" i="1" dirty="0" err="1">
                <a:sym typeface="Symbol" charset="2"/>
              </a:rPr>
              <a:t></a:t>
            </a:r>
            <a:r>
              <a:rPr lang="en-US" b="1" i="1" dirty="0"/>
              <a:t> </a:t>
            </a:r>
            <a:r>
              <a:rPr lang="en-US" dirty="0"/>
              <a:t>if data at virtual address </a:t>
            </a:r>
            <a:r>
              <a:rPr lang="en-US" b="1" i="1" dirty="0"/>
              <a:t>a</a:t>
            </a:r>
            <a:r>
              <a:rPr lang="en-US" dirty="0"/>
              <a:t> is not in physical memory</a:t>
            </a:r>
          </a:p>
          <a:p>
            <a:pPr lvl="3"/>
            <a:r>
              <a:rPr lang="en-US" dirty="0"/>
              <a:t>Either invalid or stored on disk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Summary of Address Translation Symbols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/>
          </a:bodyPr>
          <a:lstStyle/>
          <a:p>
            <a:r>
              <a:rPr lang="en-US" dirty="0"/>
              <a:t>Basic Parameters</a:t>
            </a:r>
          </a:p>
          <a:p>
            <a:pPr lvl="1"/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virtual address space</a:t>
            </a:r>
            <a:endParaRPr lang="en-US" baseline="30000" dirty="0"/>
          </a:p>
          <a:p>
            <a:pPr lvl="1"/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physical address space</a:t>
            </a:r>
            <a:endParaRPr lang="en-US" baseline="30000" dirty="0"/>
          </a:p>
          <a:p>
            <a:pPr lvl="1"/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  <a:endParaRPr lang="en-US" baseline="30000" dirty="0"/>
          </a:p>
          <a:p>
            <a:r>
              <a:rPr lang="en-US" dirty="0"/>
              <a:t>Components of the virtual address (VA)</a:t>
            </a:r>
          </a:p>
          <a:p>
            <a:pPr lvl="1"/>
            <a:r>
              <a:rPr lang="en-US" b="1" dirty="0"/>
              <a:t>VPO</a:t>
            </a:r>
            <a:r>
              <a:rPr lang="en-US" dirty="0"/>
              <a:t>: Virtual page offset </a:t>
            </a:r>
          </a:p>
          <a:p>
            <a:pPr lvl="1"/>
            <a:r>
              <a:rPr lang="en-US" b="1" dirty="0"/>
              <a:t>VPN</a:t>
            </a:r>
            <a:r>
              <a:rPr lang="en-US" dirty="0"/>
              <a:t>: Virtual page number </a:t>
            </a:r>
          </a:p>
          <a:p>
            <a:r>
              <a:rPr lang="en-US" dirty="0"/>
              <a:t>Components of the physical address (PA)</a:t>
            </a:r>
          </a:p>
          <a:p>
            <a:pPr lvl="1"/>
            <a:r>
              <a:rPr lang="en-US" b="1" dirty="0"/>
              <a:t>PPO</a:t>
            </a:r>
            <a:r>
              <a:rPr lang="en-US" dirty="0"/>
              <a:t>: Physical page offset (same as VPO)</a:t>
            </a:r>
          </a:p>
          <a:p>
            <a:pPr lvl="1"/>
            <a:r>
              <a:rPr lang="en-US" b="1" dirty="0"/>
              <a:t>PPN:</a:t>
            </a:r>
            <a:r>
              <a:rPr lang="en-US" dirty="0"/>
              <a:t> Physical page number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With a Page Table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753117" y="1840468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Virtual page number (VPN)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267717" y="18404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Virtual page offset (VPO)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53117" y="32120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372117" y="32120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753117" y="35168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3372117" y="3516868"/>
            <a:ext cx="381000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753117" y="38216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372117" y="38216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3753117" y="41264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372117" y="41264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753117" y="57266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267717" y="57266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Physical page offset (PPO)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3117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53117" y="60314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85355" y="2939463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Valid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20703" y="2940531"/>
            <a:ext cx="227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Physical page number (PPN)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V="1">
            <a:off x="3372117" y="199286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4" idx="2"/>
            <a:endCxn id="14" idx="0"/>
          </p:cNvCxnSpPr>
          <p:nvPr/>
        </p:nvCxnSpPr>
        <p:spPr bwMode="auto">
          <a:xfrm rot="5400000">
            <a:off x="5543817" y="3935968"/>
            <a:ext cx="35814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3976677" y="4692134"/>
            <a:ext cx="2069068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357762" y="1633336"/>
            <a:ext cx="1740959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Page table </a:t>
            </a:r>
            <a:br>
              <a:rPr lang="en-US" sz="14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base register (PTBR)</a:t>
            </a:r>
          </a:p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(CR3 in x86)</a:t>
            </a:r>
          </a:p>
        </p:txBody>
      </p:sp>
      <p:cxnSp>
        <p:nvCxnSpPr>
          <p:cNvPr id="38" name="Shape 37"/>
          <p:cNvCxnSpPr/>
          <p:nvPr/>
        </p:nvCxnSpPr>
        <p:spPr bwMode="auto">
          <a:xfrm rot="5400000">
            <a:off x="2286267" y="3459719"/>
            <a:ext cx="1066800" cy="14859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9"/>
          <p:cNvCxnSpPr>
            <a:stCxn id="36" idx="2"/>
          </p:cNvCxnSpPr>
          <p:nvPr/>
        </p:nvCxnSpPr>
        <p:spPr bwMode="auto">
          <a:xfrm rot="16200000" flipH="1">
            <a:off x="1870345" y="1710296"/>
            <a:ext cx="859668" cy="2143874"/>
          </a:xfrm>
          <a:prstGeom prst="bentConnector2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3272477" y="2639892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3279" y="3196475"/>
            <a:ext cx="1903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Physical page table 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address for the current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process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8992" y="4371965"/>
            <a:ext cx="16997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0: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Page not in memory</a:t>
            </a:r>
          </a:p>
          <a:p>
            <a:pPr algn="r"/>
            <a:r>
              <a:rPr lang="en-US" sz="1400" dirty="0">
                <a:latin typeface="Calibri" pitchFamily="34" charset="0"/>
              </a:rPr>
              <a:t>(page fault)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9600" y="1551801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37045" y="1551801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57354" y="1551801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Calibri" pitchFamily="34" charset="0"/>
              </a:rPr>
              <a:t>p</a:t>
            </a:r>
            <a:endParaRPr lang="en-US" sz="1200" i="1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53117" y="1551801"/>
            <a:ext cx="42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n-1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35796" y="5450463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43241" y="5450463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p-1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22765" y="5450463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Calibri" pitchFamily="34" charset="0"/>
              </a:rPr>
              <a:t>p</a:t>
            </a:r>
            <a:endParaRPr lang="en-US" sz="1200" i="1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8528" y="5450463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m-1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53000" y="4691628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572895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Translation: Page Hit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419600"/>
            <a:ext cx="6781800" cy="2057400"/>
          </a:xfrm>
          <a:ln/>
        </p:spPr>
        <p:txBody>
          <a:bodyPr/>
          <a:lstStyle/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1) Processor sends virtual address to MMU 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2-3) MMU fetches PTE from page table in 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4) MMU sends physical address to cache/memory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5) Cache/memory sends data word to processor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1809754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1524728"/>
            <a:ext cx="914400" cy="2284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606298" y="2631411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3580538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28842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2162233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2424364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2157277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151" y="157714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5513388" y="1717011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5030787" y="19698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66800" y="202181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5030787" y="22746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2695634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192193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5656358" y="1469495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56358" y="232463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56358" y="29511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3865564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3" grpId="0"/>
      <p:bldP spid="47" grpId="0"/>
      <p:bldP spid="52" grpId="0" animBg="1"/>
      <p:bldP spid="53" grpId="0" animBg="1"/>
      <p:bldP spid="54" grpId="0" animBg="1"/>
      <p:bldP spid="5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609600" y="2237000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Translation: Page Fault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495800"/>
            <a:ext cx="8001000" cy="2057400"/>
          </a:xfrm>
          <a:ln/>
        </p:spPr>
        <p:txBody>
          <a:bodyPr/>
          <a:lstStyle/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1) Processor sends virtual address to MMU 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2-3) MMU fetches PTE from page table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4) Valid bit is zero, so MMU triggers page fault exception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5) Handler identifies victim (and, if dirty, pages it out to disk)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6) Handler pages in new page and updates PTE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7) Handler returns to original process, restarting faulting instruction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188602" y="24738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5777815" y="2188833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750202" y="28263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1817002" y="30884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274202" y="2829849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4766" y="224124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4738003" y="2394344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4255402" y="26472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4791415" y="2835472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4255402" y="31044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2330387" y="2594506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880973" y="2146828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4880973" y="315436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4563533" y="155416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7192962" y="2700868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7924800" y="2192866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Disk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760880" y="1219200"/>
            <a:ext cx="2527985" cy="5334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fault handler</a:t>
            </a:r>
          </a:p>
        </p:txBody>
      </p:sp>
      <p:cxnSp>
        <p:nvCxnSpPr>
          <p:cNvPr id="27" name="Shape 26"/>
          <p:cNvCxnSpPr>
            <a:stCxn id="9226" idx="0"/>
            <a:endCxn id="25" idx="1"/>
          </p:cNvCxnSpPr>
          <p:nvPr/>
        </p:nvCxnSpPr>
        <p:spPr bwMode="auto">
          <a:xfrm rot="5400000" flipH="1" flipV="1">
            <a:off x="4247462" y="960441"/>
            <a:ext cx="987959" cy="2038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707187" y="2633132"/>
            <a:ext cx="1217613" cy="22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>
            <a:off x="6707188" y="3580024"/>
            <a:ext cx="12176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Down Arrow 33"/>
          <p:cNvSpPr/>
          <p:nvPr/>
        </p:nvSpPr>
        <p:spPr bwMode="auto">
          <a:xfrm>
            <a:off x="7086600" y="1752600"/>
            <a:ext cx="457200" cy="628516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773333" y="2353733"/>
            <a:ext cx="105828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Victim page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6858000" y="3302001"/>
            <a:ext cx="91952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New page</a:t>
            </a: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4267200" y="1180238"/>
            <a:ext cx="90791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Exception</a:t>
            </a:r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7205132" y="366236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2330386" y="317314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25" grpId="0" animBg="1"/>
      <p:bldP spid="34" grpId="0" animBg="1"/>
      <p:bldP spid="35" grpId="0"/>
      <p:bldP spid="36" grpId="0"/>
      <p:bldP spid="39" grpId="0"/>
      <p:bldP spid="42" grpId="0" animBg="1"/>
      <p:bldP spid="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471" name="Rectangle 79"/>
          <p:cNvSpPr>
            <a:spLocks noChangeArrowheads="1"/>
          </p:cNvSpPr>
          <p:nvPr/>
        </p:nvSpPr>
        <p:spPr bwMode="auto">
          <a:xfrm>
            <a:off x="827088" y="2222211"/>
            <a:ext cx="3646487" cy="2438400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2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Integrating VM and Cache</a:t>
            </a:r>
          </a:p>
        </p:txBody>
      </p:sp>
      <p:sp>
        <p:nvSpPr>
          <p:cNvPr id="571458" name="Rectangle 66"/>
          <p:cNvSpPr>
            <a:spLocks noChangeArrowheads="1"/>
          </p:cNvSpPr>
          <p:nvPr/>
        </p:nvSpPr>
        <p:spPr bwMode="auto">
          <a:xfrm>
            <a:off x="2552700" y="3411249"/>
            <a:ext cx="384721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VA</a:t>
            </a:r>
          </a:p>
        </p:txBody>
      </p:sp>
      <p:sp>
        <p:nvSpPr>
          <p:cNvPr id="571459" name="Rectangle 67"/>
          <p:cNvSpPr>
            <a:spLocks noChangeArrowheads="1"/>
          </p:cNvSpPr>
          <p:nvPr/>
        </p:nvSpPr>
        <p:spPr bwMode="auto">
          <a:xfrm>
            <a:off x="1028700" y="3182649"/>
            <a:ext cx="1230313" cy="457200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CPU</a:t>
            </a:r>
          </a:p>
        </p:txBody>
      </p:sp>
      <p:sp>
        <p:nvSpPr>
          <p:cNvPr id="571460" name="Rectangle 68"/>
          <p:cNvSpPr>
            <a:spLocks noChangeArrowheads="1"/>
          </p:cNvSpPr>
          <p:nvPr/>
        </p:nvSpPr>
        <p:spPr bwMode="auto">
          <a:xfrm>
            <a:off x="3267075" y="2420649"/>
            <a:ext cx="1022350" cy="21193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MMU</a:t>
            </a:r>
          </a:p>
        </p:txBody>
      </p:sp>
      <p:sp>
        <p:nvSpPr>
          <p:cNvPr id="571461" name="Rectangle 69"/>
          <p:cNvSpPr>
            <a:spLocks noChangeArrowheads="1"/>
          </p:cNvSpPr>
          <p:nvPr/>
        </p:nvSpPr>
        <p:spPr bwMode="auto">
          <a:xfrm>
            <a:off x="5448300" y="2420649"/>
            <a:ext cx="925513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 b="0">
              <a:latin typeface="+mn-lt"/>
            </a:endParaRPr>
          </a:p>
        </p:txBody>
      </p:sp>
      <p:sp>
        <p:nvSpPr>
          <p:cNvPr id="571462" name="Line 70"/>
          <p:cNvSpPr>
            <a:spLocks noChangeShapeType="1"/>
          </p:cNvSpPr>
          <p:nvPr/>
        </p:nvSpPr>
        <p:spPr bwMode="auto">
          <a:xfrm flipV="1">
            <a:off x="2259013" y="3411249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3" name="Line 71"/>
          <p:cNvSpPr>
            <a:spLocks noChangeShapeType="1"/>
          </p:cNvSpPr>
          <p:nvPr/>
        </p:nvSpPr>
        <p:spPr bwMode="auto">
          <a:xfrm flipV="1">
            <a:off x="1638300" y="3639849"/>
            <a:ext cx="0" cy="124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4" name="Rectangle 72"/>
          <p:cNvSpPr>
            <a:spLocks noChangeArrowheads="1"/>
          </p:cNvSpPr>
          <p:nvPr/>
        </p:nvSpPr>
        <p:spPr bwMode="auto">
          <a:xfrm>
            <a:off x="4564063" y="2922299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PTEA</a:t>
            </a:r>
          </a:p>
        </p:txBody>
      </p:sp>
      <p:sp>
        <p:nvSpPr>
          <p:cNvPr id="571465" name="Text Box 73"/>
          <p:cNvSpPr txBox="1">
            <a:spLocks noChangeArrowheads="1"/>
          </p:cNvSpPr>
          <p:nvPr/>
        </p:nvSpPr>
        <p:spPr bwMode="auto">
          <a:xfrm>
            <a:off x="4286250" y="176400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66" name="Line 74"/>
          <p:cNvSpPr>
            <a:spLocks noChangeShapeType="1"/>
          </p:cNvSpPr>
          <p:nvPr/>
        </p:nvSpPr>
        <p:spPr bwMode="auto">
          <a:xfrm>
            <a:off x="4286250" y="3181061"/>
            <a:ext cx="11620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7" name="Rectangle 75"/>
          <p:cNvSpPr>
            <a:spLocks noChangeArrowheads="1"/>
          </p:cNvSpPr>
          <p:nvPr/>
        </p:nvSpPr>
        <p:spPr bwMode="auto">
          <a:xfrm>
            <a:off x="4692650" y="3563649"/>
            <a:ext cx="3478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68" name="Line 76"/>
          <p:cNvSpPr>
            <a:spLocks noChangeShapeType="1"/>
          </p:cNvSpPr>
          <p:nvPr/>
        </p:nvSpPr>
        <p:spPr bwMode="auto">
          <a:xfrm flipH="1">
            <a:off x="1638300" y="4889211"/>
            <a:ext cx="356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9" name="Text Box 77"/>
          <p:cNvSpPr txBox="1">
            <a:spLocks noChangeArrowheads="1"/>
          </p:cNvSpPr>
          <p:nvPr/>
        </p:nvSpPr>
        <p:spPr bwMode="auto">
          <a:xfrm>
            <a:off x="3200400" y="4813011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Data</a:t>
            </a:r>
          </a:p>
        </p:txBody>
      </p:sp>
      <p:sp>
        <p:nvSpPr>
          <p:cNvPr id="571470" name="Line 78"/>
          <p:cNvSpPr>
            <a:spLocks noChangeShapeType="1"/>
          </p:cNvSpPr>
          <p:nvPr/>
        </p:nvSpPr>
        <p:spPr bwMode="auto">
          <a:xfrm flipV="1">
            <a:off x="4305300" y="3822411"/>
            <a:ext cx="116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3" name="Rectangle 81"/>
          <p:cNvSpPr>
            <a:spLocks noChangeArrowheads="1"/>
          </p:cNvSpPr>
          <p:nvPr/>
        </p:nvSpPr>
        <p:spPr bwMode="auto">
          <a:xfrm>
            <a:off x="7532688" y="2420649"/>
            <a:ext cx="925512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Memory</a:t>
            </a:r>
          </a:p>
        </p:txBody>
      </p:sp>
      <p:sp>
        <p:nvSpPr>
          <p:cNvPr id="571474" name="Line 82"/>
          <p:cNvSpPr>
            <a:spLocks noChangeShapeType="1"/>
          </p:cNvSpPr>
          <p:nvPr/>
        </p:nvSpPr>
        <p:spPr bwMode="auto">
          <a:xfrm>
            <a:off x="6373813" y="3822411"/>
            <a:ext cx="1177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5" name="Text Box 83"/>
          <p:cNvSpPr txBox="1">
            <a:spLocks noChangeArrowheads="1"/>
          </p:cNvSpPr>
          <p:nvPr/>
        </p:nvSpPr>
        <p:spPr bwMode="auto">
          <a:xfrm>
            <a:off x="6750050" y="3516609"/>
            <a:ext cx="4042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76" name="Text Box 84"/>
          <p:cNvSpPr txBox="1">
            <a:spLocks noChangeArrowheads="1"/>
          </p:cNvSpPr>
          <p:nvPr/>
        </p:nvSpPr>
        <p:spPr bwMode="auto">
          <a:xfrm>
            <a:off x="5981507" y="3575704"/>
            <a:ext cx="47961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7" name="Rectangle 85"/>
          <p:cNvSpPr>
            <a:spLocks noChangeArrowheads="1"/>
          </p:cNvSpPr>
          <p:nvPr/>
        </p:nvSpPr>
        <p:spPr bwMode="auto">
          <a:xfrm>
            <a:off x="6648450" y="2861974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PTEA</a:t>
            </a:r>
          </a:p>
        </p:txBody>
      </p:sp>
      <p:sp>
        <p:nvSpPr>
          <p:cNvPr id="571478" name="Text Box 86"/>
          <p:cNvSpPr txBox="1">
            <a:spLocks noChangeArrowheads="1"/>
          </p:cNvSpPr>
          <p:nvPr/>
        </p:nvSpPr>
        <p:spPr bwMode="auto">
          <a:xfrm>
            <a:off x="5933633" y="2905779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PTEA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9" name="Line 87"/>
          <p:cNvSpPr>
            <a:spLocks noChangeShapeType="1"/>
          </p:cNvSpPr>
          <p:nvPr/>
        </p:nvSpPr>
        <p:spPr bwMode="auto">
          <a:xfrm flipH="1">
            <a:off x="3763963" y="2071399"/>
            <a:ext cx="144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0" name="Line 88"/>
          <p:cNvSpPr>
            <a:spLocks noChangeShapeType="1"/>
          </p:cNvSpPr>
          <p:nvPr/>
        </p:nvSpPr>
        <p:spPr bwMode="auto">
          <a:xfrm flipV="1">
            <a:off x="3763963" y="2071399"/>
            <a:ext cx="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1" name="Line 89"/>
          <p:cNvSpPr>
            <a:spLocks noChangeShapeType="1"/>
          </p:cNvSpPr>
          <p:nvPr/>
        </p:nvSpPr>
        <p:spPr bwMode="auto">
          <a:xfrm flipH="1">
            <a:off x="5207000" y="26032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2" name="Line 90"/>
          <p:cNvSpPr>
            <a:spLocks noChangeShapeType="1"/>
          </p:cNvSpPr>
          <p:nvPr/>
        </p:nvSpPr>
        <p:spPr bwMode="auto">
          <a:xfrm flipV="1">
            <a:off x="5207000" y="2071399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3" name="Text Box 91"/>
          <p:cNvSpPr txBox="1">
            <a:spLocks noChangeArrowheads="1"/>
          </p:cNvSpPr>
          <p:nvPr/>
        </p:nvSpPr>
        <p:spPr bwMode="auto">
          <a:xfrm>
            <a:off x="5399088" y="2402542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PTEA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4" name="Line 92"/>
          <p:cNvSpPr>
            <a:spLocks noChangeShapeType="1"/>
          </p:cNvSpPr>
          <p:nvPr/>
        </p:nvSpPr>
        <p:spPr bwMode="auto">
          <a:xfrm flipH="1">
            <a:off x="5207000" y="43558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5" name="Line 93"/>
          <p:cNvSpPr>
            <a:spLocks noChangeShapeType="1"/>
          </p:cNvSpPr>
          <p:nvPr/>
        </p:nvSpPr>
        <p:spPr bwMode="auto">
          <a:xfrm flipH="1" flipV="1">
            <a:off x="5207000" y="4355811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6" name="Text Box 94"/>
          <p:cNvSpPr txBox="1">
            <a:spLocks noChangeArrowheads="1"/>
          </p:cNvSpPr>
          <p:nvPr/>
        </p:nvSpPr>
        <p:spPr bwMode="auto">
          <a:xfrm>
            <a:off x="5399088" y="4155142"/>
            <a:ext cx="35839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7" name="Line 95"/>
          <p:cNvSpPr>
            <a:spLocks noChangeShapeType="1"/>
          </p:cNvSpPr>
          <p:nvPr/>
        </p:nvSpPr>
        <p:spPr bwMode="auto">
          <a:xfrm>
            <a:off x="6389688" y="3182649"/>
            <a:ext cx="11620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8" name="Line 96"/>
          <p:cNvSpPr>
            <a:spLocks noChangeShapeType="1"/>
          </p:cNvSpPr>
          <p:nvPr/>
        </p:nvSpPr>
        <p:spPr bwMode="auto">
          <a:xfrm flipH="1">
            <a:off x="6373813" y="43558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9" name="Text Box 97"/>
          <p:cNvSpPr txBox="1">
            <a:spLocks noChangeArrowheads="1"/>
          </p:cNvSpPr>
          <p:nvPr/>
        </p:nvSpPr>
        <p:spPr bwMode="auto">
          <a:xfrm>
            <a:off x="6672263" y="4050009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Data</a:t>
            </a:r>
          </a:p>
        </p:txBody>
      </p:sp>
      <p:sp>
        <p:nvSpPr>
          <p:cNvPr id="571490" name="Line 98"/>
          <p:cNvSpPr>
            <a:spLocks noChangeShapeType="1"/>
          </p:cNvSpPr>
          <p:nvPr/>
        </p:nvSpPr>
        <p:spPr bwMode="auto">
          <a:xfrm flipH="1">
            <a:off x="6361113" y="26032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91" name="Text Box 99"/>
          <p:cNvSpPr txBox="1">
            <a:spLocks noChangeArrowheads="1"/>
          </p:cNvSpPr>
          <p:nvPr/>
        </p:nvSpPr>
        <p:spPr bwMode="auto">
          <a:xfrm>
            <a:off x="6689725" y="226565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92" name="Text Box 100"/>
          <p:cNvSpPr txBox="1">
            <a:spLocks noChangeArrowheads="1"/>
          </p:cNvSpPr>
          <p:nvPr/>
        </p:nvSpPr>
        <p:spPr bwMode="auto">
          <a:xfrm>
            <a:off x="5573713" y="4596824"/>
            <a:ext cx="671979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L1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cache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8200" y="2222211"/>
            <a:ext cx="110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CPU Chip</a:t>
            </a:r>
          </a:p>
        </p:txBody>
      </p:sp>
      <p:sp>
        <p:nvSpPr>
          <p:cNvPr id="44" name="Rectangle 72"/>
          <p:cNvSpPr>
            <a:spLocks noChangeArrowheads="1"/>
          </p:cNvSpPr>
          <p:nvPr/>
        </p:nvSpPr>
        <p:spPr bwMode="auto">
          <a:xfrm>
            <a:off x="943437" y="6191230"/>
            <a:ext cx="72412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i="1" dirty="0">
                <a:latin typeface="+mn-lt"/>
              </a:rPr>
              <a:t>VA: virtual address, PA: physical address, PTE: page table entry, PTEA = PTE address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389467" y="493712"/>
            <a:ext cx="8382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Speeding up Translation with a TLB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81138"/>
            <a:ext cx="8548687" cy="5224462"/>
          </a:xfrm>
          <a:ln/>
        </p:spPr>
        <p:txBody>
          <a:bodyPr/>
          <a:lstStyle/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Page table entries (PTEs) are cached in L1 like any other memory word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PTEs may be evicted by other data references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 hit still requires a small L1 delay</a:t>
            </a:r>
          </a:p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</a:t>
            </a:r>
            <a:r>
              <a:rPr lang="en-GB" i="1" dirty="0">
                <a:solidFill>
                  <a:srgbClr val="C00000"/>
                </a:solidFill>
                <a:effectLst/>
              </a:rPr>
              <a:t>Translation </a:t>
            </a:r>
            <a:r>
              <a:rPr lang="en-GB" i="1" dirty="0" err="1">
                <a:solidFill>
                  <a:srgbClr val="C00000"/>
                </a:solidFill>
                <a:effectLst/>
              </a:rPr>
              <a:t>Lookaside</a:t>
            </a:r>
            <a:r>
              <a:rPr lang="en-GB" i="1" dirty="0">
                <a:solidFill>
                  <a:srgbClr val="C00000"/>
                </a:solidFill>
                <a:effectLst/>
              </a:rPr>
              <a:t> Buffer</a:t>
            </a:r>
            <a:r>
              <a:rPr lang="en-GB" dirty="0">
                <a:effectLst/>
              </a:rPr>
              <a:t>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Small set-associative hardware cache in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Maps virtual page numbers to  physical page numbers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Contains complete page table entries for small number of pages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Summary of Address Translation Symbols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/>
          </a:bodyPr>
          <a:lstStyle/>
          <a:p>
            <a:r>
              <a:rPr lang="en-US" dirty="0"/>
              <a:t>Basic Parameters</a:t>
            </a:r>
          </a:p>
          <a:p>
            <a:pPr lvl="1"/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virtual address space</a:t>
            </a:r>
            <a:endParaRPr lang="en-US" baseline="30000" dirty="0"/>
          </a:p>
          <a:p>
            <a:pPr lvl="1"/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physical address space</a:t>
            </a:r>
            <a:endParaRPr lang="en-US" baseline="30000" dirty="0"/>
          </a:p>
          <a:p>
            <a:pPr lvl="1"/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  <a:endParaRPr lang="en-US" baseline="30000" dirty="0"/>
          </a:p>
          <a:p>
            <a:r>
              <a:rPr lang="en-US" dirty="0"/>
              <a:t>Components of the virtual address (VA)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TLBI</a:t>
            </a:r>
            <a:r>
              <a:rPr lang="en-US" i="1" dirty="0">
                <a:solidFill>
                  <a:srgbClr val="FF0000"/>
                </a:solidFill>
              </a:rPr>
              <a:t>: TLB index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TLBT</a:t>
            </a:r>
            <a:r>
              <a:rPr lang="en-US" i="1" dirty="0">
                <a:solidFill>
                  <a:srgbClr val="FF0000"/>
                </a:solidFill>
              </a:rPr>
              <a:t>: TLB tag</a:t>
            </a:r>
          </a:p>
          <a:p>
            <a:pPr lvl="1"/>
            <a:r>
              <a:rPr lang="en-US" b="1" dirty="0"/>
              <a:t>VPO</a:t>
            </a:r>
            <a:r>
              <a:rPr lang="en-US" dirty="0"/>
              <a:t>: Virtual page offset </a:t>
            </a:r>
          </a:p>
          <a:p>
            <a:pPr lvl="1"/>
            <a:r>
              <a:rPr lang="en-US" b="1" dirty="0"/>
              <a:t>VPN</a:t>
            </a:r>
            <a:r>
              <a:rPr lang="en-US" dirty="0"/>
              <a:t>: Virtual page number </a:t>
            </a:r>
          </a:p>
          <a:p>
            <a:r>
              <a:rPr lang="en-US" dirty="0"/>
              <a:t>Components of the physical address (PA)</a:t>
            </a:r>
          </a:p>
          <a:p>
            <a:pPr lvl="1"/>
            <a:r>
              <a:rPr lang="en-US" b="1" dirty="0"/>
              <a:t>PPO</a:t>
            </a:r>
            <a:r>
              <a:rPr lang="en-US" dirty="0"/>
              <a:t>: Physical page offset (same as VPO)</a:t>
            </a:r>
          </a:p>
          <a:p>
            <a:pPr lvl="1"/>
            <a:r>
              <a:rPr lang="en-US" b="1" dirty="0"/>
              <a:t>PPN:</a:t>
            </a:r>
            <a:r>
              <a:rPr lang="en-US" dirty="0"/>
              <a:t> Physical page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33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TLB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847725"/>
          </a:xfrm>
        </p:spPr>
        <p:txBody>
          <a:bodyPr/>
          <a:lstStyle/>
          <a:p>
            <a:r>
              <a:rPr lang="en-US" dirty="0"/>
              <a:t>MMU uses the VPN portion of the virtual address to access the TLB: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4454526" y="2908300"/>
            <a:ext cx="1658937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j-lt"/>
              </a:rPr>
              <a:t>TLB tag (TLBT)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6108701" y="2908300"/>
            <a:ext cx="17700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+mj-lt"/>
              </a:rPr>
              <a:t>TLB index (TLBI)</a:t>
            </a:r>
          </a:p>
        </p:txBody>
      </p:sp>
      <p:sp>
        <p:nvSpPr>
          <p:cNvPr id="6" name="Text Box 381"/>
          <p:cNvSpPr txBox="1">
            <a:spLocks noChangeArrowheads="1"/>
          </p:cNvSpPr>
          <p:nvPr/>
        </p:nvSpPr>
        <p:spPr bwMode="auto">
          <a:xfrm>
            <a:off x="8670926" y="2607261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0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7842251" y="2607261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p-1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7637463" y="2607261"/>
            <a:ext cx="2952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p</a:t>
            </a:r>
          </a:p>
        </p:txBody>
      </p:sp>
      <p:sp>
        <p:nvSpPr>
          <p:cNvPr id="9" name="Text Box 384"/>
          <p:cNvSpPr txBox="1">
            <a:spLocks noChangeArrowheads="1"/>
          </p:cNvSpPr>
          <p:nvPr/>
        </p:nvSpPr>
        <p:spPr bwMode="auto">
          <a:xfrm>
            <a:off x="4343400" y="2607261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n-1</a:t>
            </a: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7880351" y="2908300"/>
            <a:ext cx="9191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+mj-lt"/>
              </a:rPr>
              <a:t>VPO</a:t>
            </a:r>
          </a:p>
        </p:txBody>
      </p:sp>
      <p:sp>
        <p:nvSpPr>
          <p:cNvPr id="11" name="AutoShape 386"/>
          <p:cNvSpPr>
            <a:spLocks/>
          </p:cNvSpPr>
          <p:nvPr/>
        </p:nvSpPr>
        <p:spPr bwMode="auto">
          <a:xfrm rot="5400000" flipV="1">
            <a:off x="6056313" y="869950"/>
            <a:ext cx="177800" cy="3403600"/>
          </a:xfrm>
          <a:prstGeom prst="leftBrace">
            <a:avLst>
              <a:gd name="adj1" fmla="val 159524"/>
              <a:gd name="adj2" fmla="val 4994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5840413" y="2113518"/>
            <a:ext cx="5966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j-lt"/>
              </a:rPr>
              <a:t>VPN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6107113" y="2607261"/>
            <a:ext cx="63511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p+t-1</a:t>
            </a:r>
          </a:p>
        </p:txBody>
      </p:sp>
      <p:sp>
        <p:nvSpPr>
          <p:cNvPr id="14" name="Text Box 389"/>
          <p:cNvSpPr txBox="1">
            <a:spLocks noChangeArrowheads="1"/>
          </p:cNvSpPr>
          <p:nvPr/>
        </p:nvSpPr>
        <p:spPr bwMode="auto">
          <a:xfrm>
            <a:off x="5749926" y="2607261"/>
            <a:ext cx="4683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+mj-lt"/>
              </a:rPr>
              <a:t>p+t</a:t>
            </a:r>
            <a:endParaRPr lang="en-US" sz="16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38200" y="3739782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87607" y="3815985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280925" y="3914651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501788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096928" y="3914651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08" name="TextBox 107"/>
          <p:cNvSpPr txBox="1"/>
          <p:nvPr/>
        </p:nvSpPr>
        <p:spPr>
          <a:xfrm rot="16200000">
            <a:off x="3050943" y="4994139"/>
            <a:ext cx="549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3540307" y="3815985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4833625" y="3914651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PTE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4054488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tag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3649628" y="3914651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v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3200" y="3847561"/>
            <a:ext cx="65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0</a:t>
            </a:r>
          </a:p>
        </p:txBody>
      </p:sp>
      <p:sp>
        <p:nvSpPr>
          <p:cNvPr id="114" name="Rectangle 113"/>
          <p:cNvSpPr/>
          <p:nvPr/>
        </p:nvSpPr>
        <p:spPr bwMode="auto">
          <a:xfrm>
            <a:off x="863600" y="4520968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013007" y="4597171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2306325" y="4695837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1527188" y="4695837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1122328" y="4695837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3565707" y="4597171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4859025" y="4695837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PTE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079888" y="4695837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tag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675028" y="4695837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v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8600" y="4628747"/>
            <a:ext cx="65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1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863600" y="5559357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1013007" y="5635560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2306325" y="5734226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27" name="Rectangle 126"/>
          <p:cNvSpPr/>
          <p:nvPr/>
        </p:nvSpPr>
        <p:spPr bwMode="auto">
          <a:xfrm>
            <a:off x="1527188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1122328" y="57342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3565707" y="5635560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4859025" y="5734226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4079888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3675028" y="57342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0" y="5667136"/>
            <a:ext cx="84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T-1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377610" y="192885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T = 2</a:t>
            </a:r>
            <a:r>
              <a:rPr lang="en-US" sz="1800" baseline="30000" dirty="0">
                <a:latin typeface="+mj-lt"/>
              </a:rPr>
              <a:t>t</a:t>
            </a:r>
            <a:r>
              <a:rPr lang="en-US" sz="1800" dirty="0">
                <a:latin typeface="+mj-lt"/>
              </a:rPr>
              <a:t> sets</a:t>
            </a:r>
            <a:endParaRPr lang="en-US" sz="1800" baseline="30000" dirty="0">
              <a:latin typeface="+mj-lt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6121401" y="3213100"/>
            <a:ext cx="2967558" cy="1663700"/>
            <a:chOff x="6121401" y="3213100"/>
            <a:chExt cx="2967558" cy="1663700"/>
          </a:xfrm>
        </p:grpSpPr>
        <p:cxnSp>
          <p:nvCxnSpPr>
            <p:cNvPr id="136" name="Straight Connector 135"/>
            <p:cNvCxnSpPr>
              <a:stCxn id="5" idx="2"/>
            </p:cNvCxnSpPr>
            <p:nvPr/>
          </p:nvCxnSpPr>
          <p:spPr bwMode="auto">
            <a:xfrm>
              <a:off x="6993732" y="3213100"/>
              <a:ext cx="0" cy="16637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Arrow Connector 139"/>
            <p:cNvCxnSpPr/>
            <p:nvPr/>
          </p:nvCxnSpPr>
          <p:spPr bwMode="auto">
            <a:xfrm flipH="1">
              <a:off x="6121401" y="4876800"/>
              <a:ext cx="87233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3" name="TextBox 142"/>
            <p:cNvSpPr txBox="1"/>
            <p:nvPr/>
          </p:nvSpPr>
          <p:spPr>
            <a:xfrm>
              <a:off x="7086600" y="4177761"/>
              <a:ext cx="2002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j-lt"/>
                </a:rPr>
                <a:t>TLBI selects the set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828800" y="2395319"/>
            <a:ext cx="2625726" cy="2300518"/>
            <a:chOff x="1828800" y="2395319"/>
            <a:chExt cx="2625726" cy="2300518"/>
          </a:xfrm>
        </p:grpSpPr>
        <p:cxnSp>
          <p:nvCxnSpPr>
            <p:cNvPr id="145" name="Straight Connector 144"/>
            <p:cNvCxnSpPr>
              <a:stCxn id="4" idx="1"/>
            </p:cNvCxnSpPr>
            <p:nvPr/>
          </p:nvCxnSpPr>
          <p:spPr bwMode="auto">
            <a:xfrm flipH="1" flipV="1">
              <a:off x="1828800" y="3048000"/>
              <a:ext cx="2625726" cy="127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Arrow Connector 146"/>
            <p:cNvCxnSpPr>
              <a:endCxn id="117" idx="0"/>
            </p:cNvCxnSpPr>
            <p:nvPr/>
          </p:nvCxnSpPr>
          <p:spPr bwMode="auto">
            <a:xfrm>
              <a:off x="1828800" y="3048000"/>
              <a:ext cx="8283" cy="164783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8" name="TextBox 147"/>
            <p:cNvSpPr txBox="1"/>
            <p:nvPr/>
          </p:nvSpPr>
          <p:spPr>
            <a:xfrm>
              <a:off x="2281787" y="2395319"/>
              <a:ext cx="2061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TLBT matches tag of line within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46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52600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Hit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92387" y="3119439"/>
            <a:ext cx="1370013" cy="541005"/>
            <a:chOff x="2592387" y="3119439"/>
            <a:chExt cx="1370013" cy="541005"/>
          </a:xfrm>
        </p:grpSpPr>
        <p:cxnSp>
          <p:nvCxnSpPr>
            <p:cNvPr id="38" name="Straight Arrow Connector 37"/>
            <p:cNvCxnSpPr>
              <a:stCxn id="37" idx="3"/>
            </p:cNvCxnSpPr>
            <p:nvPr/>
          </p:nvCxnSpPr>
          <p:spPr bwMode="auto">
            <a:xfrm flipV="1">
              <a:off x="2592387" y="3621869"/>
              <a:ext cx="1370013" cy="456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3049587" y="3354782"/>
              <a:ext cx="387007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VA</a:t>
              </a:r>
            </a:p>
          </p:txBody>
        </p:sp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3107266" y="3119439"/>
              <a:ext cx="274637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30787" y="3352800"/>
            <a:ext cx="1522413" cy="594390"/>
            <a:chOff x="5030787" y="3352800"/>
            <a:chExt cx="1522413" cy="594390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5606298" y="3352800"/>
              <a:ext cx="374759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PA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5030787" y="3605659"/>
              <a:ext cx="1522413" cy="137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Oval 20"/>
            <p:cNvSpPr>
              <a:spLocks noChangeArrowheads="1"/>
            </p:cNvSpPr>
            <p:nvPr/>
          </p:nvSpPr>
          <p:spPr bwMode="auto">
            <a:xfrm>
              <a:off x="5656358" y="3672552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58988" y="3893139"/>
            <a:ext cx="4494213" cy="1444567"/>
            <a:chOff x="2058988" y="3893139"/>
            <a:chExt cx="4494213" cy="1444567"/>
          </a:xfrm>
        </p:grpSpPr>
        <p:sp>
          <p:nvSpPr>
            <p:cNvPr id="9248" name="Text Box 32"/>
            <p:cNvSpPr txBox="1">
              <a:spLocks noChangeArrowheads="1"/>
            </p:cNvSpPr>
            <p:nvPr/>
          </p:nvSpPr>
          <p:spPr bwMode="auto">
            <a:xfrm>
              <a:off x="3887787" y="4778043"/>
              <a:ext cx="531020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Data</a:t>
              </a:r>
            </a:p>
          </p:txBody>
        </p:sp>
        <p:cxnSp>
          <p:nvCxnSpPr>
            <p:cNvPr id="50" name="Shape 49"/>
            <p:cNvCxnSpPr>
              <a:endCxn id="37" idx="2"/>
            </p:cNvCxnSpPr>
            <p:nvPr/>
          </p:nvCxnSpPr>
          <p:spPr bwMode="auto">
            <a:xfrm rot="10800000">
              <a:off x="2058988" y="3893139"/>
              <a:ext cx="4494213" cy="884905"/>
            </a:xfrm>
            <a:prstGeom prst="bentConnector2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6" name="Oval 21"/>
            <p:cNvSpPr>
              <a:spLocks noChangeArrowheads="1"/>
            </p:cNvSpPr>
            <p:nvPr/>
          </p:nvSpPr>
          <p:spPr bwMode="auto">
            <a:xfrm>
              <a:off x="4021666" y="5063069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5</a:t>
              </a:r>
            </a:p>
          </p:txBody>
        </p:sp>
      </p:grp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506411" y="5822950"/>
            <a:ext cx="71897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hit eliminates a cache/memory access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28532" y="2286000"/>
            <a:ext cx="502358" cy="721259"/>
            <a:chOff x="3928532" y="2286000"/>
            <a:chExt cx="502358" cy="721259"/>
          </a:xfrm>
        </p:grpSpPr>
        <p:sp>
          <p:nvSpPr>
            <p:cNvPr id="52" name="Oval 18"/>
            <p:cNvSpPr>
              <a:spLocks noChangeArrowheads="1"/>
            </p:cNvSpPr>
            <p:nvPr/>
          </p:nvSpPr>
          <p:spPr bwMode="auto">
            <a:xfrm>
              <a:off x="4038600" y="2362200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16200000" flipV="1">
              <a:off x="40581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3928532" y="2667000"/>
              <a:ext cx="502358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46613" y="2286000"/>
            <a:ext cx="455342" cy="721259"/>
            <a:chOff x="4646613" y="2286000"/>
            <a:chExt cx="455342" cy="721259"/>
          </a:xfrm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648200" y="2311401"/>
              <a:ext cx="453755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PTE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>
              <a:off x="42867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Oval 19"/>
            <p:cNvSpPr>
              <a:spLocks noChangeArrowheads="1"/>
            </p:cNvSpPr>
            <p:nvPr/>
          </p:nvSpPr>
          <p:spPr bwMode="auto">
            <a:xfrm>
              <a:off x="4737628" y="2633132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System Using Physical Addressing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2" y="5791200"/>
            <a:ext cx="8307388" cy="881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“simple” systems like embedded microcontrollers in devices like cars, elevators, and digital picture frames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42338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341813" y="1665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341813" y="1893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03002" y="41862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379913" y="13716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600200" y="246740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4343400" y="2122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4341813" y="2351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4648200" y="1670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648200" y="1898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648200" y="2127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4648200" y="23558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4648200" y="2584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4648200" y="2813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341813" y="2579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4341813" y="2808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4648200" y="3041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4648200" y="32702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4341813" y="3036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4343400" y="3265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4648200" y="40100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733628" y="2133600"/>
            <a:ext cx="1567353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5638801" y="25844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715726" y="4832740"/>
            <a:ext cx="10693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4648200" y="34993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4341813" y="35004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4724400" y="37338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2667000" y="2732732"/>
            <a:ext cx="16748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5791201" y="30416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5403850" y="39568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/>
          <p:nvPr/>
        </p:nvCxnSpPr>
        <p:spPr bwMode="auto">
          <a:xfrm rot="10800000">
            <a:off x="2133602" y="3000809"/>
            <a:ext cx="4189410" cy="1876787"/>
          </a:xfrm>
          <a:prstGeom prst="bentConnector3">
            <a:avLst>
              <a:gd name="adj1" fmla="val 999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352800" y="2667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ourier New"/>
                <a:cs typeface="Courier New"/>
              </a:rPr>
              <a:t>4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24358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Miss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576700" y="38100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40628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36218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37202" y="2361338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3893139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038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26760" y="41297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50630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40581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42867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928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VPN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26760" y="2121431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513388" y="3371716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5030787" y="3624575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5626760" y="3124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34" name="Elbow Connector 33"/>
          <p:cNvCxnSpPr/>
          <p:nvPr/>
        </p:nvCxnSpPr>
        <p:spPr bwMode="auto">
          <a:xfrm rot="10800000">
            <a:off x="4648200" y="2636839"/>
            <a:ext cx="1905000" cy="482601"/>
          </a:xfrm>
          <a:prstGeom prst="bentConnector3">
            <a:avLst>
              <a:gd name="adj1" fmla="val 2155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519113" y="5715000"/>
            <a:ext cx="82438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miss incurs an additional cache/memory access (the PTE)</a:t>
            </a:r>
            <a:b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Fortunately, TLB misses are rare. Why?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  <p:bldP spid="27" grpId="0"/>
      <p:bldP spid="3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Multi-Level Page Tables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295400"/>
            <a:ext cx="6918325" cy="4972050"/>
          </a:xfrm>
        </p:spPr>
        <p:txBody>
          <a:bodyPr/>
          <a:lstStyle/>
          <a:p>
            <a:r>
              <a:rPr lang="en-GB" dirty="0"/>
              <a:t>Suppose:</a:t>
            </a:r>
          </a:p>
          <a:p>
            <a:pPr lvl="1"/>
            <a:r>
              <a:rPr lang="en-GB" dirty="0"/>
              <a:t>4KB (2</a:t>
            </a:r>
            <a:r>
              <a:rPr lang="en-GB" baseline="30000" dirty="0"/>
              <a:t>12</a:t>
            </a:r>
            <a:r>
              <a:rPr lang="en-GB" dirty="0"/>
              <a:t>) page size, 48-bit address space, 8-byte PTE </a:t>
            </a:r>
          </a:p>
          <a:p>
            <a:endParaRPr lang="en-GB" dirty="0"/>
          </a:p>
          <a:p>
            <a:r>
              <a:rPr lang="en-GB" dirty="0"/>
              <a:t>Problem:</a:t>
            </a:r>
          </a:p>
          <a:p>
            <a:pPr lvl="1"/>
            <a:r>
              <a:rPr lang="en-GB" dirty="0"/>
              <a:t>Would need a 512 GB page table!</a:t>
            </a:r>
          </a:p>
          <a:p>
            <a:pPr lvl="2"/>
            <a:r>
              <a:rPr lang="en-GB" dirty="0"/>
              <a:t>2</a:t>
            </a:r>
            <a:r>
              <a:rPr lang="en-GB" baseline="30000" dirty="0"/>
              <a:t>48</a:t>
            </a:r>
            <a:r>
              <a:rPr lang="en-GB" dirty="0"/>
              <a:t> * 2</a:t>
            </a:r>
            <a:r>
              <a:rPr lang="en-GB" baseline="30000" dirty="0"/>
              <a:t>-12  </a:t>
            </a:r>
            <a:r>
              <a:rPr lang="en-GB" dirty="0"/>
              <a:t>* 2</a:t>
            </a:r>
            <a:r>
              <a:rPr lang="en-GB" baseline="30000" dirty="0"/>
              <a:t>3</a:t>
            </a:r>
            <a:r>
              <a:rPr lang="en-GB" dirty="0"/>
              <a:t> = 2</a:t>
            </a:r>
            <a:r>
              <a:rPr lang="en-GB" baseline="30000" dirty="0"/>
              <a:t>39</a:t>
            </a:r>
            <a:r>
              <a:rPr lang="en-GB" dirty="0"/>
              <a:t> bytes</a:t>
            </a:r>
          </a:p>
          <a:p>
            <a:endParaRPr lang="en-GB" dirty="0"/>
          </a:p>
          <a:p>
            <a:r>
              <a:rPr lang="en-GB" dirty="0"/>
              <a:t>Common solution: Multi-level page table</a:t>
            </a:r>
          </a:p>
          <a:p>
            <a:r>
              <a:rPr lang="en-GB" dirty="0"/>
              <a:t>Example: 2-level page table</a:t>
            </a:r>
          </a:p>
          <a:p>
            <a:pPr lvl="1"/>
            <a:r>
              <a:rPr lang="en-GB" dirty="0"/>
              <a:t>Level 1 table: each PTE points to a page table (always memory resident)</a:t>
            </a:r>
          </a:p>
          <a:p>
            <a:pPr lvl="1"/>
            <a:r>
              <a:rPr lang="en-GB" dirty="0"/>
              <a:t>Level 2 table: each PTE points to a page </a:t>
            </a:r>
            <a:br>
              <a:rPr lang="en-GB" dirty="0"/>
            </a:br>
            <a:r>
              <a:rPr lang="en-GB" dirty="0"/>
              <a:t>(paged in and out like any other data)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43743" y="1333500"/>
            <a:ext cx="2671657" cy="4696895"/>
            <a:chOff x="6243743" y="1333500"/>
            <a:chExt cx="2671657" cy="4696895"/>
          </a:xfrm>
        </p:grpSpPr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6243743" y="2719927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1</a:t>
              </a:r>
            </a:p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</a:t>
              </a: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6327247" y="3363395"/>
              <a:ext cx="758952" cy="1143000"/>
            </a:xfrm>
            <a:prstGeom prst="rect">
              <a:avLst/>
            </a:prstGeom>
            <a:solidFill>
              <a:srgbClr val="F6F5BD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8170334" y="19917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8170334" y="33633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8170334" y="48873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 rot="16200000">
              <a:off x="8261381" y="4527581"/>
              <a:ext cx="365227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8072543" y="1333500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2</a:t>
              </a:r>
            </a:p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Tables</a:t>
              </a: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6874934" y="1990208"/>
              <a:ext cx="1295400" cy="1450975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6874934" y="3361808"/>
              <a:ext cx="1295400" cy="231775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7027334" y="4423845"/>
              <a:ext cx="1143000" cy="463550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6333067" y="35157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6333067" y="36681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6333067" y="43539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6572490" y="3820595"/>
              <a:ext cx="426270" cy="2721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eaVert" wrap="none" lIns="90360" tIns="44280" rIns="90360" bIns="44280">
              <a:spAutoFit/>
            </a:bodyPr>
            <a:lstStyle/>
            <a:p>
              <a:pPr rtl="1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841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Two-Level Page Table Hierarchy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00886" y="1106488"/>
            <a:ext cx="120571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1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858933" y="6426198"/>
            <a:ext cx="507510" cy="3346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>
            <a:spAutoFit/>
          </a:bodyPr>
          <a:lstStyle/>
          <a:p>
            <a:pPr rtl="1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121025" y="1112838"/>
            <a:ext cx="129708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2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538788" y="1779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538788" y="20843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538788" y="23891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1023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5538788" y="26939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1024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538788" y="29987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538788" y="3303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2047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538788" y="17795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538788" y="26939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538788" y="3608388"/>
            <a:ext cx="990600" cy="1841500"/>
          </a:xfrm>
          <a:prstGeom prst="rect">
            <a:avLst/>
          </a:prstGeom>
          <a:solidFill>
            <a:srgbClr val="F6F5BD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Gap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6473825" y="1641475"/>
            <a:ext cx="2667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3252788" y="21732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3252788" y="24780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3252788" y="2782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3252788" y="2173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3252788" y="3544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3252788" y="38496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3252788" y="4154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252788" y="3544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3252788" y="4840288"/>
            <a:ext cx="9906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null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PTEs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3252788" y="5449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3252788" y="4840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5538788" y="5449888"/>
            <a:ext cx="990600" cy="609600"/>
          </a:xfrm>
          <a:prstGeom prst="rect">
            <a:avLst/>
          </a:prstGeom>
          <a:solidFill>
            <a:srgbClr val="DEDFF5"/>
          </a:solidFill>
          <a:ln w="12600">
            <a:solidFill>
              <a:srgbClr val="DEDFF5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unallocated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pages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538788" y="6059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9215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5538788" y="5449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5537199" y="1106488"/>
            <a:ext cx="982256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V="1">
            <a:off x="4243388" y="17907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V="1">
            <a:off x="4243388" y="24003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V="1">
            <a:off x="4243388" y="27051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4243388" y="33147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4243388" y="5602288"/>
            <a:ext cx="1219200" cy="457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1957388" y="2171700"/>
            <a:ext cx="1243012" cy="231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1957388" y="2706688"/>
            <a:ext cx="1295400" cy="838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1957388" y="4840288"/>
            <a:ext cx="12954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838200" y="4992688"/>
            <a:ext cx="1119188" cy="838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(1K - 9)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null PTEs </a:t>
            </a: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838200" y="22494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838200" y="25542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</a:t>
            </a: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838200" y="2859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2 (null)</a:t>
            </a:r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838200" y="31638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3 (null)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838200" y="34686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4 (null)</a:t>
            </a:r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838200" y="37734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5 (null)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838200" y="40782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6 (null)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838200" y="4383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7 (null)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838200" y="46878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8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838200" y="2249488"/>
            <a:ext cx="1119188" cy="3581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AutoShape 49"/>
          <p:cNvSpPr>
            <a:spLocks/>
          </p:cNvSpPr>
          <p:nvPr/>
        </p:nvSpPr>
        <p:spPr bwMode="auto">
          <a:xfrm>
            <a:off x="6665678" y="17922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6918090" y="2403475"/>
            <a:ext cx="1885942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2K allocated VM pages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code and data</a:t>
            </a:r>
          </a:p>
        </p:txBody>
      </p:sp>
      <p:sp>
        <p:nvSpPr>
          <p:cNvPr id="42035" name="AutoShape 51"/>
          <p:cNvSpPr>
            <a:spLocks/>
          </p:cNvSpPr>
          <p:nvPr/>
        </p:nvSpPr>
        <p:spPr bwMode="auto">
          <a:xfrm>
            <a:off x="6665678" y="36210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6916503" y="4306888"/>
            <a:ext cx="207509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6K unallocated VM pages</a:t>
            </a:r>
          </a:p>
        </p:txBody>
      </p:sp>
      <p:sp>
        <p:nvSpPr>
          <p:cNvPr id="42037" name="AutoShape 53"/>
          <p:cNvSpPr>
            <a:spLocks/>
          </p:cNvSpPr>
          <p:nvPr/>
        </p:nvSpPr>
        <p:spPr bwMode="auto">
          <a:xfrm>
            <a:off x="6589478" y="5449888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6916503" y="5588000"/>
            <a:ext cx="198853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1023 unallocated  pages</a:t>
            </a:r>
          </a:p>
        </p:txBody>
      </p:sp>
      <p:sp>
        <p:nvSpPr>
          <p:cNvPr id="42039" name="AutoShape 55"/>
          <p:cNvSpPr>
            <a:spLocks/>
          </p:cNvSpPr>
          <p:nvPr/>
        </p:nvSpPr>
        <p:spPr bwMode="auto">
          <a:xfrm>
            <a:off x="6589478" y="605948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6918090" y="6000750"/>
            <a:ext cx="1717627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 allocated VM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the stack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1000" y="6324600"/>
            <a:ext cx="405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64 bit addresses, 8KB pages, 8-byte PTEs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Translating with a k-level Page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77800" y="1833361"/>
            <a:ext cx="1524000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+mn-lt"/>
              </a:rPr>
              <a:t>Page table </a:t>
            </a:r>
            <a:br>
              <a:rPr lang="en-US" sz="1600" dirty="0">
                <a:solidFill>
                  <a:srgbClr val="000000"/>
                </a:solidFill>
                <a:latin typeface="+mn-lt"/>
              </a:rPr>
            </a:br>
            <a:r>
              <a:rPr lang="en-US" sz="1600" dirty="0">
                <a:solidFill>
                  <a:srgbClr val="000000"/>
                </a:solidFill>
                <a:latin typeface="+mn-lt"/>
              </a:rPr>
              <a:t>base register</a:t>
            </a:r>
          </a:p>
          <a:p>
            <a:pPr lvl="0" algn="ctr"/>
            <a:r>
              <a:rPr lang="en-US" sz="1600" dirty="0">
                <a:solidFill>
                  <a:srgbClr val="000000"/>
                </a:solidFill>
                <a:latin typeface="+mn-lt"/>
              </a:rPr>
              <a:t>(PTBR)</a:t>
            </a:r>
          </a:p>
        </p:txBody>
      </p:sp>
      <p:cxnSp>
        <p:nvCxnSpPr>
          <p:cNvPr id="5" name="Straight Connector 4"/>
          <p:cNvCxnSpPr>
            <a:stCxn id="51" idx="2"/>
          </p:cNvCxnSpPr>
          <p:nvPr/>
        </p:nvCxnSpPr>
        <p:spPr bwMode="auto">
          <a:xfrm>
            <a:off x="939800" y="2552424"/>
            <a:ext cx="0" cy="14861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939800" y="4038600"/>
            <a:ext cx="1193800" cy="95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79"/>
          <p:cNvSpPr>
            <a:spLocks noChangeArrowheads="1"/>
          </p:cNvSpPr>
          <p:nvPr/>
        </p:nvSpPr>
        <p:spPr bwMode="auto">
          <a:xfrm>
            <a:off x="16303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VPN 1</a:t>
            </a:r>
          </a:p>
        </p:txBody>
      </p:sp>
      <p:sp>
        <p:nvSpPr>
          <p:cNvPr id="105" name="Text Box 381"/>
          <p:cNvSpPr txBox="1">
            <a:spLocks noChangeArrowheads="1"/>
          </p:cNvSpPr>
          <p:nvPr/>
        </p:nvSpPr>
        <p:spPr bwMode="auto">
          <a:xfrm>
            <a:off x="7382915" y="2692986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106" name="Text Box 382"/>
          <p:cNvSpPr txBox="1">
            <a:spLocks noChangeArrowheads="1"/>
          </p:cNvSpPr>
          <p:nvPr/>
        </p:nvSpPr>
        <p:spPr bwMode="auto">
          <a:xfrm>
            <a:off x="6547077" y="2692986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p-1</a:t>
            </a:r>
          </a:p>
        </p:txBody>
      </p:sp>
      <p:sp>
        <p:nvSpPr>
          <p:cNvPr id="107" name="Text Box 384"/>
          <p:cNvSpPr txBox="1">
            <a:spLocks noChangeArrowheads="1"/>
          </p:cNvSpPr>
          <p:nvPr/>
        </p:nvSpPr>
        <p:spPr bwMode="auto">
          <a:xfrm>
            <a:off x="1511527" y="2654886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n-1</a:t>
            </a:r>
          </a:p>
        </p:txBody>
      </p:sp>
      <p:sp>
        <p:nvSpPr>
          <p:cNvPr id="108" name="Rectangle 385"/>
          <p:cNvSpPr>
            <a:spLocks noChangeArrowheads="1"/>
          </p:cNvSpPr>
          <p:nvPr/>
        </p:nvSpPr>
        <p:spPr bwMode="auto">
          <a:xfrm>
            <a:off x="6610350" y="2981325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VPO</a:t>
            </a:r>
          </a:p>
        </p:txBody>
      </p:sp>
      <p:sp>
        <p:nvSpPr>
          <p:cNvPr id="109" name="Rectangle 390"/>
          <p:cNvSpPr>
            <a:spLocks noChangeArrowheads="1"/>
          </p:cNvSpPr>
          <p:nvPr/>
        </p:nvSpPr>
        <p:spPr bwMode="auto">
          <a:xfrm>
            <a:off x="28797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VPN 2</a:t>
            </a:r>
          </a:p>
        </p:txBody>
      </p:sp>
      <p:sp>
        <p:nvSpPr>
          <p:cNvPr id="110" name="Rectangle 391"/>
          <p:cNvSpPr>
            <a:spLocks noChangeArrowheads="1"/>
          </p:cNvSpPr>
          <p:nvPr/>
        </p:nvSpPr>
        <p:spPr bwMode="auto">
          <a:xfrm>
            <a:off x="41243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11" name="Rectangle 392"/>
          <p:cNvSpPr>
            <a:spLocks noChangeArrowheads="1"/>
          </p:cNvSpPr>
          <p:nvPr/>
        </p:nvSpPr>
        <p:spPr bwMode="auto">
          <a:xfrm>
            <a:off x="53641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VPN k</a:t>
            </a:r>
          </a:p>
        </p:txBody>
      </p:sp>
      <p:sp>
        <p:nvSpPr>
          <p:cNvPr id="112" name="Line 393"/>
          <p:cNvSpPr>
            <a:spLocks noChangeShapeType="1"/>
          </p:cNvSpPr>
          <p:nvPr/>
        </p:nvSpPr>
        <p:spPr bwMode="auto">
          <a:xfrm>
            <a:off x="1820862" y="3143250"/>
            <a:ext cx="0" cy="13451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3" name="Rectangle 395"/>
          <p:cNvSpPr>
            <a:spLocks noChangeArrowheads="1"/>
          </p:cNvSpPr>
          <p:nvPr/>
        </p:nvSpPr>
        <p:spPr bwMode="auto">
          <a:xfrm>
            <a:off x="21637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4" name="Line 396"/>
          <p:cNvSpPr>
            <a:spLocks noChangeShapeType="1"/>
          </p:cNvSpPr>
          <p:nvPr/>
        </p:nvSpPr>
        <p:spPr bwMode="auto">
          <a:xfrm>
            <a:off x="1820862" y="44884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5" name="Rectangle 397"/>
          <p:cNvSpPr>
            <a:spLocks noChangeArrowheads="1"/>
          </p:cNvSpPr>
          <p:nvPr/>
        </p:nvSpPr>
        <p:spPr bwMode="auto">
          <a:xfrm>
            <a:off x="2163762" y="44249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6" name="Line 398"/>
          <p:cNvSpPr>
            <a:spLocks noChangeShapeType="1"/>
          </p:cNvSpPr>
          <p:nvPr/>
        </p:nvSpPr>
        <p:spPr bwMode="auto">
          <a:xfrm>
            <a:off x="3027362" y="3143250"/>
            <a:ext cx="0" cy="1103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7" name="Rectangle 399"/>
          <p:cNvSpPr>
            <a:spLocks noChangeArrowheads="1"/>
          </p:cNvSpPr>
          <p:nvPr/>
        </p:nvSpPr>
        <p:spPr bwMode="auto">
          <a:xfrm>
            <a:off x="33702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8" name="Line 400"/>
          <p:cNvSpPr>
            <a:spLocks noChangeShapeType="1"/>
          </p:cNvSpPr>
          <p:nvPr/>
        </p:nvSpPr>
        <p:spPr bwMode="auto">
          <a:xfrm>
            <a:off x="3027362" y="4247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9" name="Rectangle 401"/>
          <p:cNvSpPr>
            <a:spLocks noChangeArrowheads="1"/>
          </p:cNvSpPr>
          <p:nvPr/>
        </p:nvSpPr>
        <p:spPr bwMode="auto">
          <a:xfrm>
            <a:off x="3370262" y="41963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0" name="Line 402"/>
          <p:cNvSpPr>
            <a:spLocks noChangeShapeType="1"/>
          </p:cNvSpPr>
          <p:nvPr/>
        </p:nvSpPr>
        <p:spPr bwMode="auto">
          <a:xfrm>
            <a:off x="5541962" y="3143250"/>
            <a:ext cx="0" cy="1484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1" name="Rectangle 403"/>
          <p:cNvSpPr>
            <a:spLocks noChangeArrowheads="1"/>
          </p:cNvSpPr>
          <p:nvPr/>
        </p:nvSpPr>
        <p:spPr bwMode="auto">
          <a:xfrm>
            <a:off x="58848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2" name="Line 404"/>
          <p:cNvSpPr>
            <a:spLocks noChangeShapeType="1"/>
          </p:cNvSpPr>
          <p:nvPr/>
        </p:nvSpPr>
        <p:spPr bwMode="auto">
          <a:xfrm>
            <a:off x="5541962" y="4628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3" name="Rectangle 405"/>
          <p:cNvSpPr>
            <a:spLocks noChangeArrowheads="1"/>
          </p:cNvSpPr>
          <p:nvPr/>
        </p:nvSpPr>
        <p:spPr bwMode="auto">
          <a:xfrm>
            <a:off x="5884862" y="4539248"/>
            <a:ext cx="5207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PPN</a:t>
            </a:r>
          </a:p>
        </p:txBody>
      </p:sp>
      <p:sp>
        <p:nvSpPr>
          <p:cNvPr id="124" name="Text Box 407"/>
          <p:cNvSpPr txBox="1">
            <a:spLocks noChangeArrowheads="1"/>
          </p:cNvSpPr>
          <p:nvPr/>
        </p:nvSpPr>
        <p:spPr bwMode="auto">
          <a:xfrm>
            <a:off x="7382915" y="5101809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125" name="Text Box 408"/>
          <p:cNvSpPr txBox="1">
            <a:spLocks noChangeArrowheads="1"/>
          </p:cNvSpPr>
          <p:nvPr/>
        </p:nvSpPr>
        <p:spPr bwMode="auto">
          <a:xfrm>
            <a:off x="6547077" y="5101809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p-1</a:t>
            </a:r>
          </a:p>
        </p:txBody>
      </p:sp>
      <p:sp>
        <p:nvSpPr>
          <p:cNvPr id="126" name="Text Box 409"/>
          <p:cNvSpPr txBox="1">
            <a:spLocks noChangeArrowheads="1"/>
          </p:cNvSpPr>
          <p:nvPr/>
        </p:nvSpPr>
        <p:spPr bwMode="auto">
          <a:xfrm>
            <a:off x="2734004" y="5098634"/>
            <a:ext cx="5180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m-1</a:t>
            </a:r>
          </a:p>
        </p:txBody>
      </p:sp>
      <p:sp>
        <p:nvSpPr>
          <p:cNvPr id="127" name="Rectangle 410"/>
          <p:cNvSpPr>
            <a:spLocks noChangeArrowheads="1"/>
          </p:cNvSpPr>
          <p:nvPr/>
        </p:nvSpPr>
        <p:spPr bwMode="auto">
          <a:xfrm>
            <a:off x="6610350" y="5390148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PPO</a:t>
            </a:r>
          </a:p>
        </p:txBody>
      </p:sp>
      <p:sp>
        <p:nvSpPr>
          <p:cNvPr id="128" name="Rectangle 411"/>
          <p:cNvSpPr>
            <a:spLocks noChangeArrowheads="1"/>
          </p:cNvSpPr>
          <p:nvPr/>
        </p:nvSpPr>
        <p:spPr bwMode="auto">
          <a:xfrm>
            <a:off x="2879725" y="5390148"/>
            <a:ext cx="372427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PPN</a:t>
            </a:r>
          </a:p>
        </p:txBody>
      </p:sp>
      <p:sp>
        <p:nvSpPr>
          <p:cNvPr id="129" name="Line 414"/>
          <p:cNvSpPr>
            <a:spLocks noChangeShapeType="1"/>
          </p:cNvSpPr>
          <p:nvPr/>
        </p:nvSpPr>
        <p:spPr bwMode="auto">
          <a:xfrm>
            <a:off x="2570162" y="44884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0" name="Line 415"/>
          <p:cNvSpPr>
            <a:spLocks noChangeShapeType="1"/>
          </p:cNvSpPr>
          <p:nvPr/>
        </p:nvSpPr>
        <p:spPr bwMode="auto">
          <a:xfrm flipH="1" flipV="1">
            <a:off x="2874962" y="403442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1" name="Line 416"/>
          <p:cNvSpPr>
            <a:spLocks noChangeShapeType="1"/>
          </p:cNvSpPr>
          <p:nvPr/>
        </p:nvSpPr>
        <p:spPr bwMode="auto">
          <a:xfrm>
            <a:off x="28797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2" name="Line 417"/>
          <p:cNvSpPr>
            <a:spLocks noChangeShapeType="1"/>
          </p:cNvSpPr>
          <p:nvPr/>
        </p:nvSpPr>
        <p:spPr bwMode="auto">
          <a:xfrm>
            <a:off x="3789362" y="42471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3" name="Line 418"/>
          <p:cNvSpPr>
            <a:spLocks noChangeShapeType="1"/>
          </p:cNvSpPr>
          <p:nvPr/>
        </p:nvSpPr>
        <p:spPr bwMode="auto">
          <a:xfrm flipV="1">
            <a:off x="4090987" y="4031248"/>
            <a:ext cx="4763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4" name="Line 419"/>
          <p:cNvSpPr>
            <a:spLocks noChangeShapeType="1"/>
          </p:cNvSpPr>
          <p:nvPr/>
        </p:nvSpPr>
        <p:spPr bwMode="auto">
          <a:xfrm>
            <a:off x="40989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5" name="Text Box 420"/>
          <p:cNvSpPr txBox="1">
            <a:spLocks noChangeArrowheads="1"/>
          </p:cNvSpPr>
          <p:nvPr/>
        </p:nvSpPr>
        <p:spPr bwMode="auto">
          <a:xfrm>
            <a:off x="3695700" y="2548523"/>
            <a:ext cx="1774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VIRTUAL ADDRESS</a:t>
            </a:r>
          </a:p>
        </p:txBody>
      </p:sp>
      <p:sp>
        <p:nvSpPr>
          <p:cNvPr id="136" name="Text Box 421"/>
          <p:cNvSpPr txBox="1">
            <a:spLocks noChangeArrowheads="1"/>
          </p:cNvSpPr>
          <p:nvPr/>
        </p:nvSpPr>
        <p:spPr bwMode="auto">
          <a:xfrm>
            <a:off x="4200525" y="5757446"/>
            <a:ext cx="19030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PHYSICAL ADDRESS</a:t>
            </a:r>
          </a:p>
        </p:txBody>
      </p:sp>
      <p:sp>
        <p:nvSpPr>
          <p:cNvPr id="137" name="Line 422"/>
          <p:cNvSpPr>
            <a:spLocks noChangeShapeType="1"/>
          </p:cNvSpPr>
          <p:nvPr/>
        </p:nvSpPr>
        <p:spPr bwMode="auto">
          <a:xfrm flipH="1">
            <a:off x="7062787" y="3419475"/>
            <a:ext cx="0" cy="19706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8" name="Line 423"/>
          <p:cNvSpPr>
            <a:spLocks noChangeShapeType="1"/>
          </p:cNvSpPr>
          <p:nvPr/>
        </p:nvSpPr>
        <p:spPr bwMode="auto">
          <a:xfrm>
            <a:off x="6557962" y="4609098"/>
            <a:ext cx="220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9" name="Line 424"/>
          <p:cNvSpPr>
            <a:spLocks noChangeShapeType="1"/>
          </p:cNvSpPr>
          <p:nvPr/>
        </p:nvSpPr>
        <p:spPr bwMode="auto">
          <a:xfrm>
            <a:off x="6773862" y="4613861"/>
            <a:ext cx="0" cy="534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0" name="Line 425"/>
          <p:cNvSpPr>
            <a:spLocks noChangeShapeType="1"/>
          </p:cNvSpPr>
          <p:nvPr/>
        </p:nvSpPr>
        <p:spPr bwMode="auto">
          <a:xfrm flipH="1">
            <a:off x="4779962" y="5145673"/>
            <a:ext cx="19939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1" name="Line 426"/>
          <p:cNvSpPr>
            <a:spLocks noChangeShapeType="1"/>
          </p:cNvSpPr>
          <p:nvPr/>
        </p:nvSpPr>
        <p:spPr bwMode="auto">
          <a:xfrm>
            <a:off x="4779962" y="5148848"/>
            <a:ext cx="0" cy="24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2" name="Line 427"/>
          <p:cNvSpPr>
            <a:spLocks noChangeShapeType="1"/>
          </p:cNvSpPr>
          <p:nvPr/>
        </p:nvSpPr>
        <p:spPr bwMode="auto">
          <a:xfrm>
            <a:off x="5186362" y="4031248"/>
            <a:ext cx="71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3" name="Text Box 428"/>
          <p:cNvSpPr txBox="1">
            <a:spLocks noChangeArrowheads="1"/>
          </p:cNvSpPr>
          <p:nvPr/>
        </p:nvSpPr>
        <p:spPr bwMode="auto">
          <a:xfrm>
            <a:off x="4514391" y="3801646"/>
            <a:ext cx="348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44" name="Text Box 429"/>
          <p:cNvSpPr txBox="1">
            <a:spLocks noChangeArrowheads="1"/>
          </p:cNvSpPr>
          <p:nvPr/>
        </p:nvSpPr>
        <p:spPr bwMode="auto">
          <a:xfrm>
            <a:off x="4882691" y="3801646"/>
            <a:ext cx="348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45" name="Text Box 430"/>
          <p:cNvSpPr txBox="1">
            <a:spLocks noChangeArrowheads="1"/>
          </p:cNvSpPr>
          <p:nvPr/>
        </p:nvSpPr>
        <p:spPr bwMode="auto">
          <a:xfrm>
            <a:off x="1914800" y="3371562"/>
            <a:ext cx="11020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the Level 1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6" name="Text Box 431"/>
          <p:cNvSpPr txBox="1">
            <a:spLocks noChangeArrowheads="1"/>
          </p:cNvSpPr>
          <p:nvPr/>
        </p:nvSpPr>
        <p:spPr bwMode="auto">
          <a:xfrm>
            <a:off x="3148236" y="3362037"/>
            <a:ext cx="107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a Level 2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7" name="Text Box 432"/>
          <p:cNvSpPr txBox="1">
            <a:spLocks noChangeArrowheads="1"/>
          </p:cNvSpPr>
          <p:nvPr/>
        </p:nvSpPr>
        <p:spPr bwMode="auto">
          <a:xfrm>
            <a:off x="5653311" y="3352512"/>
            <a:ext cx="107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a Level k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8" name="AutoShape 433"/>
          <p:cNvSpPr>
            <a:spLocks/>
          </p:cNvSpPr>
          <p:nvPr/>
        </p:nvSpPr>
        <p:spPr bwMode="auto">
          <a:xfrm rot="5400000">
            <a:off x="7014369" y="2905919"/>
            <a:ext cx="112712" cy="914400"/>
          </a:xfrm>
          <a:prstGeom prst="rightBrace">
            <a:avLst>
              <a:gd name="adj1" fmla="val 6760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9" name="AutoShape 434"/>
          <p:cNvSpPr>
            <a:spLocks/>
          </p:cNvSpPr>
          <p:nvPr/>
        </p:nvSpPr>
        <p:spPr bwMode="auto">
          <a:xfrm>
            <a:off x="6446837" y="4539248"/>
            <a:ext cx="74613" cy="142875"/>
          </a:xfrm>
          <a:prstGeom prst="rightBrace">
            <a:avLst>
              <a:gd name="adj1" fmla="val 1595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20713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47676" y="493713"/>
            <a:ext cx="5292725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Summary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7" cy="48006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Programmer’s view of virtual </a:t>
            </a:r>
            <a:r>
              <a:rPr lang="en-GB" dirty="0"/>
              <a:t>m</a:t>
            </a:r>
            <a:r>
              <a:rPr lang="en-GB" dirty="0">
                <a:effectLst/>
              </a:rPr>
              <a:t>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has its own private linear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be corrupted by other processes</a:t>
            </a:r>
            <a:endParaRPr lang="en-GB" dirty="0">
              <a:effectLst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System </a:t>
            </a:r>
            <a:r>
              <a:rPr lang="en-GB" dirty="0"/>
              <a:t>v</a:t>
            </a:r>
            <a:r>
              <a:rPr lang="en-GB" dirty="0">
                <a:effectLst/>
              </a:rPr>
              <a:t>iew of virtual </a:t>
            </a:r>
            <a:r>
              <a:rPr lang="en-GB" dirty="0"/>
              <a:t>m</a:t>
            </a:r>
            <a:r>
              <a:rPr lang="en-GB" dirty="0">
                <a:effectLst/>
              </a:rPr>
              <a:t>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Uses memory efficiently by caching virtual memory pages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Efficient only because of locality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memory management and programming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protection by providing a convenient </a:t>
            </a:r>
            <a:r>
              <a:rPr lang="en-GB" dirty="0" err="1"/>
              <a:t>interpositioning</a:t>
            </a:r>
            <a:r>
              <a:rPr lang="en-GB" dirty="0"/>
              <a:t> point to check permissions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Implemented via combination of hardware &amp; software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MMU, TLB, exception handling mechanisms part of hardware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fault handlers, TLB management performed in software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849998" y="2280692"/>
            <a:ext cx="3749615" cy="1149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System Using Virtual Addressing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2" y="5443537"/>
            <a:ext cx="8307388" cy="1262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all modern servers, laptops, and smart phones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of the great ideas in computer science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324600" y="43862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18213" y="1817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18213" y="2046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779402" y="43386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056313" y="15240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429000" y="2619808"/>
            <a:ext cx="1066800" cy="5334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6019800" y="2274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018213" y="2503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324600" y="18224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324600" y="2051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324600" y="2279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6324600" y="2508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324600" y="27368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6324600" y="2965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6018213" y="2732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6018213" y="2960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324600" y="3194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6324600" y="3422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6018213" y="3189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6019800" y="3417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6324600" y="41624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557652" y="2378791"/>
            <a:ext cx="139580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7315201" y="27368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4000500" y="5000625"/>
            <a:ext cx="95697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6324600" y="36517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6018213" y="36528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6400800" y="38862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4495800" y="2885132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7467601" y="31940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7080250" y="41092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endCxn id="37" idx="2"/>
          </p:cNvCxnSpPr>
          <p:nvPr/>
        </p:nvCxnSpPr>
        <p:spPr bwMode="auto">
          <a:xfrm rot="10800000">
            <a:off x="1524000" y="3153695"/>
            <a:ext cx="6475412" cy="187630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990600" y="2620295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057400" y="2882426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057839" y="2378791"/>
            <a:ext cx="130507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Virtual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(VA)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2000" y="19767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05400" y="2815141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62200" y="2882426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ourier New"/>
                <a:cs typeface="Courier New"/>
              </a:rPr>
              <a:t>4100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89925" cy="4972050"/>
          </a:xfrm>
        </p:spPr>
        <p:txBody>
          <a:bodyPr/>
          <a:lstStyle/>
          <a:p>
            <a:r>
              <a:rPr lang="en-US" sz="2000" dirty="0">
                <a:solidFill>
                  <a:srgbClr val="990000"/>
                </a:solidFill>
              </a:rPr>
              <a:t>Linear address space: </a:t>
            </a:r>
            <a:r>
              <a:rPr lang="en-US" sz="2000" b="0" dirty="0"/>
              <a:t>Ordered set of contiguous non-negative integer addresses:</a:t>
            </a:r>
            <a:br>
              <a:rPr lang="en-US" sz="2000" b="0" dirty="0"/>
            </a:br>
            <a:r>
              <a:rPr lang="en-US" sz="2000" b="0" dirty="0"/>
              <a:t>		{0, 1, 2, 3 … }</a:t>
            </a:r>
          </a:p>
          <a:p>
            <a:endParaRPr lang="en-US" sz="2000" dirty="0">
              <a:solidFill>
                <a:srgbClr val="990000"/>
              </a:solidFill>
            </a:endParaRPr>
          </a:p>
          <a:p>
            <a:r>
              <a:rPr lang="en-US" sz="2000" dirty="0">
                <a:solidFill>
                  <a:srgbClr val="990000"/>
                </a:solidFill>
              </a:rPr>
              <a:t>Virtual address space: </a:t>
            </a:r>
            <a:r>
              <a:rPr lang="en-US" sz="2000" b="0" dirty="0"/>
              <a:t>Set of N = 2</a:t>
            </a:r>
            <a:r>
              <a:rPr lang="en-US" sz="2000" b="0" baseline="30000" dirty="0"/>
              <a:t>n</a:t>
            </a:r>
            <a:r>
              <a:rPr lang="en-US" sz="2000" b="0" dirty="0"/>
              <a:t> virtual addresses</a:t>
            </a:r>
            <a:br>
              <a:rPr lang="en-US" sz="2000" b="0" dirty="0"/>
            </a:br>
            <a:r>
              <a:rPr lang="en-US" sz="2000" b="0" dirty="0"/>
              <a:t>		{0, 1, 2, 3, …, N-1}</a:t>
            </a:r>
          </a:p>
          <a:p>
            <a:endParaRPr lang="en-US" sz="2000" dirty="0">
              <a:solidFill>
                <a:srgbClr val="990000"/>
              </a:solidFill>
            </a:endParaRPr>
          </a:p>
          <a:p>
            <a:r>
              <a:rPr lang="en-US" sz="2000" dirty="0">
                <a:solidFill>
                  <a:srgbClr val="990000"/>
                </a:solidFill>
              </a:rPr>
              <a:t>Physical address space: </a:t>
            </a:r>
            <a:r>
              <a:rPr lang="en-US" sz="2000" b="0" dirty="0"/>
              <a:t>Set of M = 2</a:t>
            </a:r>
            <a:r>
              <a:rPr lang="en-US" sz="2000" b="0" baseline="30000" dirty="0"/>
              <a:t>m</a:t>
            </a:r>
            <a:r>
              <a:rPr lang="en-US" sz="2000" b="0" dirty="0"/>
              <a:t> physical addresses</a:t>
            </a:r>
            <a:br>
              <a:rPr lang="en-US" sz="2000" b="0" dirty="0"/>
            </a:br>
            <a:r>
              <a:rPr lang="en-US" sz="2000" b="0" dirty="0"/>
              <a:t>		{0, 1, 2, 3, …, M-1}</a:t>
            </a:r>
          </a:p>
          <a:p>
            <a:pPr marL="0" indent="0">
              <a:buNone/>
            </a:pPr>
            <a:endParaRPr lang="en-US" sz="2000" b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00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Why Virtual Memory (VM)?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301750"/>
            <a:ext cx="8686800" cy="54800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Uses main </a:t>
            </a:r>
            <a:r>
              <a:rPr lang="en-GB" dirty="0"/>
              <a:t>memory efficiently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 DRAM as a cache for parts of a virtual address space</a:t>
            </a:r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Simplifies memory management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gets the same uniform linear address space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Isolates address spaces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process can’t interfere with another’s memory	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User program cannot access privileged kernel information and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/>
              <a:t>VM as a tool for caching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VM as a Tool for Caching</a:t>
            </a:r>
            <a:endParaRPr lang="en-GB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7896225" cy="2066925"/>
          </a:xfrm>
        </p:spPr>
        <p:txBody>
          <a:bodyPr/>
          <a:lstStyle/>
          <a:p>
            <a:r>
              <a:rPr lang="en-US" dirty="0"/>
              <a:t>Conceptually,</a:t>
            </a:r>
            <a:r>
              <a:rPr lang="en-US" i="1" dirty="0">
                <a:solidFill>
                  <a:srgbClr val="990000"/>
                </a:solidFill>
              </a:rPr>
              <a:t> virtual memory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/>
              <a:t>is an array of N contiguous bytes stored on disk. </a:t>
            </a:r>
          </a:p>
          <a:p>
            <a:r>
              <a:rPr lang="en-US" dirty="0"/>
              <a:t>The contents of the array on disk are cached in </a:t>
            </a:r>
            <a:r>
              <a:rPr lang="en-US" i="1" dirty="0">
                <a:solidFill>
                  <a:srgbClr val="990000"/>
                </a:solidFill>
              </a:rPr>
              <a:t>physical memory</a:t>
            </a:r>
            <a:r>
              <a:rPr lang="en-US" dirty="0"/>
              <a:t> (</a:t>
            </a:r>
            <a:r>
              <a:rPr lang="en-US" i="1" dirty="0">
                <a:solidFill>
                  <a:srgbClr val="990000"/>
                </a:solidFill>
              </a:rPr>
              <a:t>DRAM cache</a:t>
            </a:r>
            <a:r>
              <a:rPr lang="en-US" dirty="0"/>
              <a:t>)</a:t>
            </a:r>
          </a:p>
          <a:p>
            <a:pPr lvl="1"/>
            <a:r>
              <a:rPr lang="en-GB" dirty="0"/>
              <a:t>These cache blocks are called </a:t>
            </a:r>
            <a:r>
              <a:rPr lang="en-GB" i="1" dirty="0"/>
              <a:t>pages </a:t>
            </a:r>
            <a:r>
              <a:rPr lang="en-GB" dirty="0"/>
              <a:t>(size is P = 2</a:t>
            </a:r>
            <a:r>
              <a:rPr lang="en-GB" baseline="30000" dirty="0"/>
              <a:t>p</a:t>
            </a:r>
            <a:r>
              <a:rPr lang="en-GB" dirty="0"/>
              <a:t> bytes)</a:t>
            </a:r>
            <a:endParaRPr lang="en-GB" baseline="30000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145248" y="53022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021510" y="5281613"/>
            <a:ext cx="850938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2</a:t>
            </a:r>
            <a:r>
              <a:rPr lang="en-GB" sz="1400" baseline="30000" dirty="0">
                <a:latin typeface="Calibri" pitchFamily="34" charset="0"/>
              </a:rPr>
              <a:t>m-p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762661" y="3503913"/>
            <a:ext cx="162788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5145248" y="41719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145248" y="44005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145248" y="46291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329023" y="55086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834983" y="39163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834983" y="41449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524000" y="5505450"/>
            <a:ext cx="826892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  <a:r>
              <a:rPr lang="en-GB" sz="1400" baseline="30000" dirty="0">
                <a:latin typeface="Calibri" pitchFamily="34" charset="0"/>
              </a:rPr>
              <a:t>n-p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019461" y="3503913"/>
            <a:ext cx="152509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memory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2329023" y="3927024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2329023" y="4155624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329023" y="4384224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2329023" y="461010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2329023" y="483552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2329023" y="50641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6021510" y="41417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0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6021510" y="43703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1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3243423" y="4264025"/>
            <a:ext cx="1905000" cy="26035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5145248" y="50736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3243423" y="4981575"/>
            <a:ext cx="1905000" cy="45720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2329023" y="528637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5145248" y="48577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 flipV="1">
            <a:off x="3243423" y="4979988"/>
            <a:ext cx="1905000" cy="384175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3189448" y="3810000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3203286" y="5606794"/>
            <a:ext cx="370486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N-1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4799216" y="5414351"/>
            <a:ext cx="398101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M-1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4948131" y="4055885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1913533" y="5899495"/>
            <a:ext cx="1794579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pages (VPs)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stored on disk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4708977" y="5899495"/>
            <a:ext cx="1872124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pages (</a:t>
            </a:r>
            <a:r>
              <a:rPr lang="en-GB" sz="1600" dirty="0" err="1">
                <a:latin typeface="Calibri" pitchFamily="34" charset="0"/>
              </a:rPr>
              <a:t>PPs</a:t>
            </a:r>
            <a:r>
              <a:rPr lang="en-GB" sz="1600" dirty="0">
                <a:latin typeface="Calibri" pitchFamily="34" charset="0"/>
              </a:rPr>
              <a:t>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cached in DRAM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19980</TotalTime>
  <Words>3288</Words>
  <Application>Microsoft Office PowerPoint</Application>
  <PresentationFormat>On-screen Show (4:3)</PresentationFormat>
  <Paragraphs>1010</Paragraphs>
  <Slides>44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Arial Narrow</vt:lpstr>
      <vt:lpstr>Calibri</vt:lpstr>
      <vt:lpstr>Courier</vt:lpstr>
      <vt:lpstr>Courier New</vt:lpstr>
      <vt:lpstr>Times New Roman</vt:lpstr>
      <vt:lpstr>Wingdings</vt:lpstr>
      <vt:lpstr>Wingdings 2</vt:lpstr>
      <vt:lpstr>template2007</vt:lpstr>
      <vt:lpstr>Virtual Memory: Concepts  15-213/14-513/15-513: Introduction to Computer Systems 15th Lecture, October 21, 2021</vt:lpstr>
      <vt:lpstr>Hmmm, How Does This Work?!  </vt:lpstr>
      <vt:lpstr>Today  </vt:lpstr>
      <vt:lpstr>A System Using Physical Addressing</vt:lpstr>
      <vt:lpstr>A System Using Virtual Addressing</vt:lpstr>
      <vt:lpstr>Address Spaces</vt:lpstr>
      <vt:lpstr>Why Virtual Memory (VM)?</vt:lpstr>
      <vt:lpstr>Today  </vt:lpstr>
      <vt:lpstr>VM as a Tool for Caching</vt:lpstr>
      <vt:lpstr>DRAM Cache Organization</vt:lpstr>
      <vt:lpstr>Enabling Data Structure: Page Table</vt:lpstr>
      <vt:lpstr>Page Hit</vt:lpstr>
      <vt:lpstr>Page Fault</vt:lpstr>
      <vt:lpstr>Triggering a Page Fault</vt:lpstr>
      <vt:lpstr>Handling Page Fault</vt:lpstr>
      <vt:lpstr>Handling Page Fault</vt:lpstr>
      <vt:lpstr>Handling Page Fault</vt:lpstr>
      <vt:lpstr>Handling Page Fault</vt:lpstr>
      <vt:lpstr>Completing page fault</vt:lpstr>
      <vt:lpstr>Allocating Pages</vt:lpstr>
      <vt:lpstr>Locality to the Rescue Again!</vt:lpstr>
      <vt:lpstr>Today  </vt:lpstr>
      <vt:lpstr>PowerPoint Presentation</vt:lpstr>
      <vt:lpstr>VM as a Tool for Memory Management</vt:lpstr>
      <vt:lpstr>Simplifying Linking and Loading</vt:lpstr>
      <vt:lpstr>Today  </vt:lpstr>
      <vt:lpstr>VM as a Tool for Memory Protection</vt:lpstr>
      <vt:lpstr>Quiz Time!</vt:lpstr>
      <vt:lpstr>Today  </vt:lpstr>
      <vt:lpstr>VM Address Translation</vt:lpstr>
      <vt:lpstr>Summary of Address Translation Symbols</vt:lpstr>
      <vt:lpstr>Address Translation With a Page Table</vt:lpstr>
      <vt:lpstr>Address Translation: Page Hit</vt:lpstr>
      <vt:lpstr>Address Translation: Page Fault</vt:lpstr>
      <vt:lpstr>Integrating VM and Cache</vt:lpstr>
      <vt:lpstr>Speeding up Translation with a TLB</vt:lpstr>
      <vt:lpstr>Summary of Address Translation Symbols</vt:lpstr>
      <vt:lpstr>Accessing the TLB</vt:lpstr>
      <vt:lpstr>TLB Hit</vt:lpstr>
      <vt:lpstr>TLB Miss</vt:lpstr>
      <vt:lpstr>Multi-Level Page Tables</vt:lpstr>
      <vt:lpstr>A Two-Level Page Table Hierarchy</vt:lpstr>
      <vt:lpstr>Translating with a k-level Page Table</vt:lpstr>
      <vt:lpstr>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Markus Pueschel</dc:creator>
  <dc:description>Redesign of slides created by Randal E. Bryant and David R. O'Hallaron</dc:description>
  <cp:lastModifiedBy>David Varodayan</cp:lastModifiedBy>
  <cp:revision>610</cp:revision>
  <cp:lastPrinted>2019-10-21T18:08:37Z</cp:lastPrinted>
  <dcterms:created xsi:type="dcterms:W3CDTF">2011-01-05T23:17:11Z</dcterms:created>
  <dcterms:modified xsi:type="dcterms:W3CDTF">2021-10-18T16:23:31Z</dcterms:modified>
</cp:coreProperties>
</file>