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42" r:id="rId2"/>
    <p:sldId id="1486" r:id="rId3"/>
    <p:sldId id="1460" r:id="rId4"/>
    <p:sldId id="1471" r:id="rId5"/>
    <p:sldId id="1462" r:id="rId6"/>
    <p:sldId id="1463" r:id="rId7"/>
    <p:sldId id="1450" r:id="rId8"/>
    <p:sldId id="1437" r:id="rId9"/>
    <p:sldId id="1438" r:id="rId10"/>
    <p:sldId id="1440" r:id="rId11"/>
    <p:sldId id="1439" r:id="rId12"/>
    <p:sldId id="1441" r:id="rId13"/>
    <p:sldId id="1467" r:id="rId14"/>
    <p:sldId id="1477" r:id="rId15"/>
    <p:sldId id="1444" r:id="rId16"/>
    <p:sldId id="1478" r:id="rId17"/>
    <p:sldId id="1470" r:id="rId18"/>
    <p:sldId id="1249" r:id="rId19"/>
    <p:sldId id="1448" r:id="rId20"/>
    <p:sldId id="1400" r:id="rId21"/>
    <p:sldId id="1401" r:id="rId22"/>
    <p:sldId id="1452" r:id="rId23"/>
    <p:sldId id="1453" r:id="rId24"/>
    <p:sldId id="1404" r:id="rId25"/>
    <p:sldId id="1396" r:id="rId26"/>
    <p:sldId id="1405" r:id="rId27"/>
    <p:sldId id="1406" r:id="rId28"/>
    <p:sldId id="1407" r:id="rId29"/>
    <p:sldId id="1449" r:id="rId30"/>
    <p:sldId id="1426" r:id="rId31"/>
    <p:sldId id="1459" r:id="rId32"/>
    <p:sldId id="1434" r:id="rId33"/>
    <p:sldId id="1435" r:id="rId34"/>
    <p:sldId id="1445" r:id="rId35"/>
    <p:sldId id="1446" r:id="rId36"/>
    <p:sldId id="1472" r:id="rId37"/>
    <p:sldId id="1428" r:id="rId38"/>
    <p:sldId id="1427" r:id="rId39"/>
    <p:sldId id="1473" r:id="rId40"/>
    <p:sldId id="1479" r:id="rId41"/>
    <p:sldId id="1482" r:id="rId42"/>
    <p:sldId id="1483" r:id="rId43"/>
    <p:sldId id="1484" r:id="rId44"/>
    <p:sldId id="1485" r:id="rId45"/>
    <p:sldId id="1474" r:id="rId46"/>
    <p:sldId id="1480" r:id="rId47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EDFF5"/>
    <a:srgbClr val="D5F1CF"/>
    <a:srgbClr val="EBEBEB"/>
    <a:srgbClr val="F6D2D2"/>
    <a:srgbClr val="F5F5F5"/>
    <a:srgbClr val="FFFFFF"/>
    <a:srgbClr val="DBF2DA"/>
    <a:srgbClr val="990000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6192F-40F8-4D40-A4EE-4367A42AFC94}" v="11" dt="2020-10-29T03:16:32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91618" autoAdjust="0"/>
  </p:normalViewPr>
  <p:slideViewPr>
    <p:cSldViewPr snapToObjects="1">
      <p:cViewPr varScale="1">
        <p:scale>
          <a:sx n="106" d="100"/>
          <a:sy n="106" d="100"/>
        </p:scale>
        <p:origin x="1545" y="60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64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CAE6192F-40F8-4D40-A4EE-4367A42AFC94}"/>
    <pc:docChg chg="undo redo custSel addSld delSld modSld sldOrd">
      <pc:chgData name="Phil Gibbons" userId="f619c6e5d38ed7a7" providerId="LiveId" clId="{CAE6192F-40F8-4D40-A4EE-4367A42AFC94}" dt="2020-10-29T03:16:32.892" v="920" actId="20577"/>
      <pc:docMkLst>
        <pc:docMk/>
      </pc:docMkLst>
      <pc:sldChg chg="addSp modSp add mod modAnim">
        <pc:chgData name="Phil Gibbons" userId="f619c6e5d38ed7a7" providerId="LiveId" clId="{CAE6192F-40F8-4D40-A4EE-4367A42AFC94}" dt="2020-10-29T03:16:32.892" v="920" actId="20577"/>
        <pc:sldMkLst>
          <pc:docMk/>
          <pc:sldMk cId="1931010306" sldId="730"/>
        </pc:sldMkLst>
        <pc:spChg chg="mod">
          <ac:chgData name="Phil Gibbons" userId="f619c6e5d38ed7a7" providerId="LiveId" clId="{CAE6192F-40F8-4D40-A4EE-4367A42AFC94}" dt="2020-10-29T03:16:32.892" v="920" actId="20577"/>
          <ac:spMkLst>
            <pc:docMk/>
            <pc:sldMk cId="1931010306" sldId="730"/>
            <ac:spMk id="3" creationId="{00000000-0000-0000-0000-000000000000}"/>
          </ac:spMkLst>
        </pc:spChg>
        <pc:picChg chg="add mod">
          <ac:chgData name="Phil Gibbons" userId="f619c6e5d38ed7a7" providerId="LiveId" clId="{CAE6192F-40F8-4D40-A4EE-4367A42AFC94}" dt="2020-10-29T03:15:49.129" v="914" actId="1076"/>
          <ac:picMkLst>
            <pc:docMk/>
            <pc:sldMk cId="1931010306" sldId="730"/>
            <ac:picMk id="5" creationId="{DA8835AE-9FC2-4BE6-9318-B94B45BB5E7E}"/>
          </ac:picMkLst>
        </pc:picChg>
      </pc:sldChg>
      <pc:sldChg chg="modNotesTx">
        <pc:chgData name="Phil Gibbons" userId="f619c6e5d38ed7a7" providerId="LiveId" clId="{CAE6192F-40F8-4D40-A4EE-4367A42AFC94}" dt="2020-10-29T02:27:39.288" v="452" actId="20577"/>
        <pc:sldMkLst>
          <pc:docMk/>
          <pc:sldMk cId="0" sldId="1428"/>
        </pc:sldMkLst>
      </pc:sldChg>
      <pc:sldChg chg="add del">
        <pc:chgData name="Phil Gibbons" userId="f619c6e5d38ed7a7" providerId="LiveId" clId="{CAE6192F-40F8-4D40-A4EE-4367A42AFC94}" dt="2020-10-29T01:54:35.431" v="54" actId="47"/>
        <pc:sldMkLst>
          <pc:docMk/>
          <pc:sldMk cId="2367767536" sldId="1432"/>
        </pc:sldMkLst>
      </pc:sldChg>
      <pc:sldChg chg="modSp mod">
        <pc:chgData name="Phil Gibbons" userId="f619c6e5d38ed7a7" providerId="LiveId" clId="{CAE6192F-40F8-4D40-A4EE-4367A42AFC94}" dt="2020-10-29T02:19:59" v="143" actId="20577"/>
        <pc:sldMkLst>
          <pc:docMk/>
          <pc:sldMk cId="0" sldId="1435"/>
        </pc:sldMkLst>
        <pc:spChg chg="mod">
          <ac:chgData name="Phil Gibbons" userId="f619c6e5d38ed7a7" providerId="LiveId" clId="{CAE6192F-40F8-4D40-A4EE-4367A42AFC94}" dt="2020-10-29T02:19:59" v="143" actId="20577"/>
          <ac:spMkLst>
            <pc:docMk/>
            <pc:sldMk cId="0" sldId="1435"/>
            <ac:spMk id="24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1:57:03.395" v="85" actId="207"/>
        <pc:sldMkLst>
          <pc:docMk/>
          <pc:sldMk cId="0" sldId="1437"/>
        </pc:sldMkLst>
        <pc:spChg chg="mod">
          <ac:chgData name="Phil Gibbons" userId="f619c6e5d38ed7a7" providerId="LiveId" clId="{CAE6192F-40F8-4D40-A4EE-4367A42AFC94}" dt="2020-10-29T01:57:03.395" v="85" actId="207"/>
          <ac:spMkLst>
            <pc:docMk/>
            <pc:sldMk cId="0" sldId="1437"/>
            <ac:spMk id="3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2:04:10.556" v="86" actId="207"/>
        <pc:sldMkLst>
          <pc:docMk/>
          <pc:sldMk cId="0" sldId="1441"/>
        </pc:sldMkLst>
        <pc:spChg chg="mod">
          <ac:chgData name="Phil Gibbons" userId="f619c6e5d38ed7a7" providerId="LiveId" clId="{CAE6192F-40F8-4D40-A4EE-4367A42AFC94}" dt="2020-10-29T02:04:10.556" v="86" actId="207"/>
          <ac:spMkLst>
            <pc:docMk/>
            <pc:sldMk cId="0" sldId="1441"/>
            <ac:spMk id="8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2:14:26.248" v="141" actId="113"/>
        <pc:sldMkLst>
          <pc:docMk/>
          <pc:sldMk cId="500087313" sldId="1453"/>
        </pc:sldMkLst>
        <pc:spChg chg="mod">
          <ac:chgData name="Phil Gibbons" userId="f619c6e5d38ed7a7" providerId="LiveId" clId="{CAE6192F-40F8-4D40-A4EE-4367A42AFC94}" dt="2020-10-29T02:14:26.248" v="141" actId="113"/>
          <ac:spMkLst>
            <pc:docMk/>
            <pc:sldMk cId="500087313" sldId="1453"/>
            <ac:spMk id="10253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1:51:32.211" v="35" actId="1076"/>
        <pc:sldMkLst>
          <pc:docMk/>
          <pc:sldMk cId="2042544060" sldId="1463"/>
        </pc:sldMkLst>
        <pc:spChg chg="mod">
          <ac:chgData name="Phil Gibbons" userId="f619c6e5d38ed7a7" providerId="LiveId" clId="{CAE6192F-40F8-4D40-A4EE-4367A42AFC94}" dt="2020-10-29T01:51:00.533" v="15" actId="6549"/>
          <ac:spMkLst>
            <pc:docMk/>
            <pc:sldMk cId="2042544060" sldId="1463"/>
            <ac:spMk id="2" creationId="{00000000-0000-0000-0000-000000000000}"/>
          </ac:spMkLst>
        </pc:spChg>
        <pc:spChg chg="mod">
          <ac:chgData name="Phil Gibbons" userId="f619c6e5d38ed7a7" providerId="LiveId" clId="{CAE6192F-40F8-4D40-A4EE-4367A42AFC94}" dt="2020-10-29T01:51:32.211" v="35" actId="1076"/>
          <ac:spMkLst>
            <pc:docMk/>
            <pc:sldMk cId="2042544060" sldId="1463"/>
            <ac:spMk id="105" creationId="{00000000-0000-0000-0000-000000000000}"/>
          </ac:spMkLst>
        </pc:spChg>
      </pc:sldChg>
      <pc:sldChg chg="modSp mod">
        <pc:chgData name="Phil Gibbons" userId="f619c6e5d38ed7a7" providerId="LiveId" clId="{CAE6192F-40F8-4D40-A4EE-4367A42AFC94}" dt="2020-10-29T02:21:26.393" v="144" actId="14100"/>
        <pc:sldMkLst>
          <pc:docMk/>
          <pc:sldMk cId="470278912" sldId="1472"/>
        </pc:sldMkLst>
        <pc:spChg chg="mod">
          <ac:chgData name="Phil Gibbons" userId="f619c6e5d38ed7a7" providerId="LiveId" clId="{CAE6192F-40F8-4D40-A4EE-4367A42AFC94}" dt="2020-10-29T02:21:26.393" v="144" actId="14100"/>
          <ac:spMkLst>
            <pc:docMk/>
            <pc:sldMk cId="470278912" sldId="1472"/>
            <ac:spMk id="3" creationId="{00000000-0000-0000-0000-000000000000}"/>
          </ac:spMkLst>
        </pc:spChg>
      </pc:sldChg>
      <pc:sldChg chg="mod ord modShow">
        <pc:chgData name="Phil Gibbons" userId="f619c6e5d38ed7a7" providerId="LiveId" clId="{CAE6192F-40F8-4D40-A4EE-4367A42AFC94}" dt="2020-10-29T02:33:08.544" v="456"/>
        <pc:sldMkLst>
          <pc:docMk/>
          <pc:sldMk cId="3776978128" sldId="14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5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3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Brandon: I find this slide confusing and unintuitive and not good as an exercise, so I am hiding </a:t>
            </a:r>
            <a:r>
              <a:rPr lang="en-US"/>
              <a:t>it for now.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18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Reference bit – used in LRU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PROT_READ = ok to read pages</a:t>
            </a:r>
          </a:p>
          <a:p>
            <a:r>
              <a:rPr lang="en-US" dirty="0"/>
              <a:t>PROT_WRITE = ok to read or write</a:t>
            </a:r>
          </a:p>
          <a:p>
            <a:r>
              <a:rPr lang="en-US" dirty="0"/>
              <a:t>PROT_EXEC = ok to execute</a:t>
            </a:r>
          </a:p>
          <a:p>
            <a:r>
              <a:rPr lang="en-US" dirty="0"/>
              <a:t>MAP_ANON = backing store is anonymous object &amp; pages are demand-zeroed</a:t>
            </a:r>
          </a:p>
          <a:p>
            <a:r>
              <a:rPr lang="en-US" dirty="0"/>
              <a:t>MAP_PRIVATE = copy-on-write object</a:t>
            </a:r>
          </a:p>
          <a:p>
            <a:r>
              <a:rPr lang="en-US" dirty="0"/>
              <a:t>MAP_SHARED = shared object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2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2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71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1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cad=rja&amp;uact=8&amp;ved=0ahUKEwinqIG7rtPLAhXEPT4KHZA-AYUQjRwIBw&amp;url=https://en.wikipedia.org/wiki/Boating&amp;psig=AFQjCNEY0iJj5kje-URi9KrYUPw-INP-9A&amp;ust=1458704114480983" TargetMode="External"/><Relationship Id="rId5" Type="http://schemas.openxmlformats.org/officeDocument/2006/relationships/hyperlink" Target="http://www.cs.cmu.edu/~213/oldexams/exam2b-s11-sol.txt" TargetMode="External"/><Relationship Id="rId4" Type="http://schemas.openxmlformats.org/officeDocument/2006/relationships/hyperlink" Target="http://www.cs.cmu.edu/~213/oldexams/exam2b-s11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4383/quizzes/6722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Virtual Memory: Systems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16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26, 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9277" y="4763559"/>
            <a:ext cx="8154989" cy="1627189"/>
            <a:chOff x="2211252" y="149729"/>
            <a:chExt cx="8154989" cy="1627189"/>
          </a:xfrm>
        </p:grpSpPr>
        <p:sp>
          <p:nvSpPr>
            <p:cNvPr id="145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6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47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48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9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150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51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2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53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54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5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56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57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58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9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0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1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3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164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5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6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167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8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9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70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71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2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74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5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6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177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8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9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0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1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182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83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5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6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87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8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9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190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92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93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4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96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98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99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0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1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2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3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4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5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6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7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8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9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210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11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8778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171296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171825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148416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144712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9453" y="2714625"/>
            <a:ext cx="3898900" cy="304800"/>
            <a:chOff x="1277938" y="2932113"/>
            <a:chExt cx="3898900" cy="304800"/>
          </a:xfrm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127793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0" name="Rectangle 9"/>
            <p:cNvSpPr>
              <a:spLocks noChangeArrowheads="1"/>
            </p:cNvSpPr>
            <p:nvPr/>
          </p:nvSpPr>
          <p:spPr bwMode="auto">
            <a:xfrm>
              <a:off x="176530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1" name="Rectangle 12"/>
            <p:cNvSpPr>
              <a:spLocks noChangeArrowheads="1"/>
            </p:cNvSpPr>
            <p:nvPr/>
          </p:nvSpPr>
          <p:spPr bwMode="auto">
            <a:xfrm>
              <a:off x="2252663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2740025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322738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371475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4202113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6" name="Rectangle 27"/>
            <p:cNvSpPr>
              <a:spLocks noChangeArrowheads="1"/>
            </p:cNvSpPr>
            <p:nvPr/>
          </p:nvSpPr>
          <p:spPr bwMode="auto">
            <a:xfrm>
              <a:off x="4689475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0865" y="4761971"/>
            <a:ext cx="8154989" cy="1627189"/>
            <a:chOff x="512550" y="4728659"/>
            <a:chExt cx="8154989" cy="1627189"/>
          </a:xfrm>
        </p:grpSpPr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8040475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01" name="Rectangle 61"/>
            <p:cNvSpPr>
              <a:spLocks noChangeArrowheads="1"/>
            </p:cNvSpPr>
            <p:nvPr/>
          </p:nvSpPr>
          <p:spPr bwMode="auto">
            <a:xfrm>
              <a:off x="7410238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02" name="Rectangle 62"/>
            <p:cNvSpPr>
              <a:spLocks noChangeArrowheads="1"/>
            </p:cNvSpPr>
            <p:nvPr/>
          </p:nvSpPr>
          <p:spPr bwMode="auto">
            <a:xfrm>
              <a:off x="67847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6156113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553063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4903575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06" name="Rectangle 66"/>
            <p:cNvSpPr>
              <a:spLocks noChangeArrowheads="1"/>
            </p:cNvSpPr>
            <p:nvPr/>
          </p:nvSpPr>
          <p:spPr bwMode="auto">
            <a:xfrm>
              <a:off x="4274925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7" name="Rectangle 67"/>
            <p:cNvSpPr>
              <a:spLocks noChangeArrowheads="1"/>
            </p:cNvSpPr>
            <p:nvPr/>
          </p:nvSpPr>
          <p:spPr bwMode="auto">
            <a:xfrm>
              <a:off x="3647863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08" name="Rectangle 68"/>
            <p:cNvSpPr>
              <a:spLocks noChangeArrowheads="1"/>
            </p:cNvSpPr>
            <p:nvPr/>
          </p:nvSpPr>
          <p:spPr bwMode="auto">
            <a:xfrm>
              <a:off x="302238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09" name="Rectangle 69"/>
            <p:cNvSpPr>
              <a:spLocks noChangeArrowheads="1"/>
            </p:cNvSpPr>
            <p:nvPr/>
          </p:nvSpPr>
          <p:spPr bwMode="auto">
            <a:xfrm>
              <a:off x="2393738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0" name="Rectangle 70"/>
            <p:cNvSpPr>
              <a:spLocks noChangeArrowheads="1"/>
            </p:cNvSpPr>
            <p:nvPr/>
          </p:nvSpPr>
          <p:spPr bwMode="auto">
            <a:xfrm>
              <a:off x="17682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1138025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12" name="Rectangle 72"/>
            <p:cNvSpPr>
              <a:spLocks noChangeArrowheads="1"/>
            </p:cNvSpPr>
            <p:nvPr/>
          </p:nvSpPr>
          <p:spPr bwMode="auto">
            <a:xfrm>
              <a:off x="512550" y="602882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35913" name="Rectangle 73"/>
            <p:cNvSpPr>
              <a:spLocks noChangeArrowheads="1"/>
            </p:cNvSpPr>
            <p:nvPr/>
          </p:nvSpPr>
          <p:spPr bwMode="auto">
            <a:xfrm>
              <a:off x="8040475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4" name="Rectangle 74"/>
            <p:cNvSpPr>
              <a:spLocks noChangeArrowheads="1"/>
            </p:cNvSpPr>
            <p:nvPr/>
          </p:nvSpPr>
          <p:spPr bwMode="auto">
            <a:xfrm>
              <a:off x="7410238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5" name="Rectangle 75"/>
            <p:cNvSpPr>
              <a:spLocks noChangeArrowheads="1"/>
            </p:cNvSpPr>
            <p:nvPr/>
          </p:nvSpPr>
          <p:spPr bwMode="auto">
            <a:xfrm>
              <a:off x="67847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16" name="Rectangle 76"/>
            <p:cNvSpPr>
              <a:spLocks noChangeArrowheads="1"/>
            </p:cNvSpPr>
            <p:nvPr/>
          </p:nvSpPr>
          <p:spPr bwMode="auto">
            <a:xfrm>
              <a:off x="6156113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7" name="Rectangle 77"/>
            <p:cNvSpPr>
              <a:spLocks noChangeArrowheads="1"/>
            </p:cNvSpPr>
            <p:nvPr/>
          </p:nvSpPr>
          <p:spPr bwMode="auto">
            <a:xfrm>
              <a:off x="553063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8" name="Rectangle 78"/>
            <p:cNvSpPr>
              <a:spLocks noChangeArrowheads="1"/>
            </p:cNvSpPr>
            <p:nvPr/>
          </p:nvSpPr>
          <p:spPr bwMode="auto">
            <a:xfrm>
              <a:off x="4903575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35919" name="Rectangle 79"/>
            <p:cNvSpPr>
              <a:spLocks noChangeArrowheads="1"/>
            </p:cNvSpPr>
            <p:nvPr/>
          </p:nvSpPr>
          <p:spPr bwMode="auto">
            <a:xfrm>
              <a:off x="4274925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0" name="Rectangle 80"/>
            <p:cNvSpPr>
              <a:spLocks noChangeArrowheads="1"/>
            </p:cNvSpPr>
            <p:nvPr/>
          </p:nvSpPr>
          <p:spPr bwMode="auto">
            <a:xfrm>
              <a:off x="3647863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1" name="Rectangle 81"/>
            <p:cNvSpPr>
              <a:spLocks noChangeArrowheads="1"/>
            </p:cNvSpPr>
            <p:nvPr/>
          </p:nvSpPr>
          <p:spPr bwMode="auto">
            <a:xfrm>
              <a:off x="302238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35922" name="Rectangle 82"/>
            <p:cNvSpPr>
              <a:spLocks noChangeArrowheads="1"/>
            </p:cNvSpPr>
            <p:nvPr/>
          </p:nvSpPr>
          <p:spPr bwMode="auto">
            <a:xfrm>
              <a:off x="2393738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3" name="Rectangle 83"/>
            <p:cNvSpPr>
              <a:spLocks noChangeArrowheads="1"/>
            </p:cNvSpPr>
            <p:nvPr/>
          </p:nvSpPr>
          <p:spPr bwMode="auto">
            <a:xfrm>
              <a:off x="17682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4" name="Rectangle 84"/>
            <p:cNvSpPr>
              <a:spLocks noChangeArrowheads="1"/>
            </p:cNvSpPr>
            <p:nvPr/>
          </p:nvSpPr>
          <p:spPr bwMode="auto">
            <a:xfrm>
              <a:off x="1138025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25" name="Rectangle 85"/>
            <p:cNvSpPr>
              <a:spLocks noChangeArrowheads="1"/>
            </p:cNvSpPr>
            <p:nvPr/>
          </p:nvSpPr>
          <p:spPr bwMode="auto">
            <a:xfrm>
              <a:off x="512550" y="570338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35926" name="Rectangle 86"/>
            <p:cNvSpPr>
              <a:spLocks noChangeArrowheads="1"/>
            </p:cNvSpPr>
            <p:nvPr/>
          </p:nvSpPr>
          <p:spPr bwMode="auto">
            <a:xfrm>
              <a:off x="8040475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7" name="Rectangle 87"/>
            <p:cNvSpPr>
              <a:spLocks noChangeArrowheads="1"/>
            </p:cNvSpPr>
            <p:nvPr/>
          </p:nvSpPr>
          <p:spPr bwMode="auto">
            <a:xfrm>
              <a:off x="7410238" y="5379534"/>
              <a:ext cx="630238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8" name="Rectangle 88"/>
            <p:cNvSpPr>
              <a:spLocks noChangeArrowheads="1"/>
            </p:cNvSpPr>
            <p:nvPr/>
          </p:nvSpPr>
          <p:spPr bwMode="auto">
            <a:xfrm>
              <a:off x="6784763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29" name="Rectangle 89"/>
            <p:cNvSpPr>
              <a:spLocks noChangeArrowheads="1"/>
            </p:cNvSpPr>
            <p:nvPr/>
          </p:nvSpPr>
          <p:spPr bwMode="auto">
            <a:xfrm>
              <a:off x="6156113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0" name="Rectangle 90"/>
            <p:cNvSpPr>
              <a:spLocks noChangeArrowheads="1"/>
            </p:cNvSpPr>
            <p:nvPr/>
          </p:nvSpPr>
          <p:spPr bwMode="auto">
            <a:xfrm>
              <a:off x="553063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1" name="Rectangle 91"/>
            <p:cNvSpPr>
              <a:spLocks noChangeArrowheads="1"/>
            </p:cNvSpPr>
            <p:nvPr/>
          </p:nvSpPr>
          <p:spPr bwMode="auto">
            <a:xfrm>
              <a:off x="4903575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35932" name="Rectangle 92"/>
            <p:cNvSpPr>
              <a:spLocks noChangeArrowheads="1"/>
            </p:cNvSpPr>
            <p:nvPr/>
          </p:nvSpPr>
          <p:spPr bwMode="auto">
            <a:xfrm>
              <a:off x="4274925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3" name="Rectangle 93"/>
            <p:cNvSpPr>
              <a:spLocks noChangeArrowheads="1"/>
            </p:cNvSpPr>
            <p:nvPr/>
          </p:nvSpPr>
          <p:spPr bwMode="auto">
            <a:xfrm>
              <a:off x="3647863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4" name="Rectangle 94"/>
            <p:cNvSpPr>
              <a:spLocks noChangeArrowheads="1"/>
            </p:cNvSpPr>
            <p:nvPr/>
          </p:nvSpPr>
          <p:spPr bwMode="auto">
            <a:xfrm>
              <a:off x="302238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35" name="Rectangle 95"/>
            <p:cNvSpPr>
              <a:spLocks noChangeArrowheads="1"/>
            </p:cNvSpPr>
            <p:nvPr/>
          </p:nvSpPr>
          <p:spPr bwMode="auto">
            <a:xfrm>
              <a:off x="2393738" y="5379534"/>
              <a:ext cx="628650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36" name="Rectangle 96"/>
            <p:cNvSpPr>
              <a:spLocks noChangeArrowheads="1"/>
            </p:cNvSpPr>
            <p:nvPr/>
          </p:nvSpPr>
          <p:spPr bwMode="auto">
            <a:xfrm>
              <a:off x="1768263" y="5379534"/>
              <a:ext cx="625475" cy="323850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35937" name="Rectangle 97"/>
            <p:cNvSpPr>
              <a:spLocks noChangeArrowheads="1"/>
            </p:cNvSpPr>
            <p:nvPr/>
          </p:nvSpPr>
          <p:spPr bwMode="auto">
            <a:xfrm>
              <a:off x="1138025" y="5379534"/>
              <a:ext cx="630238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35938" name="Rectangle 98"/>
            <p:cNvSpPr>
              <a:spLocks noChangeArrowheads="1"/>
            </p:cNvSpPr>
            <p:nvPr/>
          </p:nvSpPr>
          <p:spPr bwMode="auto">
            <a:xfrm>
              <a:off x="512550" y="5379534"/>
              <a:ext cx="625475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5939" name="Rectangle 99"/>
            <p:cNvSpPr>
              <a:spLocks noChangeArrowheads="1"/>
            </p:cNvSpPr>
            <p:nvPr/>
          </p:nvSpPr>
          <p:spPr bwMode="auto">
            <a:xfrm>
              <a:off x="8040475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0" name="Rectangle 100"/>
            <p:cNvSpPr>
              <a:spLocks noChangeArrowheads="1"/>
            </p:cNvSpPr>
            <p:nvPr/>
          </p:nvSpPr>
          <p:spPr bwMode="auto">
            <a:xfrm>
              <a:off x="7410238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41" name="Rectangle 101"/>
            <p:cNvSpPr>
              <a:spLocks noChangeArrowheads="1"/>
            </p:cNvSpPr>
            <p:nvPr/>
          </p:nvSpPr>
          <p:spPr bwMode="auto">
            <a:xfrm>
              <a:off x="67847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42" name="Rectangle 102"/>
            <p:cNvSpPr>
              <a:spLocks noChangeArrowheads="1"/>
            </p:cNvSpPr>
            <p:nvPr/>
          </p:nvSpPr>
          <p:spPr bwMode="auto">
            <a:xfrm>
              <a:off x="6156113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3" name="Rectangle 103"/>
            <p:cNvSpPr>
              <a:spLocks noChangeArrowheads="1"/>
            </p:cNvSpPr>
            <p:nvPr/>
          </p:nvSpPr>
          <p:spPr bwMode="auto">
            <a:xfrm>
              <a:off x="553063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44" name="Rectangle 104"/>
            <p:cNvSpPr>
              <a:spLocks noChangeArrowheads="1"/>
            </p:cNvSpPr>
            <p:nvPr/>
          </p:nvSpPr>
          <p:spPr bwMode="auto">
            <a:xfrm>
              <a:off x="4903575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35945" name="Rectangle 105"/>
            <p:cNvSpPr>
              <a:spLocks noChangeArrowheads="1"/>
            </p:cNvSpPr>
            <p:nvPr/>
          </p:nvSpPr>
          <p:spPr bwMode="auto">
            <a:xfrm>
              <a:off x="4274925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6" name="Rectangle 106"/>
            <p:cNvSpPr>
              <a:spLocks noChangeArrowheads="1"/>
            </p:cNvSpPr>
            <p:nvPr/>
          </p:nvSpPr>
          <p:spPr bwMode="auto">
            <a:xfrm>
              <a:off x="3647863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47" name="Rectangle 107"/>
            <p:cNvSpPr>
              <a:spLocks noChangeArrowheads="1"/>
            </p:cNvSpPr>
            <p:nvPr/>
          </p:nvSpPr>
          <p:spPr bwMode="auto">
            <a:xfrm>
              <a:off x="302238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35948" name="Rectangle 108"/>
            <p:cNvSpPr>
              <a:spLocks noChangeArrowheads="1"/>
            </p:cNvSpPr>
            <p:nvPr/>
          </p:nvSpPr>
          <p:spPr bwMode="auto">
            <a:xfrm>
              <a:off x="2393738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9" name="Rectangle 109"/>
            <p:cNvSpPr>
              <a:spLocks noChangeArrowheads="1"/>
            </p:cNvSpPr>
            <p:nvPr/>
          </p:nvSpPr>
          <p:spPr bwMode="auto">
            <a:xfrm>
              <a:off x="17682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50" name="Rectangle 110"/>
            <p:cNvSpPr>
              <a:spLocks noChangeArrowheads="1"/>
            </p:cNvSpPr>
            <p:nvPr/>
          </p:nvSpPr>
          <p:spPr bwMode="auto">
            <a:xfrm>
              <a:off x="1138025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51" name="Rectangle 111"/>
            <p:cNvSpPr>
              <a:spLocks noChangeArrowheads="1"/>
            </p:cNvSpPr>
            <p:nvPr/>
          </p:nvSpPr>
          <p:spPr bwMode="auto">
            <a:xfrm>
              <a:off x="512550" y="505409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5952" name="Rectangle 112"/>
            <p:cNvSpPr>
              <a:spLocks noChangeArrowheads="1"/>
            </p:cNvSpPr>
            <p:nvPr/>
          </p:nvSpPr>
          <p:spPr bwMode="auto">
            <a:xfrm>
              <a:off x="8040475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3" name="Rectangle 113"/>
            <p:cNvSpPr>
              <a:spLocks noChangeArrowheads="1"/>
            </p:cNvSpPr>
            <p:nvPr/>
          </p:nvSpPr>
          <p:spPr bwMode="auto">
            <a:xfrm>
              <a:off x="7410238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4" name="Rectangle 114"/>
            <p:cNvSpPr>
              <a:spLocks noChangeArrowheads="1"/>
            </p:cNvSpPr>
            <p:nvPr/>
          </p:nvSpPr>
          <p:spPr bwMode="auto">
            <a:xfrm>
              <a:off x="67847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5" name="Rectangle 115"/>
            <p:cNvSpPr>
              <a:spLocks noChangeArrowheads="1"/>
            </p:cNvSpPr>
            <p:nvPr/>
          </p:nvSpPr>
          <p:spPr bwMode="auto">
            <a:xfrm>
              <a:off x="6156113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6" name="Rectangle 116"/>
            <p:cNvSpPr>
              <a:spLocks noChangeArrowheads="1"/>
            </p:cNvSpPr>
            <p:nvPr/>
          </p:nvSpPr>
          <p:spPr bwMode="auto">
            <a:xfrm>
              <a:off x="553063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7" name="Rectangle 117"/>
            <p:cNvSpPr>
              <a:spLocks noChangeArrowheads="1"/>
            </p:cNvSpPr>
            <p:nvPr/>
          </p:nvSpPr>
          <p:spPr bwMode="auto">
            <a:xfrm>
              <a:off x="4903575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8" name="Rectangle 118"/>
            <p:cNvSpPr>
              <a:spLocks noChangeArrowheads="1"/>
            </p:cNvSpPr>
            <p:nvPr/>
          </p:nvSpPr>
          <p:spPr bwMode="auto">
            <a:xfrm>
              <a:off x="4274925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9" name="Rectangle 119"/>
            <p:cNvSpPr>
              <a:spLocks noChangeArrowheads="1"/>
            </p:cNvSpPr>
            <p:nvPr/>
          </p:nvSpPr>
          <p:spPr bwMode="auto">
            <a:xfrm>
              <a:off x="3647863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0" name="Rectangle 120"/>
            <p:cNvSpPr>
              <a:spLocks noChangeArrowheads="1"/>
            </p:cNvSpPr>
            <p:nvPr/>
          </p:nvSpPr>
          <p:spPr bwMode="auto">
            <a:xfrm>
              <a:off x="302238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1" name="Rectangle 121"/>
            <p:cNvSpPr>
              <a:spLocks noChangeArrowheads="1"/>
            </p:cNvSpPr>
            <p:nvPr/>
          </p:nvSpPr>
          <p:spPr bwMode="auto">
            <a:xfrm>
              <a:off x="2393738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62" name="Rectangle 122"/>
            <p:cNvSpPr>
              <a:spLocks noChangeArrowheads="1"/>
            </p:cNvSpPr>
            <p:nvPr/>
          </p:nvSpPr>
          <p:spPr bwMode="auto">
            <a:xfrm>
              <a:off x="17682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3" name="Rectangle 123"/>
            <p:cNvSpPr>
              <a:spLocks noChangeArrowheads="1"/>
            </p:cNvSpPr>
            <p:nvPr/>
          </p:nvSpPr>
          <p:spPr bwMode="auto">
            <a:xfrm>
              <a:off x="1138025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4" name="Rectangle 124"/>
            <p:cNvSpPr>
              <a:spLocks noChangeArrowheads="1"/>
            </p:cNvSpPr>
            <p:nvPr/>
          </p:nvSpPr>
          <p:spPr bwMode="auto">
            <a:xfrm>
              <a:off x="512550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35965" name="Line 125"/>
            <p:cNvSpPr>
              <a:spLocks noChangeShapeType="1"/>
            </p:cNvSpPr>
            <p:nvPr/>
          </p:nvSpPr>
          <p:spPr bwMode="auto">
            <a:xfrm>
              <a:off x="512550" y="505409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5966" name="Line 126"/>
            <p:cNvSpPr>
              <a:spLocks noChangeShapeType="1"/>
            </p:cNvSpPr>
            <p:nvPr/>
          </p:nvSpPr>
          <p:spPr bwMode="auto">
            <a:xfrm>
              <a:off x="512550" y="537953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7" name="Line 127"/>
            <p:cNvSpPr>
              <a:spLocks noChangeShapeType="1"/>
            </p:cNvSpPr>
            <p:nvPr/>
          </p:nvSpPr>
          <p:spPr bwMode="auto">
            <a:xfrm>
              <a:off x="512550" y="570338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8" name="Line 128"/>
            <p:cNvSpPr>
              <a:spLocks noChangeShapeType="1"/>
            </p:cNvSpPr>
            <p:nvPr/>
          </p:nvSpPr>
          <p:spPr bwMode="auto">
            <a:xfrm>
              <a:off x="512550" y="602882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9" name="Line 129"/>
            <p:cNvSpPr>
              <a:spLocks noChangeShapeType="1"/>
            </p:cNvSpPr>
            <p:nvPr/>
          </p:nvSpPr>
          <p:spPr bwMode="auto">
            <a:xfrm>
              <a:off x="17682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Line 130"/>
            <p:cNvSpPr>
              <a:spLocks noChangeShapeType="1"/>
            </p:cNvSpPr>
            <p:nvPr/>
          </p:nvSpPr>
          <p:spPr bwMode="auto">
            <a:xfrm>
              <a:off x="23937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1" name="Line 131"/>
            <p:cNvSpPr>
              <a:spLocks noChangeShapeType="1"/>
            </p:cNvSpPr>
            <p:nvPr/>
          </p:nvSpPr>
          <p:spPr bwMode="auto">
            <a:xfrm>
              <a:off x="36478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427492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3" name="Line 133"/>
            <p:cNvSpPr>
              <a:spLocks noChangeShapeType="1"/>
            </p:cNvSpPr>
            <p:nvPr/>
          </p:nvSpPr>
          <p:spPr bwMode="auto">
            <a:xfrm>
              <a:off x="55306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Line 134"/>
            <p:cNvSpPr>
              <a:spLocks noChangeShapeType="1"/>
            </p:cNvSpPr>
            <p:nvPr/>
          </p:nvSpPr>
          <p:spPr bwMode="auto">
            <a:xfrm>
              <a:off x="615611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35"/>
            <p:cNvSpPr>
              <a:spLocks noChangeShapeType="1"/>
            </p:cNvSpPr>
            <p:nvPr/>
          </p:nvSpPr>
          <p:spPr bwMode="auto">
            <a:xfrm>
              <a:off x="74102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Line 136"/>
            <p:cNvSpPr>
              <a:spLocks noChangeShapeType="1"/>
            </p:cNvSpPr>
            <p:nvPr/>
          </p:nvSpPr>
          <p:spPr bwMode="auto">
            <a:xfrm>
              <a:off x="804047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113802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8" name="Line 138"/>
            <p:cNvSpPr>
              <a:spLocks noChangeShapeType="1"/>
            </p:cNvSpPr>
            <p:nvPr/>
          </p:nvSpPr>
          <p:spPr bwMode="auto">
            <a:xfrm>
              <a:off x="3022388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9" name="Line 139"/>
            <p:cNvSpPr>
              <a:spLocks noChangeShapeType="1"/>
            </p:cNvSpPr>
            <p:nvPr/>
          </p:nvSpPr>
          <p:spPr bwMode="auto">
            <a:xfrm>
              <a:off x="512550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0" name="Line 140"/>
            <p:cNvSpPr>
              <a:spLocks noChangeShapeType="1"/>
            </p:cNvSpPr>
            <p:nvPr/>
          </p:nvSpPr>
          <p:spPr bwMode="auto">
            <a:xfrm>
              <a:off x="490357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1" name="Line 141"/>
            <p:cNvSpPr>
              <a:spLocks noChangeShapeType="1"/>
            </p:cNvSpPr>
            <p:nvPr/>
          </p:nvSpPr>
          <p:spPr bwMode="auto">
            <a:xfrm>
              <a:off x="6784763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2" name="Line 142"/>
            <p:cNvSpPr>
              <a:spLocks noChangeShapeType="1"/>
            </p:cNvSpPr>
            <p:nvPr/>
          </p:nvSpPr>
          <p:spPr bwMode="auto">
            <a:xfrm>
              <a:off x="512550" y="472865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 dirty="0">
                <a:solidFill>
                  <a:srgbClr val="990000"/>
                </a:solidFill>
              </a:endParaRPr>
            </a:p>
          </p:txBody>
        </p:sp>
        <p:sp>
          <p:nvSpPr>
            <p:cNvPr id="35983" name="Line 143"/>
            <p:cNvSpPr>
              <a:spLocks noChangeShapeType="1"/>
            </p:cNvSpPr>
            <p:nvPr/>
          </p:nvSpPr>
          <p:spPr bwMode="auto">
            <a:xfrm>
              <a:off x="8665951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4" name="Line 144"/>
            <p:cNvSpPr>
              <a:spLocks noChangeShapeType="1"/>
            </p:cNvSpPr>
            <p:nvPr/>
          </p:nvSpPr>
          <p:spPr bwMode="auto">
            <a:xfrm>
              <a:off x="512550" y="635426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5083" y="4347659"/>
            <a:ext cx="34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Translation Lookaside Buffer (TLB)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946" y="370682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VPN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= 0b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11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01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= 0x0D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showing the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3700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063683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37572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44932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14134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2834958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5285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2205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22059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5285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283813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14134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4493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374565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06368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3700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191420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467804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192161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3700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063683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37572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44932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14134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2834958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5285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2205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22059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15286" y="25285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283813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14134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44932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376099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06368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3700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191420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467804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190500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4195631" cy="90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246576" y="3741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0x0D </a:t>
            </a:r>
            <a:r>
              <a:rPr lang="en-US" sz="1800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0x2D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02" y="5203674"/>
            <a:ext cx="3588416" cy="6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4648200" y="5389652"/>
            <a:ext cx="608012" cy="188170"/>
          </a:xfrm>
          <a:prstGeom prst="rightArrow">
            <a:avLst>
              <a:gd name="adj1" fmla="val 50000"/>
              <a:gd name="adj2" fmla="val 105958"/>
            </a:avLst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cache line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707567" y="1613566"/>
            <a:ext cx="6343233" cy="1509048"/>
            <a:chOff x="1711325" y="1629578"/>
            <a:chExt cx="6343233" cy="1509048"/>
          </a:xfrm>
        </p:grpSpPr>
        <p:sp>
          <p:nvSpPr>
            <p:cNvPr id="34" name="Rectangle 33"/>
            <p:cNvSpPr/>
            <p:nvPr/>
          </p:nvSpPr>
          <p:spPr bwMode="auto">
            <a:xfrm>
              <a:off x="7441170" y="1906799"/>
              <a:ext cx="542925" cy="3693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29578"/>
              <a:ext cx="3863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V[0b</a:t>
              </a:r>
              <a:r>
                <a:rPr lang="en-US" sz="1800" dirty="0">
                  <a:solidFill>
                    <a:srgbClr val="7030A0"/>
                  </a:solidFill>
                  <a:latin typeface="Calibri" pitchFamily="34" charset="0"/>
                </a:rPr>
                <a:t>00001101</a:t>
              </a:r>
              <a:r>
                <a:rPr lang="en-US" sz="1800" dirty="0">
                  <a:solidFill>
                    <a:srgbClr val="FFC000"/>
                  </a:solidFill>
                  <a:latin typeface="Calibri" pitchFamily="34" charset="0"/>
                </a:rPr>
                <a:t>101001</a:t>
              </a:r>
              <a:r>
                <a:rPr lang="en-US" sz="1800" dirty="0">
                  <a:latin typeface="Calibri" pitchFamily="34" charset="0"/>
                </a:rPr>
                <a:t>] = V[0x369]</a:t>
              </a:r>
            </a:p>
            <a:p>
              <a:r>
                <a:rPr lang="en-US" sz="1800" dirty="0">
                  <a:latin typeface="Calibri" pitchFamily="34" charset="0"/>
                </a:rPr>
                <a:t>P[0b</a:t>
              </a:r>
              <a:r>
                <a:rPr lang="en-US" sz="1800" dirty="0">
                  <a:solidFill>
                    <a:srgbClr val="0070C0"/>
                  </a:solidFill>
                  <a:latin typeface="Calibri" pitchFamily="34" charset="0"/>
                </a:rPr>
                <a:t>101101</a:t>
              </a:r>
              <a:r>
                <a:rPr lang="en-US" sz="1800" dirty="0">
                  <a:solidFill>
                    <a:srgbClr val="00B050"/>
                  </a:solidFill>
                  <a:latin typeface="Calibri" pitchFamily="34" charset="0"/>
                </a:rPr>
                <a:t>1010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01</a:t>
              </a:r>
              <a:r>
                <a:rPr lang="en-US" sz="1800" dirty="0">
                  <a:latin typeface="Calibri" pitchFamily="34" charset="0"/>
                </a:rPr>
                <a:t>] = P[0xB69] = 0x15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1711325" y="2209800"/>
              <a:ext cx="3013075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Straight Connector 292"/>
            <p:cNvCxnSpPr>
              <a:cxnSpLocks/>
            </p:cNvCxnSpPr>
            <p:nvPr/>
          </p:nvCxnSpPr>
          <p:spPr bwMode="auto">
            <a:xfrm flipV="1">
              <a:off x="4627032" y="2216680"/>
              <a:ext cx="760941" cy="89098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Straight Connector 294"/>
            <p:cNvCxnSpPr/>
            <p:nvPr/>
          </p:nvCxnSpPr>
          <p:spPr bwMode="auto">
            <a:xfrm flipH="1" flipV="1">
              <a:off x="6097591" y="2209801"/>
              <a:ext cx="1479548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Straight Connector 293"/>
            <p:cNvCxnSpPr>
              <a:cxnSpLocks/>
            </p:cNvCxnSpPr>
            <p:nvPr/>
          </p:nvCxnSpPr>
          <p:spPr bwMode="auto">
            <a:xfrm flipH="1" flipV="1">
              <a:off x="5880689" y="2205900"/>
              <a:ext cx="683211" cy="932726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Cache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B05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00B0F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35503" y="3125787"/>
            <a:ext cx="2924172" cy="304800"/>
            <a:chOff x="4787903" y="3278187"/>
            <a:chExt cx="2924172" cy="304800"/>
          </a:xfrm>
        </p:grpSpPr>
        <p:sp>
          <p:nvSpPr>
            <p:cNvPr id="205" name="Rectangle 24"/>
            <p:cNvSpPr>
              <a:spLocks noChangeArrowheads="1"/>
            </p:cNvSpPr>
            <p:nvPr/>
          </p:nvSpPr>
          <p:spPr bwMode="auto">
            <a:xfrm>
              <a:off x="4787903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6" name="Rectangle 27"/>
            <p:cNvSpPr>
              <a:spLocks noChangeArrowheads="1"/>
            </p:cNvSpPr>
            <p:nvPr/>
          </p:nvSpPr>
          <p:spPr bwMode="auto">
            <a:xfrm>
              <a:off x="5275266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07" name="Rectangle 30"/>
            <p:cNvSpPr>
              <a:spLocks noChangeArrowheads="1"/>
            </p:cNvSpPr>
            <p:nvPr/>
          </p:nvSpPr>
          <p:spPr bwMode="auto">
            <a:xfrm>
              <a:off x="5762629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8" name="Rectangle 33"/>
            <p:cNvSpPr>
              <a:spLocks noChangeArrowheads="1"/>
            </p:cNvSpPr>
            <p:nvPr/>
          </p:nvSpPr>
          <p:spPr bwMode="auto">
            <a:xfrm>
              <a:off x="6249991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1" name="Rectangle 36"/>
            <p:cNvSpPr>
              <a:spLocks noChangeArrowheads="1"/>
            </p:cNvSpPr>
            <p:nvPr/>
          </p:nvSpPr>
          <p:spPr bwMode="auto">
            <a:xfrm>
              <a:off x="6737353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2" name="Rectangle 39"/>
            <p:cNvSpPr>
              <a:spLocks noChangeArrowheads="1"/>
            </p:cNvSpPr>
            <p:nvPr/>
          </p:nvSpPr>
          <p:spPr bwMode="auto">
            <a:xfrm>
              <a:off x="7224712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461" name="Group 460"/>
          <p:cNvGrpSpPr/>
          <p:nvPr/>
        </p:nvGrpSpPr>
        <p:grpSpPr>
          <a:xfrm>
            <a:off x="167078" y="4060560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62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63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64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65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66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7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68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69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2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3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4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75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76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77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78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79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80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1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82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83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84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85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86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87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8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89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90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1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2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3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4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95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96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97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98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99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500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01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02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03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04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5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6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09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10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11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2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513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4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515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6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517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18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19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20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21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22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23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24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25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26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41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4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5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6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7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48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49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50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51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52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53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54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5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56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57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58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59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60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61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2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63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64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5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6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7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8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69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70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71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2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3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4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5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76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77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78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79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80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81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82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83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84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85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6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7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8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9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0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91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92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93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94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95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96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97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98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99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600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601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602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603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604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605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606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07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21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Box 834"/>
          <p:cNvSpPr txBox="1"/>
          <p:nvPr/>
        </p:nvSpPr>
        <p:spPr>
          <a:xfrm>
            <a:off x="115658" y="3556992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131" name="Rectangle 6"/>
          <p:cNvSpPr>
            <a:spLocks noChangeArrowheads="1"/>
          </p:cNvSpPr>
          <p:nvPr/>
        </p:nvSpPr>
        <p:spPr bwMode="auto">
          <a:xfrm>
            <a:off x="1089025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108902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133" name="Rectangle 9"/>
          <p:cNvSpPr>
            <a:spLocks noChangeArrowheads="1"/>
          </p:cNvSpPr>
          <p:nvPr/>
        </p:nvSpPr>
        <p:spPr bwMode="auto">
          <a:xfrm>
            <a:off x="1576387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0"/>
          <p:cNvSpPr>
            <a:spLocks noChangeArrowheads="1"/>
          </p:cNvSpPr>
          <p:nvPr/>
        </p:nvSpPr>
        <p:spPr bwMode="auto">
          <a:xfrm>
            <a:off x="157638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35" name="Rectangle 12"/>
          <p:cNvSpPr>
            <a:spLocks noChangeArrowheads="1"/>
          </p:cNvSpPr>
          <p:nvPr/>
        </p:nvSpPr>
        <p:spPr bwMode="auto">
          <a:xfrm>
            <a:off x="2063750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"/>
          <p:cNvSpPr>
            <a:spLocks noChangeArrowheads="1"/>
          </p:cNvSpPr>
          <p:nvPr/>
        </p:nvSpPr>
        <p:spPr bwMode="auto">
          <a:xfrm>
            <a:off x="206375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2551112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6"/>
          <p:cNvSpPr>
            <a:spLocks noChangeArrowheads="1"/>
          </p:cNvSpPr>
          <p:nvPr/>
        </p:nvSpPr>
        <p:spPr bwMode="auto">
          <a:xfrm>
            <a:off x="255111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39" name="Rectangle 18"/>
          <p:cNvSpPr>
            <a:spLocks noChangeArrowheads="1"/>
          </p:cNvSpPr>
          <p:nvPr/>
        </p:nvSpPr>
        <p:spPr bwMode="auto">
          <a:xfrm>
            <a:off x="3038475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9"/>
          <p:cNvSpPr>
            <a:spLocks noChangeArrowheads="1"/>
          </p:cNvSpPr>
          <p:nvPr/>
        </p:nvSpPr>
        <p:spPr bwMode="auto">
          <a:xfrm>
            <a:off x="303847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41" name="Rectangle 21"/>
          <p:cNvSpPr>
            <a:spLocks noChangeArrowheads="1"/>
          </p:cNvSpPr>
          <p:nvPr/>
        </p:nvSpPr>
        <p:spPr bwMode="auto">
          <a:xfrm>
            <a:off x="3525837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22"/>
          <p:cNvSpPr>
            <a:spLocks noChangeArrowheads="1"/>
          </p:cNvSpPr>
          <p:nvPr/>
        </p:nvSpPr>
        <p:spPr bwMode="auto">
          <a:xfrm>
            <a:off x="352583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43" name="Rectangle 24"/>
          <p:cNvSpPr>
            <a:spLocks noChangeArrowheads="1"/>
          </p:cNvSpPr>
          <p:nvPr/>
        </p:nvSpPr>
        <p:spPr bwMode="auto">
          <a:xfrm>
            <a:off x="4013200" y="2171700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25"/>
          <p:cNvSpPr>
            <a:spLocks noChangeArrowheads="1"/>
          </p:cNvSpPr>
          <p:nvPr/>
        </p:nvSpPr>
        <p:spPr bwMode="auto">
          <a:xfrm>
            <a:off x="401320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45" name="Rectangle 27"/>
          <p:cNvSpPr>
            <a:spLocks noChangeArrowheads="1"/>
          </p:cNvSpPr>
          <p:nvPr/>
        </p:nvSpPr>
        <p:spPr bwMode="auto">
          <a:xfrm>
            <a:off x="4500562" y="2171700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450056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47" name="Rectangle 30"/>
          <p:cNvSpPr>
            <a:spLocks noChangeArrowheads="1"/>
          </p:cNvSpPr>
          <p:nvPr/>
        </p:nvSpPr>
        <p:spPr bwMode="auto">
          <a:xfrm>
            <a:off x="4987925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31"/>
          <p:cNvSpPr>
            <a:spLocks noChangeArrowheads="1"/>
          </p:cNvSpPr>
          <p:nvPr/>
        </p:nvSpPr>
        <p:spPr bwMode="auto">
          <a:xfrm>
            <a:off x="498792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5475287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547528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51" name="Rectangle 36"/>
          <p:cNvSpPr>
            <a:spLocks noChangeArrowheads="1"/>
          </p:cNvSpPr>
          <p:nvPr/>
        </p:nvSpPr>
        <p:spPr bwMode="auto">
          <a:xfrm>
            <a:off x="5962650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37"/>
          <p:cNvSpPr>
            <a:spLocks noChangeArrowheads="1"/>
          </p:cNvSpPr>
          <p:nvPr/>
        </p:nvSpPr>
        <p:spPr bwMode="auto">
          <a:xfrm>
            <a:off x="596265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53" name="Rectangle 39"/>
          <p:cNvSpPr>
            <a:spLocks noChangeArrowheads="1"/>
          </p:cNvSpPr>
          <p:nvPr/>
        </p:nvSpPr>
        <p:spPr bwMode="auto">
          <a:xfrm>
            <a:off x="6450012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40"/>
          <p:cNvSpPr>
            <a:spLocks noChangeArrowheads="1"/>
          </p:cNvSpPr>
          <p:nvPr/>
        </p:nvSpPr>
        <p:spPr bwMode="auto">
          <a:xfrm>
            <a:off x="645001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55" name="Rectangle 42"/>
          <p:cNvSpPr>
            <a:spLocks noChangeArrowheads="1"/>
          </p:cNvSpPr>
          <p:nvPr/>
        </p:nvSpPr>
        <p:spPr bwMode="auto">
          <a:xfrm>
            <a:off x="6937375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43"/>
          <p:cNvSpPr>
            <a:spLocks noChangeArrowheads="1"/>
          </p:cNvSpPr>
          <p:nvPr/>
        </p:nvSpPr>
        <p:spPr bwMode="auto">
          <a:xfrm>
            <a:off x="693737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57" name="Rectangle 45"/>
          <p:cNvSpPr>
            <a:spLocks noChangeArrowheads="1"/>
          </p:cNvSpPr>
          <p:nvPr/>
        </p:nvSpPr>
        <p:spPr bwMode="auto">
          <a:xfrm>
            <a:off x="7424737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46"/>
          <p:cNvSpPr>
            <a:spLocks noChangeArrowheads="1"/>
          </p:cNvSpPr>
          <p:nvPr/>
        </p:nvSpPr>
        <p:spPr bwMode="auto">
          <a:xfrm>
            <a:off x="742473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59" name="Group 47"/>
          <p:cNvGrpSpPr>
            <a:grpSpLocks/>
          </p:cNvGrpSpPr>
          <p:nvPr/>
        </p:nvGrpSpPr>
        <p:grpSpPr bwMode="auto">
          <a:xfrm>
            <a:off x="4987924" y="2636838"/>
            <a:ext cx="2924175" cy="333375"/>
            <a:chOff x="3085" y="1661"/>
            <a:chExt cx="1842" cy="210"/>
          </a:xfrm>
        </p:grpSpPr>
        <p:sp>
          <p:nvSpPr>
            <p:cNvPr id="160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162" name="Group 50"/>
          <p:cNvGrpSpPr>
            <a:grpSpLocks/>
          </p:cNvGrpSpPr>
          <p:nvPr/>
        </p:nvGrpSpPr>
        <p:grpSpPr bwMode="auto">
          <a:xfrm>
            <a:off x="1089025" y="2628900"/>
            <a:ext cx="3916362" cy="333375"/>
            <a:chOff x="629" y="1656"/>
            <a:chExt cx="2467" cy="210"/>
          </a:xfrm>
        </p:grpSpPr>
        <p:sp>
          <p:nvSpPr>
            <p:cNvPr id="163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165" name="Line 54"/>
          <p:cNvSpPr>
            <a:spLocks noChangeShapeType="1"/>
          </p:cNvSpPr>
          <p:nvPr/>
        </p:nvSpPr>
        <p:spPr bwMode="auto">
          <a:xfrm>
            <a:off x="4010025" y="1727729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" name="Text Box 55"/>
          <p:cNvSpPr txBox="1">
            <a:spLocks noChangeArrowheads="1"/>
          </p:cNvSpPr>
          <p:nvPr/>
        </p:nvSpPr>
        <p:spPr bwMode="auto">
          <a:xfrm>
            <a:off x="4233862" y="1603904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167" name="Line 57"/>
          <p:cNvSpPr>
            <a:spLocks noChangeShapeType="1"/>
          </p:cNvSpPr>
          <p:nvPr/>
        </p:nvSpPr>
        <p:spPr bwMode="auto">
          <a:xfrm>
            <a:off x="1089025" y="1724025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" name="Text Box 58"/>
          <p:cNvSpPr txBox="1">
            <a:spLocks noChangeArrowheads="1"/>
          </p:cNvSpPr>
          <p:nvPr/>
        </p:nvSpPr>
        <p:spPr bwMode="auto">
          <a:xfrm>
            <a:off x="2332038" y="1600200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208" name="Text Box 113"/>
          <p:cNvSpPr txBox="1">
            <a:spLocks noChangeArrowheads="1"/>
          </p:cNvSpPr>
          <p:nvPr/>
        </p:nvSpPr>
        <p:spPr bwMode="auto">
          <a:xfrm>
            <a:off x="755808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9" name="Text Box 114"/>
          <p:cNvSpPr txBox="1">
            <a:spLocks noChangeArrowheads="1"/>
          </p:cNvSpPr>
          <p:nvPr/>
        </p:nvSpPr>
        <p:spPr bwMode="auto">
          <a:xfrm>
            <a:off x="7070725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0" name="Text Box 115"/>
          <p:cNvSpPr txBox="1">
            <a:spLocks noChangeArrowheads="1"/>
          </p:cNvSpPr>
          <p:nvPr/>
        </p:nvSpPr>
        <p:spPr bwMode="auto">
          <a:xfrm>
            <a:off x="6584950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1" name="Text Box 116"/>
          <p:cNvSpPr txBox="1">
            <a:spLocks noChangeArrowheads="1"/>
          </p:cNvSpPr>
          <p:nvPr/>
        </p:nvSpPr>
        <p:spPr bwMode="auto">
          <a:xfrm>
            <a:off x="6097587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2" name="Text Box 117"/>
          <p:cNvSpPr txBox="1">
            <a:spLocks noChangeArrowheads="1"/>
          </p:cNvSpPr>
          <p:nvPr/>
        </p:nvSpPr>
        <p:spPr bwMode="auto">
          <a:xfrm>
            <a:off x="5611812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3" name="Text Box 118"/>
          <p:cNvSpPr txBox="1">
            <a:spLocks noChangeArrowheads="1"/>
          </p:cNvSpPr>
          <p:nvPr/>
        </p:nvSpPr>
        <p:spPr bwMode="auto">
          <a:xfrm>
            <a:off x="5124450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4" name="Text Box 119"/>
          <p:cNvSpPr txBox="1">
            <a:spLocks noChangeArrowheads="1"/>
          </p:cNvSpPr>
          <p:nvPr/>
        </p:nvSpPr>
        <p:spPr bwMode="auto">
          <a:xfrm>
            <a:off x="4638675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5" name="Text Box 120"/>
          <p:cNvSpPr txBox="1">
            <a:spLocks noChangeArrowheads="1"/>
          </p:cNvSpPr>
          <p:nvPr/>
        </p:nvSpPr>
        <p:spPr bwMode="auto">
          <a:xfrm>
            <a:off x="4151312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6" name="Text Box 121"/>
          <p:cNvSpPr txBox="1">
            <a:spLocks noChangeArrowheads="1"/>
          </p:cNvSpPr>
          <p:nvPr/>
        </p:nvSpPr>
        <p:spPr bwMode="auto">
          <a:xfrm>
            <a:off x="366553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7" name="Text Box 122"/>
          <p:cNvSpPr txBox="1">
            <a:spLocks noChangeArrowheads="1"/>
          </p:cNvSpPr>
          <p:nvPr/>
        </p:nvSpPr>
        <p:spPr bwMode="auto">
          <a:xfrm>
            <a:off x="3178175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8" name="Text Box 123"/>
          <p:cNvSpPr txBox="1">
            <a:spLocks noChangeArrowheads="1"/>
          </p:cNvSpPr>
          <p:nvPr/>
        </p:nvSpPr>
        <p:spPr bwMode="auto">
          <a:xfrm>
            <a:off x="2692400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9" name="Text Box 124"/>
          <p:cNvSpPr txBox="1">
            <a:spLocks noChangeArrowheads="1"/>
          </p:cNvSpPr>
          <p:nvPr/>
        </p:nvSpPr>
        <p:spPr bwMode="auto">
          <a:xfrm>
            <a:off x="220503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0" name="Text Box 125"/>
          <p:cNvSpPr txBox="1">
            <a:spLocks noChangeArrowheads="1"/>
          </p:cNvSpPr>
          <p:nvPr/>
        </p:nvSpPr>
        <p:spPr bwMode="auto">
          <a:xfrm>
            <a:off x="1719262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1" name="Text Box 126"/>
          <p:cNvSpPr txBox="1">
            <a:spLocks noChangeArrowheads="1"/>
          </p:cNvSpPr>
          <p:nvPr/>
        </p:nvSpPr>
        <p:spPr bwMode="auto">
          <a:xfrm>
            <a:off x="123348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2" name="Text Box 128"/>
          <p:cNvSpPr txBox="1">
            <a:spLocks noChangeArrowheads="1"/>
          </p:cNvSpPr>
          <p:nvPr/>
        </p:nvSpPr>
        <p:spPr bwMode="auto">
          <a:xfrm>
            <a:off x="1253068" y="3048026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223" name="Text Box 129"/>
          <p:cNvSpPr txBox="1">
            <a:spLocks noChangeArrowheads="1"/>
          </p:cNvSpPr>
          <p:nvPr/>
        </p:nvSpPr>
        <p:spPr bwMode="auto">
          <a:xfrm>
            <a:off x="2599876" y="3048026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224" name="Text Box 130"/>
          <p:cNvSpPr txBox="1">
            <a:spLocks noChangeArrowheads="1"/>
          </p:cNvSpPr>
          <p:nvPr/>
        </p:nvSpPr>
        <p:spPr bwMode="auto">
          <a:xfrm>
            <a:off x="3564469" y="3048026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225" name="Text Box 131"/>
          <p:cNvSpPr txBox="1">
            <a:spLocks noChangeArrowheads="1"/>
          </p:cNvSpPr>
          <p:nvPr/>
        </p:nvSpPr>
        <p:spPr bwMode="auto">
          <a:xfrm>
            <a:off x="5252800" y="3048000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26" name="Text Box 133"/>
          <p:cNvSpPr txBox="1">
            <a:spLocks noChangeArrowheads="1"/>
          </p:cNvSpPr>
          <p:nvPr/>
        </p:nvSpPr>
        <p:spPr bwMode="auto">
          <a:xfrm>
            <a:off x="6891868" y="304802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7" name="Text Box 134"/>
          <p:cNvSpPr txBox="1">
            <a:spLocks noChangeArrowheads="1"/>
          </p:cNvSpPr>
          <p:nvPr/>
        </p:nvSpPr>
        <p:spPr bwMode="auto">
          <a:xfrm>
            <a:off x="7856538" y="3048026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440736" y="1215452"/>
            <a:ext cx="7975189" cy="387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Virtual Address: </a:t>
            </a:r>
            <a:r>
              <a:rPr lang="en-GB" kern="0" dirty="0"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VPN ___	TLBI ___	TLBT ____	          TLB Hit? __	Page Fault? __        PPN: ____</a:t>
            </a:r>
            <a:endParaRPr lang="en-GB" b="0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1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071687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07168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559050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55905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046412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04641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533775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53377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21137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2113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08500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0850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4995862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499586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483225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48322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5970587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597058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457950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45795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6945312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694531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432675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43267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04858" y="6372225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092324" y="6363758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15620" y="5980641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D3BCD5E7-ACAE-4E61-BA73-B9087CB61528}"/>
              </a:ext>
            </a:extLst>
          </p:cNvPr>
          <p:cNvGrpSpPr/>
          <p:nvPr/>
        </p:nvGrpSpPr>
        <p:grpSpPr>
          <a:xfrm>
            <a:off x="665955" y="3554411"/>
            <a:ext cx="8154989" cy="1627189"/>
            <a:chOff x="2211252" y="149729"/>
            <a:chExt cx="8154989" cy="1627189"/>
          </a:xfrm>
        </p:grpSpPr>
        <p:sp>
          <p:nvSpPr>
            <p:cNvPr id="923" name="Rectangle 60">
              <a:extLst>
                <a:ext uri="{FF2B5EF4-FFF2-40B4-BE49-F238E27FC236}">
                  <a16:creationId xmlns:a16="http://schemas.microsoft.com/office/drawing/2014/main" id="{EA472761-D774-4750-9BC1-34086E02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4" name="Rectangle 61">
              <a:extLst>
                <a:ext uri="{FF2B5EF4-FFF2-40B4-BE49-F238E27FC236}">
                  <a16:creationId xmlns:a16="http://schemas.microsoft.com/office/drawing/2014/main" id="{E111E79D-3EDA-4DAD-B9E0-F0B875292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25" name="Rectangle 62">
              <a:extLst>
                <a:ext uri="{FF2B5EF4-FFF2-40B4-BE49-F238E27FC236}">
                  <a16:creationId xmlns:a16="http://schemas.microsoft.com/office/drawing/2014/main" id="{25E30877-543A-4F17-BED2-686010DF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26" name="Rectangle 63">
              <a:extLst>
                <a:ext uri="{FF2B5EF4-FFF2-40B4-BE49-F238E27FC236}">
                  <a16:creationId xmlns:a16="http://schemas.microsoft.com/office/drawing/2014/main" id="{60B3979C-A484-45AD-9227-7DC3AC7DE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27" name="Rectangle 64">
              <a:extLst>
                <a:ext uri="{FF2B5EF4-FFF2-40B4-BE49-F238E27FC236}">
                  <a16:creationId xmlns:a16="http://schemas.microsoft.com/office/drawing/2014/main" id="{8AA1DD1E-E0E5-47DA-BB32-4848FB971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928" name="Rectangle 65">
              <a:extLst>
                <a:ext uri="{FF2B5EF4-FFF2-40B4-BE49-F238E27FC236}">
                  <a16:creationId xmlns:a16="http://schemas.microsoft.com/office/drawing/2014/main" id="{F9185848-003C-4E69-9F06-5F0B1F55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929" name="Rectangle 66">
              <a:extLst>
                <a:ext uri="{FF2B5EF4-FFF2-40B4-BE49-F238E27FC236}">
                  <a16:creationId xmlns:a16="http://schemas.microsoft.com/office/drawing/2014/main" id="{E82E37D2-5018-40C4-8ED5-21646BBCA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30" name="Rectangle 67">
              <a:extLst>
                <a:ext uri="{FF2B5EF4-FFF2-40B4-BE49-F238E27FC236}">
                  <a16:creationId xmlns:a16="http://schemas.microsoft.com/office/drawing/2014/main" id="{17F6F41C-D146-49CA-993A-5A84AB48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931" name="Rectangle 68">
              <a:extLst>
                <a:ext uri="{FF2B5EF4-FFF2-40B4-BE49-F238E27FC236}">
                  <a16:creationId xmlns:a16="http://schemas.microsoft.com/office/drawing/2014/main" id="{5D542677-362A-4523-814B-7A619276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32" name="Rectangle 69">
              <a:extLst>
                <a:ext uri="{FF2B5EF4-FFF2-40B4-BE49-F238E27FC236}">
                  <a16:creationId xmlns:a16="http://schemas.microsoft.com/office/drawing/2014/main" id="{0C907FF0-D5F5-4D9B-B737-CA0502EB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3" name="Rectangle 70">
              <a:extLst>
                <a:ext uri="{FF2B5EF4-FFF2-40B4-BE49-F238E27FC236}">
                  <a16:creationId xmlns:a16="http://schemas.microsoft.com/office/drawing/2014/main" id="{BB1517C0-09E6-47A4-BE1B-3EB66FBB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34" name="Rectangle 71">
              <a:extLst>
                <a:ext uri="{FF2B5EF4-FFF2-40B4-BE49-F238E27FC236}">
                  <a16:creationId xmlns:a16="http://schemas.microsoft.com/office/drawing/2014/main" id="{9D6D2442-8638-416F-AFE0-B0806B187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935" name="Rectangle 72">
              <a:extLst>
                <a:ext uri="{FF2B5EF4-FFF2-40B4-BE49-F238E27FC236}">
                  <a16:creationId xmlns:a16="http://schemas.microsoft.com/office/drawing/2014/main" id="{5E6B643D-3006-4DDC-A33E-24BF031C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936" name="Rectangle 73">
              <a:extLst>
                <a:ext uri="{FF2B5EF4-FFF2-40B4-BE49-F238E27FC236}">
                  <a16:creationId xmlns:a16="http://schemas.microsoft.com/office/drawing/2014/main" id="{1891F660-6CB6-4AC5-895E-805B5193B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7" name="Rectangle 74">
              <a:extLst>
                <a:ext uri="{FF2B5EF4-FFF2-40B4-BE49-F238E27FC236}">
                  <a16:creationId xmlns:a16="http://schemas.microsoft.com/office/drawing/2014/main" id="{E8EB8287-7A9E-4B2D-B471-85A23FD1B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38" name="Rectangle 75">
              <a:extLst>
                <a:ext uri="{FF2B5EF4-FFF2-40B4-BE49-F238E27FC236}">
                  <a16:creationId xmlns:a16="http://schemas.microsoft.com/office/drawing/2014/main" id="{F9386608-2103-42F1-9C34-EA89BCC0D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39" name="Rectangle 76">
              <a:extLst>
                <a:ext uri="{FF2B5EF4-FFF2-40B4-BE49-F238E27FC236}">
                  <a16:creationId xmlns:a16="http://schemas.microsoft.com/office/drawing/2014/main" id="{F096714F-E44A-413A-AF59-808356E60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0" name="Rectangle 77">
              <a:extLst>
                <a:ext uri="{FF2B5EF4-FFF2-40B4-BE49-F238E27FC236}">
                  <a16:creationId xmlns:a16="http://schemas.microsoft.com/office/drawing/2014/main" id="{694345DC-DCD4-4AF1-9B4B-9477591BA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1" name="Rectangle 78">
              <a:extLst>
                <a:ext uri="{FF2B5EF4-FFF2-40B4-BE49-F238E27FC236}">
                  <a16:creationId xmlns:a16="http://schemas.microsoft.com/office/drawing/2014/main" id="{AA351ADC-50D3-4B8E-BC74-C672B84A8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942" name="Rectangle 79">
              <a:extLst>
                <a:ext uri="{FF2B5EF4-FFF2-40B4-BE49-F238E27FC236}">
                  <a16:creationId xmlns:a16="http://schemas.microsoft.com/office/drawing/2014/main" id="{DDF4F623-2B47-4F86-9B01-02FE81258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3" name="Rectangle 80">
              <a:extLst>
                <a:ext uri="{FF2B5EF4-FFF2-40B4-BE49-F238E27FC236}">
                  <a16:creationId xmlns:a16="http://schemas.microsoft.com/office/drawing/2014/main" id="{A15838AB-6712-4C85-847B-69632F19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4" name="Rectangle 81">
              <a:extLst>
                <a:ext uri="{FF2B5EF4-FFF2-40B4-BE49-F238E27FC236}">
                  <a16:creationId xmlns:a16="http://schemas.microsoft.com/office/drawing/2014/main" id="{C7DD6C21-70D9-41E8-9FB8-0DFA189C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945" name="Rectangle 82">
              <a:extLst>
                <a:ext uri="{FF2B5EF4-FFF2-40B4-BE49-F238E27FC236}">
                  <a16:creationId xmlns:a16="http://schemas.microsoft.com/office/drawing/2014/main" id="{00AFC960-950C-4AD5-B8AD-EC14A7664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6" name="Rectangle 83">
              <a:extLst>
                <a:ext uri="{FF2B5EF4-FFF2-40B4-BE49-F238E27FC236}">
                  <a16:creationId xmlns:a16="http://schemas.microsoft.com/office/drawing/2014/main" id="{FE58E3CC-82B3-4BCC-A751-42BB79A6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7" name="Rectangle 84">
              <a:extLst>
                <a:ext uri="{FF2B5EF4-FFF2-40B4-BE49-F238E27FC236}">
                  <a16:creationId xmlns:a16="http://schemas.microsoft.com/office/drawing/2014/main" id="{C0B85331-FBF8-4145-95A4-3531EC96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48" name="Rectangle 85">
              <a:extLst>
                <a:ext uri="{FF2B5EF4-FFF2-40B4-BE49-F238E27FC236}">
                  <a16:creationId xmlns:a16="http://schemas.microsoft.com/office/drawing/2014/main" id="{E127B4EE-1A12-4D66-BC50-1F9BD4AB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949" name="Rectangle 86">
              <a:extLst>
                <a:ext uri="{FF2B5EF4-FFF2-40B4-BE49-F238E27FC236}">
                  <a16:creationId xmlns:a16="http://schemas.microsoft.com/office/drawing/2014/main" id="{165FD49E-93A1-4247-94A1-AE8AD2CC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0" name="Rectangle 87">
              <a:extLst>
                <a:ext uri="{FF2B5EF4-FFF2-40B4-BE49-F238E27FC236}">
                  <a16:creationId xmlns:a16="http://schemas.microsoft.com/office/drawing/2014/main" id="{806F3264-A1EC-47BB-8530-4BA0B068B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1" name="Rectangle 88">
              <a:extLst>
                <a:ext uri="{FF2B5EF4-FFF2-40B4-BE49-F238E27FC236}">
                  <a16:creationId xmlns:a16="http://schemas.microsoft.com/office/drawing/2014/main" id="{5B7C31A4-B7C9-43BE-A63F-FCC8B4E8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952" name="Rectangle 89">
              <a:extLst>
                <a:ext uri="{FF2B5EF4-FFF2-40B4-BE49-F238E27FC236}">
                  <a16:creationId xmlns:a16="http://schemas.microsoft.com/office/drawing/2014/main" id="{C92C8F71-2C5F-49CB-B68C-ABF3FF9F1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3" name="Rectangle 90">
              <a:extLst>
                <a:ext uri="{FF2B5EF4-FFF2-40B4-BE49-F238E27FC236}">
                  <a16:creationId xmlns:a16="http://schemas.microsoft.com/office/drawing/2014/main" id="{EB65648B-9077-4D72-B342-B355E0DA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4" name="Rectangle 91">
              <a:extLst>
                <a:ext uri="{FF2B5EF4-FFF2-40B4-BE49-F238E27FC236}">
                  <a16:creationId xmlns:a16="http://schemas.microsoft.com/office/drawing/2014/main" id="{2356BEAF-7F96-4FCA-A587-00620C4E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955" name="Rectangle 92">
              <a:extLst>
                <a:ext uri="{FF2B5EF4-FFF2-40B4-BE49-F238E27FC236}">
                  <a16:creationId xmlns:a16="http://schemas.microsoft.com/office/drawing/2014/main" id="{A73D2EC8-DBC4-4647-841E-932CA66BB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6" name="Rectangle 93">
              <a:extLst>
                <a:ext uri="{FF2B5EF4-FFF2-40B4-BE49-F238E27FC236}">
                  <a16:creationId xmlns:a16="http://schemas.microsoft.com/office/drawing/2014/main" id="{5EFAC079-721C-4F9F-8318-A01FD9E2A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7" name="Rectangle 94">
              <a:extLst>
                <a:ext uri="{FF2B5EF4-FFF2-40B4-BE49-F238E27FC236}">
                  <a16:creationId xmlns:a16="http://schemas.microsoft.com/office/drawing/2014/main" id="{6E2ABF1D-DBEA-4F98-9669-A521576E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58" name="Rectangle 95">
              <a:extLst>
                <a:ext uri="{FF2B5EF4-FFF2-40B4-BE49-F238E27FC236}">
                  <a16:creationId xmlns:a16="http://schemas.microsoft.com/office/drawing/2014/main" id="{83954C28-3399-4DD7-A4B6-B18ECB321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59" name="Rectangle 96">
              <a:extLst>
                <a:ext uri="{FF2B5EF4-FFF2-40B4-BE49-F238E27FC236}">
                  <a16:creationId xmlns:a16="http://schemas.microsoft.com/office/drawing/2014/main" id="{1AC7EA54-4566-4CE3-8F1E-9D725FCDF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960" name="Rectangle 97">
              <a:extLst>
                <a:ext uri="{FF2B5EF4-FFF2-40B4-BE49-F238E27FC236}">
                  <a16:creationId xmlns:a16="http://schemas.microsoft.com/office/drawing/2014/main" id="{FBEC74EE-8566-494C-9AF6-27F2912C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61" name="Rectangle 98">
              <a:extLst>
                <a:ext uri="{FF2B5EF4-FFF2-40B4-BE49-F238E27FC236}">
                  <a16:creationId xmlns:a16="http://schemas.microsoft.com/office/drawing/2014/main" id="{4C962E8F-AF7D-401C-B207-451A5381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962" name="Rectangle 99">
              <a:extLst>
                <a:ext uri="{FF2B5EF4-FFF2-40B4-BE49-F238E27FC236}">
                  <a16:creationId xmlns:a16="http://schemas.microsoft.com/office/drawing/2014/main" id="{99B89769-8F21-41B9-9800-481168B8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3" name="Rectangle 100">
              <a:extLst>
                <a:ext uri="{FF2B5EF4-FFF2-40B4-BE49-F238E27FC236}">
                  <a16:creationId xmlns:a16="http://schemas.microsoft.com/office/drawing/2014/main" id="{C9C2FAA2-AB72-4F60-B67D-83063680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64" name="Rectangle 101">
              <a:extLst>
                <a:ext uri="{FF2B5EF4-FFF2-40B4-BE49-F238E27FC236}">
                  <a16:creationId xmlns:a16="http://schemas.microsoft.com/office/drawing/2014/main" id="{62ACE133-FF9F-4BBD-9805-FB70E29D2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965" name="Rectangle 102">
              <a:extLst>
                <a:ext uri="{FF2B5EF4-FFF2-40B4-BE49-F238E27FC236}">
                  <a16:creationId xmlns:a16="http://schemas.microsoft.com/office/drawing/2014/main" id="{A0171FA1-5E78-4C42-B40E-CEA501A6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66" name="Rectangle 103">
              <a:extLst>
                <a:ext uri="{FF2B5EF4-FFF2-40B4-BE49-F238E27FC236}">
                  <a16:creationId xmlns:a16="http://schemas.microsoft.com/office/drawing/2014/main" id="{B8615402-ED20-404B-B1B8-9695149A4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67" name="Rectangle 104">
              <a:extLst>
                <a:ext uri="{FF2B5EF4-FFF2-40B4-BE49-F238E27FC236}">
                  <a16:creationId xmlns:a16="http://schemas.microsoft.com/office/drawing/2014/main" id="{9C6D88E1-082C-4677-B5C9-CF8EE2D68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968" name="Rectangle 105">
              <a:extLst>
                <a:ext uri="{FF2B5EF4-FFF2-40B4-BE49-F238E27FC236}">
                  <a16:creationId xmlns:a16="http://schemas.microsoft.com/office/drawing/2014/main" id="{90F2C68C-49BD-4650-91FC-8CCA9287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9" name="Rectangle 106">
              <a:extLst>
                <a:ext uri="{FF2B5EF4-FFF2-40B4-BE49-F238E27FC236}">
                  <a16:creationId xmlns:a16="http://schemas.microsoft.com/office/drawing/2014/main" id="{5A6BCA06-5B13-4A24-9AF1-417DC64F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970" name="Rectangle 107">
              <a:extLst>
                <a:ext uri="{FF2B5EF4-FFF2-40B4-BE49-F238E27FC236}">
                  <a16:creationId xmlns:a16="http://schemas.microsoft.com/office/drawing/2014/main" id="{44B4E26B-BB89-4026-9234-D8E0DD08C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971" name="Rectangle 108">
              <a:extLst>
                <a:ext uri="{FF2B5EF4-FFF2-40B4-BE49-F238E27FC236}">
                  <a16:creationId xmlns:a16="http://schemas.microsoft.com/office/drawing/2014/main" id="{F603F491-64FE-456E-B30B-D388E2A4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72" name="Rectangle 109">
              <a:extLst>
                <a:ext uri="{FF2B5EF4-FFF2-40B4-BE49-F238E27FC236}">
                  <a16:creationId xmlns:a16="http://schemas.microsoft.com/office/drawing/2014/main" id="{577923F5-293E-4F40-A459-76ACB6025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73" name="Rectangle 110">
              <a:extLst>
                <a:ext uri="{FF2B5EF4-FFF2-40B4-BE49-F238E27FC236}">
                  <a16:creationId xmlns:a16="http://schemas.microsoft.com/office/drawing/2014/main" id="{89B3E27B-25AB-42E3-B777-0EB213D2D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74" name="Rectangle 111">
              <a:extLst>
                <a:ext uri="{FF2B5EF4-FFF2-40B4-BE49-F238E27FC236}">
                  <a16:creationId xmlns:a16="http://schemas.microsoft.com/office/drawing/2014/main" id="{6C789237-5045-46AF-A062-FCA7A8FEF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975" name="Rectangle 112">
              <a:extLst>
                <a:ext uri="{FF2B5EF4-FFF2-40B4-BE49-F238E27FC236}">
                  <a16:creationId xmlns:a16="http://schemas.microsoft.com/office/drawing/2014/main" id="{E8932B49-2A20-4990-916E-C100CD9E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76" name="Rectangle 113">
              <a:extLst>
                <a:ext uri="{FF2B5EF4-FFF2-40B4-BE49-F238E27FC236}">
                  <a16:creationId xmlns:a16="http://schemas.microsoft.com/office/drawing/2014/main" id="{A277AF55-AADA-4A20-B139-FF5CA209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77" name="Rectangle 114">
              <a:extLst>
                <a:ext uri="{FF2B5EF4-FFF2-40B4-BE49-F238E27FC236}">
                  <a16:creationId xmlns:a16="http://schemas.microsoft.com/office/drawing/2014/main" id="{3C352152-E5EB-4528-85E2-43D5679A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78" name="Rectangle 115">
              <a:extLst>
                <a:ext uri="{FF2B5EF4-FFF2-40B4-BE49-F238E27FC236}">
                  <a16:creationId xmlns:a16="http://schemas.microsoft.com/office/drawing/2014/main" id="{48401A5F-66B8-46FF-994B-97AAEE9F9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79" name="Rectangle 116">
              <a:extLst>
                <a:ext uri="{FF2B5EF4-FFF2-40B4-BE49-F238E27FC236}">
                  <a16:creationId xmlns:a16="http://schemas.microsoft.com/office/drawing/2014/main" id="{B5B933EA-4915-4BF5-96E0-8EC0A802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0" name="Rectangle 117">
              <a:extLst>
                <a:ext uri="{FF2B5EF4-FFF2-40B4-BE49-F238E27FC236}">
                  <a16:creationId xmlns:a16="http://schemas.microsoft.com/office/drawing/2014/main" id="{56FD87E4-E0D1-4AB4-B1BE-35247EF99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1" name="Rectangle 118">
              <a:extLst>
                <a:ext uri="{FF2B5EF4-FFF2-40B4-BE49-F238E27FC236}">
                  <a16:creationId xmlns:a16="http://schemas.microsoft.com/office/drawing/2014/main" id="{682936DF-668A-4EE6-8D97-6EB544E83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82" name="Rectangle 119">
              <a:extLst>
                <a:ext uri="{FF2B5EF4-FFF2-40B4-BE49-F238E27FC236}">
                  <a16:creationId xmlns:a16="http://schemas.microsoft.com/office/drawing/2014/main" id="{E9A03EE3-3BC9-4CBF-9B18-695EB85FF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3" name="Rectangle 120">
              <a:extLst>
                <a:ext uri="{FF2B5EF4-FFF2-40B4-BE49-F238E27FC236}">
                  <a16:creationId xmlns:a16="http://schemas.microsoft.com/office/drawing/2014/main" id="{6F622CB9-8011-4C50-B12D-FEB84B5E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4" name="Rectangle 121">
              <a:extLst>
                <a:ext uri="{FF2B5EF4-FFF2-40B4-BE49-F238E27FC236}">
                  <a16:creationId xmlns:a16="http://schemas.microsoft.com/office/drawing/2014/main" id="{D2897C3D-F806-407E-A51F-46855500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85" name="Rectangle 122">
              <a:extLst>
                <a:ext uri="{FF2B5EF4-FFF2-40B4-BE49-F238E27FC236}">
                  <a16:creationId xmlns:a16="http://schemas.microsoft.com/office/drawing/2014/main" id="{93087E36-17FA-427C-92A8-FA148CC0A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6" name="Rectangle 123">
              <a:extLst>
                <a:ext uri="{FF2B5EF4-FFF2-40B4-BE49-F238E27FC236}">
                  <a16:creationId xmlns:a16="http://schemas.microsoft.com/office/drawing/2014/main" id="{56006511-9ACF-4182-BE11-3938034B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7" name="Rectangle 124">
              <a:extLst>
                <a:ext uri="{FF2B5EF4-FFF2-40B4-BE49-F238E27FC236}">
                  <a16:creationId xmlns:a16="http://schemas.microsoft.com/office/drawing/2014/main" id="{10057E5E-0BF4-4DD1-9C4A-459CD0812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988" name="Line 125">
              <a:extLst>
                <a:ext uri="{FF2B5EF4-FFF2-40B4-BE49-F238E27FC236}">
                  <a16:creationId xmlns:a16="http://schemas.microsoft.com/office/drawing/2014/main" id="{BAD4EAC4-D816-49E9-8FBE-E986A1EA1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989" name="Line 126">
              <a:extLst>
                <a:ext uri="{FF2B5EF4-FFF2-40B4-BE49-F238E27FC236}">
                  <a16:creationId xmlns:a16="http://schemas.microsoft.com/office/drawing/2014/main" id="{0BC5BFB8-3042-4B20-A942-D37F93AEF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127">
              <a:extLst>
                <a:ext uri="{FF2B5EF4-FFF2-40B4-BE49-F238E27FC236}">
                  <a16:creationId xmlns:a16="http://schemas.microsoft.com/office/drawing/2014/main" id="{BAB2A8F0-2E7D-4B1C-97E5-4DF03F641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128">
              <a:extLst>
                <a:ext uri="{FF2B5EF4-FFF2-40B4-BE49-F238E27FC236}">
                  <a16:creationId xmlns:a16="http://schemas.microsoft.com/office/drawing/2014/main" id="{1737B2F7-93C9-4FCF-B3FA-8FBC85865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129">
              <a:extLst>
                <a:ext uri="{FF2B5EF4-FFF2-40B4-BE49-F238E27FC236}">
                  <a16:creationId xmlns:a16="http://schemas.microsoft.com/office/drawing/2014/main" id="{DC7B1058-C4C4-4663-AD35-70BD3AD45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130">
              <a:extLst>
                <a:ext uri="{FF2B5EF4-FFF2-40B4-BE49-F238E27FC236}">
                  <a16:creationId xmlns:a16="http://schemas.microsoft.com/office/drawing/2014/main" id="{AC139BBA-000E-47E1-8C76-446FE25D6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131">
              <a:extLst>
                <a:ext uri="{FF2B5EF4-FFF2-40B4-BE49-F238E27FC236}">
                  <a16:creationId xmlns:a16="http://schemas.microsoft.com/office/drawing/2014/main" id="{6E3A896F-1322-4209-8AFA-A02A1180D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132">
              <a:extLst>
                <a:ext uri="{FF2B5EF4-FFF2-40B4-BE49-F238E27FC236}">
                  <a16:creationId xmlns:a16="http://schemas.microsoft.com/office/drawing/2014/main" id="{4FA10368-85AD-4C7E-B9B6-7F9D5F715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133">
              <a:extLst>
                <a:ext uri="{FF2B5EF4-FFF2-40B4-BE49-F238E27FC236}">
                  <a16:creationId xmlns:a16="http://schemas.microsoft.com/office/drawing/2014/main" id="{2EDC1C87-D616-44D7-8D49-FFD8167A6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134">
              <a:extLst>
                <a:ext uri="{FF2B5EF4-FFF2-40B4-BE49-F238E27FC236}">
                  <a16:creationId xmlns:a16="http://schemas.microsoft.com/office/drawing/2014/main" id="{841F29B7-39A3-4187-A2A4-D3CC09E45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135">
              <a:extLst>
                <a:ext uri="{FF2B5EF4-FFF2-40B4-BE49-F238E27FC236}">
                  <a16:creationId xmlns:a16="http://schemas.microsoft.com/office/drawing/2014/main" id="{82DCBB30-6CFC-429F-BBAF-895C63662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136">
              <a:extLst>
                <a:ext uri="{FF2B5EF4-FFF2-40B4-BE49-F238E27FC236}">
                  <a16:creationId xmlns:a16="http://schemas.microsoft.com/office/drawing/2014/main" id="{CAA03C9B-CE38-41D7-90CD-8F6182A3F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137">
              <a:extLst>
                <a:ext uri="{FF2B5EF4-FFF2-40B4-BE49-F238E27FC236}">
                  <a16:creationId xmlns:a16="http://schemas.microsoft.com/office/drawing/2014/main" id="{ADD7F858-B162-4C88-86BA-C599F6CD1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138">
              <a:extLst>
                <a:ext uri="{FF2B5EF4-FFF2-40B4-BE49-F238E27FC236}">
                  <a16:creationId xmlns:a16="http://schemas.microsoft.com/office/drawing/2014/main" id="{944EBD09-0DBE-4E4A-ADB3-E1B74A3D0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139">
              <a:extLst>
                <a:ext uri="{FF2B5EF4-FFF2-40B4-BE49-F238E27FC236}">
                  <a16:creationId xmlns:a16="http://schemas.microsoft.com/office/drawing/2014/main" id="{488BD9E9-3E2C-47C8-838C-6FF923F85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140">
              <a:extLst>
                <a:ext uri="{FF2B5EF4-FFF2-40B4-BE49-F238E27FC236}">
                  <a16:creationId xmlns:a16="http://schemas.microsoft.com/office/drawing/2014/main" id="{12FD65CD-0EC7-4C8E-B498-5A8185B91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141">
              <a:extLst>
                <a:ext uri="{FF2B5EF4-FFF2-40B4-BE49-F238E27FC236}">
                  <a16:creationId xmlns:a16="http://schemas.microsoft.com/office/drawing/2014/main" id="{B4D93299-3991-463F-B174-201A0452D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142">
              <a:extLst>
                <a:ext uri="{FF2B5EF4-FFF2-40B4-BE49-F238E27FC236}">
                  <a16:creationId xmlns:a16="http://schemas.microsoft.com/office/drawing/2014/main" id="{18554A2A-3698-470B-8A6C-864BED216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1006" name="Line 143">
              <a:extLst>
                <a:ext uri="{FF2B5EF4-FFF2-40B4-BE49-F238E27FC236}">
                  <a16:creationId xmlns:a16="http://schemas.microsoft.com/office/drawing/2014/main" id="{4C2146EF-958A-4010-B15C-BD4BF6BBF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144">
              <a:extLst>
                <a:ext uri="{FF2B5EF4-FFF2-40B4-BE49-F238E27FC236}">
                  <a16:creationId xmlns:a16="http://schemas.microsoft.com/office/drawing/2014/main" id="{6DB9BE06-5999-438D-B844-218954AA4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444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" grpId="0" animBg="1"/>
      <p:bldP spid="165" grpId="0" animBg="1"/>
      <p:bldP spid="166" grpId="0" animBg="1"/>
      <p:bldP spid="167" grpId="0" animBg="1"/>
      <p:bldP spid="168" grpId="0" animBg="1"/>
      <p:bldP spid="222" grpId="0"/>
      <p:bldP spid="223" grpId="0"/>
      <p:bldP spid="224" grpId="0"/>
      <p:bldP spid="225" grpId="0"/>
      <p:bldP spid="226" grpId="0"/>
      <p:bldP spid="227" grpId="0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/>
      <p:bldP spid="177" grpId="0" animBg="1"/>
      <p:bldP spid="178" grpId="0"/>
      <p:bldP spid="179" grpId="0" animBg="1"/>
      <p:bldP spid="180" grpId="0"/>
      <p:bldP spid="181" grpId="0" animBg="1"/>
      <p:bldP spid="182" grpId="0"/>
      <p:bldP spid="183" grpId="0" animBg="1"/>
      <p:bldP spid="184" grpId="0"/>
      <p:bldP spid="185" grpId="0" animBg="1"/>
      <p:bldP spid="186" grpId="0"/>
      <p:bldP spid="187" grpId="0" animBg="1"/>
      <p:bldP spid="188" grpId="0"/>
      <p:bldP spid="189" grpId="0" animBg="1"/>
      <p:bldP spid="190" grpId="0"/>
      <p:bldP spid="191" grpId="0" animBg="1"/>
      <p:bldP spid="1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370">
            <a:extLst>
              <a:ext uri="{FF2B5EF4-FFF2-40B4-BE49-F238E27FC236}">
                <a16:creationId xmlns:a16="http://schemas.microsoft.com/office/drawing/2014/main" id="{CADAD009-1769-487B-8296-8CD554ECD5A2}"/>
              </a:ext>
            </a:extLst>
          </p:cNvPr>
          <p:cNvSpPr txBox="1"/>
          <p:nvPr/>
        </p:nvSpPr>
        <p:spPr>
          <a:xfrm>
            <a:off x="581983" y="3593068"/>
            <a:ext cx="755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294481" y="1194928"/>
            <a:ext cx="8307387" cy="231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143654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14365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631017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63101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118379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11837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605742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60574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93104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9310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80467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8046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5067829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506782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555192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55519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6042554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604255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529917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52991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7017279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701727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504642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50464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76825" y="2728383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164291" y="2719916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199" name="Group 103"/>
          <p:cNvGrpSpPr>
            <a:grpSpLocks/>
          </p:cNvGrpSpPr>
          <p:nvPr/>
        </p:nvGrpSpPr>
        <p:grpSpPr bwMode="auto">
          <a:xfrm>
            <a:off x="6997171" y="1680104"/>
            <a:ext cx="992188" cy="306388"/>
            <a:chOff x="4300" y="2637"/>
            <a:chExt cx="625" cy="193"/>
          </a:xfrm>
        </p:grpSpPr>
        <p:sp>
          <p:nvSpPr>
            <p:cNvPr id="200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202" name="Group 106"/>
          <p:cNvGrpSpPr>
            <a:grpSpLocks/>
          </p:cNvGrpSpPr>
          <p:nvPr/>
        </p:nvGrpSpPr>
        <p:grpSpPr bwMode="auto">
          <a:xfrm>
            <a:off x="5059362" y="1676400"/>
            <a:ext cx="1927225" cy="306388"/>
            <a:chOff x="3090" y="2624"/>
            <a:chExt cx="1214" cy="193"/>
          </a:xfrm>
        </p:grpSpPr>
        <p:sp>
          <p:nvSpPr>
            <p:cNvPr id="203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205" name="Group 109"/>
          <p:cNvGrpSpPr>
            <a:grpSpLocks/>
          </p:cNvGrpSpPr>
          <p:nvPr/>
        </p:nvGrpSpPr>
        <p:grpSpPr bwMode="auto">
          <a:xfrm>
            <a:off x="2143654" y="1680104"/>
            <a:ext cx="2894013" cy="306388"/>
            <a:chOff x="1248" y="2637"/>
            <a:chExt cx="1823" cy="193"/>
          </a:xfrm>
        </p:grpSpPr>
        <p:sp>
          <p:nvSpPr>
            <p:cNvPr id="206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87587" y="2336799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241" name="Text Box 149"/>
          <p:cNvSpPr txBox="1">
            <a:spLocks noChangeArrowheads="1"/>
          </p:cNvSpPr>
          <p:nvPr/>
        </p:nvSpPr>
        <p:spPr bwMode="auto">
          <a:xfrm>
            <a:off x="1295400" y="3124200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2" name="Text Box 150"/>
          <p:cNvSpPr txBox="1">
            <a:spLocks noChangeArrowheads="1"/>
          </p:cNvSpPr>
          <p:nvPr/>
        </p:nvSpPr>
        <p:spPr bwMode="auto">
          <a:xfrm>
            <a:off x="2192339" y="3124200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243" name="Text Box 151"/>
          <p:cNvSpPr txBox="1">
            <a:spLocks noChangeArrowheads="1"/>
          </p:cNvSpPr>
          <p:nvPr/>
        </p:nvSpPr>
        <p:spPr bwMode="auto">
          <a:xfrm>
            <a:off x="3179766" y="3124200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244" name="Text Box 153"/>
          <p:cNvSpPr txBox="1">
            <a:spLocks noChangeArrowheads="1"/>
          </p:cNvSpPr>
          <p:nvPr/>
        </p:nvSpPr>
        <p:spPr bwMode="auto">
          <a:xfrm>
            <a:off x="4501094" y="3124200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45" name="Text Box 154"/>
          <p:cNvSpPr txBox="1">
            <a:spLocks noChangeArrowheads="1"/>
          </p:cNvSpPr>
          <p:nvPr/>
        </p:nvSpPr>
        <p:spPr bwMode="auto">
          <a:xfrm>
            <a:off x="5771093" y="3124200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232039" y="3941763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25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26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27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28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29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30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31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32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3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4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5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6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37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38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40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41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42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43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44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45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46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47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48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49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50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51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52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53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4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5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6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7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58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59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60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61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62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463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464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5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466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467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8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9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2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473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74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5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476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7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478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79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480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1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482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483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484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485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486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487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488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489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04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9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10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11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12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13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14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15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16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17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8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19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20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21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22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23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24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25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26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27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8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9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0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1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2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33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34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5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6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7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8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9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40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41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42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43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44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45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46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47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48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9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0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1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2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53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54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55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56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57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58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59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0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61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62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63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64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65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66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67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68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69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70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84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923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animBg="1"/>
      <p:bldP spid="241" grpId="0"/>
      <p:bldP spid="242" grpId="0"/>
      <p:bldP spid="243" grpId="0"/>
      <p:bldP spid="244" grpId="0"/>
      <p:bldP spid="2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008812" y="4018002"/>
            <a:ext cx="2135188" cy="28399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820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32556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325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8129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812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3002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300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7876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787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2750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275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762375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762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249737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249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73710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7371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22446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2244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7118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7118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1991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1991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6865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6865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1739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1739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737099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38200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3759200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3983037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838200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081213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307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681990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3341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584676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360987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48736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3878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390048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4147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29273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4415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19542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4684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9826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FFC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32246" y="4327689"/>
            <a:ext cx="1835554" cy="2454111"/>
            <a:chOff x="-2376488" y="2585718"/>
            <a:chExt cx="2085974" cy="2788920"/>
          </a:xfrm>
        </p:grpSpPr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-99060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-168275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1" name="Rectangle 9"/>
            <p:cNvSpPr>
              <a:spLocks noChangeArrowheads="1"/>
            </p:cNvSpPr>
            <p:nvPr/>
          </p:nvSpPr>
          <p:spPr bwMode="auto">
            <a:xfrm>
              <a:off x="-2376488" y="50507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122" name="Rectangle 13"/>
            <p:cNvSpPr>
              <a:spLocks noChangeArrowheads="1"/>
            </p:cNvSpPr>
            <p:nvPr/>
          </p:nvSpPr>
          <p:spPr bwMode="auto">
            <a:xfrm>
              <a:off x="-99060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-168275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-2376488" y="4744401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-99060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-168275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-2376488" y="443801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-99060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-168275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-2376488" y="413003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auto">
            <a:xfrm>
              <a:off x="-99060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-168275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33" name="Rectangle 33"/>
            <p:cNvSpPr>
              <a:spLocks noChangeArrowheads="1"/>
            </p:cNvSpPr>
            <p:nvPr/>
          </p:nvSpPr>
          <p:spPr bwMode="auto">
            <a:xfrm>
              <a:off x="-2376488" y="382206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-99060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5" name="Rectangle 38"/>
            <p:cNvSpPr>
              <a:spLocks noChangeArrowheads="1"/>
            </p:cNvSpPr>
            <p:nvPr/>
          </p:nvSpPr>
          <p:spPr bwMode="auto">
            <a:xfrm>
              <a:off x="-168275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136" name="Rectangle 39"/>
            <p:cNvSpPr>
              <a:spLocks noChangeArrowheads="1"/>
            </p:cNvSpPr>
            <p:nvPr/>
          </p:nvSpPr>
          <p:spPr bwMode="auto">
            <a:xfrm>
              <a:off x="-2376488" y="3515676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137" name="Rectangle 43"/>
            <p:cNvSpPr>
              <a:spLocks noChangeArrowheads="1"/>
            </p:cNvSpPr>
            <p:nvPr/>
          </p:nvSpPr>
          <p:spPr bwMode="auto">
            <a:xfrm>
              <a:off x="-99060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8" name="Rectangle 44"/>
            <p:cNvSpPr>
              <a:spLocks noChangeArrowheads="1"/>
            </p:cNvSpPr>
            <p:nvPr/>
          </p:nvSpPr>
          <p:spPr bwMode="auto">
            <a:xfrm>
              <a:off x="-168275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9" name="Rectangle 45"/>
            <p:cNvSpPr>
              <a:spLocks noChangeArrowheads="1"/>
            </p:cNvSpPr>
            <p:nvPr/>
          </p:nvSpPr>
          <p:spPr bwMode="auto">
            <a:xfrm>
              <a:off x="-2376488" y="32092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140" name="Rectangle 49"/>
            <p:cNvSpPr>
              <a:spLocks noChangeArrowheads="1"/>
            </p:cNvSpPr>
            <p:nvPr/>
          </p:nvSpPr>
          <p:spPr bwMode="auto">
            <a:xfrm>
              <a:off x="-990600" y="2901314"/>
              <a:ext cx="692150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1" name="Rectangle 50"/>
            <p:cNvSpPr>
              <a:spLocks noChangeArrowheads="1"/>
            </p:cNvSpPr>
            <p:nvPr/>
          </p:nvSpPr>
          <p:spPr bwMode="auto">
            <a:xfrm>
              <a:off x="-1682750" y="2901314"/>
              <a:ext cx="692150" cy="3079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142" name="Rectangle 51"/>
            <p:cNvSpPr>
              <a:spLocks noChangeArrowheads="1"/>
            </p:cNvSpPr>
            <p:nvPr/>
          </p:nvSpPr>
          <p:spPr bwMode="auto">
            <a:xfrm>
              <a:off x="-2376488" y="2901314"/>
              <a:ext cx="693738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-99060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-168275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-2376488" y="2594926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>
              <a:off x="-2376488" y="290131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9"/>
            <p:cNvSpPr>
              <a:spLocks noChangeShapeType="1"/>
            </p:cNvSpPr>
            <p:nvPr/>
          </p:nvSpPr>
          <p:spPr bwMode="auto">
            <a:xfrm>
              <a:off x="-2376488" y="32092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0"/>
            <p:cNvSpPr>
              <a:spLocks noChangeShapeType="1"/>
            </p:cNvSpPr>
            <p:nvPr/>
          </p:nvSpPr>
          <p:spPr bwMode="auto">
            <a:xfrm>
              <a:off x="-2376488" y="351884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1"/>
            <p:cNvSpPr>
              <a:spLocks noChangeShapeType="1"/>
            </p:cNvSpPr>
            <p:nvPr/>
          </p:nvSpPr>
          <p:spPr bwMode="auto">
            <a:xfrm>
              <a:off x="-2376488" y="382206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62"/>
            <p:cNvSpPr>
              <a:spLocks noChangeShapeType="1"/>
            </p:cNvSpPr>
            <p:nvPr/>
          </p:nvSpPr>
          <p:spPr bwMode="auto">
            <a:xfrm>
              <a:off x="-2376488" y="413003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63"/>
            <p:cNvSpPr>
              <a:spLocks noChangeShapeType="1"/>
            </p:cNvSpPr>
            <p:nvPr/>
          </p:nvSpPr>
          <p:spPr bwMode="auto">
            <a:xfrm>
              <a:off x="-2376488" y="444171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64"/>
            <p:cNvSpPr>
              <a:spLocks noChangeShapeType="1"/>
            </p:cNvSpPr>
            <p:nvPr/>
          </p:nvSpPr>
          <p:spPr bwMode="auto">
            <a:xfrm>
              <a:off x="-2376488" y="47444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65"/>
            <p:cNvSpPr>
              <a:spLocks noChangeShapeType="1"/>
            </p:cNvSpPr>
            <p:nvPr/>
          </p:nvSpPr>
          <p:spPr bwMode="auto">
            <a:xfrm>
              <a:off x="-2376488" y="50507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6"/>
            <p:cNvSpPr>
              <a:spLocks noChangeShapeType="1"/>
            </p:cNvSpPr>
            <p:nvPr/>
          </p:nvSpPr>
          <p:spPr bwMode="auto">
            <a:xfrm>
              <a:off x="-1692276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67"/>
            <p:cNvSpPr>
              <a:spLocks noChangeShapeType="1"/>
            </p:cNvSpPr>
            <p:nvPr/>
          </p:nvSpPr>
          <p:spPr bwMode="auto">
            <a:xfrm>
              <a:off x="-990600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0"/>
            <p:cNvSpPr>
              <a:spLocks noChangeShapeType="1"/>
            </p:cNvSpPr>
            <p:nvPr/>
          </p:nvSpPr>
          <p:spPr bwMode="auto">
            <a:xfrm>
              <a:off x="-2376488" y="2594926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2"/>
            <p:cNvSpPr>
              <a:spLocks noChangeShapeType="1"/>
            </p:cNvSpPr>
            <p:nvPr/>
          </p:nvSpPr>
          <p:spPr bwMode="auto">
            <a:xfrm>
              <a:off x="-2376488" y="25949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74"/>
            <p:cNvSpPr>
              <a:spLocks noChangeShapeType="1"/>
            </p:cNvSpPr>
            <p:nvPr/>
          </p:nvSpPr>
          <p:spPr bwMode="auto">
            <a:xfrm>
              <a:off x="-2376488" y="5358764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70"/>
            <p:cNvSpPr>
              <a:spLocks noChangeShapeType="1"/>
            </p:cNvSpPr>
            <p:nvPr/>
          </p:nvSpPr>
          <p:spPr bwMode="auto">
            <a:xfrm>
              <a:off x="-292102" y="2585718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67808" y="4018003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Page 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325">
            <a:extLst>
              <a:ext uri="{FF2B5EF4-FFF2-40B4-BE49-F238E27FC236}">
                <a16:creationId xmlns:a16="http://schemas.microsoft.com/office/drawing/2014/main" id="{DB733A1E-6BA2-4E8C-9B36-48AD7EDD1AC8}"/>
              </a:ext>
            </a:extLst>
          </p:cNvPr>
          <p:cNvSpPr txBox="1"/>
          <p:nvPr/>
        </p:nvSpPr>
        <p:spPr>
          <a:xfrm>
            <a:off x="214579" y="1135415"/>
            <a:ext cx="755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610225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601758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61946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58242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61946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218641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61710" y="6096000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80871" y="6096000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68298" y="6096000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9626" y="6096000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9625" y="6096000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0070C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150811" y="1488179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164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5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166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167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68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9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70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171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2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4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5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6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177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178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179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180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181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82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3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84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185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86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187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188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189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0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191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92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3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4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6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98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99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200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01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202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03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04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05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206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7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8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9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0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1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12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13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4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215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6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217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18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219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20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221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222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223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224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25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26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43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6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7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8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9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50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251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252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253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54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255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256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7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258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259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60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261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262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63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64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65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66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7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8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9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0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1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272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280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281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282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83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284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5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86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287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8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9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0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1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2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93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294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295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296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97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298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9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300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301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302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303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304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305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06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07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08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09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23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777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41" grpId="0"/>
      <p:bldP spid="380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20144" r="7570" b="17831"/>
          <a:stretch/>
        </p:blipFill>
        <p:spPr bwMode="auto">
          <a:xfrm>
            <a:off x="363788" y="1200465"/>
            <a:ext cx="5738982" cy="540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 Question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628640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5928276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5786078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0x4C20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960" y="6085714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542"/>
            <a:ext cx="494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Exam: </a:t>
            </a:r>
            <a:r>
              <a:rPr lang="en-US" sz="1200" dirty="0">
                <a:latin typeface="Calibri" pitchFamily="34" charset="0"/>
                <a:hlinkClick r:id="rId4"/>
              </a:rPr>
              <a:t>http://www.cs.cmu.edu/~213/oldexams/exam2b-s11.pdf</a:t>
            </a:r>
            <a:r>
              <a:rPr lang="en-US" sz="1200" dirty="0">
                <a:latin typeface="Calibri" pitchFamily="34" charset="0"/>
              </a:rPr>
              <a:t> (</a:t>
            </a:r>
            <a:r>
              <a:rPr lang="en-US" sz="1200" dirty="0">
                <a:latin typeface="Calibri" pitchFamily="34" charset="0"/>
                <a:hlinkClick r:id="rId5"/>
              </a:rPr>
              <a:t>solution</a:t>
            </a:r>
            <a:r>
              <a:rPr lang="en-US" sz="1200" dirty="0">
                <a:latin typeface="Calibri" pitchFamily="34" charset="0"/>
              </a:rPr>
              <a:t>)</a:t>
            </a:r>
          </a:p>
        </p:txBody>
      </p:sp>
      <p:pic>
        <p:nvPicPr>
          <p:cNvPr id="2050" name="Picture 2" descr="https://upload.wikimedia.org/wikipedia/commons/5/57/Boating_-_Hythe_-_July_2004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25561"/>
            <a:ext cx="3088568" cy="23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85800" y="2895600"/>
            <a:ext cx="1295400" cy="228600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100405" y="4114800"/>
            <a:ext cx="5866602" cy="658751"/>
            <a:chOff x="3100405" y="4114800"/>
            <a:chExt cx="5866602" cy="658751"/>
          </a:xfrm>
        </p:grpSpPr>
        <p:grpSp>
          <p:nvGrpSpPr>
            <p:cNvPr id="82" name="Group 81"/>
            <p:cNvGrpSpPr/>
            <p:nvPr/>
          </p:nvGrpSpPr>
          <p:grpSpPr>
            <a:xfrm>
              <a:off x="3100405" y="4544420"/>
              <a:ext cx="5866602" cy="229131"/>
              <a:chOff x="3100405" y="4544420"/>
              <a:chExt cx="5866602" cy="229131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100405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3466776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833147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199518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565889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932260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5298631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5665002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03137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639774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676411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713048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7496858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Rectangle 45"/>
              <p:cNvSpPr>
                <a:spLocks noChangeArrowheads="1"/>
              </p:cNvSpPr>
              <p:nvPr/>
            </p:nvSpPr>
            <p:spPr bwMode="auto">
              <a:xfrm>
                <a:off x="7863229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0" name="Rectangle 42"/>
              <p:cNvSpPr>
                <a:spLocks noChangeArrowheads="1"/>
              </p:cNvSpPr>
              <p:nvPr/>
            </p:nvSpPr>
            <p:spPr bwMode="auto">
              <a:xfrm>
                <a:off x="8234265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1" name="Rectangle 45"/>
              <p:cNvSpPr>
                <a:spLocks noChangeArrowheads="1"/>
              </p:cNvSpPr>
              <p:nvPr/>
            </p:nvSpPr>
            <p:spPr bwMode="auto">
              <a:xfrm>
                <a:off x="8600636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100405" y="4114800"/>
              <a:ext cx="5862424" cy="429620"/>
              <a:chOff x="3100405" y="4114800"/>
              <a:chExt cx="5862424" cy="429620"/>
            </a:xfrm>
            <a:noFill/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3833634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13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420000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12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566376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11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93274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10</a:t>
                </a: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29911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566548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8</a:t>
                </a: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603186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6398231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676460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713097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749734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6" name="Rectangle 40"/>
              <p:cNvSpPr>
                <a:spLocks noChangeArrowheads="1"/>
              </p:cNvSpPr>
              <p:nvPr/>
            </p:nvSpPr>
            <p:spPr bwMode="auto">
              <a:xfrm>
                <a:off x="786371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823008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0" name="Rectangle 46"/>
              <p:cNvSpPr>
                <a:spLocks noChangeArrowheads="1"/>
              </p:cNvSpPr>
              <p:nvPr/>
            </p:nvSpPr>
            <p:spPr bwMode="auto">
              <a:xfrm>
                <a:off x="859645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1" name="Line 54"/>
              <p:cNvSpPr>
                <a:spLocks noChangeShapeType="1"/>
              </p:cNvSpPr>
              <p:nvPr/>
            </p:nvSpPr>
            <p:spPr bwMode="auto">
              <a:xfrm>
                <a:off x="5296245" y="4210669"/>
                <a:ext cx="745869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Text Box 55"/>
              <p:cNvSpPr txBox="1">
                <a:spLocks noChangeArrowheads="1"/>
              </p:cNvSpPr>
              <p:nvPr/>
            </p:nvSpPr>
            <p:spPr bwMode="auto">
              <a:xfrm>
                <a:off x="5459633" y="4117584"/>
                <a:ext cx="415511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TLBI</a:t>
                </a:r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3100405" y="4207884"/>
                <a:ext cx="2200613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4031460" y="4114800"/>
                <a:ext cx="444716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TLBT</a:t>
                </a: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10864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15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47502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14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3318000" y="560614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05" y="723987"/>
            <a:ext cx="1291515" cy="306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923730" y="5514390"/>
            <a:ext cx="914400" cy="152400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</a:p>
        </p:txBody>
      </p:sp>
      <p:grpSp>
        <p:nvGrpSpPr>
          <p:cNvPr id="2078" name="Group 2077"/>
          <p:cNvGrpSpPr/>
          <p:nvPr/>
        </p:nvGrpSpPr>
        <p:grpSpPr>
          <a:xfrm>
            <a:off x="3100405" y="4773551"/>
            <a:ext cx="5853112" cy="865249"/>
            <a:chOff x="3100405" y="4773551"/>
            <a:chExt cx="5853112" cy="865249"/>
          </a:xfrm>
        </p:grpSpPr>
        <p:cxnSp>
          <p:nvCxnSpPr>
            <p:cNvPr id="2049" name="Straight Connector 2048"/>
            <p:cNvCxnSpPr/>
            <p:nvPr/>
          </p:nvCxnSpPr>
          <p:spPr bwMode="auto">
            <a:xfrm>
              <a:off x="3100405" y="4773551"/>
              <a:ext cx="1832342" cy="86524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2" name="Straight Connector 2051"/>
            <p:cNvCxnSpPr/>
            <p:nvPr/>
          </p:nvCxnSpPr>
          <p:spPr bwMode="auto">
            <a:xfrm>
              <a:off x="4561711" y="4773551"/>
              <a:ext cx="893257" cy="85508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H="1">
              <a:off x="5963822" y="4797640"/>
              <a:ext cx="67552" cy="84116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5459633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4932260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H="1">
              <a:off x="7086600" y="4780515"/>
              <a:ext cx="1866917" cy="858285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5983098" y="5638800"/>
              <a:ext cx="1103502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67" name="Oval 2066"/>
          <p:cNvSpPr/>
          <p:nvPr/>
        </p:nvSpPr>
        <p:spPr bwMode="auto">
          <a:xfrm>
            <a:off x="752670" y="4291964"/>
            <a:ext cx="180511" cy="180511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68" name="Rectangle 2067"/>
          <p:cNvSpPr/>
          <p:nvPr/>
        </p:nvSpPr>
        <p:spPr bwMode="auto">
          <a:xfrm>
            <a:off x="1124340" y="4230229"/>
            <a:ext cx="304800" cy="15199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2079" name="Group 2078"/>
          <p:cNvGrpSpPr/>
          <p:nvPr/>
        </p:nvGrpSpPr>
        <p:grpSpPr>
          <a:xfrm>
            <a:off x="7086600" y="5391555"/>
            <a:ext cx="1944868" cy="768698"/>
            <a:chOff x="6215045" y="5391555"/>
            <a:chExt cx="1944868" cy="768698"/>
          </a:xfrm>
        </p:grpSpPr>
        <p:sp>
          <p:nvSpPr>
            <p:cNvPr id="83" name="TextBox 82"/>
            <p:cNvSpPr txBox="1"/>
            <p:nvPr/>
          </p:nvSpPr>
          <p:spPr>
            <a:xfrm>
              <a:off x="6752220" y="5391555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TLBI = </a:t>
              </a:r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52220" y="5790921"/>
              <a:ext cx="140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TLBT = </a:t>
              </a:r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0x1F</a:t>
              </a:r>
            </a:p>
          </p:txBody>
        </p:sp>
        <p:sp>
          <p:nvSpPr>
            <p:cNvPr id="2069" name="Right Arrow 2068"/>
            <p:cNvSpPr/>
            <p:nvPr/>
          </p:nvSpPr>
          <p:spPr bwMode="auto">
            <a:xfrm>
              <a:off x="6215045" y="5680785"/>
              <a:ext cx="414355" cy="205241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597955" y="6252209"/>
            <a:ext cx="234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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0x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95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85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742527" y="4230229"/>
            <a:ext cx="314873" cy="15199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838130" y="5517328"/>
            <a:ext cx="981271" cy="15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0x9585</a:t>
            </a:r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2076" name="Group 2075"/>
          <p:cNvGrpSpPr/>
          <p:nvPr/>
        </p:nvGrpSpPr>
        <p:grpSpPr>
          <a:xfrm>
            <a:off x="5389368" y="4537261"/>
            <a:ext cx="550076" cy="284118"/>
            <a:chOff x="5389368" y="4537261"/>
            <a:chExt cx="550076" cy="284118"/>
          </a:xfrm>
          <a:noFill/>
        </p:grpSpPr>
        <p:sp>
          <p:nvSpPr>
            <p:cNvPr id="51" name="Text Box 119"/>
            <p:cNvSpPr txBox="1">
              <a:spLocks noChangeArrowheads="1"/>
            </p:cNvSpPr>
            <p:nvPr/>
          </p:nvSpPr>
          <p:spPr bwMode="auto">
            <a:xfrm>
              <a:off x="5755739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2" name="Text Box 120"/>
            <p:cNvSpPr txBox="1">
              <a:spLocks noChangeArrowheads="1"/>
            </p:cNvSpPr>
            <p:nvPr/>
          </p:nvSpPr>
          <p:spPr bwMode="auto">
            <a:xfrm>
              <a:off x="5389368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077" name="Group 2076"/>
          <p:cNvGrpSpPr/>
          <p:nvPr/>
        </p:nvGrpSpPr>
        <p:grpSpPr>
          <a:xfrm>
            <a:off x="3203589" y="4537261"/>
            <a:ext cx="1996631" cy="284118"/>
            <a:chOff x="3203589" y="4537261"/>
            <a:chExt cx="1996631" cy="284118"/>
          </a:xfrm>
          <a:noFill/>
        </p:grpSpPr>
        <p:sp>
          <p:nvSpPr>
            <p:cNvPr id="53" name="Text Box 121"/>
            <p:cNvSpPr txBox="1">
              <a:spLocks noChangeArrowheads="1"/>
            </p:cNvSpPr>
            <p:nvPr/>
          </p:nvSpPr>
          <p:spPr bwMode="auto">
            <a:xfrm>
              <a:off x="503186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4" name="Text Box 122"/>
            <p:cNvSpPr txBox="1">
              <a:spLocks noChangeArrowheads="1"/>
            </p:cNvSpPr>
            <p:nvPr/>
          </p:nvSpPr>
          <p:spPr bwMode="auto">
            <a:xfrm>
              <a:off x="466549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Text Box 123"/>
            <p:cNvSpPr txBox="1">
              <a:spLocks noChangeArrowheads="1"/>
            </p:cNvSpPr>
            <p:nvPr/>
          </p:nvSpPr>
          <p:spPr bwMode="auto">
            <a:xfrm>
              <a:off x="429264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6" name="Text Box 124"/>
            <p:cNvSpPr txBox="1">
              <a:spLocks noChangeArrowheads="1"/>
            </p:cNvSpPr>
            <p:nvPr/>
          </p:nvSpPr>
          <p:spPr bwMode="auto">
            <a:xfrm>
              <a:off x="392627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Text Box 125"/>
            <p:cNvSpPr txBox="1">
              <a:spLocks noChangeArrowheads="1"/>
            </p:cNvSpPr>
            <p:nvPr/>
          </p:nvSpPr>
          <p:spPr bwMode="auto">
            <a:xfrm>
              <a:off x="3561093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Text Box 126"/>
            <p:cNvSpPr txBox="1">
              <a:spLocks noChangeArrowheads="1"/>
            </p:cNvSpPr>
            <p:nvPr/>
          </p:nvSpPr>
          <p:spPr bwMode="auto">
            <a:xfrm>
              <a:off x="3203589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2075" name="Group 2074"/>
          <p:cNvGrpSpPr/>
          <p:nvPr/>
        </p:nvGrpSpPr>
        <p:grpSpPr>
          <a:xfrm>
            <a:off x="6120916" y="4536067"/>
            <a:ext cx="2750581" cy="285312"/>
            <a:chOff x="6120916" y="4536067"/>
            <a:chExt cx="2750581" cy="285312"/>
          </a:xfrm>
          <a:noFill/>
        </p:grpSpPr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7950385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7584015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Text Box 115"/>
            <p:cNvSpPr txBox="1">
              <a:spLocks noChangeArrowheads="1"/>
            </p:cNvSpPr>
            <p:nvPr/>
          </p:nvSpPr>
          <p:spPr bwMode="auto">
            <a:xfrm>
              <a:off x="721883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" name="Text Box 116"/>
            <p:cNvSpPr txBox="1">
              <a:spLocks noChangeArrowheads="1"/>
            </p:cNvSpPr>
            <p:nvPr/>
          </p:nvSpPr>
          <p:spPr bwMode="auto">
            <a:xfrm>
              <a:off x="685246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Text Box 117"/>
            <p:cNvSpPr txBox="1">
              <a:spLocks noChangeArrowheads="1"/>
            </p:cNvSpPr>
            <p:nvPr/>
          </p:nvSpPr>
          <p:spPr bwMode="auto">
            <a:xfrm>
              <a:off x="6487287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Text Box 118"/>
            <p:cNvSpPr txBox="1">
              <a:spLocks noChangeArrowheads="1"/>
            </p:cNvSpPr>
            <p:nvPr/>
          </p:nvSpPr>
          <p:spPr bwMode="auto">
            <a:xfrm>
              <a:off x="612091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Text Box 113"/>
            <p:cNvSpPr txBox="1">
              <a:spLocks noChangeArrowheads="1"/>
            </p:cNvSpPr>
            <p:nvPr/>
          </p:nvSpPr>
          <p:spPr bwMode="auto">
            <a:xfrm>
              <a:off x="8687792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Text Box 114"/>
            <p:cNvSpPr txBox="1">
              <a:spLocks noChangeArrowheads="1"/>
            </p:cNvSpPr>
            <p:nvPr/>
          </p:nvSpPr>
          <p:spPr bwMode="auto">
            <a:xfrm>
              <a:off x="8321422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4150" y="559873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011111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10000101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78BDBA-654E-444C-91D0-5CE64B34F7B6}"/>
              </a:ext>
            </a:extLst>
          </p:cNvPr>
          <p:cNvSpPr/>
          <p:nvPr/>
        </p:nvSpPr>
        <p:spPr bwMode="auto">
          <a:xfrm>
            <a:off x="1508104" y="3487143"/>
            <a:ext cx="781310" cy="1170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CE6DA-1219-4A08-8DB8-4E49B837342E}"/>
              </a:ext>
            </a:extLst>
          </p:cNvPr>
          <p:cNvSpPr txBox="1"/>
          <p:nvPr/>
        </p:nvSpPr>
        <p:spPr>
          <a:xfrm>
            <a:off x="1493476" y="3435402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latin typeface="Arial" panose="020B0604020202020204" pitchFamily="34" charset="0"/>
                <a:cs typeface="Arial" panose="020B0604020202020204" pitchFamily="34" charset="0"/>
              </a:rPr>
              <a:t>PPN</a:t>
            </a:r>
          </a:p>
        </p:txBody>
      </p:sp>
    </p:spTree>
    <p:extLst>
      <p:ext uri="{BB962C8B-B14F-4D97-AF65-F5344CB8AC3E}">
        <p14:creationId xmlns:p14="http://schemas.microsoft.com/office/powerpoint/2010/main" val="339908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5" grpId="0" animBg="1"/>
      <p:bldP spid="11" grpId="0"/>
      <p:bldP spid="12" grpId="0" animBg="1"/>
      <p:bldP spid="2067" grpId="0" animBg="1"/>
      <p:bldP spid="2068" grpId="0" animBg="1"/>
      <p:bldP spid="109" grpId="0" animBg="1"/>
      <p:bldP spid="110" grpId="0" animBg="1"/>
      <p:bldP spid="111" grpId="0" animBg="1"/>
      <p:bldP spid="1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https://canvas.cmu.edu/courses/24383/quizzes/67222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22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/>
              <a:t>Case study: Core i7/Linux memory system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2297-7507-46C0-A89E-A0A2AE76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Malloclab</a:t>
            </a:r>
            <a:r>
              <a:rPr lang="en-US" dirty="0"/>
              <a:t> bootcamp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2F42-9A72-445A-B6E1-91EED0C59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10/29 @ 7-9pm ET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Rashid Auditorium (Pittsburgh campus)</a:t>
            </a:r>
          </a:p>
          <a:p>
            <a:r>
              <a:rPr lang="en-US" dirty="0">
                <a:ea typeface="Calibri" panose="020F0502020204030204" pitchFamily="34" charset="0"/>
              </a:rPr>
              <a:t>Zoom link </a:t>
            </a:r>
            <a:r>
              <a:rPr lang="en-US">
                <a:ea typeface="Calibri" panose="020F0502020204030204" pitchFamily="34" charset="0"/>
              </a:rPr>
              <a:t>on Piazz</a:t>
            </a:r>
            <a:r>
              <a:rPr lang="en-US" dirty="0">
                <a:ea typeface="Calibri" panose="020F0502020204030204" pitchFamily="34" charset="0"/>
              </a:rPr>
              <a:t>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2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Core i7 Memory System</a:t>
            </a:r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/>
              <a:t>End-to-end Core i7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1-3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 table. </a:t>
            </a:r>
            <a:r>
              <a:rPr lang="en-GB" sz="2000" dirty="0">
                <a:latin typeface="Calibri" pitchFamily="34" charset="0"/>
                <a:ea typeface="msgothic" charset="0"/>
                <a:cs typeface="msgothic" charset="0"/>
              </a:rPr>
              <a:t>Significant fields:</a:t>
            </a:r>
            <a:endParaRPr lang="en-GB" sz="20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1 </a:t>
            </a:r>
            <a:r>
              <a:rPr lang="en-GB" sz="1600" b="0" dirty="0" err="1">
                <a:latin typeface="Calibri" pitchFamily="34" charset="0"/>
                <a:ea typeface="msgothic" charset="0"/>
                <a:cs typeface="msgothic" charset="0"/>
              </a:rPr>
              <a:t>PTEs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table address (forces page tables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all pages reachable from this PTE.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1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4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911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page. Significant fields: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G: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Global page (don’t evict from TLB on task switch)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address (forces pages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this page.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</a:t>
            </a: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87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Page Table Translation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Cute Trick for Speeding 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quickly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40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/>
              <a:t>Virtual Address Space of a Linux Process</a:t>
            </a:r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 (</a:t>
            </a:r>
            <a:r>
              <a:rPr lang="en-US" sz="1600" dirty="0" err="1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data</a:t>
            </a:r>
          </a:p>
          <a:p>
            <a:pPr algn="ctr"/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  (</a:t>
            </a:r>
            <a:r>
              <a:rPr lang="en-US" sz="1600" dirty="0" err="1">
                <a:latin typeface="+mn-lt"/>
              </a:rPr>
              <a:t>ptables</a:t>
            </a:r>
            <a:r>
              <a:rPr lang="en-US" sz="1600" dirty="0">
                <a:latin typeface="+mn-lt"/>
              </a:rPr>
              <a:t>,</a:t>
            </a: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, kernel stack)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2016465" y="6324600"/>
            <a:ext cx="1260135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0x00400000</a:t>
            </a: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 each 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7703" y="1443038"/>
            <a:ext cx="1540229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191448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>
                <a:latin typeface="Calibri" pitchFamily="34" charset="0"/>
              </a:rPr>
              <a:t>ata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hared 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657600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br>
              <a:rPr lang="en-GB" sz="1600" dirty="0"/>
            </a:br>
            <a:r>
              <a:rPr lang="en-GB" sz="1600" dirty="0"/>
              <a:t>this 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Pages </a:t>
            </a:r>
            <a:r>
              <a:rPr lang="en-GB" sz="1600" b="1" dirty="0"/>
              <a:t>shared</a:t>
            </a:r>
            <a:r>
              <a:rPr lang="en-GB" sz="1600" dirty="0"/>
              <a:t> with other processes or </a:t>
            </a:r>
            <a:r>
              <a:rPr lang="en-GB" sz="1600" b="1" dirty="0"/>
              <a:t>private</a:t>
            </a:r>
            <a:r>
              <a:rPr lang="en-GB" sz="1600" dirty="0"/>
              <a:t> to this process</a:t>
            </a:r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5257800" y="6436969"/>
            <a:ext cx="3750834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Each process has own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GB" sz="1600" b="0" dirty="0">
                <a:latin typeface="Calibri" pitchFamily="34" charset="0"/>
              </a:rPr>
              <a:t>, </a:t>
            </a:r>
            <a:r>
              <a:rPr lang="en-GB" sz="1600" b="0" dirty="0" err="1">
                <a:latin typeface="Calibri" pitchFamily="34" charset="0"/>
              </a:rPr>
              <a:t>etc</a:t>
            </a:r>
            <a:endParaRPr lang="en-GB" sz="1600" b="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+mj-lt"/>
              </a:rPr>
              <a:t>Segmentation fault:</a:t>
            </a:r>
          </a:p>
          <a:p>
            <a:r>
              <a:rPr lang="en-US" sz="1800" dirty="0">
                <a:latin typeface="+mj-lt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000000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693239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Virtual Memory &amp;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46852" y="3533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46852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46852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46852" y="2162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46852" y="2390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46852" y="2619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46852" y="2847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46852" y="3076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99583" y="4032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74240" y="1219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91715" y="2257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91715" y="2466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72352" y="3654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72352" y="2284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97752" y="2055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46952" y="1827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26627" y="3216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42052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42052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42052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42052" y="2162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42052" y="2390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42052" y="2619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42052" y="2847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42052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13452" y="1857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50079" y="2132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50872" y="2364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50079" y="2830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50872" y="3037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50079" y="3277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50872" y="3736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50079" y="3503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50872" y="2597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13527" y="1368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35449" y="2096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32274" y="3709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56965" y="1766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91715" y="2032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91715" y="1803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21552" y="3860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21552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21552" y="2724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21552" y="2489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69665" y="2427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99652" y="3844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99652" y="4155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99652" y="4776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99652" y="5086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99652" y="5397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21552" y="2933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34252" y="2978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21552" y="3143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66002" y="2500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99652" y="4465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42913" y="15240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605271" y="14046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200026" y="5791200"/>
            <a:ext cx="8307387" cy="87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kern="0" dirty="0"/>
              <a:t>A </a:t>
            </a:r>
            <a:r>
              <a:rPr lang="en-GB" i="1" kern="0" dirty="0">
                <a:solidFill>
                  <a:srgbClr val="C00000"/>
                </a:solidFill>
              </a:rPr>
              <a:t>page table </a:t>
            </a:r>
            <a:r>
              <a:rPr lang="en-GB" kern="0" dirty="0"/>
              <a:t>contains page table entries (PTEs) that map virtual pages to physical pages.</a:t>
            </a:r>
          </a:p>
        </p:txBody>
      </p:sp>
    </p:spTree>
    <p:extLst>
      <p:ext uri="{BB962C8B-B14F-4D97-AF65-F5344CB8AC3E}">
        <p14:creationId xmlns:p14="http://schemas.microsoft.com/office/powerpoint/2010/main" val="2159936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VM areas initialized by associating them with disk objects.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Called </a:t>
            </a:r>
            <a:r>
              <a:rPr lang="en-GB" b="1" i="1" dirty="0">
                <a:solidFill>
                  <a:srgbClr val="990000"/>
                </a:solidFill>
              </a:rPr>
              <a:t>memory mapping</a:t>
            </a:r>
            <a:endParaRPr lang="en-GB" i="1" dirty="0">
              <a:solidFill>
                <a:srgbClr val="990000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Area can be </a:t>
            </a:r>
            <a:r>
              <a:rPr lang="en-GB" i="1" dirty="0"/>
              <a:t>backed by </a:t>
            </a:r>
            <a:r>
              <a:rPr lang="en-GB" dirty="0"/>
              <a:t>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Anonymous file </a:t>
            </a:r>
            <a:r>
              <a:rPr lang="en-GB" dirty="0"/>
              <a:t>(e.g., nothing)</a:t>
            </a:r>
            <a:endParaRPr lang="en-GB" i="1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0's (</a:t>
            </a:r>
            <a:r>
              <a:rPr lang="en-GB" b="1" i="1" dirty="0">
                <a:solidFill>
                  <a:srgbClr val="990000"/>
                </a:solidFill>
              </a:rPr>
              <a:t>demand-zero page</a:t>
            </a:r>
            <a:r>
              <a:rPr lang="en-GB" dirty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Dirty pages are copied back and forth between memory and a special </a:t>
            </a:r>
            <a:r>
              <a:rPr lang="en-GB" i="1" dirty="0">
                <a:solidFill>
                  <a:srgbClr val="990000"/>
                </a:solidFill>
              </a:rPr>
              <a:t>swap file</a:t>
            </a:r>
            <a:r>
              <a:rPr lang="en-GB" dirty="0"/>
              <a:t>.</a:t>
            </a:r>
            <a:endParaRPr lang="en-GB" i="1" dirty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0" y="418065"/>
            <a:ext cx="8813799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Memory Management &amp; Protection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8382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Code and data can be isolated or shared among processes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2460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2434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3683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3948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4441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2539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2795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047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176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4365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5665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4516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4772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024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153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2536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2790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050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303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3559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3817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073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4333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4588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4847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5508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056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5658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2922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175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201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4716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286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610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/>
              <a:t>Process 1 maps the shared object (on disk). 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63565" y="6059269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84755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12768" y="6059269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84755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079504" y="2097772"/>
            <a:ext cx="2820021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same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>
                <a:latin typeface="Calibri" pitchFamily="34" charset="0"/>
              </a:rPr>
              <a:t>Notice how the virtual addresses can be different.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But,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difference must be multiple of page size.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pPr marL="0" indent="0"/>
            <a:r>
              <a:rPr lang="en-US" sz="3200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/>
              <a:t>Two processes mapping a </a:t>
            </a:r>
            <a:r>
              <a:rPr lang="en-US" i="1" dirty="0">
                <a:solidFill>
                  <a:srgbClr val="990000"/>
                </a:solidFill>
              </a:rPr>
              <a:t>private copy-on-write (COW)  </a:t>
            </a:r>
            <a:r>
              <a:rPr lang="en-US" dirty="0"/>
              <a:t>object</a:t>
            </a:r>
          </a:p>
          <a:p>
            <a:r>
              <a:rPr lang="en-US" dirty="0"/>
              <a:t>Area flagged as private copy-on-write</a:t>
            </a:r>
          </a:p>
          <a:p>
            <a:r>
              <a:rPr lang="en-US" dirty="0" err="1"/>
              <a:t>PTEs</a:t>
            </a:r>
            <a:r>
              <a:rPr lang="en-US" dirty="0"/>
              <a:t> in private areas are flagged as read-only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07820" y="6059269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Private </a:t>
            </a:r>
          </a:p>
          <a:p>
            <a:pPr algn="ctr"/>
            <a:r>
              <a:rPr lang="en-US" sz="1800">
                <a:latin typeface="+mn-lt"/>
              </a:rPr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90590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520866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+mn-lt"/>
              </a:rPr>
              <a:t> Private</a:t>
            </a:r>
          </a:p>
          <a:p>
            <a:r>
              <a:rPr lang="en-US" sz="1800" dirty="0">
                <a:latin typeface="+mn-lt"/>
              </a:rPr>
              <a:t>copy-on-write</a:t>
            </a:r>
          </a:p>
          <a:p>
            <a:r>
              <a:rPr lang="en-US" sz="1800" dirty="0">
                <a:latin typeface="+mn-lt"/>
              </a:rPr>
              <a:t>area</a:t>
            </a:r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/>
              <a:t>Instruction writing to private page triggers protection fault. </a:t>
            </a:r>
          </a:p>
          <a:p>
            <a:r>
              <a:rPr lang="en-US" dirty="0"/>
              <a:t>Handler creates new R/W page. </a:t>
            </a:r>
          </a:p>
          <a:p>
            <a:r>
              <a:rPr lang="en-US" dirty="0"/>
              <a:t>Instruction restarts upon handler return. </a:t>
            </a:r>
          </a:p>
          <a:p>
            <a:r>
              <a:rPr lang="en-US" dirty="0"/>
              <a:t>Copying deferred as long as possible!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26870" y="6059269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Private  </a:t>
            </a:r>
          </a:p>
          <a:p>
            <a:pPr algn="ctr"/>
            <a:r>
              <a:rPr lang="en-US" sz="1800">
                <a:latin typeface="+mn-lt"/>
              </a:rPr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90590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66725" y="32788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799283" y="3103553"/>
            <a:ext cx="124611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64220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642596" y="3833207"/>
            <a:ext cx="169809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Write to private</a:t>
            </a:r>
          </a:p>
          <a:p>
            <a:pPr algn="ctr"/>
            <a:r>
              <a:rPr lang="en-US" sz="1800" dirty="0">
                <a:latin typeface="+mn-lt"/>
              </a:rPr>
              <a:t>copy-on-write</a:t>
            </a:r>
          </a:p>
          <a:p>
            <a:pPr algn="ctr"/>
            <a:r>
              <a:rPr lang="en-US" sz="1800" dirty="0">
                <a:latin typeface="+mn-lt"/>
              </a:rPr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2" name="Line 399"/>
          <p:cNvSpPr>
            <a:spLocks noChangeShapeType="1"/>
          </p:cNvSpPr>
          <p:nvPr/>
        </p:nvSpPr>
        <p:spPr bwMode="auto">
          <a:xfrm flipH="1" flipV="1">
            <a:off x="2766725" y="34249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7" grpId="0" animBg="1"/>
      <p:bldP spid="28" grpId="0" animBg="1"/>
      <p:bldP spid="29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Shareable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Kernel Same-Page Merging</a:t>
            </a:r>
          </a:p>
          <a:p>
            <a:pPr lvl="1"/>
            <a:r>
              <a:rPr lang="en-US" dirty="0"/>
              <a:t>OS scans through all of physical memory, looking for duplicate pages</a:t>
            </a:r>
          </a:p>
          <a:p>
            <a:pPr lvl="1"/>
            <a:r>
              <a:rPr lang="en-US" dirty="0"/>
              <a:t>When found, merge into single copy, marked as copy-on-write</a:t>
            </a:r>
          </a:p>
          <a:p>
            <a:pPr lvl="1"/>
            <a:r>
              <a:rPr lang="en-US" dirty="0"/>
              <a:t>Implemented in Linux kernel in 2009</a:t>
            </a:r>
          </a:p>
          <a:p>
            <a:pPr lvl="1"/>
            <a:r>
              <a:rPr lang="en-US" dirty="0"/>
              <a:t>Limited to pages marked as likely candidates</a:t>
            </a:r>
          </a:p>
          <a:p>
            <a:pPr lvl="1"/>
            <a:r>
              <a:rPr lang="en-US" dirty="0"/>
              <a:t>Especially useful when processor running many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470278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+mj-lt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PROT_READ, PROT_WRITE, PROT_EXEC, ...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 MAP_ANON, MAP_PRIVATE, MAP_SHARED, ...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Return 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>
                <a:latin typeface="Courier New" pitchFamily="49" charset="0"/>
              </a:rPr>
              <a:t>fd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</a:t>
            </a:r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big files</a:t>
            </a:r>
          </a:p>
          <a:p>
            <a:pPr lvl="1"/>
            <a:r>
              <a:rPr lang="en-US" dirty="0"/>
              <a:t>Uses paging mechanism to bring files into memory</a:t>
            </a:r>
          </a:p>
          <a:p>
            <a:r>
              <a:rPr lang="en-US" dirty="0"/>
              <a:t>Shared data structures</a:t>
            </a:r>
          </a:p>
          <a:p>
            <a:pPr lvl="1"/>
            <a:r>
              <a:rPr lang="en-US" dirty="0"/>
              <a:t>When call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MAP_SHARED</a:t>
            </a:r>
            <a:r>
              <a:rPr lang="en-US" dirty="0"/>
              <a:t> flag</a:t>
            </a:r>
          </a:p>
          <a:p>
            <a:pPr lvl="2"/>
            <a:r>
              <a:rPr lang="en-US" dirty="0"/>
              <a:t>Multiple processes have access to same region of memory</a:t>
            </a:r>
          </a:p>
          <a:p>
            <a:pPr lvl="2"/>
            <a:r>
              <a:rPr lang="en-US" dirty="0"/>
              <a:t>Risky!</a:t>
            </a:r>
          </a:p>
          <a:p>
            <a:r>
              <a:rPr lang="en-US" dirty="0"/>
              <a:t>File-based data structures</a:t>
            </a:r>
          </a:p>
          <a:p>
            <a:pPr lvl="1"/>
            <a:r>
              <a:rPr lang="en-US" dirty="0"/>
              <a:t>E.g., database</a:t>
            </a:r>
          </a:p>
          <a:p>
            <a:pPr lvl="1"/>
            <a:r>
              <a:rPr lang="en-US" dirty="0"/>
              <a:t>Give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prot</a:t>
            </a:r>
            <a:r>
              <a:rPr lang="en-US" dirty="0"/>
              <a:t> argument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PROT_READ | PROT_WRITE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unmap</a:t>
            </a:r>
            <a:r>
              <a:rPr lang="en-US" dirty="0"/>
              <a:t> region, file will be updated via write-back</a:t>
            </a:r>
          </a:p>
          <a:p>
            <a:pPr lvl="1"/>
            <a:r>
              <a:rPr lang="en-US" dirty="0"/>
              <a:t>Can implement load from file / update / write back to file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63087" y="1833361"/>
            <a:ext cx="2656313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Page table 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(part of the process’ context)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 flipH="1">
            <a:off x="1404158" y="2552424"/>
            <a:ext cx="87086" cy="149570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404158" y="4048125"/>
            <a:ext cx="72944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2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47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11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2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47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34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14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82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14800" y="3371562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the Level 1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48236" y="3362037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2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53311" y="3352512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k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01527" y="1077721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Having multiple levels greatly reduces page table size</a:t>
            </a:r>
          </a:p>
        </p:txBody>
      </p:sp>
    </p:spTree>
    <p:extLst>
      <p:ext uri="{BB962C8B-B14F-4D97-AF65-F5344CB8AC3E}">
        <p14:creationId xmlns:p14="http://schemas.microsoft.com/office/powerpoint/2010/main" val="228531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Example: 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30819" y="883559"/>
            <a:ext cx="8763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>
                <a:latin typeface="Calibri" pitchFamily="34" charset="0"/>
              </a:rPr>
              <a:t>Problem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Want students to be able to perform code injection attacks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Shark machine stacks are not executable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Solution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Suggested by Sam King (now at UC Davis)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Use </a:t>
            </a:r>
            <a:r>
              <a:rPr lang="en-GB" kern="0" dirty="0" err="1">
                <a:latin typeface="Courier" pitchFamily="2" charset="0"/>
              </a:rPr>
              <a:t>mmap</a:t>
            </a:r>
            <a:r>
              <a:rPr lang="en-GB" kern="0" dirty="0">
                <a:latin typeface="Calibri" pitchFamily="34" charset="0"/>
              </a:rPr>
              <a:t> to allocate region of memory marked executable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Divert stack to new region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Execute student attack code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Restore back to original stack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Remove mapped region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658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A1644952-00EA-6D46-8C05-63FAD4DD33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7051" y="2226244"/>
            <a:ext cx="404079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683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556A6C7-0E2A-DF44-883A-365A1CC0E923}"/>
              </a:ext>
            </a:extLst>
          </p:cNvPr>
          <p:cNvGrpSpPr/>
          <p:nvPr/>
        </p:nvGrpSpPr>
        <p:grpSpPr>
          <a:xfrm>
            <a:off x="4179367" y="2524563"/>
            <a:ext cx="4624430" cy="2720440"/>
            <a:chOff x="4179367" y="2524563"/>
            <a:chExt cx="4624430" cy="2720440"/>
          </a:xfrm>
        </p:grpSpPr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F3704FA2-7B4A-D447-A9FE-48FE72F18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2543935"/>
              <a:ext cx="2789237" cy="2418629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E9425D5-ED38-5844-8A18-044F23EA11AB}"/>
                </a:ext>
              </a:extLst>
            </p:cNvPr>
            <p:cNvGrpSpPr/>
            <p:nvPr/>
          </p:nvGrpSpPr>
          <p:grpSpPr>
            <a:xfrm>
              <a:off x="4179367" y="2524563"/>
              <a:ext cx="2003909" cy="2720440"/>
              <a:chOff x="4179367" y="2524563"/>
              <a:chExt cx="2003909" cy="2720440"/>
            </a:xfrm>
          </p:grpSpPr>
          <p:sp>
            <p:nvSpPr>
              <p:cNvPr id="37" name="Text Box 32">
                <a:extLst>
                  <a:ext uri="{FF2B5EF4-FFF2-40B4-BE49-F238E27FC236}">
                    <a16:creationId xmlns:a16="http://schemas.microsoft.com/office/drawing/2014/main" id="{A377AB12-CA26-6441-AC6D-684104E5C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7506" y="4944792"/>
                <a:ext cx="1255770" cy="3002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r"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ourier New" pitchFamily="49" charset="0"/>
                    <a:ea typeface="msgothic" charset="0"/>
                    <a:cs typeface="msgothic" charset="0"/>
                  </a:rPr>
                  <a:t>0x55586000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D42B224-1685-C14A-B6D0-70BD01F09B50}"/>
                  </a:ext>
                </a:extLst>
              </p:cNvPr>
              <p:cNvCxnSpPr/>
              <p:nvPr/>
            </p:nvCxnSpPr>
            <p:spPr bwMode="auto">
              <a:xfrm flipH="1">
                <a:off x="4179367" y="2524563"/>
                <a:ext cx="1829273" cy="10115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7F2FA2C-702A-6245-AFA9-CF010A9A27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185285" y="4061291"/>
                <a:ext cx="1823355" cy="90127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A1644952-00EA-6D46-8C05-63FAD4DD3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808" y="2432024"/>
            <a:ext cx="574594" cy="97734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CFCB34-DA19-2A41-87F4-46855BBDBA1E}"/>
              </a:ext>
            </a:extLst>
          </p:cNvPr>
          <p:cNvGrpSpPr/>
          <p:nvPr/>
        </p:nvGrpSpPr>
        <p:grpSpPr>
          <a:xfrm>
            <a:off x="198576" y="3536149"/>
            <a:ext cx="3980791" cy="599413"/>
            <a:chOff x="198576" y="3536149"/>
            <a:chExt cx="3980791" cy="599413"/>
          </a:xfrm>
        </p:grpSpPr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68189F50-BD5C-FE40-BE39-9B8010F4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130" y="3536149"/>
              <a:ext cx="2789237" cy="52514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Region created by </a:t>
              </a:r>
              <a:r>
                <a:rPr lang="en-GB" sz="1600" b="1" dirty="0" err="1">
                  <a:latin typeface="Calibri" pitchFamily="34" charset="0"/>
                  <a:ea typeface="msgothic" charset="0"/>
                  <a:cs typeface="msgothic" charset="0"/>
                </a:rPr>
                <a:t>mmap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2AA20800-E564-724B-A700-2FB2540F2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76" y="3835351"/>
              <a:ext cx="1255770" cy="300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0x55586000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90060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556A6C7-0E2A-DF44-883A-365A1CC0E923}"/>
              </a:ext>
            </a:extLst>
          </p:cNvPr>
          <p:cNvGrpSpPr/>
          <p:nvPr/>
        </p:nvGrpSpPr>
        <p:grpSpPr>
          <a:xfrm>
            <a:off x="4179367" y="2524563"/>
            <a:ext cx="4624430" cy="2720440"/>
            <a:chOff x="4179367" y="2524563"/>
            <a:chExt cx="4624430" cy="2720440"/>
          </a:xfrm>
        </p:grpSpPr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F3704FA2-7B4A-D447-A9FE-48FE72F18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2543935"/>
              <a:ext cx="2789237" cy="2418629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E9425D5-ED38-5844-8A18-044F23EA11AB}"/>
                </a:ext>
              </a:extLst>
            </p:cNvPr>
            <p:cNvGrpSpPr/>
            <p:nvPr/>
          </p:nvGrpSpPr>
          <p:grpSpPr>
            <a:xfrm>
              <a:off x="4179367" y="2524563"/>
              <a:ext cx="2003909" cy="2720440"/>
              <a:chOff x="4179367" y="2524563"/>
              <a:chExt cx="2003909" cy="2720440"/>
            </a:xfrm>
          </p:grpSpPr>
          <p:sp>
            <p:nvSpPr>
              <p:cNvPr id="37" name="Text Box 32">
                <a:extLst>
                  <a:ext uri="{FF2B5EF4-FFF2-40B4-BE49-F238E27FC236}">
                    <a16:creationId xmlns:a16="http://schemas.microsoft.com/office/drawing/2014/main" id="{A377AB12-CA26-6441-AC6D-684104E5C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7506" y="4944792"/>
                <a:ext cx="1255770" cy="3002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r"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ourier New" pitchFamily="49" charset="0"/>
                    <a:ea typeface="msgothic" charset="0"/>
                    <a:cs typeface="msgothic" charset="0"/>
                  </a:rPr>
                  <a:t>0x55586000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D42B224-1685-C14A-B6D0-70BD01F09B50}"/>
                  </a:ext>
                </a:extLst>
              </p:cNvPr>
              <p:cNvCxnSpPr/>
              <p:nvPr/>
            </p:nvCxnSpPr>
            <p:spPr bwMode="auto">
              <a:xfrm flipH="1">
                <a:off x="4179367" y="2524563"/>
                <a:ext cx="1829273" cy="10115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7F2FA2C-702A-6245-AFA9-CF010A9A27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185285" y="4061291"/>
                <a:ext cx="1823355" cy="90127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CFCB34-DA19-2A41-87F4-46855BBDBA1E}"/>
              </a:ext>
            </a:extLst>
          </p:cNvPr>
          <p:cNvGrpSpPr/>
          <p:nvPr/>
        </p:nvGrpSpPr>
        <p:grpSpPr>
          <a:xfrm>
            <a:off x="198576" y="3536149"/>
            <a:ext cx="3980791" cy="599413"/>
            <a:chOff x="198576" y="3536149"/>
            <a:chExt cx="3980791" cy="599413"/>
          </a:xfrm>
        </p:grpSpPr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68189F50-BD5C-FE40-BE39-9B8010F4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130" y="3536149"/>
              <a:ext cx="2789237" cy="52514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Region created by </a:t>
              </a:r>
              <a:r>
                <a:rPr lang="en-GB" sz="1600" b="1" dirty="0" err="1">
                  <a:latin typeface="Calibri" pitchFamily="34" charset="0"/>
                  <a:ea typeface="msgothic" charset="0"/>
                  <a:cs typeface="msgothic" charset="0"/>
                </a:rPr>
                <a:t>mmap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2AA20800-E564-724B-A700-2FB2540F2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76" y="3835351"/>
              <a:ext cx="1255770" cy="300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0x55586000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487A5F-D4D4-7245-82AC-31B1B2337581}"/>
              </a:ext>
            </a:extLst>
          </p:cNvPr>
          <p:cNvGrpSpPr/>
          <p:nvPr/>
        </p:nvGrpSpPr>
        <p:grpSpPr>
          <a:xfrm>
            <a:off x="5029201" y="2524563"/>
            <a:ext cx="3774596" cy="1575426"/>
            <a:chOff x="5029201" y="2524563"/>
            <a:chExt cx="3774596" cy="1575426"/>
          </a:xfrm>
        </p:grpSpPr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D5BE4611-0879-394F-A317-AF0C109D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2524563"/>
              <a:ext cx="2789237" cy="525142"/>
            </a:xfrm>
            <a:prstGeom prst="rect">
              <a:avLst/>
            </a:prstGeom>
            <a:solidFill>
              <a:srgbClr val="DEDFF5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Frame for launch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D0DCB7EE-C59E-5F40-9FCA-FEA737580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3049705"/>
              <a:ext cx="2789237" cy="525142"/>
            </a:xfrm>
            <a:prstGeom prst="rect">
              <a:avLst/>
            </a:prstGeom>
            <a:solidFill>
              <a:srgbClr val="DEDFF5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Frame for test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6" name="Rectangle 15">
              <a:extLst>
                <a:ext uri="{FF2B5EF4-FFF2-40B4-BE49-F238E27FC236}">
                  <a16:creationId xmlns:a16="http://schemas.microsoft.com/office/drawing/2014/main" id="{DAB66A75-503A-964F-B347-1980B34FA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3574847"/>
              <a:ext cx="2789237" cy="525142"/>
            </a:xfrm>
            <a:prstGeom prst="rect">
              <a:avLst/>
            </a:prstGeom>
            <a:solidFill>
              <a:srgbClr val="DEDFF5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Frame for </a:t>
              </a:r>
              <a:r>
                <a:rPr lang="en-GB" sz="1600" dirty="0" err="1">
                  <a:latin typeface="Calibri" pitchFamily="34" charset="0"/>
                  <a:ea typeface="msgothic" charset="0"/>
                  <a:cs typeface="msgothic" charset="0"/>
                </a:rPr>
                <a:t>getbuf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B51AFEE8-2747-234F-AB9F-51AE9067A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1" y="2788501"/>
              <a:ext cx="979440" cy="13114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1914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A1644952-00EA-6D46-8C05-63FAD4DD33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7051" y="2226244"/>
            <a:ext cx="404079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827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requires hardware support</a:t>
            </a:r>
          </a:p>
          <a:p>
            <a:pPr lvl="1"/>
            <a:r>
              <a:rPr lang="en-US" dirty="0"/>
              <a:t>Exception handling mechanism</a:t>
            </a:r>
          </a:p>
          <a:p>
            <a:pPr lvl="1"/>
            <a:r>
              <a:rPr lang="en-US" dirty="0"/>
              <a:t>TLB</a:t>
            </a:r>
          </a:p>
          <a:p>
            <a:pPr lvl="1"/>
            <a:r>
              <a:rPr lang="en-US" dirty="0"/>
              <a:t>Various control registers</a:t>
            </a:r>
          </a:p>
          <a:p>
            <a:r>
              <a:rPr lang="en-US" dirty="0"/>
              <a:t>VM requires OS support</a:t>
            </a:r>
          </a:p>
          <a:p>
            <a:pPr lvl="1"/>
            <a:r>
              <a:rPr lang="en-US" dirty="0"/>
              <a:t>Managing page tables</a:t>
            </a:r>
          </a:p>
          <a:p>
            <a:pPr lvl="1"/>
            <a:r>
              <a:rPr lang="en-US" dirty="0"/>
              <a:t>Implementing page replacement policies</a:t>
            </a:r>
          </a:p>
          <a:p>
            <a:pPr lvl="1"/>
            <a:r>
              <a:rPr lang="en-US" dirty="0"/>
              <a:t>Managing file system</a:t>
            </a:r>
          </a:p>
          <a:p>
            <a:r>
              <a:rPr lang="en-US" dirty="0"/>
              <a:t>VM enables many capabilities</a:t>
            </a:r>
          </a:p>
          <a:p>
            <a:pPr lvl="1"/>
            <a:r>
              <a:rPr lang="en-US" dirty="0"/>
              <a:t>Loading programs from memory</a:t>
            </a:r>
          </a:p>
          <a:p>
            <a:pPr lvl="1"/>
            <a:r>
              <a:rPr lang="en-US" dirty="0"/>
              <a:t>Providing memory protection</a:t>
            </a:r>
          </a:p>
        </p:txBody>
      </p:sp>
    </p:spTree>
    <p:extLst>
      <p:ext uri="{BB962C8B-B14F-4D97-AF65-F5344CB8AC3E}">
        <p14:creationId xmlns:p14="http://schemas.microsoft.com/office/powerpoint/2010/main" val="1137898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57762" y="4069503"/>
            <a:ext cx="4400392" cy="21336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stack_top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+ STACK_SIZE - 8;</a:t>
            </a:r>
          </a:p>
          <a:p>
            <a:r>
              <a:rPr lang="en-US" sz="1400" dirty="0" err="1">
                <a:solidFill>
                  <a:srgbClr val="D03BFF"/>
                </a:solidFill>
                <a:latin typeface="Courier" pitchFamily="2" charset="0"/>
              </a:rPr>
              <a:t>asm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rsp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,%%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rax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; 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%1,%%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rsp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; 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%%rax,%0"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 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"=r"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global_save_stack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// %0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 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"r"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stack_top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       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// %1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endParaRPr lang="en-GB" sz="1400" dirty="0">
              <a:latin typeface="Courier" pitchFamily="2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launch(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global_offset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endParaRPr lang="en-GB" sz="1400" dirty="0">
              <a:latin typeface="Courier" pitchFamily="2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471" y="1664270"/>
            <a:ext cx="8543304" cy="1676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34A327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sz="1400" dirty="0" err="1">
                <a:solidFill>
                  <a:srgbClr val="CD7923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(START_ADDR, STACK_SIZE, PROT_EXEC|PROT_READ|PROT_WRITE,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        MAP_PRIVATE | MAP_GROWSDOWN | MAP_ANONYMOUS | MAP_FIXED,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        0, 0);</a:t>
            </a:r>
          </a:p>
          <a:p>
            <a:r>
              <a:rPr lang="en-US" sz="1400" dirty="0">
                <a:solidFill>
                  <a:srgbClr val="D03BFF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!= START_ADDR)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munmap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STACK_SIZE);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exit(1);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3CC1984-DB7E-5B4A-BD87-E1BDBA2F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199" y="4050268"/>
            <a:ext cx="3931329" cy="21336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 err="1">
                <a:solidFill>
                  <a:srgbClr val="D03BFF"/>
                </a:solidFill>
                <a:latin typeface="Courier" pitchFamily="2" charset="0"/>
              </a:rPr>
              <a:t>asm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%0,%%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rsp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 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"r"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global_save_stack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// %0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munmap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STACK_SIZE);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DF438-CA94-B749-96A3-D51E77EAA303}"/>
              </a:ext>
            </a:extLst>
          </p:cNvPr>
          <p:cNvSpPr txBox="1"/>
          <p:nvPr/>
        </p:nvSpPr>
        <p:spPr>
          <a:xfrm>
            <a:off x="324471" y="1294938"/>
            <a:ext cx="20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 new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A95D6-0181-1147-B12E-CA52F1765669}"/>
              </a:ext>
            </a:extLst>
          </p:cNvPr>
          <p:cNvSpPr txBox="1"/>
          <p:nvPr/>
        </p:nvSpPr>
        <p:spPr>
          <a:xfrm>
            <a:off x="297838" y="3680936"/>
            <a:ext cx="484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Divert stack to new region &amp; execute attack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FCA95-8AB1-004B-950F-716B8169DA09}"/>
              </a:ext>
            </a:extLst>
          </p:cNvPr>
          <p:cNvSpPr txBox="1"/>
          <p:nvPr/>
        </p:nvSpPr>
        <p:spPr>
          <a:xfrm>
            <a:off x="5334000" y="3680936"/>
            <a:ext cx="330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Restore stack and remove region</a:t>
            </a:r>
          </a:p>
        </p:txBody>
      </p:sp>
    </p:spTree>
    <p:extLst>
      <p:ext uri="{BB962C8B-B14F-4D97-AF65-F5344CB8AC3E}">
        <p14:creationId xmlns:p14="http://schemas.microsoft.com/office/powerpoint/2010/main" val="3776978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Translation Lookaside Buffer (TLB)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1596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8746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5121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779758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504338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19780" y="383860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0787" y="35052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77996" y="4648200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49197" y="406976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11875" y="49906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77811" y="5750538"/>
            <a:ext cx="81803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Typically,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TLB hit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eliminates the k memory accesses required to </a:t>
            </a:r>
            <a:r>
              <a:rPr lang="en-GB" kern="0" dirty="0">
                <a:latin typeface="Calibri" pitchFamily="34" charset="0"/>
              </a:rPr>
              <a:t>do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page table lookup.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20574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4384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4384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01527" y="1286806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A small cache of page table entries with fast access by MMU </a:t>
            </a:r>
          </a:p>
        </p:txBody>
      </p:sp>
    </p:spTree>
    <p:extLst>
      <p:ext uri="{BB962C8B-B14F-4D97-AF65-F5344CB8AC3E}">
        <p14:creationId xmlns:p14="http://schemas.microsoft.com/office/powerpoint/2010/main" val="11734813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Set Associative Cache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00" y="1344634"/>
            <a:ext cx="8699678" cy="5399600"/>
            <a:chOff x="76200" y="1344634"/>
            <a:chExt cx="8699678" cy="5399600"/>
          </a:xfrm>
        </p:grpSpPr>
        <p:sp>
          <p:nvSpPr>
            <p:cNvPr id="78" name="TextBox 77"/>
            <p:cNvSpPr txBox="1"/>
            <p:nvPr/>
          </p:nvSpPr>
          <p:spPr>
            <a:xfrm>
              <a:off x="3485097" y="6374902"/>
              <a:ext cx="383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 = 2</a:t>
              </a:r>
              <a:r>
                <a:rPr lang="en-US" sz="1800" baseline="30000" dirty="0">
                  <a:latin typeface="Calibri" pitchFamily="34" charset="0"/>
                </a:rPr>
                <a:t>b</a:t>
              </a:r>
              <a:r>
                <a:rPr lang="en-US" sz="1800" dirty="0">
                  <a:latin typeface="Calibri" pitchFamily="34" charset="0"/>
                </a:rPr>
                <a:t> bytes per cache block (the data)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200" y="1344634"/>
              <a:ext cx="8699678" cy="5132366"/>
              <a:chOff x="76200" y="1344634"/>
              <a:chExt cx="8699678" cy="5132366"/>
            </a:xfrm>
          </p:grpSpPr>
          <p:sp>
            <p:nvSpPr>
              <p:cNvPr id="8" name="AutoShape 16"/>
              <p:cNvSpPr>
                <a:spLocks/>
              </p:cNvSpPr>
              <p:nvPr/>
            </p:nvSpPr>
            <p:spPr bwMode="auto">
              <a:xfrm rot="5400000">
                <a:off x="3558235" y="-290401"/>
                <a:ext cx="228600" cy="423733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grpSp>
            <p:nvGrpSpPr>
              <p:cNvPr id="3" name="Group 79"/>
              <p:cNvGrpSpPr/>
              <p:nvPr/>
            </p:nvGrpSpPr>
            <p:grpSpPr>
              <a:xfrm>
                <a:off x="1553867" y="2078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5" name="Straight Connector 44"/>
              <p:cNvCxnSpPr/>
              <p:nvPr/>
            </p:nvCxnSpPr>
            <p:spPr bwMode="auto">
              <a:xfrm>
                <a:off x="1782467" y="4019283"/>
                <a:ext cx="3875673" cy="10096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AutoShape 16"/>
              <p:cNvSpPr>
                <a:spLocks/>
              </p:cNvSpPr>
              <p:nvPr/>
            </p:nvSpPr>
            <p:spPr bwMode="auto">
              <a:xfrm>
                <a:off x="1172867" y="2067735"/>
                <a:ext cx="228600" cy="2732865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00213" y="1344634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E = 2</a:t>
                </a:r>
                <a:r>
                  <a:rPr lang="en-US" sz="1800" baseline="30000" dirty="0">
                    <a:latin typeface="Calibri" pitchFamily="34" charset="0"/>
                  </a:rPr>
                  <a:t>e</a:t>
                </a:r>
                <a:r>
                  <a:rPr lang="en-US" sz="1800" dirty="0">
                    <a:latin typeface="Calibri" pitchFamily="34" charset="0"/>
                  </a:rPr>
                  <a:t> lines per set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00" y="3244405"/>
                <a:ext cx="1122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S = 2</a:t>
                </a:r>
                <a:r>
                  <a:rPr lang="en-US" sz="1800" baseline="30000" dirty="0">
                    <a:latin typeface="Calibri" pitchFamily="34" charset="0"/>
                  </a:rPr>
                  <a:t>s</a:t>
                </a:r>
                <a:r>
                  <a:rPr lang="en-US" sz="1800" dirty="0">
                    <a:latin typeface="Calibri" pitchFamily="34" charset="0"/>
                  </a:rPr>
                  <a:t> sets</a:t>
                </a:r>
              </a:p>
            </p:txBody>
          </p:sp>
          <p:grpSp>
            <p:nvGrpSpPr>
              <p:cNvPr id="4" name="Group 80"/>
              <p:cNvGrpSpPr/>
              <p:nvPr/>
            </p:nvGrpSpPr>
            <p:grpSpPr>
              <a:xfrm>
                <a:off x="1553867" y="2647683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" name="Group 86"/>
              <p:cNvGrpSpPr/>
              <p:nvPr/>
            </p:nvGrpSpPr>
            <p:grpSpPr>
              <a:xfrm>
                <a:off x="1553867" y="3221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8" name="Rectangle 87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" name="Group 92"/>
              <p:cNvGrpSpPr/>
              <p:nvPr/>
            </p:nvGrpSpPr>
            <p:grpSpPr>
              <a:xfrm>
                <a:off x="1553867" y="42887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94" name="Rectangle 9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9" name="Trapezoid 98"/>
              <p:cNvSpPr/>
              <p:nvPr/>
            </p:nvSpPr>
            <p:spPr bwMode="auto">
              <a:xfrm>
                <a:off x="1619863" y="4709564"/>
                <a:ext cx="3523449" cy="865914"/>
              </a:xfrm>
              <a:prstGeom prst="trapezoid">
                <a:avLst>
                  <a:gd name="adj" fmla="val 14175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1619863" y="5575478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31181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3390712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3651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4565907" y="5689778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3924112" y="5689778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4058263" y="5841384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2" name="Rectangle 71"/>
              <p:cNvSpPr/>
              <p:nvPr/>
            </p:nvSpPr>
            <p:spPr bwMode="auto">
              <a:xfrm>
                <a:off x="2215517" y="5689778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746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90600" y="6107668"/>
                <a:ext cx="95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valid bit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 rot="5400000" flipH="1" flipV="1">
                <a:off x="1753394" y="6138001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7" name="AutoShape 16"/>
              <p:cNvSpPr>
                <a:spLocks/>
              </p:cNvSpPr>
              <p:nvPr/>
            </p:nvSpPr>
            <p:spPr bwMode="auto">
              <a:xfrm rot="16200000" flipV="1">
                <a:off x="3969184" y="5333467"/>
                <a:ext cx="228600" cy="1905000"/>
              </a:xfrm>
              <a:prstGeom prst="leftBrace">
                <a:avLst>
                  <a:gd name="adj1" fmla="val 13697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6337478" y="2853352"/>
                <a:ext cx="990600" cy="270848"/>
              </a:xfrm>
              <a:prstGeom prst="rect">
                <a:avLst/>
              </a:prstGeom>
              <a:solidFill>
                <a:srgbClr val="FF99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 bits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7328078" y="2853352"/>
                <a:ext cx="7620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s bits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8090078" y="2853352"/>
                <a:ext cx="6858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</a:rPr>
                  <a:t>b bits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248400" y="2513390"/>
                <a:ext cx="181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Address of word:</a:t>
                </a:r>
              </a:p>
            </p:txBody>
          </p:sp>
          <p:sp>
            <p:nvSpPr>
              <p:cNvPr id="58" name="AutoShape 16"/>
              <p:cNvSpPr>
                <a:spLocks/>
              </p:cNvSpPr>
              <p:nvPr/>
            </p:nvSpPr>
            <p:spPr bwMode="auto">
              <a:xfrm rot="16200000" flipV="1">
                <a:off x="6718478" y="2822218"/>
                <a:ext cx="228600" cy="9905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60" name="AutoShape 16"/>
              <p:cNvSpPr>
                <a:spLocks/>
              </p:cNvSpPr>
              <p:nvPr/>
            </p:nvSpPr>
            <p:spPr bwMode="auto">
              <a:xfrm rot="16200000" flipV="1">
                <a:off x="7594779" y="2933702"/>
                <a:ext cx="228600" cy="7619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1" name="AutoShape 16"/>
              <p:cNvSpPr>
                <a:spLocks/>
              </p:cNvSpPr>
              <p:nvPr/>
            </p:nvSpPr>
            <p:spPr bwMode="auto">
              <a:xfrm rot="16200000" flipV="1">
                <a:off x="8280578" y="3009901"/>
                <a:ext cx="228600" cy="609600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594772" y="3365678"/>
                <a:ext cx="5057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CT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360273" y="3364468"/>
                <a:ext cx="705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CI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index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025546" y="3365678"/>
                <a:ext cx="738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CO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offset</a:t>
                </a:r>
              </a:p>
            </p:txBody>
          </p:sp>
          <p:cxnSp>
            <p:nvCxnSpPr>
              <p:cNvPr id="93" name="Shape 92"/>
              <p:cNvCxnSpPr>
                <a:stCxn id="80" idx="2"/>
                <a:endCxn id="94" idx="3"/>
              </p:cNvCxnSpPr>
              <p:nvPr/>
            </p:nvCxnSpPr>
            <p:spPr bwMode="auto">
              <a:xfrm rot="5400000">
                <a:off x="6489930" y="3312069"/>
                <a:ext cx="524242" cy="1921702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Elbow Connector 101"/>
              <p:cNvCxnSpPr>
                <a:stCxn id="81" idx="2"/>
                <a:endCxn id="67" idx="0"/>
              </p:cNvCxnSpPr>
              <p:nvPr/>
            </p:nvCxnSpPr>
            <p:spPr bwMode="auto">
              <a:xfrm rot="5400000">
                <a:off x="5252460" y="2547359"/>
                <a:ext cx="1677769" cy="4607068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/>
              <p:cNvSpPr txBox="1"/>
              <p:nvPr/>
            </p:nvSpPr>
            <p:spPr>
              <a:xfrm>
                <a:off x="6468670" y="4912388"/>
                <a:ext cx="2015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data begins at this offset</a:t>
                </a: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6311007" y="419775"/>
            <a:ext cx="2415982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Steps for a READ: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  <p:extLst>
      <p:ext uri="{BB962C8B-B14F-4D97-AF65-F5344CB8AC3E}">
        <p14:creationId xmlns:p14="http://schemas.microsoft.com/office/powerpoint/2010/main" val="204254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96225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Parameters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virtual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physical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</a:p>
          <a:p>
            <a:pPr lvl="1">
              <a:spcBef>
                <a:spcPts val="600"/>
              </a:spcBef>
            </a:pPr>
            <a:endParaRPr lang="en-US" baseline="30000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virtual address </a:t>
            </a:r>
            <a:r>
              <a:rPr lang="en-US" dirty="0"/>
              <a:t>(VA)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TLBI</a:t>
            </a:r>
            <a:r>
              <a:rPr lang="en-US" dirty="0"/>
              <a:t>: TLB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TLBT</a:t>
            </a:r>
            <a:r>
              <a:rPr lang="en-US" dirty="0"/>
              <a:t>: TLB tag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physical address </a:t>
            </a:r>
            <a:r>
              <a:rPr lang="en-US" dirty="0"/>
              <a:t>(PA)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CO</a:t>
            </a:r>
            <a:r>
              <a:rPr lang="en-US" dirty="0"/>
              <a:t>: Byte offset within cache line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CI:</a:t>
            </a:r>
            <a:r>
              <a:rPr lang="en-US" dirty="0"/>
              <a:t> Cache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CT</a:t>
            </a:r>
            <a:r>
              <a:rPr lang="en-US" dirty="0"/>
              <a:t>: Cache tag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95969" y="3505199"/>
            <a:ext cx="4195631" cy="1143001"/>
            <a:chOff x="4676817" y="4419600"/>
            <a:chExt cx="4195631" cy="114300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817" y="4419600"/>
              <a:ext cx="4195631" cy="903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86" y="5262652"/>
              <a:ext cx="3423811" cy="2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5340168" y="5431402"/>
            <a:ext cx="3614022" cy="1152781"/>
            <a:chOff x="5258426" y="5638800"/>
            <a:chExt cx="3614022" cy="115278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426" y="5638800"/>
              <a:ext cx="3614022" cy="866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6477000"/>
              <a:ext cx="3131177" cy="314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483" y="584537"/>
            <a:ext cx="4185389" cy="2632557"/>
          </a:xfrm>
          <a:prstGeom prst="rect">
            <a:avLst/>
          </a:prstGeom>
        </p:spPr>
      </p:pic>
      <p:sp>
        <p:nvSpPr>
          <p:cNvPr id="183" name="Rectangle 2"/>
          <p:cNvSpPr txBox="1">
            <a:spLocks noChangeArrowheads="1"/>
          </p:cNvSpPr>
          <p:nvPr/>
        </p:nvSpPr>
        <p:spPr bwMode="auto">
          <a:xfrm>
            <a:off x="5601390" y="4838922"/>
            <a:ext cx="3352800" cy="34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83000"/>
              </a:lnSpc>
              <a:spcBef>
                <a:spcPts val="120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b="0" kern="0" dirty="0"/>
              <a:t>(bits per field for our simple example)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/>
              <a:t>Simple memory system example			</a:t>
            </a:r>
            <a:r>
              <a:rPr lang="en-US" dirty="0">
                <a:solidFill>
                  <a:srgbClr val="7F7F7F"/>
                </a:solidFill>
              </a:rPr>
              <a:t>CSAPP 9.6.4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	CSAPP 9.7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					CSAPP 9.8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15274</TotalTime>
  <Words>4317</Words>
  <Application>Microsoft Office PowerPoint</Application>
  <PresentationFormat>On-screen Show (4:3)</PresentationFormat>
  <Paragraphs>2011</Paragraphs>
  <Slides>46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 Narrow</vt:lpstr>
      <vt:lpstr>Calibri</vt:lpstr>
      <vt:lpstr>Courier</vt:lpstr>
      <vt:lpstr>Courier New</vt:lpstr>
      <vt:lpstr>Times New Roman</vt:lpstr>
      <vt:lpstr>Wingdings</vt:lpstr>
      <vt:lpstr>Wingdings 2</vt:lpstr>
      <vt:lpstr>template2007</vt:lpstr>
      <vt:lpstr>Virtual Memory: Systems  15-213/14-513/15-513: Introduction to Computer Systems 16th Lecture, October 26, 2021</vt:lpstr>
      <vt:lpstr>Malloclab bootcamp</vt:lpstr>
      <vt:lpstr>Review: Virtual Memory &amp; Physical Memory</vt:lpstr>
      <vt:lpstr>Translating with a k-level Page Table</vt:lpstr>
      <vt:lpstr>Translation Lookaside Buffer (TLB)</vt:lpstr>
      <vt:lpstr>Recall: Set Associative Cache</vt:lpstr>
      <vt:lpstr>Review of Symbols</vt:lpstr>
      <vt:lpstr>Today  </vt:lpstr>
      <vt:lpstr>Simple Memory System Example</vt:lpstr>
      <vt:lpstr>Simple Memory System TLB</vt:lpstr>
      <vt:lpstr>Simple Memory System Page Table</vt:lpstr>
      <vt:lpstr>Simple Memory System Cache</vt:lpstr>
      <vt:lpstr>Address Translation Example</vt:lpstr>
      <vt:lpstr>Address Translation Example</vt:lpstr>
      <vt:lpstr>Address Translation Example: TLB/Cache Miss</vt:lpstr>
      <vt:lpstr>Address Translation Example: TLB/Cache Miss</vt:lpstr>
      <vt:lpstr>Virtual Memory Exam Question</vt:lpstr>
      <vt:lpstr>Quiz Time!</vt:lpstr>
      <vt:lpstr>Today  </vt:lpstr>
      <vt:lpstr>Intel Core i7 Memory System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Address Space of a Linux Process</vt:lpstr>
      <vt:lpstr>Linux Organizes VM as Collection of “Areas” </vt:lpstr>
      <vt:lpstr>Linux Page Fault Handling </vt:lpstr>
      <vt:lpstr>Today  </vt:lpstr>
      <vt:lpstr>Memory Mapping</vt:lpstr>
      <vt:lpstr>Review: Memory Management &amp; Protection 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Finding Shareable Pages</vt:lpstr>
      <vt:lpstr>User-Level Memory Mapping</vt:lpstr>
      <vt:lpstr>User-Level Memory Mapping</vt:lpstr>
      <vt:lpstr>Uses of mmap</vt:lpstr>
      <vt:lpstr>Example: Using mmap to Support Attack Lab</vt:lpstr>
      <vt:lpstr>Using mmap to Support Attack Lab</vt:lpstr>
      <vt:lpstr>Using mmap to Support Attack Lab</vt:lpstr>
      <vt:lpstr>Using mmap to Support Attack Lab</vt:lpstr>
      <vt:lpstr>Using mmap to Support Attack Lab</vt:lpstr>
      <vt:lpstr>Summary</vt:lpstr>
      <vt:lpstr>Using mmap to Support Attack Lab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David Varodayan</cp:lastModifiedBy>
  <cp:revision>676</cp:revision>
  <cp:lastPrinted>2019-10-21T18:11:16Z</cp:lastPrinted>
  <dcterms:created xsi:type="dcterms:W3CDTF">2011-01-05T23:16:19Z</dcterms:created>
  <dcterms:modified xsi:type="dcterms:W3CDTF">2021-10-26T05:19:39Z</dcterms:modified>
</cp:coreProperties>
</file>