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2" r:id="rId2"/>
  </p:sldMasterIdLst>
  <p:notesMasterIdLst>
    <p:notesMasterId r:id="rId70"/>
  </p:notesMasterIdLst>
  <p:handoutMasterIdLst>
    <p:handoutMasterId r:id="rId71"/>
  </p:handoutMasterIdLst>
  <p:sldIdLst>
    <p:sldId id="542" r:id="rId3"/>
    <p:sldId id="1486" r:id="rId4"/>
    <p:sldId id="1474" r:id="rId5"/>
    <p:sldId id="1475" r:id="rId6"/>
    <p:sldId id="1202" r:id="rId7"/>
    <p:sldId id="1204" r:id="rId8"/>
    <p:sldId id="1205" r:id="rId9"/>
    <p:sldId id="1206" r:id="rId10"/>
    <p:sldId id="1276" r:id="rId11"/>
    <p:sldId id="1207" r:id="rId12"/>
    <p:sldId id="1208" r:id="rId13"/>
    <p:sldId id="1286" r:id="rId14"/>
    <p:sldId id="1209" r:id="rId15"/>
    <p:sldId id="1210" r:id="rId16"/>
    <p:sldId id="1262" r:id="rId17"/>
    <p:sldId id="1285" r:id="rId18"/>
    <p:sldId id="1211" r:id="rId19"/>
    <p:sldId id="1212" r:id="rId20"/>
    <p:sldId id="1213" r:id="rId21"/>
    <p:sldId id="1277" r:id="rId22"/>
    <p:sldId id="1249" r:id="rId23"/>
    <p:sldId id="1250" r:id="rId24"/>
    <p:sldId id="1253" r:id="rId25"/>
    <p:sldId id="1254" r:id="rId26"/>
    <p:sldId id="1263" r:id="rId27"/>
    <p:sldId id="1264" r:id="rId28"/>
    <p:sldId id="1274" r:id="rId29"/>
    <p:sldId id="1255" r:id="rId30"/>
    <p:sldId id="1216" r:id="rId31"/>
    <p:sldId id="1217" r:id="rId32"/>
    <p:sldId id="1218" r:id="rId33"/>
    <p:sldId id="1278" r:id="rId34"/>
    <p:sldId id="1265" r:id="rId35"/>
    <p:sldId id="1266" r:id="rId36"/>
    <p:sldId id="1267" r:id="rId37"/>
    <p:sldId id="1268" r:id="rId38"/>
    <p:sldId id="1269" r:id="rId39"/>
    <p:sldId id="1270" r:id="rId40"/>
    <p:sldId id="1261" r:id="rId41"/>
    <p:sldId id="1288" r:id="rId42"/>
    <p:sldId id="1431" r:id="rId43"/>
    <p:sldId id="1220" r:id="rId44"/>
    <p:sldId id="1284" r:id="rId45"/>
    <p:sldId id="1271" r:id="rId46"/>
    <p:sldId id="1272" r:id="rId47"/>
    <p:sldId id="1273" r:id="rId48"/>
    <p:sldId id="1221" r:id="rId49"/>
    <p:sldId id="1238" r:id="rId50"/>
    <p:sldId id="1239" r:id="rId51"/>
    <p:sldId id="1290" r:id="rId52"/>
    <p:sldId id="1226" r:id="rId53"/>
    <p:sldId id="1279" r:id="rId54"/>
    <p:sldId id="1228" r:id="rId55"/>
    <p:sldId id="1229" r:id="rId56"/>
    <p:sldId id="1280" r:id="rId57"/>
    <p:sldId id="1230" r:id="rId58"/>
    <p:sldId id="1231" r:id="rId59"/>
    <p:sldId id="1232" r:id="rId60"/>
    <p:sldId id="1233" r:id="rId61"/>
    <p:sldId id="1246" r:id="rId62"/>
    <p:sldId id="1275" r:id="rId63"/>
    <p:sldId id="1430" r:id="rId64"/>
    <p:sldId id="270" r:id="rId65"/>
    <p:sldId id="1235" r:id="rId66"/>
    <p:sldId id="1236" r:id="rId67"/>
    <p:sldId id="1287" r:id="rId68"/>
    <p:sldId id="1281" r:id="rId69"/>
  </p:sldIdLst>
  <p:sldSz cx="9144000" cy="6858000" type="screen4x3"/>
  <p:notesSz cx="7302500" cy="9586913"/>
  <p:custDataLst>
    <p:tags r:id="rId72"/>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8D8D"/>
    <a:srgbClr val="DED8C4"/>
    <a:srgbClr val="E9E1C9"/>
    <a:srgbClr val="F7F5CD"/>
    <a:srgbClr val="990000"/>
    <a:srgbClr val="D5F1CF"/>
    <a:srgbClr val="F1C7C7"/>
    <a:srgbClr val="F6F5BD"/>
    <a:srgbClr val="E7DDBB"/>
    <a:srgbClr val="DDCE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E92A43-7665-4188-A6E1-328BDFA71905}" v="299" dt="2020-11-03T07:50:11.4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75" autoAdjust="0"/>
    <p:restoredTop sz="96801" autoAdjust="0"/>
  </p:normalViewPr>
  <p:slideViewPr>
    <p:cSldViewPr snapToObjects="1">
      <p:cViewPr varScale="1">
        <p:scale>
          <a:sx n="112" d="100"/>
          <a:sy n="112" d="100"/>
        </p:scale>
        <p:origin x="1581" y="51"/>
      </p:cViewPr>
      <p:guideLst>
        <p:guide orient="horz" pos="2160"/>
        <p:guide pos="2880"/>
      </p:guideLst>
    </p:cSldViewPr>
  </p:slideViewPr>
  <p:notesTextViewPr>
    <p:cViewPr>
      <p:scale>
        <a:sx n="3" d="2"/>
        <a:sy n="3" d="2"/>
      </p:scale>
      <p:origin x="0" y="0"/>
    </p:cViewPr>
  </p:notesTextViewPr>
  <p:sorterViewPr>
    <p:cViewPr varScale="1">
      <p:scale>
        <a:sx n="1" d="1"/>
        <a:sy n="1" d="1"/>
      </p:scale>
      <p:origin x="0" y="-13740"/>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microsoft.com/office/2016/11/relationships/changesInfo" Target="changesInfos/changesInfo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gs" Target="tags/tag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handoutMaster" Target="handoutMasters/handoutMaster1.xml"/><Relationship Id="rId2" Type="http://schemas.openxmlformats.org/officeDocument/2006/relationships/slideMaster" Target="slideMasters/slideMaster2.xml"/><Relationship Id="rId29" Type="http://schemas.openxmlformats.org/officeDocument/2006/relationships/slide" Target="slides/slide2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 Gibbons" userId="f619c6e5d38ed7a7" providerId="LiveId" clId="{64E92A43-7665-4188-A6E1-328BDFA71905}"/>
    <pc:docChg chg="undo custSel addSld delSld modSld">
      <pc:chgData name="Phil Gibbons" userId="f619c6e5d38ed7a7" providerId="LiveId" clId="{64E92A43-7665-4188-A6E1-328BDFA71905}" dt="2020-11-03T07:50:17.234" v="917" actId="1076"/>
      <pc:docMkLst>
        <pc:docMk/>
      </pc:docMkLst>
      <pc:sldChg chg="addSp modSp mod modAnim">
        <pc:chgData name="Phil Gibbons" userId="f619c6e5d38ed7a7" providerId="LiveId" clId="{64E92A43-7665-4188-A6E1-328BDFA71905}" dt="2020-11-03T00:50:19.422" v="18"/>
        <pc:sldMkLst>
          <pc:docMk/>
          <pc:sldMk cId="0" sldId="542"/>
        </pc:sldMkLst>
        <pc:spChg chg="mod">
          <ac:chgData name="Phil Gibbons" userId="f619c6e5d38ed7a7" providerId="LiveId" clId="{64E92A43-7665-4188-A6E1-328BDFA71905}" dt="2020-11-03T00:49:46.590" v="17" actId="20577"/>
          <ac:spMkLst>
            <pc:docMk/>
            <pc:sldMk cId="0" sldId="542"/>
            <ac:spMk id="9218" creationId="{00000000-0000-0000-0000-000000000000}"/>
          </ac:spMkLst>
        </pc:spChg>
        <pc:picChg chg="add mod">
          <ac:chgData name="Phil Gibbons" userId="f619c6e5d38ed7a7" providerId="LiveId" clId="{64E92A43-7665-4188-A6E1-328BDFA71905}" dt="2020-11-03T00:50:19.422" v="18"/>
          <ac:picMkLst>
            <pc:docMk/>
            <pc:sldMk cId="0" sldId="542"/>
            <ac:picMk id="4" creationId="{CF462023-8BB9-44DD-BA87-1AC3D8FA2DD8}"/>
          </ac:picMkLst>
        </pc:picChg>
      </pc:sldChg>
      <pc:sldChg chg="modSp mod">
        <pc:chgData name="Phil Gibbons" userId="f619c6e5d38ed7a7" providerId="LiveId" clId="{64E92A43-7665-4188-A6E1-328BDFA71905}" dt="2020-11-03T00:57:26.376" v="161" actId="20577"/>
        <pc:sldMkLst>
          <pc:docMk/>
          <pc:sldMk cId="0" sldId="1202"/>
        </pc:sldMkLst>
        <pc:spChg chg="mod">
          <ac:chgData name="Phil Gibbons" userId="f619c6e5d38ed7a7" providerId="LiveId" clId="{64E92A43-7665-4188-A6E1-328BDFA71905}" dt="2020-11-03T00:57:26.376" v="161" actId="20577"/>
          <ac:spMkLst>
            <pc:docMk/>
            <pc:sldMk cId="0" sldId="1202"/>
            <ac:spMk id="3" creationId="{00000000-0000-0000-0000-000000000000}"/>
          </ac:spMkLst>
        </pc:spChg>
      </pc:sldChg>
      <pc:sldChg chg="addSp modSp mod modAnim">
        <pc:chgData name="Phil Gibbons" userId="f619c6e5d38ed7a7" providerId="LiveId" clId="{64E92A43-7665-4188-A6E1-328BDFA71905}" dt="2020-11-03T07:25:37.381" v="579" actId="207"/>
        <pc:sldMkLst>
          <pc:docMk/>
          <pc:sldMk cId="0" sldId="1204"/>
        </pc:sldMkLst>
        <pc:spChg chg="add mod">
          <ac:chgData name="Phil Gibbons" userId="f619c6e5d38ed7a7" providerId="LiveId" clId="{64E92A43-7665-4188-A6E1-328BDFA71905}" dt="2020-11-03T07:25:37.381" v="579" actId="207"/>
          <ac:spMkLst>
            <pc:docMk/>
            <pc:sldMk cId="0" sldId="1204"/>
            <ac:spMk id="2" creationId="{7418233A-95CC-43B2-B500-D5D0DBFF050D}"/>
          </ac:spMkLst>
        </pc:spChg>
        <pc:spChg chg="mod">
          <ac:chgData name="Phil Gibbons" userId="f619c6e5d38ed7a7" providerId="LiveId" clId="{64E92A43-7665-4188-A6E1-328BDFA71905}" dt="2020-11-03T07:25:32.385" v="578" actId="207"/>
          <ac:spMkLst>
            <pc:docMk/>
            <pc:sldMk cId="0" sldId="1204"/>
            <ac:spMk id="472068" creationId="{00000000-0000-0000-0000-000000000000}"/>
          </ac:spMkLst>
        </pc:spChg>
      </pc:sldChg>
      <pc:sldChg chg="modNotesTx">
        <pc:chgData name="Phil Gibbons" userId="f619c6e5d38ed7a7" providerId="LiveId" clId="{64E92A43-7665-4188-A6E1-328BDFA71905}" dt="2020-11-03T07:27:03.037" v="634" actId="20577"/>
        <pc:sldMkLst>
          <pc:docMk/>
          <pc:sldMk cId="0" sldId="1207"/>
        </pc:sldMkLst>
      </pc:sldChg>
      <pc:sldChg chg="modSp mod">
        <pc:chgData name="Phil Gibbons" userId="f619c6e5d38ed7a7" providerId="LiveId" clId="{64E92A43-7665-4188-A6E1-328BDFA71905}" dt="2020-11-03T07:28:36.460" v="636" actId="1076"/>
        <pc:sldMkLst>
          <pc:docMk/>
          <pc:sldMk cId="0" sldId="1210"/>
        </pc:sldMkLst>
        <pc:spChg chg="mod">
          <ac:chgData name="Phil Gibbons" userId="f619c6e5d38ed7a7" providerId="LiveId" clId="{64E92A43-7665-4188-A6E1-328BDFA71905}" dt="2020-11-03T07:28:36.460" v="636" actId="1076"/>
          <ac:spMkLst>
            <pc:docMk/>
            <pc:sldMk cId="0" sldId="1210"/>
            <ac:spMk id="479235" creationId="{00000000-0000-0000-0000-000000000000}"/>
          </ac:spMkLst>
        </pc:spChg>
      </pc:sldChg>
      <pc:sldChg chg="addSp delSp modSp mod modAnim">
        <pc:chgData name="Phil Gibbons" userId="f619c6e5d38ed7a7" providerId="LiveId" clId="{64E92A43-7665-4188-A6E1-328BDFA71905}" dt="2020-11-03T07:46:41.501" v="860"/>
        <pc:sldMkLst>
          <pc:docMk/>
          <pc:sldMk cId="0" sldId="1238"/>
        </pc:sldMkLst>
        <pc:spChg chg="add mod">
          <ac:chgData name="Phil Gibbons" userId="f619c6e5d38ed7a7" providerId="LiveId" clId="{64E92A43-7665-4188-A6E1-328BDFA71905}" dt="2020-11-03T07:46:04.505" v="850" actId="1076"/>
          <ac:spMkLst>
            <pc:docMk/>
            <pc:sldMk cId="0" sldId="1238"/>
            <ac:spMk id="47" creationId="{E19E31C7-AED9-4681-91F8-7918C46BEE34}"/>
          </ac:spMkLst>
        </pc:spChg>
        <pc:spChg chg="add del mod">
          <ac:chgData name="Phil Gibbons" userId="f619c6e5d38ed7a7" providerId="LiveId" clId="{64E92A43-7665-4188-A6E1-328BDFA71905}" dt="2020-11-03T07:46:10.217" v="852"/>
          <ac:spMkLst>
            <pc:docMk/>
            <pc:sldMk cId="0" sldId="1238"/>
            <ac:spMk id="49" creationId="{29040CE7-48B6-49DE-93A0-3ADD36198BBA}"/>
          </ac:spMkLst>
        </pc:spChg>
        <pc:spChg chg="add mod">
          <ac:chgData name="Phil Gibbons" userId="f619c6e5d38ed7a7" providerId="LiveId" clId="{64E92A43-7665-4188-A6E1-328BDFA71905}" dt="2020-11-03T07:46:30.807" v="858" actId="20577"/>
          <ac:spMkLst>
            <pc:docMk/>
            <pc:sldMk cId="0" sldId="1238"/>
            <ac:spMk id="50" creationId="{B8292EB2-1905-4049-B792-DEA3899F6AA4}"/>
          </ac:spMkLst>
        </pc:spChg>
        <pc:spChg chg="mod">
          <ac:chgData name="Phil Gibbons" userId="f619c6e5d38ed7a7" providerId="LiveId" clId="{64E92A43-7665-4188-A6E1-328BDFA71905}" dt="2020-11-03T07:46:35.675" v="859" actId="1076"/>
          <ac:spMkLst>
            <pc:docMk/>
            <pc:sldMk cId="0" sldId="1238"/>
            <ac:spMk id="90" creationId="{00000000-0000-0000-0000-000000000000}"/>
          </ac:spMkLst>
        </pc:spChg>
        <pc:spChg chg="mod">
          <ac:chgData name="Phil Gibbons" userId="f619c6e5d38ed7a7" providerId="LiveId" clId="{64E92A43-7665-4188-A6E1-328BDFA71905}" dt="2020-11-03T07:45:01.328" v="822" actId="1076"/>
          <ac:spMkLst>
            <pc:docMk/>
            <pc:sldMk cId="0" sldId="1238"/>
            <ac:spMk id="91" creationId="{00000000-0000-0000-0000-000000000000}"/>
          </ac:spMkLst>
        </pc:spChg>
      </pc:sldChg>
      <pc:sldChg chg="addSp modSp mod modAnim">
        <pc:chgData name="Phil Gibbons" userId="f619c6e5d38ed7a7" providerId="LiveId" clId="{64E92A43-7665-4188-A6E1-328BDFA71905}" dt="2020-11-03T07:50:17.234" v="917" actId="1076"/>
        <pc:sldMkLst>
          <pc:docMk/>
          <pc:sldMk cId="0" sldId="1239"/>
        </pc:sldMkLst>
        <pc:spChg chg="add mod">
          <ac:chgData name="Phil Gibbons" userId="f619c6e5d38ed7a7" providerId="LiveId" clId="{64E92A43-7665-4188-A6E1-328BDFA71905}" dt="2020-11-03T07:50:01.105" v="915" actId="20577"/>
          <ac:spMkLst>
            <pc:docMk/>
            <pc:sldMk cId="0" sldId="1239"/>
            <ac:spMk id="37" creationId="{52063E45-CAF6-4FAF-82FB-9BA550CD63DC}"/>
          </ac:spMkLst>
        </pc:spChg>
        <pc:spChg chg="add mod">
          <ac:chgData name="Phil Gibbons" userId="f619c6e5d38ed7a7" providerId="LiveId" clId="{64E92A43-7665-4188-A6E1-328BDFA71905}" dt="2020-11-03T07:50:17.234" v="917" actId="1076"/>
          <ac:spMkLst>
            <pc:docMk/>
            <pc:sldMk cId="0" sldId="1239"/>
            <ac:spMk id="38" creationId="{25AAF1CB-4857-44A8-800E-D007FE932D99}"/>
          </ac:spMkLst>
        </pc:spChg>
        <pc:spChg chg="mod">
          <ac:chgData name="Phil Gibbons" userId="f619c6e5d38ed7a7" providerId="LiveId" clId="{64E92A43-7665-4188-A6E1-328BDFA71905}" dt="2020-11-03T07:49:58.323" v="914" actId="1076"/>
          <ac:spMkLst>
            <pc:docMk/>
            <pc:sldMk cId="0" sldId="1239"/>
            <ac:spMk id="78" creationId="{00000000-0000-0000-0000-000000000000}"/>
          </ac:spMkLst>
        </pc:spChg>
        <pc:spChg chg="mod">
          <ac:chgData name="Phil Gibbons" userId="f619c6e5d38ed7a7" providerId="LiveId" clId="{64E92A43-7665-4188-A6E1-328BDFA71905}" dt="2020-11-03T07:48:57.908" v="906" actId="1076"/>
          <ac:spMkLst>
            <pc:docMk/>
            <pc:sldMk cId="0" sldId="1239"/>
            <ac:spMk id="79" creationId="{00000000-0000-0000-0000-000000000000}"/>
          </ac:spMkLst>
        </pc:spChg>
      </pc:sldChg>
      <pc:sldChg chg="addSp modSp mod modAnim modNotesTx">
        <pc:chgData name="Phil Gibbons" userId="f619c6e5d38ed7a7" providerId="LiveId" clId="{64E92A43-7665-4188-A6E1-328BDFA71905}" dt="2020-11-03T07:42:09.801" v="771" actId="6549"/>
        <pc:sldMkLst>
          <pc:docMk/>
          <pc:sldMk cId="1694273415" sldId="1273"/>
        </pc:sldMkLst>
        <pc:spChg chg="add mod">
          <ac:chgData name="Phil Gibbons" userId="f619c6e5d38ed7a7" providerId="LiveId" clId="{64E92A43-7665-4188-A6E1-328BDFA71905}" dt="2020-11-03T07:42:00.293" v="769" actId="207"/>
          <ac:spMkLst>
            <pc:docMk/>
            <pc:sldMk cId="1694273415" sldId="1273"/>
            <ac:spMk id="26" creationId="{C582C6F2-3601-4E07-8C09-3E3C95D6D927}"/>
          </ac:spMkLst>
        </pc:spChg>
        <pc:spChg chg="mod">
          <ac:chgData name="Phil Gibbons" userId="f619c6e5d38ed7a7" providerId="LiveId" clId="{64E92A43-7665-4188-A6E1-328BDFA71905}" dt="2020-11-03T07:41:08.183" v="710" actId="1035"/>
          <ac:spMkLst>
            <pc:docMk/>
            <pc:sldMk cId="1694273415" sldId="1273"/>
            <ac:spMk id="27" creationId="{00000000-0000-0000-0000-000000000000}"/>
          </ac:spMkLst>
        </pc:spChg>
        <pc:spChg chg="mod">
          <ac:chgData name="Phil Gibbons" userId="f619c6e5d38ed7a7" providerId="LiveId" clId="{64E92A43-7665-4188-A6E1-328BDFA71905}" dt="2020-11-03T07:41:08.183" v="710" actId="1035"/>
          <ac:spMkLst>
            <pc:docMk/>
            <pc:sldMk cId="1694273415" sldId="1273"/>
            <ac:spMk id="48" creationId="{00000000-0000-0000-0000-000000000000}"/>
          </ac:spMkLst>
        </pc:spChg>
        <pc:spChg chg="mod">
          <ac:chgData name="Phil Gibbons" userId="f619c6e5d38ed7a7" providerId="LiveId" clId="{64E92A43-7665-4188-A6E1-328BDFA71905}" dt="2020-11-03T07:41:08.183" v="710" actId="1035"/>
          <ac:spMkLst>
            <pc:docMk/>
            <pc:sldMk cId="1694273415" sldId="1273"/>
            <ac:spMk id="49" creationId="{00000000-0000-0000-0000-000000000000}"/>
          </ac:spMkLst>
        </pc:spChg>
        <pc:spChg chg="mod">
          <ac:chgData name="Phil Gibbons" userId="f619c6e5d38ed7a7" providerId="LiveId" clId="{64E92A43-7665-4188-A6E1-328BDFA71905}" dt="2020-11-03T07:41:08.183" v="710" actId="1035"/>
          <ac:spMkLst>
            <pc:docMk/>
            <pc:sldMk cId="1694273415" sldId="1273"/>
            <ac:spMk id="51" creationId="{00000000-0000-0000-0000-000000000000}"/>
          </ac:spMkLst>
        </pc:spChg>
        <pc:spChg chg="mod">
          <ac:chgData name="Phil Gibbons" userId="f619c6e5d38ed7a7" providerId="LiveId" clId="{64E92A43-7665-4188-A6E1-328BDFA71905}" dt="2020-11-03T07:41:08.183" v="710" actId="1035"/>
          <ac:spMkLst>
            <pc:docMk/>
            <pc:sldMk cId="1694273415" sldId="1273"/>
            <ac:spMk id="52" creationId="{00000000-0000-0000-0000-000000000000}"/>
          </ac:spMkLst>
        </pc:spChg>
        <pc:spChg chg="mod">
          <ac:chgData name="Phil Gibbons" userId="f619c6e5d38ed7a7" providerId="LiveId" clId="{64E92A43-7665-4188-A6E1-328BDFA71905}" dt="2020-11-03T07:41:08.183" v="710" actId="1035"/>
          <ac:spMkLst>
            <pc:docMk/>
            <pc:sldMk cId="1694273415" sldId="1273"/>
            <ac:spMk id="55" creationId="{00000000-0000-0000-0000-000000000000}"/>
          </ac:spMkLst>
        </pc:spChg>
        <pc:spChg chg="mod">
          <ac:chgData name="Phil Gibbons" userId="f619c6e5d38ed7a7" providerId="LiveId" clId="{64E92A43-7665-4188-A6E1-328BDFA71905}" dt="2020-11-03T07:40:38.013" v="695" actId="164"/>
          <ac:spMkLst>
            <pc:docMk/>
            <pc:sldMk cId="1694273415" sldId="1273"/>
            <ac:spMk id="74" creationId="{00000000-0000-0000-0000-000000000000}"/>
          </ac:spMkLst>
        </pc:spChg>
        <pc:spChg chg="mod">
          <ac:chgData name="Phil Gibbons" userId="f619c6e5d38ed7a7" providerId="LiveId" clId="{64E92A43-7665-4188-A6E1-328BDFA71905}" dt="2020-11-03T07:40:38.013" v="695" actId="164"/>
          <ac:spMkLst>
            <pc:docMk/>
            <pc:sldMk cId="1694273415" sldId="1273"/>
            <ac:spMk id="75" creationId="{00000000-0000-0000-0000-000000000000}"/>
          </ac:spMkLst>
        </pc:spChg>
        <pc:spChg chg="mod">
          <ac:chgData name="Phil Gibbons" userId="f619c6e5d38ed7a7" providerId="LiveId" clId="{64E92A43-7665-4188-A6E1-328BDFA71905}" dt="2020-11-03T07:40:38.013" v="695" actId="164"/>
          <ac:spMkLst>
            <pc:docMk/>
            <pc:sldMk cId="1694273415" sldId="1273"/>
            <ac:spMk id="76" creationId="{00000000-0000-0000-0000-000000000000}"/>
          </ac:spMkLst>
        </pc:spChg>
        <pc:spChg chg="mod">
          <ac:chgData name="Phil Gibbons" userId="f619c6e5d38ed7a7" providerId="LiveId" clId="{64E92A43-7665-4188-A6E1-328BDFA71905}" dt="2020-11-03T07:40:38.013" v="695" actId="164"/>
          <ac:spMkLst>
            <pc:docMk/>
            <pc:sldMk cId="1694273415" sldId="1273"/>
            <ac:spMk id="77" creationId="{00000000-0000-0000-0000-000000000000}"/>
          </ac:spMkLst>
        </pc:spChg>
        <pc:spChg chg="mod">
          <ac:chgData name="Phil Gibbons" userId="f619c6e5d38ed7a7" providerId="LiveId" clId="{64E92A43-7665-4188-A6E1-328BDFA71905}" dt="2020-11-03T07:40:38.013" v="695" actId="164"/>
          <ac:spMkLst>
            <pc:docMk/>
            <pc:sldMk cId="1694273415" sldId="1273"/>
            <ac:spMk id="78" creationId="{00000000-0000-0000-0000-000000000000}"/>
          </ac:spMkLst>
        </pc:spChg>
        <pc:spChg chg="mod">
          <ac:chgData name="Phil Gibbons" userId="f619c6e5d38ed7a7" providerId="LiveId" clId="{64E92A43-7665-4188-A6E1-328BDFA71905}" dt="2020-11-03T07:40:38.013" v="695" actId="164"/>
          <ac:spMkLst>
            <pc:docMk/>
            <pc:sldMk cId="1694273415" sldId="1273"/>
            <ac:spMk id="79" creationId="{00000000-0000-0000-0000-000000000000}"/>
          </ac:spMkLst>
        </pc:spChg>
        <pc:spChg chg="mod">
          <ac:chgData name="Phil Gibbons" userId="f619c6e5d38ed7a7" providerId="LiveId" clId="{64E92A43-7665-4188-A6E1-328BDFA71905}" dt="2020-11-03T07:41:08.183" v="710" actId="1035"/>
          <ac:spMkLst>
            <pc:docMk/>
            <pc:sldMk cId="1694273415" sldId="1273"/>
            <ac:spMk id="98" creationId="{00000000-0000-0000-0000-000000000000}"/>
          </ac:spMkLst>
        </pc:spChg>
        <pc:spChg chg="mod">
          <ac:chgData name="Phil Gibbons" userId="f619c6e5d38ed7a7" providerId="LiveId" clId="{64E92A43-7665-4188-A6E1-328BDFA71905}" dt="2020-11-03T07:40:38.013" v="695" actId="164"/>
          <ac:spMkLst>
            <pc:docMk/>
            <pc:sldMk cId="1694273415" sldId="1273"/>
            <ac:spMk id="99" creationId="{00000000-0000-0000-0000-000000000000}"/>
          </ac:spMkLst>
        </pc:spChg>
        <pc:grpChg chg="add mod">
          <ac:chgData name="Phil Gibbons" userId="f619c6e5d38ed7a7" providerId="LiveId" clId="{64E92A43-7665-4188-A6E1-328BDFA71905}" dt="2020-11-03T07:41:08.183" v="710" actId="1035"/>
          <ac:grpSpMkLst>
            <pc:docMk/>
            <pc:sldMk cId="1694273415" sldId="1273"/>
            <ac:grpSpMk id="25" creationId="{435A35AD-5A5B-4C95-9263-9787122A7D9E}"/>
          </ac:grpSpMkLst>
        </pc:grpChg>
        <pc:cxnChg chg="mod">
          <ac:chgData name="Phil Gibbons" userId="f619c6e5d38ed7a7" providerId="LiveId" clId="{64E92A43-7665-4188-A6E1-328BDFA71905}" dt="2020-11-03T07:41:08.183" v="710" actId="1035"/>
          <ac:cxnSpMkLst>
            <pc:docMk/>
            <pc:sldMk cId="1694273415" sldId="1273"/>
            <ac:cxnSpMk id="38" creationId="{00000000-0000-0000-0000-000000000000}"/>
          </ac:cxnSpMkLst>
        </pc:cxnChg>
        <pc:cxnChg chg="mod">
          <ac:chgData name="Phil Gibbons" userId="f619c6e5d38ed7a7" providerId="LiveId" clId="{64E92A43-7665-4188-A6E1-328BDFA71905}" dt="2020-11-03T07:41:08.183" v="710" actId="1035"/>
          <ac:cxnSpMkLst>
            <pc:docMk/>
            <pc:sldMk cId="1694273415" sldId="1273"/>
            <ac:cxnSpMk id="40" creationId="{00000000-0000-0000-0000-000000000000}"/>
          </ac:cxnSpMkLst>
        </pc:cxnChg>
        <pc:cxnChg chg="mod">
          <ac:chgData name="Phil Gibbons" userId="f619c6e5d38ed7a7" providerId="LiveId" clId="{64E92A43-7665-4188-A6E1-328BDFA71905}" dt="2020-11-03T07:41:08.183" v="710" actId="1035"/>
          <ac:cxnSpMkLst>
            <pc:docMk/>
            <pc:sldMk cId="1694273415" sldId="1273"/>
            <ac:cxnSpMk id="56" creationId="{00000000-0000-0000-0000-000000000000}"/>
          </ac:cxnSpMkLst>
        </pc:cxnChg>
        <pc:cxnChg chg="mod">
          <ac:chgData name="Phil Gibbons" userId="f619c6e5d38ed7a7" providerId="LiveId" clId="{64E92A43-7665-4188-A6E1-328BDFA71905}" dt="2020-11-03T07:41:08.183" v="710" actId="1035"/>
          <ac:cxnSpMkLst>
            <pc:docMk/>
            <pc:sldMk cId="1694273415" sldId="1273"/>
            <ac:cxnSpMk id="58" creationId="{00000000-0000-0000-0000-000000000000}"/>
          </ac:cxnSpMkLst>
        </pc:cxnChg>
        <pc:cxnChg chg="mod">
          <ac:chgData name="Phil Gibbons" userId="f619c6e5d38ed7a7" providerId="LiveId" clId="{64E92A43-7665-4188-A6E1-328BDFA71905}" dt="2020-11-03T07:41:08.183" v="710" actId="1035"/>
          <ac:cxnSpMkLst>
            <pc:docMk/>
            <pc:sldMk cId="1694273415" sldId="1273"/>
            <ac:cxnSpMk id="60" creationId="{00000000-0000-0000-0000-000000000000}"/>
          </ac:cxnSpMkLst>
        </pc:cxnChg>
        <pc:cxnChg chg="mod">
          <ac:chgData name="Phil Gibbons" userId="f619c6e5d38ed7a7" providerId="LiveId" clId="{64E92A43-7665-4188-A6E1-328BDFA71905}" dt="2020-11-03T07:40:38.013" v="695" actId="164"/>
          <ac:cxnSpMkLst>
            <pc:docMk/>
            <pc:sldMk cId="1694273415" sldId="1273"/>
            <ac:cxnSpMk id="80" creationId="{00000000-0000-0000-0000-000000000000}"/>
          </ac:cxnSpMkLst>
        </pc:cxnChg>
        <pc:cxnChg chg="mod">
          <ac:chgData name="Phil Gibbons" userId="f619c6e5d38ed7a7" providerId="LiveId" clId="{64E92A43-7665-4188-A6E1-328BDFA71905}" dt="2020-11-03T07:40:38.013" v="695" actId="164"/>
          <ac:cxnSpMkLst>
            <pc:docMk/>
            <pc:sldMk cId="1694273415" sldId="1273"/>
            <ac:cxnSpMk id="81" creationId="{00000000-0000-0000-0000-000000000000}"/>
          </ac:cxnSpMkLst>
        </pc:cxnChg>
        <pc:cxnChg chg="mod">
          <ac:chgData name="Phil Gibbons" userId="f619c6e5d38ed7a7" providerId="LiveId" clId="{64E92A43-7665-4188-A6E1-328BDFA71905}" dt="2020-11-03T07:40:38.013" v="695" actId="164"/>
          <ac:cxnSpMkLst>
            <pc:docMk/>
            <pc:sldMk cId="1694273415" sldId="1273"/>
            <ac:cxnSpMk id="82" creationId="{00000000-0000-0000-0000-000000000000}"/>
          </ac:cxnSpMkLst>
        </pc:cxnChg>
        <pc:cxnChg chg="mod">
          <ac:chgData name="Phil Gibbons" userId="f619c6e5d38ed7a7" providerId="LiveId" clId="{64E92A43-7665-4188-A6E1-328BDFA71905}" dt="2020-11-03T07:40:38.013" v="695" actId="164"/>
          <ac:cxnSpMkLst>
            <pc:docMk/>
            <pc:sldMk cId="1694273415" sldId="1273"/>
            <ac:cxnSpMk id="83" creationId="{00000000-0000-0000-0000-000000000000}"/>
          </ac:cxnSpMkLst>
        </pc:cxnChg>
        <pc:cxnChg chg="mod">
          <ac:chgData name="Phil Gibbons" userId="f619c6e5d38ed7a7" providerId="LiveId" clId="{64E92A43-7665-4188-A6E1-328BDFA71905}" dt="2020-11-03T07:40:38.013" v="695" actId="164"/>
          <ac:cxnSpMkLst>
            <pc:docMk/>
            <pc:sldMk cId="1694273415" sldId="1273"/>
            <ac:cxnSpMk id="84" creationId="{00000000-0000-0000-0000-000000000000}"/>
          </ac:cxnSpMkLst>
        </pc:cxnChg>
      </pc:sldChg>
      <pc:sldChg chg="add">
        <pc:chgData name="Phil Gibbons" userId="f619c6e5d38ed7a7" providerId="LiveId" clId="{64E92A43-7665-4188-A6E1-328BDFA71905}" dt="2020-11-03T07:38:06.426" v="665"/>
        <pc:sldMkLst>
          <pc:docMk/>
          <pc:sldMk cId="531894702" sldId="1281"/>
        </pc:sldMkLst>
      </pc:sldChg>
      <pc:sldChg chg="del">
        <pc:chgData name="Phil Gibbons" userId="f619c6e5d38ed7a7" providerId="LiveId" clId="{64E92A43-7665-4188-A6E1-328BDFA71905}" dt="2020-11-03T07:38:00.313" v="664" actId="2696"/>
        <pc:sldMkLst>
          <pc:docMk/>
          <pc:sldMk cId="1957582763" sldId="1281"/>
        </pc:sldMkLst>
      </pc:sldChg>
      <pc:sldChg chg="modSp mod">
        <pc:chgData name="Phil Gibbons" userId="f619c6e5d38ed7a7" providerId="LiveId" clId="{64E92A43-7665-4188-A6E1-328BDFA71905}" dt="2020-11-03T07:29:47.386" v="663" actId="20577"/>
        <pc:sldMkLst>
          <pc:docMk/>
          <pc:sldMk cId="2816073908" sldId="1285"/>
        </pc:sldMkLst>
        <pc:spChg chg="mod">
          <ac:chgData name="Phil Gibbons" userId="f619c6e5d38ed7a7" providerId="LiveId" clId="{64E92A43-7665-4188-A6E1-328BDFA71905}" dt="2020-11-03T07:29:47.386" v="663" actId="20577"/>
          <ac:spMkLst>
            <pc:docMk/>
            <pc:sldMk cId="2816073908" sldId="1285"/>
            <ac:spMk id="480272" creationId="{00000000-0000-0000-0000-000000000000}"/>
          </ac:spMkLst>
        </pc:spChg>
      </pc:sldChg>
      <pc:sldChg chg="add">
        <pc:chgData name="Phil Gibbons" userId="f619c6e5d38ed7a7" providerId="LiveId" clId="{64E92A43-7665-4188-A6E1-328BDFA71905}" dt="2020-11-03T07:38:06.426" v="665"/>
        <pc:sldMkLst>
          <pc:docMk/>
          <pc:sldMk cId="2396007221" sldId="1287"/>
        </pc:sldMkLst>
      </pc:sldChg>
      <pc:sldChg chg="del">
        <pc:chgData name="Phil Gibbons" userId="f619c6e5d38ed7a7" providerId="LiveId" clId="{64E92A43-7665-4188-A6E1-328BDFA71905}" dt="2020-11-03T07:38:00.313" v="664" actId="2696"/>
        <pc:sldMkLst>
          <pc:docMk/>
          <pc:sldMk cId="4251150891" sldId="1287"/>
        </pc:sldMkLst>
      </pc:sldChg>
      <pc:sldChg chg="addSp delSp modSp mod modAnim">
        <pc:chgData name="Phil Gibbons" userId="f619c6e5d38ed7a7" providerId="LiveId" clId="{64E92A43-7665-4188-A6E1-328BDFA71905}" dt="2020-11-03T00:53:40.346" v="142" actId="1076"/>
        <pc:sldMkLst>
          <pc:docMk/>
          <pc:sldMk cId="1514112132" sldId="1290"/>
        </pc:sldMkLst>
        <pc:spChg chg="add del mod">
          <ac:chgData name="Phil Gibbons" userId="f619c6e5d38ed7a7" providerId="LiveId" clId="{64E92A43-7665-4188-A6E1-328BDFA71905}" dt="2020-11-03T00:52:31.257" v="95" actId="478"/>
          <ac:spMkLst>
            <pc:docMk/>
            <pc:sldMk cId="1514112132" sldId="1290"/>
            <ac:spMk id="3" creationId="{7575B34E-9097-4E64-BAD4-3BBD7D75B6E1}"/>
          </ac:spMkLst>
        </pc:spChg>
        <pc:spChg chg="mod">
          <ac:chgData name="Phil Gibbons" userId="f619c6e5d38ed7a7" providerId="LiveId" clId="{64E92A43-7665-4188-A6E1-328BDFA71905}" dt="2020-11-03T00:53:40.346" v="142" actId="1076"/>
          <ac:spMkLst>
            <pc:docMk/>
            <pc:sldMk cId="1514112132" sldId="1290"/>
            <ac:spMk id="6" creationId="{00000000-0000-0000-0000-000000000000}"/>
          </ac:spMkLst>
        </pc:spChg>
        <pc:spChg chg="del">
          <ac:chgData name="Phil Gibbons" userId="f619c6e5d38ed7a7" providerId="LiveId" clId="{64E92A43-7665-4188-A6E1-328BDFA71905}" dt="2020-11-03T00:52:27.122" v="94" actId="478"/>
          <ac:spMkLst>
            <pc:docMk/>
            <pc:sldMk cId="1514112132" sldId="1290"/>
            <ac:spMk id="7" creationId="{00000000-0000-0000-0000-000000000000}"/>
          </ac:spMkLst>
        </pc:spChg>
        <pc:picChg chg="add mod">
          <ac:chgData name="Phil Gibbons" userId="f619c6e5d38ed7a7" providerId="LiveId" clId="{64E92A43-7665-4188-A6E1-328BDFA71905}" dt="2020-11-03T00:52:52.741" v="96"/>
          <ac:picMkLst>
            <pc:docMk/>
            <pc:sldMk cId="1514112132" sldId="1290"/>
            <ac:picMk id="8" creationId="{597850DD-D391-4F81-8875-D17C6BC9C0C6}"/>
          </ac:picMkLst>
        </pc:picChg>
      </pc:sldChg>
      <pc:sldChg chg="add del">
        <pc:chgData name="Phil Gibbons" userId="f619c6e5d38ed7a7" providerId="LiveId" clId="{64E92A43-7665-4188-A6E1-328BDFA71905}" dt="2020-11-03T00:51:24.280" v="26" actId="47"/>
        <pc:sldMkLst>
          <pc:docMk/>
          <pc:sldMk cId="0" sldId="143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17882167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18172546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Rot="1" noChangeAspect="1" noChangeArrowheads="1" noTextEdit="1"/>
          </p:cNvSpPr>
          <p:nvPr>
            <p:ph type="sldImg"/>
          </p:nvPr>
        </p:nvSpPr>
        <p:spPr>
          <a:ln/>
        </p:spPr>
      </p:sp>
      <p:sp>
        <p:nvSpPr>
          <p:cNvPr id="523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Rot="1" noChangeAspect="1" noChangeArrowheads="1" noTextEdit="1"/>
          </p:cNvSpPr>
          <p:nvPr>
            <p:ph type="sldImg"/>
          </p:nvPr>
        </p:nvSpPr>
        <p:spPr>
          <a:ln/>
        </p:spPr>
      </p:sp>
      <p:sp>
        <p:nvSpPr>
          <p:cNvPr id="523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Rot="1" noChangeAspect="1" noChangeArrowheads="1" noTextEdit="1"/>
          </p:cNvSpPr>
          <p:nvPr>
            <p:ph type="sldImg"/>
          </p:nvPr>
        </p:nvSpPr>
        <p:spPr>
          <a:ln/>
        </p:spPr>
      </p:sp>
      <p:sp>
        <p:nvSpPr>
          <p:cNvPr id="524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Rot="1" noChangeAspect="1" noChangeArrowheads="1" noTextEdit="1"/>
          </p:cNvSpPr>
          <p:nvPr>
            <p:ph type="sldImg"/>
          </p:nvPr>
        </p:nvSpPr>
        <p:spPr>
          <a:ln/>
        </p:spPr>
      </p:sp>
      <p:sp>
        <p:nvSpPr>
          <p:cNvPr id="527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how change address space?  (kernel uses new page tables for this process, PTBR value stored with context)</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27</a:t>
            </a:fld>
            <a:endParaRPr lang="en-US"/>
          </a:p>
        </p:txBody>
      </p:sp>
    </p:spTree>
    <p:extLst>
      <p:ext uri="{BB962C8B-B14F-4D97-AF65-F5344CB8AC3E}">
        <p14:creationId xmlns:p14="http://schemas.microsoft.com/office/powerpoint/2010/main" val="1277665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Rot="1" noChangeAspect="1" noChangeArrowheads="1" noTextEdit="1"/>
          </p:cNvSpPr>
          <p:nvPr>
            <p:ph type="sldImg"/>
          </p:nvPr>
        </p:nvSpPr>
        <p:spPr>
          <a:ln/>
        </p:spPr>
      </p:sp>
      <p:sp>
        <p:nvSpPr>
          <p:cNvPr id="529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32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Ie</a:t>
            </a:r>
            <a:r>
              <a:rPr lang="en-US" dirty="0"/>
              <a:t>, because you’ll do real error handling in reality, propagate error state</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35</a:t>
            </a:fld>
            <a:endParaRPr lang="en-US"/>
          </a:p>
        </p:txBody>
      </p:sp>
    </p:spTree>
    <p:extLst>
      <p:ext uri="{BB962C8B-B14F-4D97-AF65-F5344CB8AC3E}">
        <p14:creationId xmlns:p14="http://schemas.microsoft.com/office/powerpoint/2010/main" val="42620954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Rot="1" noChangeAspect="1" noChangeArrowheads="1" noTextEdit="1"/>
          </p:cNvSpPr>
          <p:nvPr>
            <p:ph type="sldImg"/>
          </p:nvPr>
        </p:nvSpPr>
        <p:spPr>
          <a:ln/>
        </p:spPr>
      </p:sp>
      <p:sp>
        <p:nvSpPr>
          <p:cNvPr id="534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7"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70658"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5030628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46</a:t>
            </a:fld>
            <a:endParaRPr lang="en-US"/>
          </a:p>
        </p:txBody>
      </p:sp>
    </p:spTree>
    <p:extLst>
      <p:ext uri="{BB962C8B-B14F-4D97-AF65-F5344CB8AC3E}">
        <p14:creationId xmlns:p14="http://schemas.microsoft.com/office/powerpoint/2010/main" val="35476469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Rot="1" noChangeAspect="1" noChangeArrowheads="1" noTextEdit="1"/>
          </p:cNvSpPr>
          <p:nvPr>
            <p:ph type="sldImg"/>
          </p:nvPr>
        </p:nvSpPr>
        <p:spPr>
          <a:ln/>
        </p:spPr>
      </p:sp>
      <p:sp>
        <p:nvSpPr>
          <p:cNvPr id="536579" name="Rectangle 3"/>
          <p:cNvSpPr>
            <a:spLocks noGrp="1" noChangeArrowheads="1"/>
          </p:cNvSpPr>
          <p:nvPr>
            <p:ph type="body" idx="1"/>
          </p:nvPr>
        </p:nvSpPr>
        <p:spPr/>
        <p:txBody>
          <a:bodyPr/>
          <a:lstStyle/>
          <a:p>
            <a:r>
              <a:rPr lang="en-US" dirty="0"/>
              <a:t>Run ./forks</a:t>
            </a:r>
            <a:r>
              <a:rPr lang="en-US" baseline="0" dirty="0"/>
              <a:t> 2</a:t>
            </a:r>
          </a:p>
          <a:p>
            <a:endParaRPr lang="en-US" baseline="0" dirty="0"/>
          </a:p>
          <a:p>
            <a:r>
              <a:rPr lang="en-US" baseline="0" dirty="0"/>
              <a:t>(Similarly for other examples)</a:t>
            </a: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Rot="1" noChangeAspect="1" noChangeArrowheads="1" noTextEdit="1"/>
          </p:cNvSpPr>
          <p:nvPr>
            <p:ph type="sldImg"/>
          </p:nvPr>
        </p:nvSpPr>
        <p:spPr>
          <a:ln/>
        </p:spPr>
      </p:sp>
      <p:sp>
        <p:nvSpPr>
          <p:cNvPr id="53657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Rot="1" noChangeAspect="1" noChangeArrowheads="1" noTextEdit="1"/>
          </p:cNvSpPr>
          <p:nvPr>
            <p:ph type="sldImg"/>
          </p:nvPr>
        </p:nvSpPr>
        <p:spPr>
          <a:ln/>
        </p:spPr>
      </p:sp>
      <p:sp>
        <p:nvSpPr>
          <p:cNvPr id="536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50</a:t>
            </a:fld>
            <a:endParaRPr lang="en-US"/>
          </a:p>
        </p:txBody>
      </p:sp>
    </p:spTree>
    <p:extLst>
      <p:ext uri="{BB962C8B-B14F-4D97-AF65-F5344CB8AC3E}">
        <p14:creationId xmlns:p14="http://schemas.microsoft.com/office/powerpoint/2010/main" val="512606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Rot="1" noChangeAspect="1" noChangeArrowheads="1" noTextEdit="1"/>
          </p:cNvSpPr>
          <p:nvPr>
            <p:ph type="sldImg"/>
          </p:nvPr>
        </p:nvSpPr>
        <p:spPr>
          <a:ln/>
        </p:spPr>
      </p:sp>
      <p:sp>
        <p:nvSpPr>
          <p:cNvPr id="542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Rot="1" noChangeAspect="1" noChangeArrowheads="1" noTextEdit="1"/>
          </p:cNvSpPr>
          <p:nvPr>
            <p:ph type="sldImg"/>
          </p:nvPr>
        </p:nvSpPr>
        <p:spPr>
          <a:ln/>
        </p:spPr>
      </p:sp>
      <p:sp>
        <p:nvSpPr>
          <p:cNvPr id="544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Rot="1" noChangeAspect="1" noChangeArrowheads="1" noTextEdit="1"/>
          </p:cNvSpPr>
          <p:nvPr>
            <p:ph type="sldImg"/>
          </p:nvPr>
        </p:nvSpPr>
        <p:spPr>
          <a:ln/>
        </p:spPr>
      </p:sp>
      <p:sp>
        <p:nvSpPr>
          <p:cNvPr id="544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Rot="1" noChangeAspect="1" noChangeArrowheads="1" noTextEdit="1"/>
          </p:cNvSpPr>
          <p:nvPr>
            <p:ph type="sldImg"/>
          </p:nvPr>
        </p:nvSpPr>
        <p:spPr>
          <a:ln/>
        </p:spPr>
      </p:sp>
      <p:sp>
        <p:nvSpPr>
          <p:cNvPr id="546819" name="Rectangle 3"/>
          <p:cNvSpPr>
            <a:spLocks noGrp="1" noChangeArrowheads="1"/>
          </p:cNvSpPr>
          <p:nvPr>
            <p:ph type="body" idx="1"/>
          </p:nvPr>
        </p:nvSpPr>
        <p:spPr/>
        <p:txBody>
          <a:bodyPr/>
          <a:lstStyle/>
          <a:p>
            <a:r>
              <a:rPr lang="en-US" dirty="0"/>
              <a:t>Will consistently terminate in order, even with random delays.</a:t>
            </a:r>
            <a:endParaRPr lang="en-US" baseline="0" dirty="0"/>
          </a:p>
          <a:p>
            <a:endParaRPr lang="en-US" baseline="0" dirty="0"/>
          </a:p>
          <a:p>
            <a:r>
              <a:rPr lang="en-US" baseline="0" dirty="0"/>
              <a:t>But, can turn off delays on parent with</a:t>
            </a:r>
          </a:p>
          <a:p>
            <a:endParaRPr lang="en-US" baseline="0" dirty="0"/>
          </a:p>
          <a:p>
            <a:r>
              <a:rPr lang="en-US" baseline="0" dirty="0" err="1"/>
              <a:t>setenv</a:t>
            </a:r>
            <a:r>
              <a:rPr lang="en-US" baseline="0" dirty="0"/>
              <a:t> PARENT 0</a:t>
            </a:r>
          </a:p>
          <a:p>
            <a:endParaRPr lang="en-US" baseline="0" dirty="0"/>
          </a:p>
          <a:p>
            <a:r>
              <a:rPr lang="en-US" baseline="0" dirty="0"/>
              <a:t>Then see variations in termination order</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Rot="1" noChangeAspect="1" noChangeArrowheads="1" noTextEdit="1"/>
          </p:cNvSpPr>
          <p:nvPr>
            <p:ph type="sldImg"/>
          </p:nvPr>
        </p:nvSpPr>
        <p:spPr>
          <a:ln/>
        </p:spPr>
      </p:sp>
      <p:sp>
        <p:nvSpPr>
          <p:cNvPr id="515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r>
              <a:rPr lang="en-US" dirty="0"/>
              <a:t>Will always terminate in reverse order</a:t>
            </a:r>
          </a:p>
          <a:p>
            <a:endParaRPr lang="en-US" dirty="0"/>
          </a:p>
          <a:p>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3" name="Text Box 1"/>
          <p:cNvSpPr txBox="1">
            <a:spLocks noChangeArrowheads="1"/>
          </p:cNvSpPr>
          <p:nvPr/>
        </p:nvSpPr>
        <p:spPr bwMode="auto">
          <a:xfrm>
            <a:off x="1347244" y="725326"/>
            <a:ext cx="4609703" cy="3582829"/>
          </a:xfrm>
          <a:prstGeom prst="rect">
            <a:avLst/>
          </a:prstGeom>
          <a:solidFill>
            <a:srgbClr val="FFFFFF"/>
          </a:solidFill>
          <a:ln w="9525">
            <a:solidFill>
              <a:srgbClr val="000000"/>
            </a:solidFill>
            <a:miter lim="800000"/>
            <a:headEnd/>
            <a:tailEnd/>
          </a:ln>
          <a:effectLst/>
        </p:spPr>
        <p:txBody>
          <a:bodyPr wrap="none" lIns="99340" tIns="49670" rIns="99340" bIns="49670" anchor="ctr"/>
          <a:lstStyle/>
          <a:p>
            <a:endParaRPr lang="en-US"/>
          </a:p>
        </p:txBody>
      </p:sp>
      <p:sp>
        <p:nvSpPr>
          <p:cNvPr id="69634" name="Rectangle 2"/>
          <p:cNvSpPr txBox="1">
            <a:spLocks noGrp="1" noChangeArrowheads="1"/>
          </p:cNvSpPr>
          <p:nvPr>
            <p:ph type="body"/>
          </p:nvPr>
        </p:nvSpPr>
        <p:spPr bwMode="auto">
          <a:xfrm>
            <a:off x="973667" y="4553434"/>
            <a:ext cx="5355167" cy="4316914"/>
          </a:xfrm>
          <a:prstGeom prst="rect">
            <a:avLst/>
          </a:prstGeom>
          <a:noFill/>
          <a:ln>
            <a:round/>
            <a:headEnd/>
            <a:tailEnd/>
          </a:ln>
        </p:spPr>
        <p:txBody>
          <a:bodyPr wrap="none" anchor="ct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d423e05d66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d423e05d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807846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p:txBody>
          <a:bodyPr/>
          <a:lstStyle/>
          <a:p>
            <a:r>
              <a:rPr lang="en-US" dirty="0"/>
              <a:t>Enable with:</a:t>
            </a:r>
          </a:p>
          <a:p>
            <a:endParaRPr lang="en-US" dirty="0"/>
          </a:p>
          <a:p>
            <a:r>
              <a:rPr lang="en-US" dirty="0" err="1"/>
              <a:t>setenv</a:t>
            </a:r>
            <a:r>
              <a:rPr lang="en-US" baseline="0" dirty="0"/>
              <a:t> LD_PRELOAD ./</a:t>
            </a:r>
            <a:r>
              <a:rPr lang="en-US" baseline="0" dirty="0" err="1"/>
              <a:t>myfork.so</a:t>
            </a:r>
            <a:endParaRPr lang="en-US" baseline="0" dirty="0"/>
          </a:p>
          <a:p>
            <a:endParaRPr lang="en-US" baseline="0" dirty="0"/>
          </a:p>
          <a:p>
            <a:r>
              <a:rPr lang="en-US" baseline="0" dirty="0"/>
              <a:t>Can turn on/off verbose printing with:</a:t>
            </a:r>
          </a:p>
          <a:p>
            <a:endParaRPr lang="en-US" baseline="0" dirty="0"/>
          </a:p>
          <a:p>
            <a:r>
              <a:rPr lang="en-US" baseline="0" dirty="0" err="1"/>
              <a:t>setenv</a:t>
            </a:r>
            <a:r>
              <a:rPr lang="en-US" baseline="0" dirty="0"/>
              <a:t> VERBOSE 1</a:t>
            </a:r>
          </a:p>
          <a:p>
            <a:endParaRPr lang="en-US" baseline="0" dirty="0"/>
          </a:p>
          <a:p>
            <a:r>
              <a:rPr lang="en-US" baseline="0" dirty="0" err="1"/>
              <a:t>unsetenv</a:t>
            </a:r>
            <a:r>
              <a:rPr lang="en-US" baseline="0" dirty="0"/>
              <a:t> VERBOSE</a:t>
            </a:r>
          </a:p>
          <a:p>
            <a:endParaRPr lang="en-US" dirty="0"/>
          </a:p>
        </p:txBody>
      </p:sp>
    </p:spTree>
    <p:extLst>
      <p:ext uri="{BB962C8B-B14F-4D97-AF65-F5344CB8AC3E}">
        <p14:creationId xmlns:p14="http://schemas.microsoft.com/office/powerpoint/2010/main" val="2241973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Rot="1" noChangeAspect="1" noChangeArrowheads="1" noTextEdit="1"/>
          </p:cNvSpPr>
          <p:nvPr>
            <p:ph type="sldImg"/>
          </p:nvPr>
        </p:nvSpPr>
        <p:spPr>
          <a:ln/>
        </p:spPr>
      </p:sp>
      <p:sp>
        <p:nvSpPr>
          <p:cNvPr id="516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p:txBody>
          <a:bodyPr/>
          <a:lstStyle/>
          <a:p>
            <a:r>
              <a:rPr lang="en-US" dirty="0"/>
              <a:t>Three options after exception handler completes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Rot="1" noChangeAspect="1" noChangeArrowheads="1" noTextEdit="1"/>
          </p:cNvSpPr>
          <p:nvPr>
            <p:ph type="sldImg"/>
          </p:nvPr>
        </p:nvSpPr>
        <p:spPr>
          <a:ln/>
        </p:spPr>
      </p:sp>
      <p:sp>
        <p:nvSpPr>
          <p:cNvPr id="519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a:t>Click to edit Master title style</a:t>
            </a:r>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992767"/>
            <a:ext cx="8520600" cy="27368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3778833"/>
            <a:ext cx="8520600" cy="1056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3819652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867800"/>
            <a:ext cx="8520600" cy="11224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1058758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61"/>
        <p:cNvGrpSpPr/>
        <p:nvPr/>
      </p:nvGrpSpPr>
      <p:grpSpPr>
        <a:xfrm>
          <a:off x="0" y="0"/>
          <a:ext cx="0" cy="0"/>
          <a:chOff x="0" y="0"/>
          <a:chExt cx="0" cy="0"/>
        </a:xfrm>
      </p:grpSpPr>
      <p:sp>
        <p:nvSpPr>
          <p:cNvPr id="62" name="Google Shape;62;p16"/>
          <p:cNvSpPr/>
          <p:nvPr/>
        </p:nvSpPr>
        <p:spPr>
          <a:xfrm>
            <a:off x="0" y="6282400"/>
            <a:ext cx="9144000" cy="575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16"/>
          <p:cNvSpPr/>
          <p:nvPr/>
        </p:nvSpPr>
        <p:spPr>
          <a:xfrm>
            <a:off x="0" y="6166833"/>
            <a:ext cx="9144000" cy="575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16"/>
          <p:cNvSpPr txBox="1">
            <a:spLocks noGrp="1"/>
          </p:cNvSpPr>
          <p:nvPr>
            <p:ph type="title"/>
          </p:nvPr>
        </p:nvSpPr>
        <p:spPr>
          <a:xfrm>
            <a:off x="1999200" y="319067"/>
            <a:ext cx="5742300" cy="976400"/>
          </a:xfrm>
          <a:prstGeom prst="rect">
            <a:avLst/>
          </a:prstGeom>
        </p:spPr>
        <p:txBody>
          <a:bodyPr spcFirstLastPara="1" wrap="square" lIns="91425" tIns="0" rIns="91425" bIns="91425" anchor="t" anchorCtr="0">
            <a:normAutofit/>
          </a:bodyPr>
          <a:lstStyle>
            <a:lvl1pPr lvl="0" algn="ctr" rtl="0">
              <a:spcBef>
                <a:spcPts val="0"/>
              </a:spcBef>
              <a:spcAft>
                <a:spcPts val="0"/>
              </a:spcAft>
              <a:buSzPts val="2800"/>
              <a:buFont typeface="Source Serif Pro"/>
              <a:buNone/>
              <a:defRPr>
                <a:latin typeface="Source Serif Pro"/>
                <a:ea typeface="Source Serif Pro"/>
                <a:cs typeface="Source Serif Pro"/>
                <a:sym typeface="Source Serif Pro"/>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6"/>
          <p:cNvSpPr txBox="1">
            <a:spLocks noGrp="1"/>
          </p:cNvSpPr>
          <p:nvPr>
            <p:ph type="body" idx="1"/>
          </p:nvPr>
        </p:nvSpPr>
        <p:spPr>
          <a:xfrm>
            <a:off x="441150" y="1536633"/>
            <a:ext cx="4617900" cy="45552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dk1"/>
              </a:buClr>
              <a:buSzPts val="1800"/>
              <a:buFont typeface="Source Serif Pro"/>
              <a:buChar char="●"/>
              <a:defRPr>
                <a:solidFill>
                  <a:schemeClr val="dk1"/>
                </a:solidFill>
                <a:latin typeface="Source Serif Pro"/>
                <a:ea typeface="Source Serif Pro"/>
                <a:cs typeface="Source Serif Pro"/>
                <a:sym typeface="Source Serif Pro"/>
              </a:defRPr>
            </a:lvl1pPr>
            <a:lvl2pPr marL="914400" lvl="1" indent="-317500" rtl="0">
              <a:spcBef>
                <a:spcPts val="0"/>
              </a:spcBef>
              <a:spcAft>
                <a:spcPts val="0"/>
              </a:spcAft>
              <a:buClr>
                <a:schemeClr val="dk1"/>
              </a:buClr>
              <a:buSzPts val="1400"/>
              <a:buFont typeface="Source Serif Pro"/>
              <a:buChar char="○"/>
              <a:defRPr>
                <a:solidFill>
                  <a:schemeClr val="dk1"/>
                </a:solidFill>
                <a:latin typeface="Source Serif Pro"/>
                <a:ea typeface="Source Serif Pro"/>
                <a:cs typeface="Source Serif Pro"/>
                <a:sym typeface="Source Serif Pro"/>
              </a:defRPr>
            </a:lvl2pPr>
            <a:lvl3pPr marL="1371600" lvl="2" indent="-317500" rtl="0">
              <a:spcBef>
                <a:spcPts val="0"/>
              </a:spcBef>
              <a:spcAft>
                <a:spcPts val="0"/>
              </a:spcAft>
              <a:buClr>
                <a:schemeClr val="dk1"/>
              </a:buClr>
              <a:buSzPts val="1400"/>
              <a:buFont typeface="Source Serif Pro"/>
              <a:buChar char="■"/>
              <a:defRPr>
                <a:solidFill>
                  <a:schemeClr val="dk1"/>
                </a:solidFill>
                <a:latin typeface="Source Serif Pro"/>
                <a:ea typeface="Source Serif Pro"/>
                <a:cs typeface="Source Serif Pro"/>
                <a:sym typeface="Source Serif Pro"/>
              </a:defRPr>
            </a:lvl3pPr>
            <a:lvl4pPr marL="1828800" lvl="3" indent="-317500" rtl="0">
              <a:spcBef>
                <a:spcPts val="0"/>
              </a:spcBef>
              <a:spcAft>
                <a:spcPts val="0"/>
              </a:spcAft>
              <a:buClr>
                <a:schemeClr val="dk1"/>
              </a:buClr>
              <a:buSzPts val="1400"/>
              <a:buFont typeface="Source Serif Pro"/>
              <a:buChar char="●"/>
              <a:defRPr>
                <a:solidFill>
                  <a:schemeClr val="dk1"/>
                </a:solidFill>
                <a:latin typeface="Source Serif Pro"/>
                <a:ea typeface="Source Serif Pro"/>
                <a:cs typeface="Source Serif Pro"/>
                <a:sym typeface="Source Serif Pro"/>
              </a:defRPr>
            </a:lvl4pPr>
            <a:lvl5pPr marL="2286000" lvl="4" indent="-317500" rtl="0">
              <a:spcBef>
                <a:spcPts val="0"/>
              </a:spcBef>
              <a:spcAft>
                <a:spcPts val="0"/>
              </a:spcAft>
              <a:buClr>
                <a:schemeClr val="dk1"/>
              </a:buClr>
              <a:buSzPts val="1400"/>
              <a:buFont typeface="Source Serif Pro"/>
              <a:buChar char="○"/>
              <a:defRPr>
                <a:solidFill>
                  <a:schemeClr val="dk1"/>
                </a:solidFill>
                <a:latin typeface="Source Serif Pro"/>
                <a:ea typeface="Source Serif Pro"/>
                <a:cs typeface="Source Serif Pro"/>
                <a:sym typeface="Source Serif Pro"/>
              </a:defRPr>
            </a:lvl5pPr>
            <a:lvl6pPr marL="2743200" lvl="5" indent="-317500" rtl="0">
              <a:spcBef>
                <a:spcPts val="0"/>
              </a:spcBef>
              <a:spcAft>
                <a:spcPts val="0"/>
              </a:spcAft>
              <a:buClr>
                <a:schemeClr val="dk1"/>
              </a:buClr>
              <a:buSzPts val="1400"/>
              <a:buFont typeface="Source Serif Pro"/>
              <a:buChar char="■"/>
              <a:defRPr>
                <a:solidFill>
                  <a:schemeClr val="dk1"/>
                </a:solidFill>
                <a:latin typeface="Source Serif Pro"/>
                <a:ea typeface="Source Serif Pro"/>
                <a:cs typeface="Source Serif Pro"/>
                <a:sym typeface="Source Serif Pro"/>
              </a:defRPr>
            </a:lvl6pPr>
            <a:lvl7pPr marL="3200400" lvl="6" indent="-317500" rtl="0">
              <a:spcBef>
                <a:spcPts val="0"/>
              </a:spcBef>
              <a:spcAft>
                <a:spcPts val="0"/>
              </a:spcAft>
              <a:buClr>
                <a:schemeClr val="dk1"/>
              </a:buClr>
              <a:buSzPts val="1400"/>
              <a:buFont typeface="Source Serif Pro"/>
              <a:buChar char="●"/>
              <a:defRPr>
                <a:solidFill>
                  <a:schemeClr val="dk1"/>
                </a:solidFill>
                <a:latin typeface="Source Serif Pro"/>
                <a:ea typeface="Source Serif Pro"/>
                <a:cs typeface="Source Serif Pro"/>
                <a:sym typeface="Source Serif Pro"/>
              </a:defRPr>
            </a:lvl7pPr>
            <a:lvl8pPr marL="3657600" lvl="7" indent="-317500" rtl="0">
              <a:spcBef>
                <a:spcPts val="0"/>
              </a:spcBef>
              <a:spcAft>
                <a:spcPts val="0"/>
              </a:spcAft>
              <a:buClr>
                <a:schemeClr val="dk1"/>
              </a:buClr>
              <a:buSzPts val="1400"/>
              <a:buFont typeface="Source Serif Pro"/>
              <a:buChar char="○"/>
              <a:defRPr>
                <a:solidFill>
                  <a:schemeClr val="dk1"/>
                </a:solidFill>
                <a:latin typeface="Source Serif Pro"/>
                <a:ea typeface="Source Serif Pro"/>
                <a:cs typeface="Source Serif Pro"/>
                <a:sym typeface="Source Serif Pro"/>
              </a:defRPr>
            </a:lvl8pPr>
            <a:lvl9pPr marL="4114800" lvl="8" indent="-317500" rtl="0">
              <a:spcBef>
                <a:spcPts val="0"/>
              </a:spcBef>
              <a:spcAft>
                <a:spcPts val="0"/>
              </a:spcAft>
              <a:buClr>
                <a:schemeClr val="dk1"/>
              </a:buClr>
              <a:buSzPts val="1400"/>
              <a:buFont typeface="Source Serif Pro"/>
              <a:buChar char="■"/>
              <a:defRPr>
                <a:solidFill>
                  <a:schemeClr val="dk1"/>
                </a:solidFill>
                <a:latin typeface="Source Serif Pro"/>
                <a:ea typeface="Source Serif Pro"/>
                <a:cs typeface="Source Serif Pro"/>
                <a:sym typeface="Source Serif Pro"/>
              </a:defRPr>
            </a:lvl9pPr>
          </a:lstStyle>
          <a:p>
            <a:endParaRPr/>
          </a:p>
        </p:txBody>
      </p:sp>
      <p:sp>
        <p:nvSpPr>
          <p:cNvPr id="66" name="Google Shape;66;p16"/>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rtl="0">
              <a:buNone/>
              <a:defRPr b="1">
                <a:solidFill>
                  <a:srgbClr val="F3F3F3"/>
                </a:solidFill>
                <a:latin typeface="Open Sans"/>
                <a:ea typeface="Open Sans"/>
                <a:cs typeface="Open Sans"/>
                <a:sym typeface="Open Sans"/>
              </a:defRPr>
            </a:lvl1pPr>
            <a:lvl2pPr lvl="1" rtl="0">
              <a:buNone/>
              <a:defRPr b="1">
                <a:solidFill>
                  <a:srgbClr val="F3F3F3"/>
                </a:solidFill>
                <a:latin typeface="Open Sans"/>
                <a:ea typeface="Open Sans"/>
                <a:cs typeface="Open Sans"/>
                <a:sym typeface="Open Sans"/>
              </a:defRPr>
            </a:lvl2pPr>
            <a:lvl3pPr lvl="2" rtl="0">
              <a:buNone/>
              <a:defRPr b="1">
                <a:solidFill>
                  <a:srgbClr val="F3F3F3"/>
                </a:solidFill>
                <a:latin typeface="Open Sans"/>
                <a:ea typeface="Open Sans"/>
                <a:cs typeface="Open Sans"/>
                <a:sym typeface="Open Sans"/>
              </a:defRPr>
            </a:lvl3pPr>
            <a:lvl4pPr lvl="3" rtl="0">
              <a:buNone/>
              <a:defRPr b="1">
                <a:solidFill>
                  <a:srgbClr val="F3F3F3"/>
                </a:solidFill>
                <a:latin typeface="Open Sans"/>
                <a:ea typeface="Open Sans"/>
                <a:cs typeface="Open Sans"/>
                <a:sym typeface="Open Sans"/>
              </a:defRPr>
            </a:lvl4pPr>
            <a:lvl5pPr lvl="4" rtl="0">
              <a:buNone/>
              <a:defRPr b="1">
                <a:solidFill>
                  <a:srgbClr val="F3F3F3"/>
                </a:solidFill>
                <a:latin typeface="Open Sans"/>
                <a:ea typeface="Open Sans"/>
                <a:cs typeface="Open Sans"/>
                <a:sym typeface="Open Sans"/>
              </a:defRPr>
            </a:lvl5pPr>
            <a:lvl6pPr lvl="5" rtl="0">
              <a:buNone/>
              <a:defRPr b="1">
                <a:solidFill>
                  <a:srgbClr val="F3F3F3"/>
                </a:solidFill>
                <a:latin typeface="Open Sans"/>
                <a:ea typeface="Open Sans"/>
                <a:cs typeface="Open Sans"/>
                <a:sym typeface="Open Sans"/>
              </a:defRPr>
            </a:lvl6pPr>
            <a:lvl7pPr lvl="6" rtl="0">
              <a:buNone/>
              <a:defRPr b="1">
                <a:solidFill>
                  <a:srgbClr val="F3F3F3"/>
                </a:solidFill>
                <a:latin typeface="Open Sans"/>
                <a:ea typeface="Open Sans"/>
                <a:cs typeface="Open Sans"/>
                <a:sym typeface="Open Sans"/>
              </a:defRPr>
            </a:lvl7pPr>
            <a:lvl8pPr lvl="7" rtl="0">
              <a:buNone/>
              <a:defRPr b="1">
                <a:solidFill>
                  <a:srgbClr val="F3F3F3"/>
                </a:solidFill>
                <a:latin typeface="Open Sans"/>
                <a:ea typeface="Open Sans"/>
                <a:cs typeface="Open Sans"/>
                <a:sym typeface="Open Sans"/>
              </a:defRPr>
            </a:lvl8pPr>
            <a:lvl9pPr lvl="8" rtl="0">
              <a:buNone/>
              <a:defRPr b="1">
                <a:solidFill>
                  <a:srgbClr val="F3F3F3"/>
                </a:solidFill>
                <a:latin typeface="Open Sans"/>
                <a:ea typeface="Open Sans"/>
                <a:cs typeface="Open Sans"/>
                <a:sym typeface="Open Sans"/>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pic>
        <p:nvPicPr>
          <p:cNvPr id="67" name="Google Shape;67;p16"/>
          <p:cNvPicPr preferRelativeResize="0"/>
          <p:nvPr/>
        </p:nvPicPr>
        <p:blipFill>
          <a:blip r:embed="rId2">
            <a:alphaModFix/>
          </a:blip>
          <a:stretch>
            <a:fillRect/>
          </a:stretch>
        </p:blipFill>
        <p:spPr>
          <a:xfrm>
            <a:off x="513700" y="319068"/>
            <a:ext cx="898590" cy="763601"/>
          </a:xfrm>
          <a:prstGeom prst="rect">
            <a:avLst/>
          </a:prstGeom>
          <a:noFill/>
          <a:ln>
            <a:noFill/>
          </a:ln>
        </p:spPr>
      </p:pic>
      <p:pic>
        <p:nvPicPr>
          <p:cNvPr id="68" name="Google Shape;68;p16"/>
          <p:cNvPicPr preferRelativeResize="0"/>
          <p:nvPr/>
        </p:nvPicPr>
        <p:blipFill>
          <a:blip r:embed="rId3">
            <a:alphaModFix/>
          </a:blip>
          <a:stretch>
            <a:fillRect/>
          </a:stretch>
        </p:blipFill>
        <p:spPr>
          <a:xfrm>
            <a:off x="8354576" y="319067"/>
            <a:ext cx="572700" cy="763600"/>
          </a:xfrm>
          <a:prstGeom prst="rect">
            <a:avLst/>
          </a:prstGeom>
          <a:noFill/>
          <a:ln>
            <a:noFill/>
          </a:ln>
        </p:spPr>
      </p:pic>
      <p:sp>
        <p:nvSpPr>
          <p:cNvPr id="69" name="Google Shape;69;p16"/>
          <p:cNvSpPr/>
          <p:nvPr/>
        </p:nvSpPr>
        <p:spPr>
          <a:xfrm>
            <a:off x="0" y="18800"/>
            <a:ext cx="216000" cy="6789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605068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0"/>
        <p:cNvGrpSpPr/>
        <p:nvPr/>
      </p:nvGrpSpPr>
      <p:grpSpPr>
        <a:xfrm>
          <a:off x="0" y="0"/>
          <a:ext cx="0" cy="0"/>
          <a:chOff x="0" y="0"/>
          <a:chExt cx="0" cy="0"/>
        </a:xfrm>
      </p:grpSpPr>
      <p:sp>
        <p:nvSpPr>
          <p:cNvPr id="71" name="Google Shape;71;p17"/>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7"/>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3" name="Google Shape;73;p17"/>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4" name="Google Shape;74;p17"/>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34859026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75"/>
        <p:cNvGrpSpPr/>
        <p:nvPr/>
      </p:nvGrpSpPr>
      <p:grpSpPr>
        <a:xfrm>
          <a:off x="0" y="0"/>
          <a:ext cx="0" cy="0"/>
          <a:chOff x="0" y="0"/>
          <a:chExt cx="0" cy="0"/>
        </a:xfrm>
      </p:grpSpPr>
      <p:sp>
        <p:nvSpPr>
          <p:cNvPr id="76" name="Google Shape;76;p18"/>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7" name="Google Shape;77;p18"/>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8216322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a:off x="311700" y="740800"/>
            <a:ext cx="2808000" cy="10076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0" name="Google Shape;80;p19"/>
          <p:cNvSpPr txBox="1">
            <a:spLocks noGrp="1"/>
          </p:cNvSpPr>
          <p:nvPr>
            <p:ph type="body" idx="1"/>
          </p:nvPr>
        </p:nvSpPr>
        <p:spPr>
          <a:xfrm>
            <a:off x="311700" y="1852800"/>
            <a:ext cx="2808000" cy="42392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81" name="Google Shape;81;p19"/>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1522184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82"/>
        <p:cNvGrpSpPr/>
        <p:nvPr/>
      </p:nvGrpSpPr>
      <p:grpSpPr>
        <a:xfrm>
          <a:off x="0" y="0"/>
          <a:ext cx="0" cy="0"/>
          <a:chOff x="0" y="0"/>
          <a:chExt cx="0" cy="0"/>
        </a:xfrm>
      </p:grpSpPr>
      <p:sp>
        <p:nvSpPr>
          <p:cNvPr id="83" name="Google Shape;83;p20"/>
          <p:cNvSpPr txBox="1">
            <a:spLocks noGrp="1"/>
          </p:cNvSpPr>
          <p:nvPr>
            <p:ph type="title"/>
          </p:nvPr>
        </p:nvSpPr>
        <p:spPr>
          <a:xfrm>
            <a:off x="490250" y="600200"/>
            <a:ext cx="6367800" cy="54544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4" name="Google Shape;84;p20"/>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23121907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85"/>
        <p:cNvGrpSpPr/>
        <p:nvPr/>
      </p:nvGrpSpPr>
      <p:grpSpPr>
        <a:xfrm>
          <a:off x="0" y="0"/>
          <a:ext cx="0" cy="0"/>
          <a:chOff x="0" y="0"/>
          <a:chExt cx="0" cy="0"/>
        </a:xfrm>
      </p:grpSpPr>
      <p:sp>
        <p:nvSpPr>
          <p:cNvPr id="86" name="Google Shape;86;p21"/>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21"/>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8" name="Google Shape;88;p21"/>
          <p:cNvSpPr txBox="1">
            <a:spLocks noGrp="1"/>
          </p:cNvSpPr>
          <p:nvPr>
            <p:ph type="subTitle" idx="1"/>
          </p:nvPr>
        </p:nvSpPr>
        <p:spPr>
          <a:xfrm>
            <a:off x="265500" y="3737433"/>
            <a:ext cx="4045200" cy="16468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9" name="Google Shape;89;p21"/>
          <p:cNvSpPr txBox="1">
            <a:spLocks noGrp="1"/>
          </p:cNvSpPr>
          <p:nvPr>
            <p:ph type="body" idx="2"/>
          </p:nvPr>
        </p:nvSpPr>
        <p:spPr>
          <a:xfrm>
            <a:off x="4939500" y="965433"/>
            <a:ext cx="3837000" cy="49268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90" name="Google Shape;90;p21"/>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21909168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1"/>
        <p:cNvGrpSpPr/>
        <p:nvPr/>
      </p:nvGrpSpPr>
      <p:grpSpPr>
        <a:xfrm>
          <a:off x="0" y="0"/>
          <a:ext cx="0" cy="0"/>
          <a:chOff x="0" y="0"/>
          <a:chExt cx="0" cy="0"/>
        </a:xfrm>
      </p:grpSpPr>
      <p:sp>
        <p:nvSpPr>
          <p:cNvPr id="92" name="Google Shape;92;p22"/>
          <p:cNvSpPr txBox="1">
            <a:spLocks noGrp="1"/>
          </p:cNvSpPr>
          <p:nvPr>
            <p:ph type="body" idx="1"/>
          </p:nvPr>
        </p:nvSpPr>
        <p:spPr>
          <a:xfrm>
            <a:off x="311700" y="5640767"/>
            <a:ext cx="5998800" cy="806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93" name="Google Shape;93;p22"/>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12095176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94"/>
        <p:cNvGrpSpPr/>
        <p:nvPr/>
      </p:nvGrpSpPr>
      <p:grpSpPr>
        <a:xfrm>
          <a:off x="0" y="0"/>
          <a:ext cx="0" cy="0"/>
          <a:chOff x="0" y="0"/>
          <a:chExt cx="0" cy="0"/>
        </a:xfrm>
      </p:grpSpPr>
      <p:sp>
        <p:nvSpPr>
          <p:cNvPr id="95" name="Google Shape;95;p23"/>
          <p:cNvSpPr txBox="1">
            <a:spLocks noGrp="1"/>
          </p:cNvSpPr>
          <p:nvPr>
            <p:ph type="title" hasCustomPrompt="1"/>
          </p:nvPr>
        </p:nvSpPr>
        <p:spPr>
          <a:xfrm>
            <a:off x="311700" y="1474833"/>
            <a:ext cx="8520600" cy="26180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6" name="Google Shape;96;p23"/>
          <p:cNvSpPr txBox="1">
            <a:spLocks noGrp="1"/>
          </p:cNvSpPr>
          <p:nvPr>
            <p:ph type="body" idx="1"/>
          </p:nvPr>
        </p:nvSpPr>
        <p:spPr>
          <a:xfrm>
            <a:off x="311700" y="4202967"/>
            <a:ext cx="8520600" cy="17344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97" name="Google Shape;97;p23"/>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16086451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8"/>
        <p:cNvGrpSpPr/>
        <p:nvPr/>
      </p:nvGrpSpPr>
      <p:grpSpPr>
        <a:xfrm>
          <a:off x="0" y="0"/>
          <a:ext cx="0" cy="0"/>
          <a:chOff x="0" y="0"/>
          <a:chExt cx="0" cy="0"/>
        </a:xfrm>
      </p:grpSpPr>
      <p:sp>
        <p:nvSpPr>
          <p:cNvPr id="99" name="Google Shape;99;p24"/>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3764096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7897813" y="-26988"/>
            <a:ext cx="1309687" cy="277813"/>
          </a:xfrm>
          <a:prstGeom prst="rect">
            <a:avLst/>
          </a:prstGeom>
          <a:noFill/>
          <a:ln w="25400">
            <a:noFill/>
            <a:miter lim="800000"/>
            <a:headEnd/>
            <a:tailEnd/>
          </a:ln>
          <a:effectLst/>
        </p:spPr>
        <p:txBody>
          <a:bodyPr>
            <a:spAutoFit/>
          </a:bodyPr>
          <a:lstStyle/>
          <a:p>
            <a:pPr>
              <a:defRPr/>
            </a:pPr>
            <a:r>
              <a:rPr lang="en-US" sz="1200" dirty="0">
                <a:solidFill>
                  <a:schemeClr val="bg1"/>
                </a:solidFill>
                <a:latin typeface="Times New Roman" pitchFamily="18" charset="0"/>
              </a:rPr>
              <a:t>Carnegie Mellon</a:t>
            </a:r>
          </a:p>
        </p:txBody>
      </p:sp>
      <p:sp>
        <p:nvSpPr>
          <p:cNvPr id="8" name="Rectangle 7"/>
          <p:cNvSpPr/>
          <p:nvPr userDrawn="1"/>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dirty="0"/>
          </a:p>
        </p:txBody>
      </p:sp>
      <p:sp>
        <p:nvSpPr>
          <p:cNvPr id="9" name="TextBox 8"/>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Lst>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53" name="Google Shape;53;p13"/>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3402565374"/>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canvas.cmu.edu/courses/24383/quizzes/67223"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www.nytimes.com/2017/05/29/us/computer-science-cheating.html" TargetMode="External"/><Relationship Id="rId2" Type="http://schemas.openxmlformats.org/officeDocument/2006/relationships/notesSlide" Target="../notesSlides/notesSlide44.xml"/><Relationship Id="rId1" Type="http://schemas.openxmlformats.org/officeDocument/2006/relationships/slideLayout" Target="../slideLayouts/slideLayout16.xml"/><Relationship Id="rId4" Type="http://schemas.openxmlformats.org/officeDocument/2006/relationships/hyperlink" Target="http://fortune.com/2017/02/13/oracle-google-appeal/" TargetMode="Externa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1708150"/>
            <a:ext cx="8077200" cy="1470025"/>
          </a:xfrm>
        </p:spPr>
        <p:txBody>
          <a:bodyPr/>
          <a:lstStyle/>
          <a:p>
            <a:pPr marL="0" indent="0"/>
            <a:r>
              <a:rPr lang="en-US" dirty="0"/>
              <a:t>Exceptional Control Flow: </a:t>
            </a:r>
            <a:br>
              <a:rPr lang="en-US" dirty="0"/>
            </a:br>
            <a:r>
              <a:rPr lang="en-US" dirty="0"/>
              <a:t>Exceptions and Processes</a:t>
            </a:r>
            <a:br>
              <a:rPr lang="en-US" dirty="0"/>
            </a:br>
            <a:br>
              <a:rPr lang="en-US" dirty="0"/>
            </a:br>
            <a:r>
              <a:rPr lang="en-US" sz="2000" b="0" dirty="0"/>
              <a:t>15-213/14-513/15-513: Introduction to Computer Systems</a:t>
            </a:r>
            <a:br>
              <a:rPr lang="en-US" sz="2000" b="0" dirty="0"/>
            </a:br>
            <a:r>
              <a:rPr lang="en-US" sz="2000" b="0" dirty="0"/>
              <a:t>17</a:t>
            </a:r>
            <a:r>
              <a:rPr lang="en-US" sz="2000" b="0" baseline="30000" dirty="0"/>
              <a:t>th</a:t>
            </a:r>
            <a:r>
              <a:rPr lang="en-US" sz="2000" b="0" dirty="0"/>
              <a:t> Lecture, October 28, 2021</a:t>
            </a:r>
          </a:p>
        </p:txBody>
      </p:sp>
      <p:sp>
        <p:nvSpPr>
          <p:cNvPr id="2" name="TextBox 1"/>
          <p:cNvSpPr txBox="1"/>
          <p:nvPr/>
        </p:nvSpPr>
        <p:spPr>
          <a:xfrm>
            <a:off x="-965200" y="825500"/>
            <a:ext cx="184666" cy="369332"/>
          </a:xfrm>
          <a:prstGeom prst="rect">
            <a:avLst/>
          </a:prstGeom>
          <a:noFill/>
        </p:spPr>
        <p:txBody>
          <a:bodyPr wrap="none" rtlCol="0">
            <a:spAutoFit/>
          </a:bodyPr>
          <a:lstStyle/>
          <a:p>
            <a:endParaRPr lang="en-US" sz="1800" dirty="0">
              <a:latin typeface="Calibri" pitchFamily="3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825500" y="3429000"/>
            <a:ext cx="7570461" cy="2971800"/>
          </a:xfrm>
          <a:prstGeom prst="rect">
            <a:avLst/>
          </a:prstGeom>
          <a:solidFill>
            <a:srgbClr val="E9E1C9"/>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476162" name="Rectangle 2"/>
          <p:cNvSpPr>
            <a:spLocks noGrp="1" noChangeArrowheads="1"/>
          </p:cNvSpPr>
          <p:nvPr>
            <p:ph type="title"/>
          </p:nvPr>
        </p:nvSpPr>
        <p:spPr>
          <a:xfrm>
            <a:off x="381000" y="533400"/>
            <a:ext cx="3352800" cy="573088"/>
          </a:xfrm>
          <a:noFill/>
          <a:ln/>
        </p:spPr>
        <p:txBody>
          <a:bodyPr lIns="91294" tIns="45647" rIns="91294" bIns="45647" anchor="t"/>
          <a:lstStyle/>
          <a:p>
            <a:r>
              <a:rPr lang="en-US"/>
              <a:t>Exceptions</a:t>
            </a:r>
          </a:p>
        </p:txBody>
      </p:sp>
      <p:sp>
        <p:nvSpPr>
          <p:cNvPr id="476163" name="Rectangle 3"/>
          <p:cNvSpPr>
            <a:spLocks noGrp="1" noChangeArrowheads="1"/>
          </p:cNvSpPr>
          <p:nvPr>
            <p:ph type="body" idx="1"/>
          </p:nvPr>
        </p:nvSpPr>
        <p:spPr>
          <a:xfrm>
            <a:off x="381000" y="1371600"/>
            <a:ext cx="8686800" cy="1902130"/>
          </a:xfrm>
          <a:noFill/>
          <a:ln/>
        </p:spPr>
        <p:txBody>
          <a:bodyPr/>
          <a:lstStyle/>
          <a:p>
            <a:r>
              <a:rPr lang="en-US" dirty="0"/>
              <a:t>An </a:t>
            </a:r>
            <a:r>
              <a:rPr lang="en-US" i="1" dirty="0">
                <a:solidFill>
                  <a:srgbClr val="C00000"/>
                </a:solidFill>
              </a:rPr>
              <a:t>exception</a:t>
            </a:r>
            <a:r>
              <a:rPr lang="en-US" dirty="0"/>
              <a:t> is a transfer of control to the OS </a:t>
            </a:r>
            <a:r>
              <a:rPr lang="en-US" i="1" dirty="0"/>
              <a:t>kernel</a:t>
            </a:r>
            <a:r>
              <a:rPr lang="en-US" dirty="0"/>
              <a:t> in response to some </a:t>
            </a:r>
            <a:r>
              <a:rPr lang="en-US" i="1" dirty="0"/>
              <a:t>event</a:t>
            </a:r>
            <a:r>
              <a:rPr lang="en-US" dirty="0"/>
              <a:t>  (i.e., change in processor state)</a:t>
            </a:r>
          </a:p>
          <a:p>
            <a:pPr lvl="1"/>
            <a:r>
              <a:rPr lang="en-US" dirty="0"/>
              <a:t>Kernel is the memory-resident part of the OS</a:t>
            </a:r>
          </a:p>
          <a:p>
            <a:pPr lvl="1"/>
            <a:r>
              <a:rPr lang="en-US" dirty="0"/>
              <a:t>Examples of events: Divide by 0, arithmetic overflow, page fault, I/O request completes, typing Ctrl-C</a:t>
            </a:r>
          </a:p>
          <a:p>
            <a:pPr lvl="1"/>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76164" name="Rectangle 4"/>
          <p:cNvSpPr>
            <a:spLocks noChangeArrowheads="1"/>
          </p:cNvSpPr>
          <p:nvPr/>
        </p:nvSpPr>
        <p:spPr bwMode="auto">
          <a:xfrm>
            <a:off x="2494562" y="3500438"/>
            <a:ext cx="1544038" cy="459092"/>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i="1" dirty="0">
                <a:solidFill>
                  <a:schemeClr val="tx1">
                    <a:lumMod val="50000"/>
                    <a:lumOff val="50000"/>
                  </a:schemeClr>
                </a:solidFill>
                <a:latin typeface="Calibri" pitchFamily="34" charset="0"/>
              </a:rPr>
              <a:t>User code</a:t>
            </a:r>
          </a:p>
        </p:txBody>
      </p:sp>
      <p:sp>
        <p:nvSpPr>
          <p:cNvPr id="476165" name="Rectangle 5"/>
          <p:cNvSpPr>
            <a:spLocks noChangeArrowheads="1"/>
          </p:cNvSpPr>
          <p:nvPr/>
        </p:nvSpPr>
        <p:spPr bwMode="auto">
          <a:xfrm>
            <a:off x="5105400" y="3500438"/>
            <a:ext cx="1779228" cy="459092"/>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i="1" dirty="0">
                <a:solidFill>
                  <a:schemeClr val="tx1">
                    <a:lumMod val="50000"/>
                    <a:lumOff val="50000"/>
                  </a:schemeClr>
                </a:solidFill>
                <a:latin typeface="Calibri" pitchFamily="34" charset="0"/>
              </a:rPr>
              <a:t>Kernel code</a:t>
            </a:r>
          </a:p>
        </p:txBody>
      </p:sp>
      <p:sp>
        <p:nvSpPr>
          <p:cNvPr id="476166" name="Line 6"/>
          <p:cNvSpPr>
            <a:spLocks noChangeShapeType="1"/>
          </p:cNvSpPr>
          <p:nvPr/>
        </p:nvSpPr>
        <p:spPr bwMode="auto">
          <a:xfrm>
            <a:off x="3233738" y="4022725"/>
            <a:ext cx="0" cy="598488"/>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476167" name="Line 7"/>
          <p:cNvSpPr>
            <a:spLocks noChangeShapeType="1"/>
          </p:cNvSpPr>
          <p:nvPr/>
        </p:nvSpPr>
        <p:spPr bwMode="auto">
          <a:xfrm>
            <a:off x="3240088" y="4627563"/>
            <a:ext cx="2806700" cy="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476168" name="Line 8"/>
          <p:cNvSpPr>
            <a:spLocks noChangeShapeType="1"/>
          </p:cNvSpPr>
          <p:nvPr/>
        </p:nvSpPr>
        <p:spPr bwMode="auto">
          <a:xfrm>
            <a:off x="6053138" y="4633913"/>
            <a:ext cx="0" cy="59690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476169" name="Line 9"/>
          <p:cNvSpPr>
            <a:spLocks noChangeShapeType="1"/>
          </p:cNvSpPr>
          <p:nvPr/>
        </p:nvSpPr>
        <p:spPr bwMode="auto">
          <a:xfrm flipH="1" flipV="1">
            <a:off x="3227388" y="4697413"/>
            <a:ext cx="2832100" cy="54610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476170" name="Line 10"/>
          <p:cNvSpPr>
            <a:spLocks noChangeShapeType="1"/>
          </p:cNvSpPr>
          <p:nvPr/>
        </p:nvSpPr>
        <p:spPr bwMode="auto">
          <a:xfrm>
            <a:off x="3233738" y="4724400"/>
            <a:ext cx="0" cy="1512888"/>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476171" name="Rectangle 11"/>
          <p:cNvSpPr>
            <a:spLocks noChangeArrowheads="1"/>
          </p:cNvSpPr>
          <p:nvPr/>
        </p:nvSpPr>
        <p:spPr bwMode="auto">
          <a:xfrm>
            <a:off x="4102100" y="4300538"/>
            <a:ext cx="1142586" cy="366759"/>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1800" b="0" i="1" dirty="0">
                <a:latin typeface="Calibri" pitchFamily="34" charset="0"/>
              </a:rPr>
              <a:t>Exception</a:t>
            </a:r>
          </a:p>
        </p:txBody>
      </p:sp>
      <p:sp>
        <p:nvSpPr>
          <p:cNvPr id="476172" name="Rectangle 12"/>
          <p:cNvSpPr>
            <a:spLocks noChangeArrowheads="1"/>
          </p:cNvSpPr>
          <p:nvPr/>
        </p:nvSpPr>
        <p:spPr bwMode="auto">
          <a:xfrm>
            <a:off x="6083300" y="4573588"/>
            <a:ext cx="2146300" cy="920757"/>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en-US" sz="1800" b="0" i="1" dirty="0">
                <a:latin typeface="Calibri" pitchFamily="34" charset="0"/>
              </a:rPr>
              <a:t>Exception processing</a:t>
            </a:r>
          </a:p>
          <a:p>
            <a:pPr algn="l">
              <a:lnSpc>
                <a:spcPct val="100000"/>
              </a:lnSpc>
            </a:pPr>
            <a:r>
              <a:rPr lang="en-US" sz="1800" b="0" dirty="0">
                <a:latin typeface="Calibri" pitchFamily="34" charset="0"/>
              </a:rPr>
              <a:t>by </a:t>
            </a:r>
            <a:r>
              <a:rPr lang="en-US" sz="1800" b="0" i="1" dirty="0">
                <a:latin typeface="Calibri" pitchFamily="34" charset="0"/>
              </a:rPr>
              <a:t>exception handler</a:t>
            </a:r>
          </a:p>
          <a:p>
            <a:pPr algn="l">
              <a:lnSpc>
                <a:spcPct val="100000"/>
              </a:lnSpc>
            </a:pPr>
            <a:endParaRPr lang="en-US" sz="1800" b="0" i="1" dirty="0">
              <a:latin typeface="Calibri" pitchFamily="34" charset="0"/>
            </a:endParaRPr>
          </a:p>
        </p:txBody>
      </p:sp>
      <p:sp>
        <p:nvSpPr>
          <p:cNvPr id="476173" name="Rectangle 13"/>
          <p:cNvSpPr>
            <a:spLocks noChangeArrowheads="1"/>
          </p:cNvSpPr>
          <p:nvPr/>
        </p:nvSpPr>
        <p:spPr bwMode="auto">
          <a:xfrm>
            <a:off x="3733800" y="5140794"/>
            <a:ext cx="2093505" cy="920757"/>
          </a:xfrm>
          <a:prstGeom prst="rect">
            <a:avLst/>
          </a:prstGeom>
          <a:noFill/>
          <a:ln w="12700">
            <a:noFill/>
            <a:miter lim="800000"/>
            <a:headEnd/>
            <a:tailEnd/>
          </a:ln>
          <a:effectLst/>
        </p:spPr>
        <p:txBody>
          <a:bodyPr wrap="none" lIns="90479" tIns="44446" rIns="90479" bIns="44446">
            <a:spAutoFit/>
          </a:bodyPr>
          <a:lstStyle/>
          <a:p>
            <a:pPr algn="l">
              <a:lnSpc>
                <a:spcPct val="100000"/>
              </a:lnSpc>
              <a:buFont typeface="Arial" pitchFamily="34" charset="0"/>
              <a:buChar char="•"/>
            </a:pPr>
            <a:r>
              <a:rPr lang="en-US" sz="1800" b="0" i="1" dirty="0">
                <a:latin typeface="Calibri" pitchFamily="34" charset="0"/>
              </a:rPr>
              <a:t> Return to </a:t>
            </a:r>
            <a:r>
              <a:rPr lang="en-US" sz="1800" b="0" i="1" dirty="0" err="1">
                <a:latin typeface="Calibri" pitchFamily="34" charset="0"/>
              </a:rPr>
              <a:t>I_current</a:t>
            </a:r>
            <a:endParaRPr lang="en-US" sz="1800" b="0" i="1" dirty="0">
              <a:latin typeface="Calibri" pitchFamily="34" charset="0"/>
            </a:endParaRPr>
          </a:p>
          <a:p>
            <a:pPr marL="112713" indent="-112713" algn="l">
              <a:lnSpc>
                <a:spcPct val="100000"/>
              </a:lnSpc>
              <a:buFont typeface="Arial" pitchFamily="34" charset="0"/>
              <a:buChar char="•"/>
            </a:pPr>
            <a:r>
              <a:rPr lang="en-US" sz="1800" b="0" i="1" dirty="0">
                <a:latin typeface="Calibri" pitchFamily="34" charset="0"/>
              </a:rPr>
              <a:t>Return to </a:t>
            </a:r>
            <a:r>
              <a:rPr lang="en-US" sz="1800" b="0" i="1" dirty="0" err="1">
                <a:latin typeface="Calibri" pitchFamily="34" charset="0"/>
              </a:rPr>
              <a:t>I_next</a:t>
            </a:r>
            <a:endParaRPr lang="en-US" sz="1800" b="0" i="1" dirty="0">
              <a:latin typeface="Calibri" pitchFamily="34" charset="0"/>
            </a:endParaRPr>
          </a:p>
          <a:p>
            <a:pPr marL="112713" indent="-112713" algn="l">
              <a:lnSpc>
                <a:spcPct val="100000"/>
              </a:lnSpc>
              <a:buFont typeface="Arial" pitchFamily="34" charset="0"/>
              <a:buChar char="•"/>
            </a:pPr>
            <a:r>
              <a:rPr lang="en-US" sz="1800" b="0" i="1" dirty="0">
                <a:latin typeface="Calibri" pitchFamily="34" charset="0"/>
              </a:rPr>
              <a:t>Abort</a:t>
            </a:r>
            <a:endParaRPr lang="en-US" sz="1800" b="0" dirty="0">
              <a:latin typeface="Calibri" pitchFamily="34" charset="0"/>
            </a:endParaRPr>
          </a:p>
        </p:txBody>
      </p:sp>
      <p:sp>
        <p:nvSpPr>
          <p:cNvPr id="476174" name="Rectangle 14"/>
          <p:cNvSpPr>
            <a:spLocks noChangeArrowheads="1"/>
          </p:cNvSpPr>
          <p:nvPr/>
        </p:nvSpPr>
        <p:spPr bwMode="auto">
          <a:xfrm>
            <a:off x="1040139" y="4359166"/>
            <a:ext cx="804863" cy="366759"/>
          </a:xfrm>
          <a:prstGeom prst="rect">
            <a:avLst/>
          </a:prstGeom>
          <a:noFill/>
          <a:ln w="12700">
            <a:noFill/>
            <a:miter lim="800000"/>
            <a:headEnd/>
            <a:tailEnd/>
          </a:ln>
          <a:effectLst/>
        </p:spPr>
        <p:txBody>
          <a:bodyPr lIns="90479" tIns="44446" rIns="90479" bIns="44446">
            <a:spAutoFit/>
          </a:bodyPr>
          <a:lstStyle/>
          <a:p>
            <a:pPr algn="l">
              <a:lnSpc>
                <a:spcPct val="100000"/>
              </a:lnSpc>
            </a:pPr>
            <a:r>
              <a:rPr lang="en-US" sz="1800" i="1" dirty="0">
                <a:solidFill>
                  <a:srgbClr val="C00000"/>
                </a:solidFill>
                <a:latin typeface="Calibri" pitchFamily="34" charset="0"/>
              </a:rPr>
              <a:t>Event </a:t>
            </a:r>
          </a:p>
        </p:txBody>
      </p:sp>
      <p:sp>
        <p:nvSpPr>
          <p:cNvPr id="476175" name="Text Box 15"/>
          <p:cNvSpPr txBox="1">
            <a:spLocks noChangeArrowheads="1"/>
          </p:cNvSpPr>
          <p:nvPr/>
        </p:nvSpPr>
        <p:spPr bwMode="auto">
          <a:xfrm>
            <a:off x="2396803" y="4395951"/>
            <a:ext cx="867097" cy="307777"/>
          </a:xfrm>
          <a:prstGeom prst="rect">
            <a:avLst/>
          </a:prstGeom>
          <a:noFill/>
          <a:ln w="25400">
            <a:noFill/>
            <a:miter lim="800000"/>
            <a:headEnd/>
            <a:tailEnd/>
          </a:ln>
          <a:effectLst/>
        </p:spPr>
        <p:txBody>
          <a:bodyPr wrap="none">
            <a:spAutoFit/>
          </a:bodyPr>
          <a:lstStyle/>
          <a:p>
            <a:pPr algn="l">
              <a:lnSpc>
                <a:spcPct val="100000"/>
              </a:lnSpc>
            </a:pPr>
            <a:r>
              <a:rPr lang="en-US" sz="1400" b="0" dirty="0" err="1">
                <a:latin typeface="Calibri" pitchFamily="34" charset="0"/>
              </a:rPr>
              <a:t>I_current</a:t>
            </a:r>
            <a:endParaRPr lang="en-US" sz="1400" b="0" dirty="0">
              <a:latin typeface="Calibri" pitchFamily="34" charset="0"/>
            </a:endParaRPr>
          </a:p>
        </p:txBody>
      </p:sp>
      <p:sp>
        <p:nvSpPr>
          <p:cNvPr id="476176" name="Text Box 16"/>
          <p:cNvSpPr txBox="1">
            <a:spLocks noChangeArrowheads="1"/>
          </p:cNvSpPr>
          <p:nvPr/>
        </p:nvSpPr>
        <p:spPr bwMode="auto">
          <a:xfrm>
            <a:off x="2613978" y="4601310"/>
            <a:ext cx="649922" cy="307777"/>
          </a:xfrm>
          <a:prstGeom prst="rect">
            <a:avLst/>
          </a:prstGeom>
          <a:noFill/>
          <a:ln w="25400">
            <a:noFill/>
            <a:miter lim="800000"/>
            <a:headEnd/>
            <a:tailEnd/>
          </a:ln>
          <a:effectLst/>
        </p:spPr>
        <p:txBody>
          <a:bodyPr wrap="none">
            <a:spAutoFit/>
          </a:bodyPr>
          <a:lstStyle/>
          <a:p>
            <a:pPr algn="l">
              <a:lnSpc>
                <a:spcPct val="100000"/>
              </a:lnSpc>
            </a:pPr>
            <a:r>
              <a:rPr lang="en-US" sz="1400" b="0" dirty="0" err="1">
                <a:latin typeface="Calibri" pitchFamily="34" charset="0"/>
              </a:rPr>
              <a:t>I_next</a:t>
            </a:r>
            <a:endParaRPr lang="en-US" sz="1400" b="0" dirty="0">
              <a:latin typeface="Calibri" pitchFamily="34" charset="0"/>
            </a:endParaRPr>
          </a:p>
        </p:txBody>
      </p:sp>
      <p:sp>
        <p:nvSpPr>
          <p:cNvPr id="476177" name="Line 17"/>
          <p:cNvSpPr>
            <a:spLocks noChangeShapeType="1"/>
          </p:cNvSpPr>
          <p:nvPr/>
        </p:nvSpPr>
        <p:spPr bwMode="auto">
          <a:xfrm>
            <a:off x="1716251" y="4544623"/>
            <a:ext cx="685800" cy="0"/>
          </a:xfrm>
          <a:prstGeom prst="line">
            <a:avLst/>
          </a:prstGeom>
          <a:noFill/>
          <a:ln w="25400">
            <a:solidFill>
              <a:srgbClr val="C00000"/>
            </a:solidFill>
            <a:round/>
            <a:headEnd/>
            <a:tailEnd type="triangle" w="med" len="med"/>
          </a:ln>
          <a:effectLst/>
        </p:spPr>
        <p:txBody>
          <a:bodyPr wrap="none" anchor="ctr"/>
          <a:lstStyle/>
          <a:p>
            <a:endParaRPr lang="en-US" dirty="0">
              <a:latin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61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61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761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61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61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617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761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616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617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6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7" grpId="0" animBg="1"/>
      <p:bldP spid="476168" grpId="0" animBg="1"/>
      <p:bldP spid="476169" grpId="0" animBg="1"/>
      <p:bldP spid="476170" grpId="0" animBg="1"/>
      <p:bldP spid="476171" grpId="0"/>
      <p:bldP spid="476172" grpId="0"/>
      <p:bldP spid="476173" grpId="0"/>
      <p:bldP spid="476174" grpId="0"/>
      <p:bldP spid="476176" grpId="0"/>
      <p:bldP spid="47617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5"/>
          <p:cNvSpPr>
            <a:spLocks noChangeArrowheads="1"/>
          </p:cNvSpPr>
          <p:nvPr/>
        </p:nvSpPr>
        <p:spPr bwMode="auto">
          <a:xfrm>
            <a:off x="611188" y="3556000"/>
            <a:ext cx="12192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spAutoFit/>
          </a:bodyPr>
          <a:lstStyle/>
          <a:p>
            <a:endParaRPr lang="en-US"/>
          </a:p>
        </p:txBody>
      </p:sp>
      <p:sp>
        <p:nvSpPr>
          <p:cNvPr id="43" name="Rectangle 6"/>
          <p:cNvSpPr>
            <a:spLocks noChangeArrowheads="1"/>
          </p:cNvSpPr>
          <p:nvPr/>
        </p:nvSpPr>
        <p:spPr bwMode="auto">
          <a:xfrm>
            <a:off x="611188" y="3784600"/>
            <a:ext cx="12192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spAutoFit/>
          </a:bodyPr>
          <a:lstStyle/>
          <a:p>
            <a:endParaRPr lang="en-US"/>
          </a:p>
        </p:txBody>
      </p:sp>
      <p:sp>
        <p:nvSpPr>
          <p:cNvPr id="44" name="Rectangle 7"/>
          <p:cNvSpPr>
            <a:spLocks noChangeArrowheads="1"/>
          </p:cNvSpPr>
          <p:nvPr/>
        </p:nvSpPr>
        <p:spPr bwMode="auto">
          <a:xfrm>
            <a:off x="611188" y="4013200"/>
            <a:ext cx="12192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spAutoFit/>
          </a:bodyPr>
          <a:lstStyle/>
          <a:p>
            <a:endParaRPr lang="en-US"/>
          </a:p>
        </p:txBody>
      </p:sp>
      <p:sp>
        <p:nvSpPr>
          <p:cNvPr id="45" name="Oval 9"/>
          <p:cNvSpPr>
            <a:spLocks noChangeArrowheads="1"/>
          </p:cNvSpPr>
          <p:nvPr/>
        </p:nvSpPr>
        <p:spPr bwMode="auto">
          <a:xfrm>
            <a:off x="1179513" y="4076700"/>
            <a:ext cx="88900" cy="88900"/>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46" name="Text Box 10"/>
          <p:cNvSpPr txBox="1">
            <a:spLocks noChangeArrowheads="1"/>
          </p:cNvSpPr>
          <p:nvPr/>
        </p:nvSpPr>
        <p:spPr bwMode="auto">
          <a:xfrm>
            <a:off x="390525" y="3505200"/>
            <a:ext cx="282575" cy="304800"/>
          </a:xfrm>
          <a:prstGeom prst="rect">
            <a:avLst/>
          </a:prstGeom>
          <a:noFill/>
          <a:ln w="12700">
            <a:noFill/>
            <a:miter lim="800000"/>
            <a:headEnd/>
            <a:tailEnd/>
          </a:ln>
          <a:effectLst/>
        </p:spPr>
        <p:txBody>
          <a:bodyPr wrap="none" anchor="ctr">
            <a:spAutoFit/>
          </a:bodyPr>
          <a:lstStyle/>
          <a:p>
            <a:pPr>
              <a:lnSpc>
                <a:spcPct val="100000"/>
              </a:lnSpc>
            </a:pPr>
            <a:r>
              <a:rPr lang="en-US" sz="1400">
                <a:latin typeface="Arial" pitchFamily="34" charset="0"/>
              </a:rPr>
              <a:t>0</a:t>
            </a:r>
          </a:p>
        </p:txBody>
      </p:sp>
      <p:sp>
        <p:nvSpPr>
          <p:cNvPr id="47" name="Text Box 11"/>
          <p:cNvSpPr txBox="1">
            <a:spLocks noChangeArrowheads="1"/>
          </p:cNvSpPr>
          <p:nvPr/>
        </p:nvSpPr>
        <p:spPr bwMode="auto">
          <a:xfrm>
            <a:off x="390525" y="3708400"/>
            <a:ext cx="282575" cy="304800"/>
          </a:xfrm>
          <a:prstGeom prst="rect">
            <a:avLst/>
          </a:prstGeom>
          <a:noFill/>
          <a:ln w="12700">
            <a:noFill/>
            <a:miter lim="800000"/>
            <a:headEnd/>
            <a:tailEnd/>
          </a:ln>
          <a:effectLst/>
        </p:spPr>
        <p:txBody>
          <a:bodyPr wrap="none" anchor="ctr">
            <a:spAutoFit/>
          </a:bodyPr>
          <a:lstStyle/>
          <a:p>
            <a:pPr>
              <a:lnSpc>
                <a:spcPct val="100000"/>
              </a:lnSpc>
            </a:pPr>
            <a:r>
              <a:rPr lang="en-US" sz="1400">
                <a:latin typeface="Arial" pitchFamily="34" charset="0"/>
              </a:rPr>
              <a:t>1</a:t>
            </a:r>
          </a:p>
        </p:txBody>
      </p:sp>
      <p:sp>
        <p:nvSpPr>
          <p:cNvPr id="48" name="Text Box 12"/>
          <p:cNvSpPr txBox="1">
            <a:spLocks noChangeArrowheads="1"/>
          </p:cNvSpPr>
          <p:nvPr/>
        </p:nvSpPr>
        <p:spPr bwMode="auto">
          <a:xfrm>
            <a:off x="390525" y="3962400"/>
            <a:ext cx="282575" cy="304800"/>
          </a:xfrm>
          <a:prstGeom prst="rect">
            <a:avLst/>
          </a:prstGeom>
          <a:noFill/>
          <a:ln w="12700">
            <a:noFill/>
            <a:miter lim="800000"/>
            <a:headEnd/>
            <a:tailEnd/>
          </a:ln>
          <a:effectLst/>
        </p:spPr>
        <p:txBody>
          <a:bodyPr wrap="none" anchor="ctr">
            <a:spAutoFit/>
          </a:bodyPr>
          <a:lstStyle/>
          <a:p>
            <a:pPr>
              <a:lnSpc>
                <a:spcPct val="100000"/>
              </a:lnSpc>
            </a:pPr>
            <a:r>
              <a:rPr lang="en-US" sz="1400">
                <a:latin typeface="Arial" pitchFamily="34" charset="0"/>
              </a:rPr>
              <a:t>2</a:t>
            </a:r>
          </a:p>
        </p:txBody>
      </p:sp>
      <p:sp>
        <p:nvSpPr>
          <p:cNvPr id="49" name="Text Box 13"/>
          <p:cNvSpPr txBox="1">
            <a:spLocks noChangeArrowheads="1"/>
          </p:cNvSpPr>
          <p:nvPr/>
        </p:nvSpPr>
        <p:spPr bwMode="auto">
          <a:xfrm>
            <a:off x="1004888" y="4025900"/>
            <a:ext cx="436562" cy="457200"/>
          </a:xfrm>
          <a:prstGeom prst="rect">
            <a:avLst/>
          </a:prstGeom>
          <a:noFill/>
          <a:ln w="12700">
            <a:noFill/>
            <a:miter lim="800000"/>
            <a:headEnd/>
            <a:tailEnd/>
          </a:ln>
          <a:effectLst/>
        </p:spPr>
        <p:txBody>
          <a:bodyPr wrap="none" anchor="ctr">
            <a:spAutoFit/>
          </a:bodyPr>
          <a:lstStyle/>
          <a:p>
            <a:pPr>
              <a:lnSpc>
                <a:spcPct val="100000"/>
              </a:lnSpc>
            </a:pPr>
            <a:r>
              <a:rPr lang="en-US" sz="2400">
                <a:latin typeface="Arial" pitchFamily="34" charset="0"/>
              </a:rPr>
              <a:t>...</a:t>
            </a:r>
          </a:p>
        </p:txBody>
      </p:sp>
      <p:sp>
        <p:nvSpPr>
          <p:cNvPr id="50" name="Rectangle 14"/>
          <p:cNvSpPr>
            <a:spLocks noChangeArrowheads="1"/>
          </p:cNvSpPr>
          <p:nvPr/>
        </p:nvSpPr>
        <p:spPr bwMode="auto">
          <a:xfrm>
            <a:off x="611188" y="4495800"/>
            <a:ext cx="1219200" cy="228600"/>
          </a:xfrm>
          <a:prstGeom prst="rect">
            <a:avLst/>
          </a:prstGeom>
          <a:solidFill>
            <a:schemeClr val="accent2">
              <a:lumMod val="20000"/>
              <a:lumOff val="80000"/>
            </a:schemeClr>
          </a:solidFill>
          <a:ln w="12700">
            <a:solidFill>
              <a:schemeClr val="tx1"/>
            </a:solidFill>
            <a:miter lim="800000"/>
            <a:headEnd/>
            <a:tailEnd/>
          </a:ln>
          <a:effectLst/>
        </p:spPr>
        <p:txBody>
          <a:bodyPr wrap="none" anchor="ctr">
            <a:spAutoFit/>
          </a:bodyPr>
          <a:lstStyle/>
          <a:p>
            <a:endParaRPr lang="en-US"/>
          </a:p>
        </p:txBody>
      </p:sp>
      <p:sp>
        <p:nvSpPr>
          <p:cNvPr id="51" name="Text Box 15"/>
          <p:cNvSpPr txBox="1">
            <a:spLocks noChangeArrowheads="1"/>
          </p:cNvSpPr>
          <p:nvPr/>
        </p:nvSpPr>
        <p:spPr bwMode="auto">
          <a:xfrm>
            <a:off x="223838" y="4445000"/>
            <a:ext cx="449262" cy="304800"/>
          </a:xfrm>
          <a:prstGeom prst="rect">
            <a:avLst/>
          </a:prstGeom>
          <a:noFill/>
          <a:ln w="12700">
            <a:noFill/>
            <a:miter lim="800000"/>
            <a:headEnd/>
            <a:tailEnd/>
          </a:ln>
          <a:effectLst/>
        </p:spPr>
        <p:txBody>
          <a:bodyPr wrap="none" anchor="ctr">
            <a:spAutoFit/>
          </a:bodyPr>
          <a:lstStyle/>
          <a:p>
            <a:pPr>
              <a:lnSpc>
                <a:spcPct val="100000"/>
              </a:lnSpc>
            </a:pPr>
            <a:r>
              <a:rPr lang="en-US" sz="1400">
                <a:latin typeface="Arial" pitchFamily="34" charset="0"/>
              </a:rPr>
              <a:t>n-1</a:t>
            </a:r>
          </a:p>
        </p:txBody>
      </p:sp>
      <p:sp>
        <p:nvSpPr>
          <p:cNvPr id="52" name="Oval 16"/>
          <p:cNvSpPr>
            <a:spLocks noChangeArrowheads="1"/>
          </p:cNvSpPr>
          <p:nvPr/>
        </p:nvSpPr>
        <p:spPr bwMode="auto">
          <a:xfrm>
            <a:off x="1179513" y="3644900"/>
            <a:ext cx="88900" cy="88900"/>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53" name="Oval 20"/>
          <p:cNvSpPr>
            <a:spLocks noChangeArrowheads="1"/>
          </p:cNvSpPr>
          <p:nvPr/>
        </p:nvSpPr>
        <p:spPr bwMode="auto">
          <a:xfrm>
            <a:off x="1179513" y="3860800"/>
            <a:ext cx="88900" cy="88900"/>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54" name="Oval 25"/>
          <p:cNvSpPr>
            <a:spLocks noChangeArrowheads="1"/>
          </p:cNvSpPr>
          <p:nvPr/>
        </p:nvSpPr>
        <p:spPr bwMode="auto">
          <a:xfrm>
            <a:off x="1179513" y="4559300"/>
            <a:ext cx="88900" cy="88900"/>
          </a:xfrm>
          <a:prstGeom prst="ellipse">
            <a:avLst/>
          </a:prstGeom>
          <a:solidFill>
            <a:schemeClr val="tx1"/>
          </a:solidFill>
          <a:ln w="12700">
            <a:solidFill>
              <a:schemeClr val="tx1"/>
            </a:solidFill>
            <a:round/>
            <a:headEnd/>
            <a:tailEnd/>
          </a:ln>
          <a:effectLst/>
        </p:spPr>
        <p:txBody>
          <a:bodyPr wrap="none" anchor="ctr">
            <a:spAutoFit/>
          </a:bodyPr>
          <a:lstStyle/>
          <a:p>
            <a:endParaRPr lang="en-US"/>
          </a:p>
        </p:txBody>
      </p:sp>
      <p:sp>
        <p:nvSpPr>
          <p:cNvPr id="477213" name="Rectangle 29"/>
          <p:cNvSpPr>
            <a:spLocks noGrp="1" noChangeArrowheads="1"/>
          </p:cNvSpPr>
          <p:nvPr>
            <p:ph type="title"/>
          </p:nvPr>
        </p:nvSpPr>
        <p:spPr/>
        <p:txBody>
          <a:bodyPr/>
          <a:lstStyle/>
          <a:p>
            <a:r>
              <a:rPr lang="en-US" dirty="0"/>
              <a:t>Exception Tables</a:t>
            </a:r>
          </a:p>
        </p:txBody>
      </p:sp>
      <p:sp>
        <p:nvSpPr>
          <p:cNvPr id="477214" name="Rectangle 30"/>
          <p:cNvSpPr>
            <a:spLocks noGrp="1" noChangeArrowheads="1"/>
          </p:cNvSpPr>
          <p:nvPr>
            <p:ph type="body" idx="1"/>
          </p:nvPr>
        </p:nvSpPr>
        <p:spPr>
          <a:xfrm>
            <a:off x="5181600" y="2340138"/>
            <a:ext cx="3810000" cy="3222462"/>
          </a:xfrm>
        </p:spPr>
        <p:txBody>
          <a:bodyPr/>
          <a:lstStyle/>
          <a:p>
            <a:r>
              <a:rPr lang="en-US" sz="2000" dirty="0"/>
              <a:t>Each type of event has a </a:t>
            </a:r>
            <a:br>
              <a:rPr lang="en-US" sz="2000" dirty="0"/>
            </a:br>
            <a:r>
              <a:rPr lang="en-US" sz="2000" dirty="0"/>
              <a:t>unique exception number k</a:t>
            </a:r>
          </a:p>
          <a:p>
            <a:endParaRPr lang="en-US" sz="2000" dirty="0"/>
          </a:p>
          <a:p>
            <a:r>
              <a:rPr lang="en-US" sz="2000" dirty="0"/>
              <a:t>k = index into exception table </a:t>
            </a:r>
            <a:br>
              <a:rPr lang="en-US" sz="2000" dirty="0"/>
            </a:br>
            <a:r>
              <a:rPr lang="en-US" sz="2000" dirty="0"/>
              <a:t>(a.k.a. interrupt vector)</a:t>
            </a:r>
          </a:p>
          <a:p>
            <a:endParaRPr lang="en-US" sz="2000" dirty="0"/>
          </a:p>
          <a:p>
            <a:r>
              <a:rPr lang="en-US" sz="2000" dirty="0"/>
              <a:t>Handler k is called each time </a:t>
            </a:r>
            <a:br>
              <a:rPr lang="en-US" sz="2000" dirty="0"/>
            </a:br>
            <a:r>
              <a:rPr lang="en-US" sz="2000" dirty="0"/>
              <a:t>exception k occurs</a:t>
            </a:r>
          </a:p>
        </p:txBody>
      </p:sp>
      <p:sp>
        <p:nvSpPr>
          <p:cNvPr id="477188" name="Rectangle 4"/>
          <p:cNvSpPr>
            <a:spLocks noChangeArrowheads="1"/>
          </p:cNvSpPr>
          <p:nvPr/>
        </p:nvSpPr>
        <p:spPr bwMode="auto">
          <a:xfrm>
            <a:off x="511624" y="2993480"/>
            <a:ext cx="1012376" cy="582203"/>
          </a:xfrm>
          <a:prstGeom prst="rect">
            <a:avLst/>
          </a:prstGeom>
          <a:noFill/>
          <a:ln w="12700">
            <a:noFill/>
            <a:miter lim="800000"/>
            <a:headEnd/>
            <a:tailEnd/>
          </a:ln>
          <a:effectLst/>
        </p:spPr>
        <p:txBody>
          <a:bodyPr wrap="none" lIns="90479" tIns="44446" rIns="90479" bIns="44446">
            <a:spAutoFit/>
          </a:bodyPr>
          <a:lstStyle/>
          <a:p>
            <a:pPr>
              <a:lnSpc>
                <a:spcPct val="100000"/>
              </a:lnSpc>
            </a:pPr>
            <a:r>
              <a:rPr lang="en-US" sz="1600" dirty="0">
                <a:latin typeface="Calibri" pitchFamily="34" charset="0"/>
              </a:rPr>
              <a:t>Exception</a:t>
            </a:r>
          </a:p>
          <a:p>
            <a:pPr>
              <a:lnSpc>
                <a:spcPct val="100000"/>
              </a:lnSpc>
            </a:pPr>
            <a:r>
              <a:rPr lang="en-US" sz="1600" dirty="0">
                <a:latin typeface="Calibri" pitchFamily="34" charset="0"/>
              </a:rPr>
              <a:t>Table</a:t>
            </a:r>
          </a:p>
        </p:txBody>
      </p:sp>
      <p:sp>
        <p:nvSpPr>
          <p:cNvPr id="477192" name="Line 8"/>
          <p:cNvSpPr>
            <a:spLocks noChangeShapeType="1"/>
          </p:cNvSpPr>
          <p:nvPr/>
        </p:nvSpPr>
        <p:spPr bwMode="auto">
          <a:xfrm flipV="1">
            <a:off x="1220788" y="3797300"/>
            <a:ext cx="1219200" cy="317500"/>
          </a:xfrm>
          <a:prstGeom prst="line">
            <a:avLst/>
          </a:prstGeom>
          <a:noFill/>
          <a:ln w="12700">
            <a:solidFill>
              <a:schemeClr val="tx1"/>
            </a:solidFill>
            <a:round/>
            <a:headEnd/>
            <a:tailEnd type="triangle" w="med" len="med"/>
          </a:ln>
          <a:effectLst/>
        </p:spPr>
        <p:txBody>
          <a:bodyPr anchor="ctr">
            <a:spAutoFit/>
          </a:bodyPr>
          <a:lstStyle/>
          <a:p>
            <a:endParaRPr lang="en-US" dirty="0">
              <a:latin typeface="Calibri" pitchFamily="34" charset="0"/>
            </a:endParaRPr>
          </a:p>
        </p:txBody>
      </p:sp>
      <p:sp>
        <p:nvSpPr>
          <p:cNvPr id="477201" name="Line 17"/>
          <p:cNvSpPr>
            <a:spLocks noChangeShapeType="1"/>
          </p:cNvSpPr>
          <p:nvPr/>
        </p:nvSpPr>
        <p:spPr bwMode="auto">
          <a:xfrm flipV="1">
            <a:off x="1220788" y="2425700"/>
            <a:ext cx="1219200" cy="1257300"/>
          </a:xfrm>
          <a:prstGeom prst="line">
            <a:avLst/>
          </a:prstGeom>
          <a:noFill/>
          <a:ln w="12700">
            <a:solidFill>
              <a:schemeClr val="tx1"/>
            </a:solidFill>
            <a:round/>
            <a:headEnd/>
            <a:tailEnd type="triangle" w="med" len="med"/>
          </a:ln>
          <a:effectLst/>
        </p:spPr>
        <p:txBody>
          <a:bodyPr anchor="ctr">
            <a:spAutoFit/>
          </a:bodyPr>
          <a:lstStyle/>
          <a:p>
            <a:endParaRPr lang="en-US" dirty="0">
              <a:latin typeface="Calibri" pitchFamily="34" charset="0"/>
            </a:endParaRPr>
          </a:p>
        </p:txBody>
      </p:sp>
      <p:sp>
        <p:nvSpPr>
          <p:cNvPr id="477202" name="Rectangle 18"/>
          <p:cNvSpPr>
            <a:spLocks noChangeArrowheads="1"/>
          </p:cNvSpPr>
          <p:nvPr/>
        </p:nvSpPr>
        <p:spPr bwMode="auto">
          <a:xfrm>
            <a:off x="2439988" y="2425700"/>
            <a:ext cx="2589212" cy="533400"/>
          </a:xfrm>
          <a:prstGeom prst="rect">
            <a:avLst/>
          </a:prstGeom>
          <a:solidFill>
            <a:srgbClr val="F6F5BD"/>
          </a:solidFill>
          <a:ln w="9525">
            <a:solidFill>
              <a:schemeClr val="tx1"/>
            </a:solidFill>
            <a:miter lim="800000"/>
            <a:headEnd/>
            <a:tailEnd/>
          </a:ln>
          <a:effectLst/>
        </p:spPr>
        <p:txBody>
          <a:bodyPr wrap="none" anchor="ctr"/>
          <a:lstStyle/>
          <a:p>
            <a:pPr>
              <a:lnSpc>
                <a:spcPct val="100000"/>
              </a:lnSpc>
            </a:pPr>
            <a:r>
              <a:rPr lang="en-US" sz="1600" dirty="0">
                <a:latin typeface="Calibri" pitchFamily="34" charset="0"/>
              </a:rPr>
              <a:t>Code for  </a:t>
            </a:r>
          </a:p>
          <a:p>
            <a:pPr>
              <a:lnSpc>
                <a:spcPct val="100000"/>
              </a:lnSpc>
            </a:pPr>
            <a:r>
              <a:rPr lang="en-US" sz="1600" dirty="0">
                <a:latin typeface="Calibri" pitchFamily="34" charset="0"/>
              </a:rPr>
              <a:t>exception handler 0</a:t>
            </a:r>
          </a:p>
        </p:txBody>
      </p:sp>
      <p:sp>
        <p:nvSpPr>
          <p:cNvPr id="477203" name="Rectangle 19"/>
          <p:cNvSpPr>
            <a:spLocks noChangeArrowheads="1"/>
          </p:cNvSpPr>
          <p:nvPr/>
        </p:nvSpPr>
        <p:spPr bwMode="auto">
          <a:xfrm>
            <a:off x="2439988" y="3111500"/>
            <a:ext cx="2589212" cy="533400"/>
          </a:xfrm>
          <a:prstGeom prst="rect">
            <a:avLst/>
          </a:prstGeom>
          <a:solidFill>
            <a:srgbClr val="F6F5BD"/>
          </a:solidFill>
          <a:ln w="9525">
            <a:solidFill>
              <a:schemeClr val="tx1"/>
            </a:solidFill>
            <a:miter lim="800000"/>
            <a:headEnd/>
            <a:tailEnd/>
          </a:ln>
          <a:effectLst/>
        </p:spPr>
        <p:txBody>
          <a:bodyPr wrap="none" anchor="ctr"/>
          <a:lstStyle/>
          <a:p>
            <a:pPr>
              <a:lnSpc>
                <a:spcPct val="100000"/>
              </a:lnSpc>
            </a:pPr>
            <a:r>
              <a:rPr lang="en-US" sz="1600" dirty="0">
                <a:latin typeface="Calibri" pitchFamily="34" charset="0"/>
              </a:rPr>
              <a:t>Code for </a:t>
            </a:r>
          </a:p>
          <a:p>
            <a:pPr>
              <a:lnSpc>
                <a:spcPct val="100000"/>
              </a:lnSpc>
            </a:pPr>
            <a:r>
              <a:rPr lang="en-US" sz="1600" dirty="0">
                <a:latin typeface="Calibri" pitchFamily="34" charset="0"/>
              </a:rPr>
              <a:t>exception handler 1</a:t>
            </a:r>
          </a:p>
        </p:txBody>
      </p:sp>
      <p:sp>
        <p:nvSpPr>
          <p:cNvPr id="477205" name="Line 21"/>
          <p:cNvSpPr>
            <a:spLocks noChangeShapeType="1"/>
          </p:cNvSpPr>
          <p:nvPr/>
        </p:nvSpPr>
        <p:spPr bwMode="auto">
          <a:xfrm flipV="1">
            <a:off x="1220788" y="3111500"/>
            <a:ext cx="1219200" cy="793750"/>
          </a:xfrm>
          <a:prstGeom prst="line">
            <a:avLst/>
          </a:prstGeom>
          <a:noFill/>
          <a:ln w="12700">
            <a:solidFill>
              <a:schemeClr val="tx1"/>
            </a:solidFill>
            <a:round/>
            <a:headEnd/>
            <a:tailEnd type="triangle" w="med" len="med"/>
          </a:ln>
          <a:effectLst/>
        </p:spPr>
        <p:txBody>
          <a:bodyPr anchor="ctr">
            <a:spAutoFit/>
          </a:bodyPr>
          <a:lstStyle/>
          <a:p>
            <a:endParaRPr lang="en-US" dirty="0">
              <a:latin typeface="Calibri" pitchFamily="34" charset="0"/>
            </a:endParaRPr>
          </a:p>
        </p:txBody>
      </p:sp>
      <p:sp>
        <p:nvSpPr>
          <p:cNvPr id="477206" name="Rectangle 22"/>
          <p:cNvSpPr>
            <a:spLocks noChangeArrowheads="1"/>
          </p:cNvSpPr>
          <p:nvPr/>
        </p:nvSpPr>
        <p:spPr bwMode="auto">
          <a:xfrm>
            <a:off x="2439988" y="3797300"/>
            <a:ext cx="2589212" cy="533400"/>
          </a:xfrm>
          <a:prstGeom prst="rect">
            <a:avLst/>
          </a:prstGeom>
          <a:solidFill>
            <a:srgbClr val="F6F5BD"/>
          </a:solidFill>
          <a:ln w="9525">
            <a:solidFill>
              <a:schemeClr val="tx1"/>
            </a:solidFill>
            <a:miter lim="800000"/>
            <a:headEnd/>
            <a:tailEnd/>
          </a:ln>
          <a:effectLst/>
        </p:spPr>
        <p:txBody>
          <a:bodyPr wrap="none" anchor="ctr"/>
          <a:lstStyle/>
          <a:p>
            <a:pPr>
              <a:lnSpc>
                <a:spcPct val="100000"/>
              </a:lnSpc>
            </a:pPr>
            <a:r>
              <a:rPr lang="en-US" sz="1600" dirty="0">
                <a:latin typeface="Calibri" pitchFamily="34" charset="0"/>
              </a:rPr>
              <a:t>Code for</a:t>
            </a:r>
          </a:p>
          <a:p>
            <a:pPr>
              <a:lnSpc>
                <a:spcPct val="100000"/>
              </a:lnSpc>
            </a:pPr>
            <a:r>
              <a:rPr lang="en-US" sz="1600" dirty="0">
                <a:latin typeface="Calibri" pitchFamily="34" charset="0"/>
              </a:rPr>
              <a:t>exception handler 2</a:t>
            </a:r>
          </a:p>
        </p:txBody>
      </p:sp>
      <p:sp>
        <p:nvSpPr>
          <p:cNvPr id="477207" name="Rectangle 23"/>
          <p:cNvSpPr>
            <a:spLocks noChangeArrowheads="1"/>
          </p:cNvSpPr>
          <p:nvPr/>
        </p:nvSpPr>
        <p:spPr bwMode="auto">
          <a:xfrm>
            <a:off x="2439988" y="5105400"/>
            <a:ext cx="2589212" cy="533400"/>
          </a:xfrm>
          <a:prstGeom prst="rect">
            <a:avLst/>
          </a:prstGeom>
          <a:solidFill>
            <a:srgbClr val="F6F5BD"/>
          </a:solidFill>
          <a:ln w="9525">
            <a:solidFill>
              <a:schemeClr val="tx1"/>
            </a:solidFill>
            <a:miter lim="800000"/>
            <a:headEnd/>
            <a:tailEnd/>
          </a:ln>
          <a:effectLst/>
        </p:spPr>
        <p:txBody>
          <a:bodyPr wrap="none" anchor="ctr"/>
          <a:lstStyle/>
          <a:p>
            <a:pPr>
              <a:lnSpc>
                <a:spcPct val="100000"/>
              </a:lnSpc>
            </a:pPr>
            <a:r>
              <a:rPr lang="en-US" sz="1600" dirty="0">
                <a:latin typeface="Calibri" pitchFamily="34" charset="0"/>
              </a:rPr>
              <a:t>Code for </a:t>
            </a:r>
          </a:p>
          <a:p>
            <a:pPr>
              <a:lnSpc>
                <a:spcPct val="100000"/>
              </a:lnSpc>
            </a:pPr>
            <a:r>
              <a:rPr lang="en-US" sz="1600" dirty="0">
                <a:latin typeface="Calibri" pitchFamily="34" charset="0"/>
              </a:rPr>
              <a:t>exception handler n-1</a:t>
            </a:r>
          </a:p>
        </p:txBody>
      </p:sp>
      <p:sp>
        <p:nvSpPr>
          <p:cNvPr id="477208" name="Text Box 24"/>
          <p:cNvSpPr txBox="1">
            <a:spLocks noChangeArrowheads="1"/>
          </p:cNvSpPr>
          <p:nvPr/>
        </p:nvSpPr>
        <p:spPr bwMode="auto">
          <a:xfrm>
            <a:off x="3581400" y="4406900"/>
            <a:ext cx="436563" cy="457200"/>
          </a:xfrm>
          <a:prstGeom prst="rect">
            <a:avLst/>
          </a:prstGeom>
          <a:noFill/>
          <a:ln w="12700">
            <a:noFill/>
            <a:miter lim="800000"/>
            <a:headEnd/>
            <a:tailEnd/>
          </a:ln>
          <a:effectLst/>
        </p:spPr>
        <p:txBody>
          <a:bodyPr wrap="none" anchor="ctr">
            <a:spAutoFit/>
          </a:bodyPr>
          <a:lstStyle/>
          <a:p>
            <a:pPr>
              <a:lnSpc>
                <a:spcPct val="100000"/>
              </a:lnSpc>
            </a:pPr>
            <a:r>
              <a:rPr lang="en-US" sz="2400" dirty="0">
                <a:latin typeface="Calibri" pitchFamily="34" charset="0"/>
              </a:rPr>
              <a:t>...</a:t>
            </a:r>
          </a:p>
        </p:txBody>
      </p:sp>
      <p:sp>
        <p:nvSpPr>
          <p:cNvPr id="477210" name="Line 26"/>
          <p:cNvSpPr>
            <a:spLocks noChangeShapeType="1"/>
          </p:cNvSpPr>
          <p:nvPr/>
        </p:nvSpPr>
        <p:spPr bwMode="auto">
          <a:xfrm>
            <a:off x="1220788" y="4603750"/>
            <a:ext cx="1219200" cy="501650"/>
          </a:xfrm>
          <a:prstGeom prst="line">
            <a:avLst/>
          </a:prstGeom>
          <a:noFill/>
          <a:ln w="12700">
            <a:solidFill>
              <a:schemeClr val="tx1"/>
            </a:solidFill>
            <a:round/>
            <a:headEnd/>
            <a:tailEnd type="triangle" w="med" len="med"/>
          </a:ln>
          <a:effectLst/>
        </p:spPr>
        <p:txBody>
          <a:bodyPr anchor="ctr">
            <a:spAutoFit/>
          </a:bodyPr>
          <a:lstStyle/>
          <a:p>
            <a:endParaRPr lang="en-US" dirty="0">
              <a:latin typeface="Calibri" pitchFamily="34" charset="0"/>
            </a:endParaRPr>
          </a:p>
        </p:txBody>
      </p:sp>
      <p:sp>
        <p:nvSpPr>
          <p:cNvPr id="477211" name="Text Box 27"/>
          <p:cNvSpPr txBox="1">
            <a:spLocks noChangeArrowheads="1"/>
          </p:cNvSpPr>
          <p:nvPr/>
        </p:nvSpPr>
        <p:spPr bwMode="auto">
          <a:xfrm>
            <a:off x="433551" y="1625025"/>
            <a:ext cx="1060803" cy="584775"/>
          </a:xfrm>
          <a:prstGeom prst="rect">
            <a:avLst/>
          </a:prstGeom>
          <a:noFill/>
          <a:ln w="25400">
            <a:noFill/>
            <a:miter lim="800000"/>
            <a:headEnd/>
            <a:tailEnd/>
          </a:ln>
          <a:effectLst/>
        </p:spPr>
        <p:txBody>
          <a:bodyPr wrap="none">
            <a:spAutoFit/>
          </a:bodyPr>
          <a:lstStyle/>
          <a:p>
            <a:pPr algn="l">
              <a:lnSpc>
                <a:spcPct val="100000"/>
              </a:lnSpc>
            </a:pPr>
            <a:r>
              <a:rPr lang="en-US" sz="1600" dirty="0">
                <a:solidFill>
                  <a:schemeClr val="tx1">
                    <a:lumMod val="50000"/>
                    <a:lumOff val="50000"/>
                  </a:schemeClr>
                </a:solidFill>
                <a:latin typeface="Calibri" pitchFamily="34" charset="0"/>
              </a:rPr>
              <a:t>Exception </a:t>
            </a:r>
          </a:p>
          <a:p>
            <a:pPr algn="l">
              <a:lnSpc>
                <a:spcPct val="100000"/>
              </a:lnSpc>
            </a:pPr>
            <a:r>
              <a:rPr lang="en-US" sz="1600" dirty="0">
                <a:solidFill>
                  <a:schemeClr val="tx1">
                    <a:lumMod val="50000"/>
                    <a:lumOff val="50000"/>
                  </a:schemeClr>
                </a:solidFill>
                <a:latin typeface="Calibri" pitchFamily="34" charset="0"/>
              </a:rPr>
              <a:t>numbers</a:t>
            </a:r>
          </a:p>
        </p:txBody>
      </p:sp>
      <p:cxnSp>
        <p:nvCxnSpPr>
          <p:cNvPr id="57" name="Straight Arrow Connector 56"/>
          <p:cNvCxnSpPr/>
          <p:nvPr/>
        </p:nvCxnSpPr>
        <p:spPr bwMode="auto">
          <a:xfrm rot="5400000">
            <a:off x="-124894" y="2837150"/>
            <a:ext cx="1336100" cy="1588"/>
          </a:xfrm>
          <a:prstGeom prst="straightConnector1">
            <a:avLst/>
          </a:prstGeom>
          <a:noFill/>
          <a:ln w="25400" cap="flat" cmpd="sng" algn="ctr">
            <a:solidFill>
              <a:schemeClr val="tx1">
                <a:lumMod val="50000"/>
                <a:lumOff val="50000"/>
              </a:schemeClr>
            </a:solidFill>
            <a:prstDash val="solid"/>
            <a:round/>
            <a:headEnd type="none" w="med" len="med"/>
            <a:tailEnd type="arrow"/>
          </a:ln>
          <a:effectLst/>
        </p:spPr>
      </p:cxn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(partial) Taxonomy</a:t>
            </a:r>
          </a:p>
        </p:txBody>
      </p:sp>
      <p:sp>
        <p:nvSpPr>
          <p:cNvPr id="4" name="TextBox 3"/>
          <p:cNvSpPr txBox="1"/>
          <p:nvPr/>
        </p:nvSpPr>
        <p:spPr>
          <a:xfrm>
            <a:off x="762000" y="2895600"/>
            <a:ext cx="2362200" cy="461665"/>
          </a:xfrm>
          <a:prstGeom prst="rect">
            <a:avLst/>
          </a:prstGeom>
          <a:solidFill>
            <a:srgbClr val="DED8C4"/>
          </a:solidFill>
          <a:ln>
            <a:solidFill>
              <a:schemeClr val="tx1"/>
            </a:solidFill>
          </a:ln>
        </p:spPr>
        <p:txBody>
          <a:bodyPr wrap="square" rtlCol="0">
            <a:spAutoFit/>
          </a:bodyPr>
          <a:lstStyle/>
          <a:p>
            <a:pPr algn="ctr"/>
            <a:r>
              <a:rPr lang="en-US" dirty="0">
                <a:latin typeface="Calibri" pitchFamily="34" charset="0"/>
              </a:rPr>
              <a:t>Asynchronous</a:t>
            </a:r>
          </a:p>
        </p:txBody>
      </p:sp>
      <p:sp>
        <p:nvSpPr>
          <p:cNvPr id="5" name="TextBox 4"/>
          <p:cNvSpPr txBox="1"/>
          <p:nvPr/>
        </p:nvSpPr>
        <p:spPr>
          <a:xfrm>
            <a:off x="4800600" y="3048000"/>
            <a:ext cx="2209800" cy="461665"/>
          </a:xfrm>
          <a:prstGeom prst="rect">
            <a:avLst/>
          </a:prstGeom>
          <a:solidFill>
            <a:srgbClr val="DED8C4"/>
          </a:solidFill>
          <a:ln>
            <a:solidFill>
              <a:schemeClr val="tx1"/>
            </a:solidFill>
          </a:ln>
        </p:spPr>
        <p:txBody>
          <a:bodyPr wrap="square" rtlCol="0">
            <a:spAutoFit/>
          </a:bodyPr>
          <a:lstStyle/>
          <a:p>
            <a:pPr algn="ctr"/>
            <a:r>
              <a:rPr lang="en-US" dirty="0">
                <a:latin typeface="Calibri" pitchFamily="34" charset="0"/>
              </a:rPr>
              <a:t>Synchronous</a:t>
            </a:r>
          </a:p>
        </p:txBody>
      </p:sp>
      <p:sp>
        <p:nvSpPr>
          <p:cNvPr id="6" name="TextBox 5"/>
          <p:cNvSpPr txBox="1"/>
          <p:nvPr/>
        </p:nvSpPr>
        <p:spPr>
          <a:xfrm>
            <a:off x="357018" y="4380384"/>
            <a:ext cx="1600200" cy="461665"/>
          </a:xfrm>
          <a:prstGeom prst="rect">
            <a:avLst/>
          </a:prstGeom>
          <a:solidFill>
            <a:srgbClr val="DED8C4"/>
          </a:solidFill>
          <a:ln>
            <a:solidFill>
              <a:schemeClr val="tx1"/>
            </a:solidFill>
          </a:ln>
        </p:spPr>
        <p:txBody>
          <a:bodyPr wrap="square" rtlCol="0">
            <a:spAutoFit/>
          </a:bodyPr>
          <a:lstStyle/>
          <a:p>
            <a:pPr algn="ctr"/>
            <a:r>
              <a:rPr lang="en-US" dirty="0">
                <a:latin typeface="Calibri" pitchFamily="34" charset="0"/>
              </a:rPr>
              <a:t>Interrupts</a:t>
            </a:r>
          </a:p>
        </p:txBody>
      </p:sp>
      <p:sp>
        <p:nvSpPr>
          <p:cNvPr id="7" name="TextBox 6"/>
          <p:cNvSpPr txBox="1"/>
          <p:nvPr/>
        </p:nvSpPr>
        <p:spPr>
          <a:xfrm>
            <a:off x="3429000" y="4380384"/>
            <a:ext cx="1600200" cy="461665"/>
          </a:xfrm>
          <a:prstGeom prst="rect">
            <a:avLst/>
          </a:prstGeom>
          <a:solidFill>
            <a:srgbClr val="DED8C4"/>
          </a:solidFill>
          <a:ln>
            <a:solidFill>
              <a:schemeClr val="tx1"/>
            </a:solidFill>
          </a:ln>
        </p:spPr>
        <p:txBody>
          <a:bodyPr wrap="square" rtlCol="0">
            <a:spAutoFit/>
          </a:bodyPr>
          <a:lstStyle/>
          <a:p>
            <a:pPr algn="ctr"/>
            <a:r>
              <a:rPr lang="en-US" dirty="0">
                <a:latin typeface="Calibri" pitchFamily="34" charset="0"/>
              </a:rPr>
              <a:t>Traps</a:t>
            </a:r>
          </a:p>
        </p:txBody>
      </p:sp>
      <p:sp>
        <p:nvSpPr>
          <p:cNvPr id="8" name="TextBox 7"/>
          <p:cNvSpPr txBox="1"/>
          <p:nvPr/>
        </p:nvSpPr>
        <p:spPr>
          <a:xfrm>
            <a:off x="5219700" y="4380384"/>
            <a:ext cx="1600200" cy="461665"/>
          </a:xfrm>
          <a:prstGeom prst="rect">
            <a:avLst/>
          </a:prstGeom>
          <a:solidFill>
            <a:srgbClr val="DED8C4"/>
          </a:solidFill>
          <a:ln>
            <a:solidFill>
              <a:schemeClr val="tx1"/>
            </a:solidFill>
          </a:ln>
        </p:spPr>
        <p:txBody>
          <a:bodyPr wrap="square" rtlCol="0">
            <a:spAutoFit/>
          </a:bodyPr>
          <a:lstStyle/>
          <a:p>
            <a:pPr algn="ctr"/>
            <a:r>
              <a:rPr lang="en-US" dirty="0">
                <a:latin typeface="Calibri" pitchFamily="34" charset="0"/>
              </a:rPr>
              <a:t>Faults</a:t>
            </a:r>
          </a:p>
        </p:txBody>
      </p:sp>
      <p:sp>
        <p:nvSpPr>
          <p:cNvPr id="9" name="TextBox 8"/>
          <p:cNvSpPr txBox="1"/>
          <p:nvPr/>
        </p:nvSpPr>
        <p:spPr>
          <a:xfrm>
            <a:off x="7010400" y="4380384"/>
            <a:ext cx="1600200" cy="461665"/>
          </a:xfrm>
          <a:prstGeom prst="rect">
            <a:avLst/>
          </a:prstGeom>
          <a:solidFill>
            <a:srgbClr val="DED8C4"/>
          </a:solidFill>
          <a:ln>
            <a:solidFill>
              <a:schemeClr val="tx1"/>
            </a:solidFill>
          </a:ln>
        </p:spPr>
        <p:txBody>
          <a:bodyPr wrap="square" rtlCol="0">
            <a:spAutoFit/>
          </a:bodyPr>
          <a:lstStyle/>
          <a:p>
            <a:pPr algn="ctr"/>
            <a:r>
              <a:rPr lang="en-US" dirty="0">
                <a:latin typeface="Calibri" pitchFamily="34" charset="0"/>
              </a:rPr>
              <a:t>Aborts</a:t>
            </a:r>
          </a:p>
        </p:txBody>
      </p:sp>
      <p:cxnSp>
        <p:nvCxnSpPr>
          <p:cNvPr id="11" name="Straight Connector 10"/>
          <p:cNvCxnSpPr>
            <a:stCxn id="4" idx="2"/>
            <a:endCxn id="6" idx="0"/>
          </p:cNvCxnSpPr>
          <p:nvPr/>
        </p:nvCxnSpPr>
        <p:spPr bwMode="auto">
          <a:xfrm flipH="1">
            <a:off x="1157118" y="3357265"/>
            <a:ext cx="785982" cy="1023119"/>
          </a:xfrm>
          <a:prstGeom prst="line">
            <a:avLst/>
          </a:prstGeom>
          <a:noFill/>
          <a:ln w="25400" cap="flat" cmpd="sng" algn="ctr">
            <a:solidFill>
              <a:schemeClr val="tx1"/>
            </a:solidFill>
            <a:prstDash val="solid"/>
            <a:round/>
            <a:headEnd type="none" w="med" len="med"/>
            <a:tailEnd type="none" w="med" len="med"/>
          </a:ln>
          <a:effectLst/>
        </p:spPr>
      </p:cxnSp>
      <p:cxnSp>
        <p:nvCxnSpPr>
          <p:cNvPr id="13" name="Straight Connector 12"/>
          <p:cNvCxnSpPr>
            <a:stCxn id="5" idx="2"/>
            <a:endCxn id="7" idx="0"/>
          </p:cNvCxnSpPr>
          <p:nvPr/>
        </p:nvCxnSpPr>
        <p:spPr bwMode="auto">
          <a:xfrm flipH="1">
            <a:off x="4229100" y="3509665"/>
            <a:ext cx="1676400" cy="870719"/>
          </a:xfrm>
          <a:prstGeom prst="line">
            <a:avLst/>
          </a:prstGeom>
          <a:noFill/>
          <a:ln w="25400" cap="flat" cmpd="sng" algn="ctr">
            <a:solidFill>
              <a:schemeClr val="tx1"/>
            </a:solidFill>
            <a:prstDash val="solid"/>
            <a:round/>
            <a:headEnd type="none" w="med" len="med"/>
            <a:tailEnd type="none" w="med" len="med"/>
          </a:ln>
          <a:effectLst/>
        </p:spPr>
      </p:cxnSp>
      <p:cxnSp>
        <p:nvCxnSpPr>
          <p:cNvPr id="15" name="Straight Connector 14"/>
          <p:cNvCxnSpPr>
            <a:stCxn id="5" idx="2"/>
            <a:endCxn id="8" idx="0"/>
          </p:cNvCxnSpPr>
          <p:nvPr/>
        </p:nvCxnSpPr>
        <p:spPr bwMode="auto">
          <a:xfrm>
            <a:off x="5905500" y="3509665"/>
            <a:ext cx="114300" cy="870719"/>
          </a:xfrm>
          <a:prstGeom prst="line">
            <a:avLst/>
          </a:prstGeom>
          <a:noFill/>
          <a:ln w="25400" cap="flat" cmpd="sng" algn="ctr">
            <a:solidFill>
              <a:schemeClr val="tx1"/>
            </a:solidFill>
            <a:prstDash val="solid"/>
            <a:round/>
            <a:headEnd type="none" w="med" len="med"/>
            <a:tailEnd type="none" w="med" len="med"/>
          </a:ln>
          <a:effectLst/>
        </p:spPr>
      </p:cxnSp>
      <p:cxnSp>
        <p:nvCxnSpPr>
          <p:cNvPr id="17" name="Straight Connector 16"/>
          <p:cNvCxnSpPr>
            <a:stCxn id="5" idx="2"/>
            <a:endCxn id="9" idx="0"/>
          </p:cNvCxnSpPr>
          <p:nvPr/>
        </p:nvCxnSpPr>
        <p:spPr bwMode="auto">
          <a:xfrm>
            <a:off x="5905500" y="3509665"/>
            <a:ext cx="1905000" cy="870719"/>
          </a:xfrm>
          <a:prstGeom prst="line">
            <a:avLst/>
          </a:prstGeom>
          <a:noFill/>
          <a:ln w="25400" cap="flat" cmpd="sng" algn="ctr">
            <a:solidFill>
              <a:schemeClr val="tx1"/>
            </a:solidFill>
            <a:prstDash val="solid"/>
            <a:round/>
            <a:headEnd type="none" w="med" len="med"/>
            <a:tailEnd type="none" w="med" len="med"/>
          </a:ln>
          <a:effectLst/>
        </p:spPr>
      </p:cxnSp>
      <p:sp>
        <p:nvSpPr>
          <p:cNvPr id="18" name="TextBox 17"/>
          <p:cNvSpPr txBox="1"/>
          <p:nvPr/>
        </p:nvSpPr>
        <p:spPr>
          <a:xfrm>
            <a:off x="3394435" y="1215560"/>
            <a:ext cx="1600200" cy="461665"/>
          </a:xfrm>
          <a:prstGeom prst="rect">
            <a:avLst/>
          </a:prstGeom>
          <a:solidFill>
            <a:srgbClr val="DED8C4"/>
          </a:solidFill>
          <a:ln>
            <a:solidFill>
              <a:schemeClr val="tx1"/>
            </a:solidFill>
          </a:ln>
        </p:spPr>
        <p:txBody>
          <a:bodyPr wrap="square" rtlCol="0">
            <a:spAutoFit/>
          </a:bodyPr>
          <a:lstStyle/>
          <a:p>
            <a:pPr algn="ctr"/>
            <a:r>
              <a:rPr lang="en-US" dirty="0">
                <a:latin typeface="Calibri" pitchFamily="34" charset="0"/>
              </a:rPr>
              <a:t>ECF</a:t>
            </a:r>
          </a:p>
        </p:txBody>
      </p:sp>
      <p:cxnSp>
        <p:nvCxnSpPr>
          <p:cNvPr id="20" name="Straight Connector 19"/>
          <p:cNvCxnSpPr>
            <a:stCxn id="18" idx="2"/>
            <a:endCxn id="4" idx="0"/>
          </p:cNvCxnSpPr>
          <p:nvPr/>
        </p:nvCxnSpPr>
        <p:spPr bwMode="auto">
          <a:xfrm flipH="1">
            <a:off x="1943100" y="1677225"/>
            <a:ext cx="2251435" cy="1218375"/>
          </a:xfrm>
          <a:prstGeom prst="line">
            <a:avLst/>
          </a:prstGeom>
          <a:noFill/>
          <a:ln w="25400" cap="flat" cmpd="sng" algn="ctr">
            <a:solidFill>
              <a:schemeClr val="tx1"/>
            </a:solidFill>
            <a:prstDash val="solid"/>
            <a:round/>
            <a:headEnd type="none" w="med" len="med"/>
            <a:tailEnd type="none" w="med" len="med"/>
          </a:ln>
          <a:effectLst/>
        </p:spPr>
      </p:cxnSp>
      <p:cxnSp>
        <p:nvCxnSpPr>
          <p:cNvPr id="22" name="Straight Connector 21"/>
          <p:cNvCxnSpPr>
            <a:stCxn id="18" idx="2"/>
            <a:endCxn id="5" idx="0"/>
          </p:cNvCxnSpPr>
          <p:nvPr/>
        </p:nvCxnSpPr>
        <p:spPr bwMode="auto">
          <a:xfrm>
            <a:off x="4194535" y="1677225"/>
            <a:ext cx="1710965" cy="1370775"/>
          </a:xfrm>
          <a:prstGeom prst="line">
            <a:avLst/>
          </a:prstGeom>
          <a:noFill/>
          <a:ln w="254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057176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a:xfrm>
            <a:off x="396766" y="569912"/>
            <a:ext cx="7912100" cy="573088"/>
          </a:xfrm>
        </p:spPr>
        <p:txBody>
          <a:bodyPr/>
          <a:lstStyle/>
          <a:p>
            <a:r>
              <a:rPr lang="en-US"/>
              <a:t>Asynchronous Exceptions (Interrupts)</a:t>
            </a:r>
          </a:p>
        </p:txBody>
      </p:sp>
      <p:sp>
        <p:nvSpPr>
          <p:cNvPr id="478211" name="Rectangle 3"/>
          <p:cNvSpPr>
            <a:spLocks noGrp="1" noChangeArrowheads="1"/>
          </p:cNvSpPr>
          <p:nvPr>
            <p:ph type="body" idx="1"/>
          </p:nvPr>
        </p:nvSpPr>
        <p:spPr/>
        <p:txBody>
          <a:bodyPr/>
          <a:lstStyle/>
          <a:p>
            <a:r>
              <a:rPr lang="en-US" dirty="0"/>
              <a:t>Caused by events external to the processor</a:t>
            </a:r>
          </a:p>
          <a:p>
            <a:pPr lvl="1"/>
            <a:r>
              <a:rPr lang="en-US" dirty="0"/>
              <a:t>Indicated by setting the processor’s </a:t>
            </a:r>
            <a:r>
              <a:rPr lang="en-US" i="1" dirty="0"/>
              <a:t>interrupt pin</a:t>
            </a:r>
          </a:p>
          <a:p>
            <a:pPr lvl="1"/>
            <a:r>
              <a:rPr lang="en-US" dirty="0"/>
              <a:t>Handler returns to “next” instruction</a:t>
            </a:r>
          </a:p>
          <a:p>
            <a:endParaRPr lang="en-US" dirty="0"/>
          </a:p>
          <a:p>
            <a:r>
              <a:rPr lang="en-US" dirty="0"/>
              <a:t>Examples:</a:t>
            </a:r>
          </a:p>
          <a:p>
            <a:pPr lvl="1"/>
            <a:r>
              <a:rPr lang="en-US" dirty="0"/>
              <a:t>Timer interrupt</a:t>
            </a:r>
          </a:p>
          <a:p>
            <a:pPr lvl="2"/>
            <a:r>
              <a:rPr lang="en-US" dirty="0"/>
              <a:t>Every few </a:t>
            </a:r>
            <a:r>
              <a:rPr lang="en-US" dirty="0" err="1"/>
              <a:t>ms</a:t>
            </a:r>
            <a:r>
              <a:rPr lang="en-US" dirty="0"/>
              <a:t>, an external timer chip triggers an interrupt</a:t>
            </a:r>
          </a:p>
          <a:p>
            <a:pPr lvl="2"/>
            <a:r>
              <a:rPr lang="en-US" dirty="0"/>
              <a:t>Used by the kernel to take back control from user programs</a:t>
            </a:r>
          </a:p>
          <a:p>
            <a:pPr lvl="1"/>
            <a:r>
              <a:rPr lang="en-US" dirty="0"/>
              <a:t> I/O interrupt from external device</a:t>
            </a:r>
          </a:p>
          <a:p>
            <a:pPr lvl="2"/>
            <a:r>
              <a:rPr lang="en-US" dirty="0"/>
              <a:t>Hitting Ctrl-C at the keyboard</a:t>
            </a:r>
          </a:p>
          <a:p>
            <a:pPr lvl="2"/>
            <a:r>
              <a:rPr lang="en-US" dirty="0"/>
              <a:t>Arrival of a packet from a network</a:t>
            </a:r>
          </a:p>
          <a:p>
            <a:pPr lvl="2"/>
            <a:r>
              <a:rPr lang="en-US" dirty="0"/>
              <a:t>Arrival of data from a disk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821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821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821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8211">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78211">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8211">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8211">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82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a:xfrm>
            <a:off x="419100" y="569912"/>
            <a:ext cx="6819900" cy="573088"/>
          </a:xfrm>
        </p:spPr>
        <p:txBody>
          <a:bodyPr/>
          <a:lstStyle/>
          <a:p>
            <a:r>
              <a:rPr lang="en-US" dirty="0"/>
              <a:t>Synchronous Exceptions</a:t>
            </a:r>
          </a:p>
        </p:txBody>
      </p:sp>
      <p:sp>
        <p:nvSpPr>
          <p:cNvPr id="479235" name="Rectangle 3"/>
          <p:cNvSpPr>
            <a:spLocks noGrp="1" noChangeArrowheads="1"/>
          </p:cNvSpPr>
          <p:nvPr>
            <p:ph type="body" idx="1"/>
          </p:nvPr>
        </p:nvSpPr>
        <p:spPr>
          <a:xfrm>
            <a:off x="396875" y="1371600"/>
            <a:ext cx="7896225" cy="5334000"/>
          </a:xfrm>
        </p:spPr>
        <p:txBody>
          <a:bodyPr>
            <a:normAutofit lnSpcReduction="10000"/>
          </a:bodyPr>
          <a:lstStyle/>
          <a:p>
            <a:r>
              <a:rPr lang="en-US" dirty="0"/>
              <a:t>Caused by events that occur as a result of executing an instruction:</a:t>
            </a:r>
          </a:p>
          <a:p>
            <a:pPr lvl="1"/>
            <a:r>
              <a:rPr lang="en-US" b="1" i="1" dirty="0">
                <a:solidFill>
                  <a:srgbClr val="C00000"/>
                </a:solidFill>
              </a:rPr>
              <a:t>Traps</a:t>
            </a:r>
          </a:p>
          <a:p>
            <a:pPr lvl="2"/>
            <a:r>
              <a:rPr lang="en-US" dirty="0"/>
              <a:t>Intentional, set program up to “trip the trap” and do something</a:t>
            </a:r>
          </a:p>
          <a:p>
            <a:pPr lvl="2"/>
            <a:r>
              <a:rPr lang="en-US" dirty="0"/>
              <a:t>Examples: </a:t>
            </a:r>
            <a:r>
              <a:rPr lang="en-US" b="1" i="1" dirty="0"/>
              <a:t>system calls</a:t>
            </a:r>
            <a:r>
              <a:rPr lang="en-US" dirty="0"/>
              <a:t>, </a:t>
            </a:r>
            <a:r>
              <a:rPr lang="en-US" dirty="0" err="1"/>
              <a:t>gdb</a:t>
            </a:r>
            <a:r>
              <a:rPr lang="en-US" dirty="0"/>
              <a:t> breakpoints</a:t>
            </a:r>
          </a:p>
          <a:p>
            <a:pPr lvl="2"/>
            <a:r>
              <a:rPr lang="en-US" dirty="0"/>
              <a:t>Returns control to “next” instruction</a:t>
            </a:r>
          </a:p>
          <a:p>
            <a:pPr lvl="1"/>
            <a:r>
              <a:rPr lang="en-US" b="1" i="1" dirty="0">
                <a:solidFill>
                  <a:srgbClr val="C00000"/>
                </a:solidFill>
              </a:rPr>
              <a:t>Faults</a:t>
            </a:r>
          </a:p>
          <a:p>
            <a:pPr lvl="2"/>
            <a:r>
              <a:rPr lang="en-US" dirty="0"/>
              <a:t>Unintentional but possibly recoverable </a:t>
            </a:r>
          </a:p>
          <a:p>
            <a:pPr lvl="2"/>
            <a:r>
              <a:rPr lang="en-US" dirty="0"/>
              <a:t>Examples: page faults (recoverable), protection faults (unrecoverable), floating point exceptions</a:t>
            </a:r>
          </a:p>
          <a:p>
            <a:pPr lvl="2"/>
            <a:r>
              <a:rPr lang="en-US" dirty="0"/>
              <a:t>Either re-executes faulting (“current”) instruction or aborts</a:t>
            </a:r>
          </a:p>
          <a:p>
            <a:pPr lvl="1"/>
            <a:r>
              <a:rPr lang="en-US" b="1" i="1" dirty="0">
                <a:solidFill>
                  <a:srgbClr val="C00000"/>
                </a:solidFill>
              </a:rPr>
              <a:t>Aborts</a:t>
            </a:r>
          </a:p>
          <a:p>
            <a:pPr lvl="2"/>
            <a:r>
              <a:rPr lang="en-US" dirty="0"/>
              <a:t>Unintentional and unrecoverable</a:t>
            </a:r>
          </a:p>
          <a:p>
            <a:pPr lvl="2"/>
            <a:r>
              <a:rPr lang="en-US" dirty="0"/>
              <a:t>Examples: illegal instruction, parity error, machine check</a:t>
            </a:r>
          </a:p>
          <a:p>
            <a:pPr lvl="2"/>
            <a:r>
              <a:rPr lang="en-US" dirty="0"/>
              <a:t>Aborts current program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92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923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923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923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7923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923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923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923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9235">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79235">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9235">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923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Calls</a:t>
            </a:r>
          </a:p>
        </p:txBody>
      </p:sp>
      <p:graphicFrame>
        <p:nvGraphicFramePr>
          <p:cNvPr id="3" name="Table 2"/>
          <p:cNvGraphicFramePr>
            <a:graphicFrameLocks noGrp="1"/>
          </p:cNvGraphicFramePr>
          <p:nvPr>
            <p:extLst>
              <p:ext uri="{D42A27DB-BD31-4B8C-83A1-F6EECF244321}">
                <p14:modId xmlns:p14="http://schemas.microsoft.com/office/powerpoint/2010/main" val="4116109844"/>
              </p:ext>
            </p:extLst>
          </p:nvPr>
        </p:nvGraphicFramePr>
        <p:xfrm>
          <a:off x="457200" y="2311400"/>
          <a:ext cx="7086600" cy="3708400"/>
        </p:xfrm>
        <a:graphic>
          <a:graphicData uri="http://schemas.openxmlformats.org/drawingml/2006/table">
            <a:tbl>
              <a:tblPr firstRow="1" bandRow="1">
                <a:tableStyleId>{91EBBBCC-DAD2-459C-BE2E-F6DE35CF9A28}</a:tableStyleId>
              </a:tblPr>
              <a:tblGrid>
                <a:gridCol w="1447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370840">
                <a:tc>
                  <a:txBody>
                    <a:bodyPr/>
                    <a:lstStyle/>
                    <a:p>
                      <a:r>
                        <a:rPr lang="en-US" i="1" dirty="0">
                          <a:solidFill>
                            <a:srgbClr val="C00000"/>
                          </a:solidFill>
                          <a:latin typeface="Calibri" pitchFamily="34" charset="0"/>
                        </a:rPr>
                        <a:t>Number</a:t>
                      </a:r>
                    </a:p>
                  </a:txBody>
                  <a:tcPr>
                    <a:solidFill>
                      <a:schemeClr val="bg1"/>
                    </a:solidFill>
                  </a:tcPr>
                </a:tc>
                <a:tc>
                  <a:txBody>
                    <a:bodyPr/>
                    <a:lstStyle/>
                    <a:p>
                      <a:r>
                        <a:rPr lang="en-US" i="1" dirty="0">
                          <a:solidFill>
                            <a:srgbClr val="C00000"/>
                          </a:solidFill>
                          <a:latin typeface="Calibri" pitchFamily="34" charset="0"/>
                        </a:rPr>
                        <a:t>Name</a:t>
                      </a:r>
                    </a:p>
                  </a:txBody>
                  <a:tcPr>
                    <a:solidFill>
                      <a:schemeClr val="bg1"/>
                    </a:solidFill>
                  </a:tcPr>
                </a:tc>
                <a:tc>
                  <a:txBody>
                    <a:bodyPr/>
                    <a:lstStyle/>
                    <a:p>
                      <a:r>
                        <a:rPr lang="en-US" i="1" dirty="0">
                          <a:solidFill>
                            <a:srgbClr val="C00000"/>
                          </a:solidFill>
                          <a:latin typeface="Calibri" pitchFamily="34" charset="0"/>
                        </a:rPr>
                        <a:t>Description</a:t>
                      </a:r>
                    </a:p>
                  </a:txBody>
                  <a:tcPr>
                    <a:solidFill>
                      <a:schemeClr val="bg1"/>
                    </a:solidFill>
                  </a:tcPr>
                </a:tc>
                <a:extLst>
                  <a:ext uri="{0D108BD9-81ED-4DB2-BD59-A6C34878D82A}">
                    <a16:rowId xmlns:a16="http://schemas.microsoft.com/office/drawing/2014/main" val="10000"/>
                  </a:ext>
                </a:extLst>
              </a:tr>
              <a:tr h="370840">
                <a:tc>
                  <a:txBody>
                    <a:bodyPr/>
                    <a:lstStyle/>
                    <a:p>
                      <a:r>
                        <a:rPr lang="en-US" dirty="0">
                          <a:latin typeface="Calibri" pitchFamily="34" charset="0"/>
                        </a:rPr>
                        <a:t>0</a:t>
                      </a:r>
                    </a:p>
                  </a:txBody>
                  <a:tcPr>
                    <a:solidFill>
                      <a:schemeClr val="accent3">
                        <a:lumMod val="85000"/>
                      </a:schemeClr>
                    </a:solidFill>
                  </a:tcPr>
                </a:tc>
                <a:tc>
                  <a:txBody>
                    <a:bodyPr/>
                    <a:lstStyle/>
                    <a:p>
                      <a:r>
                        <a:rPr lang="en-US" b="0" dirty="0">
                          <a:latin typeface="Courier New"/>
                        </a:rPr>
                        <a:t>read</a:t>
                      </a:r>
                    </a:p>
                  </a:txBody>
                  <a:tcPr>
                    <a:solidFill>
                      <a:schemeClr val="accent3">
                        <a:lumMod val="85000"/>
                      </a:schemeClr>
                    </a:solidFill>
                  </a:tcPr>
                </a:tc>
                <a:tc>
                  <a:txBody>
                    <a:bodyPr/>
                    <a:lstStyle/>
                    <a:p>
                      <a:r>
                        <a:rPr lang="en-US" dirty="0">
                          <a:latin typeface="Calibri" pitchFamily="34" charset="0"/>
                        </a:rPr>
                        <a:t>Read file</a:t>
                      </a:r>
                    </a:p>
                  </a:txBody>
                  <a:tcPr>
                    <a:solidFill>
                      <a:schemeClr val="accent3">
                        <a:lumMod val="85000"/>
                      </a:schemeClr>
                    </a:solidFill>
                  </a:tcPr>
                </a:tc>
                <a:extLst>
                  <a:ext uri="{0D108BD9-81ED-4DB2-BD59-A6C34878D82A}">
                    <a16:rowId xmlns:a16="http://schemas.microsoft.com/office/drawing/2014/main" val="10001"/>
                  </a:ext>
                </a:extLst>
              </a:tr>
              <a:tr h="370840">
                <a:tc>
                  <a:txBody>
                    <a:bodyPr/>
                    <a:lstStyle/>
                    <a:p>
                      <a:r>
                        <a:rPr lang="en-US" dirty="0">
                          <a:latin typeface="Calibri" pitchFamily="34" charset="0"/>
                        </a:rPr>
                        <a:t>1</a:t>
                      </a:r>
                    </a:p>
                  </a:txBody>
                  <a:tcPr>
                    <a:solidFill>
                      <a:schemeClr val="accent3">
                        <a:lumMod val="85000"/>
                      </a:schemeClr>
                    </a:solidFill>
                  </a:tcPr>
                </a:tc>
                <a:tc>
                  <a:txBody>
                    <a:bodyPr/>
                    <a:lstStyle/>
                    <a:p>
                      <a:r>
                        <a:rPr lang="en-US" b="0" dirty="0">
                          <a:latin typeface="Courier New"/>
                        </a:rPr>
                        <a:t>write</a:t>
                      </a:r>
                    </a:p>
                  </a:txBody>
                  <a:tcPr>
                    <a:solidFill>
                      <a:schemeClr val="accent3">
                        <a:lumMod val="85000"/>
                      </a:schemeClr>
                    </a:solidFill>
                  </a:tcPr>
                </a:tc>
                <a:tc>
                  <a:txBody>
                    <a:bodyPr/>
                    <a:lstStyle/>
                    <a:p>
                      <a:r>
                        <a:rPr lang="en-US" dirty="0">
                          <a:latin typeface="Calibri" pitchFamily="34" charset="0"/>
                        </a:rPr>
                        <a:t>Write file</a:t>
                      </a:r>
                    </a:p>
                  </a:txBody>
                  <a:tcPr>
                    <a:solidFill>
                      <a:schemeClr val="accent3">
                        <a:lumMod val="85000"/>
                      </a:schemeClr>
                    </a:solidFill>
                  </a:tcPr>
                </a:tc>
                <a:extLst>
                  <a:ext uri="{0D108BD9-81ED-4DB2-BD59-A6C34878D82A}">
                    <a16:rowId xmlns:a16="http://schemas.microsoft.com/office/drawing/2014/main" val="10002"/>
                  </a:ext>
                </a:extLst>
              </a:tr>
              <a:tr h="370840">
                <a:tc>
                  <a:txBody>
                    <a:bodyPr/>
                    <a:lstStyle/>
                    <a:p>
                      <a:r>
                        <a:rPr lang="en-US" dirty="0">
                          <a:latin typeface="Calibri" pitchFamily="34" charset="0"/>
                        </a:rPr>
                        <a:t>2</a:t>
                      </a:r>
                    </a:p>
                  </a:txBody>
                  <a:tcPr>
                    <a:solidFill>
                      <a:schemeClr val="accent3">
                        <a:lumMod val="85000"/>
                      </a:schemeClr>
                    </a:solidFill>
                  </a:tcPr>
                </a:tc>
                <a:tc>
                  <a:txBody>
                    <a:bodyPr/>
                    <a:lstStyle/>
                    <a:p>
                      <a:r>
                        <a:rPr lang="en-US" b="0" dirty="0">
                          <a:latin typeface="Courier New"/>
                        </a:rPr>
                        <a:t>open</a:t>
                      </a:r>
                    </a:p>
                  </a:txBody>
                  <a:tcPr>
                    <a:solidFill>
                      <a:schemeClr val="accent3">
                        <a:lumMod val="85000"/>
                      </a:schemeClr>
                    </a:solidFill>
                  </a:tcPr>
                </a:tc>
                <a:tc>
                  <a:txBody>
                    <a:bodyPr/>
                    <a:lstStyle/>
                    <a:p>
                      <a:r>
                        <a:rPr lang="en-US" dirty="0">
                          <a:latin typeface="Calibri" pitchFamily="34" charset="0"/>
                        </a:rPr>
                        <a:t>Open file</a:t>
                      </a:r>
                    </a:p>
                  </a:txBody>
                  <a:tcPr>
                    <a:solidFill>
                      <a:schemeClr val="accent3">
                        <a:lumMod val="85000"/>
                      </a:schemeClr>
                    </a:solidFill>
                  </a:tcPr>
                </a:tc>
                <a:extLst>
                  <a:ext uri="{0D108BD9-81ED-4DB2-BD59-A6C34878D82A}">
                    <a16:rowId xmlns:a16="http://schemas.microsoft.com/office/drawing/2014/main" val="10003"/>
                  </a:ext>
                </a:extLst>
              </a:tr>
              <a:tr h="370840">
                <a:tc>
                  <a:txBody>
                    <a:bodyPr/>
                    <a:lstStyle/>
                    <a:p>
                      <a:r>
                        <a:rPr lang="en-US" dirty="0">
                          <a:latin typeface="Calibri" pitchFamily="34" charset="0"/>
                        </a:rPr>
                        <a:t>3</a:t>
                      </a:r>
                    </a:p>
                  </a:txBody>
                  <a:tcPr>
                    <a:solidFill>
                      <a:schemeClr val="accent3">
                        <a:lumMod val="85000"/>
                      </a:schemeClr>
                    </a:solidFill>
                  </a:tcPr>
                </a:tc>
                <a:tc>
                  <a:txBody>
                    <a:bodyPr/>
                    <a:lstStyle/>
                    <a:p>
                      <a:r>
                        <a:rPr lang="en-US" b="0" dirty="0">
                          <a:latin typeface="Courier New"/>
                        </a:rPr>
                        <a:t>close</a:t>
                      </a:r>
                    </a:p>
                  </a:txBody>
                  <a:tcPr>
                    <a:solidFill>
                      <a:schemeClr val="accent3">
                        <a:lumMod val="85000"/>
                      </a:schemeClr>
                    </a:solidFill>
                  </a:tcPr>
                </a:tc>
                <a:tc>
                  <a:txBody>
                    <a:bodyPr/>
                    <a:lstStyle/>
                    <a:p>
                      <a:r>
                        <a:rPr lang="en-US" dirty="0">
                          <a:latin typeface="Calibri" pitchFamily="34" charset="0"/>
                        </a:rPr>
                        <a:t>Close file</a:t>
                      </a:r>
                    </a:p>
                  </a:txBody>
                  <a:tcPr>
                    <a:solidFill>
                      <a:schemeClr val="accent3">
                        <a:lumMod val="85000"/>
                      </a:schemeClr>
                    </a:solidFill>
                  </a:tcPr>
                </a:tc>
                <a:extLst>
                  <a:ext uri="{0D108BD9-81ED-4DB2-BD59-A6C34878D82A}">
                    <a16:rowId xmlns:a16="http://schemas.microsoft.com/office/drawing/2014/main" val="10004"/>
                  </a:ext>
                </a:extLst>
              </a:tr>
              <a:tr h="370840">
                <a:tc>
                  <a:txBody>
                    <a:bodyPr/>
                    <a:lstStyle/>
                    <a:p>
                      <a:r>
                        <a:rPr lang="en-US" dirty="0">
                          <a:latin typeface="Calibri" pitchFamily="34" charset="0"/>
                        </a:rPr>
                        <a:t>4</a:t>
                      </a:r>
                    </a:p>
                  </a:txBody>
                  <a:tcPr>
                    <a:solidFill>
                      <a:schemeClr val="accent3">
                        <a:lumMod val="85000"/>
                      </a:schemeClr>
                    </a:solidFill>
                  </a:tcPr>
                </a:tc>
                <a:tc>
                  <a:txBody>
                    <a:bodyPr/>
                    <a:lstStyle/>
                    <a:p>
                      <a:r>
                        <a:rPr lang="en-US" b="0" dirty="0">
                          <a:latin typeface="Courier New"/>
                        </a:rPr>
                        <a:t>stat</a:t>
                      </a:r>
                    </a:p>
                  </a:txBody>
                  <a:tcPr>
                    <a:solidFill>
                      <a:schemeClr val="accent3">
                        <a:lumMod val="85000"/>
                      </a:schemeClr>
                    </a:solidFill>
                  </a:tcPr>
                </a:tc>
                <a:tc>
                  <a:txBody>
                    <a:bodyPr/>
                    <a:lstStyle/>
                    <a:p>
                      <a:r>
                        <a:rPr lang="en-US" dirty="0">
                          <a:latin typeface="Calibri" pitchFamily="34" charset="0"/>
                        </a:rPr>
                        <a:t>Get info</a:t>
                      </a:r>
                      <a:r>
                        <a:rPr lang="en-US" baseline="0" dirty="0">
                          <a:latin typeface="Calibri" pitchFamily="34" charset="0"/>
                        </a:rPr>
                        <a:t> about file</a:t>
                      </a:r>
                      <a:endParaRPr lang="en-US" dirty="0">
                        <a:latin typeface="Calibri" pitchFamily="34" charset="0"/>
                      </a:endParaRPr>
                    </a:p>
                  </a:txBody>
                  <a:tcPr>
                    <a:solidFill>
                      <a:schemeClr val="accent3">
                        <a:lumMod val="85000"/>
                      </a:schemeClr>
                    </a:solidFill>
                  </a:tcPr>
                </a:tc>
                <a:extLst>
                  <a:ext uri="{0D108BD9-81ED-4DB2-BD59-A6C34878D82A}">
                    <a16:rowId xmlns:a16="http://schemas.microsoft.com/office/drawing/2014/main" val="10005"/>
                  </a:ext>
                </a:extLst>
              </a:tr>
              <a:tr h="370840">
                <a:tc>
                  <a:txBody>
                    <a:bodyPr/>
                    <a:lstStyle/>
                    <a:p>
                      <a:r>
                        <a:rPr lang="en-US" dirty="0">
                          <a:latin typeface="Calibri" pitchFamily="34" charset="0"/>
                        </a:rPr>
                        <a:t>57</a:t>
                      </a:r>
                    </a:p>
                  </a:txBody>
                  <a:tcPr>
                    <a:solidFill>
                      <a:schemeClr val="accent3">
                        <a:lumMod val="85000"/>
                      </a:schemeClr>
                    </a:solidFill>
                  </a:tcPr>
                </a:tc>
                <a:tc>
                  <a:txBody>
                    <a:bodyPr/>
                    <a:lstStyle/>
                    <a:p>
                      <a:r>
                        <a:rPr lang="en-US" b="0" dirty="0">
                          <a:latin typeface="Courier New"/>
                        </a:rPr>
                        <a:t>fork</a:t>
                      </a:r>
                    </a:p>
                  </a:txBody>
                  <a:tcPr>
                    <a:solidFill>
                      <a:schemeClr val="accent3">
                        <a:lumMod val="85000"/>
                      </a:schemeClr>
                    </a:solidFill>
                  </a:tcPr>
                </a:tc>
                <a:tc>
                  <a:txBody>
                    <a:bodyPr/>
                    <a:lstStyle/>
                    <a:p>
                      <a:r>
                        <a:rPr lang="en-US" dirty="0">
                          <a:latin typeface="Calibri" pitchFamily="34" charset="0"/>
                        </a:rPr>
                        <a:t>Create process</a:t>
                      </a:r>
                    </a:p>
                  </a:txBody>
                  <a:tcPr>
                    <a:solidFill>
                      <a:schemeClr val="accent3">
                        <a:lumMod val="85000"/>
                      </a:schemeClr>
                    </a:solidFill>
                  </a:tcPr>
                </a:tc>
                <a:extLst>
                  <a:ext uri="{0D108BD9-81ED-4DB2-BD59-A6C34878D82A}">
                    <a16:rowId xmlns:a16="http://schemas.microsoft.com/office/drawing/2014/main" val="10006"/>
                  </a:ext>
                </a:extLst>
              </a:tr>
              <a:tr h="370840">
                <a:tc>
                  <a:txBody>
                    <a:bodyPr/>
                    <a:lstStyle/>
                    <a:p>
                      <a:r>
                        <a:rPr lang="en-US" dirty="0">
                          <a:latin typeface="Calibri" pitchFamily="34" charset="0"/>
                        </a:rPr>
                        <a:t>59</a:t>
                      </a:r>
                    </a:p>
                  </a:txBody>
                  <a:tcPr>
                    <a:solidFill>
                      <a:schemeClr val="accent3">
                        <a:lumMod val="85000"/>
                      </a:schemeClr>
                    </a:solidFill>
                  </a:tcPr>
                </a:tc>
                <a:tc>
                  <a:txBody>
                    <a:bodyPr/>
                    <a:lstStyle/>
                    <a:p>
                      <a:r>
                        <a:rPr lang="en-US" b="0" dirty="0" err="1">
                          <a:latin typeface="Courier New"/>
                        </a:rPr>
                        <a:t>execve</a:t>
                      </a:r>
                      <a:endParaRPr lang="en-US" b="0" dirty="0">
                        <a:latin typeface="Courier New"/>
                      </a:endParaRPr>
                    </a:p>
                  </a:txBody>
                  <a:tcPr>
                    <a:solidFill>
                      <a:schemeClr val="accent3">
                        <a:lumMod val="85000"/>
                      </a:schemeClr>
                    </a:solidFill>
                  </a:tcPr>
                </a:tc>
                <a:tc>
                  <a:txBody>
                    <a:bodyPr/>
                    <a:lstStyle/>
                    <a:p>
                      <a:r>
                        <a:rPr lang="en-US" dirty="0">
                          <a:latin typeface="Calibri" pitchFamily="34" charset="0"/>
                        </a:rPr>
                        <a:t>Execute a program</a:t>
                      </a:r>
                    </a:p>
                  </a:txBody>
                  <a:tcPr>
                    <a:solidFill>
                      <a:schemeClr val="accent3">
                        <a:lumMod val="85000"/>
                      </a:schemeClr>
                    </a:solidFill>
                  </a:tcPr>
                </a:tc>
                <a:extLst>
                  <a:ext uri="{0D108BD9-81ED-4DB2-BD59-A6C34878D82A}">
                    <a16:rowId xmlns:a16="http://schemas.microsoft.com/office/drawing/2014/main" val="10007"/>
                  </a:ext>
                </a:extLst>
              </a:tr>
              <a:tr h="370840">
                <a:tc>
                  <a:txBody>
                    <a:bodyPr/>
                    <a:lstStyle/>
                    <a:p>
                      <a:r>
                        <a:rPr lang="en-US" dirty="0">
                          <a:latin typeface="Calibri" pitchFamily="34" charset="0"/>
                        </a:rPr>
                        <a:t>60</a:t>
                      </a:r>
                    </a:p>
                  </a:txBody>
                  <a:tcPr>
                    <a:solidFill>
                      <a:schemeClr val="accent3">
                        <a:lumMod val="85000"/>
                      </a:schemeClr>
                    </a:solidFill>
                  </a:tcPr>
                </a:tc>
                <a:tc>
                  <a:txBody>
                    <a:bodyPr/>
                    <a:lstStyle/>
                    <a:p>
                      <a:r>
                        <a:rPr lang="en-US" b="0" dirty="0">
                          <a:latin typeface="Courier New"/>
                        </a:rPr>
                        <a:t>_exit</a:t>
                      </a:r>
                    </a:p>
                  </a:txBody>
                  <a:tcPr>
                    <a:solidFill>
                      <a:schemeClr val="accent3">
                        <a:lumMod val="85000"/>
                      </a:schemeClr>
                    </a:solidFill>
                  </a:tcPr>
                </a:tc>
                <a:tc>
                  <a:txBody>
                    <a:bodyPr/>
                    <a:lstStyle/>
                    <a:p>
                      <a:r>
                        <a:rPr lang="en-US" dirty="0">
                          <a:latin typeface="Calibri" pitchFamily="34" charset="0"/>
                        </a:rPr>
                        <a:t>Terminate process</a:t>
                      </a:r>
                    </a:p>
                  </a:txBody>
                  <a:tcPr>
                    <a:solidFill>
                      <a:schemeClr val="accent3">
                        <a:lumMod val="85000"/>
                      </a:schemeClr>
                    </a:solidFill>
                  </a:tcPr>
                </a:tc>
                <a:extLst>
                  <a:ext uri="{0D108BD9-81ED-4DB2-BD59-A6C34878D82A}">
                    <a16:rowId xmlns:a16="http://schemas.microsoft.com/office/drawing/2014/main" val="10008"/>
                  </a:ext>
                </a:extLst>
              </a:tr>
              <a:tr h="370840">
                <a:tc>
                  <a:txBody>
                    <a:bodyPr/>
                    <a:lstStyle/>
                    <a:p>
                      <a:r>
                        <a:rPr lang="en-US" dirty="0">
                          <a:latin typeface="Calibri" pitchFamily="34" charset="0"/>
                        </a:rPr>
                        <a:t>62</a:t>
                      </a:r>
                    </a:p>
                  </a:txBody>
                  <a:tcPr>
                    <a:solidFill>
                      <a:schemeClr val="accent3">
                        <a:lumMod val="85000"/>
                      </a:schemeClr>
                    </a:solidFill>
                  </a:tcPr>
                </a:tc>
                <a:tc>
                  <a:txBody>
                    <a:bodyPr/>
                    <a:lstStyle/>
                    <a:p>
                      <a:r>
                        <a:rPr lang="en-US" b="0" dirty="0">
                          <a:latin typeface="Courier New"/>
                        </a:rPr>
                        <a:t>kill</a:t>
                      </a:r>
                    </a:p>
                  </a:txBody>
                  <a:tcPr>
                    <a:solidFill>
                      <a:schemeClr val="accent3">
                        <a:lumMod val="85000"/>
                      </a:schemeClr>
                    </a:solidFill>
                  </a:tcPr>
                </a:tc>
                <a:tc>
                  <a:txBody>
                    <a:bodyPr/>
                    <a:lstStyle/>
                    <a:p>
                      <a:r>
                        <a:rPr lang="en-US" dirty="0">
                          <a:latin typeface="Calibri" pitchFamily="34" charset="0"/>
                        </a:rPr>
                        <a:t>Send signal to process</a:t>
                      </a:r>
                    </a:p>
                  </a:txBody>
                  <a:tcPr>
                    <a:solidFill>
                      <a:schemeClr val="accent3">
                        <a:lumMod val="85000"/>
                      </a:schemeClr>
                    </a:solidFill>
                  </a:tcPr>
                </a:tc>
                <a:extLst>
                  <a:ext uri="{0D108BD9-81ED-4DB2-BD59-A6C34878D82A}">
                    <a16:rowId xmlns:a16="http://schemas.microsoft.com/office/drawing/2014/main" val="10009"/>
                  </a:ext>
                </a:extLst>
              </a:tr>
            </a:tbl>
          </a:graphicData>
        </a:graphic>
      </p:graphicFrame>
      <p:sp>
        <p:nvSpPr>
          <p:cNvPr id="4" name="Rectangle 3"/>
          <p:cNvSpPr txBox="1">
            <a:spLocks noChangeArrowheads="1"/>
          </p:cNvSpPr>
          <p:nvPr/>
        </p:nvSpPr>
        <p:spPr>
          <a:xfrm>
            <a:off x="396875" y="1219200"/>
            <a:ext cx="7896225" cy="5334000"/>
          </a:xfrm>
          <a:prstGeom prst="rect">
            <a:avLst/>
          </a:prstGeom>
        </p:spPr>
        <p:txBody>
          <a:bodyPr>
            <a:normAutofit/>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dirty="0"/>
              <a:t>Each x86-64 system call has a unique ID number</a:t>
            </a:r>
          </a:p>
          <a:p>
            <a:r>
              <a:rPr lang="en-US" dirty="0"/>
              <a:t>Examples:</a:t>
            </a:r>
          </a:p>
        </p:txBody>
      </p:sp>
    </p:spTree>
    <p:extLst>
      <p:ext uri="{BB962C8B-B14F-4D97-AF65-F5344CB8AC3E}">
        <p14:creationId xmlns:p14="http://schemas.microsoft.com/office/powerpoint/2010/main" val="292240045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auto">
          <a:xfrm>
            <a:off x="381000" y="4191000"/>
            <a:ext cx="4876800" cy="2286000"/>
          </a:xfrm>
          <a:prstGeom prst="rect">
            <a:avLst/>
          </a:prstGeom>
          <a:solidFill>
            <a:srgbClr val="E9E1C9"/>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480258" name="Rectangle 2"/>
          <p:cNvSpPr>
            <a:spLocks noGrp="1" noChangeArrowheads="1"/>
          </p:cNvSpPr>
          <p:nvPr>
            <p:ph type="title"/>
          </p:nvPr>
        </p:nvSpPr>
        <p:spPr>
          <a:xfrm>
            <a:off x="380999" y="188912"/>
            <a:ext cx="8606503" cy="573088"/>
          </a:xfrm>
          <a:noFill/>
          <a:ln/>
        </p:spPr>
        <p:txBody>
          <a:bodyPr/>
          <a:lstStyle/>
          <a:p>
            <a:r>
              <a:rPr lang="en-US" dirty="0"/>
              <a:t>System Call Example: Opening File</a:t>
            </a:r>
          </a:p>
        </p:txBody>
      </p:sp>
      <p:sp>
        <p:nvSpPr>
          <p:cNvPr id="480271" name="Rectangle 15"/>
          <p:cNvSpPr>
            <a:spLocks noGrp="1" noChangeArrowheads="1"/>
          </p:cNvSpPr>
          <p:nvPr>
            <p:ph type="body" idx="1"/>
          </p:nvPr>
        </p:nvSpPr>
        <p:spPr>
          <a:xfrm>
            <a:off x="363008" y="859519"/>
            <a:ext cx="8399992" cy="1045481"/>
          </a:xfrm>
        </p:spPr>
        <p:txBody>
          <a:bodyPr>
            <a:normAutofit/>
          </a:bodyPr>
          <a:lstStyle/>
          <a:p>
            <a:r>
              <a:rPr lang="en-US" sz="2000" b="0" dirty="0"/>
              <a:t>User calls: </a:t>
            </a:r>
            <a:r>
              <a:rPr lang="en-US" sz="2000" dirty="0">
                <a:latin typeface="Courier New" pitchFamily="49" charset="0"/>
              </a:rPr>
              <a:t>open(filename, options)</a:t>
            </a:r>
            <a:endParaRPr lang="en-US" sz="2000" b="0" dirty="0"/>
          </a:p>
          <a:p>
            <a:r>
              <a:rPr lang="en-US" sz="2000" b="0" dirty="0"/>
              <a:t>Calls __</a:t>
            </a:r>
            <a:r>
              <a:rPr lang="en-US" sz="2000" dirty="0">
                <a:latin typeface="Courier New" pitchFamily="49" charset="0"/>
              </a:rPr>
              <a:t>open</a:t>
            </a:r>
            <a:r>
              <a:rPr lang="en-US" sz="2000" b="0" dirty="0"/>
              <a:t> function, which invokes system call instruction </a:t>
            </a:r>
            <a:r>
              <a:rPr lang="en-US" sz="2000" dirty="0" err="1">
                <a:latin typeface="Courier New" pitchFamily="49" charset="0"/>
              </a:rPr>
              <a:t>syscall</a:t>
            </a:r>
            <a:endParaRPr lang="en-US" sz="2200" b="0" dirty="0"/>
          </a:p>
          <a:p>
            <a:endParaRPr lang="en-US" sz="2200" b="0" dirty="0"/>
          </a:p>
          <a:p>
            <a:endParaRPr lang="en-US" sz="2200" b="0" dirty="0"/>
          </a:p>
          <a:p>
            <a:endParaRPr lang="en-US" sz="2200" b="0" dirty="0"/>
          </a:p>
          <a:p>
            <a:endParaRPr lang="en-US" sz="2200" b="0" dirty="0"/>
          </a:p>
          <a:p>
            <a:endParaRPr lang="en-US" sz="2200" b="0" dirty="0"/>
          </a:p>
          <a:p>
            <a:endParaRPr lang="en-US" sz="2200" b="0" dirty="0"/>
          </a:p>
          <a:p>
            <a:pPr marL="0" indent="0">
              <a:buNone/>
            </a:pPr>
            <a:endParaRPr lang="en-US" sz="2200" b="0" dirty="0"/>
          </a:p>
          <a:p>
            <a:pPr marL="0" indent="0">
              <a:buNone/>
            </a:pPr>
            <a:endParaRPr lang="en-US" sz="2200" b="0" dirty="0"/>
          </a:p>
          <a:p>
            <a:endParaRPr lang="en-US" sz="2200" b="0" dirty="0"/>
          </a:p>
          <a:p>
            <a:pPr marL="0" indent="0">
              <a:buNone/>
            </a:pPr>
            <a:endParaRPr lang="en-US" sz="2000" b="0" dirty="0"/>
          </a:p>
          <a:p>
            <a:pPr marL="0" indent="0">
              <a:buNone/>
            </a:pPr>
            <a:endParaRPr lang="en-US" sz="2000" b="0" dirty="0"/>
          </a:p>
        </p:txBody>
      </p:sp>
      <p:sp>
        <p:nvSpPr>
          <p:cNvPr id="480272" name="Text Box 16"/>
          <p:cNvSpPr txBox="1">
            <a:spLocks noChangeArrowheads="1"/>
          </p:cNvSpPr>
          <p:nvPr/>
        </p:nvSpPr>
        <p:spPr bwMode="auto">
          <a:xfrm>
            <a:off x="529303" y="1917918"/>
            <a:ext cx="8458200" cy="1815882"/>
          </a:xfrm>
          <a:prstGeom prst="rect">
            <a:avLst/>
          </a:prstGeom>
          <a:solidFill>
            <a:schemeClr val="bg1">
              <a:lumMod val="95000"/>
            </a:schemeClr>
          </a:solidFill>
          <a:ln w="12700">
            <a:solidFill>
              <a:schemeClr val="tx1"/>
            </a:solidFill>
            <a:miter lim="800000"/>
            <a:headEnd/>
            <a:tailEnd/>
          </a:ln>
          <a:effectLst/>
        </p:spPr>
        <p:txBody>
          <a:bodyPr wrap="square">
            <a:spAutoFit/>
          </a:bodyPr>
          <a:lstStyle/>
          <a:p>
            <a:r>
              <a:rPr lang="de-DE" sz="1600" dirty="0">
                <a:solidFill>
                  <a:srgbClr val="000000"/>
                </a:solidFill>
                <a:latin typeface="Menlo-Regular"/>
              </a:rPr>
              <a:t>00000000000e5d70 &lt;__open&gt;:</a:t>
            </a:r>
          </a:p>
          <a:p>
            <a:r>
              <a:rPr lang="de-DE" sz="1600" dirty="0">
                <a:solidFill>
                  <a:srgbClr val="000000"/>
                </a:solidFill>
                <a:latin typeface="Menlo-Regular"/>
              </a:rPr>
              <a:t>...</a:t>
            </a:r>
          </a:p>
          <a:p>
            <a:r>
              <a:rPr lang="sk-SK" sz="1600" dirty="0">
                <a:solidFill>
                  <a:srgbClr val="000000"/>
                </a:solidFill>
                <a:latin typeface="Menlo-Regular"/>
              </a:rPr>
              <a:t>e5d79:   b8 02 00 00 00      mov  $0x2,%eax  </a:t>
            </a:r>
            <a:r>
              <a:rPr lang="en-US" sz="1600" dirty="0">
                <a:solidFill>
                  <a:srgbClr val="000000"/>
                </a:solidFill>
                <a:latin typeface="Menlo-Regular"/>
              </a:rPr>
              <a:t>  </a:t>
            </a:r>
            <a:r>
              <a:rPr lang="sk-SK" sz="1600" dirty="0">
                <a:solidFill>
                  <a:srgbClr val="000000"/>
                </a:solidFill>
                <a:latin typeface="Menlo-Regular"/>
              </a:rPr>
              <a:t># </a:t>
            </a:r>
            <a:r>
              <a:rPr lang="sk-SK" sz="1600" dirty="0">
                <a:solidFill>
                  <a:srgbClr val="000000"/>
                </a:solidFill>
                <a:latin typeface="Courier New"/>
                <a:cs typeface="Courier New"/>
              </a:rPr>
              <a:t>open</a:t>
            </a:r>
            <a:r>
              <a:rPr lang="sk-SK" sz="1600" dirty="0">
                <a:solidFill>
                  <a:srgbClr val="000000"/>
                </a:solidFill>
                <a:latin typeface="Menlo-Regular"/>
              </a:rPr>
              <a:t> is syscall #2</a:t>
            </a:r>
            <a:endParaRPr lang="de-DE" sz="1600" dirty="0">
              <a:solidFill>
                <a:srgbClr val="000000"/>
              </a:solidFill>
              <a:latin typeface="Menlo-Regular"/>
            </a:endParaRPr>
          </a:p>
          <a:p>
            <a:r>
              <a:rPr lang="en-US" sz="1600" dirty="0">
                <a:solidFill>
                  <a:srgbClr val="000000"/>
                </a:solidFill>
                <a:latin typeface="Menlo-Regular"/>
              </a:rPr>
              <a:t>e5d7e:   0f 05               	        </a:t>
            </a:r>
            <a:r>
              <a:rPr lang="en-US" sz="1600" dirty="0" err="1">
                <a:solidFill>
                  <a:srgbClr val="000000"/>
                </a:solidFill>
                <a:latin typeface="Menlo-Regular"/>
              </a:rPr>
              <a:t>syscall</a:t>
            </a:r>
            <a:r>
              <a:rPr lang="en-US" sz="1600" dirty="0">
                <a:solidFill>
                  <a:srgbClr val="000000"/>
                </a:solidFill>
                <a:latin typeface="Menlo-Regular"/>
              </a:rPr>
              <a:t>                      # Return value in %</a:t>
            </a:r>
            <a:r>
              <a:rPr lang="en-US" sz="1600" dirty="0" err="1">
                <a:solidFill>
                  <a:srgbClr val="000000"/>
                </a:solidFill>
                <a:latin typeface="Menlo-Regular"/>
              </a:rPr>
              <a:t>rax</a:t>
            </a:r>
            <a:endParaRPr lang="en-US" sz="1600" dirty="0">
              <a:solidFill>
                <a:srgbClr val="000000"/>
              </a:solidFill>
              <a:latin typeface="Menlo-Regular"/>
            </a:endParaRPr>
          </a:p>
          <a:p>
            <a:r>
              <a:rPr lang="da-DK" sz="1600" dirty="0">
                <a:solidFill>
                  <a:srgbClr val="000000"/>
                </a:solidFill>
                <a:latin typeface="Menlo-Regular"/>
              </a:rPr>
              <a:t>e5d80:   48 3d 01 f0 ff ff    cmp  $0xfffffffffffff001,%rax </a:t>
            </a:r>
            <a:endParaRPr lang="en-US" sz="1600" dirty="0">
              <a:solidFill>
                <a:srgbClr val="000000"/>
              </a:solidFill>
              <a:latin typeface="Menlo-Regular"/>
            </a:endParaRPr>
          </a:p>
          <a:p>
            <a:r>
              <a:rPr lang="en-US" sz="1600" dirty="0">
                <a:solidFill>
                  <a:srgbClr val="000000"/>
                </a:solidFill>
                <a:latin typeface="Menlo-Regular"/>
              </a:rPr>
              <a:t>...</a:t>
            </a:r>
          </a:p>
          <a:p>
            <a:r>
              <a:rPr lang="da-DK" sz="1600" dirty="0">
                <a:solidFill>
                  <a:srgbClr val="000000"/>
                </a:solidFill>
                <a:latin typeface="Menlo-Regular"/>
              </a:rPr>
              <a:t>e5dfa:   c3                  </a:t>
            </a:r>
            <a:r>
              <a:rPr lang="da-DK" sz="1600" dirty="0" err="1">
                <a:solidFill>
                  <a:srgbClr val="000000"/>
                </a:solidFill>
                <a:latin typeface="Menlo-Regular"/>
              </a:rPr>
              <a:t>retq</a:t>
            </a:r>
            <a:endParaRPr lang="en-US" sz="1600" dirty="0">
              <a:latin typeface="Courier New" pitchFamily="49" charset="0"/>
            </a:endParaRPr>
          </a:p>
        </p:txBody>
      </p:sp>
      <p:sp>
        <p:nvSpPr>
          <p:cNvPr id="17" name="Rectangle 4"/>
          <p:cNvSpPr>
            <a:spLocks noChangeArrowheads="1"/>
          </p:cNvSpPr>
          <p:nvPr/>
        </p:nvSpPr>
        <p:spPr bwMode="auto">
          <a:xfrm>
            <a:off x="482382" y="4191000"/>
            <a:ext cx="1544038" cy="459092"/>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i="1" dirty="0">
                <a:solidFill>
                  <a:schemeClr val="tx1">
                    <a:lumMod val="50000"/>
                    <a:lumOff val="50000"/>
                  </a:schemeClr>
                </a:solidFill>
                <a:latin typeface="Calibri" pitchFamily="34" charset="0"/>
              </a:rPr>
              <a:t>User code</a:t>
            </a:r>
          </a:p>
        </p:txBody>
      </p:sp>
      <p:sp>
        <p:nvSpPr>
          <p:cNvPr id="18" name="Rectangle 5"/>
          <p:cNvSpPr>
            <a:spLocks noChangeArrowheads="1"/>
          </p:cNvSpPr>
          <p:nvPr/>
        </p:nvSpPr>
        <p:spPr bwMode="auto">
          <a:xfrm>
            <a:off x="3173772" y="4191000"/>
            <a:ext cx="1779228" cy="459092"/>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i="1" dirty="0">
                <a:solidFill>
                  <a:schemeClr val="tx1">
                    <a:lumMod val="50000"/>
                    <a:lumOff val="50000"/>
                  </a:schemeClr>
                </a:solidFill>
                <a:latin typeface="Calibri" pitchFamily="34" charset="0"/>
              </a:rPr>
              <a:t>Kernel code</a:t>
            </a:r>
          </a:p>
        </p:txBody>
      </p:sp>
      <p:sp>
        <p:nvSpPr>
          <p:cNvPr id="19" name="Line 6"/>
          <p:cNvSpPr>
            <a:spLocks noChangeShapeType="1"/>
          </p:cNvSpPr>
          <p:nvPr/>
        </p:nvSpPr>
        <p:spPr bwMode="auto">
          <a:xfrm>
            <a:off x="1296770" y="4713287"/>
            <a:ext cx="0" cy="598488"/>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0" name="Line 7"/>
          <p:cNvSpPr>
            <a:spLocks noChangeShapeType="1"/>
          </p:cNvSpPr>
          <p:nvPr/>
        </p:nvSpPr>
        <p:spPr bwMode="auto">
          <a:xfrm>
            <a:off x="1303120" y="5318125"/>
            <a:ext cx="2806700" cy="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1" name="Line 8"/>
          <p:cNvSpPr>
            <a:spLocks noChangeShapeType="1"/>
          </p:cNvSpPr>
          <p:nvPr/>
        </p:nvSpPr>
        <p:spPr bwMode="auto">
          <a:xfrm>
            <a:off x="4116170" y="5324475"/>
            <a:ext cx="0" cy="59690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2" name="Line 9"/>
          <p:cNvSpPr>
            <a:spLocks noChangeShapeType="1"/>
          </p:cNvSpPr>
          <p:nvPr/>
        </p:nvSpPr>
        <p:spPr bwMode="auto">
          <a:xfrm flipH="1" flipV="1">
            <a:off x="1290420" y="5387975"/>
            <a:ext cx="2832100" cy="54610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3" name="Line 10"/>
          <p:cNvSpPr>
            <a:spLocks noChangeShapeType="1"/>
          </p:cNvSpPr>
          <p:nvPr/>
        </p:nvSpPr>
        <p:spPr bwMode="auto">
          <a:xfrm flipH="1">
            <a:off x="1290420" y="5414962"/>
            <a:ext cx="6350" cy="909638"/>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4" name="Rectangle 11"/>
          <p:cNvSpPr>
            <a:spLocks noChangeArrowheads="1"/>
          </p:cNvSpPr>
          <p:nvPr/>
        </p:nvSpPr>
        <p:spPr bwMode="auto">
          <a:xfrm>
            <a:off x="2165132" y="4953000"/>
            <a:ext cx="1142586" cy="366759"/>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1800" b="0" i="1" dirty="0">
                <a:latin typeface="Calibri" pitchFamily="34" charset="0"/>
              </a:rPr>
              <a:t>Exception</a:t>
            </a:r>
          </a:p>
        </p:txBody>
      </p:sp>
      <p:sp>
        <p:nvSpPr>
          <p:cNvPr id="25" name="Rectangle 12"/>
          <p:cNvSpPr>
            <a:spLocks noChangeArrowheads="1"/>
          </p:cNvSpPr>
          <p:nvPr/>
        </p:nvSpPr>
        <p:spPr bwMode="auto">
          <a:xfrm>
            <a:off x="4146332" y="5410200"/>
            <a:ext cx="1219200" cy="366759"/>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en-US" sz="1800" b="0" i="1" dirty="0">
                <a:latin typeface="Calibri" pitchFamily="34" charset="0"/>
              </a:rPr>
              <a:t>Open file</a:t>
            </a:r>
          </a:p>
        </p:txBody>
      </p:sp>
      <p:sp>
        <p:nvSpPr>
          <p:cNvPr id="26" name="Rectangle 13"/>
          <p:cNvSpPr>
            <a:spLocks noChangeArrowheads="1"/>
          </p:cNvSpPr>
          <p:nvPr/>
        </p:nvSpPr>
        <p:spPr bwMode="auto">
          <a:xfrm>
            <a:off x="2165132" y="5719762"/>
            <a:ext cx="914772" cy="366759"/>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1800" b="0" i="1" dirty="0">
                <a:latin typeface="Calibri" pitchFamily="34" charset="0"/>
              </a:rPr>
              <a:t>Returns</a:t>
            </a:r>
            <a:endParaRPr lang="en-US" sz="1800" b="0" dirty="0">
              <a:latin typeface="Calibri" pitchFamily="34" charset="0"/>
            </a:endParaRPr>
          </a:p>
        </p:txBody>
      </p:sp>
      <p:sp>
        <p:nvSpPr>
          <p:cNvPr id="28" name="Text Box 15"/>
          <p:cNvSpPr txBox="1">
            <a:spLocks noChangeArrowheads="1"/>
          </p:cNvSpPr>
          <p:nvPr/>
        </p:nvSpPr>
        <p:spPr bwMode="auto">
          <a:xfrm>
            <a:off x="685800" y="5086513"/>
            <a:ext cx="650689" cy="307777"/>
          </a:xfrm>
          <a:prstGeom prst="rect">
            <a:avLst/>
          </a:prstGeom>
          <a:noFill/>
          <a:ln w="25400">
            <a:noFill/>
            <a:miter lim="800000"/>
            <a:headEnd/>
            <a:tailEnd/>
          </a:ln>
          <a:effectLst/>
        </p:spPr>
        <p:txBody>
          <a:bodyPr wrap="none">
            <a:spAutoFit/>
          </a:bodyPr>
          <a:lstStyle/>
          <a:p>
            <a:pPr algn="l">
              <a:lnSpc>
                <a:spcPct val="100000"/>
              </a:lnSpc>
            </a:pPr>
            <a:r>
              <a:rPr lang="en-US" sz="1400" b="0" dirty="0" err="1">
                <a:latin typeface="Calibri" pitchFamily="34" charset="0"/>
              </a:rPr>
              <a:t>syscall</a:t>
            </a:r>
            <a:endParaRPr lang="en-US" sz="1400" b="0" dirty="0">
              <a:latin typeface="Calibri" pitchFamily="34" charset="0"/>
            </a:endParaRPr>
          </a:p>
        </p:txBody>
      </p:sp>
      <p:sp>
        <p:nvSpPr>
          <p:cNvPr id="29" name="Text Box 16"/>
          <p:cNvSpPr txBox="1">
            <a:spLocks noChangeArrowheads="1"/>
          </p:cNvSpPr>
          <p:nvPr/>
        </p:nvSpPr>
        <p:spPr bwMode="auto">
          <a:xfrm>
            <a:off x="782334" y="5291872"/>
            <a:ext cx="498329" cy="307777"/>
          </a:xfrm>
          <a:prstGeom prst="rect">
            <a:avLst/>
          </a:prstGeom>
          <a:noFill/>
          <a:ln w="25400">
            <a:noFill/>
            <a:miter lim="800000"/>
            <a:headEnd/>
            <a:tailEnd/>
          </a:ln>
          <a:effectLst/>
        </p:spPr>
        <p:txBody>
          <a:bodyPr wrap="none">
            <a:spAutoFit/>
          </a:bodyPr>
          <a:lstStyle/>
          <a:p>
            <a:pPr algn="l">
              <a:lnSpc>
                <a:spcPct val="100000"/>
              </a:lnSpc>
            </a:pPr>
            <a:r>
              <a:rPr lang="en-US" sz="1400" b="0" dirty="0" err="1">
                <a:latin typeface="Calibri" pitchFamily="34" charset="0"/>
              </a:rPr>
              <a:t>cmp</a:t>
            </a:r>
            <a:endParaRPr lang="en-US" sz="1400" b="0" dirty="0">
              <a:latin typeface="Calibri" pitchFamily="34" charset="0"/>
            </a:endParaRPr>
          </a:p>
        </p:txBody>
      </p:sp>
      <p:sp>
        <p:nvSpPr>
          <p:cNvPr id="32" name="Rectangle 15"/>
          <p:cNvSpPr txBox="1">
            <a:spLocks noChangeArrowheads="1"/>
          </p:cNvSpPr>
          <p:nvPr/>
        </p:nvSpPr>
        <p:spPr bwMode="auto">
          <a:xfrm>
            <a:off x="5410200" y="4241215"/>
            <a:ext cx="3753280" cy="25405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sz="2000" b="0" dirty="0">
                <a:latin typeface="Courier New"/>
                <a:cs typeface="Courier New"/>
              </a:rPr>
              <a:t>%</a:t>
            </a:r>
            <a:r>
              <a:rPr lang="en-US" sz="2000" b="0" dirty="0" err="1">
                <a:latin typeface="Courier New"/>
                <a:cs typeface="Courier New"/>
              </a:rPr>
              <a:t>rax</a:t>
            </a:r>
            <a:r>
              <a:rPr lang="en-US" sz="2000" b="0" dirty="0">
                <a:latin typeface="Courier New"/>
                <a:cs typeface="Courier New"/>
              </a:rPr>
              <a:t> </a:t>
            </a:r>
            <a:r>
              <a:rPr lang="en-US" sz="2000" b="0" dirty="0"/>
              <a:t>contains </a:t>
            </a:r>
            <a:r>
              <a:rPr lang="en-US" sz="2000" b="0" dirty="0" err="1"/>
              <a:t>syscall</a:t>
            </a:r>
            <a:r>
              <a:rPr lang="en-US" sz="2000" b="0" dirty="0"/>
              <a:t> number</a:t>
            </a:r>
          </a:p>
          <a:p>
            <a:r>
              <a:rPr lang="en-US" sz="2000" b="0" dirty="0"/>
              <a:t>Other arguments in </a:t>
            </a:r>
            <a:r>
              <a:rPr lang="en-US" sz="2000" b="0" dirty="0">
                <a:latin typeface="Courier New"/>
                <a:cs typeface="Courier New"/>
              </a:rPr>
              <a:t>%</a:t>
            </a:r>
            <a:r>
              <a:rPr lang="en-US" sz="2000" b="0" dirty="0" err="1">
                <a:latin typeface="Courier New"/>
                <a:cs typeface="Courier New"/>
              </a:rPr>
              <a:t>rdi</a:t>
            </a:r>
            <a:r>
              <a:rPr lang="en-US" sz="2000" b="0" dirty="0"/>
              <a:t>, </a:t>
            </a:r>
            <a:r>
              <a:rPr lang="en-US" sz="2000" b="0" dirty="0">
                <a:latin typeface="Courier New"/>
                <a:cs typeface="Courier New"/>
              </a:rPr>
              <a:t>%</a:t>
            </a:r>
            <a:r>
              <a:rPr lang="en-US" sz="2000" b="0" dirty="0" err="1">
                <a:latin typeface="Courier New"/>
                <a:cs typeface="Courier New"/>
              </a:rPr>
              <a:t>rsi</a:t>
            </a:r>
            <a:r>
              <a:rPr lang="en-US" sz="2000" b="0" dirty="0"/>
              <a:t>, </a:t>
            </a:r>
            <a:r>
              <a:rPr lang="en-US" sz="2000" b="0" dirty="0">
                <a:latin typeface="Courier New"/>
                <a:cs typeface="Courier New"/>
              </a:rPr>
              <a:t>%</a:t>
            </a:r>
            <a:r>
              <a:rPr lang="en-US" sz="2000" b="0" dirty="0" err="1">
                <a:latin typeface="Courier New"/>
                <a:cs typeface="Courier New"/>
              </a:rPr>
              <a:t>rdx</a:t>
            </a:r>
            <a:r>
              <a:rPr lang="en-US" sz="2000" b="0" dirty="0"/>
              <a:t>, </a:t>
            </a:r>
            <a:r>
              <a:rPr lang="en-US" sz="2000" b="0" dirty="0">
                <a:latin typeface="Courier New"/>
                <a:cs typeface="Courier New"/>
              </a:rPr>
              <a:t>%r10</a:t>
            </a:r>
            <a:r>
              <a:rPr lang="en-US" sz="2000" b="0" dirty="0"/>
              <a:t>, </a:t>
            </a:r>
            <a:r>
              <a:rPr lang="en-US" sz="2000" b="0" dirty="0">
                <a:latin typeface="Courier New"/>
                <a:cs typeface="Courier New"/>
              </a:rPr>
              <a:t>%r8</a:t>
            </a:r>
            <a:r>
              <a:rPr lang="en-US" sz="2000" b="0" dirty="0"/>
              <a:t>, </a:t>
            </a:r>
            <a:r>
              <a:rPr lang="en-US" sz="2000" b="0" dirty="0">
                <a:latin typeface="Courier New"/>
                <a:cs typeface="Courier New"/>
              </a:rPr>
              <a:t>%r9</a:t>
            </a:r>
          </a:p>
          <a:p>
            <a:r>
              <a:rPr lang="en-US" sz="2000" b="0" dirty="0"/>
              <a:t>Return value in </a:t>
            </a:r>
            <a:r>
              <a:rPr lang="en-US" sz="2000" b="0" dirty="0">
                <a:latin typeface="Courier New"/>
                <a:cs typeface="Courier New"/>
              </a:rPr>
              <a:t>%</a:t>
            </a:r>
            <a:r>
              <a:rPr lang="en-US" sz="2000" b="0" dirty="0" err="1">
                <a:latin typeface="Courier New"/>
                <a:cs typeface="Courier New"/>
              </a:rPr>
              <a:t>rax</a:t>
            </a:r>
            <a:endParaRPr lang="en-US" sz="2000" b="0" dirty="0">
              <a:latin typeface="Courier New"/>
              <a:cs typeface="Courier New"/>
            </a:endParaRPr>
          </a:p>
          <a:p>
            <a:r>
              <a:rPr lang="en-US" sz="2000" b="0" dirty="0">
                <a:latin typeface="Calibri"/>
                <a:cs typeface="Calibri"/>
              </a:rPr>
              <a:t>Negative value is an error corresponding to negative </a:t>
            </a:r>
            <a:r>
              <a:rPr lang="en-US" sz="2000" b="0" dirty="0" err="1">
                <a:latin typeface="Courier New"/>
                <a:cs typeface="Courier New"/>
              </a:rPr>
              <a:t>errno</a:t>
            </a:r>
            <a:endParaRPr lang="en-US" sz="2000" b="0" dirty="0">
              <a:latin typeface="Courier New"/>
              <a:cs typeface="Courier New"/>
            </a:endParaRPr>
          </a:p>
          <a:p>
            <a:endParaRPr lang="en-US" sz="2000" b="0" dirty="0">
              <a:latin typeface="+mn-lt"/>
              <a:cs typeface="Courier New"/>
            </a:endParaRPr>
          </a:p>
          <a:p>
            <a:endParaRPr lang="en-US" sz="2000" b="0" dirty="0"/>
          </a:p>
          <a:p>
            <a:endParaRPr lang="en-US" sz="2000" b="0" dirty="0"/>
          </a:p>
          <a:p>
            <a:endParaRPr lang="en-US" sz="2000" b="0" dirty="0"/>
          </a:p>
          <a:p>
            <a:endParaRPr lang="en-US" sz="2000" b="0" dirty="0"/>
          </a:p>
          <a:p>
            <a:endParaRPr lang="en-US" sz="2000" b="0" dirty="0"/>
          </a:p>
          <a:p>
            <a:pPr marL="0" indent="0">
              <a:buFont typeface="Wingdings 2" pitchFamily="18" charset="2"/>
              <a:buNone/>
            </a:pPr>
            <a:endParaRPr lang="en-US" sz="2000" b="0" dirty="0"/>
          </a:p>
          <a:p>
            <a:pPr marL="0" indent="0">
              <a:buFont typeface="Wingdings 2" pitchFamily="18" charset="2"/>
              <a:buNone/>
            </a:pPr>
            <a:endParaRPr lang="en-US" sz="2000" b="0" dirty="0"/>
          </a:p>
          <a:p>
            <a:endParaRPr lang="en-US" sz="2000" b="0" dirty="0"/>
          </a:p>
          <a:p>
            <a:endParaRPr lang="en-US" sz="2000" b="0" dirty="0"/>
          </a:p>
          <a:p>
            <a:pPr marL="0" indent="0">
              <a:buFont typeface="Wingdings 2" pitchFamily="18" charset="2"/>
              <a:buNone/>
            </a:pPr>
            <a:endParaRPr lang="en-US" sz="2000" b="0" dirty="0"/>
          </a:p>
        </p:txBody>
      </p:sp>
    </p:spTree>
    <p:extLst>
      <p:ext uri="{BB962C8B-B14F-4D97-AF65-F5344CB8AC3E}">
        <p14:creationId xmlns:p14="http://schemas.microsoft.com/office/powerpoint/2010/main" val="281607390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auto">
          <a:xfrm>
            <a:off x="381000" y="4191000"/>
            <a:ext cx="4876800" cy="2286000"/>
          </a:xfrm>
          <a:prstGeom prst="rect">
            <a:avLst/>
          </a:prstGeom>
          <a:solidFill>
            <a:srgbClr val="E9E1C9"/>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480258" name="Rectangle 2"/>
          <p:cNvSpPr>
            <a:spLocks noGrp="1" noChangeArrowheads="1"/>
          </p:cNvSpPr>
          <p:nvPr>
            <p:ph type="title"/>
          </p:nvPr>
        </p:nvSpPr>
        <p:spPr>
          <a:xfrm>
            <a:off x="380999" y="188912"/>
            <a:ext cx="8606503" cy="573088"/>
          </a:xfrm>
          <a:noFill/>
          <a:ln/>
        </p:spPr>
        <p:txBody>
          <a:bodyPr/>
          <a:lstStyle/>
          <a:p>
            <a:r>
              <a:rPr lang="en-US" dirty="0"/>
              <a:t>System Call Example: Opening File</a:t>
            </a:r>
          </a:p>
        </p:txBody>
      </p:sp>
      <p:sp>
        <p:nvSpPr>
          <p:cNvPr id="480271" name="Rectangle 15"/>
          <p:cNvSpPr>
            <a:spLocks noGrp="1" noChangeArrowheads="1"/>
          </p:cNvSpPr>
          <p:nvPr>
            <p:ph type="body" idx="1"/>
          </p:nvPr>
        </p:nvSpPr>
        <p:spPr>
          <a:xfrm>
            <a:off x="363008" y="859519"/>
            <a:ext cx="8399992" cy="1045481"/>
          </a:xfrm>
        </p:spPr>
        <p:txBody>
          <a:bodyPr>
            <a:normAutofit/>
          </a:bodyPr>
          <a:lstStyle/>
          <a:p>
            <a:r>
              <a:rPr lang="en-US" sz="2000" b="0" dirty="0"/>
              <a:t>User calls: </a:t>
            </a:r>
            <a:r>
              <a:rPr lang="en-US" sz="2000" dirty="0">
                <a:latin typeface="Courier New" pitchFamily="49" charset="0"/>
              </a:rPr>
              <a:t>open(filename, options)</a:t>
            </a:r>
            <a:endParaRPr lang="en-US" sz="2000" b="0" dirty="0"/>
          </a:p>
          <a:p>
            <a:r>
              <a:rPr lang="en-US" sz="2000" b="0" dirty="0"/>
              <a:t>Calls __</a:t>
            </a:r>
            <a:r>
              <a:rPr lang="en-US" sz="2000" dirty="0">
                <a:latin typeface="Courier New" pitchFamily="49" charset="0"/>
              </a:rPr>
              <a:t>open</a:t>
            </a:r>
            <a:r>
              <a:rPr lang="en-US" sz="2000" b="0" dirty="0"/>
              <a:t> function, which invokes system call instruction </a:t>
            </a:r>
            <a:r>
              <a:rPr lang="en-US" sz="2000" dirty="0" err="1">
                <a:latin typeface="Courier New" pitchFamily="49" charset="0"/>
              </a:rPr>
              <a:t>syscall</a:t>
            </a:r>
            <a:endParaRPr lang="en-US" sz="2200" b="0" dirty="0"/>
          </a:p>
          <a:p>
            <a:endParaRPr lang="en-US" sz="2200" b="0" dirty="0"/>
          </a:p>
          <a:p>
            <a:endParaRPr lang="en-US" sz="2200" b="0" dirty="0"/>
          </a:p>
          <a:p>
            <a:endParaRPr lang="en-US" sz="2200" b="0" dirty="0"/>
          </a:p>
          <a:p>
            <a:endParaRPr lang="en-US" sz="2200" b="0" dirty="0"/>
          </a:p>
          <a:p>
            <a:endParaRPr lang="en-US" sz="2200" b="0" dirty="0"/>
          </a:p>
          <a:p>
            <a:endParaRPr lang="en-US" sz="2200" b="0" dirty="0"/>
          </a:p>
          <a:p>
            <a:pPr marL="0" indent="0">
              <a:buNone/>
            </a:pPr>
            <a:endParaRPr lang="en-US" sz="2200" b="0" dirty="0"/>
          </a:p>
          <a:p>
            <a:pPr marL="0" indent="0">
              <a:buNone/>
            </a:pPr>
            <a:endParaRPr lang="en-US" sz="2200" b="0" dirty="0"/>
          </a:p>
          <a:p>
            <a:endParaRPr lang="en-US" sz="2200" b="0" dirty="0"/>
          </a:p>
          <a:p>
            <a:pPr marL="0" indent="0">
              <a:buNone/>
            </a:pPr>
            <a:endParaRPr lang="en-US" sz="2000" b="0" dirty="0"/>
          </a:p>
          <a:p>
            <a:pPr marL="0" indent="0">
              <a:buNone/>
            </a:pPr>
            <a:endParaRPr lang="en-US" sz="2000" b="0" dirty="0"/>
          </a:p>
        </p:txBody>
      </p:sp>
      <p:sp>
        <p:nvSpPr>
          <p:cNvPr id="480272" name="Text Box 16"/>
          <p:cNvSpPr txBox="1">
            <a:spLocks noChangeArrowheads="1"/>
          </p:cNvSpPr>
          <p:nvPr/>
        </p:nvSpPr>
        <p:spPr bwMode="auto">
          <a:xfrm>
            <a:off x="529303" y="1917918"/>
            <a:ext cx="8458200" cy="1815882"/>
          </a:xfrm>
          <a:prstGeom prst="rect">
            <a:avLst/>
          </a:prstGeom>
          <a:solidFill>
            <a:schemeClr val="bg1">
              <a:lumMod val="95000"/>
            </a:schemeClr>
          </a:solidFill>
          <a:ln w="12700">
            <a:solidFill>
              <a:schemeClr val="tx1"/>
            </a:solidFill>
            <a:miter lim="800000"/>
            <a:headEnd/>
            <a:tailEnd/>
          </a:ln>
          <a:effectLst/>
        </p:spPr>
        <p:txBody>
          <a:bodyPr wrap="square">
            <a:spAutoFit/>
          </a:bodyPr>
          <a:lstStyle/>
          <a:p>
            <a:r>
              <a:rPr lang="de-DE" sz="1600" dirty="0">
                <a:solidFill>
                  <a:srgbClr val="000000"/>
                </a:solidFill>
                <a:latin typeface="Menlo-Regular"/>
              </a:rPr>
              <a:t>00000000000e5d70 &lt;__open&gt;:</a:t>
            </a:r>
          </a:p>
          <a:p>
            <a:r>
              <a:rPr lang="de-DE" sz="1600" dirty="0">
                <a:solidFill>
                  <a:srgbClr val="000000"/>
                </a:solidFill>
                <a:latin typeface="Menlo-Regular"/>
              </a:rPr>
              <a:t>...</a:t>
            </a:r>
          </a:p>
          <a:p>
            <a:r>
              <a:rPr lang="sk-SK" sz="1600" dirty="0">
                <a:solidFill>
                  <a:srgbClr val="000000"/>
                </a:solidFill>
                <a:latin typeface="Menlo-Regular"/>
              </a:rPr>
              <a:t>e5d79:   b8 02 00 00 00      mov  $0x2,%eax  # </a:t>
            </a:r>
            <a:r>
              <a:rPr lang="sk-SK" sz="1600" dirty="0">
                <a:solidFill>
                  <a:srgbClr val="000000"/>
                </a:solidFill>
                <a:latin typeface="Courier New"/>
                <a:cs typeface="Courier New"/>
              </a:rPr>
              <a:t>open</a:t>
            </a:r>
            <a:r>
              <a:rPr lang="sk-SK" sz="1600" dirty="0">
                <a:solidFill>
                  <a:srgbClr val="000000"/>
                </a:solidFill>
                <a:latin typeface="Menlo-Regular"/>
              </a:rPr>
              <a:t> is syscall #2</a:t>
            </a:r>
            <a:endParaRPr lang="de-DE" sz="1600" dirty="0">
              <a:solidFill>
                <a:srgbClr val="000000"/>
              </a:solidFill>
              <a:latin typeface="Menlo-Regular"/>
            </a:endParaRPr>
          </a:p>
          <a:p>
            <a:r>
              <a:rPr lang="en-US" sz="1600" dirty="0">
                <a:solidFill>
                  <a:srgbClr val="000000"/>
                </a:solidFill>
                <a:latin typeface="Menlo-Regular"/>
              </a:rPr>
              <a:t>e5d7e:   0f 05               </a:t>
            </a:r>
            <a:r>
              <a:rPr lang="en-US" sz="1600" dirty="0" err="1">
                <a:solidFill>
                  <a:srgbClr val="000000"/>
                </a:solidFill>
                <a:latin typeface="Menlo-Regular"/>
              </a:rPr>
              <a:t>syscall</a:t>
            </a:r>
            <a:r>
              <a:rPr lang="en-US" sz="1600" dirty="0">
                <a:solidFill>
                  <a:srgbClr val="000000"/>
                </a:solidFill>
                <a:latin typeface="Menlo-Regular"/>
              </a:rPr>
              <a:t>         # Return value in %</a:t>
            </a:r>
            <a:r>
              <a:rPr lang="en-US" sz="1600" dirty="0" err="1">
                <a:solidFill>
                  <a:srgbClr val="000000"/>
                </a:solidFill>
                <a:latin typeface="Menlo-Regular"/>
              </a:rPr>
              <a:t>rax</a:t>
            </a:r>
            <a:endParaRPr lang="en-US" sz="1600" dirty="0">
              <a:solidFill>
                <a:srgbClr val="000000"/>
              </a:solidFill>
              <a:latin typeface="Menlo-Regular"/>
            </a:endParaRPr>
          </a:p>
          <a:p>
            <a:r>
              <a:rPr lang="da-DK" sz="1600" dirty="0">
                <a:solidFill>
                  <a:srgbClr val="000000"/>
                </a:solidFill>
                <a:latin typeface="Menlo-Regular"/>
              </a:rPr>
              <a:t>e5d80:   48 3d 01 f0 </a:t>
            </a:r>
            <a:r>
              <a:rPr lang="da-DK" sz="1600" dirty="0" err="1">
                <a:solidFill>
                  <a:srgbClr val="000000"/>
                </a:solidFill>
                <a:latin typeface="Menlo-Regular"/>
              </a:rPr>
              <a:t>ff</a:t>
            </a:r>
            <a:r>
              <a:rPr lang="da-DK" sz="1600" dirty="0">
                <a:solidFill>
                  <a:srgbClr val="000000"/>
                </a:solidFill>
                <a:latin typeface="Menlo-Regular"/>
              </a:rPr>
              <a:t> </a:t>
            </a:r>
            <a:r>
              <a:rPr lang="da-DK" sz="1600" dirty="0" err="1">
                <a:solidFill>
                  <a:srgbClr val="000000"/>
                </a:solidFill>
                <a:latin typeface="Menlo-Regular"/>
              </a:rPr>
              <a:t>ff</a:t>
            </a:r>
            <a:r>
              <a:rPr lang="da-DK" sz="1600" dirty="0">
                <a:solidFill>
                  <a:srgbClr val="000000"/>
                </a:solidFill>
                <a:latin typeface="Menlo-Regular"/>
              </a:rPr>
              <a:t>   </a:t>
            </a:r>
            <a:r>
              <a:rPr lang="da-DK" sz="1600" dirty="0" err="1">
                <a:solidFill>
                  <a:srgbClr val="000000"/>
                </a:solidFill>
                <a:latin typeface="Menlo-Regular"/>
              </a:rPr>
              <a:t>cmp</a:t>
            </a:r>
            <a:r>
              <a:rPr lang="da-DK" sz="1600" dirty="0">
                <a:solidFill>
                  <a:srgbClr val="000000"/>
                </a:solidFill>
                <a:latin typeface="Menlo-Regular"/>
              </a:rPr>
              <a:t>  $0xfffffffffffff001,%rax </a:t>
            </a:r>
            <a:endParaRPr lang="en-US" sz="1600" dirty="0">
              <a:solidFill>
                <a:srgbClr val="000000"/>
              </a:solidFill>
              <a:latin typeface="Menlo-Regular"/>
            </a:endParaRPr>
          </a:p>
          <a:p>
            <a:r>
              <a:rPr lang="en-US" sz="1600" dirty="0">
                <a:solidFill>
                  <a:srgbClr val="000000"/>
                </a:solidFill>
                <a:latin typeface="Menlo-Regular"/>
              </a:rPr>
              <a:t>...</a:t>
            </a:r>
          </a:p>
          <a:p>
            <a:r>
              <a:rPr lang="da-DK" sz="1600" dirty="0">
                <a:solidFill>
                  <a:srgbClr val="000000"/>
                </a:solidFill>
                <a:latin typeface="Menlo-Regular"/>
              </a:rPr>
              <a:t>e5dfa:   c3                  </a:t>
            </a:r>
            <a:r>
              <a:rPr lang="da-DK" sz="1600" dirty="0" err="1">
                <a:solidFill>
                  <a:srgbClr val="000000"/>
                </a:solidFill>
                <a:latin typeface="Menlo-Regular"/>
              </a:rPr>
              <a:t>retq</a:t>
            </a:r>
            <a:endParaRPr lang="en-US" sz="1600" dirty="0">
              <a:latin typeface="Courier New" pitchFamily="49" charset="0"/>
            </a:endParaRPr>
          </a:p>
        </p:txBody>
      </p:sp>
      <p:sp>
        <p:nvSpPr>
          <p:cNvPr id="17" name="Rectangle 4"/>
          <p:cNvSpPr>
            <a:spLocks noChangeArrowheads="1"/>
          </p:cNvSpPr>
          <p:nvPr/>
        </p:nvSpPr>
        <p:spPr bwMode="auto">
          <a:xfrm>
            <a:off x="482382" y="4191000"/>
            <a:ext cx="1544038" cy="459092"/>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i="1" dirty="0">
                <a:solidFill>
                  <a:schemeClr val="tx1">
                    <a:lumMod val="50000"/>
                    <a:lumOff val="50000"/>
                  </a:schemeClr>
                </a:solidFill>
                <a:latin typeface="Calibri" pitchFamily="34" charset="0"/>
              </a:rPr>
              <a:t>User code</a:t>
            </a:r>
          </a:p>
        </p:txBody>
      </p:sp>
      <p:sp>
        <p:nvSpPr>
          <p:cNvPr id="18" name="Rectangle 5"/>
          <p:cNvSpPr>
            <a:spLocks noChangeArrowheads="1"/>
          </p:cNvSpPr>
          <p:nvPr/>
        </p:nvSpPr>
        <p:spPr bwMode="auto">
          <a:xfrm>
            <a:off x="3173772" y="4191000"/>
            <a:ext cx="1779228" cy="459092"/>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i="1" dirty="0">
                <a:solidFill>
                  <a:schemeClr val="tx1">
                    <a:lumMod val="50000"/>
                    <a:lumOff val="50000"/>
                  </a:schemeClr>
                </a:solidFill>
                <a:latin typeface="Calibri" pitchFamily="34" charset="0"/>
              </a:rPr>
              <a:t>Kernel code</a:t>
            </a:r>
          </a:p>
        </p:txBody>
      </p:sp>
      <p:sp>
        <p:nvSpPr>
          <p:cNvPr id="19" name="Line 6"/>
          <p:cNvSpPr>
            <a:spLocks noChangeShapeType="1"/>
          </p:cNvSpPr>
          <p:nvPr/>
        </p:nvSpPr>
        <p:spPr bwMode="auto">
          <a:xfrm>
            <a:off x="1296770" y="4713287"/>
            <a:ext cx="0" cy="598488"/>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0" name="Line 7"/>
          <p:cNvSpPr>
            <a:spLocks noChangeShapeType="1"/>
          </p:cNvSpPr>
          <p:nvPr/>
        </p:nvSpPr>
        <p:spPr bwMode="auto">
          <a:xfrm>
            <a:off x="1303120" y="5318125"/>
            <a:ext cx="2806700" cy="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1" name="Line 8"/>
          <p:cNvSpPr>
            <a:spLocks noChangeShapeType="1"/>
          </p:cNvSpPr>
          <p:nvPr/>
        </p:nvSpPr>
        <p:spPr bwMode="auto">
          <a:xfrm>
            <a:off x="4116170" y="5324475"/>
            <a:ext cx="0" cy="59690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2" name="Line 9"/>
          <p:cNvSpPr>
            <a:spLocks noChangeShapeType="1"/>
          </p:cNvSpPr>
          <p:nvPr/>
        </p:nvSpPr>
        <p:spPr bwMode="auto">
          <a:xfrm flipH="1" flipV="1">
            <a:off x="1290420" y="5387975"/>
            <a:ext cx="2832100" cy="54610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3" name="Line 10"/>
          <p:cNvSpPr>
            <a:spLocks noChangeShapeType="1"/>
          </p:cNvSpPr>
          <p:nvPr/>
        </p:nvSpPr>
        <p:spPr bwMode="auto">
          <a:xfrm flipH="1">
            <a:off x="1290420" y="5414962"/>
            <a:ext cx="6350" cy="909638"/>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4" name="Rectangle 11"/>
          <p:cNvSpPr>
            <a:spLocks noChangeArrowheads="1"/>
          </p:cNvSpPr>
          <p:nvPr/>
        </p:nvSpPr>
        <p:spPr bwMode="auto">
          <a:xfrm>
            <a:off x="2165132" y="4953000"/>
            <a:ext cx="1142586" cy="366759"/>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1800" b="0" i="1" dirty="0">
                <a:latin typeface="Calibri" pitchFamily="34" charset="0"/>
              </a:rPr>
              <a:t>Exception</a:t>
            </a:r>
          </a:p>
        </p:txBody>
      </p:sp>
      <p:sp>
        <p:nvSpPr>
          <p:cNvPr id="25" name="Rectangle 12"/>
          <p:cNvSpPr>
            <a:spLocks noChangeArrowheads="1"/>
          </p:cNvSpPr>
          <p:nvPr/>
        </p:nvSpPr>
        <p:spPr bwMode="auto">
          <a:xfrm>
            <a:off x="4146332" y="5410200"/>
            <a:ext cx="1219200" cy="366759"/>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en-US" sz="1800" b="0" i="1" dirty="0">
                <a:latin typeface="Calibri" pitchFamily="34" charset="0"/>
              </a:rPr>
              <a:t>Open file</a:t>
            </a:r>
          </a:p>
        </p:txBody>
      </p:sp>
      <p:sp>
        <p:nvSpPr>
          <p:cNvPr id="26" name="Rectangle 13"/>
          <p:cNvSpPr>
            <a:spLocks noChangeArrowheads="1"/>
          </p:cNvSpPr>
          <p:nvPr/>
        </p:nvSpPr>
        <p:spPr bwMode="auto">
          <a:xfrm>
            <a:off x="2165132" y="5719762"/>
            <a:ext cx="914772" cy="366759"/>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1800" b="0" i="1" dirty="0">
                <a:latin typeface="Calibri" pitchFamily="34" charset="0"/>
              </a:rPr>
              <a:t>Returns</a:t>
            </a:r>
            <a:endParaRPr lang="en-US" sz="1800" b="0" dirty="0">
              <a:latin typeface="Calibri" pitchFamily="34" charset="0"/>
            </a:endParaRPr>
          </a:p>
        </p:txBody>
      </p:sp>
      <p:sp>
        <p:nvSpPr>
          <p:cNvPr id="28" name="Text Box 15"/>
          <p:cNvSpPr txBox="1">
            <a:spLocks noChangeArrowheads="1"/>
          </p:cNvSpPr>
          <p:nvPr/>
        </p:nvSpPr>
        <p:spPr bwMode="auto">
          <a:xfrm>
            <a:off x="685800" y="5086513"/>
            <a:ext cx="650689" cy="307777"/>
          </a:xfrm>
          <a:prstGeom prst="rect">
            <a:avLst/>
          </a:prstGeom>
          <a:noFill/>
          <a:ln w="25400">
            <a:noFill/>
            <a:miter lim="800000"/>
            <a:headEnd/>
            <a:tailEnd/>
          </a:ln>
          <a:effectLst/>
        </p:spPr>
        <p:txBody>
          <a:bodyPr wrap="none">
            <a:spAutoFit/>
          </a:bodyPr>
          <a:lstStyle/>
          <a:p>
            <a:pPr algn="l">
              <a:lnSpc>
                <a:spcPct val="100000"/>
              </a:lnSpc>
            </a:pPr>
            <a:r>
              <a:rPr lang="en-US" sz="1400" b="0" dirty="0" err="1">
                <a:latin typeface="Calibri" pitchFamily="34" charset="0"/>
              </a:rPr>
              <a:t>syscall</a:t>
            </a:r>
            <a:endParaRPr lang="en-US" sz="1400" b="0" dirty="0">
              <a:latin typeface="Calibri" pitchFamily="34" charset="0"/>
            </a:endParaRPr>
          </a:p>
        </p:txBody>
      </p:sp>
      <p:sp>
        <p:nvSpPr>
          <p:cNvPr id="29" name="Text Box 16"/>
          <p:cNvSpPr txBox="1">
            <a:spLocks noChangeArrowheads="1"/>
          </p:cNvSpPr>
          <p:nvPr/>
        </p:nvSpPr>
        <p:spPr bwMode="auto">
          <a:xfrm>
            <a:off x="782334" y="5291872"/>
            <a:ext cx="498329" cy="307777"/>
          </a:xfrm>
          <a:prstGeom prst="rect">
            <a:avLst/>
          </a:prstGeom>
          <a:noFill/>
          <a:ln w="25400">
            <a:noFill/>
            <a:miter lim="800000"/>
            <a:headEnd/>
            <a:tailEnd/>
          </a:ln>
          <a:effectLst/>
        </p:spPr>
        <p:txBody>
          <a:bodyPr wrap="none">
            <a:spAutoFit/>
          </a:bodyPr>
          <a:lstStyle/>
          <a:p>
            <a:pPr algn="l">
              <a:lnSpc>
                <a:spcPct val="100000"/>
              </a:lnSpc>
            </a:pPr>
            <a:r>
              <a:rPr lang="en-US" sz="1400" b="0" dirty="0" err="1">
                <a:latin typeface="Calibri" pitchFamily="34" charset="0"/>
              </a:rPr>
              <a:t>cmp</a:t>
            </a:r>
            <a:endParaRPr lang="en-US" sz="1400" b="0" dirty="0">
              <a:latin typeface="Calibri" pitchFamily="34" charset="0"/>
            </a:endParaRPr>
          </a:p>
        </p:txBody>
      </p:sp>
      <p:sp>
        <p:nvSpPr>
          <p:cNvPr id="32" name="Rectangle 15"/>
          <p:cNvSpPr txBox="1">
            <a:spLocks noChangeArrowheads="1"/>
          </p:cNvSpPr>
          <p:nvPr/>
        </p:nvSpPr>
        <p:spPr bwMode="auto">
          <a:xfrm>
            <a:off x="5410200" y="4241215"/>
            <a:ext cx="3753280" cy="25405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sz="2000" b="0" dirty="0">
                <a:latin typeface="Courier New"/>
                <a:cs typeface="Courier New"/>
              </a:rPr>
              <a:t>%</a:t>
            </a:r>
            <a:r>
              <a:rPr lang="en-US" sz="2000" b="0" dirty="0" err="1">
                <a:latin typeface="Courier New"/>
                <a:cs typeface="Courier New"/>
              </a:rPr>
              <a:t>rax</a:t>
            </a:r>
            <a:r>
              <a:rPr lang="en-US" sz="2000" b="0" dirty="0">
                <a:latin typeface="Courier New"/>
                <a:cs typeface="Courier New"/>
              </a:rPr>
              <a:t> </a:t>
            </a:r>
            <a:r>
              <a:rPr lang="en-US" sz="2000" b="0" dirty="0"/>
              <a:t>contains </a:t>
            </a:r>
            <a:r>
              <a:rPr lang="en-US" sz="2000" b="0" dirty="0" err="1"/>
              <a:t>syscall</a:t>
            </a:r>
            <a:r>
              <a:rPr lang="en-US" sz="2000" b="0" dirty="0"/>
              <a:t> number</a:t>
            </a:r>
          </a:p>
          <a:p>
            <a:r>
              <a:rPr lang="en-US" sz="2000" b="0" dirty="0"/>
              <a:t>Other arguments in </a:t>
            </a:r>
            <a:r>
              <a:rPr lang="en-US" sz="2000" b="0" dirty="0">
                <a:latin typeface="Courier New"/>
                <a:cs typeface="Courier New"/>
              </a:rPr>
              <a:t>%</a:t>
            </a:r>
            <a:r>
              <a:rPr lang="en-US" sz="2000" b="0" dirty="0" err="1">
                <a:latin typeface="Courier New"/>
                <a:cs typeface="Courier New"/>
              </a:rPr>
              <a:t>rdi</a:t>
            </a:r>
            <a:r>
              <a:rPr lang="en-US" sz="2000" b="0" dirty="0"/>
              <a:t>, </a:t>
            </a:r>
            <a:r>
              <a:rPr lang="en-US" sz="2000" b="0" dirty="0">
                <a:latin typeface="Courier New"/>
                <a:cs typeface="Courier New"/>
              </a:rPr>
              <a:t>%</a:t>
            </a:r>
            <a:r>
              <a:rPr lang="en-US" sz="2000" b="0" dirty="0" err="1">
                <a:latin typeface="Courier New"/>
                <a:cs typeface="Courier New"/>
              </a:rPr>
              <a:t>rsi</a:t>
            </a:r>
            <a:r>
              <a:rPr lang="en-US" sz="2000" b="0" dirty="0"/>
              <a:t>, </a:t>
            </a:r>
            <a:r>
              <a:rPr lang="en-US" sz="2000" b="0" dirty="0">
                <a:latin typeface="Courier New"/>
                <a:cs typeface="Courier New"/>
              </a:rPr>
              <a:t>%</a:t>
            </a:r>
            <a:r>
              <a:rPr lang="en-US" sz="2000" b="0" dirty="0" err="1">
                <a:latin typeface="Courier New"/>
                <a:cs typeface="Courier New"/>
              </a:rPr>
              <a:t>rdx</a:t>
            </a:r>
            <a:r>
              <a:rPr lang="en-US" sz="2000" b="0" dirty="0"/>
              <a:t>, </a:t>
            </a:r>
            <a:r>
              <a:rPr lang="en-US" sz="2000" b="0" dirty="0">
                <a:latin typeface="Courier New"/>
                <a:cs typeface="Courier New"/>
              </a:rPr>
              <a:t>%r10</a:t>
            </a:r>
            <a:r>
              <a:rPr lang="en-US" sz="2000" b="0" dirty="0"/>
              <a:t>, </a:t>
            </a:r>
            <a:r>
              <a:rPr lang="en-US" sz="2000" b="0" dirty="0">
                <a:latin typeface="Courier New"/>
                <a:cs typeface="Courier New"/>
              </a:rPr>
              <a:t>%r8</a:t>
            </a:r>
            <a:r>
              <a:rPr lang="en-US" sz="2000" b="0" dirty="0"/>
              <a:t>, </a:t>
            </a:r>
            <a:r>
              <a:rPr lang="en-US" sz="2000" b="0" dirty="0">
                <a:latin typeface="Courier New"/>
                <a:cs typeface="Courier New"/>
              </a:rPr>
              <a:t>%r9</a:t>
            </a:r>
          </a:p>
          <a:p>
            <a:r>
              <a:rPr lang="en-US" sz="2000" b="0" dirty="0"/>
              <a:t>Return value in </a:t>
            </a:r>
            <a:r>
              <a:rPr lang="en-US" sz="2000" b="0" dirty="0">
                <a:latin typeface="Courier New"/>
                <a:cs typeface="Courier New"/>
              </a:rPr>
              <a:t>%</a:t>
            </a:r>
            <a:r>
              <a:rPr lang="en-US" sz="2000" b="0" dirty="0" err="1">
                <a:latin typeface="Courier New"/>
                <a:cs typeface="Courier New"/>
              </a:rPr>
              <a:t>rax</a:t>
            </a:r>
            <a:endParaRPr lang="en-US" sz="2000" b="0" dirty="0">
              <a:latin typeface="Courier New"/>
              <a:cs typeface="Courier New"/>
            </a:endParaRPr>
          </a:p>
          <a:p>
            <a:r>
              <a:rPr lang="en-US" sz="2000" b="0" dirty="0">
                <a:latin typeface="Calibri"/>
                <a:cs typeface="Calibri"/>
              </a:rPr>
              <a:t>Negative value is an error corresponding to negative </a:t>
            </a:r>
            <a:r>
              <a:rPr lang="en-US" sz="2000" b="0" dirty="0" err="1">
                <a:latin typeface="Courier New"/>
                <a:cs typeface="Courier New"/>
              </a:rPr>
              <a:t>errno</a:t>
            </a:r>
            <a:endParaRPr lang="en-US" sz="2000" b="0" dirty="0">
              <a:latin typeface="Courier New"/>
              <a:cs typeface="Courier New"/>
            </a:endParaRPr>
          </a:p>
          <a:p>
            <a:endParaRPr lang="en-US" sz="2000" b="0" dirty="0">
              <a:latin typeface="+mn-lt"/>
              <a:cs typeface="Courier New"/>
            </a:endParaRPr>
          </a:p>
          <a:p>
            <a:endParaRPr lang="en-US" sz="2000" b="0" dirty="0"/>
          </a:p>
          <a:p>
            <a:endParaRPr lang="en-US" sz="2000" b="0" dirty="0"/>
          </a:p>
          <a:p>
            <a:endParaRPr lang="en-US" sz="2000" b="0" dirty="0"/>
          </a:p>
          <a:p>
            <a:endParaRPr lang="en-US" sz="2000" b="0" dirty="0"/>
          </a:p>
          <a:p>
            <a:endParaRPr lang="en-US" sz="2000" b="0" dirty="0"/>
          </a:p>
          <a:p>
            <a:pPr marL="0" indent="0">
              <a:buFont typeface="Wingdings 2" pitchFamily="18" charset="2"/>
              <a:buNone/>
            </a:pPr>
            <a:endParaRPr lang="en-US" sz="2000" b="0" dirty="0"/>
          </a:p>
          <a:p>
            <a:pPr marL="0" indent="0">
              <a:buFont typeface="Wingdings 2" pitchFamily="18" charset="2"/>
              <a:buNone/>
            </a:pPr>
            <a:endParaRPr lang="en-US" sz="2000" b="0" dirty="0"/>
          </a:p>
          <a:p>
            <a:endParaRPr lang="en-US" sz="2000" b="0" dirty="0"/>
          </a:p>
          <a:p>
            <a:endParaRPr lang="en-US" sz="2000" b="0" dirty="0"/>
          </a:p>
          <a:p>
            <a:pPr marL="0" indent="0">
              <a:buFont typeface="Wingdings 2" pitchFamily="18" charset="2"/>
              <a:buNone/>
            </a:pPr>
            <a:endParaRPr lang="en-US" sz="2000" b="0" dirty="0"/>
          </a:p>
        </p:txBody>
      </p:sp>
      <p:sp>
        <p:nvSpPr>
          <p:cNvPr id="2" name="TextBox 1"/>
          <p:cNvSpPr txBox="1"/>
          <p:nvPr/>
        </p:nvSpPr>
        <p:spPr>
          <a:xfrm>
            <a:off x="2819400" y="317480"/>
            <a:ext cx="6402058" cy="4893647"/>
          </a:xfrm>
          <a:prstGeom prst="rect">
            <a:avLst/>
          </a:prstGeom>
          <a:solidFill>
            <a:srgbClr val="FFC000"/>
          </a:solidFill>
        </p:spPr>
        <p:txBody>
          <a:bodyPr wrap="square" rtlCol="0">
            <a:spAutoFit/>
          </a:bodyPr>
          <a:lstStyle/>
          <a:p>
            <a:r>
              <a:rPr lang="en-US" dirty="0">
                <a:latin typeface="Calibri" pitchFamily="34" charset="0"/>
              </a:rPr>
              <a:t>Almost like a function call</a:t>
            </a:r>
          </a:p>
          <a:p>
            <a:pPr marL="285750" indent="-285750">
              <a:buFont typeface="Arial" panose="020B0604020202020204" pitchFamily="34" charset="0"/>
              <a:buChar char="•"/>
            </a:pPr>
            <a:r>
              <a:rPr lang="en-US" dirty="0">
                <a:latin typeface="Calibri" pitchFamily="34" charset="0"/>
              </a:rPr>
              <a:t>Transfer of control</a:t>
            </a:r>
          </a:p>
          <a:p>
            <a:pPr marL="285750" indent="-285750">
              <a:buFont typeface="Arial" panose="020B0604020202020204" pitchFamily="34" charset="0"/>
              <a:buChar char="•"/>
            </a:pPr>
            <a:r>
              <a:rPr lang="en-US" dirty="0">
                <a:latin typeface="Calibri" pitchFamily="34" charset="0"/>
              </a:rPr>
              <a:t>On return, executes next instruction</a:t>
            </a:r>
          </a:p>
          <a:p>
            <a:pPr marL="285750" indent="-285750">
              <a:buFont typeface="Arial" panose="020B0604020202020204" pitchFamily="34" charset="0"/>
              <a:buChar char="•"/>
            </a:pPr>
            <a:r>
              <a:rPr lang="en-US" dirty="0">
                <a:latin typeface="Calibri" pitchFamily="34" charset="0"/>
              </a:rPr>
              <a:t>Passes arguments using calling convention</a:t>
            </a:r>
          </a:p>
          <a:p>
            <a:pPr marL="285750" indent="-285750">
              <a:buFont typeface="Arial" panose="020B0604020202020204" pitchFamily="34" charset="0"/>
              <a:buChar char="•"/>
            </a:pPr>
            <a:r>
              <a:rPr lang="en-US" dirty="0">
                <a:latin typeface="Calibri" pitchFamily="34" charset="0"/>
              </a:rPr>
              <a:t>Gets result in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rax</a:t>
            </a:r>
            <a:endParaRPr lang="en-US" dirty="0">
              <a:latin typeface="Courier New" panose="02070309020205020404" pitchFamily="49" charset="0"/>
              <a:cs typeface="Courier New" panose="02070309020205020404" pitchFamily="49" charset="0"/>
            </a:endParaRPr>
          </a:p>
          <a:p>
            <a:pPr marL="285750" indent="-285750">
              <a:buFontTx/>
              <a:buChar char="-"/>
            </a:pPr>
            <a:endParaRPr lang="en-US" dirty="0">
              <a:latin typeface="Courier New" panose="02070309020205020404" pitchFamily="49" charset="0"/>
              <a:cs typeface="Courier New" panose="02070309020205020404" pitchFamily="49" charset="0"/>
            </a:endParaRPr>
          </a:p>
          <a:p>
            <a:r>
              <a:rPr lang="en-US" dirty="0">
                <a:latin typeface="Calibri" pitchFamily="34" charset="0"/>
              </a:rPr>
              <a:t>One Important exception!</a:t>
            </a:r>
          </a:p>
          <a:p>
            <a:pPr marL="285750" indent="-285750">
              <a:buFont typeface="Arial" panose="020B0604020202020204" pitchFamily="34" charset="0"/>
              <a:buChar char="•"/>
            </a:pPr>
            <a:r>
              <a:rPr lang="en-US" dirty="0">
                <a:latin typeface="Calibri" pitchFamily="34" charset="0"/>
              </a:rPr>
              <a:t>Executed by Kernel</a:t>
            </a:r>
          </a:p>
          <a:p>
            <a:pPr marL="285750" indent="-285750">
              <a:buFont typeface="Arial" panose="020B0604020202020204" pitchFamily="34" charset="0"/>
              <a:buChar char="•"/>
            </a:pPr>
            <a:r>
              <a:rPr lang="en-US" dirty="0">
                <a:latin typeface="Calibri" pitchFamily="34" charset="0"/>
              </a:rPr>
              <a:t>Different set of privileges</a:t>
            </a:r>
          </a:p>
          <a:p>
            <a:pPr marL="285750" indent="-285750">
              <a:buFont typeface="Arial" panose="020B0604020202020204" pitchFamily="34" charset="0"/>
              <a:buChar char="•"/>
            </a:pPr>
            <a:r>
              <a:rPr lang="en-US" dirty="0">
                <a:latin typeface="Calibri" pitchFamily="34" charset="0"/>
              </a:rPr>
              <a:t>And other differences: </a:t>
            </a:r>
          </a:p>
          <a:p>
            <a:pPr marL="742950" lvl="1" indent="-285750">
              <a:buFont typeface="Arial" panose="020B0604020202020204" pitchFamily="34" charset="0"/>
              <a:buChar char="•"/>
            </a:pPr>
            <a:r>
              <a:rPr lang="en-US" dirty="0">
                <a:latin typeface="Calibri" pitchFamily="34" charset="0"/>
              </a:rPr>
              <a:t>E.g., “address” of “function” is in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rax</a:t>
            </a:r>
            <a:endParaRPr lang="en-US" dirty="0">
              <a:latin typeface="Courier New" panose="02070309020205020404" pitchFamily="49" charset="0"/>
              <a:cs typeface="Courier New" panose="02070309020205020404" pitchFamily="49" charset="0"/>
            </a:endParaRPr>
          </a:p>
          <a:p>
            <a:pPr marL="742950" lvl="1" indent="-285750">
              <a:buFont typeface="Arial" panose="020B0604020202020204" pitchFamily="34" charset="0"/>
              <a:buChar char="•"/>
            </a:pPr>
            <a:r>
              <a:rPr lang="en-US" dirty="0">
                <a:latin typeface="Calibri" pitchFamily="34" charset="0"/>
              </a:rPr>
              <a:t>Uses </a:t>
            </a:r>
            <a:r>
              <a:rPr lang="en-US" dirty="0" err="1">
                <a:latin typeface="Courier New" panose="02070309020205020404" pitchFamily="49" charset="0"/>
                <a:cs typeface="Courier New" panose="02070309020205020404" pitchFamily="49" charset="0"/>
              </a:rPr>
              <a:t>errno</a:t>
            </a:r>
            <a:endParaRPr lang="en-US" dirty="0">
              <a:latin typeface="Courier New" panose="02070309020205020404" pitchFamily="49" charset="0"/>
              <a:cs typeface="Courier New" panose="02070309020205020404" pitchFamily="49" charset="0"/>
            </a:endParaRPr>
          </a:p>
          <a:p>
            <a:pPr marL="742950" lvl="1" indent="-285750">
              <a:buFont typeface="Arial" panose="020B0604020202020204" pitchFamily="34" charset="0"/>
              <a:buChar char="•"/>
            </a:pPr>
            <a:r>
              <a:rPr lang="en-US" dirty="0">
                <a:latin typeface="Calibri" pitchFamily="34" charset="0"/>
              </a:rPr>
              <a:t>Etc.</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762000" y="3581400"/>
            <a:ext cx="5715000" cy="2286000"/>
          </a:xfrm>
          <a:prstGeom prst="rect">
            <a:avLst/>
          </a:prstGeom>
          <a:solidFill>
            <a:srgbClr val="E9E1C9"/>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481282" name="Rectangle 2"/>
          <p:cNvSpPr>
            <a:spLocks noGrp="1" noChangeArrowheads="1"/>
          </p:cNvSpPr>
          <p:nvPr>
            <p:ph type="title"/>
          </p:nvPr>
        </p:nvSpPr>
        <p:spPr>
          <a:xfrm>
            <a:off x="441652" y="587375"/>
            <a:ext cx="7893050" cy="555625"/>
          </a:xfrm>
          <a:noFill/>
          <a:ln/>
        </p:spPr>
        <p:txBody>
          <a:bodyPr/>
          <a:lstStyle/>
          <a:p>
            <a:r>
              <a:rPr lang="en-US" dirty="0"/>
              <a:t>Fault Example: Page Fault</a:t>
            </a:r>
          </a:p>
        </p:txBody>
      </p:sp>
      <p:sp>
        <p:nvSpPr>
          <p:cNvPr id="481297" name="Rectangle 17"/>
          <p:cNvSpPr>
            <a:spLocks noGrp="1" noChangeArrowheads="1"/>
          </p:cNvSpPr>
          <p:nvPr>
            <p:ph type="body" idx="1"/>
          </p:nvPr>
        </p:nvSpPr>
        <p:spPr>
          <a:xfrm>
            <a:off x="457200" y="1295400"/>
            <a:ext cx="8153400" cy="1066800"/>
          </a:xfrm>
        </p:spPr>
        <p:txBody>
          <a:bodyPr/>
          <a:lstStyle/>
          <a:p>
            <a:r>
              <a:rPr lang="en-US" sz="2000" b="0" dirty="0"/>
              <a:t>User writes to memory location</a:t>
            </a:r>
          </a:p>
          <a:p>
            <a:r>
              <a:rPr lang="en-US" sz="2000" b="0" dirty="0"/>
              <a:t>That portion (page) of user’s memory </a:t>
            </a:r>
            <a:br>
              <a:rPr lang="en-US" sz="2000" b="0" dirty="0"/>
            </a:br>
            <a:r>
              <a:rPr lang="en-US" sz="2000" b="0" dirty="0"/>
              <a:t>is currently on disk</a:t>
            </a:r>
          </a:p>
          <a:p>
            <a:endParaRPr lang="en-US" sz="2200" b="0" dirty="0"/>
          </a:p>
          <a:p>
            <a:endParaRPr lang="en-US" sz="2200" b="0" dirty="0"/>
          </a:p>
          <a:p>
            <a:endParaRPr lang="en-US" sz="2200" b="0" dirty="0"/>
          </a:p>
          <a:p>
            <a:endParaRPr lang="en-US" sz="2200" b="0" dirty="0"/>
          </a:p>
          <a:p>
            <a:endParaRPr lang="en-US" sz="2200" b="0" dirty="0"/>
          </a:p>
          <a:p>
            <a:endParaRPr lang="en-US" sz="2200" b="0" dirty="0"/>
          </a:p>
          <a:p>
            <a:endParaRPr lang="en-US" sz="2200" b="0" dirty="0"/>
          </a:p>
          <a:p>
            <a:pPr marL="0" indent="0">
              <a:buNone/>
            </a:pPr>
            <a:endParaRPr lang="en-US" sz="2000" b="0" dirty="0"/>
          </a:p>
        </p:txBody>
      </p:sp>
      <p:sp>
        <p:nvSpPr>
          <p:cNvPr id="481298" name="Text Box 18"/>
          <p:cNvSpPr txBox="1">
            <a:spLocks noChangeArrowheads="1"/>
          </p:cNvSpPr>
          <p:nvPr/>
        </p:nvSpPr>
        <p:spPr bwMode="auto">
          <a:xfrm>
            <a:off x="6113354" y="1022350"/>
            <a:ext cx="2165350" cy="1339850"/>
          </a:xfrm>
          <a:prstGeom prst="rect">
            <a:avLst/>
          </a:prstGeom>
          <a:solidFill>
            <a:srgbClr val="F6F5BD"/>
          </a:solidFill>
          <a:ln w="12700">
            <a:solidFill>
              <a:schemeClr val="tx1"/>
            </a:solidFill>
            <a:miter lim="800000"/>
            <a:headEnd/>
            <a:tailEnd/>
          </a:ln>
          <a:effectLst/>
        </p:spPr>
        <p:txBody>
          <a:bodyPr wrap="none">
            <a:spAutoFit/>
          </a:bodyPr>
          <a:lstStyle/>
          <a:p>
            <a:pPr algn="l">
              <a:lnSpc>
                <a:spcPct val="100000"/>
              </a:lnSpc>
            </a:pPr>
            <a:r>
              <a:rPr lang="en-US" sz="1600" dirty="0" err="1">
                <a:latin typeface="Courier New" pitchFamily="49" charset="0"/>
              </a:rPr>
              <a:t>int</a:t>
            </a:r>
            <a:r>
              <a:rPr lang="en-US" sz="1600" dirty="0">
                <a:latin typeface="Courier New" pitchFamily="49" charset="0"/>
              </a:rPr>
              <a:t> a[1000];</a:t>
            </a:r>
          </a:p>
          <a:p>
            <a:pPr algn="l">
              <a:lnSpc>
                <a:spcPct val="100000"/>
              </a:lnSpc>
            </a:pPr>
            <a:r>
              <a:rPr lang="en-US" sz="1600" dirty="0">
                <a:latin typeface="Courier New" pitchFamily="49" charset="0"/>
              </a:rPr>
              <a:t>main ()</a:t>
            </a:r>
          </a:p>
          <a:p>
            <a:pPr algn="l">
              <a:lnSpc>
                <a:spcPct val="100000"/>
              </a:lnSpc>
            </a:pPr>
            <a:r>
              <a:rPr lang="en-US" sz="1600" dirty="0">
                <a:latin typeface="Courier New" pitchFamily="49" charset="0"/>
              </a:rPr>
              <a:t>{</a:t>
            </a:r>
          </a:p>
          <a:p>
            <a:pPr algn="l">
              <a:lnSpc>
                <a:spcPct val="100000"/>
              </a:lnSpc>
            </a:pPr>
            <a:r>
              <a:rPr lang="en-US" sz="1600" dirty="0">
                <a:latin typeface="Courier New" pitchFamily="49" charset="0"/>
              </a:rPr>
              <a:t>    a[500] = 13;</a:t>
            </a:r>
          </a:p>
          <a:p>
            <a:pPr algn="l">
              <a:lnSpc>
                <a:spcPct val="100000"/>
              </a:lnSpc>
            </a:pPr>
            <a:r>
              <a:rPr lang="en-US" sz="1600" dirty="0">
                <a:latin typeface="Courier New" pitchFamily="49" charset="0"/>
              </a:rPr>
              <a:t>}</a:t>
            </a:r>
          </a:p>
        </p:txBody>
      </p:sp>
      <p:sp>
        <p:nvSpPr>
          <p:cNvPr id="481299" name="Text Box 19"/>
          <p:cNvSpPr txBox="1">
            <a:spLocks noChangeArrowheads="1"/>
          </p:cNvSpPr>
          <p:nvPr/>
        </p:nvSpPr>
        <p:spPr bwMode="auto">
          <a:xfrm>
            <a:off x="914400" y="2488982"/>
            <a:ext cx="7348538" cy="361950"/>
          </a:xfrm>
          <a:prstGeom prst="rect">
            <a:avLst/>
          </a:prstGeom>
          <a:solidFill>
            <a:schemeClr val="bg1">
              <a:lumMod val="95000"/>
            </a:schemeClr>
          </a:solidFill>
          <a:ln w="12700">
            <a:solidFill>
              <a:schemeClr val="tx1"/>
            </a:solidFill>
            <a:miter lim="800000"/>
            <a:headEnd/>
            <a:tailEnd/>
          </a:ln>
          <a:effectLst/>
        </p:spPr>
        <p:txBody>
          <a:bodyPr wrap="none">
            <a:spAutoFit/>
          </a:bodyPr>
          <a:lstStyle/>
          <a:p>
            <a:pPr algn="l">
              <a:lnSpc>
                <a:spcPct val="100000"/>
              </a:lnSpc>
            </a:pPr>
            <a:r>
              <a:rPr lang="en-US" sz="1600">
                <a:latin typeface="Courier New" pitchFamily="49" charset="0"/>
              </a:rPr>
              <a:t> 80483b7:	c7 05 10 9d 04 08 0d 	movl   $0xd,0x8049d10</a:t>
            </a:r>
          </a:p>
        </p:txBody>
      </p:sp>
      <p:sp>
        <p:nvSpPr>
          <p:cNvPr id="20" name="Rectangle 4"/>
          <p:cNvSpPr>
            <a:spLocks noChangeArrowheads="1"/>
          </p:cNvSpPr>
          <p:nvPr/>
        </p:nvSpPr>
        <p:spPr bwMode="auto">
          <a:xfrm>
            <a:off x="838200" y="3633951"/>
            <a:ext cx="1511126" cy="459092"/>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i="1" dirty="0">
                <a:solidFill>
                  <a:schemeClr val="tx1">
                    <a:lumMod val="50000"/>
                    <a:lumOff val="50000"/>
                  </a:schemeClr>
                </a:solidFill>
                <a:latin typeface="Calibri" pitchFamily="34" charset="0"/>
              </a:rPr>
              <a:t>User code</a:t>
            </a:r>
          </a:p>
        </p:txBody>
      </p:sp>
      <p:sp>
        <p:nvSpPr>
          <p:cNvPr id="21" name="Rectangle 5"/>
          <p:cNvSpPr>
            <a:spLocks noChangeArrowheads="1"/>
          </p:cNvSpPr>
          <p:nvPr/>
        </p:nvSpPr>
        <p:spPr bwMode="auto">
          <a:xfrm>
            <a:off x="3581400" y="3633951"/>
            <a:ext cx="1746317" cy="459092"/>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i="1" dirty="0">
                <a:solidFill>
                  <a:schemeClr val="tx1">
                    <a:lumMod val="50000"/>
                    <a:lumOff val="50000"/>
                  </a:schemeClr>
                </a:solidFill>
                <a:latin typeface="Calibri" pitchFamily="34" charset="0"/>
              </a:rPr>
              <a:t>Kernel code</a:t>
            </a:r>
          </a:p>
        </p:txBody>
      </p:sp>
      <p:sp>
        <p:nvSpPr>
          <p:cNvPr id="22" name="Line 6"/>
          <p:cNvSpPr>
            <a:spLocks noChangeShapeType="1"/>
          </p:cNvSpPr>
          <p:nvPr/>
        </p:nvSpPr>
        <p:spPr bwMode="auto">
          <a:xfrm>
            <a:off x="1652588" y="4156238"/>
            <a:ext cx="0" cy="598488"/>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3" name="Line 7"/>
          <p:cNvSpPr>
            <a:spLocks noChangeShapeType="1"/>
          </p:cNvSpPr>
          <p:nvPr/>
        </p:nvSpPr>
        <p:spPr bwMode="auto">
          <a:xfrm>
            <a:off x="1658938" y="4761076"/>
            <a:ext cx="2806700" cy="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4" name="Line 8"/>
          <p:cNvSpPr>
            <a:spLocks noChangeShapeType="1"/>
          </p:cNvSpPr>
          <p:nvPr/>
        </p:nvSpPr>
        <p:spPr bwMode="auto">
          <a:xfrm>
            <a:off x="4471988" y="4767426"/>
            <a:ext cx="0" cy="59690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5" name="Line 9"/>
          <p:cNvSpPr>
            <a:spLocks noChangeShapeType="1"/>
          </p:cNvSpPr>
          <p:nvPr/>
        </p:nvSpPr>
        <p:spPr bwMode="auto">
          <a:xfrm flipH="1" flipV="1">
            <a:off x="1646237" y="4767426"/>
            <a:ext cx="2832100" cy="60960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6" name="Line 10"/>
          <p:cNvSpPr>
            <a:spLocks noChangeShapeType="1"/>
          </p:cNvSpPr>
          <p:nvPr/>
        </p:nvSpPr>
        <p:spPr bwMode="auto">
          <a:xfrm flipH="1">
            <a:off x="1646238" y="4857913"/>
            <a:ext cx="6350" cy="909638"/>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7" name="Rectangle 11"/>
          <p:cNvSpPr>
            <a:spLocks noChangeArrowheads="1"/>
          </p:cNvSpPr>
          <p:nvPr/>
        </p:nvSpPr>
        <p:spPr bwMode="auto">
          <a:xfrm>
            <a:off x="2124964" y="4395951"/>
            <a:ext cx="2213116" cy="366759"/>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1800" b="0" i="1" dirty="0">
                <a:latin typeface="Calibri" pitchFamily="34" charset="0"/>
              </a:rPr>
              <a:t>Exception: page fault</a:t>
            </a:r>
          </a:p>
        </p:txBody>
      </p:sp>
      <p:sp>
        <p:nvSpPr>
          <p:cNvPr id="28" name="Rectangle 12"/>
          <p:cNvSpPr>
            <a:spLocks noChangeArrowheads="1"/>
          </p:cNvSpPr>
          <p:nvPr/>
        </p:nvSpPr>
        <p:spPr bwMode="auto">
          <a:xfrm>
            <a:off x="4502150" y="4740166"/>
            <a:ext cx="1974850" cy="643758"/>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en-US" sz="1800" b="0" i="1" dirty="0">
                <a:latin typeface="Calibri" pitchFamily="34" charset="0"/>
              </a:rPr>
              <a:t>Copy page from disk to memory</a:t>
            </a:r>
          </a:p>
        </p:txBody>
      </p:sp>
      <p:sp>
        <p:nvSpPr>
          <p:cNvPr id="29" name="Rectangle 13"/>
          <p:cNvSpPr>
            <a:spLocks noChangeArrowheads="1"/>
          </p:cNvSpPr>
          <p:nvPr/>
        </p:nvSpPr>
        <p:spPr bwMode="auto">
          <a:xfrm>
            <a:off x="2520951" y="5147442"/>
            <a:ext cx="1817130" cy="643758"/>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en-US" sz="1800" b="0" i="1" dirty="0">
                <a:latin typeface="Calibri" pitchFamily="34" charset="0"/>
              </a:rPr>
              <a:t>Return and </a:t>
            </a:r>
            <a:r>
              <a:rPr lang="en-US" sz="1800" b="0" i="1" dirty="0" err="1">
                <a:latin typeface="Calibri" pitchFamily="34" charset="0"/>
              </a:rPr>
              <a:t>reexecute</a:t>
            </a:r>
            <a:r>
              <a:rPr lang="en-US" sz="1800" b="0" i="1" dirty="0">
                <a:latin typeface="Calibri" pitchFamily="34" charset="0"/>
              </a:rPr>
              <a:t> </a:t>
            </a:r>
            <a:r>
              <a:rPr lang="en-US" sz="1800" b="0" i="1" dirty="0" err="1">
                <a:latin typeface="Calibri" pitchFamily="34" charset="0"/>
              </a:rPr>
              <a:t>movl</a:t>
            </a:r>
            <a:endParaRPr lang="en-US" sz="1800" b="0" dirty="0">
              <a:latin typeface="Calibri" pitchFamily="34" charset="0"/>
            </a:endParaRPr>
          </a:p>
        </p:txBody>
      </p:sp>
      <p:sp>
        <p:nvSpPr>
          <p:cNvPr id="30" name="Text Box 15"/>
          <p:cNvSpPr txBox="1">
            <a:spLocks noChangeArrowheads="1"/>
          </p:cNvSpPr>
          <p:nvPr/>
        </p:nvSpPr>
        <p:spPr bwMode="auto">
          <a:xfrm>
            <a:off x="1098332" y="4595649"/>
            <a:ext cx="544573" cy="307777"/>
          </a:xfrm>
          <a:prstGeom prst="rect">
            <a:avLst/>
          </a:prstGeom>
          <a:noFill/>
          <a:ln w="25400">
            <a:noFill/>
            <a:miter lim="800000"/>
            <a:headEnd/>
            <a:tailEnd/>
          </a:ln>
          <a:effectLst/>
        </p:spPr>
        <p:txBody>
          <a:bodyPr wrap="none">
            <a:spAutoFit/>
          </a:bodyPr>
          <a:lstStyle/>
          <a:p>
            <a:pPr algn="l">
              <a:lnSpc>
                <a:spcPct val="100000"/>
              </a:lnSpc>
            </a:pPr>
            <a:r>
              <a:rPr lang="en-US" sz="1400" b="0" dirty="0" err="1">
                <a:latin typeface="Calibri" pitchFamily="34" charset="0"/>
              </a:rPr>
              <a:t>movl</a:t>
            </a:r>
            <a:endParaRPr lang="en-US" sz="1400" b="0" dirty="0">
              <a:latin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0" grpId="0"/>
      <p:bldP spid="21" grpId="0"/>
      <p:bldP spid="22" grpId="0" animBg="1"/>
      <p:bldP spid="23" grpId="0" animBg="1"/>
      <p:bldP spid="24" grpId="0" animBg="1"/>
      <p:bldP spid="25" grpId="0" animBg="1"/>
      <p:bldP spid="26" grpId="0" animBg="1"/>
      <p:bldP spid="27" grpId="0"/>
      <p:bldP spid="28" grpId="0"/>
      <p:bldP spid="29" grpId="0"/>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a:xfrm>
            <a:off x="457200" y="533400"/>
            <a:ext cx="8686800" cy="555625"/>
          </a:xfrm>
          <a:noFill/>
          <a:ln/>
        </p:spPr>
        <p:txBody>
          <a:bodyPr/>
          <a:lstStyle/>
          <a:p>
            <a:r>
              <a:rPr lang="en-US" dirty="0"/>
              <a:t>Fault Example: Invalid Memory Reference</a:t>
            </a:r>
          </a:p>
        </p:txBody>
      </p:sp>
      <p:sp>
        <p:nvSpPr>
          <p:cNvPr id="482318" name="Rectangle 14"/>
          <p:cNvSpPr>
            <a:spLocks noGrp="1" noChangeArrowheads="1"/>
          </p:cNvSpPr>
          <p:nvPr>
            <p:ph type="body" idx="1"/>
          </p:nvPr>
        </p:nvSpPr>
        <p:spPr>
          <a:xfrm>
            <a:off x="517634" y="5525815"/>
            <a:ext cx="6705600" cy="874985"/>
          </a:xfrm>
        </p:spPr>
        <p:txBody>
          <a:bodyPr/>
          <a:lstStyle/>
          <a:p>
            <a:r>
              <a:rPr lang="en-US" sz="2000" b="0" dirty="0"/>
              <a:t>Sends </a:t>
            </a:r>
            <a:r>
              <a:rPr lang="en-US" sz="2000" dirty="0">
                <a:latin typeface="Courier New" pitchFamily="49" charset="0"/>
              </a:rPr>
              <a:t>SIGSEGV</a:t>
            </a:r>
            <a:r>
              <a:rPr lang="en-US" sz="2000" b="0" dirty="0"/>
              <a:t> signal to user process</a:t>
            </a:r>
          </a:p>
          <a:p>
            <a:r>
              <a:rPr lang="en-US" sz="2000" b="0" dirty="0"/>
              <a:t>User process exits with “segmentation fault”</a:t>
            </a:r>
          </a:p>
        </p:txBody>
      </p:sp>
      <p:sp>
        <p:nvSpPr>
          <p:cNvPr id="482319" name="Text Box 15"/>
          <p:cNvSpPr txBox="1">
            <a:spLocks noChangeArrowheads="1"/>
          </p:cNvSpPr>
          <p:nvPr/>
        </p:nvSpPr>
        <p:spPr bwMode="auto">
          <a:xfrm>
            <a:off x="959068" y="1219200"/>
            <a:ext cx="2287588" cy="1339850"/>
          </a:xfrm>
          <a:prstGeom prst="rect">
            <a:avLst/>
          </a:prstGeom>
          <a:solidFill>
            <a:srgbClr val="F6F5BD"/>
          </a:solidFill>
          <a:ln w="12700">
            <a:solidFill>
              <a:schemeClr val="tx1"/>
            </a:solidFill>
            <a:miter lim="800000"/>
            <a:headEnd/>
            <a:tailEnd/>
          </a:ln>
          <a:effectLst/>
        </p:spPr>
        <p:txBody>
          <a:bodyPr wrap="none">
            <a:spAutoFit/>
          </a:bodyPr>
          <a:lstStyle/>
          <a:p>
            <a:r>
              <a:rPr lang="en-US" sz="1600" dirty="0" err="1">
                <a:latin typeface="Courier New" pitchFamily="49" charset="0"/>
              </a:rPr>
              <a:t>int a[1000];</a:t>
            </a:r>
          </a:p>
          <a:p>
            <a:r>
              <a:rPr lang="en-US" sz="1600" dirty="0" err="1">
                <a:latin typeface="Courier New" pitchFamily="49" charset="0"/>
              </a:rPr>
              <a:t>main ()</a:t>
            </a:r>
          </a:p>
          <a:p>
            <a:r>
              <a:rPr lang="en-US" sz="1600" dirty="0" err="1">
                <a:latin typeface="Courier New" pitchFamily="49" charset="0"/>
              </a:rPr>
              <a:t>{</a:t>
            </a:r>
          </a:p>
          <a:p>
            <a:r>
              <a:rPr lang="en-US" sz="1600" dirty="0" err="1">
                <a:latin typeface="Courier New" pitchFamily="49" charset="0"/>
              </a:rPr>
              <a:t>    a[5000] = 13;</a:t>
            </a:r>
          </a:p>
          <a:p>
            <a:r>
              <a:rPr lang="en-US" sz="1600" dirty="0" err="1">
                <a:latin typeface="Courier New" pitchFamily="49" charset="0"/>
              </a:rPr>
              <a:t>}</a:t>
            </a:r>
          </a:p>
        </p:txBody>
      </p:sp>
      <p:sp>
        <p:nvSpPr>
          <p:cNvPr id="482320" name="Text Box 16"/>
          <p:cNvSpPr txBox="1">
            <a:spLocks noChangeArrowheads="1"/>
          </p:cNvSpPr>
          <p:nvPr/>
        </p:nvSpPr>
        <p:spPr bwMode="auto">
          <a:xfrm>
            <a:off x="959068" y="2667000"/>
            <a:ext cx="7393371" cy="338554"/>
          </a:xfrm>
          <a:prstGeom prst="rect">
            <a:avLst/>
          </a:prstGeom>
          <a:solidFill>
            <a:schemeClr val="bg1">
              <a:lumMod val="95000"/>
            </a:schemeClr>
          </a:solidFill>
          <a:ln w="12700">
            <a:solidFill>
              <a:schemeClr val="tx1"/>
            </a:solidFill>
            <a:miter lim="800000"/>
            <a:headEnd/>
            <a:tailEnd/>
          </a:ln>
          <a:effectLst/>
        </p:spPr>
        <p:txBody>
          <a:bodyPr wrap="none">
            <a:spAutoFit/>
          </a:bodyPr>
          <a:lstStyle/>
          <a:p>
            <a:r>
              <a:rPr lang="en-US" sz="1600">
                <a:latin typeface="Courier New" pitchFamily="49" charset="0"/>
              </a:rPr>
              <a:t> 80483b7:	c7 05 60 e3 04 08 0d 	movl   $0xd,0x804e360</a:t>
            </a:r>
          </a:p>
        </p:txBody>
      </p:sp>
      <p:sp>
        <p:nvSpPr>
          <p:cNvPr id="18" name="Rectangle 17"/>
          <p:cNvSpPr/>
          <p:nvPr/>
        </p:nvSpPr>
        <p:spPr bwMode="auto">
          <a:xfrm>
            <a:off x="959068" y="3276600"/>
            <a:ext cx="7270532" cy="2057400"/>
          </a:xfrm>
          <a:prstGeom prst="rect">
            <a:avLst/>
          </a:prstGeom>
          <a:solidFill>
            <a:srgbClr val="E9E1C9"/>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19" name="Rectangle 4"/>
          <p:cNvSpPr>
            <a:spLocks noChangeArrowheads="1"/>
          </p:cNvSpPr>
          <p:nvPr/>
        </p:nvSpPr>
        <p:spPr bwMode="auto">
          <a:xfrm>
            <a:off x="1060450" y="3276600"/>
            <a:ext cx="1511126" cy="459092"/>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i="1" dirty="0">
                <a:solidFill>
                  <a:schemeClr val="tx1">
                    <a:lumMod val="50000"/>
                    <a:lumOff val="50000"/>
                  </a:schemeClr>
                </a:solidFill>
                <a:latin typeface="Calibri" pitchFamily="34" charset="0"/>
              </a:rPr>
              <a:t>User code</a:t>
            </a:r>
          </a:p>
        </p:txBody>
      </p:sp>
      <p:sp>
        <p:nvSpPr>
          <p:cNvPr id="20" name="Rectangle 5"/>
          <p:cNvSpPr>
            <a:spLocks noChangeArrowheads="1"/>
          </p:cNvSpPr>
          <p:nvPr/>
        </p:nvSpPr>
        <p:spPr bwMode="auto">
          <a:xfrm>
            <a:off x="3810000" y="3276600"/>
            <a:ext cx="1746317" cy="459092"/>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i="1" dirty="0">
                <a:solidFill>
                  <a:schemeClr val="tx1">
                    <a:lumMod val="50000"/>
                    <a:lumOff val="50000"/>
                  </a:schemeClr>
                </a:solidFill>
                <a:latin typeface="Calibri" pitchFamily="34" charset="0"/>
              </a:rPr>
              <a:t>Kernel code</a:t>
            </a:r>
          </a:p>
        </p:txBody>
      </p:sp>
      <p:sp>
        <p:nvSpPr>
          <p:cNvPr id="21" name="Line 6"/>
          <p:cNvSpPr>
            <a:spLocks noChangeShapeType="1"/>
          </p:cNvSpPr>
          <p:nvPr/>
        </p:nvSpPr>
        <p:spPr bwMode="auto">
          <a:xfrm>
            <a:off x="1874838" y="3798887"/>
            <a:ext cx="0" cy="598488"/>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2" name="Line 7"/>
          <p:cNvSpPr>
            <a:spLocks noChangeShapeType="1"/>
          </p:cNvSpPr>
          <p:nvPr/>
        </p:nvSpPr>
        <p:spPr bwMode="auto">
          <a:xfrm>
            <a:off x="1881188" y="4403725"/>
            <a:ext cx="2806700" cy="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3" name="Line 8"/>
          <p:cNvSpPr>
            <a:spLocks noChangeShapeType="1"/>
          </p:cNvSpPr>
          <p:nvPr/>
        </p:nvSpPr>
        <p:spPr bwMode="auto">
          <a:xfrm>
            <a:off x="4694238" y="4410075"/>
            <a:ext cx="0" cy="59690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26" name="Rectangle 11"/>
          <p:cNvSpPr>
            <a:spLocks noChangeArrowheads="1"/>
          </p:cNvSpPr>
          <p:nvPr/>
        </p:nvSpPr>
        <p:spPr bwMode="auto">
          <a:xfrm>
            <a:off x="2277364" y="4038600"/>
            <a:ext cx="2213116" cy="366759"/>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1800" b="0" i="1" dirty="0">
                <a:latin typeface="Calibri" pitchFamily="34" charset="0"/>
              </a:rPr>
              <a:t>Exception: page fault</a:t>
            </a:r>
          </a:p>
        </p:txBody>
      </p:sp>
      <p:sp>
        <p:nvSpPr>
          <p:cNvPr id="27" name="Rectangle 12"/>
          <p:cNvSpPr>
            <a:spLocks noChangeArrowheads="1"/>
          </p:cNvSpPr>
          <p:nvPr/>
        </p:nvSpPr>
        <p:spPr bwMode="auto">
          <a:xfrm>
            <a:off x="4724400" y="4495800"/>
            <a:ext cx="2286000" cy="366759"/>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en-US" sz="1800" b="0" i="1" dirty="0">
                <a:latin typeface="Calibri" pitchFamily="34" charset="0"/>
              </a:rPr>
              <a:t>Detect invalid address</a:t>
            </a:r>
          </a:p>
        </p:txBody>
      </p:sp>
      <p:sp>
        <p:nvSpPr>
          <p:cNvPr id="29" name="Text Box 15"/>
          <p:cNvSpPr txBox="1">
            <a:spLocks noChangeArrowheads="1"/>
          </p:cNvSpPr>
          <p:nvPr/>
        </p:nvSpPr>
        <p:spPr bwMode="auto">
          <a:xfrm>
            <a:off x="1319049" y="4240574"/>
            <a:ext cx="544573" cy="307777"/>
          </a:xfrm>
          <a:prstGeom prst="rect">
            <a:avLst/>
          </a:prstGeom>
          <a:noFill/>
          <a:ln w="25400">
            <a:noFill/>
            <a:miter lim="800000"/>
            <a:headEnd/>
            <a:tailEnd/>
          </a:ln>
          <a:effectLst/>
        </p:spPr>
        <p:txBody>
          <a:bodyPr wrap="none">
            <a:spAutoFit/>
          </a:bodyPr>
          <a:lstStyle/>
          <a:p>
            <a:pPr algn="l">
              <a:lnSpc>
                <a:spcPct val="100000"/>
              </a:lnSpc>
            </a:pPr>
            <a:r>
              <a:rPr lang="en-US" sz="1400" b="0" dirty="0" err="1">
                <a:latin typeface="Calibri" pitchFamily="34" charset="0"/>
              </a:rPr>
              <a:t>movl</a:t>
            </a:r>
            <a:endParaRPr lang="en-US" sz="1400" b="0" dirty="0">
              <a:latin typeface="Calibri" pitchFamily="34" charset="0"/>
            </a:endParaRPr>
          </a:p>
        </p:txBody>
      </p:sp>
      <p:sp>
        <p:nvSpPr>
          <p:cNvPr id="31" name="Line 7"/>
          <p:cNvSpPr>
            <a:spLocks noChangeShapeType="1"/>
          </p:cNvSpPr>
          <p:nvPr/>
        </p:nvSpPr>
        <p:spPr bwMode="auto">
          <a:xfrm>
            <a:off x="4708634" y="5005551"/>
            <a:ext cx="1768366" cy="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32" name="Rectangle 12"/>
          <p:cNvSpPr>
            <a:spLocks noChangeArrowheads="1"/>
          </p:cNvSpPr>
          <p:nvPr/>
        </p:nvSpPr>
        <p:spPr bwMode="auto">
          <a:xfrm>
            <a:off x="6477000" y="4814841"/>
            <a:ext cx="1600200" cy="366759"/>
          </a:xfrm>
          <a:prstGeom prst="rect">
            <a:avLst/>
          </a:prstGeom>
          <a:noFill/>
          <a:ln w="12700">
            <a:noFill/>
            <a:miter lim="800000"/>
            <a:headEnd/>
            <a:tailEnd/>
          </a:ln>
          <a:effectLst/>
        </p:spPr>
        <p:txBody>
          <a:bodyPr wrap="square" lIns="90479" tIns="44446" rIns="90479" bIns="44446">
            <a:spAutoFit/>
          </a:bodyPr>
          <a:lstStyle/>
          <a:p>
            <a:pPr algn="l">
              <a:lnSpc>
                <a:spcPct val="100000"/>
              </a:lnSpc>
            </a:pPr>
            <a:r>
              <a:rPr lang="en-US" sz="1800" b="0" i="1" dirty="0">
                <a:latin typeface="Calibri" pitchFamily="34" charset="0"/>
              </a:rPr>
              <a:t>Signal process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82318">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23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18" grpId="0" build="p"/>
      <p:bldP spid="18" grpId="0" animBg="1"/>
      <p:bldP spid="19" grpId="0"/>
      <p:bldP spid="20" grpId="0"/>
      <p:bldP spid="21" grpId="0" animBg="1"/>
      <p:bldP spid="22" grpId="0" animBg="1"/>
      <p:bldP spid="23" grpId="0" animBg="1"/>
      <p:bldP spid="26" grpId="0"/>
      <p:bldP spid="27" grpId="0"/>
      <p:bldP spid="29" grpId="0"/>
      <p:bldP spid="31" grpId="0" animBg="1"/>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2297-7507-46C0-A89E-A0A2AE76A026}"/>
              </a:ext>
            </a:extLst>
          </p:cNvPr>
          <p:cNvSpPr>
            <a:spLocks noGrp="1"/>
          </p:cNvSpPr>
          <p:nvPr>
            <p:ph type="title"/>
          </p:nvPr>
        </p:nvSpPr>
        <p:spPr/>
        <p:txBody>
          <a:bodyPr/>
          <a:lstStyle/>
          <a:p>
            <a:r>
              <a:rPr lang="en-US" dirty="0" err="1"/>
              <a:t>Malloclab</a:t>
            </a:r>
            <a:r>
              <a:rPr lang="en-US" dirty="0"/>
              <a:t> bootcamp</a:t>
            </a:r>
          </a:p>
        </p:txBody>
      </p:sp>
      <p:sp>
        <p:nvSpPr>
          <p:cNvPr id="3" name="Content Placeholder 2">
            <a:extLst>
              <a:ext uri="{FF2B5EF4-FFF2-40B4-BE49-F238E27FC236}">
                <a16:creationId xmlns:a16="http://schemas.microsoft.com/office/drawing/2014/main" id="{37722F42-9A72-445A-B6E1-91EED0C59636}"/>
              </a:ext>
            </a:extLst>
          </p:cNvPr>
          <p:cNvSpPr>
            <a:spLocks noGrp="1"/>
          </p:cNvSpPr>
          <p:nvPr>
            <p:ph idx="1"/>
          </p:nvPr>
        </p:nvSpPr>
        <p:spPr/>
        <p:txBody>
          <a:bodyPr/>
          <a:lstStyle/>
          <a:p>
            <a:r>
              <a:rPr lang="en-US" dirty="0"/>
              <a:t>Friday </a:t>
            </a:r>
            <a:r>
              <a:rPr lang="en-US" dirty="0">
                <a:effectLst/>
                <a:latin typeface="Calibri" panose="020F0502020204030204" pitchFamily="34" charset="0"/>
                <a:ea typeface="Calibri" panose="020F0502020204030204" pitchFamily="34" charset="0"/>
              </a:rPr>
              <a:t>10/29 @ 7-9pm ET</a:t>
            </a:r>
          </a:p>
          <a:p>
            <a:r>
              <a:rPr lang="en-US" dirty="0">
                <a:effectLst/>
                <a:latin typeface="Calibri" panose="020F0502020204030204" pitchFamily="34" charset="0"/>
                <a:ea typeface="Calibri" panose="020F0502020204030204" pitchFamily="34" charset="0"/>
              </a:rPr>
              <a:t>Rashid Auditorium (Pittsburgh campus)</a:t>
            </a:r>
          </a:p>
          <a:p>
            <a:r>
              <a:rPr lang="en-US" dirty="0">
                <a:ea typeface="Calibri" panose="020F0502020204030204" pitchFamily="34" charset="0"/>
              </a:rPr>
              <a:t>Zoom link </a:t>
            </a:r>
            <a:r>
              <a:rPr lang="en-US">
                <a:ea typeface="Calibri" panose="020F0502020204030204" pitchFamily="34" charset="0"/>
              </a:rPr>
              <a:t>on Piazza</a:t>
            </a:r>
            <a:endParaRPr lang="en-U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477528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p:txBody>
          <a:bodyPr/>
          <a:lstStyle/>
          <a:p>
            <a:r>
              <a:rPr lang="en-US" dirty="0">
                <a:solidFill>
                  <a:schemeClr val="bg1">
                    <a:lumMod val="50000"/>
                  </a:schemeClr>
                </a:solidFill>
              </a:rPr>
              <a:t>Exceptional Control Flow</a:t>
            </a:r>
          </a:p>
          <a:p>
            <a:r>
              <a:rPr lang="en-US" dirty="0">
                <a:solidFill>
                  <a:schemeClr val="bg2"/>
                </a:solidFill>
              </a:rPr>
              <a:t>Exceptions</a:t>
            </a:r>
          </a:p>
          <a:p>
            <a:r>
              <a:rPr lang="en-US" dirty="0"/>
              <a:t>Processes</a:t>
            </a:r>
          </a:p>
          <a:p>
            <a:r>
              <a:rPr lang="en-US" dirty="0">
                <a:solidFill>
                  <a:schemeClr val="bg2"/>
                </a:solidFill>
              </a:rPr>
              <a:t>Process Control</a:t>
            </a:r>
          </a:p>
        </p:txBody>
      </p:sp>
    </p:spTree>
    <p:extLst>
      <p:ext uri="{BB962C8B-B14F-4D97-AF65-F5344CB8AC3E}">
        <p14:creationId xmlns:p14="http://schemas.microsoft.com/office/powerpoint/2010/main" val="3464747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a:xfrm>
            <a:off x="341149" y="457200"/>
            <a:ext cx="5245100" cy="573088"/>
          </a:xfrm>
        </p:spPr>
        <p:txBody>
          <a:bodyPr/>
          <a:lstStyle/>
          <a:p>
            <a:r>
              <a:rPr lang="en-US"/>
              <a:t>Processes</a:t>
            </a:r>
          </a:p>
        </p:txBody>
      </p:sp>
      <p:sp>
        <p:nvSpPr>
          <p:cNvPr id="483331" name="Rectangle 3"/>
          <p:cNvSpPr>
            <a:spLocks noGrp="1" noChangeArrowheads="1"/>
          </p:cNvSpPr>
          <p:nvPr>
            <p:ph type="body" idx="1"/>
          </p:nvPr>
        </p:nvSpPr>
        <p:spPr>
          <a:xfrm>
            <a:off x="366713" y="1143000"/>
            <a:ext cx="7100887" cy="5530850"/>
          </a:xfrm>
        </p:spPr>
        <p:txBody>
          <a:bodyPr/>
          <a:lstStyle/>
          <a:p>
            <a:r>
              <a:rPr lang="en-US" dirty="0"/>
              <a:t>Definition: A </a:t>
            </a:r>
            <a:r>
              <a:rPr lang="en-US" i="1" dirty="0">
                <a:solidFill>
                  <a:srgbClr val="C00000"/>
                </a:solidFill>
              </a:rPr>
              <a:t>process</a:t>
            </a:r>
            <a:r>
              <a:rPr lang="en-US" dirty="0"/>
              <a:t> is an instance of a running program.</a:t>
            </a:r>
          </a:p>
          <a:p>
            <a:pPr lvl="1"/>
            <a:r>
              <a:rPr lang="en-US" dirty="0"/>
              <a:t>One of the most profound ideas in computer science</a:t>
            </a:r>
          </a:p>
          <a:p>
            <a:pPr lvl="1"/>
            <a:r>
              <a:rPr lang="en-US" dirty="0"/>
              <a:t>Not the same as “program” or “processor”</a:t>
            </a:r>
          </a:p>
          <a:p>
            <a:pPr marL="0" indent="0">
              <a:buNone/>
            </a:pPr>
            <a:endParaRPr lang="en-US" dirty="0"/>
          </a:p>
          <a:p>
            <a:r>
              <a:rPr lang="en-US" dirty="0"/>
              <a:t>Process provides each program with two key abstractions:</a:t>
            </a:r>
          </a:p>
          <a:p>
            <a:pPr lvl="1"/>
            <a:r>
              <a:rPr lang="en-US" b="1" i="1" dirty="0">
                <a:solidFill>
                  <a:srgbClr val="FF0000"/>
                </a:solidFill>
              </a:rPr>
              <a:t>Logical control flow</a:t>
            </a:r>
          </a:p>
          <a:p>
            <a:pPr lvl="2"/>
            <a:r>
              <a:rPr lang="en-US" dirty="0"/>
              <a:t>Each program seems to have exclusive use of the CPU</a:t>
            </a:r>
          </a:p>
          <a:p>
            <a:pPr lvl="2"/>
            <a:r>
              <a:rPr lang="en-US" dirty="0"/>
              <a:t>Provided by kernel mechanism called </a:t>
            </a:r>
            <a:r>
              <a:rPr lang="en-US" i="1" dirty="0"/>
              <a:t>context switching</a:t>
            </a:r>
          </a:p>
          <a:p>
            <a:pPr lvl="1"/>
            <a:r>
              <a:rPr lang="en-US" b="1" i="1" dirty="0">
                <a:solidFill>
                  <a:srgbClr val="FF0000"/>
                </a:solidFill>
              </a:rPr>
              <a:t>Private address space</a:t>
            </a:r>
          </a:p>
          <a:p>
            <a:pPr lvl="2"/>
            <a:r>
              <a:rPr lang="en-US" dirty="0"/>
              <a:t>Each program seems to have exclusive use of main memory. </a:t>
            </a:r>
          </a:p>
          <a:p>
            <a:pPr lvl="2"/>
            <a:r>
              <a:rPr lang="en-US" dirty="0"/>
              <a:t>Provided by kernel mechanism called </a:t>
            </a:r>
            <a:r>
              <a:rPr lang="en-US" i="1" dirty="0"/>
              <a:t>virtual memory</a:t>
            </a:r>
          </a:p>
        </p:txBody>
      </p:sp>
      <p:grpSp>
        <p:nvGrpSpPr>
          <p:cNvPr id="12" name="Group 11"/>
          <p:cNvGrpSpPr/>
          <p:nvPr/>
        </p:nvGrpSpPr>
        <p:grpSpPr>
          <a:xfrm>
            <a:off x="7616520" y="5257800"/>
            <a:ext cx="1371600" cy="990600"/>
            <a:chOff x="7208670" y="5257800"/>
            <a:chExt cx="1371600" cy="990600"/>
          </a:xfrm>
        </p:grpSpPr>
        <p:sp>
          <p:nvSpPr>
            <p:cNvPr id="5" name="Rectangle 4"/>
            <p:cNvSpPr/>
            <p:nvPr/>
          </p:nvSpPr>
          <p:spPr bwMode="auto">
            <a:xfrm>
              <a:off x="7208670" y="52578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CPU</a:t>
              </a:r>
            </a:p>
          </p:txBody>
        </p:sp>
        <p:sp>
          <p:nvSpPr>
            <p:cNvPr id="3" name="Rectangle 2"/>
            <p:cNvSpPr/>
            <p:nvPr/>
          </p:nvSpPr>
          <p:spPr bwMode="auto">
            <a:xfrm>
              <a:off x="7361070" y="5715000"/>
              <a:ext cx="1066800" cy="304800"/>
            </a:xfrm>
            <a:prstGeom prst="rect">
              <a:avLst/>
            </a:prstGeom>
            <a:solidFill>
              <a:srgbClr val="FFFFFF"/>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Registers</a:t>
              </a:r>
            </a:p>
          </p:txBody>
        </p:sp>
      </p:grpSp>
      <p:grpSp>
        <p:nvGrpSpPr>
          <p:cNvPr id="8" name="Group 7"/>
          <p:cNvGrpSpPr/>
          <p:nvPr/>
        </p:nvGrpSpPr>
        <p:grpSpPr>
          <a:xfrm>
            <a:off x="7620000" y="3291499"/>
            <a:ext cx="1371600" cy="1905000"/>
            <a:chOff x="7212150" y="3291499"/>
            <a:chExt cx="1371600" cy="1905000"/>
          </a:xfrm>
        </p:grpSpPr>
        <p:sp>
          <p:nvSpPr>
            <p:cNvPr id="2" name="Rectangle 1"/>
            <p:cNvSpPr/>
            <p:nvPr/>
          </p:nvSpPr>
          <p:spPr bwMode="auto">
            <a:xfrm>
              <a:off x="7212150" y="3291499"/>
              <a:ext cx="1371600" cy="19050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Memory</a:t>
              </a:r>
            </a:p>
          </p:txBody>
        </p:sp>
        <p:sp>
          <p:nvSpPr>
            <p:cNvPr id="7" name="Rectangle 6"/>
            <p:cNvSpPr/>
            <p:nvPr/>
          </p:nvSpPr>
          <p:spPr bwMode="auto">
            <a:xfrm>
              <a:off x="7348740" y="3861884"/>
              <a:ext cx="1066800" cy="304801"/>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9" name="Rectangle 8"/>
            <p:cNvSpPr/>
            <p:nvPr/>
          </p:nvSpPr>
          <p:spPr bwMode="auto">
            <a:xfrm>
              <a:off x="7348740" y="4166685"/>
              <a:ext cx="1066800" cy="304801"/>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10" name="Rectangle 9"/>
            <p:cNvSpPr/>
            <p:nvPr/>
          </p:nvSpPr>
          <p:spPr bwMode="auto">
            <a:xfrm>
              <a:off x="7348740" y="4739470"/>
              <a:ext cx="1066800" cy="304801"/>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11" name="Rectangle 10"/>
            <p:cNvSpPr/>
            <p:nvPr/>
          </p:nvSpPr>
          <p:spPr bwMode="auto">
            <a:xfrm>
              <a:off x="7348740" y="4455389"/>
              <a:ext cx="1066800" cy="304801"/>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grpSp>
    </p:spTree>
    <p:extLst>
      <p:ext uri="{BB962C8B-B14F-4D97-AF65-F5344CB8AC3E}">
        <p14:creationId xmlns:p14="http://schemas.microsoft.com/office/powerpoint/2010/main" val="2444020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333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333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333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3331">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3331">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3331">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3331">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Multiprocessing: The Illusion</a:t>
            </a:r>
          </a:p>
        </p:txBody>
      </p:sp>
      <p:sp>
        <p:nvSpPr>
          <p:cNvPr id="4" name="Text Placeholder 3"/>
          <p:cNvSpPr>
            <a:spLocks noGrp="1"/>
          </p:cNvSpPr>
          <p:nvPr>
            <p:ph idx="1"/>
          </p:nvPr>
        </p:nvSpPr>
        <p:spPr>
          <a:xfrm>
            <a:off x="396875" y="4501452"/>
            <a:ext cx="7896225" cy="1975548"/>
          </a:xfrm>
        </p:spPr>
        <p:txBody>
          <a:bodyPr/>
          <a:lstStyle/>
          <a:p>
            <a:r>
              <a:rPr lang="en-US" dirty="0"/>
              <a:t>Computer runs many processes simultaneously</a:t>
            </a:r>
          </a:p>
          <a:p>
            <a:pPr lvl="1"/>
            <a:r>
              <a:rPr lang="en-US" dirty="0"/>
              <a:t>Applications for one or more users</a:t>
            </a:r>
          </a:p>
          <a:p>
            <a:pPr lvl="2"/>
            <a:r>
              <a:rPr lang="en-US" dirty="0"/>
              <a:t>Web browsers, email clients, editors, …</a:t>
            </a:r>
          </a:p>
          <a:p>
            <a:pPr lvl="1"/>
            <a:r>
              <a:rPr lang="en-US" dirty="0"/>
              <a:t>Background tasks</a:t>
            </a:r>
          </a:p>
          <a:p>
            <a:pPr lvl="2"/>
            <a:r>
              <a:rPr lang="en-US" dirty="0"/>
              <a:t>Monitoring network &amp; I/O devices</a:t>
            </a:r>
          </a:p>
          <a:p>
            <a:pPr lvl="2"/>
            <a:endParaRPr lang="en-US" dirty="0"/>
          </a:p>
        </p:txBody>
      </p:sp>
      <p:sp>
        <p:nvSpPr>
          <p:cNvPr id="23" name="Rectangle 22"/>
          <p:cNvSpPr/>
          <p:nvPr/>
        </p:nvSpPr>
        <p:spPr bwMode="auto">
          <a:xfrm>
            <a:off x="747916" y="3352628"/>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CPU</a:t>
            </a:r>
          </a:p>
        </p:txBody>
      </p:sp>
      <p:sp>
        <p:nvSpPr>
          <p:cNvPr id="24" name="Rectangle 23"/>
          <p:cNvSpPr/>
          <p:nvPr/>
        </p:nvSpPr>
        <p:spPr bwMode="auto">
          <a:xfrm>
            <a:off x="900316" y="3809828"/>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Registers</a:t>
            </a:r>
          </a:p>
        </p:txBody>
      </p:sp>
      <p:sp>
        <p:nvSpPr>
          <p:cNvPr id="25" name="Rectangle 24"/>
          <p:cNvSpPr/>
          <p:nvPr/>
        </p:nvSpPr>
        <p:spPr bwMode="auto">
          <a:xfrm>
            <a:off x="751396" y="1379305"/>
            <a:ext cx="1371600" cy="19050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Memory</a:t>
            </a:r>
          </a:p>
        </p:txBody>
      </p:sp>
      <p:sp>
        <p:nvSpPr>
          <p:cNvPr id="26" name="Rectangle 25"/>
          <p:cNvSpPr/>
          <p:nvPr/>
        </p:nvSpPr>
        <p:spPr bwMode="auto">
          <a:xfrm>
            <a:off x="887986" y="19496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27" name="Rectangle 26"/>
          <p:cNvSpPr/>
          <p:nvPr/>
        </p:nvSpPr>
        <p:spPr bwMode="auto">
          <a:xfrm>
            <a:off x="887986" y="2254491"/>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28" name="Rectangle 27"/>
          <p:cNvSpPr/>
          <p:nvPr/>
        </p:nvSpPr>
        <p:spPr bwMode="auto">
          <a:xfrm>
            <a:off x="887986" y="2827276"/>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36" name="Rectangle 35"/>
          <p:cNvSpPr/>
          <p:nvPr/>
        </p:nvSpPr>
        <p:spPr bwMode="auto">
          <a:xfrm>
            <a:off x="887986" y="254319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
        <p:nvSpPr>
          <p:cNvPr id="37" name="Rectangle 36"/>
          <p:cNvSpPr/>
          <p:nvPr/>
        </p:nvSpPr>
        <p:spPr bwMode="auto">
          <a:xfrm>
            <a:off x="2527834" y="33528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CPU</a:t>
            </a:r>
          </a:p>
        </p:txBody>
      </p:sp>
      <p:sp>
        <p:nvSpPr>
          <p:cNvPr id="38" name="Rectangle 37"/>
          <p:cNvSpPr/>
          <p:nvPr/>
        </p:nvSpPr>
        <p:spPr bwMode="auto">
          <a:xfrm>
            <a:off x="2680234" y="38100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Registers</a:t>
            </a:r>
          </a:p>
        </p:txBody>
      </p:sp>
      <p:sp>
        <p:nvSpPr>
          <p:cNvPr id="39" name="Rectangle 38"/>
          <p:cNvSpPr/>
          <p:nvPr/>
        </p:nvSpPr>
        <p:spPr bwMode="auto">
          <a:xfrm>
            <a:off x="2531314" y="1379477"/>
            <a:ext cx="1371600" cy="19050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Memory</a:t>
            </a:r>
          </a:p>
        </p:txBody>
      </p:sp>
      <p:sp>
        <p:nvSpPr>
          <p:cNvPr id="40" name="Rectangle 39"/>
          <p:cNvSpPr/>
          <p:nvPr/>
        </p:nvSpPr>
        <p:spPr bwMode="auto">
          <a:xfrm>
            <a:off x="2667904" y="194986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41" name="Rectangle 40"/>
          <p:cNvSpPr/>
          <p:nvPr/>
        </p:nvSpPr>
        <p:spPr bwMode="auto">
          <a:xfrm>
            <a:off x="2667904" y="225466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42" name="Rectangle 41"/>
          <p:cNvSpPr/>
          <p:nvPr/>
        </p:nvSpPr>
        <p:spPr bwMode="auto">
          <a:xfrm>
            <a:off x="2667904" y="282744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43" name="Rectangle 42"/>
          <p:cNvSpPr/>
          <p:nvPr/>
        </p:nvSpPr>
        <p:spPr bwMode="auto">
          <a:xfrm>
            <a:off x="2667904" y="254336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
        <p:nvSpPr>
          <p:cNvPr id="3" name="TextBox 2"/>
          <p:cNvSpPr txBox="1"/>
          <p:nvPr/>
        </p:nvSpPr>
        <p:spPr>
          <a:xfrm>
            <a:off x="4267200" y="2254663"/>
            <a:ext cx="513106" cy="646331"/>
          </a:xfrm>
          <a:prstGeom prst="rect">
            <a:avLst/>
          </a:prstGeom>
          <a:noFill/>
        </p:spPr>
        <p:txBody>
          <a:bodyPr wrap="none" rtlCol="0">
            <a:spAutoFit/>
          </a:bodyPr>
          <a:lstStyle/>
          <a:p>
            <a:r>
              <a:rPr lang="en-US" sz="3600" dirty="0">
                <a:latin typeface="Calibri" pitchFamily="34" charset="0"/>
              </a:rPr>
              <a:t>…</a:t>
            </a:r>
          </a:p>
        </p:txBody>
      </p:sp>
      <p:sp>
        <p:nvSpPr>
          <p:cNvPr id="44" name="Rectangle 43"/>
          <p:cNvSpPr/>
          <p:nvPr/>
        </p:nvSpPr>
        <p:spPr bwMode="auto">
          <a:xfrm>
            <a:off x="5104737" y="33528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CPU</a:t>
            </a:r>
          </a:p>
        </p:txBody>
      </p:sp>
      <p:sp>
        <p:nvSpPr>
          <p:cNvPr id="45" name="Rectangle 44"/>
          <p:cNvSpPr/>
          <p:nvPr/>
        </p:nvSpPr>
        <p:spPr bwMode="auto">
          <a:xfrm>
            <a:off x="5257137" y="38100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Registers</a:t>
            </a:r>
          </a:p>
        </p:txBody>
      </p:sp>
      <p:sp>
        <p:nvSpPr>
          <p:cNvPr id="46" name="Rectangle 45"/>
          <p:cNvSpPr/>
          <p:nvPr/>
        </p:nvSpPr>
        <p:spPr bwMode="auto">
          <a:xfrm>
            <a:off x="5108217" y="1379477"/>
            <a:ext cx="1371600" cy="19050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Memory</a:t>
            </a:r>
          </a:p>
        </p:txBody>
      </p:sp>
      <p:sp>
        <p:nvSpPr>
          <p:cNvPr id="47" name="Rectangle 46"/>
          <p:cNvSpPr/>
          <p:nvPr/>
        </p:nvSpPr>
        <p:spPr bwMode="auto">
          <a:xfrm>
            <a:off x="5244807" y="194986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48" name="Rectangle 47"/>
          <p:cNvSpPr/>
          <p:nvPr/>
        </p:nvSpPr>
        <p:spPr bwMode="auto">
          <a:xfrm>
            <a:off x="5244807" y="225466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49" name="Rectangle 48"/>
          <p:cNvSpPr/>
          <p:nvPr/>
        </p:nvSpPr>
        <p:spPr bwMode="auto">
          <a:xfrm>
            <a:off x="5244807" y="282744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50" name="Rectangle 49"/>
          <p:cNvSpPr/>
          <p:nvPr/>
        </p:nvSpPr>
        <p:spPr bwMode="auto">
          <a:xfrm>
            <a:off x="5244807" y="254336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Tree>
    <p:extLst>
      <p:ext uri="{BB962C8B-B14F-4D97-AF65-F5344CB8AC3E}">
        <p14:creationId xmlns:p14="http://schemas.microsoft.com/office/powerpoint/2010/main" val="271687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Multiprocessing Example</a:t>
            </a:r>
          </a:p>
        </p:txBody>
      </p:sp>
      <p:pic>
        <p:nvPicPr>
          <p:cNvPr id="4" name="Picture 3"/>
          <p:cNvPicPr>
            <a:picLocks noChangeAspect="1"/>
          </p:cNvPicPr>
          <p:nvPr/>
        </p:nvPicPr>
        <p:blipFill>
          <a:blip r:embed="rId2"/>
          <a:stretch>
            <a:fillRect/>
          </a:stretch>
        </p:blipFill>
        <p:spPr>
          <a:xfrm>
            <a:off x="927100" y="1168400"/>
            <a:ext cx="7277100" cy="4851400"/>
          </a:xfrm>
          <a:prstGeom prst="rect">
            <a:avLst/>
          </a:prstGeom>
        </p:spPr>
      </p:pic>
      <p:sp>
        <p:nvSpPr>
          <p:cNvPr id="3" name="Content Placeholder 2"/>
          <p:cNvSpPr>
            <a:spLocks noGrp="1"/>
          </p:cNvSpPr>
          <p:nvPr>
            <p:ph idx="1"/>
          </p:nvPr>
        </p:nvSpPr>
        <p:spPr>
          <a:xfrm>
            <a:off x="396875" y="5410200"/>
            <a:ext cx="7896225" cy="923924"/>
          </a:xfrm>
          <a:solidFill>
            <a:schemeClr val="bg1">
              <a:alpha val="76000"/>
            </a:schemeClr>
          </a:solidFill>
        </p:spPr>
        <p:txBody>
          <a:bodyPr/>
          <a:lstStyle/>
          <a:p>
            <a:r>
              <a:rPr lang="en-US" dirty="0"/>
              <a:t>Running program “top” on Mac</a:t>
            </a:r>
          </a:p>
          <a:p>
            <a:pPr lvl="1"/>
            <a:r>
              <a:rPr lang="en-US" dirty="0"/>
              <a:t>System has 123 processes, 5 of which are active</a:t>
            </a:r>
          </a:p>
          <a:p>
            <a:pPr lvl="1"/>
            <a:r>
              <a:rPr lang="en-US" dirty="0"/>
              <a:t>Identified by Process ID (PID)</a:t>
            </a:r>
          </a:p>
        </p:txBody>
      </p:sp>
    </p:spTree>
    <p:extLst>
      <p:ext uri="{BB962C8B-B14F-4D97-AF65-F5344CB8AC3E}">
        <p14:creationId xmlns:p14="http://schemas.microsoft.com/office/powerpoint/2010/main" val="4196451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en-US" dirty="0"/>
              <a:t>Multiprocessing: The (Traditional) Reality</a:t>
            </a:r>
          </a:p>
        </p:txBody>
      </p:sp>
      <p:sp>
        <p:nvSpPr>
          <p:cNvPr id="4" name="Text Placeholder 3"/>
          <p:cNvSpPr>
            <a:spLocks noGrp="1"/>
          </p:cNvSpPr>
          <p:nvPr>
            <p:ph idx="1"/>
          </p:nvPr>
        </p:nvSpPr>
        <p:spPr>
          <a:xfrm>
            <a:off x="533400" y="5257800"/>
            <a:ext cx="8534400" cy="1295400"/>
          </a:xfrm>
        </p:spPr>
        <p:txBody>
          <a:bodyPr>
            <a:normAutofit fontScale="92500" lnSpcReduction="20000"/>
          </a:bodyPr>
          <a:lstStyle/>
          <a:p>
            <a:r>
              <a:rPr lang="en-US" dirty="0"/>
              <a:t>Single processor executes multiple processes concurrently</a:t>
            </a:r>
          </a:p>
          <a:p>
            <a:pPr lvl="1"/>
            <a:r>
              <a:rPr lang="en-US" dirty="0"/>
              <a:t>Process executions interleaved (multitasking) </a:t>
            </a:r>
          </a:p>
          <a:p>
            <a:pPr lvl="1"/>
            <a:r>
              <a:rPr lang="en-US" dirty="0"/>
              <a:t>Address spaces managed by virtual memory system (like last week)</a:t>
            </a:r>
          </a:p>
          <a:p>
            <a:pPr lvl="1"/>
            <a:r>
              <a:rPr lang="en-US" dirty="0"/>
              <a:t>Register values for </a:t>
            </a:r>
            <a:r>
              <a:rPr lang="en-US" dirty="0" err="1"/>
              <a:t>nonexecuting</a:t>
            </a:r>
            <a:r>
              <a:rPr lang="en-US" dirty="0"/>
              <a:t> processes saved in memory</a:t>
            </a:r>
          </a:p>
        </p:txBody>
      </p:sp>
      <p:sp>
        <p:nvSpPr>
          <p:cNvPr id="13" name="Rectangle 12"/>
          <p:cNvSpPr/>
          <p:nvPr/>
        </p:nvSpPr>
        <p:spPr bwMode="auto">
          <a:xfrm>
            <a:off x="914400" y="40386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CPU</a:t>
            </a:r>
          </a:p>
        </p:txBody>
      </p:sp>
      <p:sp>
        <p:nvSpPr>
          <p:cNvPr id="14" name="Rectangle 13"/>
          <p:cNvSpPr/>
          <p:nvPr/>
        </p:nvSpPr>
        <p:spPr bwMode="auto">
          <a:xfrm>
            <a:off x="1052716" y="44958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Registers</a:t>
            </a:r>
          </a:p>
        </p:txBody>
      </p:sp>
      <p:sp>
        <p:nvSpPr>
          <p:cNvPr id="15" name="Rectangle 14"/>
          <p:cNvSpPr/>
          <p:nvPr/>
        </p:nvSpPr>
        <p:spPr bwMode="auto">
          <a:xfrm>
            <a:off x="751396" y="1219200"/>
            <a:ext cx="6030404" cy="2506896"/>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Memory</a:t>
            </a:r>
          </a:p>
        </p:txBody>
      </p:sp>
      <p:sp>
        <p:nvSpPr>
          <p:cNvPr id="16" name="Rectangle 15"/>
          <p:cNvSpPr/>
          <p:nvPr/>
        </p:nvSpPr>
        <p:spPr bwMode="auto">
          <a:xfrm>
            <a:off x="1040386" y="178958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17" name="Rectangle 16"/>
          <p:cNvSpPr/>
          <p:nvPr/>
        </p:nvSpPr>
        <p:spPr bwMode="auto">
          <a:xfrm>
            <a:off x="1040386" y="20943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18" name="Rectangle 17"/>
          <p:cNvSpPr/>
          <p:nvPr/>
        </p:nvSpPr>
        <p:spPr bwMode="auto">
          <a:xfrm>
            <a:off x="1040386" y="266717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19" name="Rectangle 18"/>
          <p:cNvSpPr/>
          <p:nvPr/>
        </p:nvSpPr>
        <p:spPr bwMode="auto">
          <a:xfrm>
            <a:off x="1040386" y="238309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
        <p:nvSpPr>
          <p:cNvPr id="3" name="Rectangle 2"/>
          <p:cNvSpPr/>
          <p:nvPr/>
        </p:nvSpPr>
        <p:spPr bwMode="auto">
          <a:xfrm>
            <a:off x="838200" y="1668696"/>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a:ln>
                <a:solidFill>
                  <a:schemeClr val="tx1"/>
                </a:solidFill>
                <a:prstDash val="dash"/>
              </a:ln>
            </a:endParaRPr>
          </a:p>
        </p:txBody>
      </p:sp>
      <p:sp>
        <p:nvSpPr>
          <p:cNvPr id="30" name="Rectangle 29"/>
          <p:cNvSpPr/>
          <p:nvPr/>
        </p:nvSpPr>
        <p:spPr bwMode="auto">
          <a:xfrm>
            <a:off x="2730870" y="17895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31" name="Rectangle 30"/>
          <p:cNvSpPr/>
          <p:nvPr/>
        </p:nvSpPr>
        <p:spPr bwMode="auto">
          <a:xfrm>
            <a:off x="2730870" y="20943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32" name="Rectangle 31"/>
          <p:cNvSpPr/>
          <p:nvPr/>
        </p:nvSpPr>
        <p:spPr bwMode="auto">
          <a:xfrm>
            <a:off x="2730870" y="266717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33" name="Rectangle 32"/>
          <p:cNvSpPr/>
          <p:nvPr/>
        </p:nvSpPr>
        <p:spPr bwMode="auto">
          <a:xfrm>
            <a:off x="2730870" y="238309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
        <p:nvSpPr>
          <p:cNvPr id="35" name="Rectangle 34"/>
          <p:cNvSpPr/>
          <p:nvPr/>
        </p:nvSpPr>
        <p:spPr bwMode="auto">
          <a:xfrm>
            <a:off x="2730870" y="3040299"/>
            <a:ext cx="1066800" cy="5334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Saved registers</a:t>
            </a:r>
          </a:p>
        </p:txBody>
      </p:sp>
      <p:sp>
        <p:nvSpPr>
          <p:cNvPr id="36" name="Rectangle 35"/>
          <p:cNvSpPr/>
          <p:nvPr/>
        </p:nvSpPr>
        <p:spPr bwMode="auto">
          <a:xfrm>
            <a:off x="5321670" y="17895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39" name="Rectangle 38"/>
          <p:cNvSpPr/>
          <p:nvPr/>
        </p:nvSpPr>
        <p:spPr bwMode="auto">
          <a:xfrm>
            <a:off x="5321670" y="20943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40" name="Rectangle 39"/>
          <p:cNvSpPr/>
          <p:nvPr/>
        </p:nvSpPr>
        <p:spPr bwMode="auto">
          <a:xfrm>
            <a:off x="5321670" y="266717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47" name="Rectangle 46"/>
          <p:cNvSpPr/>
          <p:nvPr/>
        </p:nvSpPr>
        <p:spPr bwMode="auto">
          <a:xfrm>
            <a:off x="5321670" y="238309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
        <p:nvSpPr>
          <p:cNvPr id="49" name="Rectangle 48"/>
          <p:cNvSpPr/>
          <p:nvPr/>
        </p:nvSpPr>
        <p:spPr bwMode="auto">
          <a:xfrm>
            <a:off x="5321670" y="3040298"/>
            <a:ext cx="1066800" cy="5334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Saved registers</a:t>
            </a:r>
          </a:p>
        </p:txBody>
      </p:sp>
      <p:sp>
        <p:nvSpPr>
          <p:cNvPr id="50" name="TextBox 49"/>
          <p:cNvSpPr txBox="1"/>
          <p:nvPr/>
        </p:nvSpPr>
        <p:spPr>
          <a:xfrm>
            <a:off x="4343400" y="2165366"/>
            <a:ext cx="513106" cy="646331"/>
          </a:xfrm>
          <a:prstGeom prst="rect">
            <a:avLst/>
          </a:prstGeom>
          <a:noFill/>
        </p:spPr>
        <p:txBody>
          <a:bodyPr wrap="none" rtlCol="0">
            <a:spAutoFit/>
          </a:bodyPr>
          <a:lstStyle/>
          <a:p>
            <a:r>
              <a:rPr lang="en-US" sz="3600" dirty="0">
                <a:latin typeface="Calibri" pitchFamily="34" charset="0"/>
              </a:rPr>
              <a:t>…</a:t>
            </a:r>
          </a:p>
        </p:txBody>
      </p:sp>
    </p:spTree>
    <p:extLst>
      <p:ext uri="{BB962C8B-B14F-4D97-AF65-F5344CB8AC3E}">
        <p14:creationId xmlns:p14="http://schemas.microsoft.com/office/powerpoint/2010/main" val="30075067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en-US" dirty="0"/>
              <a:t>Multiprocessing: The (Traditional) Reality</a:t>
            </a:r>
          </a:p>
        </p:txBody>
      </p:sp>
      <p:sp>
        <p:nvSpPr>
          <p:cNvPr id="4" name="Text Placeholder 3"/>
          <p:cNvSpPr>
            <a:spLocks noGrp="1"/>
          </p:cNvSpPr>
          <p:nvPr>
            <p:ph idx="1"/>
          </p:nvPr>
        </p:nvSpPr>
        <p:spPr>
          <a:xfrm>
            <a:off x="533400" y="5257800"/>
            <a:ext cx="8534400" cy="533400"/>
          </a:xfrm>
        </p:spPr>
        <p:txBody>
          <a:bodyPr>
            <a:normAutofit/>
          </a:bodyPr>
          <a:lstStyle/>
          <a:p>
            <a:r>
              <a:rPr lang="en-US" dirty="0"/>
              <a:t>Save current registers in memory</a:t>
            </a:r>
          </a:p>
        </p:txBody>
      </p:sp>
      <p:sp>
        <p:nvSpPr>
          <p:cNvPr id="13" name="Rectangle 12"/>
          <p:cNvSpPr/>
          <p:nvPr/>
        </p:nvSpPr>
        <p:spPr bwMode="auto">
          <a:xfrm>
            <a:off x="914400" y="40386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CPU</a:t>
            </a:r>
          </a:p>
        </p:txBody>
      </p:sp>
      <p:sp>
        <p:nvSpPr>
          <p:cNvPr id="14" name="Rectangle 13"/>
          <p:cNvSpPr/>
          <p:nvPr/>
        </p:nvSpPr>
        <p:spPr bwMode="auto">
          <a:xfrm>
            <a:off x="1052716" y="44958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Registers</a:t>
            </a:r>
          </a:p>
        </p:txBody>
      </p:sp>
      <p:sp>
        <p:nvSpPr>
          <p:cNvPr id="15" name="Rectangle 14"/>
          <p:cNvSpPr/>
          <p:nvPr/>
        </p:nvSpPr>
        <p:spPr bwMode="auto">
          <a:xfrm>
            <a:off x="751396" y="1219200"/>
            <a:ext cx="6030404" cy="2506896"/>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Memory</a:t>
            </a:r>
          </a:p>
        </p:txBody>
      </p:sp>
      <p:sp>
        <p:nvSpPr>
          <p:cNvPr id="16" name="Rectangle 15"/>
          <p:cNvSpPr/>
          <p:nvPr/>
        </p:nvSpPr>
        <p:spPr bwMode="auto">
          <a:xfrm>
            <a:off x="1040386" y="178958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17" name="Rectangle 16"/>
          <p:cNvSpPr/>
          <p:nvPr/>
        </p:nvSpPr>
        <p:spPr bwMode="auto">
          <a:xfrm>
            <a:off x="1040386" y="20943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18" name="Rectangle 17"/>
          <p:cNvSpPr/>
          <p:nvPr/>
        </p:nvSpPr>
        <p:spPr bwMode="auto">
          <a:xfrm>
            <a:off x="1040386" y="266717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19" name="Rectangle 18"/>
          <p:cNvSpPr/>
          <p:nvPr/>
        </p:nvSpPr>
        <p:spPr bwMode="auto">
          <a:xfrm>
            <a:off x="1040386" y="238309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
        <p:nvSpPr>
          <p:cNvPr id="3" name="Rectangle 2"/>
          <p:cNvSpPr/>
          <p:nvPr/>
        </p:nvSpPr>
        <p:spPr bwMode="auto">
          <a:xfrm>
            <a:off x="838200" y="1668696"/>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a:ln>
                <a:solidFill>
                  <a:schemeClr val="tx1"/>
                </a:solidFill>
                <a:prstDash val="dash"/>
              </a:ln>
            </a:endParaRPr>
          </a:p>
        </p:txBody>
      </p:sp>
      <p:sp>
        <p:nvSpPr>
          <p:cNvPr id="29" name="Rectangle 28"/>
          <p:cNvSpPr/>
          <p:nvPr/>
        </p:nvSpPr>
        <p:spPr bwMode="auto">
          <a:xfrm>
            <a:off x="1040386" y="3040297"/>
            <a:ext cx="1066800" cy="5334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Saved registers</a:t>
            </a:r>
          </a:p>
        </p:txBody>
      </p:sp>
      <p:sp>
        <p:nvSpPr>
          <p:cNvPr id="30" name="Rectangle 29"/>
          <p:cNvSpPr/>
          <p:nvPr/>
        </p:nvSpPr>
        <p:spPr bwMode="auto">
          <a:xfrm>
            <a:off x="2730870" y="17895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31" name="Rectangle 30"/>
          <p:cNvSpPr/>
          <p:nvPr/>
        </p:nvSpPr>
        <p:spPr bwMode="auto">
          <a:xfrm>
            <a:off x="2730870" y="20943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32" name="Rectangle 31"/>
          <p:cNvSpPr/>
          <p:nvPr/>
        </p:nvSpPr>
        <p:spPr bwMode="auto">
          <a:xfrm>
            <a:off x="2730870" y="266717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33" name="Rectangle 32"/>
          <p:cNvSpPr/>
          <p:nvPr/>
        </p:nvSpPr>
        <p:spPr bwMode="auto">
          <a:xfrm>
            <a:off x="2730870" y="238309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
        <p:nvSpPr>
          <p:cNvPr id="35" name="Rectangle 34"/>
          <p:cNvSpPr/>
          <p:nvPr/>
        </p:nvSpPr>
        <p:spPr bwMode="auto">
          <a:xfrm>
            <a:off x="2730870" y="3040299"/>
            <a:ext cx="1066800" cy="5334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Saved registers</a:t>
            </a:r>
          </a:p>
        </p:txBody>
      </p:sp>
      <p:sp>
        <p:nvSpPr>
          <p:cNvPr id="36" name="Rectangle 35"/>
          <p:cNvSpPr/>
          <p:nvPr/>
        </p:nvSpPr>
        <p:spPr bwMode="auto">
          <a:xfrm>
            <a:off x="5321670" y="17895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39" name="Rectangle 38"/>
          <p:cNvSpPr/>
          <p:nvPr/>
        </p:nvSpPr>
        <p:spPr bwMode="auto">
          <a:xfrm>
            <a:off x="5321670" y="20943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40" name="Rectangle 39"/>
          <p:cNvSpPr/>
          <p:nvPr/>
        </p:nvSpPr>
        <p:spPr bwMode="auto">
          <a:xfrm>
            <a:off x="5321670" y="266717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47" name="Rectangle 46"/>
          <p:cNvSpPr/>
          <p:nvPr/>
        </p:nvSpPr>
        <p:spPr bwMode="auto">
          <a:xfrm>
            <a:off x="5321670" y="238309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
        <p:nvSpPr>
          <p:cNvPr id="49" name="Rectangle 48"/>
          <p:cNvSpPr/>
          <p:nvPr/>
        </p:nvSpPr>
        <p:spPr bwMode="auto">
          <a:xfrm>
            <a:off x="5321670" y="3040298"/>
            <a:ext cx="1066800" cy="5334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Saved registers</a:t>
            </a:r>
          </a:p>
        </p:txBody>
      </p:sp>
      <p:sp>
        <p:nvSpPr>
          <p:cNvPr id="50" name="TextBox 49"/>
          <p:cNvSpPr txBox="1"/>
          <p:nvPr/>
        </p:nvSpPr>
        <p:spPr>
          <a:xfrm>
            <a:off x="4343400" y="2165366"/>
            <a:ext cx="513106" cy="646331"/>
          </a:xfrm>
          <a:prstGeom prst="rect">
            <a:avLst/>
          </a:prstGeom>
          <a:noFill/>
        </p:spPr>
        <p:txBody>
          <a:bodyPr wrap="none" rtlCol="0">
            <a:spAutoFit/>
          </a:bodyPr>
          <a:lstStyle/>
          <a:p>
            <a:r>
              <a:rPr lang="en-US" sz="3600" dirty="0">
                <a:latin typeface="Calibri" pitchFamily="34" charset="0"/>
              </a:rPr>
              <a:t>…</a:t>
            </a:r>
          </a:p>
        </p:txBody>
      </p:sp>
      <p:sp>
        <p:nvSpPr>
          <p:cNvPr id="5" name="Up Arrow 4"/>
          <p:cNvSpPr/>
          <p:nvPr/>
        </p:nvSpPr>
        <p:spPr bwMode="auto">
          <a:xfrm>
            <a:off x="1447800" y="3573699"/>
            <a:ext cx="228600" cy="464901"/>
          </a:xfrm>
          <a:prstGeom prst="upArrow">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Tree>
    <p:extLst>
      <p:ext uri="{BB962C8B-B14F-4D97-AF65-F5344CB8AC3E}">
        <p14:creationId xmlns:p14="http://schemas.microsoft.com/office/powerpoint/2010/main" val="1542884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514600" y="1668696"/>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a:ln>
                <a:solidFill>
                  <a:schemeClr val="tx1"/>
                </a:solidFill>
                <a:prstDash val="dash"/>
              </a:ln>
            </a:endParaRPr>
          </a:p>
        </p:txBody>
      </p:sp>
      <p:sp>
        <p:nvSpPr>
          <p:cNvPr id="2" name="Title 1"/>
          <p:cNvSpPr>
            <a:spLocks noGrp="1"/>
          </p:cNvSpPr>
          <p:nvPr>
            <p:ph type="title"/>
          </p:nvPr>
        </p:nvSpPr>
        <p:spPr>
          <a:xfrm>
            <a:off x="357018" y="435678"/>
            <a:ext cx="8482182" cy="762000"/>
          </a:xfrm>
        </p:spPr>
        <p:txBody>
          <a:bodyPr/>
          <a:lstStyle/>
          <a:p>
            <a:r>
              <a:rPr lang="en-US" dirty="0"/>
              <a:t>Multiprocessing: The (Traditional) Reality</a:t>
            </a:r>
          </a:p>
        </p:txBody>
      </p:sp>
      <p:sp>
        <p:nvSpPr>
          <p:cNvPr id="4" name="Text Placeholder 3"/>
          <p:cNvSpPr>
            <a:spLocks noGrp="1"/>
          </p:cNvSpPr>
          <p:nvPr>
            <p:ph idx="1"/>
          </p:nvPr>
        </p:nvSpPr>
        <p:spPr>
          <a:xfrm>
            <a:off x="533400" y="5257800"/>
            <a:ext cx="8534400" cy="533400"/>
          </a:xfrm>
        </p:spPr>
        <p:txBody>
          <a:bodyPr>
            <a:normAutofit/>
          </a:bodyPr>
          <a:lstStyle/>
          <a:p>
            <a:r>
              <a:rPr lang="en-US" dirty="0"/>
              <a:t>Schedule next process for execution</a:t>
            </a:r>
          </a:p>
        </p:txBody>
      </p:sp>
      <p:sp>
        <p:nvSpPr>
          <p:cNvPr id="13" name="Rectangle 12"/>
          <p:cNvSpPr/>
          <p:nvPr/>
        </p:nvSpPr>
        <p:spPr bwMode="auto">
          <a:xfrm>
            <a:off x="2590800" y="40386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CPU</a:t>
            </a:r>
          </a:p>
        </p:txBody>
      </p:sp>
      <p:sp>
        <p:nvSpPr>
          <p:cNvPr id="14" name="Rectangle 13"/>
          <p:cNvSpPr/>
          <p:nvPr/>
        </p:nvSpPr>
        <p:spPr bwMode="auto">
          <a:xfrm>
            <a:off x="2729116" y="44958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Registers</a:t>
            </a:r>
          </a:p>
        </p:txBody>
      </p:sp>
      <p:sp>
        <p:nvSpPr>
          <p:cNvPr id="15" name="Rectangle 14"/>
          <p:cNvSpPr/>
          <p:nvPr/>
        </p:nvSpPr>
        <p:spPr bwMode="auto">
          <a:xfrm>
            <a:off x="751396" y="1219200"/>
            <a:ext cx="6030404" cy="2506896"/>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Memory</a:t>
            </a:r>
          </a:p>
        </p:txBody>
      </p:sp>
      <p:sp>
        <p:nvSpPr>
          <p:cNvPr id="16" name="Rectangle 15"/>
          <p:cNvSpPr/>
          <p:nvPr/>
        </p:nvSpPr>
        <p:spPr bwMode="auto">
          <a:xfrm>
            <a:off x="1040386" y="178958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17" name="Rectangle 16"/>
          <p:cNvSpPr/>
          <p:nvPr/>
        </p:nvSpPr>
        <p:spPr bwMode="auto">
          <a:xfrm>
            <a:off x="1040386" y="20943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18" name="Rectangle 17"/>
          <p:cNvSpPr/>
          <p:nvPr/>
        </p:nvSpPr>
        <p:spPr bwMode="auto">
          <a:xfrm>
            <a:off x="1040386" y="266717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19" name="Rectangle 18"/>
          <p:cNvSpPr/>
          <p:nvPr/>
        </p:nvSpPr>
        <p:spPr bwMode="auto">
          <a:xfrm>
            <a:off x="1040386" y="238309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
        <p:nvSpPr>
          <p:cNvPr id="29" name="Rectangle 28"/>
          <p:cNvSpPr/>
          <p:nvPr/>
        </p:nvSpPr>
        <p:spPr bwMode="auto">
          <a:xfrm>
            <a:off x="1040386" y="3040297"/>
            <a:ext cx="1066800" cy="5334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Saved registers</a:t>
            </a:r>
          </a:p>
        </p:txBody>
      </p:sp>
      <p:sp>
        <p:nvSpPr>
          <p:cNvPr id="30" name="Rectangle 29"/>
          <p:cNvSpPr/>
          <p:nvPr/>
        </p:nvSpPr>
        <p:spPr bwMode="auto">
          <a:xfrm>
            <a:off x="2730870" y="17895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31" name="Rectangle 30"/>
          <p:cNvSpPr/>
          <p:nvPr/>
        </p:nvSpPr>
        <p:spPr bwMode="auto">
          <a:xfrm>
            <a:off x="2730870" y="20943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32" name="Rectangle 31"/>
          <p:cNvSpPr/>
          <p:nvPr/>
        </p:nvSpPr>
        <p:spPr bwMode="auto">
          <a:xfrm>
            <a:off x="2730870" y="266717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33" name="Rectangle 32"/>
          <p:cNvSpPr/>
          <p:nvPr/>
        </p:nvSpPr>
        <p:spPr bwMode="auto">
          <a:xfrm>
            <a:off x="2730870" y="238309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
        <p:nvSpPr>
          <p:cNvPr id="36" name="Rectangle 35"/>
          <p:cNvSpPr/>
          <p:nvPr/>
        </p:nvSpPr>
        <p:spPr bwMode="auto">
          <a:xfrm>
            <a:off x="5321670" y="17895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39" name="Rectangle 38"/>
          <p:cNvSpPr/>
          <p:nvPr/>
        </p:nvSpPr>
        <p:spPr bwMode="auto">
          <a:xfrm>
            <a:off x="5321670" y="20943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40" name="Rectangle 39"/>
          <p:cNvSpPr/>
          <p:nvPr/>
        </p:nvSpPr>
        <p:spPr bwMode="auto">
          <a:xfrm>
            <a:off x="5321670" y="266717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47" name="Rectangle 46"/>
          <p:cNvSpPr/>
          <p:nvPr/>
        </p:nvSpPr>
        <p:spPr bwMode="auto">
          <a:xfrm>
            <a:off x="5321670" y="238309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
        <p:nvSpPr>
          <p:cNvPr id="49" name="Rectangle 48"/>
          <p:cNvSpPr/>
          <p:nvPr/>
        </p:nvSpPr>
        <p:spPr bwMode="auto">
          <a:xfrm>
            <a:off x="5321670" y="3040298"/>
            <a:ext cx="1066800" cy="5334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Saved registers</a:t>
            </a:r>
          </a:p>
        </p:txBody>
      </p:sp>
      <p:sp>
        <p:nvSpPr>
          <p:cNvPr id="50" name="TextBox 49"/>
          <p:cNvSpPr txBox="1"/>
          <p:nvPr/>
        </p:nvSpPr>
        <p:spPr>
          <a:xfrm>
            <a:off x="4343400" y="2165366"/>
            <a:ext cx="513106" cy="646331"/>
          </a:xfrm>
          <a:prstGeom prst="rect">
            <a:avLst/>
          </a:prstGeom>
          <a:noFill/>
        </p:spPr>
        <p:txBody>
          <a:bodyPr wrap="none" rtlCol="0">
            <a:spAutoFit/>
          </a:bodyPr>
          <a:lstStyle/>
          <a:p>
            <a:r>
              <a:rPr lang="en-US" sz="3600" dirty="0">
                <a:latin typeface="Calibri" pitchFamily="34" charset="0"/>
              </a:rPr>
              <a:t>…</a:t>
            </a:r>
          </a:p>
        </p:txBody>
      </p:sp>
    </p:spTree>
    <p:extLst>
      <p:ext uri="{BB962C8B-B14F-4D97-AF65-F5344CB8AC3E}">
        <p14:creationId xmlns:p14="http://schemas.microsoft.com/office/powerpoint/2010/main" val="3006959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en-US" dirty="0"/>
              <a:t>Multiprocessing: The (Traditional) Reality</a:t>
            </a:r>
          </a:p>
        </p:txBody>
      </p:sp>
      <p:sp>
        <p:nvSpPr>
          <p:cNvPr id="4" name="Text Placeholder 3"/>
          <p:cNvSpPr>
            <a:spLocks noGrp="1"/>
          </p:cNvSpPr>
          <p:nvPr>
            <p:ph idx="1"/>
          </p:nvPr>
        </p:nvSpPr>
        <p:spPr>
          <a:xfrm>
            <a:off x="533400" y="5257800"/>
            <a:ext cx="8534400" cy="533400"/>
          </a:xfrm>
        </p:spPr>
        <p:txBody>
          <a:bodyPr>
            <a:normAutofit/>
          </a:bodyPr>
          <a:lstStyle/>
          <a:p>
            <a:r>
              <a:rPr lang="en-US" dirty="0"/>
              <a:t>Load saved registers and switch address space (context switch)</a:t>
            </a:r>
          </a:p>
        </p:txBody>
      </p:sp>
      <p:sp>
        <p:nvSpPr>
          <p:cNvPr id="13" name="Rectangle 12"/>
          <p:cNvSpPr/>
          <p:nvPr/>
        </p:nvSpPr>
        <p:spPr bwMode="auto">
          <a:xfrm>
            <a:off x="2590800" y="40386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CPU</a:t>
            </a:r>
          </a:p>
        </p:txBody>
      </p:sp>
      <p:sp>
        <p:nvSpPr>
          <p:cNvPr id="14" name="Rectangle 13"/>
          <p:cNvSpPr/>
          <p:nvPr/>
        </p:nvSpPr>
        <p:spPr bwMode="auto">
          <a:xfrm>
            <a:off x="2729116" y="44958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Registers</a:t>
            </a:r>
          </a:p>
        </p:txBody>
      </p:sp>
      <p:sp>
        <p:nvSpPr>
          <p:cNvPr id="15" name="Rectangle 14"/>
          <p:cNvSpPr/>
          <p:nvPr/>
        </p:nvSpPr>
        <p:spPr bwMode="auto">
          <a:xfrm>
            <a:off x="751396" y="1219200"/>
            <a:ext cx="6030404" cy="2506896"/>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Memory</a:t>
            </a:r>
          </a:p>
        </p:txBody>
      </p:sp>
      <p:sp>
        <p:nvSpPr>
          <p:cNvPr id="16" name="Rectangle 15"/>
          <p:cNvSpPr/>
          <p:nvPr/>
        </p:nvSpPr>
        <p:spPr bwMode="auto">
          <a:xfrm>
            <a:off x="1040386" y="178958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17" name="Rectangle 16"/>
          <p:cNvSpPr/>
          <p:nvPr/>
        </p:nvSpPr>
        <p:spPr bwMode="auto">
          <a:xfrm>
            <a:off x="1040386" y="20943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18" name="Rectangle 17"/>
          <p:cNvSpPr/>
          <p:nvPr/>
        </p:nvSpPr>
        <p:spPr bwMode="auto">
          <a:xfrm>
            <a:off x="1040386" y="266717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19" name="Rectangle 18"/>
          <p:cNvSpPr/>
          <p:nvPr/>
        </p:nvSpPr>
        <p:spPr bwMode="auto">
          <a:xfrm>
            <a:off x="1040386" y="238309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
        <p:nvSpPr>
          <p:cNvPr id="3" name="Rectangle 2"/>
          <p:cNvSpPr/>
          <p:nvPr/>
        </p:nvSpPr>
        <p:spPr bwMode="auto">
          <a:xfrm>
            <a:off x="2514600" y="1668696"/>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a:ln>
                <a:solidFill>
                  <a:schemeClr val="tx1"/>
                </a:solidFill>
                <a:prstDash val="dash"/>
              </a:ln>
            </a:endParaRPr>
          </a:p>
        </p:txBody>
      </p:sp>
      <p:sp>
        <p:nvSpPr>
          <p:cNvPr id="29" name="Rectangle 28"/>
          <p:cNvSpPr/>
          <p:nvPr/>
        </p:nvSpPr>
        <p:spPr bwMode="auto">
          <a:xfrm>
            <a:off x="1040386" y="3040297"/>
            <a:ext cx="1066800" cy="5334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Saved registers</a:t>
            </a:r>
          </a:p>
        </p:txBody>
      </p:sp>
      <p:sp>
        <p:nvSpPr>
          <p:cNvPr id="30" name="Rectangle 29"/>
          <p:cNvSpPr/>
          <p:nvPr/>
        </p:nvSpPr>
        <p:spPr bwMode="auto">
          <a:xfrm>
            <a:off x="2730870" y="17895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31" name="Rectangle 30"/>
          <p:cNvSpPr/>
          <p:nvPr/>
        </p:nvSpPr>
        <p:spPr bwMode="auto">
          <a:xfrm>
            <a:off x="2730870" y="20943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32" name="Rectangle 31"/>
          <p:cNvSpPr/>
          <p:nvPr/>
        </p:nvSpPr>
        <p:spPr bwMode="auto">
          <a:xfrm>
            <a:off x="2730870" y="266717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33" name="Rectangle 32"/>
          <p:cNvSpPr/>
          <p:nvPr/>
        </p:nvSpPr>
        <p:spPr bwMode="auto">
          <a:xfrm>
            <a:off x="2730870" y="238309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
        <p:nvSpPr>
          <p:cNvPr id="35" name="Rectangle 34"/>
          <p:cNvSpPr/>
          <p:nvPr/>
        </p:nvSpPr>
        <p:spPr bwMode="auto">
          <a:xfrm>
            <a:off x="2730870" y="3040299"/>
            <a:ext cx="1066800" cy="5334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Saved registers</a:t>
            </a:r>
          </a:p>
        </p:txBody>
      </p:sp>
      <p:sp>
        <p:nvSpPr>
          <p:cNvPr id="36" name="Rectangle 35"/>
          <p:cNvSpPr/>
          <p:nvPr/>
        </p:nvSpPr>
        <p:spPr bwMode="auto">
          <a:xfrm>
            <a:off x="5321670" y="17895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39" name="Rectangle 38"/>
          <p:cNvSpPr/>
          <p:nvPr/>
        </p:nvSpPr>
        <p:spPr bwMode="auto">
          <a:xfrm>
            <a:off x="5321670" y="20943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40" name="Rectangle 39"/>
          <p:cNvSpPr/>
          <p:nvPr/>
        </p:nvSpPr>
        <p:spPr bwMode="auto">
          <a:xfrm>
            <a:off x="5321670" y="266717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47" name="Rectangle 46"/>
          <p:cNvSpPr/>
          <p:nvPr/>
        </p:nvSpPr>
        <p:spPr bwMode="auto">
          <a:xfrm>
            <a:off x="5321670" y="238309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
        <p:nvSpPr>
          <p:cNvPr id="49" name="Rectangle 48"/>
          <p:cNvSpPr/>
          <p:nvPr/>
        </p:nvSpPr>
        <p:spPr bwMode="auto">
          <a:xfrm>
            <a:off x="5321670" y="3040298"/>
            <a:ext cx="1066800" cy="5334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Saved registers</a:t>
            </a:r>
          </a:p>
        </p:txBody>
      </p:sp>
      <p:sp>
        <p:nvSpPr>
          <p:cNvPr id="50" name="TextBox 49"/>
          <p:cNvSpPr txBox="1"/>
          <p:nvPr/>
        </p:nvSpPr>
        <p:spPr>
          <a:xfrm>
            <a:off x="4343400" y="2165366"/>
            <a:ext cx="513106" cy="646331"/>
          </a:xfrm>
          <a:prstGeom prst="rect">
            <a:avLst/>
          </a:prstGeom>
          <a:noFill/>
        </p:spPr>
        <p:txBody>
          <a:bodyPr wrap="none" rtlCol="0">
            <a:spAutoFit/>
          </a:bodyPr>
          <a:lstStyle/>
          <a:p>
            <a:r>
              <a:rPr lang="en-US" sz="3600" dirty="0">
                <a:latin typeface="Calibri" pitchFamily="34" charset="0"/>
              </a:rPr>
              <a:t>…</a:t>
            </a:r>
          </a:p>
        </p:txBody>
      </p:sp>
      <p:sp>
        <p:nvSpPr>
          <p:cNvPr id="5" name="Up Arrow 4"/>
          <p:cNvSpPr/>
          <p:nvPr/>
        </p:nvSpPr>
        <p:spPr bwMode="auto">
          <a:xfrm flipV="1">
            <a:off x="3200400" y="3573699"/>
            <a:ext cx="228600" cy="464901"/>
          </a:xfrm>
          <a:prstGeom prst="upArrow">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Tree>
    <p:extLst>
      <p:ext uri="{BB962C8B-B14F-4D97-AF65-F5344CB8AC3E}">
        <p14:creationId xmlns:p14="http://schemas.microsoft.com/office/powerpoint/2010/main" val="10724146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82182" cy="762000"/>
          </a:xfrm>
        </p:spPr>
        <p:txBody>
          <a:bodyPr/>
          <a:lstStyle/>
          <a:p>
            <a:r>
              <a:rPr lang="en-US" dirty="0"/>
              <a:t>Multiprocessing: The (Modern) Reality</a:t>
            </a:r>
          </a:p>
        </p:txBody>
      </p:sp>
      <p:sp>
        <p:nvSpPr>
          <p:cNvPr id="4" name="Text Placeholder 3"/>
          <p:cNvSpPr>
            <a:spLocks noGrp="1"/>
          </p:cNvSpPr>
          <p:nvPr>
            <p:ph idx="1"/>
          </p:nvPr>
        </p:nvSpPr>
        <p:spPr>
          <a:xfrm>
            <a:off x="4343401" y="4110038"/>
            <a:ext cx="4952999" cy="2671762"/>
          </a:xfrm>
        </p:spPr>
        <p:txBody>
          <a:bodyPr/>
          <a:lstStyle/>
          <a:p>
            <a:r>
              <a:rPr lang="en-US" dirty="0"/>
              <a:t>Multicore processors</a:t>
            </a:r>
          </a:p>
          <a:p>
            <a:pPr marL="519113" lvl="1" indent="-179388"/>
            <a:r>
              <a:rPr lang="en-US" dirty="0"/>
              <a:t>Multiple CPUs on single chip</a:t>
            </a:r>
          </a:p>
          <a:p>
            <a:pPr marL="519113" lvl="1" indent="-179388"/>
            <a:r>
              <a:rPr lang="en-US" dirty="0"/>
              <a:t>Share main memory (and some caches)</a:t>
            </a:r>
          </a:p>
          <a:p>
            <a:pPr marL="519113" lvl="1" indent="-179388"/>
            <a:r>
              <a:rPr lang="en-US" dirty="0"/>
              <a:t>Each can execute a separate process</a:t>
            </a:r>
          </a:p>
          <a:p>
            <a:pPr marL="687388" lvl="2" indent="-168275"/>
            <a:r>
              <a:rPr lang="en-US" dirty="0"/>
              <a:t>Scheduling of processors onto cores done by kernel</a:t>
            </a:r>
          </a:p>
          <a:p>
            <a:endParaRPr lang="en-US" dirty="0"/>
          </a:p>
        </p:txBody>
      </p:sp>
      <p:sp>
        <p:nvSpPr>
          <p:cNvPr id="17" name="Rectangle 16"/>
          <p:cNvSpPr/>
          <p:nvPr/>
        </p:nvSpPr>
        <p:spPr bwMode="auto">
          <a:xfrm>
            <a:off x="2590800" y="40386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CPU</a:t>
            </a:r>
          </a:p>
        </p:txBody>
      </p:sp>
      <p:sp>
        <p:nvSpPr>
          <p:cNvPr id="18" name="Rectangle 17"/>
          <p:cNvSpPr/>
          <p:nvPr/>
        </p:nvSpPr>
        <p:spPr bwMode="auto">
          <a:xfrm>
            <a:off x="2729116" y="44958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Registers</a:t>
            </a:r>
          </a:p>
        </p:txBody>
      </p:sp>
      <p:sp>
        <p:nvSpPr>
          <p:cNvPr id="23" name="Rectangle 22"/>
          <p:cNvSpPr/>
          <p:nvPr/>
        </p:nvSpPr>
        <p:spPr bwMode="auto">
          <a:xfrm>
            <a:off x="751396" y="1219200"/>
            <a:ext cx="6030404" cy="2506896"/>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Memory</a:t>
            </a:r>
          </a:p>
        </p:txBody>
      </p:sp>
      <p:sp>
        <p:nvSpPr>
          <p:cNvPr id="28" name="Rectangle 27"/>
          <p:cNvSpPr/>
          <p:nvPr/>
        </p:nvSpPr>
        <p:spPr bwMode="auto">
          <a:xfrm>
            <a:off x="1040386" y="178958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29" name="Rectangle 28"/>
          <p:cNvSpPr/>
          <p:nvPr/>
        </p:nvSpPr>
        <p:spPr bwMode="auto">
          <a:xfrm>
            <a:off x="1040386" y="20943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30" name="Rectangle 29"/>
          <p:cNvSpPr/>
          <p:nvPr/>
        </p:nvSpPr>
        <p:spPr bwMode="auto">
          <a:xfrm>
            <a:off x="1040386" y="266717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31" name="Rectangle 30"/>
          <p:cNvSpPr/>
          <p:nvPr/>
        </p:nvSpPr>
        <p:spPr bwMode="auto">
          <a:xfrm>
            <a:off x="1040386" y="238309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
        <p:nvSpPr>
          <p:cNvPr id="32" name="Rectangle 31"/>
          <p:cNvSpPr/>
          <p:nvPr/>
        </p:nvSpPr>
        <p:spPr bwMode="auto">
          <a:xfrm>
            <a:off x="2514600" y="1668696"/>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a:ln>
                <a:solidFill>
                  <a:schemeClr val="tx1"/>
                </a:solidFill>
                <a:prstDash val="dash"/>
              </a:ln>
            </a:endParaRPr>
          </a:p>
        </p:txBody>
      </p:sp>
      <p:sp>
        <p:nvSpPr>
          <p:cNvPr id="37" name="Rectangle 36"/>
          <p:cNvSpPr/>
          <p:nvPr/>
        </p:nvSpPr>
        <p:spPr bwMode="auto">
          <a:xfrm>
            <a:off x="2730870" y="17895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38" name="Rectangle 37"/>
          <p:cNvSpPr/>
          <p:nvPr/>
        </p:nvSpPr>
        <p:spPr bwMode="auto">
          <a:xfrm>
            <a:off x="2730870" y="20943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39" name="Rectangle 38"/>
          <p:cNvSpPr/>
          <p:nvPr/>
        </p:nvSpPr>
        <p:spPr bwMode="auto">
          <a:xfrm>
            <a:off x="2730870" y="266717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40" name="Rectangle 39"/>
          <p:cNvSpPr/>
          <p:nvPr/>
        </p:nvSpPr>
        <p:spPr bwMode="auto">
          <a:xfrm>
            <a:off x="2730870" y="238309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
        <p:nvSpPr>
          <p:cNvPr id="42" name="Rectangle 41"/>
          <p:cNvSpPr/>
          <p:nvPr/>
        </p:nvSpPr>
        <p:spPr bwMode="auto">
          <a:xfrm>
            <a:off x="5321670" y="17895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43" name="Rectangle 42"/>
          <p:cNvSpPr/>
          <p:nvPr/>
        </p:nvSpPr>
        <p:spPr bwMode="auto">
          <a:xfrm>
            <a:off x="5321670" y="20943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44" name="Rectangle 43"/>
          <p:cNvSpPr/>
          <p:nvPr/>
        </p:nvSpPr>
        <p:spPr bwMode="auto">
          <a:xfrm>
            <a:off x="5321670" y="266717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45" name="Rectangle 44"/>
          <p:cNvSpPr/>
          <p:nvPr/>
        </p:nvSpPr>
        <p:spPr bwMode="auto">
          <a:xfrm>
            <a:off x="5321670" y="238309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sp>
        <p:nvSpPr>
          <p:cNvPr id="46" name="Rectangle 45"/>
          <p:cNvSpPr/>
          <p:nvPr/>
        </p:nvSpPr>
        <p:spPr bwMode="auto">
          <a:xfrm>
            <a:off x="5321670" y="3040298"/>
            <a:ext cx="1066800" cy="5334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Saved registers</a:t>
            </a:r>
          </a:p>
        </p:txBody>
      </p:sp>
      <p:sp>
        <p:nvSpPr>
          <p:cNvPr id="47" name="TextBox 46"/>
          <p:cNvSpPr txBox="1"/>
          <p:nvPr/>
        </p:nvSpPr>
        <p:spPr>
          <a:xfrm>
            <a:off x="4343400" y="2165366"/>
            <a:ext cx="513106" cy="646331"/>
          </a:xfrm>
          <a:prstGeom prst="rect">
            <a:avLst/>
          </a:prstGeom>
          <a:noFill/>
        </p:spPr>
        <p:txBody>
          <a:bodyPr wrap="none" rtlCol="0">
            <a:spAutoFit/>
          </a:bodyPr>
          <a:lstStyle/>
          <a:p>
            <a:r>
              <a:rPr lang="en-US" sz="3600" dirty="0">
                <a:latin typeface="Calibri" pitchFamily="34" charset="0"/>
              </a:rPr>
              <a:t>…</a:t>
            </a:r>
          </a:p>
        </p:txBody>
      </p:sp>
      <p:sp>
        <p:nvSpPr>
          <p:cNvPr id="49" name="Rectangle 48"/>
          <p:cNvSpPr/>
          <p:nvPr/>
        </p:nvSpPr>
        <p:spPr bwMode="auto">
          <a:xfrm>
            <a:off x="914400" y="4046304"/>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CPU</a:t>
            </a:r>
          </a:p>
        </p:txBody>
      </p:sp>
      <p:sp>
        <p:nvSpPr>
          <p:cNvPr id="50" name="Rectangle 49"/>
          <p:cNvSpPr/>
          <p:nvPr/>
        </p:nvSpPr>
        <p:spPr bwMode="auto">
          <a:xfrm>
            <a:off x="1052716" y="4503504"/>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Registers</a:t>
            </a:r>
          </a:p>
        </p:txBody>
      </p:sp>
      <p:sp>
        <p:nvSpPr>
          <p:cNvPr id="51" name="Rectangle 50"/>
          <p:cNvSpPr/>
          <p:nvPr/>
        </p:nvSpPr>
        <p:spPr bwMode="auto">
          <a:xfrm>
            <a:off x="838200" y="1676400"/>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a:ln>
                <a:solidFill>
                  <a:schemeClr val="tx1"/>
                </a:solidFill>
                <a:prstDash val="dash"/>
              </a:ln>
            </a:endParaRPr>
          </a:p>
        </p:txBody>
      </p:sp>
    </p:spTree>
    <p:extLst>
      <p:ext uri="{BB962C8B-B14F-4D97-AF65-F5344CB8AC3E}">
        <p14:creationId xmlns:p14="http://schemas.microsoft.com/office/powerpoint/2010/main" val="1658267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a:xfrm>
            <a:off x="406400" y="493712"/>
            <a:ext cx="6070600" cy="573088"/>
          </a:xfrm>
        </p:spPr>
        <p:txBody>
          <a:bodyPr/>
          <a:lstStyle/>
          <a:p>
            <a:r>
              <a:rPr lang="en-US" dirty="0"/>
              <a:t>Concurrent Processes</a:t>
            </a:r>
          </a:p>
        </p:txBody>
      </p:sp>
      <p:sp>
        <p:nvSpPr>
          <p:cNvPr id="485379" name="Rectangle 3"/>
          <p:cNvSpPr>
            <a:spLocks noGrp="1" noChangeArrowheads="1"/>
          </p:cNvSpPr>
          <p:nvPr>
            <p:ph type="body" idx="1"/>
          </p:nvPr>
        </p:nvSpPr>
        <p:spPr>
          <a:xfrm>
            <a:off x="409575" y="1219200"/>
            <a:ext cx="7896225" cy="2590800"/>
          </a:xfrm>
        </p:spPr>
        <p:txBody>
          <a:bodyPr/>
          <a:lstStyle/>
          <a:p>
            <a:r>
              <a:rPr lang="en-US" dirty="0"/>
              <a:t>Each process is a logical control flow. </a:t>
            </a:r>
          </a:p>
          <a:p>
            <a:r>
              <a:rPr lang="en-US" dirty="0"/>
              <a:t>Two processes </a:t>
            </a:r>
            <a:r>
              <a:rPr lang="en-US" i="1" dirty="0"/>
              <a:t>run </a:t>
            </a:r>
            <a:r>
              <a:rPr lang="en-US" i="1" dirty="0">
                <a:solidFill>
                  <a:srgbClr val="C00000"/>
                </a:solidFill>
              </a:rPr>
              <a:t>concurrently</a:t>
            </a:r>
            <a:r>
              <a:rPr lang="en-US" dirty="0"/>
              <a:t> (</a:t>
            </a:r>
            <a:r>
              <a:rPr lang="en-US" i="1" dirty="0"/>
              <a:t>are concurrent)</a:t>
            </a:r>
            <a:r>
              <a:rPr lang="en-US" dirty="0"/>
              <a:t> if their flows overlap in time</a:t>
            </a:r>
          </a:p>
          <a:p>
            <a:r>
              <a:rPr lang="en-US" dirty="0"/>
              <a:t>Otherwise, they are </a:t>
            </a:r>
            <a:r>
              <a:rPr lang="en-US" i="1" dirty="0">
                <a:solidFill>
                  <a:srgbClr val="C00000"/>
                </a:solidFill>
              </a:rPr>
              <a:t>sequential</a:t>
            </a:r>
            <a:endParaRPr lang="en-US" dirty="0">
              <a:solidFill>
                <a:srgbClr val="C00000"/>
              </a:solidFill>
            </a:endParaRPr>
          </a:p>
          <a:p>
            <a:r>
              <a:rPr lang="en-US" dirty="0"/>
              <a:t>Examples (running on single core):</a:t>
            </a:r>
          </a:p>
          <a:p>
            <a:pPr lvl="1"/>
            <a:r>
              <a:rPr lang="en-US" dirty="0"/>
              <a:t>Concurrent: A &amp; B, A &amp; C</a:t>
            </a:r>
          </a:p>
          <a:p>
            <a:pPr lvl="1"/>
            <a:r>
              <a:rPr lang="en-US" dirty="0"/>
              <a:t>Sequential: B &amp; C</a:t>
            </a:r>
          </a:p>
        </p:txBody>
      </p:sp>
      <p:sp>
        <p:nvSpPr>
          <p:cNvPr id="485383" name="Line 7"/>
          <p:cNvSpPr>
            <a:spLocks noChangeShapeType="1"/>
          </p:cNvSpPr>
          <p:nvPr/>
        </p:nvSpPr>
        <p:spPr bwMode="auto">
          <a:xfrm>
            <a:off x="3124200" y="4648200"/>
            <a:ext cx="0" cy="304800"/>
          </a:xfrm>
          <a:prstGeom prst="line">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485384" name="Text Box 8"/>
          <p:cNvSpPr txBox="1">
            <a:spLocks noChangeArrowheads="1"/>
          </p:cNvSpPr>
          <p:nvPr/>
        </p:nvSpPr>
        <p:spPr bwMode="auto">
          <a:xfrm>
            <a:off x="2622332" y="4267200"/>
            <a:ext cx="999697" cy="338554"/>
          </a:xfrm>
          <a:prstGeom prst="rect">
            <a:avLst/>
          </a:prstGeom>
          <a:noFill/>
          <a:ln w="25400">
            <a:noFill/>
            <a:miter lim="800000"/>
            <a:headEnd/>
            <a:tailEnd/>
          </a:ln>
          <a:effectLst/>
        </p:spPr>
        <p:txBody>
          <a:bodyPr wrap="none">
            <a:spAutoFit/>
          </a:bodyPr>
          <a:lstStyle/>
          <a:p>
            <a:pPr algn="l">
              <a:lnSpc>
                <a:spcPct val="100000"/>
              </a:lnSpc>
            </a:pPr>
            <a:r>
              <a:rPr lang="en-US" sz="1600" i="1" dirty="0">
                <a:solidFill>
                  <a:srgbClr val="C00000"/>
                </a:solidFill>
                <a:latin typeface="Calibri" pitchFamily="34" charset="0"/>
              </a:rPr>
              <a:t>Process A</a:t>
            </a:r>
          </a:p>
        </p:txBody>
      </p:sp>
      <p:sp>
        <p:nvSpPr>
          <p:cNvPr id="485385" name="Text Box 9"/>
          <p:cNvSpPr txBox="1">
            <a:spLocks noChangeArrowheads="1"/>
          </p:cNvSpPr>
          <p:nvPr/>
        </p:nvSpPr>
        <p:spPr bwMode="auto">
          <a:xfrm>
            <a:off x="4146332" y="4267200"/>
            <a:ext cx="990079" cy="338554"/>
          </a:xfrm>
          <a:prstGeom prst="rect">
            <a:avLst/>
          </a:prstGeom>
          <a:noFill/>
          <a:ln w="25400">
            <a:noFill/>
            <a:miter lim="800000"/>
            <a:headEnd/>
            <a:tailEnd/>
          </a:ln>
          <a:effectLst/>
        </p:spPr>
        <p:txBody>
          <a:bodyPr wrap="none">
            <a:spAutoFit/>
          </a:bodyPr>
          <a:lstStyle/>
          <a:p>
            <a:pPr algn="l">
              <a:lnSpc>
                <a:spcPct val="100000"/>
              </a:lnSpc>
            </a:pPr>
            <a:r>
              <a:rPr lang="en-US" sz="1600" i="1" dirty="0">
                <a:solidFill>
                  <a:srgbClr val="C00000"/>
                </a:solidFill>
                <a:latin typeface="Calibri" pitchFamily="34" charset="0"/>
              </a:rPr>
              <a:t>Process B</a:t>
            </a:r>
          </a:p>
        </p:txBody>
      </p:sp>
      <p:sp>
        <p:nvSpPr>
          <p:cNvPr id="485386" name="Text Box 10"/>
          <p:cNvSpPr txBox="1">
            <a:spLocks noChangeArrowheads="1"/>
          </p:cNvSpPr>
          <p:nvPr/>
        </p:nvSpPr>
        <p:spPr bwMode="auto">
          <a:xfrm>
            <a:off x="5670332" y="4267200"/>
            <a:ext cx="983667" cy="338554"/>
          </a:xfrm>
          <a:prstGeom prst="rect">
            <a:avLst/>
          </a:prstGeom>
          <a:noFill/>
          <a:ln w="25400">
            <a:noFill/>
            <a:miter lim="800000"/>
            <a:headEnd/>
            <a:tailEnd/>
          </a:ln>
          <a:effectLst/>
        </p:spPr>
        <p:txBody>
          <a:bodyPr wrap="none">
            <a:spAutoFit/>
          </a:bodyPr>
          <a:lstStyle/>
          <a:p>
            <a:pPr algn="l">
              <a:lnSpc>
                <a:spcPct val="100000"/>
              </a:lnSpc>
            </a:pPr>
            <a:r>
              <a:rPr lang="en-US" sz="1600" i="1" dirty="0">
                <a:solidFill>
                  <a:srgbClr val="C00000"/>
                </a:solidFill>
                <a:latin typeface="Calibri" pitchFamily="34" charset="0"/>
              </a:rPr>
              <a:t>Process C</a:t>
            </a:r>
          </a:p>
        </p:txBody>
      </p:sp>
      <p:sp>
        <p:nvSpPr>
          <p:cNvPr id="485387" name="Line 11"/>
          <p:cNvSpPr>
            <a:spLocks noChangeShapeType="1"/>
          </p:cNvSpPr>
          <p:nvPr/>
        </p:nvSpPr>
        <p:spPr bwMode="auto">
          <a:xfrm>
            <a:off x="4648200" y="4953000"/>
            <a:ext cx="0" cy="304800"/>
          </a:xfrm>
          <a:prstGeom prst="line">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485388" name="Line 12"/>
          <p:cNvSpPr>
            <a:spLocks noChangeShapeType="1"/>
          </p:cNvSpPr>
          <p:nvPr/>
        </p:nvSpPr>
        <p:spPr bwMode="auto">
          <a:xfrm>
            <a:off x="6172200" y="5257800"/>
            <a:ext cx="0" cy="304800"/>
          </a:xfrm>
          <a:prstGeom prst="line">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485389" name="Line 13"/>
          <p:cNvSpPr>
            <a:spLocks noChangeShapeType="1"/>
          </p:cNvSpPr>
          <p:nvPr/>
        </p:nvSpPr>
        <p:spPr bwMode="auto">
          <a:xfrm>
            <a:off x="3124200" y="5562600"/>
            <a:ext cx="0" cy="304800"/>
          </a:xfrm>
          <a:prstGeom prst="line">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485390" name="Line 14"/>
          <p:cNvSpPr>
            <a:spLocks noChangeShapeType="1"/>
          </p:cNvSpPr>
          <p:nvPr/>
        </p:nvSpPr>
        <p:spPr bwMode="auto">
          <a:xfrm>
            <a:off x="6172200" y="5867400"/>
            <a:ext cx="0" cy="304800"/>
          </a:xfrm>
          <a:prstGeom prst="line">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485391" name="Line 15"/>
          <p:cNvSpPr>
            <a:spLocks noChangeShapeType="1"/>
          </p:cNvSpPr>
          <p:nvPr/>
        </p:nvSpPr>
        <p:spPr bwMode="auto">
          <a:xfrm>
            <a:off x="2667000" y="4953000"/>
            <a:ext cx="4038600" cy="0"/>
          </a:xfrm>
          <a:prstGeom prst="line">
            <a:avLst/>
          </a:prstGeom>
          <a:noFill/>
          <a:ln w="3175">
            <a:solidFill>
              <a:schemeClr val="tx1"/>
            </a:solidFill>
            <a:prstDash val="dash"/>
            <a:round/>
            <a:headEnd/>
            <a:tailEnd/>
          </a:ln>
          <a:effectLst/>
        </p:spPr>
        <p:txBody>
          <a:bodyPr wrap="none" anchor="ctr"/>
          <a:lstStyle/>
          <a:p>
            <a:endParaRPr lang="en-US" dirty="0">
              <a:latin typeface="Calibri" pitchFamily="34" charset="0"/>
            </a:endParaRPr>
          </a:p>
        </p:txBody>
      </p:sp>
      <p:sp>
        <p:nvSpPr>
          <p:cNvPr id="485392" name="Line 16"/>
          <p:cNvSpPr>
            <a:spLocks noChangeShapeType="1"/>
          </p:cNvSpPr>
          <p:nvPr/>
        </p:nvSpPr>
        <p:spPr bwMode="auto">
          <a:xfrm>
            <a:off x="2667000" y="5257800"/>
            <a:ext cx="4038600" cy="0"/>
          </a:xfrm>
          <a:prstGeom prst="line">
            <a:avLst/>
          </a:prstGeom>
          <a:noFill/>
          <a:ln w="3175">
            <a:solidFill>
              <a:schemeClr val="tx1"/>
            </a:solidFill>
            <a:prstDash val="dash"/>
            <a:round/>
            <a:headEnd/>
            <a:tailEnd/>
          </a:ln>
          <a:effectLst/>
        </p:spPr>
        <p:txBody>
          <a:bodyPr wrap="none" anchor="ctr"/>
          <a:lstStyle/>
          <a:p>
            <a:endParaRPr lang="en-US" dirty="0">
              <a:latin typeface="Calibri" pitchFamily="34" charset="0"/>
            </a:endParaRPr>
          </a:p>
        </p:txBody>
      </p:sp>
      <p:sp>
        <p:nvSpPr>
          <p:cNvPr id="485393" name="Line 17"/>
          <p:cNvSpPr>
            <a:spLocks noChangeShapeType="1"/>
          </p:cNvSpPr>
          <p:nvPr/>
        </p:nvSpPr>
        <p:spPr bwMode="auto">
          <a:xfrm>
            <a:off x="2667000" y="5562600"/>
            <a:ext cx="4038600" cy="0"/>
          </a:xfrm>
          <a:prstGeom prst="line">
            <a:avLst/>
          </a:prstGeom>
          <a:noFill/>
          <a:ln w="3175">
            <a:solidFill>
              <a:schemeClr val="tx1"/>
            </a:solidFill>
            <a:prstDash val="dash"/>
            <a:round/>
            <a:headEnd/>
            <a:tailEnd/>
          </a:ln>
          <a:effectLst/>
        </p:spPr>
        <p:txBody>
          <a:bodyPr wrap="none" anchor="ctr"/>
          <a:lstStyle/>
          <a:p>
            <a:endParaRPr lang="en-US" dirty="0">
              <a:latin typeface="Calibri" pitchFamily="34" charset="0"/>
            </a:endParaRPr>
          </a:p>
        </p:txBody>
      </p:sp>
      <p:sp>
        <p:nvSpPr>
          <p:cNvPr id="485394" name="Line 18"/>
          <p:cNvSpPr>
            <a:spLocks noChangeShapeType="1"/>
          </p:cNvSpPr>
          <p:nvPr/>
        </p:nvSpPr>
        <p:spPr bwMode="auto">
          <a:xfrm>
            <a:off x="2667000" y="5867400"/>
            <a:ext cx="4038600" cy="0"/>
          </a:xfrm>
          <a:prstGeom prst="line">
            <a:avLst/>
          </a:prstGeom>
          <a:noFill/>
          <a:ln w="3175">
            <a:solidFill>
              <a:schemeClr val="tx1"/>
            </a:solidFill>
            <a:prstDash val="dash"/>
            <a:round/>
            <a:headEnd/>
            <a:tailEnd/>
          </a:ln>
          <a:effectLst/>
        </p:spPr>
        <p:txBody>
          <a:bodyPr wrap="none" anchor="ctr"/>
          <a:lstStyle/>
          <a:p>
            <a:endParaRPr lang="en-US" dirty="0">
              <a:latin typeface="Calibri" pitchFamily="34" charset="0"/>
            </a:endParaRPr>
          </a:p>
        </p:txBody>
      </p:sp>
      <p:sp>
        <p:nvSpPr>
          <p:cNvPr id="485395" name="Line 19"/>
          <p:cNvSpPr>
            <a:spLocks noChangeShapeType="1"/>
          </p:cNvSpPr>
          <p:nvPr/>
        </p:nvSpPr>
        <p:spPr bwMode="auto">
          <a:xfrm>
            <a:off x="2667000" y="6172200"/>
            <a:ext cx="4038600" cy="0"/>
          </a:xfrm>
          <a:prstGeom prst="line">
            <a:avLst/>
          </a:prstGeom>
          <a:noFill/>
          <a:ln w="3175">
            <a:solidFill>
              <a:schemeClr val="tx1"/>
            </a:solidFill>
            <a:prstDash val="dash"/>
            <a:round/>
            <a:headEnd/>
            <a:tailEnd/>
          </a:ln>
          <a:effectLst/>
        </p:spPr>
        <p:txBody>
          <a:bodyPr wrap="none" anchor="ctr"/>
          <a:lstStyle/>
          <a:p>
            <a:endParaRPr lang="en-US" dirty="0">
              <a:latin typeface="Calibri" pitchFamily="34" charset="0"/>
            </a:endParaRPr>
          </a:p>
        </p:txBody>
      </p:sp>
      <p:sp>
        <p:nvSpPr>
          <p:cNvPr id="20" name="Text Box 1031"/>
          <p:cNvSpPr txBox="1">
            <a:spLocks noChangeArrowheads="1"/>
          </p:cNvSpPr>
          <p:nvPr/>
        </p:nvSpPr>
        <p:spPr bwMode="auto">
          <a:xfrm>
            <a:off x="1010947" y="5177135"/>
            <a:ext cx="817853" cy="461665"/>
          </a:xfrm>
          <a:prstGeom prst="rect">
            <a:avLst/>
          </a:prstGeom>
          <a:noFill/>
          <a:ln w="25400">
            <a:noFill/>
            <a:miter lim="800000"/>
            <a:headEnd/>
            <a:tailEnd/>
          </a:ln>
          <a:effectLst/>
        </p:spPr>
        <p:txBody>
          <a:bodyPr wrap="square">
            <a:spAutoFit/>
          </a:bodyPr>
          <a:lstStyle/>
          <a:p>
            <a:pPr algn="l">
              <a:lnSpc>
                <a:spcPct val="100000"/>
              </a:lnSpc>
            </a:pPr>
            <a:r>
              <a:rPr lang="en-US" dirty="0">
                <a:latin typeface="Calibri" pitchFamily="34" charset="0"/>
              </a:rPr>
              <a:t>Time</a:t>
            </a:r>
          </a:p>
        </p:txBody>
      </p:sp>
      <p:sp>
        <p:nvSpPr>
          <p:cNvPr id="21" name="Down Arrow 20"/>
          <p:cNvSpPr/>
          <p:nvPr/>
        </p:nvSpPr>
        <p:spPr bwMode="auto">
          <a:xfrm>
            <a:off x="1752600" y="4800600"/>
            <a:ext cx="457200" cy="16002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5379">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538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538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538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538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538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538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538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539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8539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539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53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539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539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85379">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853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83" grpId="0" animBg="1"/>
      <p:bldP spid="485384" grpId="0"/>
      <p:bldP spid="485385" grpId="0"/>
      <p:bldP spid="485386" grpId="0"/>
      <p:bldP spid="485387" grpId="0" animBg="1"/>
      <p:bldP spid="485388" grpId="0" animBg="1"/>
      <p:bldP spid="485389" grpId="0" animBg="1"/>
      <p:bldP spid="485390" grpId="0" animBg="1"/>
      <p:bldP spid="485391" grpId="0" animBg="1"/>
      <p:bldP spid="485392" grpId="0" animBg="1"/>
      <p:bldP spid="485393" grpId="0" animBg="1"/>
      <p:bldP spid="485394" grpId="0" animBg="1"/>
      <p:bldP spid="485395" grpId="0" animBg="1"/>
      <p:bldP spid="20" grpId="0"/>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E3E05-100D-49E3-ADDE-CE1A03022D2E}"/>
              </a:ext>
            </a:extLst>
          </p:cNvPr>
          <p:cNvSpPr>
            <a:spLocks noGrp="1"/>
          </p:cNvSpPr>
          <p:nvPr>
            <p:ph type="title"/>
          </p:nvPr>
        </p:nvSpPr>
        <p:spPr/>
        <p:txBody>
          <a:bodyPr/>
          <a:lstStyle/>
          <a:p>
            <a:r>
              <a:rPr lang="en-US" dirty="0"/>
              <a:t>Printers Used to Catch on Fire</a:t>
            </a:r>
          </a:p>
        </p:txBody>
      </p:sp>
      <p:pic>
        <p:nvPicPr>
          <p:cNvPr id="11" name="Picture 10" descr="A group of people standing in a room&#10;&#10;Description automatically generated">
            <a:extLst>
              <a:ext uri="{FF2B5EF4-FFF2-40B4-BE49-F238E27FC236}">
                <a16:creationId xmlns:a16="http://schemas.microsoft.com/office/drawing/2014/main" id="{141E05E8-A9C5-4A3E-B2DA-1971FB844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197678"/>
            <a:ext cx="8077200" cy="5236594"/>
          </a:xfrm>
          <a:prstGeom prst="rect">
            <a:avLst/>
          </a:prstGeom>
        </p:spPr>
      </p:pic>
    </p:spTree>
    <p:extLst>
      <p:ext uri="{BB962C8B-B14F-4D97-AF65-F5344CB8AC3E}">
        <p14:creationId xmlns:p14="http://schemas.microsoft.com/office/powerpoint/2010/main" val="3398130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a:xfrm>
            <a:off x="381000" y="533400"/>
            <a:ext cx="8458200" cy="573088"/>
          </a:xfrm>
        </p:spPr>
        <p:txBody>
          <a:bodyPr/>
          <a:lstStyle/>
          <a:p>
            <a:r>
              <a:rPr lang="en-US"/>
              <a:t>User View of Concurrent Processes</a:t>
            </a:r>
          </a:p>
        </p:txBody>
      </p:sp>
      <p:sp>
        <p:nvSpPr>
          <p:cNvPr id="486403" name="Rectangle 3"/>
          <p:cNvSpPr>
            <a:spLocks noGrp="1" noChangeArrowheads="1"/>
          </p:cNvSpPr>
          <p:nvPr>
            <p:ph type="body" idx="1"/>
          </p:nvPr>
        </p:nvSpPr>
        <p:spPr>
          <a:xfrm>
            <a:off x="410031" y="1285875"/>
            <a:ext cx="7896225" cy="1990725"/>
          </a:xfrm>
        </p:spPr>
        <p:txBody>
          <a:bodyPr/>
          <a:lstStyle/>
          <a:p>
            <a:r>
              <a:rPr lang="en-US" dirty="0"/>
              <a:t>Control flows for concurrent processes are physically disjoint in time</a:t>
            </a:r>
          </a:p>
          <a:p>
            <a:endParaRPr lang="en-US" dirty="0"/>
          </a:p>
          <a:p>
            <a:r>
              <a:rPr lang="en-US" dirty="0"/>
              <a:t>However, we can think of concurrent processes as running in parallel with each other</a:t>
            </a:r>
          </a:p>
        </p:txBody>
      </p:sp>
      <p:sp>
        <p:nvSpPr>
          <p:cNvPr id="486405" name="Text Box 5"/>
          <p:cNvSpPr txBox="1">
            <a:spLocks noChangeArrowheads="1"/>
          </p:cNvSpPr>
          <p:nvPr/>
        </p:nvSpPr>
        <p:spPr bwMode="auto">
          <a:xfrm>
            <a:off x="1219200" y="4311650"/>
            <a:ext cx="817853" cy="461665"/>
          </a:xfrm>
          <a:prstGeom prst="rect">
            <a:avLst/>
          </a:prstGeom>
          <a:noFill/>
          <a:ln w="25400">
            <a:noFill/>
            <a:miter lim="800000"/>
            <a:headEnd/>
            <a:tailEnd/>
          </a:ln>
          <a:effectLst/>
        </p:spPr>
        <p:txBody>
          <a:bodyPr wrap="none">
            <a:spAutoFit/>
          </a:bodyPr>
          <a:lstStyle/>
          <a:p>
            <a:pPr algn="l">
              <a:lnSpc>
                <a:spcPct val="100000"/>
              </a:lnSpc>
            </a:pPr>
            <a:r>
              <a:rPr lang="en-US" dirty="0">
                <a:latin typeface="Calibri" pitchFamily="34" charset="0"/>
              </a:rPr>
              <a:t>Time</a:t>
            </a:r>
          </a:p>
        </p:txBody>
      </p:sp>
      <p:sp>
        <p:nvSpPr>
          <p:cNvPr id="486406" name="Line 6"/>
          <p:cNvSpPr>
            <a:spLocks noChangeShapeType="1"/>
          </p:cNvSpPr>
          <p:nvPr/>
        </p:nvSpPr>
        <p:spPr bwMode="auto">
          <a:xfrm>
            <a:off x="3276600" y="4191000"/>
            <a:ext cx="0" cy="304800"/>
          </a:xfrm>
          <a:prstGeom prst="line">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486407" name="Text Box 7"/>
          <p:cNvSpPr txBox="1">
            <a:spLocks noChangeArrowheads="1"/>
          </p:cNvSpPr>
          <p:nvPr/>
        </p:nvSpPr>
        <p:spPr bwMode="auto">
          <a:xfrm>
            <a:off x="2709863" y="3810000"/>
            <a:ext cx="999697" cy="338554"/>
          </a:xfrm>
          <a:prstGeom prst="rect">
            <a:avLst/>
          </a:prstGeom>
          <a:noFill/>
          <a:ln w="25400">
            <a:noFill/>
            <a:miter lim="800000"/>
            <a:headEnd/>
            <a:tailEnd/>
          </a:ln>
          <a:effectLst/>
        </p:spPr>
        <p:txBody>
          <a:bodyPr wrap="none">
            <a:spAutoFit/>
          </a:bodyPr>
          <a:lstStyle/>
          <a:p>
            <a:pPr algn="l">
              <a:lnSpc>
                <a:spcPct val="100000"/>
              </a:lnSpc>
            </a:pPr>
            <a:r>
              <a:rPr lang="en-US" sz="1600" i="1" dirty="0">
                <a:solidFill>
                  <a:srgbClr val="C00000"/>
                </a:solidFill>
                <a:latin typeface="Calibri" pitchFamily="34" charset="0"/>
              </a:rPr>
              <a:t>Process A</a:t>
            </a:r>
          </a:p>
        </p:txBody>
      </p:sp>
      <p:sp>
        <p:nvSpPr>
          <p:cNvPr id="486408" name="Text Box 8"/>
          <p:cNvSpPr txBox="1">
            <a:spLocks noChangeArrowheads="1"/>
          </p:cNvSpPr>
          <p:nvPr/>
        </p:nvSpPr>
        <p:spPr bwMode="auto">
          <a:xfrm>
            <a:off x="4233863" y="3810000"/>
            <a:ext cx="990079" cy="338554"/>
          </a:xfrm>
          <a:prstGeom prst="rect">
            <a:avLst/>
          </a:prstGeom>
          <a:noFill/>
          <a:ln w="25400">
            <a:noFill/>
            <a:miter lim="800000"/>
            <a:headEnd/>
            <a:tailEnd/>
          </a:ln>
          <a:effectLst/>
        </p:spPr>
        <p:txBody>
          <a:bodyPr wrap="none">
            <a:spAutoFit/>
          </a:bodyPr>
          <a:lstStyle/>
          <a:p>
            <a:pPr algn="l">
              <a:lnSpc>
                <a:spcPct val="100000"/>
              </a:lnSpc>
            </a:pPr>
            <a:r>
              <a:rPr lang="en-US" sz="1600" i="1" dirty="0">
                <a:solidFill>
                  <a:srgbClr val="C00000"/>
                </a:solidFill>
                <a:latin typeface="Calibri" pitchFamily="34" charset="0"/>
              </a:rPr>
              <a:t>Process B</a:t>
            </a:r>
          </a:p>
        </p:txBody>
      </p:sp>
      <p:sp>
        <p:nvSpPr>
          <p:cNvPr id="486409" name="Text Box 9"/>
          <p:cNvSpPr txBox="1">
            <a:spLocks noChangeArrowheads="1"/>
          </p:cNvSpPr>
          <p:nvPr/>
        </p:nvSpPr>
        <p:spPr bwMode="auto">
          <a:xfrm>
            <a:off x="5757863" y="3810000"/>
            <a:ext cx="983667" cy="338554"/>
          </a:xfrm>
          <a:prstGeom prst="rect">
            <a:avLst/>
          </a:prstGeom>
          <a:noFill/>
          <a:ln w="25400">
            <a:noFill/>
            <a:miter lim="800000"/>
            <a:headEnd/>
            <a:tailEnd/>
          </a:ln>
          <a:effectLst/>
        </p:spPr>
        <p:txBody>
          <a:bodyPr wrap="none">
            <a:spAutoFit/>
          </a:bodyPr>
          <a:lstStyle/>
          <a:p>
            <a:pPr algn="l">
              <a:lnSpc>
                <a:spcPct val="100000"/>
              </a:lnSpc>
            </a:pPr>
            <a:r>
              <a:rPr lang="en-US" sz="1600" i="1" dirty="0">
                <a:solidFill>
                  <a:srgbClr val="C00000"/>
                </a:solidFill>
                <a:latin typeface="Calibri" pitchFamily="34" charset="0"/>
              </a:rPr>
              <a:t>Process C</a:t>
            </a:r>
          </a:p>
        </p:txBody>
      </p:sp>
      <p:sp>
        <p:nvSpPr>
          <p:cNvPr id="486410" name="Line 10"/>
          <p:cNvSpPr>
            <a:spLocks noChangeShapeType="1"/>
          </p:cNvSpPr>
          <p:nvPr/>
        </p:nvSpPr>
        <p:spPr bwMode="auto">
          <a:xfrm>
            <a:off x="4800600" y="4343400"/>
            <a:ext cx="0" cy="304800"/>
          </a:xfrm>
          <a:prstGeom prst="line">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486411" name="Line 11"/>
          <p:cNvSpPr>
            <a:spLocks noChangeShapeType="1"/>
          </p:cNvSpPr>
          <p:nvPr/>
        </p:nvSpPr>
        <p:spPr bwMode="auto">
          <a:xfrm>
            <a:off x="6324600" y="4648200"/>
            <a:ext cx="0" cy="304800"/>
          </a:xfrm>
          <a:prstGeom prst="line">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486412" name="Line 12"/>
          <p:cNvSpPr>
            <a:spLocks noChangeShapeType="1"/>
          </p:cNvSpPr>
          <p:nvPr/>
        </p:nvSpPr>
        <p:spPr bwMode="auto">
          <a:xfrm>
            <a:off x="3276600" y="4495800"/>
            <a:ext cx="0" cy="304800"/>
          </a:xfrm>
          <a:prstGeom prst="line">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486413" name="Line 13"/>
          <p:cNvSpPr>
            <a:spLocks noChangeShapeType="1"/>
          </p:cNvSpPr>
          <p:nvPr/>
        </p:nvSpPr>
        <p:spPr bwMode="auto">
          <a:xfrm>
            <a:off x="2819400" y="4191000"/>
            <a:ext cx="4038600" cy="0"/>
          </a:xfrm>
          <a:prstGeom prst="line">
            <a:avLst/>
          </a:prstGeom>
          <a:noFill/>
          <a:ln w="3175">
            <a:solidFill>
              <a:schemeClr val="tx1"/>
            </a:solidFill>
            <a:prstDash val="dash"/>
            <a:round/>
            <a:headEnd/>
            <a:tailEnd/>
          </a:ln>
          <a:effectLst/>
        </p:spPr>
        <p:txBody>
          <a:bodyPr wrap="none" anchor="ctr"/>
          <a:lstStyle/>
          <a:p>
            <a:endParaRPr lang="en-US" dirty="0">
              <a:latin typeface="Calibri" pitchFamily="34" charset="0"/>
            </a:endParaRPr>
          </a:p>
        </p:txBody>
      </p:sp>
      <p:sp>
        <p:nvSpPr>
          <p:cNvPr id="486414" name="Line 14"/>
          <p:cNvSpPr>
            <a:spLocks noChangeShapeType="1"/>
          </p:cNvSpPr>
          <p:nvPr/>
        </p:nvSpPr>
        <p:spPr bwMode="auto">
          <a:xfrm>
            <a:off x="2819400" y="4800600"/>
            <a:ext cx="4038600" cy="0"/>
          </a:xfrm>
          <a:prstGeom prst="line">
            <a:avLst/>
          </a:prstGeom>
          <a:noFill/>
          <a:ln w="3175">
            <a:solidFill>
              <a:schemeClr val="tx1"/>
            </a:solidFill>
            <a:prstDash val="dash"/>
            <a:round/>
            <a:headEnd/>
            <a:tailEnd/>
          </a:ln>
          <a:effectLst/>
        </p:spPr>
        <p:txBody>
          <a:bodyPr wrap="none" anchor="ctr"/>
          <a:lstStyle/>
          <a:p>
            <a:endParaRPr lang="en-US" dirty="0">
              <a:latin typeface="Calibri" pitchFamily="34" charset="0"/>
            </a:endParaRPr>
          </a:p>
        </p:txBody>
      </p:sp>
      <p:sp>
        <p:nvSpPr>
          <p:cNvPr id="486415" name="Line 15"/>
          <p:cNvSpPr>
            <a:spLocks noChangeShapeType="1"/>
          </p:cNvSpPr>
          <p:nvPr/>
        </p:nvSpPr>
        <p:spPr bwMode="auto">
          <a:xfrm>
            <a:off x="6324600" y="4953000"/>
            <a:ext cx="0" cy="304800"/>
          </a:xfrm>
          <a:prstGeom prst="line">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486416" name="Line 16"/>
          <p:cNvSpPr>
            <a:spLocks noChangeShapeType="1"/>
          </p:cNvSpPr>
          <p:nvPr/>
        </p:nvSpPr>
        <p:spPr bwMode="auto">
          <a:xfrm>
            <a:off x="2819400" y="4343400"/>
            <a:ext cx="4038600" cy="0"/>
          </a:xfrm>
          <a:prstGeom prst="line">
            <a:avLst/>
          </a:prstGeom>
          <a:noFill/>
          <a:ln w="3175">
            <a:solidFill>
              <a:schemeClr val="tx1"/>
            </a:solidFill>
            <a:prstDash val="dash"/>
            <a:round/>
            <a:headEnd/>
            <a:tailEnd/>
          </a:ln>
          <a:effectLst/>
        </p:spPr>
        <p:txBody>
          <a:bodyPr wrap="none" anchor="ctr"/>
          <a:lstStyle/>
          <a:p>
            <a:endParaRPr lang="en-US" dirty="0">
              <a:latin typeface="Calibri" pitchFamily="34" charset="0"/>
            </a:endParaRPr>
          </a:p>
        </p:txBody>
      </p:sp>
      <p:sp>
        <p:nvSpPr>
          <p:cNvPr id="486417" name="Line 17"/>
          <p:cNvSpPr>
            <a:spLocks noChangeShapeType="1"/>
          </p:cNvSpPr>
          <p:nvPr/>
        </p:nvSpPr>
        <p:spPr bwMode="auto">
          <a:xfrm>
            <a:off x="2819400" y="4648200"/>
            <a:ext cx="4038600" cy="0"/>
          </a:xfrm>
          <a:prstGeom prst="line">
            <a:avLst/>
          </a:prstGeom>
          <a:noFill/>
          <a:ln w="3175">
            <a:solidFill>
              <a:schemeClr val="tx1"/>
            </a:solidFill>
            <a:prstDash val="dash"/>
            <a:round/>
            <a:headEnd/>
            <a:tailEnd/>
          </a:ln>
          <a:effectLst/>
        </p:spPr>
        <p:txBody>
          <a:bodyPr wrap="none" anchor="ctr"/>
          <a:lstStyle/>
          <a:p>
            <a:endParaRPr lang="en-US" dirty="0">
              <a:latin typeface="Calibri" pitchFamily="34" charset="0"/>
            </a:endParaRPr>
          </a:p>
        </p:txBody>
      </p:sp>
      <p:sp>
        <p:nvSpPr>
          <p:cNvPr id="18" name="Down Arrow 17"/>
          <p:cNvSpPr/>
          <p:nvPr/>
        </p:nvSpPr>
        <p:spPr bwMode="auto">
          <a:xfrm>
            <a:off x="1981200" y="4000500"/>
            <a:ext cx="457200" cy="12573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bwMode="auto">
          <a:xfrm>
            <a:off x="2120444" y="5485260"/>
            <a:ext cx="4495800" cy="425450"/>
          </a:xfrm>
          <a:prstGeom prst="rect">
            <a:avLst/>
          </a:prstGeom>
          <a:solidFill>
            <a:srgbClr val="F1C7C7"/>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36" name="Rectangle 35"/>
          <p:cNvSpPr/>
          <p:nvPr/>
        </p:nvSpPr>
        <p:spPr bwMode="auto">
          <a:xfrm>
            <a:off x="2120444" y="5059810"/>
            <a:ext cx="4495800" cy="425450"/>
          </a:xfrm>
          <a:prstGeom prst="rect">
            <a:avLst/>
          </a:prstGeom>
          <a:solidFill>
            <a:schemeClr val="bg1">
              <a:lumMod val="9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37" name="Rectangle 36"/>
          <p:cNvSpPr/>
          <p:nvPr/>
        </p:nvSpPr>
        <p:spPr bwMode="auto">
          <a:xfrm>
            <a:off x="2120444" y="5910710"/>
            <a:ext cx="4495800" cy="425450"/>
          </a:xfrm>
          <a:prstGeom prst="rect">
            <a:avLst/>
          </a:prstGeom>
          <a:solidFill>
            <a:schemeClr val="bg1">
              <a:lumMod val="9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34" name="Rectangle 33"/>
          <p:cNvSpPr/>
          <p:nvPr/>
        </p:nvSpPr>
        <p:spPr bwMode="auto">
          <a:xfrm>
            <a:off x="2120444" y="4628466"/>
            <a:ext cx="4495800" cy="425450"/>
          </a:xfrm>
          <a:prstGeom prst="rect">
            <a:avLst/>
          </a:prstGeom>
          <a:solidFill>
            <a:srgbClr val="F1C7C7"/>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33" name="Rectangle 32"/>
          <p:cNvSpPr/>
          <p:nvPr/>
        </p:nvSpPr>
        <p:spPr bwMode="auto">
          <a:xfrm>
            <a:off x="2120444" y="4203016"/>
            <a:ext cx="4495800" cy="425450"/>
          </a:xfrm>
          <a:prstGeom prst="rect">
            <a:avLst/>
          </a:prstGeom>
          <a:solidFill>
            <a:schemeClr val="bg1">
              <a:lumMod val="9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487426" name="Rectangle 2"/>
          <p:cNvSpPr>
            <a:spLocks noGrp="1" noChangeArrowheads="1"/>
          </p:cNvSpPr>
          <p:nvPr>
            <p:ph type="title"/>
          </p:nvPr>
        </p:nvSpPr>
        <p:spPr>
          <a:xfrm>
            <a:off x="380088" y="387578"/>
            <a:ext cx="5842000" cy="573088"/>
          </a:xfrm>
        </p:spPr>
        <p:txBody>
          <a:bodyPr/>
          <a:lstStyle/>
          <a:p>
            <a:r>
              <a:rPr lang="en-US"/>
              <a:t>Context Switching</a:t>
            </a:r>
          </a:p>
        </p:txBody>
      </p:sp>
      <p:sp>
        <p:nvSpPr>
          <p:cNvPr id="487427" name="Rectangle 3"/>
          <p:cNvSpPr>
            <a:spLocks noGrp="1" noChangeArrowheads="1"/>
          </p:cNvSpPr>
          <p:nvPr>
            <p:ph type="body" idx="1"/>
          </p:nvPr>
        </p:nvSpPr>
        <p:spPr>
          <a:xfrm>
            <a:off x="381000" y="1104900"/>
            <a:ext cx="8294687" cy="2552700"/>
          </a:xfrm>
        </p:spPr>
        <p:txBody>
          <a:bodyPr/>
          <a:lstStyle/>
          <a:p>
            <a:r>
              <a:rPr lang="en-US" dirty="0"/>
              <a:t>Processes are managed by a shared chunk of memory-resident OS code called the </a:t>
            </a:r>
            <a:r>
              <a:rPr lang="en-US" i="1" dirty="0">
                <a:solidFill>
                  <a:srgbClr val="C00000"/>
                </a:solidFill>
              </a:rPr>
              <a:t>kernel</a:t>
            </a:r>
          </a:p>
          <a:p>
            <a:pPr lvl="1"/>
            <a:r>
              <a:rPr lang="en-US" dirty="0"/>
              <a:t>Important: the kernel is not a separate process, but rather runs as part of some existing process.</a:t>
            </a:r>
          </a:p>
          <a:p>
            <a:r>
              <a:rPr lang="en-US" dirty="0"/>
              <a:t>Control flow passes from one process to another via a </a:t>
            </a:r>
            <a:r>
              <a:rPr lang="en-US" i="1" dirty="0">
                <a:solidFill>
                  <a:srgbClr val="C00000"/>
                </a:solidFill>
              </a:rPr>
              <a:t>context switch</a:t>
            </a:r>
            <a:endParaRPr lang="en-US" dirty="0">
              <a:solidFill>
                <a:srgbClr val="C00000"/>
              </a:solidFill>
            </a:endParaRPr>
          </a:p>
          <a:p>
            <a:pPr marL="457200" lvl="1" indent="0">
              <a:buNone/>
            </a:pPr>
            <a:endParaRPr lang="en-US" dirty="0"/>
          </a:p>
        </p:txBody>
      </p:sp>
      <p:sp>
        <p:nvSpPr>
          <p:cNvPr id="487428" name="Text Box 4"/>
          <p:cNvSpPr txBox="1">
            <a:spLocks noChangeArrowheads="1"/>
          </p:cNvSpPr>
          <p:nvPr/>
        </p:nvSpPr>
        <p:spPr bwMode="auto">
          <a:xfrm>
            <a:off x="2342466" y="3581400"/>
            <a:ext cx="1097160" cy="369332"/>
          </a:xfrm>
          <a:prstGeom prst="rect">
            <a:avLst/>
          </a:prstGeom>
          <a:noFill/>
          <a:ln w="25400">
            <a:noFill/>
            <a:miter lim="800000"/>
            <a:headEnd/>
            <a:tailEnd/>
          </a:ln>
          <a:effectLst/>
        </p:spPr>
        <p:txBody>
          <a:bodyPr wrap="none">
            <a:spAutoFit/>
          </a:bodyPr>
          <a:lstStyle/>
          <a:p>
            <a:pPr>
              <a:lnSpc>
                <a:spcPct val="100000"/>
              </a:lnSpc>
            </a:pPr>
            <a:r>
              <a:rPr lang="en-US" sz="1800" i="1" dirty="0">
                <a:solidFill>
                  <a:srgbClr val="C00000"/>
                </a:solidFill>
                <a:latin typeface="Calibri" pitchFamily="34" charset="0"/>
              </a:rPr>
              <a:t>Process A</a:t>
            </a:r>
          </a:p>
        </p:txBody>
      </p:sp>
      <p:sp>
        <p:nvSpPr>
          <p:cNvPr id="487429" name="Text Box 5"/>
          <p:cNvSpPr txBox="1">
            <a:spLocks noChangeArrowheads="1"/>
          </p:cNvSpPr>
          <p:nvPr/>
        </p:nvSpPr>
        <p:spPr bwMode="auto">
          <a:xfrm>
            <a:off x="3865458" y="3581400"/>
            <a:ext cx="1087542" cy="369332"/>
          </a:xfrm>
          <a:prstGeom prst="rect">
            <a:avLst/>
          </a:prstGeom>
          <a:noFill/>
          <a:ln w="25400">
            <a:noFill/>
            <a:miter lim="800000"/>
            <a:headEnd/>
            <a:tailEnd/>
          </a:ln>
          <a:effectLst/>
        </p:spPr>
        <p:txBody>
          <a:bodyPr wrap="none">
            <a:spAutoFit/>
          </a:bodyPr>
          <a:lstStyle/>
          <a:p>
            <a:pPr>
              <a:lnSpc>
                <a:spcPct val="100000"/>
              </a:lnSpc>
            </a:pPr>
            <a:r>
              <a:rPr lang="en-US" sz="1800" i="1" dirty="0">
                <a:solidFill>
                  <a:srgbClr val="C00000"/>
                </a:solidFill>
                <a:latin typeface="Calibri" pitchFamily="34" charset="0"/>
              </a:rPr>
              <a:t>Process B</a:t>
            </a:r>
          </a:p>
        </p:txBody>
      </p:sp>
      <p:sp>
        <p:nvSpPr>
          <p:cNvPr id="487430" name="Line 6"/>
          <p:cNvSpPr>
            <a:spLocks noChangeShapeType="1"/>
          </p:cNvSpPr>
          <p:nvPr/>
        </p:nvSpPr>
        <p:spPr bwMode="auto">
          <a:xfrm flipH="1">
            <a:off x="2895600" y="4206200"/>
            <a:ext cx="6350" cy="420624"/>
          </a:xfrm>
          <a:prstGeom prst="line">
            <a:avLst/>
          </a:prstGeom>
          <a:noFill/>
          <a:ln w="254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487435" name="Line 11"/>
          <p:cNvSpPr>
            <a:spLocks noChangeShapeType="1"/>
          </p:cNvSpPr>
          <p:nvPr/>
        </p:nvSpPr>
        <p:spPr bwMode="auto">
          <a:xfrm flipH="1">
            <a:off x="3721100" y="3581400"/>
            <a:ext cx="12700" cy="3124200"/>
          </a:xfrm>
          <a:prstGeom prst="line">
            <a:avLst/>
          </a:prstGeom>
          <a:noFill/>
          <a:ln w="25400">
            <a:solidFill>
              <a:schemeClr val="tx1"/>
            </a:solidFill>
            <a:prstDash val="dash"/>
            <a:round/>
            <a:headEnd/>
            <a:tailEnd/>
          </a:ln>
          <a:effectLst/>
        </p:spPr>
        <p:txBody>
          <a:bodyPr wrap="none" anchor="ctr"/>
          <a:lstStyle/>
          <a:p>
            <a:endParaRPr lang="en-US" dirty="0">
              <a:latin typeface="Calibri" pitchFamily="34" charset="0"/>
            </a:endParaRPr>
          </a:p>
        </p:txBody>
      </p:sp>
      <p:sp>
        <p:nvSpPr>
          <p:cNvPr id="487436" name="Text Box 12"/>
          <p:cNvSpPr txBox="1">
            <a:spLocks noChangeArrowheads="1"/>
          </p:cNvSpPr>
          <p:nvPr/>
        </p:nvSpPr>
        <p:spPr bwMode="auto">
          <a:xfrm>
            <a:off x="5422900" y="4267200"/>
            <a:ext cx="1009187" cy="338554"/>
          </a:xfrm>
          <a:prstGeom prst="rect">
            <a:avLst/>
          </a:prstGeom>
          <a:noFill/>
          <a:ln w="25400">
            <a:noFill/>
            <a:miter lim="800000"/>
            <a:headEnd/>
            <a:tailEnd/>
          </a:ln>
          <a:effectLst/>
        </p:spPr>
        <p:txBody>
          <a:bodyPr wrap="none">
            <a:spAutoFit/>
          </a:bodyPr>
          <a:lstStyle/>
          <a:p>
            <a:pPr algn="l">
              <a:lnSpc>
                <a:spcPct val="100000"/>
              </a:lnSpc>
            </a:pPr>
            <a:r>
              <a:rPr lang="en-US" sz="1600" dirty="0">
                <a:latin typeface="Calibri" pitchFamily="34" charset="0"/>
              </a:rPr>
              <a:t>user code</a:t>
            </a:r>
          </a:p>
        </p:txBody>
      </p:sp>
      <p:sp>
        <p:nvSpPr>
          <p:cNvPr id="487437" name="Text Box 13"/>
          <p:cNvSpPr txBox="1">
            <a:spLocks noChangeArrowheads="1"/>
          </p:cNvSpPr>
          <p:nvPr/>
        </p:nvSpPr>
        <p:spPr bwMode="auto">
          <a:xfrm>
            <a:off x="5422900" y="4681538"/>
            <a:ext cx="1171859" cy="338554"/>
          </a:xfrm>
          <a:prstGeom prst="rect">
            <a:avLst/>
          </a:prstGeom>
          <a:noFill/>
          <a:ln w="25400">
            <a:noFill/>
            <a:miter lim="800000"/>
            <a:headEnd/>
            <a:tailEnd/>
          </a:ln>
          <a:effectLst/>
        </p:spPr>
        <p:txBody>
          <a:bodyPr wrap="none">
            <a:spAutoFit/>
          </a:bodyPr>
          <a:lstStyle/>
          <a:p>
            <a:pPr algn="l">
              <a:lnSpc>
                <a:spcPct val="100000"/>
              </a:lnSpc>
            </a:pPr>
            <a:r>
              <a:rPr lang="en-US" sz="1600" dirty="0">
                <a:latin typeface="Calibri" pitchFamily="34" charset="0"/>
              </a:rPr>
              <a:t>kernel code</a:t>
            </a:r>
          </a:p>
        </p:txBody>
      </p:sp>
      <p:sp>
        <p:nvSpPr>
          <p:cNvPr id="487438" name="Text Box 14"/>
          <p:cNvSpPr txBox="1">
            <a:spLocks noChangeArrowheads="1"/>
          </p:cNvSpPr>
          <p:nvPr/>
        </p:nvSpPr>
        <p:spPr bwMode="auto">
          <a:xfrm>
            <a:off x="5422900" y="5094288"/>
            <a:ext cx="1009187" cy="338554"/>
          </a:xfrm>
          <a:prstGeom prst="rect">
            <a:avLst/>
          </a:prstGeom>
          <a:noFill/>
          <a:ln w="25400">
            <a:noFill/>
            <a:miter lim="800000"/>
            <a:headEnd/>
            <a:tailEnd/>
          </a:ln>
          <a:effectLst/>
        </p:spPr>
        <p:txBody>
          <a:bodyPr wrap="none">
            <a:spAutoFit/>
          </a:bodyPr>
          <a:lstStyle/>
          <a:p>
            <a:pPr algn="l">
              <a:lnSpc>
                <a:spcPct val="100000"/>
              </a:lnSpc>
            </a:pPr>
            <a:r>
              <a:rPr lang="en-US" sz="1600" dirty="0">
                <a:latin typeface="Calibri" pitchFamily="34" charset="0"/>
              </a:rPr>
              <a:t>user code</a:t>
            </a:r>
          </a:p>
        </p:txBody>
      </p:sp>
      <p:sp>
        <p:nvSpPr>
          <p:cNvPr id="487439" name="Text Box 15"/>
          <p:cNvSpPr txBox="1">
            <a:spLocks noChangeArrowheads="1"/>
          </p:cNvSpPr>
          <p:nvPr/>
        </p:nvSpPr>
        <p:spPr bwMode="auto">
          <a:xfrm>
            <a:off x="5405438" y="5530850"/>
            <a:ext cx="1171859" cy="338554"/>
          </a:xfrm>
          <a:prstGeom prst="rect">
            <a:avLst/>
          </a:prstGeom>
          <a:noFill/>
          <a:ln w="25400">
            <a:noFill/>
            <a:miter lim="800000"/>
            <a:headEnd/>
            <a:tailEnd/>
          </a:ln>
          <a:effectLst/>
        </p:spPr>
        <p:txBody>
          <a:bodyPr wrap="none">
            <a:spAutoFit/>
          </a:bodyPr>
          <a:lstStyle/>
          <a:p>
            <a:pPr algn="l">
              <a:lnSpc>
                <a:spcPct val="100000"/>
              </a:lnSpc>
            </a:pPr>
            <a:r>
              <a:rPr lang="en-US" sz="1600" dirty="0">
                <a:latin typeface="Calibri" pitchFamily="34" charset="0"/>
              </a:rPr>
              <a:t>kernel code</a:t>
            </a:r>
          </a:p>
        </p:txBody>
      </p:sp>
      <p:sp>
        <p:nvSpPr>
          <p:cNvPr id="487440" name="Text Box 16"/>
          <p:cNvSpPr txBox="1">
            <a:spLocks noChangeArrowheads="1"/>
          </p:cNvSpPr>
          <p:nvPr/>
        </p:nvSpPr>
        <p:spPr bwMode="auto">
          <a:xfrm>
            <a:off x="5422900" y="5988050"/>
            <a:ext cx="1009187" cy="338554"/>
          </a:xfrm>
          <a:prstGeom prst="rect">
            <a:avLst/>
          </a:prstGeom>
          <a:noFill/>
          <a:ln w="25400">
            <a:noFill/>
            <a:miter lim="800000"/>
            <a:headEnd/>
            <a:tailEnd/>
          </a:ln>
          <a:effectLst/>
        </p:spPr>
        <p:txBody>
          <a:bodyPr wrap="none">
            <a:spAutoFit/>
          </a:bodyPr>
          <a:lstStyle/>
          <a:p>
            <a:pPr algn="l">
              <a:lnSpc>
                <a:spcPct val="100000"/>
              </a:lnSpc>
            </a:pPr>
            <a:r>
              <a:rPr lang="en-US" sz="1600" dirty="0">
                <a:latin typeface="Calibri" pitchFamily="34" charset="0"/>
              </a:rPr>
              <a:t>user code</a:t>
            </a:r>
          </a:p>
        </p:txBody>
      </p:sp>
      <p:sp>
        <p:nvSpPr>
          <p:cNvPr id="487451" name="AutoShape 27"/>
          <p:cNvSpPr>
            <a:spLocks/>
          </p:cNvSpPr>
          <p:nvPr/>
        </p:nvSpPr>
        <p:spPr bwMode="auto">
          <a:xfrm>
            <a:off x="6858000" y="4627343"/>
            <a:ext cx="76200" cy="381000"/>
          </a:xfrm>
          <a:prstGeom prst="rightBrace">
            <a:avLst>
              <a:gd name="adj1" fmla="val 41667"/>
              <a:gd name="adj2" fmla="val 50000"/>
            </a:avLst>
          </a:prstGeom>
          <a:noFill/>
          <a:ln w="25400">
            <a:solidFill>
              <a:schemeClr val="tx1"/>
            </a:solidFill>
            <a:round/>
            <a:headEnd/>
            <a:tailEnd/>
          </a:ln>
          <a:effectLst/>
        </p:spPr>
        <p:txBody>
          <a:bodyPr wrap="none" anchor="ctr"/>
          <a:lstStyle/>
          <a:p>
            <a:pPr>
              <a:lnSpc>
                <a:spcPct val="100000"/>
              </a:lnSpc>
            </a:pPr>
            <a:endParaRPr lang="en-US" sz="1600" dirty="0">
              <a:latin typeface="Calibri" pitchFamily="34" charset="0"/>
            </a:endParaRPr>
          </a:p>
        </p:txBody>
      </p:sp>
      <p:sp>
        <p:nvSpPr>
          <p:cNvPr id="487452" name="Text Box 28"/>
          <p:cNvSpPr txBox="1">
            <a:spLocks noChangeArrowheads="1"/>
          </p:cNvSpPr>
          <p:nvPr/>
        </p:nvSpPr>
        <p:spPr bwMode="auto">
          <a:xfrm>
            <a:off x="6937375" y="4648566"/>
            <a:ext cx="1403654" cy="338554"/>
          </a:xfrm>
          <a:prstGeom prst="rect">
            <a:avLst/>
          </a:prstGeom>
          <a:noFill/>
          <a:ln w="25400">
            <a:noFill/>
            <a:miter lim="800000"/>
            <a:headEnd/>
            <a:tailEnd/>
          </a:ln>
          <a:effectLst/>
        </p:spPr>
        <p:txBody>
          <a:bodyPr wrap="none">
            <a:spAutoFit/>
          </a:bodyPr>
          <a:lstStyle/>
          <a:p>
            <a:pPr algn="l">
              <a:lnSpc>
                <a:spcPct val="100000"/>
              </a:lnSpc>
            </a:pPr>
            <a:r>
              <a:rPr lang="en-US" sz="1600" i="1" dirty="0">
                <a:latin typeface="Calibri" pitchFamily="34" charset="0"/>
              </a:rPr>
              <a:t>context switch</a:t>
            </a:r>
            <a:endParaRPr lang="en-US" sz="1600" dirty="0">
              <a:latin typeface="Calibri" pitchFamily="34" charset="0"/>
            </a:endParaRPr>
          </a:p>
        </p:txBody>
      </p:sp>
      <p:sp>
        <p:nvSpPr>
          <p:cNvPr id="487453" name="AutoShape 29"/>
          <p:cNvSpPr>
            <a:spLocks/>
          </p:cNvSpPr>
          <p:nvPr/>
        </p:nvSpPr>
        <p:spPr bwMode="auto">
          <a:xfrm>
            <a:off x="6858000" y="5496837"/>
            <a:ext cx="76200" cy="381000"/>
          </a:xfrm>
          <a:prstGeom prst="rightBrace">
            <a:avLst>
              <a:gd name="adj1" fmla="val 41667"/>
              <a:gd name="adj2" fmla="val 50000"/>
            </a:avLst>
          </a:prstGeom>
          <a:noFill/>
          <a:ln w="25400">
            <a:solidFill>
              <a:schemeClr val="tx1"/>
            </a:solidFill>
            <a:round/>
            <a:headEnd/>
            <a:tailEnd/>
          </a:ln>
          <a:effectLst/>
        </p:spPr>
        <p:txBody>
          <a:bodyPr wrap="none" anchor="ctr"/>
          <a:lstStyle/>
          <a:p>
            <a:pPr>
              <a:lnSpc>
                <a:spcPct val="100000"/>
              </a:lnSpc>
            </a:pPr>
            <a:endParaRPr lang="en-US" sz="1600" dirty="0">
              <a:latin typeface="Calibri" pitchFamily="34" charset="0"/>
            </a:endParaRPr>
          </a:p>
        </p:txBody>
      </p:sp>
      <p:sp>
        <p:nvSpPr>
          <p:cNvPr id="487454" name="Text Box 30"/>
          <p:cNvSpPr txBox="1">
            <a:spLocks noChangeArrowheads="1"/>
          </p:cNvSpPr>
          <p:nvPr/>
        </p:nvSpPr>
        <p:spPr bwMode="auto">
          <a:xfrm>
            <a:off x="6937375" y="5518060"/>
            <a:ext cx="1403654" cy="338554"/>
          </a:xfrm>
          <a:prstGeom prst="rect">
            <a:avLst/>
          </a:prstGeom>
          <a:noFill/>
          <a:ln w="25400">
            <a:noFill/>
            <a:miter lim="800000"/>
            <a:headEnd/>
            <a:tailEnd/>
          </a:ln>
          <a:effectLst/>
        </p:spPr>
        <p:txBody>
          <a:bodyPr wrap="none">
            <a:spAutoFit/>
          </a:bodyPr>
          <a:lstStyle/>
          <a:p>
            <a:pPr algn="l">
              <a:lnSpc>
                <a:spcPct val="100000"/>
              </a:lnSpc>
            </a:pPr>
            <a:r>
              <a:rPr lang="en-US" sz="1600" i="1" dirty="0">
                <a:latin typeface="Calibri" pitchFamily="34" charset="0"/>
              </a:rPr>
              <a:t>context switch</a:t>
            </a:r>
            <a:endParaRPr lang="en-US" sz="1600" dirty="0">
              <a:latin typeface="Calibri" pitchFamily="34" charset="0"/>
            </a:endParaRPr>
          </a:p>
        </p:txBody>
      </p:sp>
      <p:sp>
        <p:nvSpPr>
          <p:cNvPr id="31" name="Text Box 5"/>
          <p:cNvSpPr txBox="1">
            <a:spLocks noChangeArrowheads="1"/>
          </p:cNvSpPr>
          <p:nvPr/>
        </p:nvSpPr>
        <p:spPr bwMode="auto">
          <a:xfrm>
            <a:off x="533400" y="4953000"/>
            <a:ext cx="817853" cy="461665"/>
          </a:xfrm>
          <a:prstGeom prst="rect">
            <a:avLst/>
          </a:prstGeom>
          <a:noFill/>
          <a:ln w="25400">
            <a:noFill/>
            <a:miter lim="800000"/>
            <a:headEnd/>
            <a:tailEnd/>
          </a:ln>
          <a:effectLst/>
        </p:spPr>
        <p:txBody>
          <a:bodyPr wrap="none">
            <a:spAutoFit/>
          </a:bodyPr>
          <a:lstStyle/>
          <a:p>
            <a:pPr algn="l">
              <a:lnSpc>
                <a:spcPct val="100000"/>
              </a:lnSpc>
            </a:pPr>
            <a:r>
              <a:rPr lang="en-US" dirty="0">
                <a:latin typeface="Calibri" pitchFamily="34" charset="0"/>
              </a:rPr>
              <a:t>Time</a:t>
            </a:r>
          </a:p>
        </p:txBody>
      </p:sp>
      <p:sp>
        <p:nvSpPr>
          <p:cNvPr id="32" name="Down Arrow 31"/>
          <p:cNvSpPr/>
          <p:nvPr/>
        </p:nvSpPr>
        <p:spPr bwMode="auto">
          <a:xfrm>
            <a:off x="1295400" y="4152900"/>
            <a:ext cx="457200" cy="24003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38" name="Line 6"/>
          <p:cNvSpPr>
            <a:spLocks noChangeShapeType="1"/>
          </p:cNvSpPr>
          <p:nvPr/>
        </p:nvSpPr>
        <p:spPr bwMode="auto">
          <a:xfrm flipH="1">
            <a:off x="2889250" y="5903976"/>
            <a:ext cx="6350" cy="420624"/>
          </a:xfrm>
          <a:prstGeom prst="line">
            <a:avLst/>
          </a:prstGeom>
          <a:noFill/>
          <a:ln w="254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39" name="Line 6"/>
          <p:cNvSpPr>
            <a:spLocks noChangeShapeType="1"/>
          </p:cNvSpPr>
          <p:nvPr/>
        </p:nvSpPr>
        <p:spPr bwMode="auto">
          <a:xfrm flipH="1">
            <a:off x="4489450" y="5065776"/>
            <a:ext cx="6350" cy="420624"/>
          </a:xfrm>
          <a:prstGeom prst="line">
            <a:avLst/>
          </a:prstGeom>
          <a:noFill/>
          <a:ln w="25400">
            <a:solidFill>
              <a:schemeClr val="tx1"/>
            </a:solidFill>
            <a:round/>
            <a:headEnd/>
            <a:tailEnd type="triangle" w="med" len="med"/>
          </a:ln>
          <a:effectLst/>
        </p:spPr>
        <p:txBody>
          <a:bodyPr wrap="none" anchor="ctr"/>
          <a:lstStyle/>
          <a:p>
            <a:endParaRPr lang="en-US" dirty="0">
              <a:latin typeface="Calibri" pitchFamily="34" charset="0"/>
            </a:endParaRPr>
          </a:p>
        </p:txBody>
      </p:sp>
      <p:cxnSp>
        <p:nvCxnSpPr>
          <p:cNvPr id="41" name="Straight Arrow Connector 40"/>
          <p:cNvCxnSpPr>
            <a:stCxn id="487430" idx="1"/>
            <a:endCxn id="39" idx="0"/>
          </p:cNvCxnSpPr>
          <p:nvPr/>
        </p:nvCxnSpPr>
        <p:spPr bwMode="auto">
          <a:xfrm rot="16200000" flipH="1">
            <a:off x="3476224" y="4046200"/>
            <a:ext cx="438952" cy="1600200"/>
          </a:xfrm>
          <a:prstGeom prst="straightConnector1">
            <a:avLst/>
          </a:prstGeom>
          <a:noFill/>
          <a:ln w="25400">
            <a:solidFill>
              <a:schemeClr val="tx1"/>
            </a:solidFill>
            <a:round/>
            <a:headEnd/>
            <a:tailEnd type="triangle" w="med" len="med"/>
          </a:ln>
          <a:effectLst/>
        </p:spPr>
      </p:cxnSp>
      <p:cxnSp>
        <p:nvCxnSpPr>
          <p:cNvPr id="43" name="Straight Arrow Connector 42"/>
          <p:cNvCxnSpPr>
            <a:stCxn id="39" idx="1"/>
            <a:endCxn id="38" idx="0"/>
          </p:cNvCxnSpPr>
          <p:nvPr/>
        </p:nvCxnSpPr>
        <p:spPr bwMode="auto">
          <a:xfrm rot="16200000" flipH="1" flipV="1">
            <a:off x="3483737" y="4898263"/>
            <a:ext cx="417576" cy="1593850"/>
          </a:xfrm>
          <a:prstGeom prst="straightConnector1">
            <a:avLst/>
          </a:prstGeom>
          <a:noFill/>
          <a:ln w="25400">
            <a:solidFill>
              <a:schemeClr val="tx1"/>
            </a:solidFill>
            <a:round/>
            <a:headEnd/>
            <a:tailEnd type="triangle" w="med" len="med"/>
          </a:ln>
          <a:effectLst/>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p:txBody>
          <a:bodyPr/>
          <a:lstStyle/>
          <a:p>
            <a:r>
              <a:rPr lang="en-US" dirty="0">
                <a:solidFill>
                  <a:schemeClr val="bg1">
                    <a:lumMod val="50000"/>
                  </a:schemeClr>
                </a:solidFill>
              </a:rPr>
              <a:t>Exceptional Control Flow</a:t>
            </a:r>
          </a:p>
          <a:p>
            <a:r>
              <a:rPr lang="en-US" dirty="0">
                <a:solidFill>
                  <a:schemeClr val="bg2"/>
                </a:solidFill>
              </a:rPr>
              <a:t>Exceptions</a:t>
            </a:r>
          </a:p>
          <a:p>
            <a:r>
              <a:rPr lang="en-US" dirty="0">
                <a:solidFill>
                  <a:srgbClr val="808080"/>
                </a:solidFill>
              </a:rPr>
              <a:t>Processes</a:t>
            </a:r>
          </a:p>
          <a:p>
            <a:r>
              <a:rPr lang="en-US" dirty="0"/>
              <a:t>Process Control</a:t>
            </a:r>
          </a:p>
        </p:txBody>
      </p:sp>
    </p:spTree>
    <p:extLst>
      <p:ext uri="{BB962C8B-B14F-4D97-AF65-F5344CB8AC3E}">
        <p14:creationId xmlns:p14="http://schemas.microsoft.com/office/powerpoint/2010/main" val="41510270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a:xfrm>
            <a:off x="380088" y="387578"/>
            <a:ext cx="7620912" cy="573088"/>
          </a:xfrm>
        </p:spPr>
        <p:txBody>
          <a:bodyPr/>
          <a:lstStyle/>
          <a:p>
            <a:r>
              <a:rPr lang="en-US" dirty="0"/>
              <a:t>System Call Error Handling</a:t>
            </a:r>
          </a:p>
        </p:txBody>
      </p:sp>
      <p:sp>
        <p:nvSpPr>
          <p:cNvPr id="487427" name="Rectangle 3"/>
          <p:cNvSpPr>
            <a:spLocks noGrp="1" noChangeArrowheads="1"/>
          </p:cNvSpPr>
          <p:nvPr>
            <p:ph type="body" idx="1"/>
          </p:nvPr>
        </p:nvSpPr>
        <p:spPr>
          <a:xfrm>
            <a:off x="381000" y="1104899"/>
            <a:ext cx="8294687" cy="2647771"/>
          </a:xfrm>
        </p:spPr>
        <p:txBody>
          <a:bodyPr/>
          <a:lstStyle/>
          <a:p>
            <a:r>
              <a:rPr lang="en-US" dirty="0"/>
              <a:t>On error</a:t>
            </a:r>
            <a:r>
              <a:rPr lang="en-US"/>
              <a:t>, Linux </a:t>
            </a:r>
            <a:r>
              <a:rPr lang="en-US" dirty="0"/>
              <a:t>system-level functions typically return -1 and set global variable </a:t>
            </a:r>
            <a:r>
              <a:rPr lang="en-US" dirty="0" err="1">
                <a:latin typeface="Courier New"/>
                <a:cs typeface="Courier New"/>
              </a:rPr>
              <a:t>errno</a:t>
            </a:r>
            <a:r>
              <a:rPr lang="en-US" dirty="0"/>
              <a:t> to indicate cause. </a:t>
            </a:r>
          </a:p>
          <a:p>
            <a:r>
              <a:rPr lang="en-US" dirty="0"/>
              <a:t>Hard and fast rule: </a:t>
            </a:r>
          </a:p>
          <a:p>
            <a:pPr lvl="1"/>
            <a:r>
              <a:rPr lang="en-US" dirty="0"/>
              <a:t>You must check the return status of every system-level function</a:t>
            </a:r>
          </a:p>
          <a:p>
            <a:pPr lvl="1"/>
            <a:r>
              <a:rPr lang="en-US" dirty="0"/>
              <a:t>Only exception is the handful of functions that return </a:t>
            </a:r>
            <a:r>
              <a:rPr lang="en-US" dirty="0">
                <a:latin typeface="Courier New"/>
                <a:cs typeface="Courier New"/>
              </a:rPr>
              <a:t>void</a:t>
            </a:r>
          </a:p>
          <a:p>
            <a:r>
              <a:rPr lang="en-US" dirty="0"/>
              <a:t>Example:</a:t>
            </a:r>
          </a:p>
          <a:p>
            <a:pPr marL="457200" lvl="1" indent="0">
              <a:buNone/>
            </a:pPr>
            <a:endParaRPr lang="en-US" dirty="0"/>
          </a:p>
        </p:txBody>
      </p:sp>
      <p:sp>
        <p:nvSpPr>
          <p:cNvPr id="28" name="Text Box 4"/>
          <p:cNvSpPr txBox="1">
            <a:spLocks noChangeArrowheads="1"/>
          </p:cNvSpPr>
          <p:nvPr/>
        </p:nvSpPr>
        <p:spPr bwMode="auto">
          <a:xfrm>
            <a:off x="228600" y="3810000"/>
            <a:ext cx="8634508" cy="1200329"/>
          </a:xfrm>
          <a:prstGeom prst="rect">
            <a:avLst/>
          </a:prstGeom>
          <a:solidFill>
            <a:srgbClr val="F6F5BD"/>
          </a:solidFill>
          <a:ln w="3175">
            <a:solidFill>
              <a:schemeClr val="tx1"/>
            </a:solidFill>
            <a:miter lim="800000"/>
            <a:headEnd/>
            <a:tailEnd/>
          </a:ln>
          <a:effectLst/>
        </p:spPr>
        <p:txBody>
          <a:bodyPr wrap="none">
            <a:spAutoFit/>
          </a:bodyPr>
          <a:lstStyle/>
          <a:p>
            <a:r>
              <a:rPr lang="nb-NO" sz="1800" dirty="0">
                <a:solidFill>
                  <a:srgbClr val="000000"/>
                </a:solidFill>
                <a:latin typeface="Courier New"/>
                <a:cs typeface="Courier New"/>
              </a:rPr>
              <a:t>    </a:t>
            </a:r>
            <a:r>
              <a:rPr lang="nb-NO" sz="1800" dirty="0" err="1">
                <a:solidFill>
                  <a:srgbClr val="C200FF"/>
                </a:solidFill>
                <a:latin typeface="Courier New"/>
                <a:cs typeface="Courier New"/>
              </a:rPr>
              <a:t>if</a:t>
            </a:r>
            <a:r>
              <a:rPr lang="nb-NO" sz="1800" dirty="0">
                <a:solidFill>
                  <a:srgbClr val="000000"/>
                </a:solidFill>
                <a:latin typeface="Courier New"/>
                <a:cs typeface="Courier New"/>
              </a:rPr>
              <a:t> ((</a:t>
            </a:r>
            <a:r>
              <a:rPr lang="nb-NO" sz="1800" dirty="0" err="1">
                <a:solidFill>
                  <a:srgbClr val="000000"/>
                </a:solidFill>
                <a:latin typeface="Courier New"/>
                <a:cs typeface="Courier New"/>
              </a:rPr>
              <a:t>pid</a:t>
            </a:r>
            <a:r>
              <a:rPr lang="nb-NO" sz="1800" dirty="0">
                <a:solidFill>
                  <a:srgbClr val="000000"/>
                </a:solidFill>
                <a:latin typeface="Courier New"/>
                <a:cs typeface="Courier New"/>
              </a:rPr>
              <a:t> = fork()) &lt; 0) {</a:t>
            </a:r>
          </a:p>
          <a:p>
            <a:r>
              <a:rPr lang="nb-NO" sz="1800" dirty="0">
                <a:solidFill>
                  <a:srgbClr val="000000"/>
                </a:solidFill>
                <a:latin typeface="Courier New"/>
                <a:cs typeface="Courier New"/>
              </a:rPr>
              <a:t>        </a:t>
            </a:r>
            <a:r>
              <a:rPr lang="nb-NO" sz="1800" dirty="0" err="1">
                <a:solidFill>
                  <a:srgbClr val="000000"/>
                </a:solidFill>
                <a:latin typeface="Courier New"/>
                <a:cs typeface="Courier New"/>
              </a:rPr>
              <a:t>fprintf</a:t>
            </a:r>
            <a:r>
              <a:rPr lang="nb-NO" sz="1800" dirty="0">
                <a:solidFill>
                  <a:srgbClr val="000000"/>
                </a:solidFill>
                <a:latin typeface="Courier New"/>
                <a:cs typeface="Courier New"/>
              </a:rPr>
              <a:t>(</a:t>
            </a:r>
            <a:r>
              <a:rPr lang="nb-NO" sz="1800" dirty="0" err="1">
                <a:solidFill>
                  <a:srgbClr val="000000"/>
                </a:solidFill>
                <a:latin typeface="Courier New"/>
                <a:cs typeface="Courier New"/>
              </a:rPr>
              <a:t>stderr</a:t>
            </a:r>
            <a:r>
              <a:rPr lang="nb-NO" sz="1800" dirty="0">
                <a:solidFill>
                  <a:srgbClr val="000000"/>
                </a:solidFill>
                <a:latin typeface="Courier New"/>
                <a:cs typeface="Courier New"/>
              </a:rPr>
              <a:t>, </a:t>
            </a:r>
            <a:r>
              <a:rPr lang="nb-NO" sz="1800" dirty="0">
                <a:solidFill>
                  <a:srgbClr val="9D206F"/>
                </a:solidFill>
                <a:latin typeface="Courier New"/>
                <a:cs typeface="Courier New"/>
              </a:rPr>
              <a:t>"fork </a:t>
            </a:r>
            <a:r>
              <a:rPr lang="nb-NO" sz="1800" dirty="0" err="1">
                <a:solidFill>
                  <a:srgbClr val="9D206F"/>
                </a:solidFill>
                <a:latin typeface="Courier New"/>
                <a:cs typeface="Courier New"/>
              </a:rPr>
              <a:t>error</a:t>
            </a:r>
            <a:r>
              <a:rPr lang="nb-NO" sz="1800" dirty="0">
                <a:solidFill>
                  <a:srgbClr val="9D206F"/>
                </a:solidFill>
                <a:latin typeface="Courier New"/>
                <a:cs typeface="Courier New"/>
              </a:rPr>
              <a:t>: %s\n"</a:t>
            </a:r>
            <a:r>
              <a:rPr lang="nb-NO" sz="1800" dirty="0">
                <a:solidFill>
                  <a:srgbClr val="000000"/>
                </a:solidFill>
                <a:latin typeface="Courier New"/>
                <a:cs typeface="Courier New"/>
              </a:rPr>
              <a:t>, </a:t>
            </a:r>
            <a:r>
              <a:rPr lang="nb-NO" sz="1800" dirty="0" err="1">
                <a:solidFill>
                  <a:srgbClr val="000000"/>
                </a:solidFill>
                <a:latin typeface="Courier New"/>
                <a:cs typeface="Courier New"/>
              </a:rPr>
              <a:t>strerror</a:t>
            </a:r>
            <a:r>
              <a:rPr lang="nb-NO" sz="1800" dirty="0">
                <a:solidFill>
                  <a:srgbClr val="000000"/>
                </a:solidFill>
                <a:latin typeface="Courier New"/>
                <a:cs typeface="Courier New"/>
              </a:rPr>
              <a:t>(</a:t>
            </a:r>
            <a:r>
              <a:rPr lang="nb-NO" sz="1800" dirty="0" err="1">
                <a:solidFill>
                  <a:srgbClr val="000000"/>
                </a:solidFill>
                <a:latin typeface="Courier New"/>
                <a:cs typeface="Courier New"/>
              </a:rPr>
              <a:t>errno</a:t>
            </a:r>
            <a:r>
              <a:rPr lang="nb-NO" sz="1800" dirty="0">
                <a:solidFill>
                  <a:srgbClr val="000000"/>
                </a:solidFill>
                <a:latin typeface="Courier New"/>
                <a:cs typeface="Courier New"/>
              </a:rPr>
              <a:t>));</a:t>
            </a:r>
          </a:p>
          <a:p>
            <a:r>
              <a:rPr lang="nb-NO" sz="1800" dirty="0">
                <a:solidFill>
                  <a:srgbClr val="000000"/>
                </a:solidFill>
                <a:latin typeface="Courier New"/>
                <a:cs typeface="Courier New"/>
              </a:rPr>
              <a:t>        exit(-1);</a:t>
            </a:r>
          </a:p>
          <a:p>
            <a:r>
              <a:rPr lang="nb-NO" sz="1800" dirty="0">
                <a:solidFill>
                  <a:srgbClr val="000000"/>
                </a:solidFill>
                <a:latin typeface="Courier New"/>
                <a:cs typeface="Courier New"/>
              </a:rPr>
              <a:t>    }</a:t>
            </a:r>
            <a:endParaRPr lang="en-US" sz="1800" dirty="0">
              <a:latin typeface="Courier New"/>
              <a:cs typeface="Courier New"/>
            </a:endParaRPr>
          </a:p>
        </p:txBody>
      </p:sp>
    </p:spTree>
    <p:extLst>
      <p:ext uri="{BB962C8B-B14F-4D97-AF65-F5344CB8AC3E}">
        <p14:creationId xmlns:p14="http://schemas.microsoft.com/office/powerpoint/2010/main" val="21640803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Error-reporting functions	</a:t>
            </a:r>
          </a:p>
        </p:txBody>
      </p:sp>
      <p:sp>
        <p:nvSpPr>
          <p:cNvPr id="3" name="Content Placeholder 2"/>
          <p:cNvSpPr>
            <a:spLocks noGrp="1"/>
          </p:cNvSpPr>
          <p:nvPr>
            <p:ph idx="1"/>
          </p:nvPr>
        </p:nvSpPr>
        <p:spPr>
          <a:xfrm>
            <a:off x="396875" y="1362075"/>
            <a:ext cx="7896225" cy="466725"/>
          </a:xfrm>
        </p:spPr>
        <p:txBody>
          <a:bodyPr/>
          <a:lstStyle/>
          <a:p>
            <a:r>
              <a:rPr lang="en-US" dirty="0"/>
              <a:t>Can simplify somewhat using an </a:t>
            </a:r>
            <a:r>
              <a:rPr lang="en-US" i="1" dirty="0"/>
              <a:t>error-reporting function</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But, must think about application.  Not </a:t>
            </a:r>
            <a:r>
              <a:rPr lang="en-US" dirty="0" err="1"/>
              <a:t>alway</a:t>
            </a:r>
            <a:r>
              <a:rPr lang="en-US" dirty="0"/>
              <a:t> appropriate to exit when something goes wrong.</a:t>
            </a:r>
          </a:p>
        </p:txBody>
      </p:sp>
      <p:sp>
        <p:nvSpPr>
          <p:cNvPr id="4" name="Text Box 4"/>
          <p:cNvSpPr txBox="1">
            <a:spLocks noChangeArrowheads="1"/>
          </p:cNvSpPr>
          <p:nvPr/>
        </p:nvSpPr>
        <p:spPr bwMode="auto">
          <a:xfrm>
            <a:off x="433209" y="1981200"/>
            <a:ext cx="7664854" cy="1477328"/>
          </a:xfrm>
          <a:prstGeom prst="rect">
            <a:avLst/>
          </a:prstGeom>
          <a:solidFill>
            <a:srgbClr val="F6F5BD"/>
          </a:solidFill>
          <a:ln w="3175">
            <a:solidFill>
              <a:schemeClr val="tx1"/>
            </a:solidFill>
            <a:miter lim="800000"/>
            <a:headEnd/>
            <a:tailEnd/>
          </a:ln>
          <a:effectLst/>
        </p:spPr>
        <p:txBody>
          <a:bodyPr wrap="none">
            <a:spAutoFit/>
          </a:bodyPr>
          <a:lstStyle/>
          <a:p>
            <a:r>
              <a:rPr lang="en-US" sz="1800" dirty="0">
                <a:solidFill>
                  <a:srgbClr val="2D961E"/>
                </a:solidFill>
                <a:latin typeface="Courier New"/>
                <a:cs typeface="Courier New"/>
              </a:rPr>
              <a:t>void</a:t>
            </a:r>
            <a:r>
              <a:rPr lang="en-US" sz="1800" dirty="0">
                <a:solidFill>
                  <a:srgbClr val="000000"/>
                </a:solidFill>
                <a:latin typeface="Courier New"/>
                <a:cs typeface="Courier New"/>
              </a:rPr>
              <a:t> </a:t>
            </a:r>
            <a:r>
              <a:rPr lang="en-US" sz="1800" dirty="0" err="1">
                <a:solidFill>
                  <a:srgbClr val="4A00FF"/>
                </a:solidFill>
                <a:latin typeface="Courier New"/>
                <a:cs typeface="Courier New"/>
              </a:rPr>
              <a:t>unix_error</a:t>
            </a:r>
            <a:r>
              <a:rPr lang="en-US" sz="1800" dirty="0">
                <a:solidFill>
                  <a:srgbClr val="000000"/>
                </a:solidFill>
                <a:latin typeface="Courier New"/>
                <a:cs typeface="Courier New"/>
              </a:rPr>
              <a:t>(</a:t>
            </a:r>
            <a:r>
              <a:rPr lang="en-US" sz="1800" dirty="0">
                <a:solidFill>
                  <a:srgbClr val="2D961E"/>
                </a:solidFill>
                <a:latin typeface="Courier New"/>
                <a:cs typeface="Courier New"/>
              </a:rPr>
              <a:t>char</a:t>
            </a:r>
            <a:r>
              <a:rPr lang="en-US" sz="1800" dirty="0">
                <a:solidFill>
                  <a:srgbClr val="000000"/>
                </a:solidFill>
                <a:latin typeface="Courier New"/>
                <a:cs typeface="Courier New"/>
              </a:rPr>
              <a:t> *</a:t>
            </a:r>
            <a:r>
              <a:rPr lang="en-US" sz="1800" dirty="0" err="1">
                <a:solidFill>
                  <a:srgbClr val="C1651C"/>
                </a:solidFill>
                <a:latin typeface="Courier New"/>
                <a:cs typeface="Courier New"/>
              </a:rPr>
              <a:t>msg</a:t>
            </a:r>
            <a:r>
              <a:rPr lang="en-US" sz="1800" dirty="0">
                <a:solidFill>
                  <a:srgbClr val="000000"/>
                </a:solidFill>
                <a:latin typeface="Courier New"/>
                <a:cs typeface="Courier New"/>
              </a:rPr>
              <a:t>) </a:t>
            </a:r>
            <a:r>
              <a:rPr lang="en-US" sz="1800" dirty="0">
                <a:solidFill>
                  <a:srgbClr val="CB2418"/>
                </a:solidFill>
                <a:latin typeface="Courier New"/>
                <a:cs typeface="Courier New"/>
              </a:rPr>
              <a:t>/* Unix-style error */</a:t>
            </a:r>
            <a:endParaRPr lang="en-US" sz="1800" dirty="0">
              <a:solidFill>
                <a:srgbClr val="000000"/>
              </a:solidFill>
              <a:latin typeface="Courier New"/>
              <a:cs typeface="Courier New"/>
            </a:endParaRPr>
          </a:p>
          <a:p>
            <a:r>
              <a:rPr lang="en-US" sz="1800" dirty="0">
                <a:solidFill>
                  <a:srgbClr val="000000"/>
                </a:solidFill>
                <a:latin typeface="Courier New"/>
                <a:cs typeface="Courier New"/>
              </a:rPr>
              <a:t>{</a:t>
            </a:r>
          </a:p>
          <a:p>
            <a:r>
              <a:rPr lang="en-US" sz="1800" dirty="0">
                <a:solidFill>
                  <a:srgbClr val="000000"/>
                </a:solidFill>
                <a:latin typeface="Courier New"/>
                <a:cs typeface="Courier New"/>
              </a:rPr>
              <a:t>    </a:t>
            </a:r>
            <a:r>
              <a:rPr lang="en-US" sz="1800" dirty="0" err="1">
                <a:solidFill>
                  <a:srgbClr val="000000"/>
                </a:solidFill>
                <a:latin typeface="Courier New"/>
                <a:cs typeface="Courier New"/>
              </a:rPr>
              <a:t>fprintf</a:t>
            </a:r>
            <a:r>
              <a:rPr lang="en-US" sz="1800" dirty="0">
                <a:solidFill>
                  <a:srgbClr val="000000"/>
                </a:solidFill>
                <a:latin typeface="Courier New"/>
                <a:cs typeface="Courier New"/>
              </a:rPr>
              <a:t>(</a:t>
            </a:r>
            <a:r>
              <a:rPr lang="en-US" sz="1800" dirty="0" err="1">
                <a:solidFill>
                  <a:srgbClr val="000000"/>
                </a:solidFill>
                <a:latin typeface="Courier New"/>
                <a:cs typeface="Courier New"/>
              </a:rPr>
              <a:t>stderr</a:t>
            </a:r>
            <a:r>
              <a:rPr lang="en-US" sz="1800" dirty="0">
                <a:solidFill>
                  <a:srgbClr val="000000"/>
                </a:solidFill>
                <a:latin typeface="Courier New"/>
                <a:cs typeface="Courier New"/>
              </a:rPr>
              <a:t>, </a:t>
            </a:r>
            <a:r>
              <a:rPr lang="en-US" sz="1800" dirty="0">
                <a:solidFill>
                  <a:srgbClr val="9D206F"/>
                </a:solidFill>
                <a:latin typeface="Courier New"/>
                <a:cs typeface="Courier New"/>
              </a:rPr>
              <a:t>"%s: %s\n"</a:t>
            </a:r>
            <a:r>
              <a:rPr lang="en-US" sz="1800" dirty="0">
                <a:solidFill>
                  <a:srgbClr val="000000"/>
                </a:solidFill>
                <a:latin typeface="Courier New"/>
                <a:cs typeface="Courier New"/>
              </a:rPr>
              <a:t>, </a:t>
            </a:r>
            <a:r>
              <a:rPr lang="en-US" sz="1800" dirty="0" err="1">
                <a:solidFill>
                  <a:srgbClr val="000000"/>
                </a:solidFill>
                <a:latin typeface="Courier New"/>
                <a:cs typeface="Courier New"/>
              </a:rPr>
              <a:t>msg</a:t>
            </a:r>
            <a:r>
              <a:rPr lang="en-US" sz="1800" dirty="0">
                <a:solidFill>
                  <a:srgbClr val="000000"/>
                </a:solidFill>
                <a:latin typeface="Courier New"/>
                <a:cs typeface="Courier New"/>
              </a:rPr>
              <a:t>, </a:t>
            </a:r>
            <a:r>
              <a:rPr lang="en-US" sz="1800" dirty="0" err="1">
                <a:solidFill>
                  <a:srgbClr val="000000"/>
                </a:solidFill>
                <a:latin typeface="Courier New"/>
                <a:cs typeface="Courier New"/>
              </a:rPr>
              <a:t>strerror</a:t>
            </a:r>
            <a:r>
              <a:rPr lang="en-US" sz="1800" dirty="0">
                <a:solidFill>
                  <a:srgbClr val="000000"/>
                </a:solidFill>
                <a:latin typeface="Courier New"/>
                <a:cs typeface="Courier New"/>
              </a:rPr>
              <a:t>(</a:t>
            </a:r>
            <a:r>
              <a:rPr lang="en-US" sz="1800" dirty="0" err="1">
                <a:solidFill>
                  <a:srgbClr val="000000"/>
                </a:solidFill>
                <a:latin typeface="Courier New"/>
                <a:cs typeface="Courier New"/>
              </a:rPr>
              <a:t>errno</a:t>
            </a:r>
            <a:r>
              <a:rPr lang="en-US" sz="1800" dirty="0">
                <a:solidFill>
                  <a:srgbClr val="000000"/>
                </a:solidFill>
                <a:latin typeface="Courier New"/>
                <a:cs typeface="Courier New"/>
              </a:rPr>
              <a:t>));</a:t>
            </a:r>
          </a:p>
          <a:p>
            <a:r>
              <a:rPr lang="en-US" sz="1800" dirty="0">
                <a:solidFill>
                  <a:srgbClr val="000000"/>
                </a:solidFill>
                <a:latin typeface="Courier New"/>
                <a:cs typeface="Courier New"/>
              </a:rPr>
              <a:t>    exit(-1);</a:t>
            </a:r>
          </a:p>
          <a:p>
            <a:r>
              <a:rPr lang="en-US" sz="1800" dirty="0">
                <a:solidFill>
                  <a:srgbClr val="000000"/>
                </a:solidFill>
                <a:latin typeface="Courier New"/>
                <a:cs typeface="Courier New"/>
              </a:rPr>
              <a:t>}</a:t>
            </a:r>
            <a:endParaRPr lang="en-US" sz="1800" dirty="0">
              <a:latin typeface="Courier New"/>
              <a:cs typeface="Courier New"/>
            </a:endParaRPr>
          </a:p>
        </p:txBody>
      </p:sp>
      <p:sp>
        <p:nvSpPr>
          <p:cNvPr id="5" name="Text Box 4"/>
          <p:cNvSpPr txBox="1">
            <a:spLocks noChangeArrowheads="1"/>
          </p:cNvSpPr>
          <p:nvPr/>
        </p:nvSpPr>
        <p:spPr bwMode="auto">
          <a:xfrm>
            <a:off x="474116" y="4230469"/>
            <a:ext cx="4256209" cy="646331"/>
          </a:xfrm>
          <a:prstGeom prst="rect">
            <a:avLst/>
          </a:prstGeom>
          <a:solidFill>
            <a:srgbClr val="F6F5BD"/>
          </a:solidFill>
          <a:ln w="3175">
            <a:solidFill>
              <a:schemeClr val="tx1"/>
            </a:solidFill>
            <a:miter lim="800000"/>
            <a:headEnd/>
            <a:tailEnd/>
          </a:ln>
          <a:effectLst/>
        </p:spPr>
        <p:txBody>
          <a:bodyPr wrap="none">
            <a:spAutoFit/>
          </a:bodyPr>
          <a:lstStyle/>
          <a:p>
            <a:r>
              <a:rPr lang="nb-NO" sz="1800" dirty="0">
                <a:solidFill>
                  <a:srgbClr val="000000"/>
                </a:solidFill>
                <a:latin typeface="Courier New"/>
                <a:cs typeface="Courier New"/>
              </a:rPr>
              <a:t> </a:t>
            </a:r>
            <a:r>
              <a:rPr lang="nb-NO" sz="1800" dirty="0" err="1">
                <a:solidFill>
                  <a:srgbClr val="C200FF"/>
                </a:solidFill>
                <a:latin typeface="Courier New"/>
                <a:cs typeface="Courier New"/>
              </a:rPr>
              <a:t>if</a:t>
            </a:r>
            <a:r>
              <a:rPr lang="nb-NO" sz="1800" dirty="0">
                <a:solidFill>
                  <a:srgbClr val="000000"/>
                </a:solidFill>
                <a:latin typeface="Courier New"/>
                <a:cs typeface="Courier New"/>
              </a:rPr>
              <a:t> ((</a:t>
            </a:r>
            <a:r>
              <a:rPr lang="nb-NO" sz="1800" dirty="0" err="1">
                <a:solidFill>
                  <a:srgbClr val="000000"/>
                </a:solidFill>
                <a:latin typeface="Courier New"/>
                <a:cs typeface="Courier New"/>
              </a:rPr>
              <a:t>pid</a:t>
            </a:r>
            <a:r>
              <a:rPr lang="nb-NO" sz="1800" dirty="0">
                <a:solidFill>
                  <a:srgbClr val="000000"/>
                </a:solidFill>
                <a:latin typeface="Courier New"/>
                <a:cs typeface="Courier New"/>
              </a:rPr>
              <a:t> = fork()) &lt; 0)</a:t>
            </a:r>
          </a:p>
          <a:p>
            <a:r>
              <a:rPr lang="nb-NO" sz="1800" dirty="0">
                <a:solidFill>
                  <a:srgbClr val="000000"/>
                </a:solidFill>
                <a:latin typeface="Courier New"/>
                <a:cs typeface="Courier New"/>
              </a:rPr>
              <a:t>    </a:t>
            </a:r>
            <a:r>
              <a:rPr lang="nb-NO" sz="1800" dirty="0" err="1">
                <a:solidFill>
                  <a:srgbClr val="000000"/>
                </a:solidFill>
                <a:latin typeface="Courier New"/>
                <a:cs typeface="Courier New"/>
              </a:rPr>
              <a:t>unix_error</a:t>
            </a:r>
            <a:r>
              <a:rPr lang="nb-NO" sz="1800" dirty="0">
                <a:solidFill>
                  <a:srgbClr val="000000"/>
                </a:solidFill>
                <a:latin typeface="Courier New"/>
                <a:cs typeface="Courier New"/>
              </a:rPr>
              <a:t>(</a:t>
            </a:r>
            <a:r>
              <a:rPr lang="nb-NO" sz="1800" dirty="0">
                <a:solidFill>
                  <a:srgbClr val="9D206F"/>
                </a:solidFill>
                <a:latin typeface="Courier New"/>
                <a:cs typeface="Courier New"/>
              </a:rPr>
              <a:t>"fork </a:t>
            </a:r>
            <a:r>
              <a:rPr lang="nb-NO" sz="1800" dirty="0" err="1">
                <a:solidFill>
                  <a:srgbClr val="9D206F"/>
                </a:solidFill>
                <a:latin typeface="Courier New"/>
                <a:cs typeface="Courier New"/>
              </a:rPr>
              <a:t>error</a:t>
            </a:r>
            <a:r>
              <a:rPr lang="nb-NO" sz="1800" dirty="0">
                <a:solidFill>
                  <a:srgbClr val="9D206F"/>
                </a:solidFill>
                <a:latin typeface="Courier New"/>
                <a:cs typeface="Courier New"/>
              </a:rPr>
              <a:t>"</a:t>
            </a:r>
            <a:r>
              <a:rPr lang="nb-NO" sz="1800" dirty="0">
                <a:solidFill>
                  <a:srgbClr val="000000"/>
                </a:solidFill>
                <a:latin typeface="Courier New"/>
                <a:cs typeface="Courier New"/>
              </a:rPr>
              <a:t>);</a:t>
            </a:r>
            <a:endParaRPr lang="en-US" sz="1800" dirty="0">
              <a:latin typeface="Courier New"/>
              <a:cs typeface="Courier New"/>
            </a:endParaRPr>
          </a:p>
        </p:txBody>
      </p:sp>
      <p:grpSp>
        <p:nvGrpSpPr>
          <p:cNvPr id="10" name="Group 9"/>
          <p:cNvGrpSpPr/>
          <p:nvPr/>
        </p:nvGrpSpPr>
        <p:grpSpPr>
          <a:xfrm>
            <a:off x="1981200" y="3200400"/>
            <a:ext cx="7010400" cy="1359932"/>
            <a:chOff x="1447800" y="3048000"/>
            <a:chExt cx="7010400" cy="1359932"/>
          </a:xfrm>
        </p:grpSpPr>
        <p:sp>
          <p:nvSpPr>
            <p:cNvPr id="7" name="TextBox 6"/>
            <p:cNvSpPr txBox="1"/>
            <p:nvPr/>
          </p:nvSpPr>
          <p:spPr>
            <a:xfrm>
              <a:off x="5410200" y="4038600"/>
              <a:ext cx="3048000" cy="369332"/>
            </a:xfrm>
            <a:prstGeom prst="rect">
              <a:avLst/>
            </a:prstGeom>
            <a:solidFill>
              <a:srgbClr val="FFC000"/>
            </a:solidFill>
          </p:spPr>
          <p:txBody>
            <a:bodyPr wrap="square" rtlCol="0">
              <a:spAutoFit/>
            </a:bodyPr>
            <a:lstStyle/>
            <a:p>
              <a:r>
                <a:rPr lang="en-US" sz="1800" dirty="0">
                  <a:latin typeface="Calibri" pitchFamily="34" charset="0"/>
                </a:rPr>
                <a:t>Note: </a:t>
              </a:r>
              <a:r>
                <a:rPr lang="en-US" sz="1800" dirty="0" err="1">
                  <a:latin typeface="Calibri" pitchFamily="34" charset="0"/>
                </a:rPr>
                <a:t>csapp.c</a:t>
              </a:r>
              <a:r>
                <a:rPr lang="en-US" sz="1800" dirty="0">
                  <a:latin typeface="Calibri" pitchFamily="34" charset="0"/>
                </a:rPr>
                <a:t> exits with 0.</a:t>
              </a:r>
            </a:p>
          </p:txBody>
        </p:sp>
        <p:cxnSp>
          <p:nvCxnSpPr>
            <p:cNvPr id="9" name="Straight Arrow Connector 8"/>
            <p:cNvCxnSpPr>
              <a:stCxn id="7" idx="1"/>
            </p:cNvCxnSpPr>
            <p:nvPr/>
          </p:nvCxnSpPr>
          <p:spPr bwMode="auto">
            <a:xfrm flipH="1" flipV="1">
              <a:off x="1447800" y="3048000"/>
              <a:ext cx="3962400" cy="1175266"/>
            </a:xfrm>
            <a:prstGeom prst="straightConnector1">
              <a:avLst/>
            </a:prstGeom>
            <a:noFill/>
            <a:ln w="25400" cap="flat" cmpd="sng" algn="ctr">
              <a:solidFill>
                <a:schemeClr val="tx1"/>
              </a:solidFill>
              <a:prstDash val="solid"/>
              <a:round/>
              <a:headEnd type="none" w="med" len="med"/>
              <a:tailEnd type="arrow"/>
            </a:ln>
            <a:effectLst/>
          </p:spPr>
        </p:cxnSp>
      </p:grpSp>
    </p:spTree>
    <p:extLst>
      <p:ext uri="{BB962C8B-B14F-4D97-AF65-F5344CB8AC3E}">
        <p14:creationId xmlns:p14="http://schemas.microsoft.com/office/powerpoint/2010/main" val="3304484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Error-handling Wrappers	</a:t>
            </a:r>
          </a:p>
        </p:txBody>
      </p:sp>
      <p:sp>
        <p:nvSpPr>
          <p:cNvPr id="3" name="Content Placeholder 2"/>
          <p:cNvSpPr>
            <a:spLocks noGrp="1"/>
          </p:cNvSpPr>
          <p:nvPr>
            <p:ph idx="1"/>
          </p:nvPr>
        </p:nvSpPr>
        <p:spPr>
          <a:xfrm>
            <a:off x="396875" y="1362075"/>
            <a:ext cx="7896225" cy="847725"/>
          </a:xfrm>
        </p:spPr>
        <p:txBody>
          <a:bodyPr/>
          <a:lstStyle/>
          <a:p>
            <a:r>
              <a:rPr lang="en-US" dirty="0"/>
              <a:t>We simplify the code we present to you even further by using Stevens</a:t>
            </a:r>
            <a:r>
              <a:rPr lang="en-US" baseline="30000" dirty="0"/>
              <a:t>1</a:t>
            </a:r>
            <a:r>
              <a:rPr lang="en-US" dirty="0"/>
              <a:t>-style error-handling wrappers: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NOT what you generally want to do in a real application</a:t>
            </a:r>
          </a:p>
          <a:p>
            <a:pPr marL="0" indent="0">
              <a:buNone/>
            </a:pPr>
            <a:endParaRPr lang="en-US" sz="1000" baseline="30000" dirty="0"/>
          </a:p>
          <a:p>
            <a:pPr marL="0" indent="0">
              <a:buNone/>
            </a:pPr>
            <a:r>
              <a:rPr lang="en-US" sz="1200" baseline="30000" dirty="0"/>
              <a:t>1</a:t>
            </a:r>
            <a:r>
              <a:rPr lang="en-US" sz="1200" dirty="0"/>
              <a:t>e.g., in “UNIX Network Programming: The sockets networking API“ W. Richard Stevens</a:t>
            </a:r>
          </a:p>
        </p:txBody>
      </p:sp>
      <p:sp>
        <p:nvSpPr>
          <p:cNvPr id="4" name="Text Box 4"/>
          <p:cNvSpPr txBox="1">
            <a:spLocks noChangeArrowheads="1"/>
          </p:cNvSpPr>
          <p:nvPr/>
        </p:nvSpPr>
        <p:spPr bwMode="auto">
          <a:xfrm>
            <a:off x="433209" y="2408872"/>
            <a:ext cx="4770769" cy="2308324"/>
          </a:xfrm>
          <a:prstGeom prst="rect">
            <a:avLst/>
          </a:prstGeom>
          <a:solidFill>
            <a:srgbClr val="F6F5BD"/>
          </a:solidFill>
          <a:ln w="3175">
            <a:solidFill>
              <a:schemeClr val="tx1"/>
            </a:solidFill>
            <a:miter lim="800000"/>
            <a:headEnd/>
            <a:tailEnd/>
          </a:ln>
          <a:effectLst/>
        </p:spPr>
        <p:txBody>
          <a:bodyPr wrap="none">
            <a:spAutoFit/>
          </a:bodyPr>
          <a:lstStyle/>
          <a:p>
            <a:r>
              <a:rPr lang="en-US" sz="1800" dirty="0" err="1">
                <a:solidFill>
                  <a:srgbClr val="2D961E"/>
                </a:solidFill>
                <a:latin typeface="Courier New"/>
                <a:cs typeface="Courier New"/>
              </a:rPr>
              <a:t>pid_t</a:t>
            </a:r>
            <a:r>
              <a:rPr lang="en-US" sz="1800" dirty="0">
                <a:solidFill>
                  <a:srgbClr val="000000"/>
                </a:solidFill>
                <a:latin typeface="Courier New"/>
                <a:cs typeface="Courier New"/>
              </a:rPr>
              <a:t> </a:t>
            </a:r>
            <a:r>
              <a:rPr lang="en-US" sz="1800" dirty="0">
                <a:solidFill>
                  <a:srgbClr val="4A00FF"/>
                </a:solidFill>
                <a:latin typeface="Courier New"/>
                <a:cs typeface="Courier New"/>
              </a:rPr>
              <a:t>Fork</a:t>
            </a:r>
            <a:r>
              <a:rPr lang="en-US" sz="1800" dirty="0">
                <a:solidFill>
                  <a:srgbClr val="000000"/>
                </a:solidFill>
                <a:latin typeface="Courier New"/>
                <a:cs typeface="Courier New"/>
              </a:rPr>
              <a:t>(</a:t>
            </a:r>
            <a:r>
              <a:rPr lang="en-US" sz="1800" dirty="0">
                <a:solidFill>
                  <a:srgbClr val="2D961E"/>
                </a:solidFill>
                <a:latin typeface="Courier New"/>
                <a:cs typeface="Courier New"/>
              </a:rPr>
              <a:t>void</a:t>
            </a:r>
            <a:r>
              <a:rPr lang="en-US" sz="1800" dirty="0">
                <a:solidFill>
                  <a:srgbClr val="000000"/>
                </a:solidFill>
                <a:latin typeface="Courier New"/>
                <a:cs typeface="Courier New"/>
              </a:rPr>
              <a:t>)</a:t>
            </a:r>
          </a:p>
          <a:p>
            <a:r>
              <a:rPr lang="en-US" sz="1800" dirty="0">
                <a:solidFill>
                  <a:srgbClr val="000000"/>
                </a:solidFill>
                <a:latin typeface="Courier New"/>
                <a:cs typeface="Courier New"/>
              </a:rPr>
              <a:t>{</a:t>
            </a:r>
          </a:p>
          <a:p>
            <a:r>
              <a:rPr lang="fi-FI" sz="1800" dirty="0">
                <a:solidFill>
                  <a:srgbClr val="000000"/>
                </a:solidFill>
                <a:latin typeface="Courier New"/>
                <a:cs typeface="Courier New"/>
              </a:rPr>
              <a:t>    </a:t>
            </a:r>
            <a:r>
              <a:rPr lang="fi-FI" sz="1800" dirty="0" err="1">
                <a:solidFill>
                  <a:srgbClr val="2D961E"/>
                </a:solidFill>
                <a:latin typeface="Courier New"/>
                <a:cs typeface="Courier New"/>
              </a:rPr>
              <a:t>pid_t</a:t>
            </a:r>
            <a:r>
              <a:rPr lang="fi-FI" sz="1800" dirty="0">
                <a:solidFill>
                  <a:srgbClr val="000000"/>
                </a:solidFill>
                <a:latin typeface="Courier New"/>
                <a:cs typeface="Courier New"/>
              </a:rPr>
              <a:t> </a:t>
            </a:r>
            <a:r>
              <a:rPr lang="fi-FI" sz="1800" dirty="0" err="1">
                <a:solidFill>
                  <a:srgbClr val="C1651C"/>
                </a:solidFill>
                <a:latin typeface="Courier New"/>
                <a:cs typeface="Courier New"/>
              </a:rPr>
              <a:t>pid</a:t>
            </a:r>
            <a:r>
              <a:rPr lang="fi-FI" sz="1800" dirty="0">
                <a:solidFill>
                  <a:srgbClr val="000000"/>
                </a:solidFill>
                <a:latin typeface="Courier New"/>
                <a:cs typeface="Courier New"/>
              </a:rPr>
              <a:t>;</a:t>
            </a:r>
          </a:p>
          <a:p>
            <a:endParaRPr lang="fi-FI" sz="1800" dirty="0">
              <a:solidFill>
                <a:srgbClr val="000000"/>
              </a:solidFill>
              <a:latin typeface="Courier New"/>
              <a:cs typeface="Courier New"/>
            </a:endParaRPr>
          </a:p>
          <a:p>
            <a:r>
              <a:rPr lang="nb-NO" sz="1800" dirty="0">
                <a:solidFill>
                  <a:srgbClr val="000000"/>
                </a:solidFill>
                <a:latin typeface="Courier New"/>
                <a:cs typeface="Courier New"/>
              </a:rPr>
              <a:t>    </a:t>
            </a:r>
            <a:r>
              <a:rPr lang="nb-NO" sz="1800" dirty="0" err="1">
                <a:solidFill>
                  <a:srgbClr val="C200FF"/>
                </a:solidFill>
                <a:latin typeface="Courier New"/>
                <a:cs typeface="Courier New"/>
              </a:rPr>
              <a:t>if</a:t>
            </a:r>
            <a:r>
              <a:rPr lang="nb-NO" sz="1800" dirty="0">
                <a:solidFill>
                  <a:srgbClr val="000000"/>
                </a:solidFill>
                <a:latin typeface="Courier New"/>
                <a:cs typeface="Courier New"/>
              </a:rPr>
              <a:t> ((</a:t>
            </a:r>
            <a:r>
              <a:rPr lang="nb-NO" sz="1800" dirty="0" err="1">
                <a:solidFill>
                  <a:srgbClr val="000000"/>
                </a:solidFill>
                <a:latin typeface="Courier New"/>
                <a:cs typeface="Courier New"/>
              </a:rPr>
              <a:t>pid</a:t>
            </a:r>
            <a:r>
              <a:rPr lang="nb-NO" sz="1800" dirty="0">
                <a:solidFill>
                  <a:srgbClr val="000000"/>
                </a:solidFill>
                <a:latin typeface="Courier New"/>
                <a:cs typeface="Courier New"/>
              </a:rPr>
              <a:t> = fork()) &lt; 0)</a:t>
            </a:r>
          </a:p>
          <a:p>
            <a:r>
              <a:rPr lang="nb-NO" sz="1800" dirty="0">
                <a:solidFill>
                  <a:srgbClr val="000000"/>
                </a:solidFill>
                <a:latin typeface="Courier New"/>
                <a:cs typeface="Courier New"/>
              </a:rPr>
              <a:t>        </a:t>
            </a:r>
            <a:r>
              <a:rPr lang="nb-NO" sz="1800" dirty="0" err="1">
                <a:solidFill>
                  <a:srgbClr val="000000"/>
                </a:solidFill>
                <a:latin typeface="Courier New"/>
                <a:cs typeface="Courier New"/>
              </a:rPr>
              <a:t>unix_error</a:t>
            </a:r>
            <a:r>
              <a:rPr lang="nb-NO" sz="1800" dirty="0">
                <a:solidFill>
                  <a:srgbClr val="000000"/>
                </a:solidFill>
                <a:latin typeface="Courier New"/>
                <a:cs typeface="Courier New"/>
              </a:rPr>
              <a:t>(</a:t>
            </a:r>
            <a:r>
              <a:rPr lang="nb-NO" sz="1800" dirty="0">
                <a:solidFill>
                  <a:srgbClr val="9D206F"/>
                </a:solidFill>
                <a:latin typeface="Courier New"/>
                <a:cs typeface="Courier New"/>
              </a:rPr>
              <a:t>"Fork </a:t>
            </a:r>
            <a:r>
              <a:rPr lang="nb-NO" sz="1800" dirty="0" err="1">
                <a:solidFill>
                  <a:srgbClr val="9D206F"/>
                </a:solidFill>
                <a:latin typeface="Courier New"/>
                <a:cs typeface="Courier New"/>
              </a:rPr>
              <a:t>error</a:t>
            </a:r>
            <a:r>
              <a:rPr lang="nb-NO" sz="1800" dirty="0">
                <a:solidFill>
                  <a:srgbClr val="9D206F"/>
                </a:solidFill>
                <a:latin typeface="Courier New"/>
                <a:cs typeface="Courier New"/>
              </a:rPr>
              <a:t>"</a:t>
            </a:r>
            <a:r>
              <a:rPr lang="nb-NO" sz="1800" dirty="0">
                <a:solidFill>
                  <a:srgbClr val="000000"/>
                </a:solidFill>
                <a:latin typeface="Courier New"/>
                <a:cs typeface="Courier New"/>
              </a:rPr>
              <a:t>);</a:t>
            </a:r>
          </a:p>
          <a:p>
            <a:r>
              <a:rPr lang="nb-NO" sz="1800" dirty="0">
                <a:solidFill>
                  <a:srgbClr val="000000"/>
                </a:solidFill>
                <a:latin typeface="Courier New"/>
                <a:cs typeface="Courier New"/>
              </a:rPr>
              <a:t>    </a:t>
            </a:r>
            <a:r>
              <a:rPr lang="nb-NO" sz="1800" dirty="0" err="1">
                <a:solidFill>
                  <a:srgbClr val="C200FF"/>
                </a:solidFill>
                <a:latin typeface="Courier New"/>
                <a:cs typeface="Courier New"/>
              </a:rPr>
              <a:t>return</a:t>
            </a:r>
            <a:r>
              <a:rPr lang="nb-NO" sz="1800" dirty="0">
                <a:solidFill>
                  <a:srgbClr val="000000"/>
                </a:solidFill>
                <a:latin typeface="Courier New"/>
                <a:cs typeface="Courier New"/>
              </a:rPr>
              <a:t> </a:t>
            </a:r>
            <a:r>
              <a:rPr lang="nb-NO" sz="1800" dirty="0" err="1">
                <a:solidFill>
                  <a:srgbClr val="000000"/>
                </a:solidFill>
                <a:latin typeface="Courier New"/>
                <a:cs typeface="Courier New"/>
              </a:rPr>
              <a:t>pid</a:t>
            </a:r>
            <a:r>
              <a:rPr lang="nb-NO" sz="1800" dirty="0">
                <a:solidFill>
                  <a:srgbClr val="000000"/>
                </a:solidFill>
                <a:latin typeface="Courier New"/>
                <a:cs typeface="Courier New"/>
              </a:rPr>
              <a:t>;</a:t>
            </a:r>
          </a:p>
          <a:p>
            <a:r>
              <a:rPr lang="nb-NO" sz="1800" dirty="0">
                <a:solidFill>
                  <a:srgbClr val="000000"/>
                </a:solidFill>
                <a:latin typeface="Courier New"/>
                <a:cs typeface="Courier New"/>
              </a:rPr>
              <a:t>}</a:t>
            </a:r>
            <a:endParaRPr lang="en-US" sz="1800" dirty="0">
              <a:latin typeface="Courier New"/>
              <a:cs typeface="Courier New"/>
            </a:endParaRPr>
          </a:p>
        </p:txBody>
      </p:sp>
      <p:sp>
        <p:nvSpPr>
          <p:cNvPr id="5" name="Text Box 4"/>
          <p:cNvSpPr txBox="1">
            <a:spLocks noChangeArrowheads="1"/>
          </p:cNvSpPr>
          <p:nvPr/>
        </p:nvSpPr>
        <p:spPr bwMode="auto">
          <a:xfrm>
            <a:off x="474116" y="5221069"/>
            <a:ext cx="2316900" cy="369332"/>
          </a:xfrm>
          <a:prstGeom prst="rect">
            <a:avLst/>
          </a:prstGeom>
          <a:solidFill>
            <a:srgbClr val="F6F5BD"/>
          </a:solidFill>
          <a:ln w="3175">
            <a:solidFill>
              <a:schemeClr val="tx1"/>
            </a:solidFill>
            <a:miter lim="800000"/>
            <a:headEnd/>
            <a:tailEnd/>
          </a:ln>
          <a:effectLst/>
        </p:spPr>
        <p:txBody>
          <a:bodyPr wrap="none">
            <a:spAutoFit/>
          </a:bodyPr>
          <a:lstStyle/>
          <a:p>
            <a:r>
              <a:rPr lang="nb-NO" sz="1800" dirty="0">
                <a:solidFill>
                  <a:srgbClr val="000000"/>
                </a:solidFill>
                <a:latin typeface="Courier New"/>
                <a:cs typeface="Courier New"/>
              </a:rPr>
              <a:t> </a:t>
            </a:r>
            <a:r>
              <a:rPr lang="fi-FI" sz="1800" dirty="0">
                <a:solidFill>
                  <a:srgbClr val="000000"/>
                </a:solidFill>
                <a:latin typeface="Courier New"/>
                <a:cs typeface="Courier New"/>
              </a:rPr>
              <a:t> </a:t>
            </a:r>
            <a:r>
              <a:rPr lang="fi-FI" sz="1800" dirty="0" err="1">
                <a:solidFill>
                  <a:srgbClr val="000000"/>
                </a:solidFill>
                <a:latin typeface="Courier New"/>
                <a:cs typeface="Courier New"/>
              </a:rPr>
              <a:t>pid</a:t>
            </a:r>
            <a:r>
              <a:rPr lang="fi-FI" sz="1800" dirty="0">
                <a:solidFill>
                  <a:srgbClr val="000000"/>
                </a:solidFill>
                <a:latin typeface="Courier New"/>
                <a:cs typeface="Courier New"/>
              </a:rPr>
              <a:t> = </a:t>
            </a:r>
            <a:r>
              <a:rPr lang="fi-FI" sz="1800" dirty="0" err="1">
                <a:solidFill>
                  <a:srgbClr val="000000"/>
                </a:solidFill>
                <a:latin typeface="Courier New"/>
                <a:cs typeface="Courier New"/>
              </a:rPr>
              <a:t>Fork</a:t>
            </a:r>
            <a:r>
              <a:rPr lang="fi-FI" sz="1800" dirty="0">
                <a:solidFill>
                  <a:srgbClr val="000000"/>
                </a:solidFill>
                <a:latin typeface="Courier New"/>
                <a:cs typeface="Courier New"/>
              </a:rPr>
              <a:t>();</a:t>
            </a:r>
            <a:endParaRPr lang="en-US" sz="1800" dirty="0">
              <a:latin typeface="Courier New"/>
              <a:cs typeface="Courier New"/>
            </a:endParaRPr>
          </a:p>
        </p:txBody>
      </p:sp>
    </p:spTree>
    <p:extLst>
      <p:ext uri="{BB962C8B-B14F-4D97-AF65-F5344CB8AC3E}">
        <p14:creationId xmlns:p14="http://schemas.microsoft.com/office/powerpoint/2010/main" val="16390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Obtaining Process IDs</a:t>
            </a:r>
          </a:p>
        </p:txBody>
      </p:sp>
      <p:sp>
        <p:nvSpPr>
          <p:cNvPr id="3" name="Content Placeholder 2"/>
          <p:cNvSpPr>
            <a:spLocks noGrp="1"/>
          </p:cNvSpPr>
          <p:nvPr>
            <p:ph idx="1"/>
          </p:nvPr>
        </p:nvSpPr>
        <p:spPr>
          <a:xfrm>
            <a:off x="396875" y="1362075"/>
            <a:ext cx="7896225" cy="2524125"/>
          </a:xfrm>
        </p:spPr>
        <p:txBody>
          <a:bodyPr/>
          <a:lstStyle/>
          <a:p>
            <a:r>
              <a:rPr lang="en-US" dirty="0" err="1">
                <a:latin typeface="Courier New"/>
                <a:cs typeface="Courier New"/>
              </a:rPr>
              <a:t>pid_t</a:t>
            </a:r>
            <a:r>
              <a:rPr lang="en-US" dirty="0">
                <a:latin typeface="Courier New"/>
                <a:cs typeface="Courier New"/>
              </a:rPr>
              <a:t> </a:t>
            </a:r>
            <a:r>
              <a:rPr lang="en-US" dirty="0" err="1">
                <a:latin typeface="Courier New"/>
                <a:cs typeface="Courier New"/>
              </a:rPr>
              <a:t>getpid</a:t>
            </a:r>
            <a:r>
              <a:rPr lang="en-US" dirty="0">
                <a:latin typeface="Courier New"/>
                <a:cs typeface="Courier New"/>
              </a:rPr>
              <a:t>(void)</a:t>
            </a:r>
          </a:p>
          <a:p>
            <a:pPr lvl="1"/>
            <a:r>
              <a:rPr lang="en-US" dirty="0">
                <a:latin typeface="Calibri"/>
                <a:cs typeface="Calibri"/>
              </a:rPr>
              <a:t>Returns PID of current process</a:t>
            </a:r>
          </a:p>
          <a:p>
            <a:pPr lvl="1"/>
            <a:endParaRPr lang="en-US" dirty="0">
              <a:latin typeface="Calibri"/>
              <a:cs typeface="Calibri"/>
            </a:endParaRPr>
          </a:p>
          <a:p>
            <a:r>
              <a:rPr lang="en-US" dirty="0" err="1">
                <a:latin typeface="Courier New"/>
                <a:cs typeface="Courier New"/>
              </a:rPr>
              <a:t>pid_t</a:t>
            </a:r>
            <a:r>
              <a:rPr lang="en-US" dirty="0">
                <a:latin typeface="Courier New"/>
                <a:cs typeface="Courier New"/>
              </a:rPr>
              <a:t> </a:t>
            </a:r>
            <a:r>
              <a:rPr lang="en-US" dirty="0" err="1">
                <a:latin typeface="Courier New"/>
                <a:cs typeface="Courier New"/>
              </a:rPr>
              <a:t>getppid</a:t>
            </a:r>
            <a:r>
              <a:rPr lang="en-US" dirty="0">
                <a:latin typeface="Courier New"/>
                <a:cs typeface="Courier New"/>
              </a:rPr>
              <a:t>(void)</a:t>
            </a:r>
          </a:p>
          <a:p>
            <a:pPr lvl="1"/>
            <a:r>
              <a:rPr lang="en-US" dirty="0">
                <a:latin typeface="Calibri"/>
                <a:cs typeface="Calibri"/>
              </a:rPr>
              <a:t>Returns PID of parent process</a:t>
            </a:r>
          </a:p>
          <a:p>
            <a:pPr lvl="1"/>
            <a:endParaRPr lang="en-US" dirty="0">
              <a:latin typeface="Calibri"/>
              <a:cs typeface="Calibri"/>
            </a:endParaRPr>
          </a:p>
          <a:p>
            <a:pPr lvl="1"/>
            <a:endParaRPr lang="en-US" dirty="0">
              <a:latin typeface="Calibri"/>
              <a:cs typeface="Calibri"/>
            </a:endParaRPr>
          </a:p>
        </p:txBody>
      </p:sp>
    </p:spTree>
    <p:extLst>
      <p:ext uri="{BB962C8B-B14F-4D97-AF65-F5344CB8AC3E}">
        <p14:creationId xmlns:p14="http://schemas.microsoft.com/office/powerpoint/2010/main" val="438395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and Terminating Processes</a:t>
            </a:r>
          </a:p>
        </p:txBody>
      </p:sp>
      <p:sp>
        <p:nvSpPr>
          <p:cNvPr id="3" name="Content Placeholder 2"/>
          <p:cNvSpPr>
            <a:spLocks noGrp="1"/>
          </p:cNvSpPr>
          <p:nvPr>
            <p:ph idx="1"/>
          </p:nvPr>
        </p:nvSpPr>
        <p:spPr>
          <a:xfrm>
            <a:off x="396875" y="1362075"/>
            <a:ext cx="7896225" cy="5038725"/>
          </a:xfrm>
        </p:spPr>
        <p:txBody>
          <a:bodyPr/>
          <a:lstStyle/>
          <a:p>
            <a:pPr marL="0" indent="0">
              <a:buNone/>
            </a:pPr>
            <a:r>
              <a:rPr lang="en-US" dirty="0">
                <a:latin typeface="Calibri"/>
                <a:cs typeface="Calibri"/>
              </a:rPr>
              <a:t>From a programmer’s perspective, we can think of a process as being in one of three states</a:t>
            </a:r>
          </a:p>
          <a:p>
            <a:pPr marL="0" indent="0">
              <a:buNone/>
            </a:pPr>
            <a:endParaRPr lang="en-US" dirty="0">
              <a:latin typeface="Calibri"/>
              <a:cs typeface="Calibri"/>
            </a:endParaRPr>
          </a:p>
          <a:p>
            <a:r>
              <a:rPr lang="en-US" dirty="0">
                <a:latin typeface="Calibri"/>
                <a:cs typeface="Calibri"/>
              </a:rPr>
              <a:t>Running	</a:t>
            </a:r>
          </a:p>
          <a:p>
            <a:pPr lvl="1"/>
            <a:r>
              <a:rPr lang="en-US" dirty="0">
                <a:latin typeface="Calibri"/>
                <a:cs typeface="Calibri"/>
              </a:rPr>
              <a:t>Process is either executing, or waiting to be executed and will eventually be </a:t>
            </a:r>
            <a:r>
              <a:rPr lang="en-US" i="1" dirty="0">
                <a:latin typeface="Calibri"/>
                <a:cs typeface="Calibri"/>
              </a:rPr>
              <a:t>scheduled</a:t>
            </a:r>
            <a:r>
              <a:rPr lang="en-US" dirty="0">
                <a:latin typeface="Calibri"/>
                <a:cs typeface="Calibri"/>
              </a:rPr>
              <a:t> (i.e., chosen to execute) by the kernel</a:t>
            </a:r>
          </a:p>
          <a:p>
            <a:pPr lvl="1"/>
            <a:endParaRPr lang="en-US" dirty="0">
              <a:latin typeface="Calibri"/>
              <a:cs typeface="Calibri"/>
            </a:endParaRPr>
          </a:p>
          <a:p>
            <a:r>
              <a:rPr lang="en-US" dirty="0">
                <a:latin typeface="Calibri"/>
                <a:cs typeface="Calibri"/>
              </a:rPr>
              <a:t>Stopped</a:t>
            </a:r>
          </a:p>
          <a:p>
            <a:pPr lvl="1"/>
            <a:r>
              <a:rPr lang="en-US" dirty="0">
                <a:latin typeface="Calibri"/>
                <a:cs typeface="Calibri"/>
              </a:rPr>
              <a:t>Process execution is </a:t>
            </a:r>
            <a:r>
              <a:rPr lang="en-US" i="1" dirty="0">
                <a:latin typeface="Calibri"/>
                <a:cs typeface="Calibri"/>
              </a:rPr>
              <a:t>suspended</a:t>
            </a:r>
            <a:r>
              <a:rPr lang="en-US" dirty="0">
                <a:latin typeface="Calibri"/>
                <a:cs typeface="Calibri"/>
              </a:rPr>
              <a:t> and will not be scheduled until further notice (next lecture when we study signals)	</a:t>
            </a:r>
          </a:p>
          <a:p>
            <a:pPr lvl="1"/>
            <a:endParaRPr lang="en-US" dirty="0">
              <a:latin typeface="Calibri"/>
              <a:cs typeface="Calibri"/>
            </a:endParaRPr>
          </a:p>
          <a:p>
            <a:r>
              <a:rPr lang="en-US" dirty="0">
                <a:latin typeface="Calibri"/>
                <a:cs typeface="Calibri"/>
              </a:rPr>
              <a:t>Terminated</a:t>
            </a:r>
          </a:p>
          <a:p>
            <a:pPr lvl="1"/>
            <a:r>
              <a:rPr lang="en-US" dirty="0">
                <a:latin typeface="Calibri"/>
                <a:cs typeface="Calibri"/>
              </a:rPr>
              <a:t>Process is stopped permanently</a:t>
            </a:r>
            <a:r>
              <a:rPr lang="en-US" dirty="0">
                <a:latin typeface="Courier New"/>
                <a:cs typeface="Courier New"/>
              </a:rPr>
              <a:t> </a:t>
            </a:r>
            <a:endParaRPr lang="en-US" dirty="0">
              <a:latin typeface="Calibri"/>
              <a:cs typeface="Calibri"/>
            </a:endParaRPr>
          </a:p>
          <a:p>
            <a:pPr lvl="1"/>
            <a:endParaRPr lang="en-US" dirty="0">
              <a:latin typeface="Calibri"/>
              <a:cs typeface="Calibri"/>
            </a:endParaRPr>
          </a:p>
          <a:p>
            <a:pPr lvl="1"/>
            <a:endParaRPr lang="en-US" dirty="0">
              <a:latin typeface="Calibri"/>
              <a:cs typeface="Calibri"/>
            </a:endParaRPr>
          </a:p>
        </p:txBody>
      </p:sp>
    </p:spTree>
    <p:extLst>
      <p:ext uri="{BB962C8B-B14F-4D97-AF65-F5344CB8AC3E}">
        <p14:creationId xmlns:p14="http://schemas.microsoft.com/office/powerpoint/2010/main" val="37858219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Terminating Processes	</a:t>
            </a:r>
          </a:p>
        </p:txBody>
      </p:sp>
      <p:sp>
        <p:nvSpPr>
          <p:cNvPr id="3" name="Content Placeholder 2"/>
          <p:cNvSpPr>
            <a:spLocks noGrp="1"/>
          </p:cNvSpPr>
          <p:nvPr>
            <p:ph idx="1"/>
          </p:nvPr>
        </p:nvSpPr>
        <p:spPr>
          <a:xfrm>
            <a:off x="396875" y="1362075"/>
            <a:ext cx="8670925" cy="5089525"/>
          </a:xfrm>
        </p:spPr>
        <p:txBody>
          <a:bodyPr/>
          <a:lstStyle/>
          <a:p>
            <a:r>
              <a:rPr lang="en-US" dirty="0"/>
              <a:t>Process becomes terminated for one of three reasons:</a:t>
            </a:r>
          </a:p>
          <a:p>
            <a:pPr lvl="1"/>
            <a:r>
              <a:rPr lang="en-US" dirty="0"/>
              <a:t>Receiving a signal whose default action is to terminate (next lecture)</a:t>
            </a:r>
          </a:p>
          <a:p>
            <a:pPr lvl="1"/>
            <a:r>
              <a:rPr lang="en-US" dirty="0"/>
              <a:t>Returning from the </a:t>
            </a:r>
            <a:r>
              <a:rPr lang="en-US" b="1" dirty="0">
                <a:latin typeface="Courier New"/>
                <a:cs typeface="Courier New"/>
              </a:rPr>
              <a:t>main</a:t>
            </a:r>
            <a:r>
              <a:rPr lang="en-US" dirty="0"/>
              <a:t> routine</a:t>
            </a:r>
          </a:p>
          <a:p>
            <a:pPr lvl="1"/>
            <a:r>
              <a:rPr lang="en-US" dirty="0"/>
              <a:t>Calling the </a:t>
            </a:r>
            <a:r>
              <a:rPr lang="en-US" b="1" dirty="0">
                <a:latin typeface="Courier New"/>
                <a:cs typeface="Courier New"/>
              </a:rPr>
              <a:t>exit</a:t>
            </a:r>
            <a:r>
              <a:rPr lang="en-US" dirty="0"/>
              <a:t> function</a:t>
            </a:r>
          </a:p>
          <a:p>
            <a:pPr lvl="1"/>
            <a:endParaRPr lang="en-US" dirty="0"/>
          </a:p>
          <a:p>
            <a:r>
              <a:rPr lang="en-US" dirty="0">
                <a:latin typeface="Courier New"/>
                <a:cs typeface="Courier New"/>
              </a:rPr>
              <a:t>void exit(</a:t>
            </a:r>
            <a:r>
              <a:rPr lang="en-US" dirty="0" err="1">
                <a:latin typeface="Courier New"/>
                <a:cs typeface="Courier New"/>
              </a:rPr>
              <a:t>int</a:t>
            </a:r>
            <a:r>
              <a:rPr lang="en-US" dirty="0">
                <a:latin typeface="Courier New"/>
                <a:cs typeface="Courier New"/>
              </a:rPr>
              <a:t> status)</a:t>
            </a:r>
          </a:p>
          <a:p>
            <a:pPr lvl="1"/>
            <a:r>
              <a:rPr lang="en-US" dirty="0"/>
              <a:t>Terminates with an </a:t>
            </a:r>
            <a:r>
              <a:rPr lang="en-US" i="1" dirty="0"/>
              <a:t>exit status </a:t>
            </a:r>
            <a:r>
              <a:rPr lang="en-US" dirty="0"/>
              <a:t>of </a:t>
            </a:r>
            <a:r>
              <a:rPr lang="en-US" b="1" dirty="0">
                <a:latin typeface="Courier New"/>
                <a:cs typeface="Courier New"/>
              </a:rPr>
              <a:t>status</a:t>
            </a:r>
          </a:p>
          <a:p>
            <a:pPr lvl="1"/>
            <a:r>
              <a:rPr lang="en-US" dirty="0">
                <a:latin typeface="Calibri"/>
                <a:cs typeface="Calibri"/>
              </a:rPr>
              <a:t>Convention: normal return status is 0, nonzero on error</a:t>
            </a:r>
          </a:p>
          <a:p>
            <a:pPr lvl="1"/>
            <a:r>
              <a:rPr lang="en-US" dirty="0">
                <a:latin typeface="Calibri"/>
                <a:cs typeface="Calibri"/>
              </a:rPr>
              <a:t>Another way to explicitly set the exit status is to return an integer value from the main routine</a:t>
            </a:r>
          </a:p>
          <a:p>
            <a:pPr lvl="1"/>
            <a:endParaRPr lang="en-US" dirty="0">
              <a:latin typeface="Calibri"/>
              <a:cs typeface="Calibri"/>
            </a:endParaRPr>
          </a:p>
          <a:p>
            <a:r>
              <a:rPr lang="en-US" dirty="0">
                <a:latin typeface="Courier New"/>
                <a:cs typeface="Courier New"/>
              </a:rPr>
              <a:t>exit</a:t>
            </a:r>
            <a:r>
              <a:rPr lang="en-US" dirty="0">
                <a:latin typeface="Calibri"/>
                <a:cs typeface="Calibri"/>
              </a:rPr>
              <a:t> is called </a:t>
            </a:r>
            <a:r>
              <a:rPr lang="en-US" dirty="0">
                <a:solidFill>
                  <a:srgbClr val="FF0000"/>
                </a:solidFill>
                <a:latin typeface="Calibri"/>
                <a:cs typeface="Calibri"/>
              </a:rPr>
              <a:t>once</a:t>
            </a:r>
            <a:r>
              <a:rPr lang="en-US" dirty="0">
                <a:latin typeface="Calibri"/>
                <a:cs typeface="Calibri"/>
              </a:rPr>
              <a:t> but </a:t>
            </a:r>
            <a:r>
              <a:rPr lang="en-US" dirty="0">
                <a:solidFill>
                  <a:srgbClr val="FF0000"/>
                </a:solidFill>
                <a:latin typeface="Calibri"/>
                <a:cs typeface="Calibri"/>
              </a:rPr>
              <a:t>never </a:t>
            </a:r>
            <a:r>
              <a:rPr lang="en-US" dirty="0">
                <a:latin typeface="Calibri"/>
                <a:cs typeface="Calibri"/>
              </a:rPr>
              <a:t>returns.</a:t>
            </a:r>
          </a:p>
          <a:p>
            <a:endParaRPr lang="en-US" dirty="0"/>
          </a:p>
          <a:p>
            <a:endParaRPr lang="en-US" dirty="0"/>
          </a:p>
        </p:txBody>
      </p:sp>
    </p:spTree>
    <p:extLst>
      <p:ext uri="{BB962C8B-B14F-4D97-AF65-F5344CB8AC3E}">
        <p14:creationId xmlns:p14="http://schemas.microsoft.com/office/powerpoint/2010/main" val="34014490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a:xfrm>
            <a:off x="352426" y="493712"/>
            <a:ext cx="7159078" cy="573088"/>
          </a:xfrm>
        </p:spPr>
        <p:txBody>
          <a:bodyPr/>
          <a:lstStyle/>
          <a:p>
            <a:r>
              <a:rPr lang="en-US" dirty="0">
                <a:latin typeface="Calibri"/>
                <a:cs typeface="Calibri"/>
              </a:rPr>
              <a:t>Creating Processes</a:t>
            </a:r>
            <a:endParaRPr lang="en-US" dirty="0"/>
          </a:p>
        </p:txBody>
      </p:sp>
      <p:sp>
        <p:nvSpPr>
          <p:cNvPr id="489475" name="Rectangle 3"/>
          <p:cNvSpPr>
            <a:spLocks noGrp="1" noChangeArrowheads="1"/>
          </p:cNvSpPr>
          <p:nvPr>
            <p:ph type="body" idx="1"/>
          </p:nvPr>
        </p:nvSpPr>
        <p:spPr>
          <a:xfrm>
            <a:off x="367844" y="1282244"/>
            <a:ext cx="8015287" cy="5270956"/>
          </a:xfrm>
        </p:spPr>
        <p:txBody>
          <a:bodyPr/>
          <a:lstStyle/>
          <a:p>
            <a:r>
              <a:rPr lang="en-US" i="1" dirty="0">
                <a:latin typeface="Calibri"/>
                <a:cs typeface="Calibri"/>
              </a:rPr>
              <a:t>Parent process </a:t>
            </a:r>
            <a:r>
              <a:rPr lang="en-US" dirty="0">
                <a:latin typeface="Calibri"/>
                <a:cs typeface="Calibri"/>
              </a:rPr>
              <a:t>creates a new running </a:t>
            </a:r>
            <a:r>
              <a:rPr lang="en-US" i="1" dirty="0">
                <a:latin typeface="Calibri"/>
                <a:cs typeface="Calibri"/>
              </a:rPr>
              <a:t>child process </a:t>
            </a:r>
            <a:r>
              <a:rPr lang="en-US" dirty="0">
                <a:latin typeface="Calibri"/>
                <a:cs typeface="Calibri"/>
              </a:rPr>
              <a:t>by calling </a:t>
            </a:r>
            <a:r>
              <a:rPr lang="en-US" dirty="0">
                <a:latin typeface="Courier New"/>
                <a:cs typeface="Courier New"/>
              </a:rPr>
              <a:t>fork</a:t>
            </a:r>
          </a:p>
          <a:p>
            <a:pPr marL="0" indent="0">
              <a:buNone/>
            </a:pPr>
            <a:endParaRPr lang="en-US" dirty="0">
              <a:latin typeface="Courier New"/>
              <a:cs typeface="Courier New"/>
            </a:endParaRPr>
          </a:p>
          <a:p>
            <a:r>
              <a:rPr lang="en-US" dirty="0" err="1">
                <a:latin typeface="Courier New" pitchFamily="49" charset="0"/>
              </a:rPr>
              <a:t>int</a:t>
            </a:r>
            <a:r>
              <a:rPr lang="en-US" dirty="0">
                <a:latin typeface="Courier New" pitchFamily="49" charset="0"/>
              </a:rPr>
              <a:t> fork(void)</a:t>
            </a:r>
            <a:endParaRPr lang="en-US" dirty="0"/>
          </a:p>
          <a:p>
            <a:pPr lvl="1"/>
            <a:r>
              <a:rPr lang="en-US" dirty="0"/>
              <a:t>Returns 0 to the child process, child’s PID to parent process</a:t>
            </a:r>
            <a:endParaRPr lang="en-US" dirty="0">
              <a:latin typeface="Calibri"/>
              <a:cs typeface="Calibri"/>
            </a:endParaRPr>
          </a:p>
          <a:p>
            <a:pPr lvl="1"/>
            <a:r>
              <a:rPr lang="en-US" dirty="0">
                <a:latin typeface="Calibri"/>
                <a:cs typeface="Calibri"/>
              </a:rPr>
              <a:t>Child is </a:t>
            </a:r>
            <a:r>
              <a:rPr lang="en-US" i="1" dirty="0">
                <a:latin typeface="Calibri"/>
                <a:cs typeface="Calibri"/>
              </a:rPr>
              <a:t>almost</a:t>
            </a:r>
            <a:r>
              <a:rPr lang="en-US" dirty="0">
                <a:latin typeface="Calibri"/>
                <a:cs typeface="Calibri"/>
              </a:rPr>
              <a:t> identical to parent:</a:t>
            </a:r>
          </a:p>
          <a:p>
            <a:pPr lvl="2"/>
            <a:r>
              <a:rPr lang="en-US" dirty="0">
                <a:latin typeface="Calibri"/>
                <a:cs typeface="Calibri"/>
              </a:rPr>
              <a:t>Child get an identical (but separate) copy of the parent’s virtual address space.</a:t>
            </a:r>
          </a:p>
          <a:p>
            <a:pPr lvl="2"/>
            <a:r>
              <a:rPr lang="en-US" dirty="0">
                <a:latin typeface="Calibri"/>
                <a:cs typeface="Calibri"/>
              </a:rPr>
              <a:t>Child gets identical copies of the parent’s open file descriptors</a:t>
            </a:r>
          </a:p>
          <a:p>
            <a:pPr lvl="2"/>
            <a:r>
              <a:rPr lang="en-US" dirty="0">
                <a:latin typeface="Calibri"/>
                <a:cs typeface="Calibri"/>
              </a:rPr>
              <a:t>Child has a different PID than the parent</a:t>
            </a:r>
          </a:p>
          <a:p>
            <a:pPr lvl="2"/>
            <a:endParaRPr lang="en-US" dirty="0">
              <a:latin typeface="Calibri"/>
              <a:cs typeface="Calibri"/>
            </a:endParaRPr>
          </a:p>
          <a:p>
            <a:r>
              <a:rPr lang="en-US" dirty="0">
                <a:latin typeface="Courier New"/>
                <a:cs typeface="Courier New"/>
              </a:rPr>
              <a:t>fork</a:t>
            </a:r>
            <a:r>
              <a:rPr lang="en-US" dirty="0"/>
              <a:t> is interesting (and often confusing) because </a:t>
            </a:r>
            <a:br>
              <a:rPr lang="en-US" dirty="0"/>
            </a:br>
            <a:r>
              <a:rPr lang="en-US" dirty="0"/>
              <a:t>it is called </a:t>
            </a:r>
            <a:r>
              <a:rPr lang="en-US" i="1" dirty="0">
                <a:solidFill>
                  <a:srgbClr val="C00000"/>
                </a:solidFill>
              </a:rPr>
              <a:t>once</a:t>
            </a:r>
            <a:r>
              <a:rPr lang="en-US" i="1" dirty="0"/>
              <a:t> </a:t>
            </a:r>
            <a:r>
              <a:rPr lang="en-US" dirty="0"/>
              <a:t>but returns </a:t>
            </a:r>
            <a:r>
              <a:rPr lang="en-US" i="1" dirty="0">
                <a:solidFill>
                  <a:srgbClr val="C00000"/>
                </a:solidFill>
              </a:rPr>
              <a:t>twice</a:t>
            </a:r>
          </a:p>
        </p:txBody>
      </p:sp>
    </p:spTree>
    <p:extLst>
      <p:ext uri="{BB962C8B-B14F-4D97-AF65-F5344CB8AC3E}">
        <p14:creationId xmlns:p14="http://schemas.microsoft.com/office/powerpoint/2010/main" val="2008059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E3E05-100D-49E3-ADDE-CE1A03022D2E}"/>
              </a:ext>
            </a:extLst>
          </p:cNvPr>
          <p:cNvSpPr>
            <a:spLocks noGrp="1"/>
          </p:cNvSpPr>
          <p:nvPr>
            <p:ph type="title"/>
          </p:nvPr>
        </p:nvSpPr>
        <p:spPr/>
        <p:txBody>
          <a:bodyPr/>
          <a:lstStyle/>
          <a:p>
            <a:r>
              <a:rPr lang="en-US" dirty="0"/>
              <a:t>Highly Exceptional Control Flow</a:t>
            </a:r>
          </a:p>
        </p:txBody>
      </p:sp>
      <p:pic>
        <p:nvPicPr>
          <p:cNvPr id="5" name="Picture 4">
            <a:extLst>
              <a:ext uri="{FF2B5EF4-FFF2-40B4-BE49-F238E27FC236}">
                <a16:creationId xmlns:a16="http://schemas.microsoft.com/office/drawing/2014/main" id="{9F8075F2-0F79-444A-AC70-277E6C2997B7}"/>
              </a:ext>
            </a:extLst>
          </p:cNvPr>
          <p:cNvPicPr>
            <a:picLocks noChangeAspect="1"/>
          </p:cNvPicPr>
          <p:nvPr/>
        </p:nvPicPr>
        <p:blipFill>
          <a:blip r:embed="rId2"/>
          <a:stretch>
            <a:fillRect/>
          </a:stretch>
        </p:blipFill>
        <p:spPr>
          <a:xfrm>
            <a:off x="1066800" y="1197678"/>
            <a:ext cx="5867400" cy="5277483"/>
          </a:xfrm>
          <a:prstGeom prst="rect">
            <a:avLst/>
          </a:prstGeom>
        </p:spPr>
      </p:pic>
      <p:sp>
        <p:nvSpPr>
          <p:cNvPr id="6" name="Rectangle 5">
            <a:extLst>
              <a:ext uri="{FF2B5EF4-FFF2-40B4-BE49-F238E27FC236}">
                <a16:creationId xmlns:a16="http://schemas.microsoft.com/office/drawing/2014/main" id="{C5C748D5-E56A-42E1-AA39-BC8B3CF2810D}"/>
              </a:ext>
            </a:extLst>
          </p:cNvPr>
          <p:cNvSpPr/>
          <p:nvPr/>
        </p:nvSpPr>
        <p:spPr bwMode="auto">
          <a:xfrm>
            <a:off x="990600" y="3962400"/>
            <a:ext cx="6553200" cy="685800"/>
          </a:xfrm>
          <a:prstGeom prst="rect">
            <a:avLst/>
          </a:prstGeom>
          <a:no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8" name="Rectangle 7">
            <a:extLst>
              <a:ext uri="{FF2B5EF4-FFF2-40B4-BE49-F238E27FC236}">
                <a16:creationId xmlns:a16="http://schemas.microsoft.com/office/drawing/2014/main" id="{5348CE4A-F28B-4D66-9B25-E446D91B95FA}"/>
              </a:ext>
            </a:extLst>
          </p:cNvPr>
          <p:cNvSpPr/>
          <p:nvPr/>
        </p:nvSpPr>
        <p:spPr>
          <a:xfrm>
            <a:off x="3200400" y="6227500"/>
            <a:ext cx="6096000" cy="276999"/>
          </a:xfrm>
          <a:prstGeom prst="rect">
            <a:avLst/>
          </a:prstGeom>
        </p:spPr>
        <p:txBody>
          <a:bodyPr wrap="square">
            <a:spAutoFit/>
          </a:bodyPr>
          <a:lstStyle/>
          <a:p>
            <a:r>
              <a:rPr lang="en-US" sz="1200" dirty="0"/>
              <a:t>https://git.kernel.org/pub/scm/linux/kernel/git/torvalds/linux.git/tree/drivers/char/lp.c?h=v5.0-rc3</a:t>
            </a:r>
          </a:p>
        </p:txBody>
      </p:sp>
    </p:spTree>
    <p:extLst>
      <p:ext uri="{BB962C8B-B14F-4D97-AF65-F5344CB8AC3E}">
        <p14:creationId xmlns:p14="http://schemas.microsoft.com/office/powerpoint/2010/main" val="1695900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View of </a:t>
            </a:r>
            <a:r>
              <a:rPr lang="en-US" dirty="0">
                <a:latin typeface="Courier New"/>
                <a:cs typeface="Courier New"/>
              </a:rPr>
              <a:t>fork</a:t>
            </a:r>
          </a:p>
        </p:txBody>
      </p:sp>
      <p:sp>
        <p:nvSpPr>
          <p:cNvPr id="4" name="Text Placeholder 3"/>
          <p:cNvSpPr>
            <a:spLocks noGrp="1"/>
          </p:cNvSpPr>
          <p:nvPr>
            <p:ph idx="1"/>
          </p:nvPr>
        </p:nvSpPr>
        <p:spPr>
          <a:xfrm>
            <a:off x="71744" y="5181599"/>
            <a:ext cx="7896225" cy="1323109"/>
          </a:xfrm>
        </p:spPr>
        <p:txBody>
          <a:bodyPr/>
          <a:lstStyle/>
          <a:p>
            <a:r>
              <a:rPr lang="en-US" dirty="0"/>
              <a:t>Make complete copy of execution state</a:t>
            </a:r>
          </a:p>
          <a:p>
            <a:pPr lvl="1"/>
            <a:r>
              <a:rPr lang="en-US" dirty="0"/>
              <a:t>Designate one as parent and one as child</a:t>
            </a:r>
          </a:p>
          <a:p>
            <a:pPr lvl="1"/>
            <a:r>
              <a:rPr lang="en-US" dirty="0"/>
              <a:t>Resume execution of parent or child</a:t>
            </a:r>
          </a:p>
          <a:p>
            <a:pPr lvl="2"/>
            <a:endParaRPr lang="en-US" dirty="0"/>
          </a:p>
        </p:txBody>
      </p:sp>
      <p:sp>
        <p:nvSpPr>
          <p:cNvPr id="29" name="Rectangle 28"/>
          <p:cNvSpPr/>
          <p:nvPr/>
        </p:nvSpPr>
        <p:spPr bwMode="auto">
          <a:xfrm>
            <a:off x="2514600" y="1668696"/>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a:ln>
                <a:solidFill>
                  <a:schemeClr val="tx1"/>
                </a:solidFill>
                <a:prstDash val="dash"/>
              </a:ln>
            </a:endParaRPr>
          </a:p>
        </p:txBody>
      </p:sp>
      <p:sp>
        <p:nvSpPr>
          <p:cNvPr id="30" name="Rectangle 29"/>
          <p:cNvSpPr/>
          <p:nvPr/>
        </p:nvSpPr>
        <p:spPr bwMode="auto">
          <a:xfrm>
            <a:off x="2590800" y="4038600"/>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latin typeface="Calibri"/>
                <a:cs typeface="Calibri"/>
              </a:rPr>
              <a:t>CPU</a:t>
            </a:r>
          </a:p>
        </p:txBody>
      </p:sp>
      <p:sp>
        <p:nvSpPr>
          <p:cNvPr id="31" name="Rectangle 30"/>
          <p:cNvSpPr/>
          <p:nvPr/>
        </p:nvSpPr>
        <p:spPr bwMode="auto">
          <a:xfrm>
            <a:off x="2729116" y="4495800"/>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latin typeface="Calibri"/>
                <a:cs typeface="Calibri"/>
              </a:rPr>
              <a:t>Registers</a:t>
            </a:r>
          </a:p>
        </p:txBody>
      </p:sp>
      <p:sp>
        <p:nvSpPr>
          <p:cNvPr id="32" name="Rectangle 31"/>
          <p:cNvSpPr/>
          <p:nvPr/>
        </p:nvSpPr>
        <p:spPr bwMode="auto">
          <a:xfrm>
            <a:off x="751396" y="1219200"/>
            <a:ext cx="3301288" cy="2743200"/>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latin typeface="Calibri"/>
                <a:cs typeface="Calibri"/>
              </a:rPr>
              <a:t>Memory</a:t>
            </a:r>
          </a:p>
        </p:txBody>
      </p:sp>
      <p:grpSp>
        <p:nvGrpSpPr>
          <p:cNvPr id="6" name="Group 5"/>
          <p:cNvGrpSpPr/>
          <p:nvPr/>
        </p:nvGrpSpPr>
        <p:grpSpPr>
          <a:xfrm>
            <a:off x="2730870" y="2025887"/>
            <a:ext cx="1066800" cy="1784110"/>
            <a:chOff x="2730870" y="1789589"/>
            <a:chExt cx="1066800" cy="1784110"/>
          </a:xfrm>
        </p:grpSpPr>
        <p:sp>
          <p:nvSpPr>
            <p:cNvPr id="53" name="Rectangle 52"/>
            <p:cNvSpPr/>
            <p:nvPr/>
          </p:nvSpPr>
          <p:spPr bwMode="auto">
            <a:xfrm>
              <a:off x="2730870" y="17895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latin typeface="Calibri"/>
                  <a:cs typeface="Calibri"/>
                </a:rPr>
                <a:t>Stack</a:t>
              </a:r>
            </a:p>
          </p:txBody>
        </p:sp>
        <p:sp>
          <p:nvSpPr>
            <p:cNvPr id="54" name="Rectangle 53"/>
            <p:cNvSpPr/>
            <p:nvPr/>
          </p:nvSpPr>
          <p:spPr bwMode="auto">
            <a:xfrm>
              <a:off x="2730870" y="20943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latin typeface="Calibri"/>
                  <a:cs typeface="Calibri"/>
                </a:rPr>
                <a:t>Heap</a:t>
              </a:r>
            </a:p>
          </p:txBody>
        </p:sp>
        <p:sp>
          <p:nvSpPr>
            <p:cNvPr id="55" name="Rectangle 54"/>
            <p:cNvSpPr/>
            <p:nvPr/>
          </p:nvSpPr>
          <p:spPr bwMode="auto">
            <a:xfrm>
              <a:off x="2730870" y="266717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latin typeface="Calibri"/>
                  <a:cs typeface="Calibri"/>
                </a:rPr>
                <a:t>Code</a:t>
              </a:r>
            </a:p>
          </p:txBody>
        </p:sp>
        <p:sp>
          <p:nvSpPr>
            <p:cNvPr id="56" name="Rectangle 55"/>
            <p:cNvSpPr/>
            <p:nvPr/>
          </p:nvSpPr>
          <p:spPr bwMode="auto">
            <a:xfrm>
              <a:off x="2730870" y="238309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latin typeface="Calibri"/>
                  <a:cs typeface="Calibri"/>
                </a:rPr>
                <a:t>Data</a:t>
              </a:r>
            </a:p>
          </p:txBody>
        </p:sp>
        <p:sp>
          <p:nvSpPr>
            <p:cNvPr id="57" name="Rectangle 56"/>
            <p:cNvSpPr/>
            <p:nvPr/>
          </p:nvSpPr>
          <p:spPr bwMode="auto">
            <a:xfrm>
              <a:off x="2730870" y="3040299"/>
              <a:ext cx="1066800" cy="5334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latin typeface="Calibri"/>
                  <a:cs typeface="Calibri"/>
                </a:rPr>
                <a:t>Saved registers</a:t>
              </a:r>
            </a:p>
          </p:txBody>
        </p:sp>
      </p:grpSp>
      <p:sp>
        <p:nvSpPr>
          <p:cNvPr id="64" name="Rectangle 63"/>
          <p:cNvSpPr/>
          <p:nvPr/>
        </p:nvSpPr>
        <p:spPr bwMode="auto">
          <a:xfrm>
            <a:off x="7325804" y="1668699"/>
            <a:ext cx="1538084" cy="3436704"/>
          </a:xfrm>
          <a:prstGeom prst="rect">
            <a:avLst/>
          </a:prstGeom>
          <a:noFill/>
          <a:ln w="25400" cap="flat" cmpd="sng" algn="ctr">
            <a:solidFill>
              <a:schemeClr val="tx1"/>
            </a:solidFill>
            <a:prstDash val="dot"/>
            <a:round/>
            <a:headEnd type="none" w="med" len="med"/>
            <a:tailEnd type="arrow" w="med" len="med"/>
          </a:ln>
          <a:effectLst/>
        </p:spPr>
        <p:txBody>
          <a:bodyPr rtlCol="0" anchor="ctr"/>
          <a:lstStyle/>
          <a:p>
            <a:pPr algn="ctr"/>
            <a:endParaRPr lang="en-US">
              <a:ln>
                <a:solidFill>
                  <a:schemeClr val="tx1"/>
                </a:solidFill>
                <a:prstDash val="dash"/>
              </a:ln>
            </a:endParaRPr>
          </a:p>
        </p:txBody>
      </p:sp>
      <p:sp>
        <p:nvSpPr>
          <p:cNvPr id="65" name="Rectangle 64"/>
          <p:cNvSpPr/>
          <p:nvPr/>
        </p:nvSpPr>
        <p:spPr bwMode="auto">
          <a:xfrm>
            <a:off x="7402004" y="4038603"/>
            <a:ext cx="1371600" cy="990600"/>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latin typeface="Calibri"/>
                <a:cs typeface="Calibri"/>
              </a:rPr>
              <a:t>CPU</a:t>
            </a:r>
          </a:p>
        </p:txBody>
      </p:sp>
      <p:sp>
        <p:nvSpPr>
          <p:cNvPr id="66" name="Rectangle 65"/>
          <p:cNvSpPr/>
          <p:nvPr/>
        </p:nvSpPr>
        <p:spPr bwMode="auto">
          <a:xfrm>
            <a:off x="7540320" y="4495803"/>
            <a:ext cx="1066800" cy="3048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latin typeface="Calibri"/>
                <a:cs typeface="Calibri"/>
              </a:rPr>
              <a:t>Registers</a:t>
            </a:r>
          </a:p>
        </p:txBody>
      </p:sp>
      <p:sp>
        <p:nvSpPr>
          <p:cNvPr id="67" name="Rectangle 66"/>
          <p:cNvSpPr/>
          <p:nvPr/>
        </p:nvSpPr>
        <p:spPr bwMode="auto">
          <a:xfrm>
            <a:off x="5562600" y="1219202"/>
            <a:ext cx="3301288" cy="2743197"/>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latin typeface="Calibri"/>
                <a:cs typeface="Calibri"/>
              </a:rPr>
              <a:t>Memory</a:t>
            </a:r>
          </a:p>
        </p:txBody>
      </p:sp>
      <p:grpSp>
        <p:nvGrpSpPr>
          <p:cNvPr id="68" name="Group 67"/>
          <p:cNvGrpSpPr/>
          <p:nvPr/>
        </p:nvGrpSpPr>
        <p:grpSpPr>
          <a:xfrm>
            <a:off x="5851590" y="2025888"/>
            <a:ext cx="1066800" cy="1784110"/>
            <a:chOff x="1040386" y="1789587"/>
            <a:chExt cx="1066800" cy="1784110"/>
          </a:xfrm>
        </p:grpSpPr>
        <p:sp>
          <p:nvSpPr>
            <p:cNvPr id="69" name="Rectangle 68"/>
            <p:cNvSpPr/>
            <p:nvPr/>
          </p:nvSpPr>
          <p:spPr bwMode="auto">
            <a:xfrm>
              <a:off x="1040386" y="1789587"/>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latin typeface="Calibri"/>
                  <a:cs typeface="Calibri"/>
                </a:rPr>
                <a:t>Stack</a:t>
              </a:r>
            </a:p>
          </p:txBody>
        </p:sp>
        <p:sp>
          <p:nvSpPr>
            <p:cNvPr id="70" name="Rectangle 69"/>
            <p:cNvSpPr/>
            <p:nvPr/>
          </p:nvSpPr>
          <p:spPr bwMode="auto">
            <a:xfrm>
              <a:off x="1040386" y="2094388"/>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latin typeface="Calibri"/>
                  <a:cs typeface="Calibri"/>
                </a:rPr>
                <a:t>Heap</a:t>
              </a:r>
            </a:p>
          </p:txBody>
        </p:sp>
        <p:sp>
          <p:nvSpPr>
            <p:cNvPr id="71" name="Rectangle 70"/>
            <p:cNvSpPr/>
            <p:nvPr/>
          </p:nvSpPr>
          <p:spPr bwMode="auto">
            <a:xfrm>
              <a:off x="1040386" y="2667173"/>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latin typeface="Calibri"/>
                  <a:cs typeface="Calibri"/>
                </a:rPr>
                <a:t>Code</a:t>
              </a:r>
            </a:p>
          </p:txBody>
        </p:sp>
        <p:sp>
          <p:nvSpPr>
            <p:cNvPr id="72" name="Rectangle 71"/>
            <p:cNvSpPr/>
            <p:nvPr/>
          </p:nvSpPr>
          <p:spPr bwMode="auto">
            <a:xfrm>
              <a:off x="1040386" y="2383092"/>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latin typeface="Calibri"/>
                  <a:cs typeface="Calibri"/>
                </a:rPr>
                <a:t>Data</a:t>
              </a:r>
            </a:p>
          </p:txBody>
        </p:sp>
        <p:sp>
          <p:nvSpPr>
            <p:cNvPr id="73" name="Rectangle 72"/>
            <p:cNvSpPr/>
            <p:nvPr/>
          </p:nvSpPr>
          <p:spPr bwMode="auto">
            <a:xfrm>
              <a:off x="1040386" y="3040297"/>
              <a:ext cx="1066800" cy="5334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latin typeface="Calibri"/>
                  <a:cs typeface="Calibri"/>
                </a:rPr>
                <a:t>Saved registers</a:t>
              </a:r>
            </a:p>
          </p:txBody>
        </p:sp>
      </p:grpSp>
      <p:grpSp>
        <p:nvGrpSpPr>
          <p:cNvPr id="74" name="Group 73"/>
          <p:cNvGrpSpPr/>
          <p:nvPr/>
        </p:nvGrpSpPr>
        <p:grpSpPr>
          <a:xfrm>
            <a:off x="7542074" y="2025890"/>
            <a:ext cx="1066800" cy="1784110"/>
            <a:chOff x="2730870" y="1789589"/>
            <a:chExt cx="1066800" cy="1784110"/>
          </a:xfrm>
        </p:grpSpPr>
        <p:sp>
          <p:nvSpPr>
            <p:cNvPr id="75" name="Rectangle 74"/>
            <p:cNvSpPr/>
            <p:nvPr/>
          </p:nvSpPr>
          <p:spPr bwMode="auto">
            <a:xfrm>
              <a:off x="2730870" y="1789589"/>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latin typeface="Calibri"/>
                  <a:cs typeface="Calibri"/>
                </a:rPr>
                <a:t>Stack</a:t>
              </a:r>
            </a:p>
          </p:txBody>
        </p:sp>
        <p:sp>
          <p:nvSpPr>
            <p:cNvPr id="76" name="Rectangle 75"/>
            <p:cNvSpPr/>
            <p:nvPr/>
          </p:nvSpPr>
          <p:spPr bwMode="auto">
            <a:xfrm>
              <a:off x="2730870" y="2094390"/>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latin typeface="Calibri"/>
                  <a:cs typeface="Calibri"/>
                </a:rPr>
                <a:t>Heap</a:t>
              </a:r>
            </a:p>
          </p:txBody>
        </p:sp>
        <p:sp>
          <p:nvSpPr>
            <p:cNvPr id="77" name="Rectangle 76"/>
            <p:cNvSpPr/>
            <p:nvPr/>
          </p:nvSpPr>
          <p:spPr bwMode="auto">
            <a:xfrm>
              <a:off x="2730870" y="2667175"/>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latin typeface="Calibri"/>
                  <a:cs typeface="Calibri"/>
                </a:rPr>
                <a:t>Code</a:t>
              </a:r>
            </a:p>
          </p:txBody>
        </p:sp>
        <p:sp>
          <p:nvSpPr>
            <p:cNvPr id="78" name="Rectangle 77"/>
            <p:cNvSpPr/>
            <p:nvPr/>
          </p:nvSpPr>
          <p:spPr bwMode="auto">
            <a:xfrm>
              <a:off x="2730870" y="2383094"/>
              <a:ext cx="1066800" cy="304801"/>
            </a:xfrm>
            <a:prstGeom prst="rect">
              <a:avLst/>
            </a:prstGeom>
            <a:solidFill>
              <a:srgbClr val="D9D9D9"/>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latin typeface="Calibri"/>
                  <a:cs typeface="Calibri"/>
                </a:rPr>
                <a:t>Data</a:t>
              </a:r>
            </a:p>
          </p:txBody>
        </p:sp>
        <p:sp>
          <p:nvSpPr>
            <p:cNvPr id="79" name="Rectangle 78"/>
            <p:cNvSpPr/>
            <p:nvPr/>
          </p:nvSpPr>
          <p:spPr bwMode="auto">
            <a:xfrm>
              <a:off x="2730870" y="3040299"/>
              <a:ext cx="1066800" cy="533400"/>
            </a:xfrm>
            <a:prstGeom prst="rect">
              <a:avLst/>
            </a:prstGeom>
            <a:solidFill>
              <a:schemeClr val="bg1">
                <a:lumMod val="85000"/>
              </a:schemeClr>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latin typeface="Calibri"/>
                  <a:cs typeface="Calibri"/>
                </a:rPr>
                <a:t>Saved registers</a:t>
              </a:r>
            </a:p>
          </p:txBody>
        </p:sp>
      </p:grpSp>
      <p:sp>
        <p:nvSpPr>
          <p:cNvPr id="7" name="TextBox 6"/>
          <p:cNvSpPr txBox="1"/>
          <p:nvPr/>
        </p:nvSpPr>
        <p:spPr>
          <a:xfrm>
            <a:off x="5859287" y="1665022"/>
            <a:ext cx="1064491" cy="369332"/>
          </a:xfrm>
          <a:prstGeom prst="rect">
            <a:avLst/>
          </a:prstGeom>
          <a:noFill/>
        </p:spPr>
        <p:txBody>
          <a:bodyPr wrap="square" rtlCol="0">
            <a:spAutoFit/>
          </a:bodyPr>
          <a:lstStyle/>
          <a:p>
            <a:pPr algn="ctr"/>
            <a:r>
              <a:rPr lang="en-US" sz="1800" dirty="0">
                <a:latin typeface="Calibri" pitchFamily="34" charset="0"/>
              </a:rPr>
              <a:t>parent</a:t>
            </a:r>
          </a:p>
        </p:txBody>
      </p:sp>
      <p:sp>
        <p:nvSpPr>
          <p:cNvPr id="80" name="TextBox 79"/>
          <p:cNvSpPr txBox="1"/>
          <p:nvPr/>
        </p:nvSpPr>
        <p:spPr>
          <a:xfrm>
            <a:off x="7544383" y="1665022"/>
            <a:ext cx="1064491" cy="369332"/>
          </a:xfrm>
          <a:prstGeom prst="rect">
            <a:avLst/>
          </a:prstGeom>
          <a:noFill/>
        </p:spPr>
        <p:txBody>
          <a:bodyPr wrap="square" rtlCol="0">
            <a:spAutoFit/>
          </a:bodyPr>
          <a:lstStyle/>
          <a:p>
            <a:pPr algn="ctr"/>
            <a:r>
              <a:rPr lang="en-US" sz="1800" dirty="0">
                <a:latin typeface="Calibri" pitchFamily="34" charset="0"/>
              </a:rPr>
              <a:t>child</a:t>
            </a:r>
          </a:p>
        </p:txBody>
      </p:sp>
      <p:sp>
        <p:nvSpPr>
          <p:cNvPr id="8" name="TextBox 7"/>
          <p:cNvSpPr txBox="1"/>
          <p:nvPr/>
        </p:nvSpPr>
        <p:spPr>
          <a:xfrm>
            <a:off x="4495800" y="2131578"/>
            <a:ext cx="567934" cy="523220"/>
          </a:xfrm>
          <a:prstGeom prst="rect">
            <a:avLst/>
          </a:prstGeom>
          <a:noFill/>
        </p:spPr>
        <p:txBody>
          <a:bodyPr wrap="none" rtlCol="0">
            <a:spAutoFit/>
          </a:bodyPr>
          <a:lstStyle/>
          <a:p>
            <a:r>
              <a:rPr lang="en-US" sz="2800" dirty="0">
                <a:latin typeface="Wingdings"/>
                <a:ea typeface="Wingdings"/>
                <a:cs typeface="Wingdings"/>
                <a:sym typeface="Wingdings"/>
              </a:rPr>
              <a:t></a:t>
            </a:r>
            <a:endParaRPr lang="en-US" sz="2800" dirty="0">
              <a:latin typeface="Calibri" pitchFamily="34" charset="0"/>
            </a:endParaRPr>
          </a:p>
        </p:txBody>
      </p:sp>
    </p:spTree>
    <p:extLst>
      <p:ext uri="{BB962C8B-B14F-4D97-AF65-F5344CB8AC3E}">
        <p14:creationId xmlns:p14="http://schemas.microsoft.com/office/powerpoint/2010/main" val="40234306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p:txBody>
          <a:bodyPr/>
          <a:lstStyle/>
          <a:p>
            <a:r>
              <a:rPr lang="en-GB" dirty="0"/>
              <a:t>The </a:t>
            </a:r>
            <a:r>
              <a:rPr lang="en-GB" dirty="0">
                <a:latin typeface="Courier New"/>
                <a:cs typeface="Courier New"/>
              </a:rPr>
              <a:t>fork</a:t>
            </a:r>
            <a:r>
              <a:rPr lang="en-GB" dirty="0"/>
              <a:t> Function Revisited</a:t>
            </a:r>
          </a:p>
        </p:txBody>
      </p:sp>
      <p:sp>
        <p:nvSpPr>
          <p:cNvPr id="35842" name="Rectangle 2"/>
          <p:cNvSpPr>
            <a:spLocks noGrp="1" noChangeArrowheads="1"/>
          </p:cNvSpPr>
          <p:nvPr>
            <p:ph type="body" idx="1"/>
          </p:nvPr>
        </p:nvSpPr>
        <p:spPr>
          <a:xfrm>
            <a:off x="396875" y="1362075"/>
            <a:ext cx="8518525" cy="4972050"/>
          </a:xfrm>
        </p:spPr>
        <p:txBody>
          <a:bodyPr/>
          <a:lstStyle/>
          <a:p>
            <a:r>
              <a:rPr lang="en-GB" dirty="0"/>
              <a:t>VM and memory mapping explain how </a:t>
            </a:r>
            <a:r>
              <a:rPr lang="en-GB" dirty="0">
                <a:latin typeface="Courier New"/>
                <a:cs typeface="Courier New"/>
              </a:rPr>
              <a:t>fork</a:t>
            </a:r>
            <a:r>
              <a:rPr lang="en-GB" dirty="0"/>
              <a:t> provides private address space for each process. </a:t>
            </a:r>
          </a:p>
          <a:p>
            <a:pPr>
              <a:buNone/>
            </a:pPr>
            <a:endParaRPr lang="en-GB" dirty="0"/>
          </a:p>
          <a:p>
            <a:r>
              <a:rPr lang="en-GB" dirty="0"/>
              <a:t>To create virtual address for new process:</a:t>
            </a:r>
          </a:p>
          <a:p>
            <a:pPr lvl="1"/>
            <a:r>
              <a:rPr lang="en-GB" dirty="0"/>
              <a:t>Create exact copies of current </a:t>
            </a:r>
            <a:r>
              <a:rPr lang="en-GB" b="1" dirty="0" err="1">
                <a:latin typeface="Courier New"/>
                <a:cs typeface="Courier New"/>
              </a:rPr>
              <a:t>mm_struct</a:t>
            </a:r>
            <a:r>
              <a:rPr lang="en-GB" dirty="0"/>
              <a:t>, </a:t>
            </a:r>
            <a:r>
              <a:rPr lang="en-GB" b="1" dirty="0" err="1">
                <a:latin typeface="Courier New"/>
                <a:cs typeface="Courier New"/>
              </a:rPr>
              <a:t>vm_area_struct</a:t>
            </a:r>
            <a:r>
              <a:rPr lang="en-GB" dirty="0"/>
              <a:t>, and page tables. </a:t>
            </a:r>
          </a:p>
          <a:p>
            <a:pPr lvl="1"/>
            <a:r>
              <a:rPr lang="en-GB" dirty="0"/>
              <a:t>Flag each page in both processes as read-only</a:t>
            </a:r>
          </a:p>
          <a:p>
            <a:pPr lvl="1"/>
            <a:r>
              <a:rPr lang="en-GB" dirty="0"/>
              <a:t>Flag each </a:t>
            </a:r>
            <a:r>
              <a:rPr lang="en-GB" b="1" dirty="0" err="1">
                <a:latin typeface="Courier New"/>
                <a:cs typeface="Courier New"/>
              </a:rPr>
              <a:t>vm_area_struct</a:t>
            </a:r>
            <a:r>
              <a:rPr lang="en-GB" dirty="0">
                <a:latin typeface="+mn-lt"/>
                <a:cs typeface="Courier New"/>
              </a:rPr>
              <a:t> i</a:t>
            </a:r>
            <a:r>
              <a:rPr lang="en-GB" dirty="0">
                <a:latin typeface="+mn-lt"/>
              </a:rPr>
              <a:t>n</a:t>
            </a:r>
            <a:r>
              <a:rPr lang="en-GB" dirty="0"/>
              <a:t> both processes as private COW</a:t>
            </a:r>
          </a:p>
          <a:p>
            <a:pPr lvl="1"/>
            <a:endParaRPr lang="en-GB" dirty="0"/>
          </a:p>
          <a:p>
            <a:r>
              <a:rPr lang="en-GB" dirty="0"/>
              <a:t>On return, each process has exact copy of virtual memory.</a:t>
            </a:r>
          </a:p>
          <a:p>
            <a:endParaRPr lang="en-GB" dirty="0"/>
          </a:p>
          <a:p>
            <a:r>
              <a:rPr lang="en-GB" dirty="0"/>
              <a:t>Subsequent writes create new pages using COW mechanism.</a:t>
            </a:r>
          </a:p>
        </p:txBody>
      </p:sp>
    </p:spTree>
    <p:extLst>
      <p:ext uri="{BB962C8B-B14F-4D97-AF65-F5344CB8AC3E}">
        <p14:creationId xmlns:p14="http://schemas.microsoft.com/office/powerpoint/2010/main" val="314069187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a:xfrm>
            <a:off x="381000" y="417512"/>
            <a:ext cx="5699125" cy="573088"/>
          </a:xfrm>
        </p:spPr>
        <p:txBody>
          <a:bodyPr/>
          <a:lstStyle/>
          <a:p>
            <a:r>
              <a:rPr lang="en-US" dirty="0">
                <a:latin typeface="Courier New"/>
                <a:cs typeface="Courier New"/>
              </a:rPr>
              <a:t>fork</a:t>
            </a:r>
            <a:r>
              <a:rPr lang="en-US" dirty="0"/>
              <a:t> Example</a:t>
            </a:r>
          </a:p>
        </p:txBody>
      </p:sp>
      <p:sp>
        <p:nvSpPr>
          <p:cNvPr id="490499" name="Text Box 3"/>
          <p:cNvSpPr txBox="1">
            <a:spLocks noChangeArrowheads="1"/>
          </p:cNvSpPr>
          <p:nvPr/>
        </p:nvSpPr>
        <p:spPr bwMode="auto">
          <a:xfrm>
            <a:off x="226540" y="1524000"/>
            <a:ext cx="4955060" cy="3785652"/>
          </a:xfrm>
          <a:prstGeom prst="rect">
            <a:avLst/>
          </a:prstGeom>
          <a:solidFill>
            <a:srgbClr val="F6F5BD"/>
          </a:solidFill>
          <a:ln w="3175">
            <a:solidFill>
              <a:schemeClr val="tx1"/>
            </a:solidFill>
            <a:miter lim="800000"/>
            <a:headEnd/>
            <a:tailEnd/>
          </a:ln>
          <a:effectLst/>
        </p:spPr>
        <p:txBody>
          <a:bodyPr wrap="square">
            <a:spAutoFit/>
          </a:bodyPr>
          <a:lstStyle/>
          <a:p>
            <a:r>
              <a:rPr lang="en-US" sz="1600" dirty="0" err="1">
                <a:solidFill>
                  <a:srgbClr val="2D961E"/>
                </a:solidFill>
                <a:latin typeface="Courier New"/>
                <a:cs typeface="Courier New"/>
              </a:rPr>
              <a:t>int</a:t>
            </a:r>
            <a:r>
              <a:rPr lang="en-US" sz="1600" dirty="0">
                <a:solidFill>
                  <a:srgbClr val="000000"/>
                </a:solidFill>
                <a:latin typeface="Courier New"/>
                <a:cs typeface="Courier New"/>
              </a:rPr>
              <a:t> </a:t>
            </a:r>
            <a:r>
              <a:rPr lang="en-US" sz="1600" dirty="0">
                <a:solidFill>
                  <a:srgbClr val="4A00FF"/>
                </a:solidFill>
                <a:latin typeface="Courier New"/>
                <a:cs typeface="Courier New"/>
              </a:rPr>
              <a:t>main</a:t>
            </a:r>
            <a:r>
              <a:rPr lang="en-US" sz="1600" dirty="0">
                <a:solidFill>
                  <a:srgbClr val="000000"/>
                </a:solidFill>
                <a:latin typeface="Courier New"/>
                <a:cs typeface="Courier New"/>
              </a:rPr>
              <a:t>(</a:t>
            </a:r>
            <a:r>
              <a:rPr lang="en-US" sz="1600" dirty="0" err="1">
                <a:solidFill>
                  <a:srgbClr val="000000"/>
                </a:solidFill>
                <a:latin typeface="Courier New"/>
                <a:cs typeface="Courier New"/>
              </a:rPr>
              <a:t>int</a:t>
            </a:r>
            <a:r>
              <a:rPr lang="en-US" sz="1600" dirty="0">
                <a:solidFill>
                  <a:srgbClr val="000000"/>
                </a:solidFill>
                <a:latin typeface="Courier New"/>
                <a:cs typeface="Courier New"/>
              </a:rPr>
              <a:t> </a:t>
            </a:r>
            <a:r>
              <a:rPr lang="en-US" sz="1600" dirty="0" err="1">
                <a:solidFill>
                  <a:srgbClr val="000000"/>
                </a:solidFill>
                <a:latin typeface="Courier New"/>
                <a:cs typeface="Courier New"/>
              </a:rPr>
              <a:t>argc</a:t>
            </a:r>
            <a:r>
              <a:rPr lang="en-US" sz="1600" dirty="0">
                <a:solidFill>
                  <a:srgbClr val="000000"/>
                </a:solidFill>
                <a:latin typeface="Courier New"/>
                <a:cs typeface="Courier New"/>
              </a:rPr>
              <a:t>, char**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a:t>
            </a:r>
          </a:p>
          <a:p>
            <a:r>
              <a:rPr lang="en-US" sz="1600" dirty="0">
                <a:solidFill>
                  <a:srgbClr val="000000"/>
                </a:solidFill>
                <a:latin typeface="Courier New"/>
                <a:cs typeface="Courier New"/>
              </a:rPr>
              <a:t>{</a:t>
            </a:r>
          </a:p>
          <a:p>
            <a:r>
              <a:rPr lang="fi-FI" sz="1600" dirty="0">
                <a:solidFill>
                  <a:srgbClr val="000000"/>
                </a:solidFill>
                <a:latin typeface="Courier New"/>
                <a:cs typeface="Courier New"/>
              </a:rPr>
              <a:t>    </a:t>
            </a:r>
            <a:r>
              <a:rPr lang="fi-FI" sz="1600" dirty="0" err="1">
                <a:solidFill>
                  <a:srgbClr val="2D961E"/>
                </a:solidFill>
                <a:latin typeface="Courier New"/>
                <a:cs typeface="Courier New"/>
              </a:rPr>
              <a:t>pid_t</a:t>
            </a:r>
            <a:r>
              <a:rPr lang="fi-FI" sz="1600" dirty="0">
                <a:solidFill>
                  <a:srgbClr val="000000"/>
                </a:solidFill>
                <a:latin typeface="Courier New"/>
                <a:cs typeface="Courier New"/>
              </a:rPr>
              <a:t> </a:t>
            </a:r>
            <a:r>
              <a:rPr lang="fi-FI" sz="1600" dirty="0" err="1">
                <a:solidFill>
                  <a:srgbClr val="C1651C"/>
                </a:solidFill>
                <a:latin typeface="Courier New"/>
                <a:cs typeface="Courier New"/>
              </a:rPr>
              <a:t>pid</a:t>
            </a:r>
            <a:r>
              <a:rPr lang="fi-FI" sz="1600" dirty="0">
                <a:solidFill>
                  <a:srgbClr val="000000"/>
                </a:solidFill>
                <a:latin typeface="Courier New"/>
                <a:cs typeface="Courier New"/>
              </a:rPr>
              <a:t>;</a:t>
            </a:r>
          </a:p>
          <a:p>
            <a:r>
              <a:rPr lang="fr-FR" sz="1600" dirty="0">
                <a:solidFill>
                  <a:srgbClr val="000000"/>
                </a:solidFill>
                <a:latin typeface="Courier New"/>
                <a:cs typeface="Courier New"/>
              </a:rPr>
              <a:t>    </a:t>
            </a:r>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a:solidFill>
                  <a:srgbClr val="C1651C"/>
                </a:solidFill>
                <a:latin typeface="Courier New"/>
                <a:cs typeface="Courier New"/>
              </a:rPr>
              <a:t>x</a:t>
            </a:r>
            <a:r>
              <a:rPr lang="fr-FR" sz="1600" dirty="0">
                <a:solidFill>
                  <a:srgbClr val="000000"/>
                </a:solidFill>
                <a:latin typeface="Courier New"/>
                <a:cs typeface="Courier New"/>
              </a:rPr>
              <a:t> = 1;</a:t>
            </a:r>
          </a:p>
          <a:p>
            <a:endParaRPr lang="fr-FR"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pid</a:t>
            </a:r>
            <a:r>
              <a:rPr lang="fi-FI" sz="1600" dirty="0">
                <a:solidFill>
                  <a:srgbClr val="000000"/>
                </a:solidFill>
                <a:latin typeface="Courier New"/>
                <a:cs typeface="Courier New"/>
              </a:rPr>
              <a:t> = </a:t>
            </a:r>
            <a:r>
              <a:rPr lang="fi-FI" sz="1600" dirty="0" err="1">
                <a:solidFill>
                  <a:srgbClr val="000000"/>
                </a:solidFill>
                <a:latin typeface="Courier New"/>
                <a:cs typeface="Courier New"/>
              </a:rPr>
              <a:t>Fork</a:t>
            </a:r>
            <a:r>
              <a:rPr lang="fi-FI" sz="1600" dirty="0">
                <a:solidFill>
                  <a:srgbClr val="000000"/>
                </a:solidFill>
                <a:latin typeface="Courier New"/>
                <a:cs typeface="Courier New"/>
              </a:rPr>
              <a:t>(); </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 == 0) {  </a:t>
            </a:r>
            <a:r>
              <a:rPr lang="en-US" sz="1600" dirty="0">
                <a:solidFill>
                  <a:srgbClr val="CB2418"/>
                </a:solidFill>
                <a:latin typeface="Courier New"/>
                <a:cs typeface="Courier New"/>
              </a:rPr>
              <a:t>/* Child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"child : x=%d\n"</a:t>
            </a:r>
            <a:r>
              <a:rPr lang="en-US" sz="1600" dirty="0">
                <a:solidFill>
                  <a:srgbClr val="000000"/>
                </a:solidFill>
                <a:latin typeface="Courier New"/>
                <a:cs typeface="Courier New"/>
              </a:rPr>
              <a:t>, ++x); </a:t>
            </a:r>
          </a:p>
          <a:p>
            <a:r>
              <a:rPr lang="en-US" sz="1600" dirty="0">
                <a:solidFill>
                  <a:srgbClr val="000000"/>
                </a:solidFill>
                <a:latin typeface="Courier New"/>
                <a:cs typeface="Courier New"/>
              </a:rPr>
              <a:t>	return 0;</a:t>
            </a:r>
          </a:p>
          <a:p>
            <a:r>
              <a:rPr lang="en-US" sz="1600" dirty="0">
                <a:solidFill>
                  <a:srgbClr val="000000"/>
                </a:solidFill>
                <a:latin typeface="Courier New"/>
                <a:cs typeface="Courier New"/>
              </a:rPr>
              <a:t>    }</a:t>
            </a:r>
          </a:p>
          <a:p>
            <a:endParaRPr lang="en-US" sz="1600" dirty="0">
              <a:solidFill>
                <a:srgbClr val="000000"/>
              </a:solidFill>
              <a:latin typeface="Courier New"/>
              <a:cs typeface="Courier New"/>
            </a:endParaRPr>
          </a:p>
          <a:p>
            <a:r>
              <a:rPr lang="fr-FR" sz="1600" dirty="0">
                <a:solidFill>
                  <a:srgbClr val="000000"/>
                </a:solidFill>
                <a:latin typeface="Courier New"/>
                <a:cs typeface="Courier New"/>
              </a:rPr>
              <a:t>    </a:t>
            </a:r>
            <a:r>
              <a:rPr lang="fr-FR" sz="1600" dirty="0">
                <a:solidFill>
                  <a:srgbClr val="CB2418"/>
                </a:solidFill>
                <a:latin typeface="Courier New"/>
                <a:cs typeface="Courier New"/>
              </a:rPr>
              <a:t>/* Parent */</a:t>
            </a:r>
            <a:endParaRPr lang="fr-FR"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"parent: x=%d\n"</a:t>
            </a:r>
            <a:r>
              <a:rPr lang="en-US" sz="1600" dirty="0">
                <a:solidFill>
                  <a:srgbClr val="000000"/>
                </a:solidFill>
                <a:latin typeface="Courier New"/>
                <a:cs typeface="Courier New"/>
              </a:rPr>
              <a:t>, --x); </a:t>
            </a:r>
          </a:p>
          <a:p>
            <a:r>
              <a:rPr lang="en-US" sz="1600" dirty="0">
                <a:solidFill>
                  <a:srgbClr val="000000"/>
                </a:solidFill>
                <a:latin typeface="Courier New"/>
                <a:cs typeface="Courier New"/>
              </a:rPr>
              <a:t>    return 0;</a:t>
            </a:r>
          </a:p>
          <a:p>
            <a:r>
              <a:rPr lang="en-US" sz="1600" dirty="0">
                <a:solidFill>
                  <a:srgbClr val="000000"/>
                </a:solidFill>
                <a:latin typeface="Courier New"/>
                <a:cs typeface="Courier New"/>
              </a:rPr>
              <a:t>}</a:t>
            </a:r>
          </a:p>
        </p:txBody>
      </p:sp>
      <p:sp>
        <p:nvSpPr>
          <p:cNvPr id="6" name="Text Box 4"/>
          <p:cNvSpPr txBox="1">
            <a:spLocks noChangeArrowheads="1"/>
          </p:cNvSpPr>
          <p:nvPr/>
        </p:nvSpPr>
        <p:spPr bwMode="auto">
          <a:xfrm>
            <a:off x="1036944" y="5638800"/>
            <a:ext cx="1782456" cy="791320"/>
          </a:xfrm>
          <a:prstGeom prst="rect">
            <a:avLst/>
          </a:prstGeom>
          <a:solidFill>
            <a:srgbClr val="E6E6E6"/>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err="1">
                <a:latin typeface="Courier New"/>
                <a:ea typeface="msgothic" charset="0"/>
                <a:cs typeface="Courier New"/>
              </a:rPr>
              <a:t>linux</a:t>
            </a:r>
            <a:r>
              <a:rPr lang="en-GB" sz="1600" dirty="0">
                <a:latin typeface="Courier New"/>
                <a:ea typeface="msgothic" charset="0"/>
                <a:cs typeface="Courier New"/>
              </a:rPr>
              <a:t>&gt; ./fork</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a:ea typeface="msgothic" charset="0"/>
                <a:cs typeface="Courier New"/>
              </a:rPr>
              <a:t>parent: x=0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a:ea typeface="msgothic" charset="0"/>
                <a:cs typeface="Courier New"/>
              </a:rPr>
              <a:t>child : x=2</a:t>
            </a:r>
            <a:endParaRPr lang="en-GB" sz="1600" b="1" dirty="0">
              <a:latin typeface="Courier New"/>
              <a:ea typeface="msgothic" charset="0"/>
              <a:cs typeface="Courier New"/>
            </a:endParaRPr>
          </a:p>
        </p:txBody>
      </p:sp>
      <p:sp>
        <p:nvSpPr>
          <p:cNvPr id="7" name="Rectangle 3"/>
          <p:cNvSpPr>
            <a:spLocks noChangeArrowheads="1"/>
          </p:cNvSpPr>
          <p:nvPr/>
        </p:nvSpPr>
        <p:spPr bwMode="auto">
          <a:xfrm>
            <a:off x="4114306" y="4976337"/>
            <a:ext cx="1067294"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8" name="Rectangle 3"/>
          <p:cNvSpPr txBox="1">
            <a:spLocks noChangeArrowheads="1"/>
          </p:cNvSpPr>
          <p:nvPr/>
        </p:nvSpPr>
        <p:spPr bwMode="auto">
          <a:xfrm>
            <a:off x="5257800" y="1358444"/>
            <a:ext cx="3810000" cy="51947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dirty="0">
                <a:latin typeface="Calibri"/>
                <a:cs typeface="Calibri"/>
              </a:rPr>
              <a:t>Call once, return twice</a:t>
            </a:r>
          </a:p>
          <a:p>
            <a:r>
              <a:rPr lang="en-US" dirty="0">
                <a:latin typeface="Calibri"/>
                <a:cs typeface="Calibri"/>
              </a:rPr>
              <a:t>Concurrent execution</a:t>
            </a:r>
          </a:p>
          <a:p>
            <a:pPr lvl="1"/>
            <a:r>
              <a:rPr lang="en-US" dirty="0">
                <a:latin typeface="Calibri"/>
                <a:cs typeface="Calibri"/>
              </a:rPr>
              <a:t>Can’t predict execution order of parent and child</a:t>
            </a:r>
          </a:p>
        </p:txBody>
      </p:sp>
      <p:sp>
        <p:nvSpPr>
          <p:cNvPr id="11" name="Text Box 4"/>
          <p:cNvSpPr txBox="1">
            <a:spLocks noChangeArrowheads="1"/>
          </p:cNvSpPr>
          <p:nvPr/>
        </p:nvSpPr>
        <p:spPr bwMode="auto">
          <a:xfrm>
            <a:off x="3048000" y="5638800"/>
            <a:ext cx="1786364" cy="788935"/>
          </a:xfrm>
          <a:prstGeom prst="rect">
            <a:avLst/>
          </a:prstGeom>
          <a:solidFill>
            <a:srgbClr val="E6E6E6"/>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err="1">
                <a:latin typeface="Courier New"/>
                <a:ea typeface="msgothic" charset="0"/>
                <a:cs typeface="Courier New"/>
              </a:rPr>
              <a:t>linux</a:t>
            </a:r>
            <a:r>
              <a:rPr lang="en-GB" sz="1600" dirty="0">
                <a:latin typeface="Courier New"/>
                <a:ea typeface="msgothic" charset="0"/>
                <a:cs typeface="Courier New"/>
              </a:rPr>
              <a:t>&gt; ./fork</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a:ea typeface="msgothic" charset="0"/>
                <a:cs typeface="Courier New"/>
              </a:rPr>
              <a:t>child : x=2</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a:ea typeface="msgothic" charset="0"/>
                <a:cs typeface="Courier New"/>
              </a:rPr>
              <a:t>parent: x=0</a:t>
            </a:r>
            <a:endParaRPr lang="en-GB" sz="1600" b="1" dirty="0">
              <a:latin typeface="Courier New"/>
              <a:ea typeface="msgothic" charset="0"/>
              <a:cs typeface="Courier New"/>
            </a:endParaRPr>
          </a:p>
        </p:txBody>
      </p:sp>
      <p:sp>
        <p:nvSpPr>
          <p:cNvPr id="12" name="Text Box 4"/>
          <p:cNvSpPr txBox="1">
            <a:spLocks noChangeArrowheads="1"/>
          </p:cNvSpPr>
          <p:nvPr/>
        </p:nvSpPr>
        <p:spPr bwMode="auto">
          <a:xfrm>
            <a:off x="5029200" y="5638800"/>
            <a:ext cx="1782456" cy="791320"/>
          </a:xfrm>
          <a:prstGeom prst="rect">
            <a:avLst/>
          </a:prstGeom>
          <a:solidFill>
            <a:srgbClr val="E6E6E6"/>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err="1">
                <a:latin typeface="Courier New"/>
                <a:ea typeface="msgothic" charset="0"/>
                <a:cs typeface="Courier New"/>
              </a:rPr>
              <a:t>linux</a:t>
            </a:r>
            <a:r>
              <a:rPr lang="en-GB" sz="1600" dirty="0">
                <a:latin typeface="Courier New"/>
                <a:ea typeface="msgothic" charset="0"/>
                <a:cs typeface="Courier New"/>
              </a:rPr>
              <a:t>&gt; ./fork</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a:ea typeface="msgothic" charset="0"/>
                <a:cs typeface="Courier New"/>
              </a:rPr>
              <a:t>parent: x=0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a:ea typeface="msgothic" charset="0"/>
                <a:cs typeface="Courier New"/>
              </a:rPr>
              <a:t>child : x=2</a:t>
            </a:r>
            <a:endParaRPr lang="en-GB" sz="1600" b="1" dirty="0">
              <a:latin typeface="Courier New"/>
              <a:ea typeface="msgothic" charset="0"/>
              <a:cs typeface="Courier New"/>
            </a:endParaRPr>
          </a:p>
        </p:txBody>
      </p:sp>
      <p:sp>
        <p:nvSpPr>
          <p:cNvPr id="15" name="Text Box 4"/>
          <p:cNvSpPr txBox="1">
            <a:spLocks noChangeArrowheads="1"/>
          </p:cNvSpPr>
          <p:nvPr/>
        </p:nvSpPr>
        <p:spPr bwMode="auto">
          <a:xfrm>
            <a:off x="7010400" y="5638800"/>
            <a:ext cx="1782456" cy="791320"/>
          </a:xfrm>
          <a:prstGeom prst="rect">
            <a:avLst/>
          </a:prstGeom>
          <a:solidFill>
            <a:srgbClr val="E6E6E6"/>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err="1">
                <a:latin typeface="Courier New"/>
                <a:ea typeface="msgothic" charset="0"/>
                <a:cs typeface="Courier New"/>
              </a:rPr>
              <a:t>linux</a:t>
            </a:r>
            <a:r>
              <a:rPr lang="en-GB" sz="1600" dirty="0">
                <a:latin typeface="Courier New"/>
                <a:ea typeface="msgothic" charset="0"/>
                <a:cs typeface="Courier New"/>
              </a:rPr>
              <a:t>&gt; ./fork</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a:ea typeface="msgothic" charset="0"/>
                <a:cs typeface="Courier New"/>
              </a:rPr>
              <a:t>parent: x=0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a:ea typeface="msgothic" charset="0"/>
                <a:cs typeface="Courier New"/>
              </a:rPr>
              <a:t>child : x=2</a:t>
            </a:r>
            <a:endParaRPr lang="en-GB" sz="1600" b="1" dirty="0">
              <a:latin typeface="Courier New"/>
              <a:ea typeface="msgothic" charset="0"/>
              <a:cs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a:xfrm>
            <a:off x="381000" y="417512"/>
            <a:ext cx="5699125" cy="573088"/>
          </a:xfrm>
        </p:spPr>
        <p:txBody>
          <a:bodyPr/>
          <a:lstStyle/>
          <a:p>
            <a:r>
              <a:rPr lang="en-US" dirty="0">
                <a:latin typeface="Courier New"/>
                <a:cs typeface="Courier New"/>
              </a:rPr>
              <a:t>fork</a:t>
            </a:r>
            <a:r>
              <a:rPr lang="en-US" dirty="0"/>
              <a:t> Example</a:t>
            </a:r>
          </a:p>
        </p:txBody>
      </p:sp>
      <p:sp>
        <p:nvSpPr>
          <p:cNvPr id="490499" name="Text Box 3"/>
          <p:cNvSpPr txBox="1">
            <a:spLocks noChangeArrowheads="1"/>
          </p:cNvSpPr>
          <p:nvPr/>
        </p:nvSpPr>
        <p:spPr bwMode="auto">
          <a:xfrm>
            <a:off x="236546" y="1066800"/>
            <a:ext cx="4955060" cy="3785652"/>
          </a:xfrm>
          <a:prstGeom prst="rect">
            <a:avLst/>
          </a:prstGeom>
          <a:solidFill>
            <a:srgbClr val="F6F5BD"/>
          </a:solidFill>
          <a:ln w="3175">
            <a:solidFill>
              <a:schemeClr val="tx1"/>
            </a:solidFill>
            <a:miter lim="800000"/>
            <a:headEnd/>
            <a:tailEnd/>
          </a:ln>
          <a:effectLst/>
        </p:spPr>
        <p:txBody>
          <a:bodyPr wrap="square">
            <a:spAutoFit/>
          </a:bodyPr>
          <a:lstStyle/>
          <a:p>
            <a:r>
              <a:rPr lang="en-US" sz="1600" dirty="0" err="1">
                <a:solidFill>
                  <a:srgbClr val="2D961E"/>
                </a:solidFill>
                <a:latin typeface="Courier New"/>
                <a:cs typeface="Courier New"/>
              </a:rPr>
              <a:t>int</a:t>
            </a:r>
            <a:r>
              <a:rPr lang="en-US" sz="1600" dirty="0">
                <a:solidFill>
                  <a:srgbClr val="000000"/>
                </a:solidFill>
                <a:latin typeface="Courier New"/>
                <a:cs typeface="Courier New"/>
              </a:rPr>
              <a:t> </a:t>
            </a:r>
            <a:r>
              <a:rPr lang="en-US" sz="1600" dirty="0">
                <a:solidFill>
                  <a:srgbClr val="4A00FF"/>
                </a:solidFill>
                <a:latin typeface="Courier New"/>
                <a:cs typeface="Courier New"/>
              </a:rPr>
              <a:t>main</a:t>
            </a:r>
            <a:r>
              <a:rPr lang="en-US" sz="1600" dirty="0">
                <a:solidFill>
                  <a:srgbClr val="000000"/>
                </a:solidFill>
                <a:latin typeface="Courier New"/>
                <a:cs typeface="Courier New"/>
              </a:rPr>
              <a:t>(</a:t>
            </a:r>
            <a:r>
              <a:rPr lang="en-US" sz="1600" dirty="0" err="1">
                <a:solidFill>
                  <a:srgbClr val="000000"/>
                </a:solidFill>
                <a:latin typeface="Courier New"/>
                <a:cs typeface="Courier New"/>
              </a:rPr>
              <a:t>int</a:t>
            </a:r>
            <a:r>
              <a:rPr lang="en-US" sz="1600" dirty="0">
                <a:solidFill>
                  <a:srgbClr val="000000"/>
                </a:solidFill>
                <a:latin typeface="Courier New"/>
                <a:cs typeface="Courier New"/>
              </a:rPr>
              <a:t> </a:t>
            </a:r>
            <a:r>
              <a:rPr lang="en-US" sz="1600" dirty="0" err="1">
                <a:solidFill>
                  <a:srgbClr val="000000"/>
                </a:solidFill>
                <a:latin typeface="Courier New"/>
                <a:cs typeface="Courier New"/>
              </a:rPr>
              <a:t>argc</a:t>
            </a:r>
            <a:r>
              <a:rPr lang="en-US" sz="1600" dirty="0">
                <a:solidFill>
                  <a:srgbClr val="000000"/>
                </a:solidFill>
                <a:latin typeface="Courier New"/>
                <a:cs typeface="Courier New"/>
              </a:rPr>
              <a:t>, char**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a:t>
            </a:r>
          </a:p>
          <a:p>
            <a:r>
              <a:rPr lang="en-US" sz="1600" dirty="0">
                <a:solidFill>
                  <a:srgbClr val="000000"/>
                </a:solidFill>
                <a:latin typeface="Courier New"/>
                <a:cs typeface="Courier New"/>
              </a:rPr>
              <a:t>{</a:t>
            </a:r>
          </a:p>
          <a:p>
            <a:r>
              <a:rPr lang="fi-FI" sz="1600" dirty="0">
                <a:solidFill>
                  <a:srgbClr val="000000"/>
                </a:solidFill>
                <a:latin typeface="Courier New"/>
                <a:cs typeface="Courier New"/>
              </a:rPr>
              <a:t>    </a:t>
            </a:r>
            <a:r>
              <a:rPr lang="fi-FI" sz="1600" dirty="0" err="1">
                <a:solidFill>
                  <a:srgbClr val="2D961E"/>
                </a:solidFill>
                <a:latin typeface="Courier New"/>
                <a:cs typeface="Courier New"/>
              </a:rPr>
              <a:t>pid_t</a:t>
            </a:r>
            <a:r>
              <a:rPr lang="fi-FI" sz="1600" dirty="0">
                <a:solidFill>
                  <a:srgbClr val="000000"/>
                </a:solidFill>
                <a:latin typeface="Courier New"/>
                <a:cs typeface="Courier New"/>
              </a:rPr>
              <a:t> </a:t>
            </a:r>
            <a:r>
              <a:rPr lang="fi-FI" sz="1600" dirty="0" err="1">
                <a:solidFill>
                  <a:srgbClr val="C1651C"/>
                </a:solidFill>
                <a:latin typeface="Courier New"/>
                <a:cs typeface="Courier New"/>
              </a:rPr>
              <a:t>pid</a:t>
            </a:r>
            <a:r>
              <a:rPr lang="fi-FI" sz="1600" dirty="0">
                <a:solidFill>
                  <a:srgbClr val="000000"/>
                </a:solidFill>
                <a:latin typeface="Courier New"/>
                <a:cs typeface="Courier New"/>
              </a:rPr>
              <a:t>;</a:t>
            </a:r>
          </a:p>
          <a:p>
            <a:r>
              <a:rPr lang="fr-FR" sz="1600" dirty="0">
                <a:solidFill>
                  <a:srgbClr val="000000"/>
                </a:solidFill>
                <a:latin typeface="Courier New"/>
                <a:cs typeface="Courier New"/>
              </a:rPr>
              <a:t>    </a:t>
            </a:r>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a:solidFill>
                  <a:srgbClr val="C1651C"/>
                </a:solidFill>
                <a:latin typeface="Courier New"/>
                <a:cs typeface="Courier New"/>
              </a:rPr>
              <a:t>x</a:t>
            </a:r>
            <a:r>
              <a:rPr lang="fr-FR" sz="1600" dirty="0">
                <a:solidFill>
                  <a:srgbClr val="000000"/>
                </a:solidFill>
                <a:latin typeface="Courier New"/>
                <a:cs typeface="Courier New"/>
              </a:rPr>
              <a:t> = 1;</a:t>
            </a:r>
          </a:p>
          <a:p>
            <a:endParaRPr lang="fr-FR"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pid</a:t>
            </a:r>
            <a:r>
              <a:rPr lang="fi-FI" sz="1600" dirty="0">
                <a:solidFill>
                  <a:srgbClr val="000000"/>
                </a:solidFill>
                <a:latin typeface="Courier New"/>
                <a:cs typeface="Courier New"/>
              </a:rPr>
              <a:t> = </a:t>
            </a:r>
            <a:r>
              <a:rPr lang="fi-FI" sz="1600" dirty="0" err="1">
                <a:solidFill>
                  <a:srgbClr val="000000"/>
                </a:solidFill>
                <a:latin typeface="Courier New"/>
                <a:cs typeface="Courier New"/>
              </a:rPr>
              <a:t>Fork</a:t>
            </a:r>
            <a:r>
              <a:rPr lang="fi-FI" sz="1600" dirty="0">
                <a:solidFill>
                  <a:srgbClr val="000000"/>
                </a:solidFill>
                <a:latin typeface="Courier New"/>
                <a:cs typeface="Courier New"/>
              </a:rPr>
              <a:t>(); </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 == 0) {  </a:t>
            </a:r>
            <a:r>
              <a:rPr lang="en-US" sz="1600" dirty="0">
                <a:solidFill>
                  <a:srgbClr val="CB2418"/>
                </a:solidFill>
                <a:latin typeface="Courier New"/>
                <a:cs typeface="Courier New"/>
              </a:rPr>
              <a:t>/* Child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"child : x=%d\n"</a:t>
            </a:r>
            <a:r>
              <a:rPr lang="en-US" sz="1600" dirty="0">
                <a:solidFill>
                  <a:srgbClr val="000000"/>
                </a:solidFill>
                <a:latin typeface="Courier New"/>
                <a:cs typeface="Courier New"/>
              </a:rPr>
              <a:t>, ++x);       </a:t>
            </a:r>
          </a:p>
          <a:p>
            <a:r>
              <a:rPr lang="en-US" sz="1600" dirty="0">
                <a:solidFill>
                  <a:srgbClr val="000000"/>
                </a:solidFill>
                <a:latin typeface="Courier New"/>
                <a:cs typeface="Courier New"/>
              </a:rPr>
              <a:t>        return 0;</a:t>
            </a:r>
          </a:p>
          <a:p>
            <a:r>
              <a:rPr lang="en-US" sz="1600" dirty="0">
                <a:solidFill>
                  <a:srgbClr val="000000"/>
                </a:solidFill>
                <a:latin typeface="Courier New"/>
                <a:cs typeface="Courier New"/>
              </a:rPr>
              <a:t>    }</a:t>
            </a:r>
          </a:p>
          <a:p>
            <a:endParaRPr lang="en-US" sz="1600" dirty="0">
              <a:solidFill>
                <a:srgbClr val="000000"/>
              </a:solidFill>
              <a:latin typeface="Courier New"/>
              <a:cs typeface="Courier New"/>
            </a:endParaRPr>
          </a:p>
          <a:p>
            <a:r>
              <a:rPr lang="fr-FR" sz="1600" dirty="0">
                <a:solidFill>
                  <a:srgbClr val="000000"/>
                </a:solidFill>
                <a:latin typeface="Courier New"/>
                <a:cs typeface="Courier New"/>
              </a:rPr>
              <a:t>    </a:t>
            </a:r>
            <a:r>
              <a:rPr lang="fr-FR" sz="1600" dirty="0">
                <a:solidFill>
                  <a:srgbClr val="CB2418"/>
                </a:solidFill>
                <a:latin typeface="Courier New"/>
                <a:cs typeface="Courier New"/>
              </a:rPr>
              <a:t>/* Parent */</a:t>
            </a:r>
            <a:endParaRPr lang="fr-FR"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"parent: x=%d\n"</a:t>
            </a:r>
            <a:r>
              <a:rPr lang="en-US" sz="1600" dirty="0">
                <a:solidFill>
                  <a:srgbClr val="000000"/>
                </a:solidFill>
                <a:latin typeface="Courier New"/>
                <a:cs typeface="Courier New"/>
              </a:rPr>
              <a:t>, --x);</a:t>
            </a:r>
          </a:p>
          <a:p>
            <a:r>
              <a:rPr lang="en-US" sz="1600" dirty="0">
                <a:solidFill>
                  <a:srgbClr val="000000"/>
                </a:solidFill>
                <a:latin typeface="Courier New"/>
                <a:cs typeface="Courier New"/>
              </a:rPr>
              <a:t>    return 0;</a:t>
            </a:r>
          </a:p>
          <a:p>
            <a:r>
              <a:rPr lang="en-US" sz="1600" dirty="0">
                <a:solidFill>
                  <a:srgbClr val="000000"/>
                </a:solidFill>
                <a:latin typeface="Courier New"/>
                <a:cs typeface="Courier New"/>
              </a:rPr>
              <a:t>}</a:t>
            </a:r>
          </a:p>
        </p:txBody>
      </p:sp>
      <p:sp>
        <p:nvSpPr>
          <p:cNvPr id="6" name="Text Box 4"/>
          <p:cNvSpPr txBox="1">
            <a:spLocks noChangeArrowheads="1"/>
          </p:cNvSpPr>
          <p:nvPr/>
        </p:nvSpPr>
        <p:spPr bwMode="auto">
          <a:xfrm>
            <a:off x="2133600" y="5344894"/>
            <a:ext cx="1786364" cy="792590"/>
          </a:xfrm>
          <a:prstGeom prst="rect">
            <a:avLst/>
          </a:prstGeom>
          <a:solidFill>
            <a:srgbClr val="E6E6E6"/>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err="1">
                <a:latin typeface="Courier New"/>
                <a:ea typeface="msgothic" charset="0"/>
                <a:cs typeface="Courier New"/>
              </a:rPr>
              <a:t>linux</a:t>
            </a:r>
            <a:r>
              <a:rPr lang="en-GB" sz="1600" dirty="0">
                <a:latin typeface="Courier New"/>
                <a:ea typeface="msgothic" charset="0"/>
                <a:cs typeface="Courier New"/>
              </a:rPr>
              <a:t>&gt; ./fork</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a:ea typeface="msgothic" charset="0"/>
                <a:cs typeface="Courier New"/>
              </a:rPr>
              <a:t>parent: x=0</a:t>
            </a:r>
            <a:endParaRPr lang="en-GB" sz="1600" dirty="0">
              <a:latin typeface="Courier New"/>
              <a:ea typeface="msgothic" charset="0"/>
              <a:cs typeface="Courier New"/>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a:ea typeface="msgothic" charset="0"/>
                <a:cs typeface="Courier New"/>
              </a:rPr>
              <a:t>child : x=2</a:t>
            </a:r>
          </a:p>
        </p:txBody>
      </p:sp>
      <p:sp>
        <p:nvSpPr>
          <p:cNvPr id="8" name="Rectangle 3"/>
          <p:cNvSpPr txBox="1">
            <a:spLocks noChangeArrowheads="1"/>
          </p:cNvSpPr>
          <p:nvPr/>
        </p:nvSpPr>
        <p:spPr bwMode="auto">
          <a:xfrm>
            <a:off x="5244004" y="689040"/>
            <a:ext cx="3810000" cy="42639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dirty="0">
                <a:latin typeface="Calibri"/>
                <a:cs typeface="Calibri"/>
              </a:rPr>
              <a:t>Call once, return twice</a:t>
            </a:r>
          </a:p>
          <a:p>
            <a:r>
              <a:rPr lang="en-US" dirty="0">
                <a:latin typeface="Calibri"/>
                <a:cs typeface="Calibri"/>
              </a:rPr>
              <a:t>Concurrent execution</a:t>
            </a:r>
          </a:p>
          <a:p>
            <a:pPr lvl="1"/>
            <a:r>
              <a:rPr lang="en-US" dirty="0">
                <a:latin typeface="Calibri"/>
                <a:cs typeface="Calibri"/>
              </a:rPr>
              <a:t>Can’t predict execution order of parent and child</a:t>
            </a:r>
          </a:p>
          <a:p>
            <a:r>
              <a:rPr lang="en-US" dirty="0">
                <a:latin typeface="Calibri"/>
                <a:cs typeface="Calibri"/>
              </a:rPr>
              <a:t>Duplicate but separate address space</a:t>
            </a:r>
          </a:p>
          <a:p>
            <a:pPr lvl="1"/>
            <a:r>
              <a:rPr lang="en-US" dirty="0">
                <a:latin typeface="Courier New"/>
                <a:cs typeface="Courier New"/>
              </a:rPr>
              <a:t>x</a:t>
            </a:r>
            <a:r>
              <a:rPr lang="en-US" dirty="0">
                <a:latin typeface="Calibri"/>
                <a:cs typeface="Calibri"/>
              </a:rPr>
              <a:t> has a value of 1 when fork returns in parent and child</a:t>
            </a:r>
          </a:p>
          <a:p>
            <a:pPr lvl="1"/>
            <a:r>
              <a:rPr lang="en-US" dirty="0">
                <a:latin typeface="Calibri"/>
                <a:cs typeface="Calibri"/>
              </a:rPr>
              <a:t>Subsequent changes to </a:t>
            </a:r>
            <a:r>
              <a:rPr lang="en-US" dirty="0">
                <a:latin typeface="Courier New"/>
                <a:cs typeface="Courier New"/>
              </a:rPr>
              <a:t>x</a:t>
            </a:r>
            <a:r>
              <a:rPr lang="en-US" dirty="0">
                <a:latin typeface="Calibri"/>
                <a:cs typeface="Calibri"/>
              </a:rPr>
              <a:t> are independent</a:t>
            </a:r>
          </a:p>
          <a:p>
            <a:r>
              <a:rPr lang="en-US" dirty="0">
                <a:latin typeface="Calibri"/>
                <a:cs typeface="Calibri"/>
              </a:rPr>
              <a:t>Shared open files</a:t>
            </a:r>
          </a:p>
          <a:p>
            <a:pPr lvl="1"/>
            <a:r>
              <a:rPr lang="en-US" dirty="0" err="1">
                <a:latin typeface="Courier New"/>
                <a:cs typeface="Courier New"/>
              </a:rPr>
              <a:t>stdout</a:t>
            </a:r>
            <a:r>
              <a:rPr lang="en-US" dirty="0">
                <a:latin typeface="Calibri"/>
                <a:cs typeface="Calibri"/>
              </a:rPr>
              <a:t> is the same in both parent and child</a:t>
            </a:r>
          </a:p>
        </p:txBody>
      </p:sp>
    </p:spTree>
    <p:extLst>
      <p:ext uri="{BB962C8B-B14F-4D97-AF65-F5344CB8AC3E}">
        <p14:creationId xmlns:p14="http://schemas.microsoft.com/office/powerpoint/2010/main" val="31140409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a:t>
            </a:r>
            <a:r>
              <a:rPr lang="en-US" dirty="0">
                <a:latin typeface="Courier New"/>
                <a:cs typeface="Courier New"/>
              </a:rPr>
              <a:t>fork</a:t>
            </a:r>
            <a:r>
              <a:rPr lang="en-US" dirty="0"/>
              <a:t> with Process Graphs</a:t>
            </a:r>
          </a:p>
        </p:txBody>
      </p:sp>
      <p:sp>
        <p:nvSpPr>
          <p:cNvPr id="3" name="Content Placeholder 2"/>
          <p:cNvSpPr>
            <a:spLocks noGrp="1"/>
          </p:cNvSpPr>
          <p:nvPr>
            <p:ph idx="1"/>
          </p:nvPr>
        </p:nvSpPr>
        <p:spPr>
          <a:xfrm>
            <a:off x="357019" y="1362075"/>
            <a:ext cx="8558382" cy="4657725"/>
          </a:xfrm>
        </p:spPr>
        <p:txBody>
          <a:bodyPr/>
          <a:lstStyle/>
          <a:p>
            <a:r>
              <a:rPr lang="en-US" dirty="0"/>
              <a:t>A </a:t>
            </a:r>
            <a:r>
              <a:rPr lang="en-US" i="1" dirty="0"/>
              <a:t>process graph </a:t>
            </a:r>
            <a:r>
              <a:rPr lang="en-US" dirty="0"/>
              <a:t>is a useful tool for capturing the partial ordering of statements in a concurrent program:</a:t>
            </a:r>
          </a:p>
          <a:p>
            <a:pPr lvl="1"/>
            <a:r>
              <a:rPr lang="en-US" dirty="0"/>
              <a:t>Each vertex is the execution of a statement</a:t>
            </a:r>
          </a:p>
          <a:p>
            <a:pPr lvl="1"/>
            <a:r>
              <a:rPr lang="en-US" dirty="0"/>
              <a:t>a -&gt; b means </a:t>
            </a:r>
            <a:r>
              <a:rPr lang="en-US" dirty="0">
                <a:latin typeface="Courier New"/>
                <a:cs typeface="Courier New"/>
              </a:rPr>
              <a:t>a</a:t>
            </a:r>
            <a:r>
              <a:rPr lang="en-US" dirty="0"/>
              <a:t> happens before b</a:t>
            </a:r>
          </a:p>
          <a:p>
            <a:pPr lvl="1"/>
            <a:r>
              <a:rPr lang="en-US" dirty="0"/>
              <a:t>Edges can be labeled with current value of variables</a:t>
            </a:r>
          </a:p>
          <a:p>
            <a:pPr lvl="1"/>
            <a:r>
              <a:rPr lang="en-US" dirty="0" err="1">
                <a:latin typeface="Courier New"/>
                <a:cs typeface="Courier New"/>
              </a:rPr>
              <a:t>printf</a:t>
            </a:r>
            <a:r>
              <a:rPr lang="en-US" dirty="0"/>
              <a:t> vertices can be labeled with output</a:t>
            </a:r>
          </a:p>
          <a:p>
            <a:pPr lvl="1"/>
            <a:r>
              <a:rPr lang="en-US" dirty="0"/>
              <a:t>Each graph begins with a vertex with no </a:t>
            </a:r>
            <a:r>
              <a:rPr lang="en-US" dirty="0" err="1"/>
              <a:t>inedges</a:t>
            </a:r>
            <a:r>
              <a:rPr lang="en-US" dirty="0"/>
              <a:t> </a:t>
            </a:r>
            <a:endParaRPr lang="en-US" dirty="0">
              <a:latin typeface="Courier New"/>
              <a:cs typeface="Courier New"/>
            </a:endParaRPr>
          </a:p>
          <a:p>
            <a:r>
              <a:rPr lang="en-US" dirty="0"/>
              <a:t>Any </a:t>
            </a:r>
            <a:r>
              <a:rPr lang="en-US" i="1" dirty="0"/>
              <a:t>topological sort </a:t>
            </a:r>
            <a:r>
              <a:rPr lang="en-US" dirty="0"/>
              <a:t>of the graph corresponds to a feasible total ordering. </a:t>
            </a:r>
          </a:p>
          <a:p>
            <a:pPr lvl="1"/>
            <a:r>
              <a:rPr lang="en-US" dirty="0"/>
              <a:t>Total ordering of vertices where all edges point from left to right</a:t>
            </a:r>
          </a:p>
          <a:p>
            <a:endParaRPr lang="en-US" dirty="0"/>
          </a:p>
        </p:txBody>
      </p:sp>
    </p:spTree>
    <p:extLst>
      <p:ext uri="{BB962C8B-B14F-4D97-AF65-F5344CB8AC3E}">
        <p14:creationId xmlns:p14="http://schemas.microsoft.com/office/powerpoint/2010/main" val="42675733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Graph Example</a:t>
            </a:r>
          </a:p>
        </p:txBody>
      </p:sp>
      <p:sp>
        <p:nvSpPr>
          <p:cNvPr id="26" name="Text Box 3"/>
          <p:cNvSpPr txBox="1">
            <a:spLocks noChangeArrowheads="1"/>
          </p:cNvSpPr>
          <p:nvPr/>
        </p:nvSpPr>
        <p:spPr bwMode="auto">
          <a:xfrm>
            <a:off x="76200" y="1472148"/>
            <a:ext cx="4912596" cy="3785652"/>
          </a:xfrm>
          <a:prstGeom prst="rect">
            <a:avLst/>
          </a:prstGeom>
          <a:solidFill>
            <a:srgbClr val="F6F5BD"/>
          </a:solidFill>
          <a:ln w="3175">
            <a:solidFill>
              <a:schemeClr val="tx1"/>
            </a:solidFill>
            <a:miter lim="800000"/>
            <a:headEnd/>
            <a:tailEnd/>
          </a:ln>
          <a:effectLst/>
        </p:spPr>
        <p:txBody>
          <a:bodyPr wrap="none">
            <a:spAutoFit/>
          </a:bodyPr>
          <a:lstStyle/>
          <a:p>
            <a:r>
              <a:rPr lang="en-US" sz="1600" dirty="0" err="1">
                <a:solidFill>
                  <a:srgbClr val="2D961E"/>
                </a:solidFill>
                <a:latin typeface="Courier New"/>
                <a:cs typeface="Courier New"/>
              </a:rPr>
              <a:t>int</a:t>
            </a:r>
            <a:r>
              <a:rPr lang="en-US" sz="1600" dirty="0">
                <a:solidFill>
                  <a:srgbClr val="000000"/>
                </a:solidFill>
                <a:latin typeface="Courier New"/>
                <a:cs typeface="Courier New"/>
              </a:rPr>
              <a:t> </a:t>
            </a:r>
            <a:r>
              <a:rPr lang="en-US" sz="1600" dirty="0">
                <a:solidFill>
                  <a:srgbClr val="4A00FF"/>
                </a:solidFill>
                <a:latin typeface="Courier New"/>
                <a:cs typeface="Courier New"/>
              </a:rPr>
              <a:t>main</a:t>
            </a:r>
            <a:r>
              <a:rPr lang="en-US" sz="1600" dirty="0">
                <a:solidFill>
                  <a:srgbClr val="000000"/>
                </a:solidFill>
                <a:latin typeface="Courier New"/>
                <a:cs typeface="Courier New"/>
              </a:rPr>
              <a:t>(</a:t>
            </a:r>
            <a:r>
              <a:rPr lang="en-US" sz="1600" dirty="0" err="1">
                <a:solidFill>
                  <a:srgbClr val="000000"/>
                </a:solidFill>
                <a:latin typeface="Courier New"/>
                <a:cs typeface="Courier New"/>
              </a:rPr>
              <a:t>int</a:t>
            </a:r>
            <a:r>
              <a:rPr lang="en-US" sz="1600" dirty="0">
                <a:solidFill>
                  <a:srgbClr val="000000"/>
                </a:solidFill>
                <a:latin typeface="Courier New"/>
                <a:cs typeface="Courier New"/>
              </a:rPr>
              <a:t> </a:t>
            </a:r>
            <a:r>
              <a:rPr lang="en-US" sz="1600" dirty="0" err="1">
                <a:solidFill>
                  <a:srgbClr val="000000"/>
                </a:solidFill>
                <a:latin typeface="Courier New"/>
                <a:cs typeface="Courier New"/>
              </a:rPr>
              <a:t>argc</a:t>
            </a:r>
            <a:r>
              <a:rPr lang="en-US" sz="1600" dirty="0">
                <a:solidFill>
                  <a:srgbClr val="000000"/>
                </a:solidFill>
                <a:latin typeface="Courier New"/>
                <a:cs typeface="Courier New"/>
              </a:rPr>
              <a:t>, char** </a:t>
            </a:r>
            <a:r>
              <a:rPr lang="en-US" sz="1600" dirty="0" err="1">
                <a:solidFill>
                  <a:srgbClr val="000000"/>
                </a:solidFill>
                <a:latin typeface="Courier New"/>
                <a:cs typeface="Courier New"/>
              </a:rPr>
              <a:t>argv</a:t>
            </a:r>
            <a:r>
              <a:rPr lang="en-US" sz="1600" dirty="0">
                <a:solidFill>
                  <a:srgbClr val="000000"/>
                </a:solidFill>
                <a:latin typeface="Courier New"/>
                <a:cs typeface="Courier New"/>
              </a:rPr>
              <a:t>)</a:t>
            </a:r>
          </a:p>
          <a:p>
            <a:r>
              <a:rPr lang="en-US" sz="1600" dirty="0">
                <a:solidFill>
                  <a:srgbClr val="000000"/>
                </a:solidFill>
                <a:latin typeface="Courier New"/>
                <a:cs typeface="Courier New"/>
              </a:rPr>
              <a:t>{</a:t>
            </a:r>
          </a:p>
          <a:p>
            <a:r>
              <a:rPr lang="fi-FI" sz="1600" dirty="0">
                <a:solidFill>
                  <a:srgbClr val="000000"/>
                </a:solidFill>
                <a:latin typeface="Courier New"/>
                <a:cs typeface="Courier New"/>
              </a:rPr>
              <a:t>    </a:t>
            </a:r>
            <a:r>
              <a:rPr lang="fi-FI" sz="1600" dirty="0" err="1">
                <a:solidFill>
                  <a:srgbClr val="2D961E"/>
                </a:solidFill>
                <a:latin typeface="Courier New"/>
                <a:cs typeface="Courier New"/>
              </a:rPr>
              <a:t>pid_t</a:t>
            </a:r>
            <a:r>
              <a:rPr lang="fi-FI" sz="1600" dirty="0">
                <a:solidFill>
                  <a:srgbClr val="000000"/>
                </a:solidFill>
                <a:latin typeface="Courier New"/>
                <a:cs typeface="Courier New"/>
              </a:rPr>
              <a:t> </a:t>
            </a:r>
            <a:r>
              <a:rPr lang="fi-FI" sz="1600" dirty="0" err="1">
                <a:solidFill>
                  <a:srgbClr val="C1651C"/>
                </a:solidFill>
                <a:latin typeface="Courier New"/>
                <a:cs typeface="Courier New"/>
              </a:rPr>
              <a:t>pid</a:t>
            </a:r>
            <a:r>
              <a:rPr lang="fi-FI" sz="1600" dirty="0">
                <a:solidFill>
                  <a:srgbClr val="000000"/>
                </a:solidFill>
                <a:latin typeface="Courier New"/>
                <a:cs typeface="Courier New"/>
              </a:rPr>
              <a:t>;</a:t>
            </a:r>
          </a:p>
          <a:p>
            <a:r>
              <a:rPr lang="fr-FR" sz="1600" dirty="0">
                <a:solidFill>
                  <a:srgbClr val="000000"/>
                </a:solidFill>
                <a:latin typeface="Courier New"/>
                <a:cs typeface="Courier New"/>
              </a:rPr>
              <a:t>    </a:t>
            </a:r>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a:solidFill>
                  <a:srgbClr val="C1651C"/>
                </a:solidFill>
                <a:latin typeface="Courier New"/>
                <a:cs typeface="Courier New"/>
              </a:rPr>
              <a:t>x</a:t>
            </a:r>
            <a:r>
              <a:rPr lang="fr-FR" sz="1600" dirty="0">
                <a:solidFill>
                  <a:srgbClr val="000000"/>
                </a:solidFill>
                <a:latin typeface="Courier New"/>
                <a:cs typeface="Courier New"/>
              </a:rPr>
              <a:t> = 1;</a:t>
            </a:r>
          </a:p>
          <a:p>
            <a:endParaRPr lang="fr-FR" sz="1600" dirty="0">
              <a:solidFill>
                <a:srgbClr val="000000"/>
              </a:solidFill>
              <a:latin typeface="Courier New"/>
              <a:cs typeface="Courier New"/>
            </a:endParaRPr>
          </a:p>
          <a:p>
            <a:r>
              <a:rPr lang="fi-FI" sz="1600" dirty="0">
                <a:solidFill>
                  <a:srgbClr val="000000"/>
                </a:solidFill>
                <a:latin typeface="Courier New"/>
                <a:cs typeface="Courier New"/>
              </a:rPr>
              <a:t>    </a:t>
            </a:r>
            <a:r>
              <a:rPr lang="fi-FI" sz="1600" dirty="0" err="1">
                <a:solidFill>
                  <a:srgbClr val="000000"/>
                </a:solidFill>
                <a:latin typeface="Courier New"/>
                <a:cs typeface="Courier New"/>
              </a:rPr>
              <a:t>pid</a:t>
            </a:r>
            <a:r>
              <a:rPr lang="fi-FI" sz="1600" dirty="0">
                <a:solidFill>
                  <a:srgbClr val="000000"/>
                </a:solidFill>
                <a:latin typeface="Courier New"/>
                <a:cs typeface="Courier New"/>
              </a:rPr>
              <a:t> = </a:t>
            </a:r>
            <a:r>
              <a:rPr lang="fi-FI" sz="1600" dirty="0" err="1">
                <a:solidFill>
                  <a:srgbClr val="000000"/>
                </a:solidFill>
                <a:latin typeface="Courier New"/>
                <a:cs typeface="Courier New"/>
              </a:rPr>
              <a:t>Fork</a:t>
            </a:r>
            <a:r>
              <a:rPr lang="fi-FI" sz="1600" dirty="0">
                <a:solidFill>
                  <a:srgbClr val="000000"/>
                </a:solidFill>
                <a:latin typeface="Courier New"/>
                <a:cs typeface="Courier New"/>
              </a:rPr>
              <a:t>(); </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 == 0) {  </a:t>
            </a:r>
            <a:r>
              <a:rPr lang="en-US" sz="1600" dirty="0">
                <a:solidFill>
                  <a:srgbClr val="CB2418"/>
                </a:solidFill>
                <a:latin typeface="Courier New"/>
                <a:cs typeface="Courier New"/>
              </a:rPr>
              <a:t>/* Child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"child : x=%d\n"</a:t>
            </a:r>
            <a:r>
              <a:rPr lang="en-US" sz="1600" dirty="0">
                <a:solidFill>
                  <a:srgbClr val="000000"/>
                </a:solidFill>
                <a:latin typeface="Courier New"/>
                <a:cs typeface="Courier New"/>
              </a:rPr>
              <a:t>, ++x); </a:t>
            </a:r>
          </a:p>
          <a:p>
            <a:r>
              <a:rPr lang="en-US" sz="1600" dirty="0">
                <a:solidFill>
                  <a:srgbClr val="000000"/>
                </a:solidFill>
                <a:latin typeface="Courier New"/>
                <a:cs typeface="Courier New"/>
              </a:rPr>
              <a:t>	return 0;</a:t>
            </a:r>
          </a:p>
          <a:p>
            <a:r>
              <a:rPr lang="en-US" sz="1600" dirty="0">
                <a:solidFill>
                  <a:srgbClr val="000000"/>
                </a:solidFill>
                <a:latin typeface="Courier New"/>
                <a:cs typeface="Courier New"/>
              </a:rPr>
              <a:t>    }</a:t>
            </a:r>
          </a:p>
          <a:p>
            <a:endParaRPr lang="en-US" sz="1600" dirty="0">
              <a:solidFill>
                <a:srgbClr val="000000"/>
              </a:solidFill>
              <a:latin typeface="Courier New"/>
              <a:cs typeface="Courier New"/>
            </a:endParaRPr>
          </a:p>
          <a:p>
            <a:r>
              <a:rPr lang="fr-FR" sz="1600" dirty="0">
                <a:solidFill>
                  <a:srgbClr val="000000"/>
                </a:solidFill>
                <a:latin typeface="Courier New"/>
                <a:cs typeface="Courier New"/>
              </a:rPr>
              <a:t>    </a:t>
            </a:r>
            <a:r>
              <a:rPr lang="fr-FR" sz="1600" dirty="0">
                <a:solidFill>
                  <a:srgbClr val="CB2418"/>
                </a:solidFill>
                <a:latin typeface="Courier New"/>
                <a:cs typeface="Courier New"/>
              </a:rPr>
              <a:t>/* Parent */</a:t>
            </a:r>
            <a:endParaRPr lang="fr-FR"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"parent: x=%d\n"</a:t>
            </a:r>
            <a:r>
              <a:rPr lang="en-US" sz="1600" dirty="0">
                <a:solidFill>
                  <a:srgbClr val="000000"/>
                </a:solidFill>
                <a:latin typeface="Courier New"/>
                <a:cs typeface="Courier New"/>
              </a:rPr>
              <a:t>, --x); </a:t>
            </a:r>
          </a:p>
          <a:p>
            <a:r>
              <a:rPr lang="en-US" sz="1600" dirty="0">
                <a:solidFill>
                  <a:srgbClr val="000000"/>
                </a:solidFill>
                <a:latin typeface="Courier New"/>
                <a:cs typeface="Courier New"/>
              </a:rPr>
              <a:t>    return 0;</a:t>
            </a:r>
          </a:p>
          <a:p>
            <a:r>
              <a:rPr lang="en-US" sz="1600" dirty="0">
                <a:solidFill>
                  <a:srgbClr val="000000"/>
                </a:solidFill>
                <a:latin typeface="Courier New"/>
                <a:cs typeface="Courier New"/>
              </a:rPr>
              <a:t>}</a:t>
            </a:r>
          </a:p>
        </p:txBody>
      </p:sp>
      <p:sp>
        <p:nvSpPr>
          <p:cNvPr id="4" name="Text Box 407"/>
          <p:cNvSpPr txBox="1">
            <a:spLocks noChangeArrowheads="1"/>
          </p:cNvSpPr>
          <p:nvPr/>
        </p:nvSpPr>
        <p:spPr bwMode="auto">
          <a:xfrm>
            <a:off x="6068150" y="2514600"/>
            <a:ext cx="1834033" cy="338554"/>
          </a:xfrm>
          <a:prstGeom prst="rect">
            <a:avLst/>
          </a:prstGeom>
          <a:noFill/>
          <a:ln w="25400">
            <a:noFill/>
            <a:miter lim="800000"/>
            <a:headEnd/>
            <a:tailEnd/>
          </a:ln>
          <a:effectLst/>
        </p:spPr>
        <p:txBody>
          <a:bodyPr wrap="square">
            <a:prstTxWarp prst="textNoShape">
              <a:avLst/>
            </a:prstTxWarp>
            <a:spAutoFit/>
          </a:bodyPr>
          <a:lstStyle/>
          <a:p>
            <a:pPr algn="ctr"/>
            <a:r>
              <a:rPr lang="en-US" sz="1600" dirty="0">
                <a:solidFill>
                  <a:srgbClr val="FF0000"/>
                </a:solidFill>
                <a:latin typeface="Courier New" charset="0"/>
              </a:rPr>
              <a:t>child: </a:t>
            </a:r>
            <a:r>
              <a:rPr lang="en-US" sz="1600" dirty="0" err="1">
                <a:solidFill>
                  <a:srgbClr val="FF0000"/>
                </a:solidFill>
                <a:latin typeface="Courier New" charset="0"/>
              </a:rPr>
              <a:t>x</a:t>
            </a:r>
            <a:r>
              <a:rPr lang="en-US" sz="1600" dirty="0">
                <a:solidFill>
                  <a:srgbClr val="FF0000"/>
                </a:solidFill>
                <a:latin typeface="Courier New" charset="0"/>
              </a:rPr>
              <a:t>=2</a:t>
            </a:r>
          </a:p>
        </p:txBody>
      </p:sp>
      <p:sp>
        <p:nvSpPr>
          <p:cNvPr id="5" name="Oval 4"/>
          <p:cNvSpPr>
            <a:spLocks noChangeAspect="1"/>
          </p:cNvSpPr>
          <p:nvPr/>
        </p:nvSpPr>
        <p:spPr>
          <a:xfrm>
            <a:off x="5192739" y="3428152"/>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 name="TextBox 5"/>
          <p:cNvSpPr txBox="1"/>
          <p:nvPr/>
        </p:nvSpPr>
        <p:spPr>
          <a:xfrm>
            <a:off x="4931297" y="3468791"/>
            <a:ext cx="677189" cy="338554"/>
          </a:xfrm>
          <a:prstGeom prst="rect">
            <a:avLst/>
          </a:prstGeom>
          <a:noFill/>
        </p:spPr>
        <p:txBody>
          <a:bodyPr wrap="none" rtlCol="0">
            <a:spAutoFit/>
          </a:bodyPr>
          <a:lstStyle/>
          <a:p>
            <a:pPr algn="ctr"/>
            <a:r>
              <a:rPr lang="en-US" sz="1600" b="1" dirty="0">
                <a:latin typeface="Courier New"/>
                <a:cs typeface="Courier New"/>
              </a:rPr>
              <a:t>main</a:t>
            </a:r>
          </a:p>
        </p:txBody>
      </p:sp>
      <p:sp>
        <p:nvSpPr>
          <p:cNvPr id="7" name="Oval 6"/>
          <p:cNvSpPr>
            <a:spLocks noChangeAspect="1"/>
          </p:cNvSpPr>
          <p:nvPr/>
        </p:nvSpPr>
        <p:spPr>
          <a:xfrm>
            <a:off x="6106851" y="3428152"/>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 name="Oval 7"/>
          <p:cNvSpPr>
            <a:spLocks noChangeAspect="1"/>
          </p:cNvSpPr>
          <p:nvPr/>
        </p:nvSpPr>
        <p:spPr>
          <a:xfrm>
            <a:off x="7037185" y="3428152"/>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 name="TextBox 8"/>
          <p:cNvSpPr txBox="1"/>
          <p:nvPr/>
        </p:nvSpPr>
        <p:spPr>
          <a:xfrm>
            <a:off x="5820629" y="3468791"/>
            <a:ext cx="795337" cy="338554"/>
          </a:xfrm>
          <a:prstGeom prst="rect">
            <a:avLst/>
          </a:prstGeom>
          <a:noFill/>
        </p:spPr>
        <p:txBody>
          <a:bodyPr wrap="square" rtlCol="0">
            <a:spAutoFit/>
          </a:bodyPr>
          <a:lstStyle/>
          <a:p>
            <a:pPr algn="ctr"/>
            <a:r>
              <a:rPr lang="en-US" sz="1600" b="1" dirty="0">
                <a:latin typeface="Courier New"/>
                <a:cs typeface="Courier New"/>
              </a:rPr>
              <a:t>fork</a:t>
            </a:r>
          </a:p>
        </p:txBody>
      </p:sp>
      <p:cxnSp>
        <p:nvCxnSpPr>
          <p:cNvPr id="10" name="Elbow Connector 35"/>
          <p:cNvCxnSpPr>
            <a:cxnSpLocks/>
            <a:stCxn id="9" idx="0"/>
          </p:cNvCxnSpPr>
          <p:nvPr/>
        </p:nvCxnSpPr>
        <p:spPr>
          <a:xfrm rot="5400000" flipH="1" flipV="1">
            <a:off x="6298220" y="2748477"/>
            <a:ext cx="640393" cy="800237"/>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Oval 10"/>
          <p:cNvSpPr>
            <a:spLocks noChangeAspect="1"/>
          </p:cNvSpPr>
          <p:nvPr/>
        </p:nvSpPr>
        <p:spPr>
          <a:xfrm>
            <a:off x="7021652" y="2783390"/>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cxnSp>
        <p:nvCxnSpPr>
          <p:cNvPr id="12" name="Straight Arrow Connector 11"/>
          <p:cNvCxnSpPr/>
          <p:nvPr/>
        </p:nvCxnSpPr>
        <p:spPr>
          <a:xfrm flipV="1">
            <a:off x="6198291" y="3472178"/>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5284179" y="3472178"/>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607830" y="3468791"/>
            <a:ext cx="947222" cy="338554"/>
          </a:xfrm>
          <a:prstGeom prst="rect">
            <a:avLst/>
          </a:prstGeom>
          <a:noFill/>
        </p:spPr>
        <p:txBody>
          <a:bodyPr wrap="square" rtlCol="0">
            <a:spAutoFit/>
          </a:bodyPr>
          <a:lstStyle/>
          <a:p>
            <a:pPr algn="ctr"/>
            <a:r>
              <a:rPr lang="en-US" sz="1600" b="1" dirty="0" err="1">
                <a:latin typeface="Courier New"/>
                <a:cs typeface="Courier New"/>
              </a:rPr>
              <a:t>printf</a:t>
            </a:r>
            <a:endParaRPr lang="en-US" sz="1600" b="1" dirty="0">
              <a:latin typeface="Courier New"/>
              <a:cs typeface="Courier New"/>
            </a:endParaRPr>
          </a:p>
        </p:txBody>
      </p:sp>
      <p:sp>
        <p:nvSpPr>
          <p:cNvPr id="15" name="TextBox 14"/>
          <p:cNvSpPr txBox="1"/>
          <p:nvPr/>
        </p:nvSpPr>
        <p:spPr>
          <a:xfrm>
            <a:off x="6607731" y="2811249"/>
            <a:ext cx="947222" cy="338554"/>
          </a:xfrm>
          <a:prstGeom prst="rect">
            <a:avLst/>
          </a:prstGeom>
          <a:noFill/>
        </p:spPr>
        <p:txBody>
          <a:bodyPr wrap="square" rtlCol="0">
            <a:spAutoFit/>
          </a:bodyPr>
          <a:lstStyle/>
          <a:p>
            <a:pPr algn="ctr"/>
            <a:r>
              <a:rPr lang="en-US" sz="1600" b="1" dirty="0" err="1">
                <a:latin typeface="Courier New"/>
                <a:cs typeface="Courier New"/>
              </a:rPr>
              <a:t>printf</a:t>
            </a:r>
            <a:endParaRPr lang="en-US" sz="1600" b="1" dirty="0">
              <a:latin typeface="Courier New"/>
              <a:cs typeface="Courier New"/>
            </a:endParaRPr>
          </a:p>
        </p:txBody>
      </p:sp>
      <p:sp>
        <p:nvSpPr>
          <p:cNvPr id="16" name="Text Box 407"/>
          <p:cNvSpPr txBox="1">
            <a:spLocks noChangeArrowheads="1"/>
          </p:cNvSpPr>
          <p:nvPr/>
        </p:nvSpPr>
        <p:spPr bwMode="auto">
          <a:xfrm>
            <a:off x="5298814" y="3156378"/>
            <a:ext cx="795337" cy="338554"/>
          </a:xfrm>
          <a:prstGeom prst="rect">
            <a:avLst/>
          </a:prstGeom>
          <a:noFill/>
          <a:ln w="25400">
            <a:noFill/>
            <a:miter lim="800000"/>
            <a:headEnd/>
            <a:tailEnd/>
          </a:ln>
          <a:effectLst/>
        </p:spPr>
        <p:txBody>
          <a:bodyPr wrap="square">
            <a:prstTxWarp prst="textNoShape">
              <a:avLst/>
            </a:prstTxWarp>
            <a:spAutoFit/>
          </a:bodyPr>
          <a:lstStyle/>
          <a:p>
            <a:pPr algn="ctr"/>
            <a:r>
              <a:rPr lang="en-US" sz="1600" dirty="0" err="1">
                <a:latin typeface="Courier New" charset="0"/>
              </a:rPr>
              <a:t>x</a:t>
            </a:r>
            <a:r>
              <a:rPr lang="en-US" sz="1600" dirty="0">
                <a:latin typeface="Courier New" charset="0"/>
              </a:rPr>
              <a:t>==1</a:t>
            </a:r>
          </a:p>
        </p:txBody>
      </p:sp>
      <p:cxnSp>
        <p:nvCxnSpPr>
          <p:cNvPr id="17" name="Straight Arrow Connector 16"/>
          <p:cNvCxnSpPr/>
          <p:nvPr/>
        </p:nvCxnSpPr>
        <p:spPr>
          <a:xfrm flipV="1">
            <a:off x="7103855" y="2828395"/>
            <a:ext cx="874528" cy="915"/>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Oval 17"/>
          <p:cNvSpPr>
            <a:spLocks noChangeAspect="1"/>
          </p:cNvSpPr>
          <p:nvPr/>
        </p:nvSpPr>
        <p:spPr>
          <a:xfrm>
            <a:off x="7975351" y="2783390"/>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9" name="TextBox 18"/>
          <p:cNvSpPr txBox="1"/>
          <p:nvPr/>
        </p:nvSpPr>
        <p:spPr>
          <a:xfrm>
            <a:off x="7542234" y="2811249"/>
            <a:ext cx="947222" cy="338554"/>
          </a:xfrm>
          <a:prstGeom prst="rect">
            <a:avLst/>
          </a:prstGeom>
          <a:noFill/>
        </p:spPr>
        <p:txBody>
          <a:bodyPr wrap="square" rtlCol="0">
            <a:spAutoFit/>
          </a:bodyPr>
          <a:lstStyle/>
          <a:p>
            <a:pPr algn="ctr"/>
            <a:r>
              <a:rPr lang="en-US" sz="1600" b="1" dirty="0">
                <a:latin typeface="Courier New"/>
                <a:cs typeface="Courier New"/>
              </a:rPr>
              <a:t>exit</a:t>
            </a:r>
          </a:p>
        </p:txBody>
      </p:sp>
      <p:sp>
        <p:nvSpPr>
          <p:cNvPr id="20" name="Text Box 407"/>
          <p:cNvSpPr txBox="1">
            <a:spLocks noChangeArrowheads="1"/>
          </p:cNvSpPr>
          <p:nvPr/>
        </p:nvSpPr>
        <p:spPr bwMode="auto">
          <a:xfrm>
            <a:off x="6144350" y="3137103"/>
            <a:ext cx="1834033" cy="338554"/>
          </a:xfrm>
          <a:prstGeom prst="rect">
            <a:avLst/>
          </a:prstGeom>
          <a:noFill/>
          <a:ln w="25400">
            <a:noFill/>
            <a:miter lim="800000"/>
            <a:headEnd/>
            <a:tailEnd/>
          </a:ln>
          <a:effectLst/>
        </p:spPr>
        <p:txBody>
          <a:bodyPr wrap="square">
            <a:prstTxWarp prst="textNoShape">
              <a:avLst/>
            </a:prstTxWarp>
            <a:spAutoFit/>
          </a:bodyPr>
          <a:lstStyle/>
          <a:p>
            <a:pPr algn="ctr"/>
            <a:r>
              <a:rPr lang="en-US" sz="1600" dirty="0">
                <a:solidFill>
                  <a:srgbClr val="FF0000"/>
                </a:solidFill>
                <a:latin typeface="Courier New" charset="0"/>
              </a:rPr>
              <a:t>parent: </a:t>
            </a:r>
            <a:r>
              <a:rPr lang="en-US" sz="1600" dirty="0" err="1">
                <a:solidFill>
                  <a:srgbClr val="FF0000"/>
                </a:solidFill>
                <a:latin typeface="Courier New" charset="0"/>
              </a:rPr>
              <a:t>x</a:t>
            </a:r>
            <a:r>
              <a:rPr lang="en-US" sz="1600" dirty="0">
                <a:solidFill>
                  <a:srgbClr val="FF0000"/>
                </a:solidFill>
                <a:latin typeface="Courier New" charset="0"/>
              </a:rPr>
              <a:t>=0</a:t>
            </a:r>
          </a:p>
        </p:txBody>
      </p:sp>
      <p:cxnSp>
        <p:nvCxnSpPr>
          <p:cNvPr id="21" name="Straight Arrow Connector 20"/>
          <p:cNvCxnSpPr/>
          <p:nvPr/>
        </p:nvCxnSpPr>
        <p:spPr>
          <a:xfrm flipV="1">
            <a:off x="7103855" y="3464113"/>
            <a:ext cx="874528" cy="40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2" name="Oval 21"/>
          <p:cNvSpPr>
            <a:spLocks noChangeAspect="1"/>
          </p:cNvSpPr>
          <p:nvPr/>
        </p:nvSpPr>
        <p:spPr>
          <a:xfrm>
            <a:off x="7975351" y="3418593"/>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23" name="TextBox 22"/>
          <p:cNvSpPr txBox="1"/>
          <p:nvPr/>
        </p:nvSpPr>
        <p:spPr>
          <a:xfrm>
            <a:off x="7542234" y="3446452"/>
            <a:ext cx="947222" cy="338554"/>
          </a:xfrm>
          <a:prstGeom prst="rect">
            <a:avLst/>
          </a:prstGeom>
          <a:noFill/>
        </p:spPr>
        <p:txBody>
          <a:bodyPr wrap="square" rtlCol="0">
            <a:spAutoFit/>
          </a:bodyPr>
          <a:lstStyle/>
          <a:p>
            <a:pPr algn="ctr"/>
            <a:r>
              <a:rPr lang="en-US" sz="1600" b="1" dirty="0">
                <a:latin typeface="Courier New"/>
                <a:cs typeface="Courier New"/>
              </a:rPr>
              <a:t>exit</a:t>
            </a:r>
          </a:p>
        </p:txBody>
      </p:sp>
      <p:sp>
        <p:nvSpPr>
          <p:cNvPr id="24" name="TextBox 23"/>
          <p:cNvSpPr txBox="1"/>
          <p:nvPr/>
        </p:nvSpPr>
        <p:spPr>
          <a:xfrm>
            <a:off x="8380434" y="3290992"/>
            <a:ext cx="838163" cy="338554"/>
          </a:xfrm>
          <a:prstGeom prst="rect">
            <a:avLst/>
          </a:prstGeom>
          <a:noFill/>
        </p:spPr>
        <p:txBody>
          <a:bodyPr wrap="none" rtlCol="0">
            <a:spAutoFit/>
          </a:bodyPr>
          <a:lstStyle/>
          <a:p>
            <a:r>
              <a:rPr lang="en-US" sz="1600" i="1" dirty="0">
                <a:latin typeface="Arial"/>
                <a:cs typeface="Arial"/>
              </a:rPr>
              <a:t>Parent</a:t>
            </a:r>
          </a:p>
        </p:txBody>
      </p:sp>
      <p:sp>
        <p:nvSpPr>
          <p:cNvPr id="25" name="TextBox 24"/>
          <p:cNvSpPr txBox="1"/>
          <p:nvPr/>
        </p:nvSpPr>
        <p:spPr>
          <a:xfrm>
            <a:off x="8448912" y="2641972"/>
            <a:ext cx="701206" cy="338554"/>
          </a:xfrm>
          <a:prstGeom prst="rect">
            <a:avLst/>
          </a:prstGeom>
          <a:noFill/>
        </p:spPr>
        <p:txBody>
          <a:bodyPr wrap="none" rtlCol="0">
            <a:spAutoFit/>
          </a:bodyPr>
          <a:lstStyle/>
          <a:p>
            <a:r>
              <a:rPr lang="en-US" sz="1600" i="1" dirty="0">
                <a:latin typeface="Arial"/>
                <a:cs typeface="Arial"/>
              </a:rPr>
              <a:t>Child</a:t>
            </a:r>
          </a:p>
        </p:txBody>
      </p:sp>
      <p:sp>
        <p:nvSpPr>
          <p:cNvPr id="29" name="Rectangle 3"/>
          <p:cNvSpPr>
            <a:spLocks noChangeArrowheads="1"/>
          </p:cNvSpPr>
          <p:nvPr/>
        </p:nvSpPr>
        <p:spPr bwMode="auto">
          <a:xfrm>
            <a:off x="3963966" y="4900137"/>
            <a:ext cx="1067294"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fork.c</a:t>
            </a:r>
            <a:endParaRPr lang="en-GB" sz="1800" b="1" i="1" dirty="0">
              <a:solidFill>
                <a:schemeClr val="tx1">
                  <a:lumMod val="50000"/>
                  <a:lumOff val="50000"/>
                </a:schemeClr>
              </a:solidFill>
              <a:latin typeface="Courier New" pitchFamily="49" charset="0"/>
              <a:ea typeface="msgothic" charset="0"/>
              <a:cs typeface="msgothic" charset="0"/>
            </a:endParaRPr>
          </a:p>
        </p:txBody>
      </p:sp>
    </p:spTree>
    <p:extLst>
      <p:ext uri="{BB962C8B-B14F-4D97-AF65-F5344CB8AC3E}">
        <p14:creationId xmlns:p14="http://schemas.microsoft.com/office/powerpoint/2010/main" val="40751736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Process Graphs</a:t>
            </a:r>
          </a:p>
        </p:txBody>
      </p:sp>
      <p:sp>
        <p:nvSpPr>
          <p:cNvPr id="3" name="Content Placeholder 2"/>
          <p:cNvSpPr>
            <a:spLocks noGrp="1"/>
          </p:cNvSpPr>
          <p:nvPr>
            <p:ph idx="1"/>
          </p:nvPr>
        </p:nvSpPr>
        <p:spPr>
          <a:xfrm>
            <a:off x="152400" y="1362075"/>
            <a:ext cx="4700023" cy="3895725"/>
          </a:xfrm>
        </p:spPr>
        <p:txBody>
          <a:bodyPr/>
          <a:lstStyle/>
          <a:p>
            <a:r>
              <a:rPr lang="en-US" dirty="0"/>
              <a:t>Original graph:</a:t>
            </a:r>
          </a:p>
          <a:p>
            <a:endParaRPr lang="en-US" dirty="0"/>
          </a:p>
          <a:p>
            <a:endParaRPr lang="en-US" dirty="0"/>
          </a:p>
          <a:p>
            <a:endParaRPr lang="en-US" dirty="0"/>
          </a:p>
          <a:p>
            <a:endParaRPr lang="en-US" dirty="0"/>
          </a:p>
          <a:p>
            <a:r>
              <a:rPr lang="en-US" dirty="0" err="1"/>
              <a:t>Relabled</a:t>
            </a:r>
            <a:r>
              <a:rPr lang="en-US" dirty="0"/>
              <a:t> graph:</a:t>
            </a:r>
          </a:p>
          <a:p>
            <a:endParaRPr lang="en-US" dirty="0"/>
          </a:p>
          <a:p>
            <a:endParaRPr lang="en-US" dirty="0"/>
          </a:p>
          <a:p>
            <a:pPr marL="0" indent="0">
              <a:buNone/>
            </a:pPr>
            <a:endParaRPr lang="en-US" dirty="0"/>
          </a:p>
        </p:txBody>
      </p:sp>
      <p:grpSp>
        <p:nvGrpSpPr>
          <p:cNvPr id="4" name="Group 3"/>
          <p:cNvGrpSpPr/>
          <p:nvPr/>
        </p:nvGrpSpPr>
        <p:grpSpPr>
          <a:xfrm>
            <a:off x="767182" y="1831455"/>
            <a:ext cx="4085241" cy="1292745"/>
            <a:chOff x="2748382" y="2974455"/>
            <a:chExt cx="4085241" cy="1292745"/>
          </a:xfrm>
        </p:grpSpPr>
        <p:sp>
          <p:nvSpPr>
            <p:cNvPr id="5" name="Text Box 407"/>
            <p:cNvSpPr txBox="1">
              <a:spLocks noChangeArrowheads="1"/>
            </p:cNvSpPr>
            <p:nvPr/>
          </p:nvSpPr>
          <p:spPr bwMode="auto">
            <a:xfrm>
              <a:off x="3885235" y="2974455"/>
              <a:ext cx="1834033" cy="338554"/>
            </a:xfrm>
            <a:prstGeom prst="rect">
              <a:avLst/>
            </a:prstGeom>
            <a:noFill/>
            <a:ln w="25400">
              <a:noFill/>
              <a:miter lim="800000"/>
              <a:headEnd/>
              <a:tailEnd/>
            </a:ln>
            <a:effectLst/>
          </p:spPr>
          <p:txBody>
            <a:bodyPr wrap="square">
              <a:prstTxWarp prst="textNoShape">
                <a:avLst/>
              </a:prstTxWarp>
              <a:spAutoFit/>
            </a:bodyPr>
            <a:lstStyle/>
            <a:p>
              <a:pPr algn="ctr"/>
              <a:r>
                <a:rPr lang="en-US" sz="1600" dirty="0">
                  <a:solidFill>
                    <a:srgbClr val="FF0000"/>
                  </a:solidFill>
                  <a:latin typeface="Courier New" charset="0"/>
                </a:rPr>
                <a:t>child: </a:t>
              </a:r>
              <a:r>
                <a:rPr lang="en-US" sz="1600" dirty="0" err="1">
                  <a:solidFill>
                    <a:srgbClr val="FF0000"/>
                  </a:solidFill>
                  <a:latin typeface="Courier New" charset="0"/>
                </a:rPr>
                <a:t>x</a:t>
              </a:r>
              <a:r>
                <a:rPr lang="en-US" sz="1600" dirty="0">
                  <a:solidFill>
                    <a:srgbClr val="FF0000"/>
                  </a:solidFill>
                  <a:latin typeface="Courier New" charset="0"/>
                </a:rPr>
                <a:t>=2</a:t>
              </a:r>
            </a:p>
          </p:txBody>
        </p:sp>
        <p:sp>
          <p:nvSpPr>
            <p:cNvPr id="6" name="Oval 5"/>
            <p:cNvSpPr>
              <a:spLocks noChangeAspect="1"/>
            </p:cNvSpPr>
            <p:nvPr/>
          </p:nvSpPr>
          <p:spPr>
            <a:xfrm>
              <a:off x="3009824" y="388800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7" name="TextBox 6"/>
            <p:cNvSpPr txBox="1"/>
            <p:nvPr/>
          </p:nvSpPr>
          <p:spPr>
            <a:xfrm>
              <a:off x="2748382" y="3928646"/>
              <a:ext cx="677189" cy="338554"/>
            </a:xfrm>
            <a:prstGeom prst="rect">
              <a:avLst/>
            </a:prstGeom>
            <a:noFill/>
          </p:spPr>
          <p:txBody>
            <a:bodyPr wrap="none" rtlCol="0">
              <a:spAutoFit/>
            </a:bodyPr>
            <a:lstStyle/>
            <a:p>
              <a:pPr algn="ctr"/>
              <a:r>
                <a:rPr lang="en-US" sz="1600" b="1" dirty="0">
                  <a:latin typeface="Courier New"/>
                  <a:cs typeface="Courier New"/>
                </a:rPr>
                <a:t>main</a:t>
              </a:r>
            </a:p>
          </p:txBody>
        </p:sp>
        <p:sp>
          <p:nvSpPr>
            <p:cNvPr id="8" name="Oval 7"/>
            <p:cNvSpPr>
              <a:spLocks noChangeAspect="1"/>
            </p:cNvSpPr>
            <p:nvPr/>
          </p:nvSpPr>
          <p:spPr>
            <a:xfrm>
              <a:off x="3923936" y="388800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 name="Oval 8"/>
            <p:cNvSpPr>
              <a:spLocks noChangeAspect="1"/>
            </p:cNvSpPr>
            <p:nvPr/>
          </p:nvSpPr>
          <p:spPr>
            <a:xfrm>
              <a:off x="4854270" y="388800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0" name="TextBox 9"/>
            <p:cNvSpPr txBox="1"/>
            <p:nvPr/>
          </p:nvSpPr>
          <p:spPr>
            <a:xfrm>
              <a:off x="3637714" y="3928646"/>
              <a:ext cx="667623" cy="338554"/>
            </a:xfrm>
            <a:prstGeom prst="rect">
              <a:avLst/>
            </a:prstGeom>
            <a:noFill/>
          </p:spPr>
          <p:txBody>
            <a:bodyPr wrap="square" rtlCol="0">
              <a:spAutoFit/>
            </a:bodyPr>
            <a:lstStyle/>
            <a:p>
              <a:pPr algn="ctr"/>
              <a:r>
                <a:rPr lang="en-US" sz="1600" b="1" dirty="0">
                  <a:latin typeface="Courier New"/>
                  <a:cs typeface="Courier New"/>
                </a:rPr>
                <a:t>fork</a:t>
              </a:r>
            </a:p>
          </p:txBody>
        </p:sp>
        <p:cxnSp>
          <p:nvCxnSpPr>
            <p:cNvPr id="11" name="Elbow Connector 35"/>
            <p:cNvCxnSpPr>
              <a:stCxn id="10" idx="0"/>
            </p:cNvCxnSpPr>
            <p:nvPr/>
          </p:nvCxnSpPr>
          <p:spPr>
            <a:xfrm rot="5400000" flipH="1" flipV="1">
              <a:off x="4083375" y="3176401"/>
              <a:ext cx="640396" cy="864095"/>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2" name="Oval 11"/>
            <p:cNvSpPr>
              <a:spLocks noChangeAspect="1"/>
            </p:cNvSpPr>
            <p:nvPr/>
          </p:nvSpPr>
          <p:spPr>
            <a:xfrm>
              <a:off x="4838737" y="324324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cxnSp>
          <p:nvCxnSpPr>
            <p:cNvPr id="13" name="Straight Arrow Connector 12"/>
            <p:cNvCxnSpPr/>
            <p:nvPr/>
          </p:nvCxnSpPr>
          <p:spPr>
            <a:xfrm flipV="1">
              <a:off x="4015376" y="3932033"/>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3101264" y="3932033"/>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424915" y="3928646"/>
              <a:ext cx="947222" cy="338554"/>
            </a:xfrm>
            <a:prstGeom prst="rect">
              <a:avLst/>
            </a:prstGeom>
            <a:noFill/>
          </p:spPr>
          <p:txBody>
            <a:bodyPr wrap="square" rtlCol="0">
              <a:spAutoFit/>
            </a:bodyPr>
            <a:lstStyle/>
            <a:p>
              <a:pPr algn="ctr"/>
              <a:r>
                <a:rPr lang="en-US" sz="1600" b="1" dirty="0" err="1">
                  <a:latin typeface="Courier New"/>
                  <a:cs typeface="Courier New"/>
                </a:rPr>
                <a:t>printf</a:t>
              </a:r>
              <a:endParaRPr lang="en-US" sz="1600" b="1" dirty="0">
                <a:latin typeface="Courier New"/>
                <a:cs typeface="Courier New"/>
              </a:endParaRPr>
            </a:p>
          </p:txBody>
        </p:sp>
        <p:sp>
          <p:nvSpPr>
            <p:cNvPr id="16" name="TextBox 15"/>
            <p:cNvSpPr txBox="1"/>
            <p:nvPr/>
          </p:nvSpPr>
          <p:spPr>
            <a:xfrm>
              <a:off x="4424816" y="3271104"/>
              <a:ext cx="947222" cy="338554"/>
            </a:xfrm>
            <a:prstGeom prst="rect">
              <a:avLst/>
            </a:prstGeom>
            <a:noFill/>
          </p:spPr>
          <p:txBody>
            <a:bodyPr wrap="square" rtlCol="0">
              <a:spAutoFit/>
            </a:bodyPr>
            <a:lstStyle/>
            <a:p>
              <a:pPr algn="ctr"/>
              <a:r>
                <a:rPr lang="en-US" sz="1600" b="1" dirty="0" err="1">
                  <a:latin typeface="Courier New"/>
                  <a:cs typeface="Courier New"/>
                </a:rPr>
                <a:t>printf</a:t>
              </a:r>
              <a:endParaRPr lang="en-US" sz="1600" b="1" dirty="0">
                <a:latin typeface="Courier New"/>
                <a:cs typeface="Courier New"/>
              </a:endParaRPr>
            </a:p>
          </p:txBody>
        </p:sp>
        <p:sp>
          <p:nvSpPr>
            <p:cNvPr id="17" name="Text Box 407"/>
            <p:cNvSpPr txBox="1">
              <a:spLocks noChangeArrowheads="1"/>
            </p:cNvSpPr>
            <p:nvPr/>
          </p:nvSpPr>
          <p:spPr bwMode="auto">
            <a:xfrm>
              <a:off x="3115899" y="3616233"/>
              <a:ext cx="795337" cy="338554"/>
            </a:xfrm>
            <a:prstGeom prst="rect">
              <a:avLst/>
            </a:prstGeom>
            <a:noFill/>
            <a:ln w="25400">
              <a:noFill/>
              <a:miter lim="800000"/>
              <a:headEnd/>
              <a:tailEnd/>
            </a:ln>
            <a:effectLst/>
          </p:spPr>
          <p:txBody>
            <a:bodyPr wrap="square">
              <a:prstTxWarp prst="textNoShape">
                <a:avLst/>
              </a:prstTxWarp>
              <a:spAutoFit/>
            </a:bodyPr>
            <a:lstStyle/>
            <a:p>
              <a:pPr algn="ctr"/>
              <a:r>
                <a:rPr lang="en-US" sz="1600" dirty="0" err="1">
                  <a:latin typeface="Courier New" charset="0"/>
                </a:rPr>
                <a:t>x</a:t>
              </a:r>
              <a:r>
                <a:rPr lang="en-US" sz="1600" dirty="0">
                  <a:latin typeface="Courier New" charset="0"/>
                </a:rPr>
                <a:t>==1</a:t>
              </a:r>
            </a:p>
          </p:txBody>
        </p:sp>
        <p:cxnSp>
          <p:nvCxnSpPr>
            <p:cNvPr id="18" name="Straight Arrow Connector 17"/>
            <p:cNvCxnSpPr/>
            <p:nvPr/>
          </p:nvCxnSpPr>
          <p:spPr>
            <a:xfrm flipV="1">
              <a:off x="4920940" y="3288765"/>
              <a:ext cx="1407322" cy="40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Oval 18"/>
            <p:cNvSpPr>
              <a:spLocks noChangeAspect="1"/>
            </p:cNvSpPr>
            <p:nvPr/>
          </p:nvSpPr>
          <p:spPr>
            <a:xfrm>
              <a:off x="6319518" y="324324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20" name="TextBox 19"/>
            <p:cNvSpPr txBox="1"/>
            <p:nvPr/>
          </p:nvSpPr>
          <p:spPr>
            <a:xfrm>
              <a:off x="5886401" y="3271104"/>
              <a:ext cx="947222" cy="338554"/>
            </a:xfrm>
            <a:prstGeom prst="rect">
              <a:avLst/>
            </a:prstGeom>
            <a:noFill/>
          </p:spPr>
          <p:txBody>
            <a:bodyPr wrap="square" rtlCol="0">
              <a:spAutoFit/>
            </a:bodyPr>
            <a:lstStyle/>
            <a:p>
              <a:pPr algn="ctr"/>
              <a:r>
                <a:rPr lang="en-US" sz="1600" b="1" dirty="0">
                  <a:latin typeface="Courier New"/>
                  <a:cs typeface="Courier New"/>
                </a:rPr>
                <a:t>exit</a:t>
              </a:r>
            </a:p>
          </p:txBody>
        </p:sp>
        <p:sp>
          <p:nvSpPr>
            <p:cNvPr id="21" name="Text Box 407"/>
            <p:cNvSpPr txBox="1">
              <a:spLocks noChangeArrowheads="1"/>
            </p:cNvSpPr>
            <p:nvPr/>
          </p:nvSpPr>
          <p:spPr bwMode="auto">
            <a:xfrm>
              <a:off x="3961435" y="3596958"/>
              <a:ext cx="1834033" cy="338554"/>
            </a:xfrm>
            <a:prstGeom prst="rect">
              <a:avLst/>
            </a:prstGeom>
            <a:noFill/>
            <a:ln w="25400">
              <a:noFill/>
              <a:miter lim="800000"/>
              <a:headEnd/>
              <a:tailEnd/>
            </a:ln>
            <a:effectLst/>
          </p:spPr>
          <p:txBody>
            <a:bodyPr wrap="square">
              <a:prstTxWarp prst="textNoShape">
                <a:avLst/>
              </a:prstTxWarp>
              <a:spAutoFit/>
            </a:bodyPr>
            <a:lstStyle/>
            <a:p>
              <a:pPr algn="ctr"/>
              <a:r>
                <a:rPr lang="en-US" sz="1600" dirty="0">
                  <a:solidFill>
                    <a:srgbClr val="FF0000"/>
                  </a:solidFill>
                  <a:latin typeface="Courier New" charset="0"/>
                </a:rPr>
                <a:t>parent: </a:t>
              </a:r>
              <a:r>
                <a:rPr lang="en-US" sz="1600" dirty="0" err="1">
                  <a:solidFill>
                    <a:srgbClr val="FF0000"/>
                  </a:solidFill>
                  <a:latin typeface="Courier New" charset="0"/>
                </a:rPr>
                <a:t>x</a:t>
              </a:r>
              <a:r>
                <a:rPr lang="en-US" sz="1600" dirty="0">
                  <a:solidFill>
                    <a:srgbClr val="FF0000"/>
                  </a:solidFill>
                  <a:latin typeface="Courier New" charset="0"/>
                </a:rPr>
                <a:t>=0</a:t>
              </a:r>
            </a:p>
          </p:txBody>
        </p:sp>
        <p:cxnSp>
          <p:nvCxnSpPr>
            <p:cNvPr id="22" name="Straight Arrow Connector 21"/>
            <p:cNvCxnSpPr/>
            <p:nvPr/>
          </p:nvCxnSpPr>
          <p:spPr>
            <a:xfrm flipV="1">
              <a:off x="4920940" y="3923968"/>
              <a:ext cx="1407322" cy="40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Oval 22"/>
            <p:cNvSpPr>
              <a:spLocks noChangeAspect="1"/>
            </p:cNvSpPr>
            <p:nvPr/>
          </p:nvSpPr>
          <p:spPr>
            <a:xfrm>
              <a:off x="6319518" y="3878448"/>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24" name="TextBox 23"/>
            <p:cNvSpPr txBox="1"/>
            <p:nvPr/>
          </p:nvSpPr>
          <p:spPr>
            <a:xfrm>
              <a:off x="5886401" y="3906307"/>
              <a:ext cx="947222" cy="338554"/>
            </a:xfrm>
            <a:prstGeom prst="rect">
              <a:avLst/>
            </a:prstGeom>
            <a:noFill/>
          </p:spPr>
          <p:txBody>
            <a:bodyPr wrap="square" rtlCol="0">
              <a:spAutoFit/>
            </a:bodyPr>
            <a:lstStyle/>
            <a:p>
              <a:pPr algn="ctr"/>
              <a:r>
                <a:rPr lang="en-US" sz="1600" b="1" dirty="0">
                  <a:latin typeface="Courier New"/>
                  <a:cs typeface="Courier New"/>
                </a:rPr>
                <a:t>exit</a:t>
              </a:r>
            </a:p>
          </p:txBody>
        </p:sp>
      </p:grpSp>
      <p:sp>
        <p:nvSpPr>
          <p:cNvPr id="29" name="Oval 28"/>
          <p:cNvSpPr>
            <a:spLocks noChangeAspect="1"/>
          </p:cNvSpPr>
          <p:nvPr/>
        </p:nvSpPr>
        <p:spPr>
          <a:xfrm>
            <a:off x="976801" y="4686243"/>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0" name="TextBox 29"/>
          <p:cNvSpPr txBox="1"/>
          <p:nvPr/>
        </p:nvSpPr>
        <p:spPr>
          <a:xfrm>
            <a:off x="900055" y="4690646"/>
            <a:ext cx="307797" cy="338554"/>
          </a:xfrm>
          <a:prstGeom prst="rect">
            <a:avLst/>
          </a:prstGeom>
          <a:noFill/>
        </p:spPr>
        <p:txBody>
          <a:bodyPr wrap="none" rtlCol="0">
            <a:spAutoFit/>
          </a:bodyPr>
          <a:lstStyle/>
          <a:p>
            <a:pPr algn="ctr"/>
            <a:r>
              <a:rPr lang="en-US" sz="1600" b="1" dirty="0">
                <a:latin typeface="Courier New"/>
                <a:cs typeface="Courier New"/>
              </a:rPr>
              <a:t>a</a:t>
            </a:r>
          </a:p>
        </p:txBody>
      </p:sp>
      <p:sp>
        <p:nvSpPr>
          <p:cNvPr id="31" name="Oval 30"/>
          <p:cNvSpPr>
            <a:spLocks noChangeAspect="1"/>
          </p:cNvSpPr>
          <p:nvPr/>
        </p:nvSpPr>
        <p:spPr>
          <a:xfrm>
            <a:off x="1890913" y="4686243"/>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2" name="Oval 31"/>
          <p:cNvSpPr>
            <a:spLocks noChangeAspect="1"/>
          </p:cNvSpPr>
          <p:nvPr/>
        </p:nvSpPr>
        <p:spPr>
          <a:xfrm>
            <a:off x="2821247" y="4686243"/>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3" name="TextBox 32"/>
          <p:cNvSpPr txBox="1"/>
          <p:nvPr/>
        </p:nvSpPr>
        <p:spPr>
          <a:xfrm>
            <a:off x="1604691" y="4690646"/>
            <a:ext cx="667623" cy="338554"/>
          </a:xfrm>
          <a:prstGeom prst="rect">
            <a:avLst/>
          </a:prstGeom>
          <a:noFill/>
        </p:spPr>
        <p:txBody>
          <a:bodyPr wrap="square" rtlCol="0">
            <a:spAutoFit/>
          </a:bodyPr>
          <a:lstStyle/>
          <a:p>
            <a:pPr algn="ctr"/>
            <a:r>
              <a:rPr lang="en-US" sz="1600" b="1" dirty="0">
                <a:latin typeface="Courier New"/>
                <a:cs typeface="Courier New"/>
              </a:rPr>
              <a:t>b</a:t>
            </a:r>
          </a:p>
        </p:txBody>
      </p:sp>
      <p:cxnSp>
        <p:nvCxnSpPr>
          <p:cNvPr id="34" name="Elbow Connector 35"/>
          <p:cNvCxnSpPr>
            <a:cxnSpLocks/>
          </p:cNvCxnSpPr>
          <p:nvPr/>
        </p:nvCxnSpPr>
        <p:spPr>
          <a:xfrm rot="5400000" flipH="1" flipV="1">
            <a:off x="2068472" y="3956520"/>
            <a:ext cx="604159" cy="864094"/>
          </a:xfrm>
          <a:prstGeom prst="bentConnector2">
            <a:avLst/>
          </a:prstGeom>
          <a:ln w="12700" cmpd="sng">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sp>
        <p:nvSpPr>
          <p:cNvPr id="35" name="Oval 34"/>
          <p:cNvSpPr>
            <a:spLocks noChangeAspect="1"/>
          </p:cNvSpPr>
          <p:nvPr/>
        </p:nvSpPr>
        <p:spPr>
          <a:xfrm>
            <a:off x="2805714" y="4041481"/>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cxnSp>
        <p:nvCxnSpPr>
          <p:cNvPr id="36" name="Straight Arrow Connector 35"/>
          <p:cNvCxnSpPr/>
          <p:nvPr/>
        </p:nvCxnSpPr>
        <p:spPr>
          <a:xfrm flipV="1">
            <a:off x="1982353" y="4730269"/>
            <a:ext cx="838894" cy="3388"/>
          </a:xfrm>
          <a:prstGeom prst="straightConnector1">
            <a:avLst/>
          </a:prstGeom>
          <a:ln w="12700" cmpd="sng">
            <a:solidFill>
              <a:schemeClr val="accent2">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V="1">
            <a:off x="1068241" y="4730269"/>
            <a:ext cx="838894" cy="3388"/>
          </a:xfrm>
          <a:prstGeom prst="straightConnector1">
            <a:avLst/>
          </a:prstGeom>
          <a:ln w="12700" cmpd="sng">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V="1">
            <a:off x="2887917" y="4087001"/>
            <a:ext cx="1407322" cy="400"/>
          </a:xfrm>
          <a:prstGeom prst="straightConnector1">
            <a:avLst/>
          </a:prstGeom>
          <a:ln w="12700" cmpd="sng">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2" name="Oval 41"/>
          <p:cNvSpPr>
            <a:spLocks noChangeAspect="1"/>
          </p:cNvSpPr>
          <p:nvPr/>
        </p:nvSpPr>
        <p:spPr>
          <a:xfrm>
            <a:off x="4286495" y="4041481"/>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3" name="TextBox 42"/>
          <p:cNvSpPr txBox="1"/>
          <p:nvPr/>
        </p:nvSpPr>
        <p:spPr>
          <a:xfrm>
            <a:off x="3853378" y="4035852"/>
            <a:ext cx="947222" cy="338554"/>
          </a:xfrm>
          <a:prstGeom prst="rect">
            <a:avLst/>
          </a:prstGeom>
          <a:noFill/>
        </p:spPr>
        <p:txBody>
          <a:bodyPr wrap="square" rtlCol="0">
            <a:spAutoFit/>
          </a:bodyPr>
          <a:lstStyle/>
          <a:p>
            <a:pPr algn="ctr"/>
            <a:r>
              <a:rPr lang="en-US" sz="1600" b="1" dirty="0">
                <a:latin typeface="Courier New"/>
                <a:cs typeface="Courier New"/>
              </a:rPr>
              <a:t>f</a:t>
            </a:r>
          </a:p>
        </p:txBody>
      </p:sp>
      <p:cxnSp>
        <p:nvCxnSpPr>
          <p:cNvPr id="45" name="Straight Arrow Connector 44"/>
          <p:cNvCxnSpPr/>
          <p:nvPr/>
        </p:nvCxnSpPr>
        <p:spPr>
          <a:xfrm flipV="1">
            <a:off x="2887917" y="4722204"/>
            <a:ext cx="1407322" cy="400"/>
          </a:xfrm>
          <a:prstGeom prst="straightConnector1">
            <a:avLst/>
          </a:prstGeom>
          <a:ln w="12700" cmpd="sng">
            <a:solidFill>
              <a:srgbClr val="00B0F0"/>
            </a:solidFill>
            <a:tailEnd type="triangle"/>
          </a:ln>
          <a:effectLst/>
        </p:spPr>
        <p:style>
          <a:lnRef idx="2">
            <a:schemeClr val="accent1"/>
          </a:lnRef>
          <a:fillRef idx="0">
            <a:schemeClr val="accent1"/>
          </a:fillRef>
          <a:effectRef idx="1">
            <a:schemeClr val="accent1"/>
          </a:effectRef>
          <a:fontRef idx="minor">
            <a:schemeClr val="tx1"/>
          </a:fontRef>
        </p:style>
      </p:cxnSp>
      <p:sp>
        <p:nvSpPr>
          <p:cNvPr id="46" name="Oval 45"/>
          <p:cNvSpPr>
            <a:spLocks noChangeAspect="1"/>
          </p:cNvSpPr>
          <p:nvPr/>
        </p:nvSpPr>
        <p:spPr>
          <a:xfrm>
            <a:off x="4286495" y="4676684"/>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7" name="TextBox 46"/>
          <p:cNvSpPr txBox="1"/>
          <p:nvPr/>
        </p:nvSpPr>
        <p:spPr>
          <a:xfrm>
            <a:off x="3853378" y="4690646"/>
            <a:ext cx="947222" cy="338554"/>
          </a:xfrm>
          <a:prstGeom prst="rect">
            <a:avLst/>
          </a:prstGeom>
          <a:noFill/>
        </p:spPr>
        <p:txBody>
          <a:bodyPr wrap="square" rtlCol="0">
            <a:spAutoFit/>
          </a:bodyPr>
          <a:lstStyle/>
          <a:p>
            <a:pPr algn="ctr"/>
            <a:r>
              <a:rPr lang="en-US" sz="1600" b="1" dirty="0">
                <a:latin typeface="Courier New"/>
                <a:cs typeface="Courier New"/>
              </a:rPr>
              <a:t>d</a:t>
            </a:r>
          </a:p>
        </p:txBody>
      </p:sp>
      <p:sp>
        <p:nvSpPr>
          <p:cNvPr id="50" name="TextBox 49"/>
          <p:cNvSpPr txBox="1"/>
          <p:nvPr/>
        </p:nvSpPr>
        <p:spPr>
          <a:xfrm>
            <a:off x="2547076" y="4690646"/>
            <a:ext cx="667623" cy="338554"/>
          </a:xfrm>
          <a:prstGeom prst="rect">
            <a:avLst/>
          </a:prstGeom>
          <a:noFill/>
        </p:spPr>
        <p:txBody>
          <a:bodyPr wrap="square" rtlCol="0">
            <a:spAutoFit/>
          </a:bodyPr>
          <a:lstStyle/>
          <a:p>
            <a:pPr algn="ctr"/>
            <a:r>
              <a:rPr lang="en-US" sz="1600" dirty="0">
                <a:latin typeface="Courier New"/>
                <a:cs typeface="Courier New"/>
              </a:rPr>
              <a:t>c</a:t>
            </a:r>
            <a:endParaRPr lang="en-US" sz="1600" b="1" dirty="0">
              <a:latin typeface="Courier New"/>
              <a:cs typeface="Courier New"/>
            </a:endParaRPr>
          </a:p>
        </p:txBody>
      </p:sp>
      <p:sp>
        <p:nvSpPr>
          <p:cNvPr id="53" name="TextBox 52"/>
          <p:cNvSpPr txBox="1"/>
          <p:nvPr/>
        </p:nvSpPr>
        <p:spPr>
          <a:xfrm>
            <a:off x="2394676" y="4035852"/>
            <a:ext cx="947222" cy="338554"/>
          </a:xfrm>
          <a:prstGeom prst="rect">
            <a:avLst/>
          </a:prstGeom>
          <a:noFill/>
        </p:spPr>
        <p:txBody>
          <a:bodyPr wrap="square" rtlCol="0">
            <a:spAutoFit/>
          </a:bodyPr>
          <a:lstStyle/>
          <a:p>
            <a:pPr algn="ctr"/>
            <a:r>
              <a:rPr lang="en-US" sz="1600" dirty="0">
                <a:latin typeface="Courier New"/>
                <a:cs typeface="Courier New"/>
              </a:rPr>
              <a:t>e</a:t>
            </a:r>
            <a:endParaRPr lang="en-US" sz="1600" b="1" dirty="0">
              <a:latin typeface="Courier New"/>
              <a:cs typeface="Courier New"/>
            </a:endParaRPr>
          </a:p>
        </p:txBody>
      </p:sp>
      <p:sp>
        <p:nvSpPr>
          <p:cNvPr id="27" name="TextBox 26"/>
          <p:cNvSpPr txBox="1"/>
          <p:nvPr/>
        </p:nvSpPr>
        <p:spPr>
          <a:xfrm>
            <a:off x="5709045" y="4197350"/>
            <a:ext cx="298617" cy="369332"/>
          </a:xfrm>
          <a:prstGeom prst="rect">
            <a:avLst/>
          </a:prstGeom>
          <a:noFill/>
        </p:spPr>
        <p:txBody>
          <a:bodyPr wrap="none" rtlCol="0">
            <a:spAutoFit/>
          </a:bodyPr>
          <a:lstStyle/>
          <a:p>
            <a:r>
              <a:rPr lang="en-US" sz="1800" dirty="0">
                <a:latin typeface="Calibri" pitchFamily="34" charset="0"/>
              </a:rPr>
              <a:t>a</a:t>
            </a:r>
          </a:p>
        </p:txBody>
      </p:sp>
      <p:sp>
        <p:nvSpPr>
          <p:cNvPr id="48" name="TextBox 47"/>
          <p:cNvSpPr txBox="1"/>
          <p:nvPr/>
        </p:nvSpPr>
        <p:spPr>
          <a:xfrm>
            <a:off x="6265035" y="4197350"/>
            <a:ext cx="308535" cy="369332"/>
          </a:xfrm>
          <a:prstGeom prst="rect">
            <a:avLst/>
          </a:prstGeom>
          <a:noFill/>
        </p:spPr>
        <p:txBody>
          <a:bodyPr wrap="none" rtlCol="0">
            <a:spAutoFit/>
          </a:bodyPr>
          <a:lstStyle/>
          <a:p>
            <a:r>
              <a:rPr lang="en-US" sz="1800" dirty="0">
                <a:latin typeface="Calibri" pitchFamily="34" charset="0"/>
              </a:rPr>
              <a:t>b</a:t>
            </a:r>
          </a:p>
        </p:txBody>
      </p:sp>
      <p:sp>
        <p:nvSpPr>
          <p:cNvPr id="49" name="TextBox 48"/>
          <p:cNvSpPr txBox="1"/>
          <p:nvPr/>
        </p:nvSpPr>
        <p:spPr>
          <a:xfrm>
            <a:off x="6830943" y="4197350"/>
            <a:ext cx="308535" cy="369332"/>
          </a:xfrm>
          <a:prstGeom prst="rect">
            <a:avLst/>
          </a:prstGeom>
          <a:noFill/>
        </p:spPr>
        <p:txBody>
          <a:bodyPr wrap="none" rtlCol="0">
            <a:spAutoFit/>
          </a:bodyPr>
          <a:lstStyle/>
          <a:p>
            <a:r>
              <a:rPr lang="en-US" sz="1800" dirty="0">
                <a:latin typeface="Calibri" pitchFamily="34" charset="0"/>
              </a:rPr>
              <a:t>e</a:t>
            </a:r>
          </a:p>
        </p:txBody>
      </p:sp>
      <p:sp>
        <p:nvSpPr>
          <p:cNvPr id="51" name="TextBox 50"/>
          <p:cNvSpPr txBox="1"/>
          <p:nvPr/>
        </p:nvSpPr>
        <p:spPr>
          <a:xfrm>
            <a:off x="7396851" y="4197350"/>
            <a:ext cx="281259" cy="369332"/>
          </a:xfrm>
          <a:prstGeom prst="rect">
            <a:avLst/>
          </a:prstGeom>
          <a:noFill/>
        </p:spPr>
        <p:txBody>
          <a:bodyPr wrap="none" rtlCol="0">
            <a:spAutoFit/>
          </a:bodyPr>
          <a:lstStyle/>
          <a:p>
            <a:r>
              <a:rPr lang="en-US" sz="1800" dirty="0">
                <a:latin typeface="Calibri" pitchFamily="34" charset="0"/>
              </a:rPr>
              <a:t>c</a:t>
            </a:r>
          </a:p>
        </p:txBody>
      </p:sp>
      <p:sp>
        <p:nvSpPr>
          <p:cNvPr id="52" name="TextBox 51"/>
          <p:cNvSpPr txBox="1"/>
          <p:nvPr/>
        </p:nvSpPr>
        <p:spPr>
          <a:xfrm>
            <a:off x="7935483" y="4197350"/>
            <a:ext cx="261610" cy="369332"/>
          </a:xfrm>
          <a:prstGeom prst="rect">
            <a:avLst/>
          </a:prstGeom>
          <a:noFill/>
        </p:spPr>
        <p:txBody>
          <a:bodyPr wrap="none" rtlCol="0">
            <a:spAutoFit/>
          </a:bodyPr>
          <a:lstStyle/>
          <a:p>
            <a:r>
              <a:rPr lang="en-US" sz="1800" dirty="0">
                <a:latin typeface="Calibri" pitchFamily="34" charset="0"/>
              </a:rPr>
              <a:t>f</a:t>
            </a:r>
          </a:p>
        </p:txBody>
      </p:sp>
      <p:sp>
        <p:nvSpPr>
          <p:cNvPr id="55" name="TextBox 54"/>
          <p:cNvSpPr txBox="1"/>
          <p:nvPr/>
        </p:nvSpPr>
        <p:spPr>
          <a:xfrm>
            <a:off x="8454465" y="4197350"/>
            <a:ext cx="308535" cy="369332"/>
          </a:xfrm>
          <a:prstGeom prst="rect">
            <a:avLst/>
          </a:prstGeom>
          <a:noFill/>
        </p:spPr>
        <p:txBody>
          <a:bodyPr wrap="none" rtlCol="0">
            <a:spAutoFit/>
          </a:bodyPr>
          <a:lstStyle/>
          <a:p>
            <a:r>
              <a:rPr lang="en-US" sz="1800" dirty="0">
                <a:latin typeface="Calibri" pitchFamily="34" charset="0"/>
              </a:rPr>
              <a:t>d</a:t>
            </a:r>
          </a:p>
        </p:txBody>
      </p:sp>
      <p:cxnSp>
        <p:nvCxnSpPr>
          <p:cNvPr id="38" name="Curved Connector 37"/>
          <p:cNvCxnSpPr>
            <a:cxnSpLocks/>
          </p:cNvCxnSpPr>
          <p:nvPr/>
        </p:nvCxnSpPr>
        <p:spPr bwMode="auto">
          <a:xfrm rot="5400000" flipH="1" flipV="1">
            <a:off x="6138829" y="3916876"/>
            <a:ext cx="12700" cy="560949"/>
          </a:xfrm>
          <a:prstGeom prst="curvedConnector3">
            <a:avLst>
              <a:gd name="adj1" fmla="val 3200000"/>
            </a:avLst>
          </a:prstGeom>
          <a:noFill/>
          <a:ln w="25400" cap="flat" cmpd="sng" algn="ctr">
            <a:solidFill>
              <a:srgbClr val="FF0000"/>
            </a:solidFill>
            <a:prstDash val="solid"/>
            <a:round/>
            <a:headEnd type="none" w="med" len="med"/>
            <a:tailEnd type="triangle" w="lg" len="lg"/>
          </a:ln>
          <a:effectLst/>
        </p:spPr>
      </p:cxnSp>
      <p:cxnSp>
        <p:nvCxnSpPr>
          <p:cNvPr id="40" name="Curved Connector 39"/>
          <p:cNvCxnSpPr>
            <a:stCxn id="48" idx="0"/>
            <a:endCxn id="49" idx="0"/>
          </p:cNvCxnSpPr>
          <p:nvPr/>
        </p:nvCxnSpPr>
        <p:spPr bwMode="auto">
          <a:xfrm rot="5400000" flipH="1" flipV="1">
            <a:off x="6702257" y="3914396"/>
            <a:ext cx="12700" cy="565908"/>
          </a:xfrm>
          <a:prstGeom prst="curvedConnector3">
            <a:avLst>
              <a:gd name="adj1" fmla="val 4100000"/>
            </a:avLst>
          </a:prstGeom>
          <a:noFill/>
          <a:ln w="25400" cap="flat" cmpd="sng" algn="ctr">
            <a:solidFill>
              <a:srgbClr val="92D050"/>
            </a:solidFill>
            <a:prstDash val="solid"/>
            <a:round/>
            <a:headEnd type="none" w="med" len="med"/>
            <a:tailEnd type="triangle" w="lg" len="lg"/>
          </a:ln>
          <a:effectLst/>
        </p:spPr>
      </p:cxnSp>
      <p:cxnSp>
        <p:nvCxnSpPr>
          <p:cNvPr id="56" name="Curved Connector 55"/>
          <p:cNvCxnSpPr>
            <a:cxnSpLocks/>
          </p:cNvCxnSpPr>
          <p:nvPr/>
        </p:nvCxnSpPr>
        <p:spPr bwMode="auto">
          <a:xfrm rot="5400000" flipH="1" flipV="1">
            <a:off x="7525750" y="3656812"/>
            <a:ext cx="12700" cy="1081077"/>
          </a:xfrm>
          <a:prstGeom prst="curvedConnector3">
            <a:avLst>
              <a:gd name="adj1" fmla="val 3600000"/>
            </a:avLst>
          </a:prstGeom>
          <a:noFill/>
          <a:ln w="25400" cap="flat" cmpd="sng" algn="ctr">
            <a:solidFill>
              <a:srgbClr val="7030A0"/>
            </a:solidFill>
            <a:prstDash val="solid"/>
            <a:round/>
            <a:headEnd type="none" w="med" len="med"/>
            <a:tailEnd type="triangle" w="lg" len="lg"/>
          </a:ln>
          <a:effectLst/>
        </p:spPr>
      </p:cxnSp>
      <p:cxnSp>
        <p:nvCxnSpPr>
          <p:cNvPr id="58" name="Curved Connector 57"/>
          <p:cNvCxnSpPr>
            <a:stCxn id="48" idx="0"/>
            <a:endCxn id="51" idx="0"/>
          </p:cNvCxnSpPr>
          <p:nvPr/>
        </p:nvCxnSpPr>
        <p:spPr bwMode="auto">
          <a:xfrm rot="5400000" flipH="1" flipV="1">
            <a:off x="6978392" y="3638261"/>
            <a:ext cx="12700" cy="1118178"/>
          </a:xfrm>
          <a:prstGeom prst="curvedConnector3">
            <a:avLst>
              <a:gd name="adj1" fmla="val 3700000"/>
            </a:avLst>
          </a:prstGeom>
          <a:noFill/>
          <a:ln w="25400" cap="flat" cmpd="sng" algn="ctr">
            <a:solidFill>
              <a:schemeClr val="accent2">
                <a:lumMod val="75000"/>
              </a:schemeClr>
            </a:solidFill>
            <a:prstDash val="solid"/>
            <a:round/>
            <a:headEnd type="none" w="med" len="med"/>
            <a:tailEnd type="triangle" w="lg" len="lg"/>
          </a:ln>
          <a:effectLst/>
        </p:spPr>
      </p:cxnSp>
      <p:cxnSp>
        <p:nvCxnSpPr>
          <p:cNvPr id="60" name="Curved Connector 59"/>
          <p:cNvCxnSpPr>
            <a:stCxn id="51" idx="0"/>
            <a:endCxn id="55" idx="0"/>
          </p:cNvCxnSpPr>
          <p:nvPr/>
        </p:nvCxnSpPr>
        <p:spPr bwMode="auto">
          <a:xfrm rot="5400000" flipH="1" flipV="1">
            <a:off x="8073107" y="3661724"/>
            <a:ext cx="12700" cy="1071252"/>
          </a:xfrm>
          <a:prstGeom prst="curvedConnector3">
            <a:avLst>
              <a:gd name="adj1" fmla="val 3900000"/>
            </a:avLst>
          </a:prstGeom>
          <a:noFill/>
          <a:ln w="25400" cap="flat" cmpd="sng" algn="ctr">
            <a:solidFill>
              <a:srgbClr val="00B0F0"/>
            </a:solidFill>
            <a:prstDash val="solid"/>
            <a:round/>
            <a:headEnd type="none" w="med" len="med"/>
            <a:tailEnd type="triangle" w="lg" len="lg"/>
          </a:ln>
          <a:effectLst/>
        </p:spPr>
      </p:cxnSp>
      <p:sp>
        <p:nvSpPr>
          <p:cNvPr id="98" name="TextBox 97"/>
          <p:cNvSpPr txBox="1"/>
          <p:nvPr/>
        </p:nvSpPr>
        <p:spPr>
          <a:xfrm>
            <a:off x="5791200" y="3124200"/>
            <a:ext cx="3148368" cy="461665"/>
          </a:xfrm>
          <a:prstGeom prst="rect">
            <a:avLst/>
          </a:prstGeom>
          <a:noFill/>
        </p:spPr>
        <p:txBody>
          <a:bodyPr wrap="none" rtlCol="0">
            <a:spAutoFit/>
          </a:bodyPr>
          <a:lstStyle/>
          <a:p>
            <a:r>
              <a:rPr lang="en-US" dirty="0">
                <a:latin typeface="Calibri" pitchFamily="34" charset="0"/>
              </a:rPr>
              <a:t>Feasible total ordering:</a:t>
            </a:r>
          </a:p>
        </p:txBody>
      </p:sp>
      <p:grpSp>
        <p:nvGrpSpPr>
          <p:cNvPr id="25" name="Group 24">
            <a:extLst>
              <a:ext uri="{FF2B5EF4-FFF2-40B4-BE49-F238E27FC236}">
                <a16:creationId xmlns:a16="http://schemas.microsoft.com/office/drawing/2014/main" id="{435A35AD-5A5B-4C95-9263-9787122A7D9E}"/>
              </a:ext>
            </a:extLst>
          </p:cNvPr>
          <p:cNvGrpSpPr/>
          <p:nvPr/>
        </p:nvGrpSpPr>
        <p:grpSpPr>
          <a:xfrm>
            <a:off x="5709045" y="4871482"/>
            <a:ext cx="3153718" cy="1371600"/>
            <a:chOff x="5709045" y="5181600"/>
            <a:chExt cx="3153718" cy="1371600"/>
          </a:xfrm>
        </p:grpSpPr>
        <p:sp>
          <p:nvSpPr>
            <p:cNvPr id="74" name="TextBox 73"/>
            <p:cNvSpPr txBox="1"/>
            <p:nvPr/>
          </p:nvSpPr>
          <p:spPr>
            <a:xfrm>
              <a:off x="5709045" y="6183868"/>
              <a:ext cx="298617" cy="369332"/>
            </a:xfrm>
            <a:prstGeom prst="rect">
              <a:avLst/>
            </a:prstGeom>
            <a:noFill/>
          </p:spPr>
          <p:txBody>
            <a:bodyPr wrap="none" rtlCol="0">
              <a:spAutoFit/>
            </a:bodyPr>
            <a:lstStyle/>
            <a:p>
              <a:r>
                <a:rPr lang="en-US" sz="1800" dirty="0">
                  <a:latin typeface="Calibri" pitchFamily="34" charset="0"/>
                </a:rPr>
                <a:t>a</a:t>
              </a:r>
            </a:p>
          </p:txBody>
        </p:sp>
        <p:sp>
          <p:nvSpPr>
            <p:cNvPr id="75" name="TextBox 74"/>
            <p:cNvSpPr txBox="1"/>
            <p:nvPr/>
          </p:nvSpPr>
          <p:spPr>
            <a:xfrm>
              <a:off x="6265035" y="6183868"/>
              <a:ext cx="308535" cy="369332"/>
            </a:xfrm>
            <a:prstGeom prst="rect">
              <a:avLst/>
            </a:prstGeom>
            <a:noFill/>
          </p:spPr>
          <p:txBody>
            <a:bodyPr wrap="none" rtlCol="0">
              <a:spAutoFit/>
            </a:bodyPr>
            <a:lstStyle/>
            <a:p>
              <a:r>
                <a:rPr lang="en-US" sz="1800" dirty="0">
                  <a:latin typeface="Calibri" pitchFamily="34" charset="0"/>
                </a:rPr>
                <a:t>b</a:t>
              </a:r>
            </a:p>
          </p:txBody>
        </p:sp>
        <p:sp>
          <p:nvSpPr>
            <p:cNvPr id="76" name="TextBox 75"/>
            <p:cNvSpPr txBox="1"/>
            <p:nvPr/>
          </p:nvSpPr>
          <p:spPr>
            <a:xfrm>
              <a:off x="7991310" y="6183868"/>
              <a:ext cx="308535" cy="369332"/>
            </a:xfrm>
            <a:prstGeom prst="rect">
              <a:avLst/>
            </a:prstGeom>
            <a:noFill/>
          </p:spPr>
          <p:txBody>
            <a:bodyPr wrap="none" rtlCol="0">
              <a:spAutoFit/>
            </a:bodyPr>
            <a:lstStyle/>
            <a:p>
              <a:r>
                <a:rPr lang="en-US" sz="1800" dirty="0">
                  <a:latin typeface="Calibri" pitchFamily="34" charset="0"/>
                </a:rPr>
                <a:t>e</a:t>
              </a:r>
            </a:p>
          </p:txBody>
        </p:sp>
        <p:sp>
          <p:nvSpPr>
            <p:cNvPr id="77" name="TextBox 76"/>
            <p:cNvSpPr txBox="1"/>
            <p:nvPr/>
          </p:nvSpPr>
          <p:spPr>
            <a:xfrm>
              <a:off x="7485186" y="6183868"/>
              <a:ext cx="281259" cy="369332"/>
            </a:xfrm>
            <a:prstGeom prst="rect">
              <a:avLst/>
            </a:prstGeom>
            <a:noFill/>
          </p:spPr>
          <p:txBody>
            <a:bodyPr wrap="none" rtlCol="0">
              <a:spAutoFit/>
            </a:bodyPr>
            <a:lstStyle/>
            <a:p>
              <a:r>
                <a:rPr lang="en-US" sz="1800" dirty="0">
                  <a:latin typeface="Calibri" pitchFamily="34" charset="0"/>
                </a:rPr>
                <a:t>c</a:t>
              </a:r>
            </a:p>
          </p:txBody>
        </p:sp>
        <p:sp>
          <p:nvSpPr>
            <p:cNvPr id="78" name="TextBox 77"/>
            <p:cNvSpPr txBox="1"/>
            <p:nvPr/>
          </p:nvSpPr>
          <p:spPr>
            <a:xfrm>
              <a:off x="6928245" y="6183868"/>
              <a:ext cx="261610" cy="369332"/>
            </a:xfrm>
            <a:prstGeom prst="rect">
              <a:avLst/>
            </a:prstGeom>
            <a:noFill/>
          </p:spPr>
          <p:txBody>
            <a:bodyPr wrap="none" rtlCol="0">
              <a:spAutoFit/>
            </a:bodyPr>
            <a:lstStyle/>
            <a:p>
              <a:r>
                <a:rPr lang="en-US" sz="1800" dirty="0">
                  <a:latin typeface="Calibri" pitchFamily="34" charset="0"/>
                </a:rPr>
                <a:t>f</a:t>
              </a:r>
            </a:p>
          </p:txBody>
        </p:sp>
        <p:sp>
          <p:nvSpPr>
            <p:cNvPr id="79" name="TextBox 78"/>
            <p:cNvSpPr txBox="1"/>
            <p:nvPr/>
          </p:nvSpPr>
          <p:spPr>
            <a:xfrm>
              <a:off x="8454465" y="6183868"/>
              <a:ext cx="308535" cy="369332"/>
            </a:xfrm>
            <a:prstGeom prst="rect">
              <a:avLst/>
            </a:prstGeom>
            <a:noFill/>
          </p:spPr>
          <p:txBody>
            <a:bodyPr wrap="none" rtlCol="0">
              <a:spAutoFit/>
            </a:bodyPr>
            <a:lstStyle/>
            <a:p>
              <a:r>
                <a:rPr lang="en-US" sz="1800" dirty="0">
                  <a:latin typeface="Calibri" pitchFamily="34" charset="0"/>
                </a:rPr>
                <a:t>d</a:t>
              </a:r>
            </a:p>
          </p:txBody>
        </p:sp>
        <p:cxnSp>
          <p:nvCxnSpPr>
            <p:cNvPr id="80" name="Curved Connector 79"/>
            <p:cNvCxnSpPr>
              <a:cxnSpLocks/>
            </p:cNvCxnSpPr>
            <p:nvPr/>
          </p:nvCxnSpPr>
          <p:spPr bwMode="auto">
            <a:xfrm rot="5400000" flipH="1" flipV="1">
              <a:off x="6138829" y="5903394"/>
              <a:ext cx="12700" cy="560949"/>
            </a:xfrm>
            <a:prstGeom prst="curvedConnector3">
              <a:avLst>
                <a:gd name="adj1" fmla="val 3300000"/>
              </a:avLst>
            </a:prstGeom>
            <a:noFill/>
            <a:ln w="25400" cap="flat" cmpd="sng" algn="ctr">
              <a:solidFill>
                <a:srgbClr val="FF0000"/>
              </a:solidFill>
              <a:prstDash val="solid"/>
              <a:round/>
              <a:headEnd type="none" w="med" len="med"/>
              <a:tailEnd type="triangle" w="lg" len="lg"/>
            </a:ln>
            <a:effectLst/>
          </p:spPr>
        </p:cxnSp>
        <p:cxnSp>
          <p:nvCxnSpPr>
            <p:cNvPr id="81" name="Curved Connector 80"/>
            <p:cNvCxnSpPr>
              <a:cxnSpLocks/>
            </p:cNvCxnSpPr>
            <p:nvPr/>
          </p:nvCxnSpPr>
          <p:spPr bwMode="auto">
            <a:xfrm rot="5400000" flipH="1" flipV="1">
              <a:off x="7282441" y="5320731"/>
              <a:ext cx="12700" cy="1726275"/>
            </a:xfrm>
            <a:prstGeom prst="curvedConnector3">
              <a:avLst>
                <a:gd name="adj1" fmla="val 3500000"/>
              </a:avLst>
            </a:prstGeom>
            <a:noFill/>
            <a:ln w="25400" cap="flat" cmpd="sng" algn="ctr">
              <a:solidFill>
                <a:srgbClr val="92D050"/>
              </a:solidFill>
              <a:prstDash val="solid"/>
              <a:round/>
              <a:headEnd type="none" w="med" len="med"/>
              <a:tailEnd type="triangle" w="lg" len="lg"/>
            </a:ln>
            <a:effectLst/>
          </p:spPr>
        </p:cxnSp>
        <p:cxnSp>
          <p:nvCxnSpPr>
            <p:cNvPr id="82" name="Curved Connector 81"/>
            <p:cNvCxnSpPr>
              <a:stCxn id="76" idx="0"/>
              <a:endCxn id="78" idx="0"/>
            </p:cNvCxnSpPr>
            <p:nvPr/>
          </p:nvCxnSpPr>
          <p:spPr bwMode="auto">
            <a:xfrm rot="16200000" flipV="1">
              <a:off x="7602314" y="5640604"/>
              <a:ext cx="12700" cy="1086528"/>
            </a:xfrm>
            <a:prstGeom prst="curvedConnector3">
              <a:avLst>
                <a:gd name="adj1" fmla="val 4200000"/>
              </a:avLst>
            </a:prstGeom>
            <a:noFill/>
            <a:ln w="38100" cap="flat" cmpd="sng" algn="ctr">
              <a:solidFill>
                <a:srgbClr val="7030A0"/>
              </a:solidFill>
              <a:prstDash val="sysDot"/>
              <a:round/>
              <a:headEnd type="none" w="med" len="med"/>
              <a:tailEnd type="triangle" w="lg" len="lg"/>
            </a:ln>
            <a:effectLst/>
          </p:spPr>
        </p:cxnSp>
        <p:cxnSp>
          <p:nvCxnSpPr>
            <p:cNvPr id="83" name="Curved Connector 82"/>
            <p:cNvCxnSpPr>
              <a:cxnSpLocks/>
            </p:cNvCxnSpPr>
            <p:nvPr/>
          </p:nvCxnSpPr>
          <p:spPr bwMode="auto">
            <a:xfrm rot="5400000" flipH="1" flipV="1">
              <a:off x="7022561" y="5580612"/>
              <a:ext cx="12700" cy="1206513"/>
            </a:xfrm>
            <a:prstGeom prst="curvedConnector3">
              <a:avLst>
                <a:gd name="adj1" fmla="val 3600000"/>
              </a:avLst>
            </a:prstGeom>
            <a:noFill/>
            <a:ln w="25400" cap="flat" cmpd="sng" algn="ctr">
              <a:solidFill>
                <a:schemeClr val="accent2">
                  <a:lumMod val="75000"/>
                </a:schemeClr>
              </a:solidFill>
              <a:prstDash val="solid"/>
              <a:round/>
              <a:headEnd type="none" w="med" len="med"/>
              <a:tailEnd type="triangle" w="lg" len="lg"/>
            </a:ln>
            <a:effectLst/>
          </p:spPr>
        </p:cxnSp>
        <p:cxnSp>
          <p:nvCxnSpPr>
            <p:cNvPr id="84" name="Curved Connector 83"/>
            <p:cNvCxnSpPr>
              <a:cxnSpLocks/>
            </p:cNvCxnSpPr>
            <p:nvPr/>
          </p:nvCxnSpPr>
          <p:spPr bwMode="auto">
            <a:xfrm rot="5400000" flipH="1" flipV="1">
              <a:off x="8117275" y="5692410"/>
              <a:ext cx="12700" cy="982917"/>
            </a:xfrm>
            <a:prstGeom prst="curvedConnector3">
              <a:avLst>
                <a:gd name="adj1" fmla="val 3900000"/>
              </a:avLst>
            </a:prstGeom>
            <a:noFill/>
            <a:ln w="25400" cap="flat" cmpd="sng" algn="ctr">
              <a:solidFill>
                <a:srgbClr val="00B0F0"/>
              </a:solidFill>
              <a:prstDash val="solid"/>
              <a:round/>
              <a:headEnd type="none" w="med" len="med"/>
              <a:tailEnd type="triangle" w="lg" len="lg"/>
            </a:ln>
            <a:effectLst/>
          </p:spPr>
        </p:cxnSp>
        <p:sp>
          <p:nvSpPr>
            <p:cNvPr id="99" name="TextBox 98"/>
            <p:cNvSpPr txBox="1"/>
            <p:nvPr/>
          </p:nvSpPr>
          <p:spPr>
            <a:xfrm>
              <a:off x="5759349" y="5181600"/>
              <a:ext cx="3103414" cy="461665"/>
            </a:xfrm>
            <a:prstGeom prst="rect">
              <a:avLst/>
            </a:prstGeom>
            <a:noFill/>
          </p:spPr>
          <p:txBody>
            <a:bodyPr wrap="none" rtlCol="0">
              <a:spAutoFit/>
            </a:bodyPr>
            <a:lstStyle/>
            <a:p>
              <a:r>
                <a:rPr lang="en-US" dirty="0">
                  <a:latin typeface="Calibri" pitchFamily="34" charset="0"/>
                </a:rPr>
                <a:t>Feasible or Infeasible?</a:t>
              </a:r>
            </a:p>
          </p:txBody>
        </p:sp>
      </p:grpSp>
      <p:sp>
        <p:nvSpPr>
          <p:cNvPr id="26" name="TextBox 25">
            <a:extLst>
              <a:ext uri="{FF2B5EF4-FFF2-40B4-BE49-F238E27FC236}">
                <a16:creationId xmlns:a16="http://schemas.microsoft.com/office/drawing/2014/main" id="{C582C6F2-3601-4E07-8C09-3E3C95D6D927}"/>
              </a:ext>
            </a:extLst>
          </p:cNvPr>
          <p:cNvSpPr txBox="1"/>
          <p:nvPr/>
        </p:nvSpPr>
        <p:spPr>
          <a:xfrm>
            <a:off x="5681058" y="6324600"/>
            <a:ext cx="3259995" cy="369332"/>
          </a:xfrm>
          <a:prstGeom prst="rect">
            <a:avLst/>
          </a:prstGeom>
          <a:noFill/>
        </p:spPr>
        <p:txBody>
          <a:bodyPr wrap="none" rtlCol="0">
            <a:spAutoFit/>
          </a:bodyPr>
          <a:lstStyle/>
          <a:p>
            <a:r>
              <a:rPr lang="en-US" sz="1800" dirty="0">
                <a:solidFill>
                  <a:srgbClr val="AB8D8D"/>
                </a:solidFill>
                <a:latin typeface="Calibri" pitchFamily="34" charset="0"/>
              </a:rPr>
              <a:t>Infeasible: not a topological sort</a:t>
            </a:r>
          </a:p>
        </p:txBody>
      </p:sp>
    </p:spTree>
    <p:extLst>
      <p:ext uri="{BB962C8B-B14F-4D97-AF65-F5344CB8AC3E}">
        <p14:creationId xmlns:p14="http://schemas.microsoft.com/office/powerpoint/2010/main" val="169427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a:xfrm>
            <a:off x="381000" y="457200"/>
            <a:ext cx="8534400" cy="573088"/>
          </a:xfrm>
        </p:spPr>
        <p:txBody>
          <a:bodyPr/>
          <a:lstStyle/>
          <a:p>
            <a:r>
              <a:rPr lang="en-US" dirty="0">
                <a:latin typeface="Courier New"/>
                <a:cs typeface="Courier New"/>
              </a:rPr>
              <a:t>fork</a:t>
            </a:r>
            <a:r>
              <a:rPr lang="en-US" dirty="0"/>
              <a:t> Example: Two consecutive </a:t>
            </a:r>
            <a:r>
              <a:rPr lang="en-US" dirty="0">
                <a:latin typeface="Courier New"/>
                <a:cs typeface="Courier New"/>
              </a:rPr>
              <a:t>fork</a:t>
            </a:r>
            <a:r>
              <a:rPr lang="en-US" dirty="0"/>
              <a:t>s</a:t>
            </a:r>
          </a:p>
        </p:txBody>
      </p:sp>
      <p:sp>
        <p:nvSpPr>
          <p:cNvPr id="491523" name="Text Box 3"/>
          <p:cNvSpPr txBox="1">
            <a:spLocks noChangeArrowheads="1"/>
          </p:cNvSpPr>
          <p:nvPr/>
        </p:nvSpPr>
        <p:spPr bwMode="auto">
          <a:xfrm>
            <a:off x="228600" y="1676400"/>
            <a:ext cx="3009511" cy="2308324"/>
          </a:xfrm>
          <a:prstGeom prst="rect">
            <a:avLst/>
          </a:prstGeom>
          <a:solidFill>
            <a:srgbClr val="F6F5BD"/>
          </a:solidFill>
          <a:ln w="3175">
            <a:solidFill>
              <a:schemeClr val="tx1"/>
            </a:solidFill>
            <a:miter lim="800000"/>
            <a:headEnd/>
            <a:tailEnd/>
          </a:ln>
          <a:effectLst/>
        </p:spPr>
        <p:txBody>
          <a:bodyPr wrap="none">
            <a:spAutoFit/>
          </a:bodyPr>
          <a:lstStyle/>
          <a:p>
            <a:r>
              <a:rPr lang="en-US" sz="1800" dirty="0">
                <a:solidFill>
                  <a:srgbClr val="2D961E"/>
                </a:solidFill>
                <a:latin typeface="Courier New"/>
                <a:cs typeface="Courier New"/>
              </a:rPr>
              <a:t>void</a:t>
            </a:r>
            <a:r>
              <a:rPr lang="en-US" sz="1800" dirty="0">
                <a:solidFill>
                  <a:srgbClr val="000000"/>
                </a:solidFill>
                <a:latin typeface="Courier New"/>
                <a:cs typeface="Courier New"/>
              </a:rPr>
              <a:t> </a:t>
            </a:r>
            <a:r>
              <a:rPr lang="en-US" sz="1800" dirty="0">
                <a:solidFill>
                  <a:srgbClr val="4A00FF"/>
                </a:solidFill>
                <a:latin typeface="Courier New"/>
                <a:cs typeface="Courier New"/>
              </a:rPr>
              <a:t>fork2</a:t>
            </a:r>
            <a:r>
              <a:rPr lang="en-US" sz="1800" dirty="0">
                <a:solidFill>
                  <a:srgbClr val="000000"/>
                </a:solidFill>
                <a:latin typeface="Courier New"/>
                <a:cs typeface="Courier New"/>
              </a:rPr>
              <a:t>()</a:t>
            </a:r>
          </a:p>
          <a:p>
            <a:r>
              <a:rPr lang="en-US" sz="1800" dirty="0">
                <a:solidFill>
                  <a:srgbClr val="000000"/>
                </a:solidFill>
                <a:latin typeface="Courier New"/>
                <a:cs typeface="Courier New"/>
              </a:rPr>
              <a:t>{</a:t>
            </a:r>
          </a:p>
          <a:p>
            <a:r>
              <a:rPr lang="ro-RO" sz="1800" dirty="0">
                <a:solidFill>
                  <a:srgbClr val="000000"/>
                </a:solidFill>
                <a:latin typeface="Courier New"/>
                <a:cs typeface="Courier New"/>
              </a:rPr>
              <a:t>    printf(</a:t>
            </a:r>
            <a:r>
              <a:rPr lang="ro-RO" sz="1800" dirty="0">
                <a:solidFill>
                  <a:srgbClr val="9D206F"/>
                </a:solidFill>
                <a:latin typeface="Courier New"/>
                <a:cs typeface="Courier New"/>
              </a:rPr>
              <a:t>"L0\n"</a:t>
            </a:r>
            <a:r>
              <a:rPr lang="ro-RO" sz="1800" dirty="0">
                <a:solidFill>
                  <a:srgbClr val="000000"/>
                </a:solidFill>
                <a:latin typeface="Courier New"/>
                <a:cs typeface="Courier New"/>
              </a:rPr>
              <a:t>);</a:t>
            </a:r>
          </a:p>
          <a:p>
            <a:r>
              <a:rPr lang="da-DK" sz="1800" dirty="0">
                <a:solidFill>
                  <a:srgbClr val="000000"/>
                </a:solidFill>
                <a:latin typeface="Courier New"/>
                <a:cs typeface="Courier New"/>
              </a:rPr>
              <a:t>    fork();</a:t>
            </a:r>
          </a:p>
          <a:p>
            <a:r>
              <a:rPr lang="ro-RO" sz="1800" dirty="0">
                <a:solidFill>
                  <a:srgbClr val="000000"/>
                </a:solidFill>
                <a:latin typeface="Courier New"/>
                <a:cs typeface="Courier New"/>
              </a:rPr>
              <a:t>    printf(</a:t>
            </a:r>
            <a:r>
              <a:rPr lang="ro-RO" sz="1800" dirty="0">
                <a:solidFill>
                  <a:srgbClr val="9D206F"/>
                </a:solidFill>
                <a:latin typeface="Courier New"/>
                <a:cs typeface="Courier New"/>
              </a:rPr>
              <a:t>"L1\n"</a:t>
            </a:r>
            <a:r>
              <a:rPr lang="ro-RO" sz="1800" dirty="0">
                <a:solidFill>
                  <a:srgbClr val="000000"/>
                </a:solidFill>
                <a:latin typeface="Courier New"/>
                <a:cs typeface="Courier New"/>
              </a:rPr>
              <a:t>);</a:t>
            </a:r>
          </a:p>
          <a:p>
            <a:r>
              <a:rPr lang="da-DK" sz="1800" dirty="0">
                <a:solidFill>
                  <a:srgbClr val="000000"/>
                </a:solidFill>
                <a:latin typeface="Courier New"/>
                <a:cs typeface="Courier New"/>
              </a:rPr>
              <a:t>    fork();</a:t>
            </a:r>
          </a:p>
          <a:p>
            <a:r>
              <a:rPr lang="en-US" sz="1800" dirty="0">
                <a:solidFill>
                  <a:srgbClr val="000000"/>
                </a:solidFill>
                <a:latin typeface="Courier New"/>
                <a:cs typeface="Courier New"/>
              </a:rPr>
              <a:t>    </a:t>
            </a:r>
            <a:r>
              <a:rPr lang="en-US" sz="1800" dirty="0" err="1">
                <a:solidFill>
                  <a:srgbClr val="000000"/>
                </a:solidFill>
                <a:latin typeface="Courier New"/>
                <a:cs typeface="Courier New"/>
              </a:rPr>
              <a:t>printf</a:t>
            </a:r>
            <a:r>
              <a:rPr lang="en-US" sz="1800" dirty="0">
                <a:solidFill>
                  <a:srgbClr val="000000"/>
                </a:solidFill>
                <a:latin typeface="Courier New"/>
                <a:cs typeface="Courier New"/>
              </a:rPr>
              <a:t>(</a:t>
            </a:r>
            <a:r>
              <a:rPr lang="en-US" sz="1800" dirty="0">
                <a:solidFill>
                  <a:srgbClr val="9D206F"/>
                </a:solidFill>
                <a:latin typeface="Courier New"/>
                <a:cs typeface="Courier New"/>
              </a:rPr>
              <a:t>"Bye\n"</a:t>
            </a:r>
            <a:r>
              <a:rPr lang="en-US" sz="1800" dirty="0">
                <a:solidFill>
                  <a:srgbClr val="000000"/>
                </a:solidFill>
                <a:latin typeface="Courier New"/>
                <a:cs typeface="Courier New"/>
              </a:rPr>
              <a:t>);</a:t>
            </a:r>
          </a:p>
          <a:p>
            <a:r>
              <a:rPr lang="en-US" sz="1800" dirty="0">
                <a:solidFill>
                  <a:srgbClr val="000000"/>
                </a:solidFill>
                <a:latin typeface="Courier New"/>
                <a:cs typeface="Courier New"/>
              </a:rPr>
              <a:t>}</a:t>
            </a:r>
          </a:p>
        </p:txBody>
      </p:sp>
      <p:grpSp>
        <p:nvGrpSpPr>
          <p:cNvPr id="16" name="Group 15"/>
          <p:cNvGrpSpPr/>
          <p:nvPr/>
        </p:nvGrpSpPr>
        <p:grpSpPr>
          <a:xfrm>
            <a:off x="3588921" y="1295400"/>
            <a:ext cx="4640679" cy="2667000"/>
            <a:chOff x="3124200" y="3505200"/>
            <a:chExt cx="4640679" cy="2667000"/>
          </a:xfrm>
        </p:grpSpPr>
        <p:sp>
          <p:nvSpPr>
            <p:cNvPr id="64" name="Oval 63"/>
            <p:cNvSpPr>
              <a:spLocks noChangeAspect="1"/>
            </p:cNvSpPr>
            <p:nvPr/>
          </p:nvSpPr>
          <p:spPr>
            <a:xfrm>
              <a:off x="3511276" y="57962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3124200" y="5833646"/>
              <a:ext cx="928459" cy="338554"/>
            </a:xfrm>
            <a:prstGeom prst="rect">
              <a:avLst/>
            </a:prstGeom>
            <a:noFill/>
          </p:spPr>
          <p:txBody>
            <a:bodyPr wrap="none" rtlCol="0">
              <a:spAutoFit/>
            </a:bodyPr>
            <a:lstStyle/>
            <a:p>
              <a:pPr algn="ctr"/>
              <a:r>
                <a:rPr lang="en-US" sz="1600" b="1" dirty="0" err="1">
                  <a:latin typeface="Courier New"/>
                  <a:cs typeface="Courier New"/>
                </a:rPr>
                <a:t>printf</a:t>
              </a:r>
              <a:endParaRPr lang="en-US" sz="1600" b="1" dirty="0">
                <a:latin typeface="Courier New"/>
                <a:cs typeface="Courier New"/>
              </a:endParaRPr>
            </a:p>
          </p:txBody>
        </p:sp>
        <p:sp>
          <p:nvSpPr>
            <p:cNvPr id="66" name="Oval 65"/>
            <p:cNvSpPr>
              <a:spLocks noChangeAspect="1"/>
            </p:cNvSpPr>
            <p:nvPr/>
          </p:nvSpPr>
          <p:spPr>
            <a:xfrm>
              <a:off x="5365188" y="57835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a:spLocks noChangeAspect="1"/>
            </p:cNvSpPr>
            <p:nvPr/>
          </p:nvSpPr>
          <p:spPr>
            <a:xfrm>
              <a:off x="6295522" y="578697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TextBox 68"/>
            <p:cNvSpPr txBox="1"/>
            <p:nvPr/>
          </p:nvSpPr>
          <p:spPr>
            <a:xfrm>
              <a:off x="4915812" y="5820946"/>
              <a:ext cx="950256" cy="338554"/>
            </a:xfrm>
            <a:prstGeom prst="rect">
              <a:avLst/>
            </a:prstGeom>
            <a:noFill/>
          </p:spPr>
          <p:txBody>
            <a:bodyPr wrap="square" rtlCol="0">
              <a:spAutoFit/>
            </a:bodyPr>
            <a:lstStyle/>
            <a:p>
              <a:pPr algn="ctr"/>
              <a:r>
                <a:rPr lang="en-US" sz="1600" b="1" dirty="0" err="1">
                  <a:latin typeface="Courier New"/>
                  <a:cs typeface="Courier New"/>
                </a:rPr>
                <a:t>printf</a:t>
              </a:r>
              <a:endParaRPr lang="en-US" sz="1600" b="1" dirty="0">
                <a:latin typeface="Courier New"/>
                <a:cs typeface="Courier New"/>
              </a:endParaRPr>
            </a:p>
          </p:txBody>
        </p:sp>
        <p:cxnSp>
          <p:nvCxnSpPr>
            <p:cNvPr id="70" name="Elbow Connector 35"/>
            <p:cNvCxnSpPr/>
            <p:nvPr/>
          </p:nvCxnSpPr>
          <p:spPr>
            <a:xfrm rot="5400000" flipH="1" flipV="1">
              <a:off x="6465299" y="5057784"/>
              <a:ext cx="640392" cy="885933"/>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1" name="Oval 70"/>
            <p:cNvSpPr>
              <a:spLocks noChangeAspect="1"/>
            </p:cNvSpPr>
            <p:nvPr/>
          </p:nvSpPr>
          <p:spPr>
            <a:xfrm>
              <a:off x="7244278" y="512212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2" name="Straight Arrow Connector 71"/>
            <p:cNvCxnSpPr/>
            <p:nvPr/>
          </p:nvCxnSpPr>
          <p:spPr>
            <a:xfrm flipV="1">
              <a:off x="5456628" y="5825921"/>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flipV="1">
              <a:off x="3602716" y="5835233"/>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5866167" y="5820946"/>
              <a:ext cx="947222" cy="338554"/>
            </a:xfrm>
            <a:prstGeom prst="rect">
              <a:avLst/>
            </a:prstGeom>
            <a:noFill/>
          </p:spPr>
          <p:txBody>
            <a:bodyPr wrap="square" rtlCol="0">
              <a:spAutoFit/>
            </a:bodyPr>
            <a:lstStyle/>
            <a:p>
              <a:pPr algn="ctr"/>
              <a:r>
                <a:rPr lang="en-US" sz="1600" b="1" dirty="0">
                  <a:latin typeface="Courier New"/>
                  <a:cs typeface="Courier New"/>
                </a:rPr>
                <a:t>fork</a:t>
              </a:r>
            </a:p>
          </p:txBody>
        </p:sp>
        <p:sp>
          <p:nvSpPr>
            <p:cNvPr id="75" name="TextBox 74"/>
            <p:cNvSpPr txBox="1"/>
            <p:nvPr/>
          </p:nvSpPr>
          <p:spPr>
            <a:xfrm>
              <a:off x="6817657" y="5105400"/>
              <a:ext cx="947222" cy="338554"/>
            </a:xfrm>
            <a:prstGeom prst="rect">
              <a:avLst/>
            </a:prstGeom>
            <a:noFill/>
          </p:spPr>
          <p:txBody>
            <a:bodyPr wrap="square" rtlCol="0">
              <a:spAutoFit/>
            </a:bodyPr>
            <a:lstStyle/>
            <a:p>
              <a:pPr algn="ctr"/>
              <a:r>
                <a:rPr lang="en-US" sz="1600" b="1" dirty="0" err="1">
                  <a:latin typeface="Courier New"/>
                  <a:cs typeface="Courier New"/>
                </a:rPr>
                <a:t>printf</a:t>
              </a:r>
              <a:endParaRPr lang="en-US" sz="1600" b="1" dirty="0">
                <a:latin typeface="Courier New"/>
                <a:cs typeface="Courier New"/>
              </a:endParaRPr>
            </a:p>
          </p:txBody>
        </p:sp>
        <p:cxnSp>
          <p:nvCxnSpPr>
            <p:cNvPr id="76" name="Straight Arrow Connector 75"/>
            <p:cNvCxnSpPr/>
            <p:nvPr/>
          </p:nvCxnSpPr>
          <p:spPr>
            <a:xfrm flipV="1">
              <a:off x="6381242" y="5819145"/>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9" name="Oval 78"/>
            <p:cNvSpPr>
              <a:spLocks noChangeAspect="1"/>
            </p:cNvSpPr>
            <p:nvPr/>
          </p:nvSpPr>
          <p:spPr>
            <a:xfrm>
              <a:off x="7220136" y="576707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TextBox 79"/>
            <p:cNvSpPr txBox="1"/>
            <p:nvPr/>
          </p:nvSpPr>
          <p:spPr>
            <a:xfrm>
              <a:off x="6787989" y="5820946"/>
              <a:ext cx="947222" cy="338554"/>
            </a:xfrm>
            <a:prstGeom prst="rect">
              <a:avLst/>
            </a:prstGeom>
            <a:noFill/>
          </p:spPr>
          <p:txBody>
            <a:bodyPr wrap="square" rtlCol="0">
              <a:spAutoFit/>
            </a:bodyPr>
            <a:lstStyle/>
            <a:p>
              <a:pPr algn="ctr"/>
              <a:r>
                <a:rPr lang="en-US" sz="1600" b="1" dirty="0" err="1">
                  <a:latin typeface="Courier New"/>
                  <a:cs typeface="Courier New"/>
                </a:rPr>
                <a:t>printf</a:t>
              </a:r>
              <a:endParaRPr lang="en-US" sz="1600" b="1" dirty="0">
                <a:latin typeface="Courier New"/>
                <a:cs typeface="Courier New"/>
              </a:endParaRPr>
            </a:p>
          </p:txBody>
        </p:sp>
        <p:sp>
          <p:nvSpPr>
            <p:cNvPr id="82" name="Oval 81"/>
            <p:cNvSpPr>
              <a:spLocks noChangeAspect="1"/>
            </p:cNvSpPr>
            <p:nvPr/>
          </p:nvSpPr>
          <p:spPr>
            <a:xfrm>
              <a:off x="4438088" y="57962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TextBox 82"/>
            <p:cNvSpPr txBox="1"/>
            <p:nvPr/>
          </p:nvSpPr>
          <p:spPr>
            <a:xfrm>
              <a:off x="4151866" y="5833646"/>
              <a:ext cx="733967" cy="338554"/>
            </a:xfrm>
            <a:prstGeom prst="rect">
              <a:avLst/>
            </a:prstGeom>
            <a:noFill/>
          </p:spPr>
          <p:txBody>
            <a:bodyPr wrap="square" rtlCol="0">
              <a:spAutoFit/>
            </a:bodyPr>
            <a:lstStyle/>
            <a:p>
              <a:pPr algn="ctr"/>
              <a:r>
                <a:rPr lang="en-US" sz="1600" b="1" dirty="0">
                  <a:latin typeface="Courier New"/>
                  <a:cs typeface="Courier New"/>
                </a:rPr>
                <a:t>fork</a:t>
              </a:r>
            </a:p>
          </p:txBody>
        </p:sp>
        <p:cxnSp>
          <p:nvCxnSpPr>
            <p:cNvPr id="84" name="Straight Arrow Connector 83"/>
            <p:cNvCxnSpPr/>
            <p:nvPr/>
          </p:nvCxnSpPr>
          <p:spPr>
            <a:xfrm flipV="1">
              <a:off x="4529528" y="5828457"/>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5" name="Elbow Connector 35"/>
            <p:cNvCxnSpPr>
              <a:endCxn id="86" idx="2"/>
            </p:cNvCxnSpPr>
            <p:nvPr/>
          </p:nvCxnSpPr>
          <p:spPr>
            <a:xfrm rot="5400000" flipH="1" flipV="1">
              <a:off x="4294242" y="4725345"/>
              <a:ext cx="1262381" cy="879511"/>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6" name="Oval 85"/>
            <p:cNvSpPr>
              <a:spLocks noChangeAspect="1"/>
            </p:cNvSpPr>
            <p:nvPr/>
          </p:nvSpPr>
          <p:spPr>
            <a:xfrm>
              <a:off x="5365188" y="44881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a:spLocks noChangeAspect="1"/>
            </p:cNvSpPr>
            <p:nvPr/>
          </p:nvSpPr>
          <p:spPr>
            <a:xfrm>
              <a:off x="6295522" y="449157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TextBox 88"/>
            <p:cNvSpPr txBox="1"/>
            <p:nvPr/>
          </p:nvSpPr>
          <p:spPr>
            <a:xfrm>
              <a:off x="4878277" y="4495800"/>
              <a:ext cx="1017034" cy="338554"/>
            </a:xfrm>
            <a:prstGeom prst="rect">
              <a:avLst/>
            </a:prstGeom>
            <a:noFill/>
          </p:spPr>
          <p:txBody>
            <a:bodyPr wrap="square" rtlCol="0">
              <a:spAutoFit/>
            </a:bodyPr>
            <a:lstStyle/>
            <a:p>
              <a:pPr algn="ctr"/>
              <a:r>
                <a:rPr lang="en-US" sz="1600" b="1" dirty="0" err="1">
                  <a:latin typeface="Courier New"/>
                  <a:cs typeface="Courier New"/>
                </a:rPr>
                <a:t>printf</a:t>
              </a:r>
              <a:endParaRPr lang="en-US" sz="1600" b="1" dirty="0">
                <a:latin typeface="Courier New"/>
                <a:cs typeface="Courier New"/>
              </a:endParaRPr>
            </a:p>
          </p:txBody>
        </p:sp>
        <p:cxnSp>
          <p:nvCxnSpPr>
            <p:cNvPr id="90" name="Elbow Connector 35"/>
            <p:cNvCxnSpPr/>
            <p:nvPr/>
          </p:nvCxnSpPr>
          <p:spPr>
            <a:xfrm rot="5400000" flipH="1" flipV="1">
              <a:off x="6476216" y="3743554"/>
              <a:ext cx="640396" cy="864095"/>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1" name="Oval 90"/>
            <p:cNvSpPr>
              <a:spLocks noChangeAspect="1"/>
            </p:cNvSpPr>
            <p:nvPr/>
          </p:nvSpPr>
          <p:spPr>
            <a:xfrm>
              <a:off x="7244278" y="3796982"/>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2" name="Straight Arrow Connector 91"/>
            <p:cNvCxnSpPr/>
            <p:nvPr/>
          </p:nvCxnSpPr>
          <p:spPr>
            <a:xfrm flipV="1">
              <a:off x="5456628" y="4530521"/>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3" name="TextBox 92"/>
            <p:cNvSpPr txBox="1"/>
            <p:nvPr/>
          </p:nvSpPr>
          <p:spPr>
            <a:xfrm>
              <a:off x="5866167" y="4525546"/>
              <a:ext cx="947222" cy="338554"/>
            </a:xfrm>
            <a:prstGeom prst="rect">
              <a:avLst/>
            </a:prstGeom>
            <a:noFill/>
          </p:spPr>
          <p:txBody>
            <a:bodyPr wrap="square" rtlCol="0">
              <a:spAutoFit/>
            </a:bodyPr>
            <a:lstStyle/>
            <a:p>
              <a:pPr algn="ctr"/>
              <a:r>
                <a:rPr lang="en-US" sz="1600" b="1" dirty="0">
                  <a:latin typeface="Courier New"/>
                  <a:cs typeface="Courier New"/>
                </a:rPr>
                <a:t>fork</a:t>
              </a:r>
            </a:p>
          </p:txBody>
        </p:sp>
        <p:sp>
          <p:nvSpPr>
            <p:cNvPr id="94" name="TextBox 93"/>
            <p:cNvSpPr txBox="1"/>
            <p:nvPr/>
          </p:nvSpPr>
          <p:spPr>
            <a:xfrm>
              <a:off x="6817657" y="3846512"/>
              <a:ext cx="947222" cy="338554"/>
            </a:xfrm>
            <a:prstGeom prst="rect">
              <a:avLst/>
            </a:prstGeom>
            <a:noFill/>
          </p:spPr>
          <p:txBody>
            <a:bodyPr wrap="square" rtlCol="0">
              <a:spAutoFit/>
            </a:bodyPr>
            <a:lstStyle/>
            <a:p>
              <a:pPr algn="ctr"/>
              <a:r>
                <a:rPr lang="en-US" sz="1600" b="1" dirty="0" err="1">
                  <a:latin typeface="Courier New"/>
                  <a:cs typeface="Courier New"/>
                </a:rPr>
                <a:t>printf</a:t>
              </a:r>
              <a:endParaRPr lang="en-US" sz="1600" b="1" dirty="0">
                <a:latin typeface="Courier New"/>
                <a:cs typeface="Courier New"/>
              </a:endParaRPr>
            </a:p>
          </p:txBody>
        </p:sp>
        <p:cxnSp>
          <p:nvCxnSpPr>
            <p:cNvPr id="95" name="Straight Arrow Connector 94"/>
            <p:cNvCxnSpPr/>
            <p:nvPr/>
          </p:nvCxnSpPr>
          <p:spPr>
            <a:xfrm flipV="1">
              <a:off x="6381242" y="4523745"/>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8" name="Oval 97"/>
            <p:cNvSpPr>
              <a:spLocks noChangeAspect="1"/>
            </p:cNvSpPr>
            <p:nvPr/>
          </p:nvSpPr>
          <p:spPr>
            <a:xfrm>
              <a:off x="7220136" y="447167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TextBox 98"/>
            <p:cNvSpPr txBox="1"/>
            <p:nvPr/>
          </p:nvSpPr>
          <p:spPr>
            <a:xfrm>
              <a:off x="6787989" y="4525546"/>
              <a:ext cx="947222" cy="338554"/>
            </a:xfrm>
            <a:prstGeom prst="rect">
              <a:avLst/>
            </a:prstGeom>
            <a:noFill/>
          </p:spPr>
          <p:txBody>
            <a:bodyPr wrap="square" rtlCol="0">
              <a:spAutoFit/>
            </a:bodyPr>
            <a:lstStyle/>
            <a:p>
              <a:pPr algn="ctr"/>
              <a:r>
                <a:rPr lang="en-US" sz="1600" b="1" dirty="0" err="1">
                  <a:latin typeface="Courier New"/>
                  <a:cs typeface="Courier New"/>
                </a:rPr>
                <a:t>printf</a:t>
              </a:r>
              <a:endParaRPr lang="en-US" sz="1600" b="1" dirty="0">
                <a:latin typeface="Courier New"/>
                <a:cs typeface="Courier New"/>
              </a:endParaRPr>
            </a:p>
          </p:txBody>
        </p:sp>
        <p:sp>
          <p:nvSpPr>
            <p:cNvPr id="102" name="Text Box 407"/>
            <p:cNvSpPr txBox="1">
              <a:spLocks noChangeArrowheads="1"/>
            </p:cNvSpPr>
            <p:nvPr/>
          </p:nvSpPr>
          <p:spPr bwMode="auto">
            <a:xfrm>
              <a:off x="6913523" y="3505200"/>
              <a:ext cx="795337" cy="338554"/>
            </a:xfrm>
            <a:prstGeom prst="rect">
              <a:avLst/>
            </a:prstGeom>
            <a:noFill/>
            <a:ln w="25400">
              <a:noFill/>
              <a:miter lim="800000"/>
              <a:headEnd/>
              <a:tailEnd/>
            </a:ln>
            <a:effectLst/>
          </p:spPr>
          <p:txBody>
            <a:bodyPr wrap="square">
              <a:prstTxWarp prst="textNoShape">
                <a:avLst/>
              </a:prstTxWarp>
              <a:spAutoFit/>
            </a:bodyPr>
            <a:lstStyle/>
            <a:p>
              <a:pPr algn="ctr"/>
              <a:r>
                <a:rPr lang="en-US" sz="1600" dirty="0">
                  <a:solidFill>
                    <a:srgbClr val="FF0000"/>
                  </a:solidFill>
                  <a:latin typeface="Courier New" charset="0"/>
                </a:rPr>
                <a:t>Bye</a:t>
              </a:r>
            </a:p>
          </p:txBody>
        </p:sp>
        <p:sp>
          <p:nvSpPr>
            <p:cNvPr id="103" name="TextBox 102"/>
            <p:cNvSpPr txBox="1"/>
            <p:nvPr/>
          </p:nvSpPr>
          <p:spPr>
            <a:xfrm>
              <a:off x="3379073" y="5528846"/>
              <a:ext cx="430927" cy="338554"/>
            </a:xfrm>
            <a:prstGeom prst="rect">
              <a:avLst/>
            </a:prstGeom>
            <a:noFill/>
          </p:spPr>
          <p:txBody>
            <a:bodyPr wrap="none" rtlCol="0">
              <a:spAutoFit/>
            </a:bodyPr>
            <a:lstStyle/>
            <a:p>
              <a:pPr algn="ctr"/>
              <a:r>
                <a:rPr lang="en-US" sz="1600" b="1" dirty="0">
                  <a:solidFill>
                    <a:srgbClr val="FF0000"/>
                  </a:solidFill>
                  <a:latin typeface="Courier New"/>
                  <a:cs typeface="Courier New"/>
                </a:rPr>
                <a:t>L0</a:t>
              </a:r>
            </a:p>
          </p:txBody>
        </p:sp>
        <p:sp>
          <p:nvSpPr>
            <p:cNvPr id="106" name="TextBox 105"/>
            <p:cNvSpPr txBox="1"/>
            <p:nvPr/>
          </p:nvSpPr>
          <p:spPr>
            <a:xfrm>
              <a:off x="7034547" y="4800600"/>
              <a:ext cx="554058" cy="338554"/>
            </a:xfrm>
            <a:prstGeom prst="rect">
              <a:avLst/>
            </a:prstGeom>
            <a:noFill/>
          </p:spPr>
          <p:txBody>
            <a:bodyPr wrap="none" rtlCol="0">
              <a:spAutoFit/>
            </a:bodyPr>
            <a:lstStyle/>
            <a:p>
              <a:pPr algn="ctr"/>
              <a:r>
                <a:rPr lang="en-US" sz="1600" b="1" dirty="0">
                  <a:solidFill>
                    <a:srgbClr val="FF0000"/>
                  </a:solidFill>
                  <a:latin typeface="Courier New"/>
                  <a:cs typeface="Courier New"/>
                </a:rPr>
                <a:t>Bye</a:t>
              </a:r>
            </a:p>
          </p:txBody>
        </p:sp>
        <p:sp>
          <p:nvSpPr>
            <p:cNvPr id="107" name="TextBox 106"/>
            <p:cNvSpPr txBox="1"/>
            <p:nvPr/>
          </p:nvSpPr>
          <p:spPr>
            <a:xfrm>
              <a:off x="5207873" y="5496311"/>
              <a:ext cx="430927" cy="338554"/>
            </a:xfrm>
            <a:prstGeom prst="rect">
              <a:avLst/>
            </a:prstGeom>
            <a:noFill/>
          </p:spPr>
          <p:txBody>
            <a:bodyPr wrap="none" rtlCol="0">
              <a:spAutoFit/>
            </a:bodyPr>
            <a:lstStyle/>
            <a:p>
              <a:pPr algn="ctr"/>
              <a:r>
                <a:rPr lang="en-US" sz="1600" b="1" dirty="0">
                  <a:solidFill>
                    <a:srgbClr val="FF0000"/>
                  </a:solidFill>
                  <a:latin typeface="Courier New"/>
                  <a:cs typeface="Courier New"/>
                </a:rPr>
                <a:t>L1</a:t>
              </a:r>
            </a:p>
          </p:txBody>
        </p:sp>
        <p:sp>
          <p:nvSpPr>
            <p:cNvPr id="116" name="TextBox 115"/>
            <p:cNvSpPr txBox="1"/>
            <p:nvPr/>
          </p:nvSpPr>
          <p:spPr>
            <a:xfrm>
              <a:off x="5207873" y="4191000"/>
              <a:ext cx="430927" cy="338554"/>
            </a:xfrm>
            <a:prstGeom prst="rect">
              <a:avLst/>
            </a:prstGeom>
            <a:noFill/>
          </p:spPr>
          <p:txBody>
            <a:bodyPr wrap="none" rtlCol="0">
              <a:spAutoFit/>
            </a:bodyPr>
            <a:lstStyle/>
            <a:p>
              <a:pPr algn="ctr"/>
              <a:r>
                <a:rPr lang="en-US" sz="1600" b="1" dirty="0">
                  <a:solidFill>
                    <a:srgbClr val="FF0000"/>
                  </a:solidFill>
                  <a:latin typeface="Courier New"/>
                  <a:cs typeface="Courier New"/>
                </a:rPr>
                <a:t>L1</a:t>
              </a:r>
            </a:p>
          </p:txBody>
        </p:sp>
        <p:sp>
          <p:nvSpPr>
            <p:cNvPr id="117" name="TextBox 116"/>
            <p:cNvSpPr txBox="1"/>
            <p:nvPr/>
          </p:nvSpPr>
          <p:spPr>
            <a:xfrm>
              <a:off x="7010400" y="5452646"/>
              <a:ext cx="554058" cy="338554"/>
            </a:xfrm>
            <a:prstGeom prst="rect">
              <a:avLst/>
            </a:prstGeom>
            <a:noFill/>
          </p:spPr>
          <p:txBody>
            <a:bodyPr wrap="none" rtlCol="0">
              <a:spAutoFit/>
            </a:bodyPr>
            <a:lstStyle/>
            <a:p>
              <a:pPr algn="ctr"/>
              <a:r>
                <a:rPr lang="en-US" sz="1600" b="1" dirty="0">
                  <a:solidFill>
                    <a:srgbClr val="FF0000"/>
                  </a:solidFill>
                  <a:latin typeface="Courier New"/>
                  <a:cs typeface="Courier New"/>
                </a:rPr>
                <a:t>Bye</a:t>
              </a:r>
            </a:p>
          </p:txBody>
        </p:sp>
        <p:sp>
          <p:nvSpPr>
            <p:cNvPr id="118" name="Text Box 407"/>
            <p:cNvSpPr txBox="1">
              <a:spLocks noChangeArrowheads="1"/>
            </p:cNvSpPr>
            <p:nvPr/>
          </p:nvSpPr>
          <p:spPr bwMode="auto">
            <a:xfrm>
              <a:off x="6858000" y="4157246"/>
              <a:ext cx="795337" cy="338554"/>
            </a:xfrm>
            <a:prstGeom prst="rect">
              <a:avLst/>
            </a:prstGeom>
            <a:noFill/>
            <a:ln w="25400">
              <a:noFill/>
              <a:miter lim="800000"/>
              <a:headEnd/>
              <a:tailEnd/>
            </a:ln>
            <a:effectLst/>
          </p:spPr>
          <p:txBody>
            <a:bodyPr wrap="square">
              <a:prstTxWarp prst="textNoShape">
                <a:avLst/>
              </a:prstTxWarp>
              <a:spAutoFit/>
            </a:bodyPr>
            <a:lstStyle/>
            <a:p>
              <a:pPr algn="ctr"/>
              <a:r>
                <a:rPr lang="en-US" sz="1600" dirty="0">
                  <a:solidFill>
                    <a:srgbClr val="FF0000"/>
                  </a:solidFill>
                  <a:latin typeface="Courier New" charset="0"/>
                </a:rPr>
                <a:t>Bye</a:t>
              </a:r>
            </a:p>
          </p:txBody>
        </p:sp>
      </p:grpSp>
      <p:sp>
        <p:nvSpPr>
          <p:cNvPr id="17" name="TextBox 16"/>
          <p:cNvSpPr txBox="1"/>
          <p:nvPr/>
        </p:nvSpPr>
        <p:spPr>
          <a:xfrm>
            <a:off x="3747618" y="4267200"/>
            <a:ext cx="1737938" cy="2308324"/>
          </a:xfrm>
          <a:prstGeom prst="rect">
            <a:avLst/>
          </a:prstGeom>
          <a:noFill/>
        </p:spPr>
        <p:txBody>
          <a:bodyPr wrap="none" rtlCol="0">
            <a:spAutoFit/>
          </a:bodyPr>
          <a:lstStyle/>
          <a:p>
            <a:r>
              <a:rPr lang="en-US" sz="1800" dirty="0">
                <a:latin typeface="Calibri" pitchFamily="34" charset="0"/>
              </a:rPr>
              <a:t>Feasible output:</a:t>
            </a:r>
          </a:p>
          <a:p>
            <a:r>
              <a:rPr lang="en-US" sz="1800" dirty="0">
                <a:solidFill>
                  <a:srgbClr val="FF0000"/>
                </a:solidFill>
                <a:latin typeface="Courier New"/>
                <a:cs typeface="Courier New"/>
              </a:rPr>
              <a:t>L0</a:t>
            </a:r>
          </a:p>
          <a:p>
            <a:r>
              <a:rPr lang="en-US" sz="1800" dirty="0">
                <a:solidFill>
                  <a:srgbClr val="FF0000"/>
                </a:solidFill>
                <a:latin typeface="Courier New"/>
                <a:cs typeface="Courier New"/>
              </a:rPr>
              <a:t>L1</a:t>
            </a:r>
          </a:p>
          <a:p>
            <a:r>
              <a:rPr lang="en-US" sz="1800" dirty="0">
                <a:solidFill>
                  <a:srgbClr val="FF0000"/>
                </a:solidFill>
                <a:latin typeface="Courier New"/>
                <a:cs typeface="Courier New"/>
              </a:rPr>
              <a:t>Bye</a:t>
            </a:r>
          </a:p>
          <a:p>
            <a:r>
              <a:rPr lang="en-US" sz="1800" dirty="0">
                <a:solidFill>
                  <a:srgbClr val="FF0000"/>
                </a:solidFill>
                <a:latin typeface="Courier New"/>
                <a:cs typeface="Courier New"/>
              </a:rPr>
              <a:t>Bye</a:t>
            </a:r>
          </a:p>
          <a:p>
            <a:r>
              <a:rPr lang="en-US" sz="1800" dirty="0">
                <a:solidFill>
                  <a:srgbClr val="FF0000"/>
                </a:solidFill>
                <a:latin typeface="Courier New"/>
                <a:cs typeface="Courier New"/>
              </a:rPr>
              <a:t>L1</a:t>
            </a:r>
          </a:p>
          <a:p>
            <a:r>
              <a:rPr lang="en-US" sz="1800" dirty="0">
                <a:solidFill>
                  <a:srgbClr val="FF0000"/>
                </a:solidFill>
                <a:latin typeface="Courier New"/>
                <a:cs typeface="Courier New"/>
              </a:rPr>
              <a:t>Bye</a:t>
            </a:r>
          </a:p>
          <a:p>
            <a:r>
              <a:rPr lang="en-US" sz="1800" dirty="0">
                <a:solidFill>
                  <a:srgbClr val="FF0000"/>
                </a:solidFill>
                <a:latin typeface="Courier New"/>
                <a:cs typeface="Courier New"/>
              </a:rPr>
              <a:t>Bye</a:t>
            </a:r>
          </a:p>
        </p:txBody>
      </p:sp>
      <p:sp>
        <p:nvSpPr>
          <p:cNvPr id="121" name="TextBox 120"/>
          <p:cNvSpPr txBox="1"/>
          <p:nvPr/>
        </p:nvSpPr>
        <p:spPr>
          <a:xfrm>
            <a:off x="6554050" y="4267200"/>
            <a:ext cx="1890436" cy="2308324"/>
          </a:xfrm>
          <a:prstGeom prst="rect">
            <a:avLst/>
          </a:prstGeom>
          <a:noFill/>
        </p:spPr>
        <p:txBody>
          <a:bodyPr wrap="none" rtlCol="0">
            <a:spAutoFit/>
          </a:bodyPr>
          <a:lstStyle/>
          <a:p>
            <a:r>
              <a:rPr lang="en-US" sz="1800" dirty="0">
                <a:latin typeface="Calibri" pitchFamily="34" charset="0"/>
              </a:rPr>
              <a:t>Infeasible output:</a:t>
            </a:r>
          </a:p>
          <a:p>
            <a:r>
              <a:rPr lang="en-US" sz="1800" dirty="0">
                <a:solidFill>
                  <a:srgbClr val="FF0000"/>
                </a:solidFill>
                <a:latin typeface="Courier New"/>
                <a:cs typeface="Courier New"/>
              </a:rPr>
              <a:t>L0</a:t>
            </a:r>
          </a:p>
          <a:p>
            <a:r>
              <a:rPr lang="en-US" sz="1800" dirty="0">
                <a:solidFill>
                  <a:srgbClr val="FF0000"/>
                </a:solidFill>
                <a:latin typeface="Courier New"/>
                <a:cs typeface="Courier New"/>
              </a:rPr>
              <a:t>Bye</a:t>
            </a:r>
          </a:p>
          <a:p>
            <a:r>
              <a:rPr lang="en-US" sz="1800" dirty="0">
                <a:solidFill>
                  <a:srgbClr val="FF0000"/>
                </a:solidFill>
                <a:latin typeface="Courier New"/>
                <a:cs typeface="Courier New"/>
              </a:rPr>
              <a:t>L1</a:t>
            </a:r>
          </a:p>
          <a:p>
            <a:r>
              <a:rPr lang="en-US" sz="1800" dirty="0">
                <a:solidFill>
                  <a:srgbClr val="FF0000"/>
                </a:solidFill>
                <a:latin typeface="Courier New"/>
                <a:cs typeface="Courier New"/>
              </a:rPr>
              <a:t>Bye</a:t>
            </a:r>
          </a:p>
          <a:p>
            <a:r>
              <a:rPr lang="en-US" sz="1800" dirty="0">
                <a:solidFill>
                  <a:srgbClr val="FF0000"/>
                </a:solidFill>
                <a:latin typeface="Courier New"/>
                <a:cs typeface="Courier New"/>
              </a:rPr>
              <a:t>L1</a:t>
            </a:r>
          </a:p>
          <a:p>
            <a:r>
              <a:rPr lang="en-US" sz="1800" dirty="0">
                <a:solidFill>
                  <a:srgbClr val="FF0000"/>
                </a:solidFill>
                <a:latin typeface="Courier New"/>
                <a:cs typeface="Courier New"/>
              </a:rPr>
              <a:t>Bye</a:t>
            </a:r>
          </a:p>
          <a:p>
            <a:r>
              <a:rPr lang="en-US" sz="1800" dirty="0">
                <a:solidFill>
                  <a:srgbClr val="FF0000"/>
                </a:solidFill>
                <a:latin typeface="Courier New"/>
                <a:cs typeface="Courier New"/>
              </a:rPr>
              <a:t>Bye</a:t>
            </a:r>
          </a:p>
        </p:txBody>
      </p:sp>
      <p:sp>
        <p:nvSpPr>
          <p:cNvPr id="122" name="Rectangle 3"/>
          <p:cNvSpPr>
            <a:spLocks noChangeArrowheads="1"/>
          </p:cNvSpPr>
          <p:nvPr/>
        </p:nvSpPr>
        <p:spPr bwMode="auto">
          <a:xfrm>
            <a:off x="2090478" y="3640774"/>
            <a:ext cx="120581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forks.c</a:t>
            </a:r>
            <a:endParaRPr lang="en-GB" sz="1800" b="1" i="1" dirty="0">
              <a:solidFill>
                <a:schemeClr val="tx1">
                  <a:lumMod val="50000"/>
                  <a:lumOff val="50000"/>
                </a:schemeClr>
              </a:solidFill>
              <a:latin typeface="Courier New" pitchFamily="49" charset="0"/>
              <a:ea typeface="msgothic" charset="0"/>
              <a:cs typeface="msgothic"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2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a:xfrm>
            <a:off x="457200" y="457200"/>
            <a:ext cx="8029551" cy="573088"/>
          </a:xfrm>
        </p:spPr>
        <p:txBody>
          <a:bodyPr/>
          <a:lstStyle/>
          <a:p>
            <a:r>
              <a:rPr lang="en-US" dirty="0">
                <a:latin typeface="Courier New"/>
                <a:cs typeface="Courier New"/>
              </a:rPr>
              <a:t>fork</a:t>
            </a:r>
            <a:r>
              <a:rPr lang="en-US" dirty="0"/>
              <a:t> Example: Nested </a:t>
            </a:r>
            <a:r>
              <a:rPr lang="en-US" dirty="0">
                <a:latin typeface="Courier New"/>
                <a:cs typeface="Courier New"/>
              </a:rPr>
              <a:t>fork</a:t>
            </a:r>
            <a:r>
              <a:rPr lang="en-US" dirty="0"/>
              <a:t>s in parent</a:t>
            </a:r>
          </a:p>
        </p:txBody>
      </p:sp>
      <p:sp>
        <p:nvSpPr>
          <p:cNvPr id="58" name="Text Box 3"/>
          <p:cNvSpPr txBox="1">
            <a:spLocks noChangeArrowheads="1"/>
          </p:cNvSpPr>
          <p:nvPr/>
        </p:nvSpPr>
        <p:spPr bwMode="auto">
          <a:xfrm>
            <a:off x="152400" y="1447800"/>
            <a:ext cx="3979165" cy="3139321"/>
          </a:xfrm>
          <a:prstGeom prst="rect">
            <a:avLst/>
          </a:prstGeom>
          <a:solidFill>
            <a:srgbClr val="F6F5BD"/>
          </a:solidFill>
          <a:ln w="3175">
            <a:solidFill>
              <a:schemeClr val="tx1"/>
            </a:solidFill>
            <a:miter lim="800000"/>
            <a:headEnd/>
            <a:tailEnd/>
          </a:ln>
          <a:effectLst/>
        </p:spPr>
        <p:txBody>
          <a:bodyPr wrap="none">
            <a:spAutoFit/>
          </a:bodyPr>
          <a:lstStyle/>
          <a:p>
            <a:r>
              <a:rPr lang="en-US" sz="1800" dirty="0">
                <a:solidFill>
                  <a:srgbClr val="2D961E"/>
                </a:solidFill>
                <a:latin typeface="Courier New"/>
                <a:cs typeface="Courier New"/>
              </a:rPr>
              <a:t>void</a:t>
            </a:r>
            <a:r>
              <a:rPr lang="en-US" sz="1800" dirty="0">
                <a:solidFill>
                  <a:srgbClr val="000000"/>
                </a:solidFill>
                <a:latin typeface="Courier New"/>
                <a:cs typeface="Courier New"/>
              </a:rPr>
              <a:t> </a:t>
            </a:r>
            <a:r>
              <a:rPr lang="en-US" sz="1800" dirty="0">
                <a:solidFill>
                  <a:srgbClr val="4A00FF"/>
                </a:solidFill>
                <a:latin typeface="Courier New"/>
                <a:cs typeface="Courier New"/>
              </a:rPr>
              <a:t>fork4</a:t>
            </a:r>
            <a:r>
              <a:rPr lang="en-US" sz="1800" dirty="0">
                <a:solidFill>
                  <a:srgbClr val="000000"/>
                </a:solidFill>
                <a:latin typeface="Courier New"/>
                <a:cs typeface="Courier New"/>
              </a:rPr>
              <a:t>()</a:t>
            </a:r>
          </a:p>
          <a:p>
            <a:r>
              <a:rPr lang="en-US" sz="1800" dirty="0">
                <a:solidFill>
                  <a:srgbClr val="000000"/>
                </a:solidFill>
                <a:latin typeface="Courier New"/>
                <a:cs typeface="Courier New"/>
              </a:rPr>
              <a:t>{</a:t>
            </a:r>
          </a:p>
          <a:p>
            <a:r>
              <a:rPr lang="ro-RO" sz="1800" dirty="0">
                <a:solidFill>
                  <a:srgbClr val="000000"/>
                </a:solidFill>
                <a:latin typeface="Courier New"/>
                <a:cs typeface="Courier New"/>
              </a:rPr>
              <a:t>    printf(</a:t>
            </a:r>
            <a:r>
              <a:rPr lang="ro-RO" sz="1800" dirty="0">
                <a:solidFill>
                  <a:srgbClr val="9D206F"/>
                </a:solidFill>
                <a:latin typeface="Courier New"/>
                <a:cs typeface="Courier New"/>
              </a:rPr>
              <a:t>"L0\n"</a:t>
            </a:r>
            <a:r>
              <a:rPr lang="ro-RO" sz="1800" dirty="0">
                <a:solidFill>
                  <a:srgbClr val="000000"/>
                </a:solidFill>
                <a:latin typeface="Courier New"/>
                <a:cs typeface="Courier New"/>
              </a:rPr>
              <a:t>);</a:t>
            </a:r>
          </a:p>
          <a:p>
            <a:r>
              <a:rPr lang="en-US" sz="1800" dirty="0">
                <a:solidFill>
                  <a:srgbClr val="000000"/>
                </a:solidFill>
                <a:latin typeface="Courier New"/>
                <a:cs typeface="Courier New"/>
              </a:rPr>
              <a:t>    </a:t>
            </a:r>
            <a:r>
              <a:rPr lang="en-US" sz="1800" dirty="0">
                <a:solidFill>
                  <a:srgbClr val="C200FF"/>
                </a:solidFill>
                <a:latin typeface="Courier New"/>
                <a:cs typeface="Courier New"/>
              </a:rPr>
              <a:t>if</a:t>
            </a:r>
            <a:r>
              <a:rPr lang="en-US" sz="1800" dirty="0">
                <a:solidFill>
                  <a:srgbClr val="000000"/>
                </a:solidFill>
                <a:latin typeface="Courier New"/>
                <a:cs typeface="Courier New"/>
              </a:rPr>
              <a:t> (fork() != 0) {</a:t>
            </a:r>
          </a:p>
          <a:p>
            <a:r>
              <a:rPr lang="ro-RO" sz="1800" dirty="0">
                <a:solidFill>
                  <a:srgbClr val="000000"/>
                </a:solidFill>
                <a:latin typeface="Courier New"/>
                <a:cs typeface="Courier New"/>
              </a:rPr>
              <a:t>        printf(</a:t>
            </a:r>
            <a:r>
              <a:rPr lang="ro-RO" sz="1800" dirty="0">
                <a:solidFill>
                  <a:srgbClr val="9D206F"/>
                </a:solidFill>
                <a:latin typeface="Courier New"/>
                <a:cs typeface="Courier New"/>
              </a:rPr>
              <a:t>"L1\n"</a:t>
            </a:r>
            <a:r>
              <a:rPr lang="ro-RO" sz="1800" dirty="0">
                <a:solidFill>
                  <a:srgbClr val="000000"/>
                </a:solidFill>
                <a:latin typeface="Courier New"/>
                <a:cs typeface="Courier New"/>
              </a:rPr>
              <a:t>);</a:t>
            </a:r>
          </a:p>
          <a:p>
            <a:r>
              <a:rPr lang="en-US" sz="1800" dirty="0">
                <a:solidFill>
                  <a:srgbClr val="000000"/>
                </a:solidFill>
                <a:latin typeface="Courier New"/>
                <a:cs typeface="Courier New"/>
              </a:rPr>
              <a:t>        </a:t>
            </a:r>
            <a:r>
              <a:rPr lang="en-US" sz="1800" dirty="0">
                <a:solidFill>
                  <a:srgbClr val="C200FF"/>
                </a:solidFill>
                <a:latin typeface="Courier New"/>
                <a:cs typeface="Courier New"/>
              </a:rPr>
              <a:t>if</a:t>
            </a:r>
            <a:r>
              <a:rPr lang="en-US" sz="1800" dirty="0">
                <a:solidFill>
                  <a:srgbClr val="000000"/>
                </a:solidFill>
                <a:latin typeface="Courier New"/>
                <a:cs typeface="Courier New"/>
              </a:rPr>
              <a:t> (fork() != 0) {</a:t>
            </a:r>
          </a:p>
          <a:p>
            <a:r>
              <a:rPr lang="ro-RO" sz="1800" dirty="0">
                <a:solidFill>
                  <a:srgbClr val="000000"/>
                </a:solidFill>
                <a:latin typeface="Courier New"/>
                <a:cs typeface="Courier New"/>
              </a:rPr>
              <a:t>            printf(</a:t>
            </a:r>
            <a:r>
              <a:rPr lang="ro-RO" sz="1800" dirty="0">
                <a:solidFill>
                  <a:srgbClr val="9D206F"/>
                </a:solidFill>
                <a:latin typeface="Courier New"/>
                <a:cs typeface="Courier New"/>
              </a:rPr>
              <a:t>"L2\n"</a:t>
            </a:r>
            <a:r>
              <a:rPr lang="ro-RO" sz="1800" dirty="0">
                <a:solidFill>
                  <a:srgbClr val="000000"/>
                </a:solidFill>
                <a:latin typeface="Courier New"/>
                <a:cs typeface="Courier New"/>
              </a:rPr>
              <a:t>);</a:t>
            </a:r>
          </a:p>
          <a:p>
            <a:r>
              <a:rPr lang="ro-RO" sz="1800" dirty="0">
                <a:solidFill>
                  <a:srgbClr val="000000"/>
                </a:solidFill>
                <a:latin typeface="Courier New"/>
                <a:cs typeface="Courier New"/>
              </a:rPr>
              <a:t>	}</a:t>
            </a:r>
          </a:p>
          <a:p>
            <a:r>
              <a:rPr lang="ro-RO" sz="1800" dirty="0">
                <a:solidFill>
                  <a:srgbClr val="000000"/>
                </a:solidFill>
                <a:latin typeface="Courier New"/>
                <a:cs typeface="Courier New"/>
              </a:rPr>
              <a:t>    }</a:t>
            </a:r>
          </a:p>
          <a:p>
            <a:r>
              <a:rPr lang="en-US" sz="1800" dirty="0">
                <a:solidFill>
                  <a:srgbClr val="000000"/>
                </a:solidFill>
                <a:latin typeface="Courier New"/>
                <a:cs typeface="Courier New"/>
              </a:rPr>
              <a:t>    </a:t>
            </a:r>
            <a:r>
              <a:rPr lang="en-US" sz="1800" dirty="0" err="1">
                <a:solidFill>
                  <a:srgbClr val="000000"/>
                </a:solidFill>
                <a:latin typeface="Courier New"/>
                <a:cs typeface="Courier New"/>
              </a:rPr>
              <a:t>printf</a:t>
            </a:r>
            <a:r>
              <a:rPr lang="en-US" sz="1800" dirty="0">
                <a:solidFill>
                  <a:srgbClr val="000000"/>
                </a:solidFill>
                <a:latin typeface="Courier New"/>
                <a:cs typeface="Courier New"/>
              </a:rPr>
              <a:t>(</a:t>
            </a:r>
            <a:r>
              <a:rPr lang="en-US" sz="1800" dirty="0">
                <a:solidFill>
                  <a:srgbClr val="9D206F"/>
                </a:solidFill>
                <a:latin typeface="Courier New"/>
                <a:cs typeface="Courier New"/>
              </a:rPr>
              <a:t>"Bye\n"</a:t>
            </a:r>
            <a:r>
              <a:rPr lang="en-US" sz="1800" dirty="0">
                <a:solidFill>
                  <a:srgbClr val="000000"/>
                </a:solidFill>
                <a:latin typeface="Courier New"/>
                <a:cs typeface="Courier New"/>
              </a:rPr>
              <a:t>);</a:t>
            </a:r>
          </a:p>
          <a:p>
            <a:r>
              <a:rPr lang="en-US" sz="1800" dirty="0">
                <a:solidFill>
                  <a:srgbClr val="000000"/>
                </a:solidFill>
                <a:latin typeface="Courier New"/>
                <a:cs typeface="Courier New"/>
              </a:rPr>
              <a:t>}</a:t>
            </a:r>
          </a:p>
        </p:txBody>
      </p:sp>
      <p:grpSp>
        <p:nvGrpSpPr>
          <p:cNvPr id="2" name="Group 1"/>
          <p:cNvGrpSpPr>
            <a:grpSpLocks noChangeAspect="1"/>
          </p:cNvGrpSpPr>
          <p:nvPr/>
        </p:nvGrpSpPr>
        <p:grpSpPr>
          <a:xfrm>
            <a:off x="4090164" y="2068202"/>
            <a:ext cx="4863336" cy="1213951"/>
            <a:chOff x="2767585" y="4328459"/>
            <a:chExt cx="5721572" cy="1428183"/>
          </a:xfrm>
        </p:grpSpPr>
        <p:sp>
          <p:nvSpPr>
            <p:cNvPr id="28" name="Oval 27"/>
            <p:cNvSpPr>
              <a:spLocks noChangeAspect="1"/>
            </p:cNvSpPr>
            <p:nvPr/>
          </p:nvSpPr>
          <p:spPr>
            <a:xfrm>
              <a:off x="3206476" y="53390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29" name="TextBox 28"/>
            <p:cNvSpPr txBox="1"/>
            <p:nvPr/>
          </p:nvSpPr>
          <p:spPr>
            <a:xfrm>
              <a:off x="2767585" y="5376446"/>
              <a:ext cx="1032089" cy="380195"/>
            </a:xfrm>
            <a:prstGeom prst="rect">
              <a:avLst/>
            </a:prstGeom>
            <a:noFill/>
          </p:spPr>
          <p:txBody>
            <a:bodyPr wrap="non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sp>
          <p:nvSpPr>
            <p:cNvPr id="30" name="Oval 29"/>
            <p:cNvSpPr>
              <a:spLocks noChangeAspect="1"/>
            </p:cNvSpPr>
            <p:nvPr/>
          </p:nvSpPr>
          <p:spPr>
            <a:xfrm>
              <a:off x="5060388" y="53263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31" name="Oval 30"/>
            <p:cNvSpPr>
              <a:spLocks noChangeAspect="1"/>
            </p:cNvSpPr>
            <p:nvPr/>
          </p:nvSpPr>
          <p:spPr>
            <a:xfrm>
              <a:off x="5990722" y="532977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32" name="TextBox 31"/>
            <p:cNvSpPr txBox="1"/>
            <p:nvPr/>
          </p:nvSpPr>
          <p:spPr>
            <a:xfrm>
              <a:off x="4611011" y="5363746"/>
              <a:ext cx="1084145" cy="380196"/>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cxnSp>
          <p:nvCxnSpPr>
            <p:cNvPr id="33" name="Elbow Connector 35"/>
            <p:cNvCxnSpPr/>
            <p:nvPr/>
          </p:nvCxnSpPr>
          <p:spPr>
            <a:xfrm rot="5400000" flipH="1" flipV="1">
              <a:off x="6160499" y="4600584"/>
              <a:ext cx="640392" cy="885933"/>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4" name="Oval 33"/>
            <p:cNvSpPr>
              <a:spLocks noChangeAspect="1"/>
            </p:cNvSpPr>
            <p:nvPr/>
          </p:nvSpPr>
          <p:spPr>
            <a:xfrm>
              <a:off x="6939478" y="466492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cxnSp>
          <p:nvCxnSpPr>
            <p:cNvPr id="35" name="Straight Arrow Connector 34"/>
            <p:cNvCxnSpPr/>
            <p:nvPr/>
          </p:nvCxnSpPr>
          <p:spPr>
            <a:xfrm flipV="1">
              <a:off x="5151828" y="5368721"/>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V="1">
              <a:off x="3297916" y="5378033"/>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5561367" y="5363746"/>
              <a:ext cx="947222" cy="380196"/>
            </a:xfrm>
            <a:prstGeom prst="rect">
              <a:avLst/>
            </a:prstGeom>
            <a:noFill/>
          </p:spPr>
          <p:txBody>
            <a:bodyPr wrap="square" rtlCol="0">
              <a:spAutoFit/>
            </a:bodyPr>
            <a:lstStyle/>
            <a:p>
              <a:pPr algn="ctr"/>
              <a:r>
                <a:rPr lang="en-US" sz="1500" b="1" dirty="0">
                  <a:latin typeface="Courier New"/>
                  <a:cs typeface="Courier New"/>
                </a:rPr>
                <a:t>fork</a:t>
              </a:r>
            </a:p>
          </p:txBody>
        </p:sp>
        <p:sp>
          <p:nvSpPr>
            <p:cNvPr id="38" name="TextBox 37"/>
            <p:cNvSpPr txBox="1"/>
            <p:nvPr/>
          </p:nvSpPr>
          <p:spPr>
            <a:xfrm>
              <a:off x="6512857" y="4648200"/>
              <a:ext cx="1128428" cy="380196"/>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cxnSp>
          <p:nvCxnSpPr>
            <p:cNvPr id="39" name="Straight Arrow Connector 38"/>
            <p:cNvCxnSpPr/>
            <p:nvPr/>
          </p:nvCxnSpPr>
          <p:spPr>
            <a:xfrm flipV="1">
              <a:off x="6076442" y="5361945"/>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0" name="Oval 39"/>
            <p:cNvSpPr>
              <a:spLocks noChangeAspect="1"/>
            </p:cNvSpPr>
            <p:nvPr/>
          </p:nvSpPr>
          <p:spPr>
            <a:xfrm>
              <a:off x="6915336" y="530987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1" name="TextBox 40"/>
            <p:cNvSpPr txBox="1"/>
            <p:nvPr/>
          </p:nvSpPr>
          <p:spPr>
            <a:xfrm>
              <a:off x="6435216" y="5363746"/>
              <a:ext cx="1192488" cy="380196"/>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sp>
          <p:nvSpPr>
            <p:cNvPr id="42" name="Oval 41"/>
            <p:cNvSpPr>
              <a:spLocks noChangeAspect="1"/>
            </p:cNvSpPr>
            <p:nvPr/>
          </p:nvSpPr>
          <p:spPr>
            <a:xfrm>
              <a:off x="4133288" y="53390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3" name="TextBox 42"/>
            <p:cNvSpPr txBox="1"/>
            <p:nvPr/>
          </p:nvSpPr>
          <p:spPr>
            <a:xfrm>
              <a:off x="3847065" y="5376446"/>
              <a:ext cx="763947" cy="380196"/>
            </a:xfrm>
            <a:prstGeom prst="rect">
              <a:avLst/>
            </a:prstGeom>
            <a:noFill/>
          </p:spPr>
          <p:txBody>
            <a:bodyPr wrap="square" rtlCol="0">
              <a:spAutoFit/>
            </a:bodyPr>
            <a:lstStyle/>
            <a:p>
              <a:pPr algn="ctr"/>
              <a:r>
                <a:rPr lang="en-US" sz="1500" b="1" dirty="0">
                  <a:latin typeface="Courier New"/>
                  <a:cs typeface="Courier New"/>
                </a:rPr>
                <a:t>fork</a:t>
              </a:r>
            </a:p>
          </p:txBody>
        </p:sp>
        <p:cxnSp>
          <p:nvCxnSpPr>
            <p:cNvPr id="44" name="Straight Arrow Connector 43"/>
            <p:cNvCxnSpPr/>
            <p:nvPr/>
          </p:nvCxnSpPr>
          <p:spPr>
            <a:xfrm flipV="1">
              <a:off x="4224728" y="5371257"/>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5" name="Elbow Connector 35"/>
            <p:cNvCxnSpPr>
              <a:stCxn id="43" idx="0"/>
            </p:cNvCxnSpPr>
            <p:nvPr/>
          </p:nvCxnSpPr>
          <p:spPr>
            <a:xfrm rot="5400000" flipH="1" flipV="1">
              <a:off x="4307401" y="4620228"/>
              <a:ext cx="677858" cy="834582"/>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6" name="Oval 45"/>
            <p:cNvSpPr>
              <a:spLocks noChangeAspect="1"/>
            </p:cNvSpPr>
            <p:nvPr/>
          </p:nvSpPr>
          <p:spPr>
            <a:xfrm>
              <a:off x="5060388" y="46278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8" name="TextBox 47"/>
            <p:cNvSpPr txBox="1"/>
            <p:nvPr/>
          </p:nvSpPr>
          <p:spPr>
            <a:xfrm>
              <a:off x="4573477" y="4622800"/>
              <a:ext cx="1121679" cy="380196"/>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sp>
          <p:nvSpPr>
            <p:cNvPr id="80" name="TextBox 79"/>
            <p:cNvSpPr txBox="1"/>
            <p:nvPr/>
          </p:nvSpPr>
          <p:spPr>
            <a:xfrm>
              <a:off x="3045305" y="4994354"/>
              <a:ext cx="488866" cy="380195"/>
            </a:xfrm>
            <a:prstGeom prst="rect">
              <a:avLst/>
            </a:prstGeom>
            <a:noFill/>
          </p:spPr>
          <p:txBody>
            <a:bodyPr wrap="none" rtlCol="0">
              <a:spAutoFit/>
            </a:bodyPr>
            <a:lstStyle/>
            <a:p>
              <a:pPr algn="ctr"/>
              <a:r>
                <a:rPr lang="en-US" sz="1500" b="1" dirty="0">
                  <a:solidFill>
                    <a:srgbClr val="FF0000"/>
                  </a:solidFill>
                  <a:latin typeface="Courier New"/>
                  <a:cs typeface="Courier New"/>
                </a:rPr>
                <a:t>L0</a:t>
              </a:r>
            </a:p>
          </p:txBody>
        </p:sp>
        <p:sp>
          <p:nvSpPr>
            <p:cNvPr id="81" name="TextBox 80"/>
            <p:cNvSpPr txBox="1"/>
            <p:nvPr/>
          </p:nvSpPr>
          <p:spPr>
            <a:xfrm>
              <a:off x="6694440" y="4328459"/>
              <a:ext cx="624672" cy="380195"/>
            </a:xfrm>
            <a:prstGeom prst="rect">
              <a:avLst/>
            </a:prstGeom>
            <a:noFill/>
          </p:spPr>
          <p:txBody>
            <a:bodyPr wrap="none" rtlCol="0">
              <a:spAutoFit/>
            </a:bodyPr>
            <a:lstStyle/>
            <a:p>
              <a:pPr algn="ctr"/>
              <a:r>
                <a:rPr lang="en-US" sz="1500" b="1" dirty="0">
                  <a:solidFill>
                    <a:srgbClr val="FF0000"/>
                  </a:solidFill>
                  <a:latin typeface="Courier New"/>
                  <a:cs typeface="Courier New"/>
                </a:rPr>
                <a:t>Bye</a:t>
              </a:r>
            </a:p>
          </p:txBody>
        </p:sp>
        <p:sp>
          <p:nvSpPr>
            <p:cNvPr id="82" name="TextBox 81"/>
            <p:cNvSpPr txBox="1"/>
            <p:nvPr/>
          </p:nvSpPr>
          <p:spPr>
            <a:xfrm>
              <a:off x="4874105" y="4994354"/>
              <a:ext cx="488866" cy="380195"/>
            </a:xfrm>
            <a:prstGeom prst="rect">
              <a:avLst/>
            </a:prstGeom>
            <a:noFill/>
          </p:spPr>
          <p:txBody>
            <a:bodyPr wrap="none" rtlCol="0">
              <a:spAutoFit/>
            </a:bodyPr>
            <a:lstStyle/>
            <a:p>
              <a:pPr algn="ctr"/>
              <a:r>
                <a:rPr lang="en-US" sz="1500" b="1" dirty="0">
                  <a:solidFill>
                    <a:srgbClr val="FF0000"/>
                  </a:solidFill>
                  <a:latin typeface="Courier New"/>
                  <a:cs typeface="Courier New"/>
                </a:rPr>
                <a:t>L1</a:t>
              </a:r>
            </a:p>
          </p:txBody>
        </p:sp>
        <p:sp>
          <p:nvSpPr>
            <p:cNvPr id="83" name="TextBox 82"/>
            <p:cNvSpPr txBox="1"/>
            <p:nvPr/>
          </p:nvSpPr>
          <p:spPr>
            <a:xfrm>
              <a:off x="4806202" y="4328459"/>
              <a:ext cx="624672" cy="380195"/>
            </a:xfrm>
            <a:prstGeom prst="rect">
              <a:avLst/>
            </a:prstGeom>
            <a:noFill/>
          </p:spPr>
          <p:txBody>
            <a:bodyPr wrap="none" rtlCol="0">
              <a:spAutoFit/>
            </a:bodyPr>
            <a:lstStyle/>
            <a:p>
              <a:pPr algn="ctr"/>
              <a:r>
                <a:rPr lang="en-US" sz="1500" b="1" dirty="0">
                  <a:solidFill>
                    <a:srgbClr val="FF0000"/>
                  </a:solidFill>
                  <a:latin typeface="Courier New"/>
                  <a:cs typeface="Courier New"/>
                </a:rPr>
                <a:t>Bye</a:t>
              </a:r>
            </a:p>
          </p:txBody>
        </p:sp>
        <p:sp>
          <p:nvSpPr>
            <p:cNvPr id="84" name="TextBox 83"/>
            <p:cNvSpPr txBox="1"/>
            <p:nvPr/>
          </p:nvSpPr>
          <p:spPr>
            <a:xfrm>
              <a:off x="6738196" y="4994354"/>
              <a:ext cx="488866" cy="380195"/>
            </a:xfrm>
            <a:prstGeom prst="rect">
              <a:avLst/>
            </a:prstGeom>
            <a:noFill/>
          </p:spPr>
          <p:txBody>
            <a:bodyPr wrap="none" rtlCol="0">
              <a:spAutoFit/>
            </a:bodyPr>
            <a:lstStyle/>
            <a:p>
              <a:pPr algn="ctr"/>
              <a:r>
                <a:rPr lang="en-US" sz="1500" b="1" dirty="0">
                  <a:solidFill>
                    <a:srgbClr val="FF0000"/>
                  </a:solidFill>
                  <a:latin typeface="Courier New"/>
                  <a:cs typeface="Courier New"/>
                </a:rPr>
                <a:t>L2</a:t>
              </a:r>
            </a:p>
          </p:txBody>
        </p:sp>
        <p:cxnSp>
          <p:nvCxnSpPr>
            <p:cNvPr id="86" name="Straight Arrow Connector 85"/>
            <p:cNvCxnSpPr/>
            <p:nvPr/>
          </p:nvCxnSpPr>
          <p:spPr>
            <a:xfrm flipV="1">
              <a:off x="7009706" y="5346700"/>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87" name="Oval 86"/>
            <p:cNvSpPr>
              <a:spLocks noChangeAspect="1"/>
            </p:cNvSpPr>
            <p:nvPr/>
          </p:nvSpPr>
          <p:spPr>
            <a:xfrm>
              <a:off x="7848600" y="5289981"/>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88" name="TextBox 87"/>
            <p:cNvSpPr txBox="1"/>
            <p:nvPr/>
          </p:nvSpPr>
          <p:spPr>
            <a:xfrm>
              <a:off x="7430411" y="5350088"/>
              <a:ext cx="1058746" cy="380196"/>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sp>
          <p:nvSpPr>
            <p:cNvPr id="89" name="TextBox 88"/>
            <p:cNvSpPr txBox="1"/>
            <p:nvPr/>
          </p:nvSpPr>
          <p:spPr>
            <a:xfrm>
              <a:off x="7627705" y="4994354"/>
              <a:ext cx="624672" cy="380195"/>
            </a:xfrm>
            <a:prstGeom prst="rect">
              <a:avLst/>
            </a:prstGeom>
            <a:noFill/>
          </p:spPr>
          <p:txBody>
            <a:bodyPr wrap="none" rtlCol="0">
              <a:spAutoFit/>
            </a:bodyPr>
            <a:lstStyle/>
            <a:p>
              <a:pPr algn="ctr"/>
              <a:r>
                <a:rPr lang="en-US" sz="1500" b="1" dirty="0">
                  <a:solidFill>
                    <a:srgbClr val="FF0000"/>
                  </a:solidFill>
                  <a:latin typeface="Courier New"/>
                  <a:cs typeface="Courier New"/>
                </a:rPr>
                <a:t>Bye</a:t>
              </a:r>
            </a:p>
          </p:txBody>
        </p:sp>
      </p:grpSp>
      <p:sp>
        <p:nvSpPr>
          <p:cNvPr id="90" name="TextBox 89"/>
          <p:cNvSpPr txBox="1"/>
          <p:nvPr/>
        </p:nvSpPr>
        <p:spPr>
          <a:xfrm>
            <a:off x="6819107" y="4129849"/>
            <a:ext cx="2365712" cy="2031325"/>
          </a:xfrm>
          <a:prstGeom prst="rect">
            <a:avLst/>
          </a:prstGeom>
          <a:noFill/>
        </p:spPr>
        <p:txBody>
          <a:bodyPr wrap="none" rtlCol="0">
            <a:spAutoFit/>
          </a:bodyPr>
          <a:lstStyle/>
          <a:p>
            <a:r>
              <a:rPr lang="en-US" sz="1800" dirty="0">
                <a:latin typeface="Calibri" pitchFamily="34" charset="0"/>
              </a:rPr>
              <a:t>Feasible or Infeasible?</a:t>
            </a:r>
          </a:p>
          <a:p>
            <a:r>
              <a:rPr lang="en-US" sz="1800" dirty="0">
                <a:solidFill>
                  <a:srgbClr val="FF0000"/>
                </a:solidFill>
                <a:latin typeface="Courier New"/>
                <a:cs typeface="Courier New"/>
              </a:rPr>
              <a:t>L0</a:t>
            </a:r>
          </a:p>
          <a:p>
            <a:r>
              <a:rPr lang="en-US" sz="1800" dirty="0">
                <a:solidFill>
                  <a:srgbClr val="FF0000"/>
                </a:solidFill>
                <a:latin typeface="Courier New"/>
                <a:cs typeface="Courier New"/>
              </a:rPr>
              <a:t>L1</a:t>
            </a:r>
          </a:p>
          <a:p>
            <a:r>
              <a:rPr lang="en-US" sz="1800" dirty="0">
                <a:solidFill>
                  <a:srgbClr val="FF0000"/>
                </a:solidFill>
                <a:latin typeface="Courier New"/>
                <a:cs typeface="Courier New"/>
              </a:rPr>
              <a:t>Bye</a:t>
            </a:r>
          </a:p>
          <a:p>
            <a:r>
              <a:rPr lang="en-US" sz="1800" dirty="0">
                <a:solidFill>
                  <a:srgbClr val="FF0000"/>
                </a:solidFill>
                <a:latin typeface="Courier New"/>
                <a:cs typeface="Courier New"/>
              </a:rPr>
              <a:t>Bye</a:t>
            </a:r>
          </a:p>
          <a:p>
            <a:r>
              <a:rPr lang="en-US" sz="1800" dirty="0">
                <a:solidFill>
                  <a:srgbClr val="FF0000"/>
                </a:solidFill>
                <a:latin typeface="Courier New"/>
                <a:cs typeface="Courier New"/>
              </a:rPr>
              <a:t>L2</a:t>
            </a:r>
          </a:p>
          <a:p>
            <a:r>
              <a:rPr lang="en-US" sz="1800" dirty="0">
                <a:solidFill>
                  <a:srgbClr val="FF0000"/>
                </a:solidFill>
                <a:latin typeface="Courier New"/>
                <a:cs typeface="Courier New"/>
              </a:rPr>
              <a:t>Bye</a:t>
            </a:r>
          </a:p>
        </p:txBody>
      </p:sp>
      <p:sp>
        <p:nvSpPr>
          <p:cNvPr id="91" name="TextBox 90"/>
          <p:cNvSpPr txBox="1"/>
          <p:nvPr/>
        </p:nvSpPr>
        <p:spPr>
          <a:xfrm>
            <a:off x="4333332" y="4114800"/>
            <a:ext cx="2301592" cy="2031325"/>
          </a:xfrm>
          <a:prstGeom prst="rect">
            <a:avLst/>
          </a:prstGeom>
          <a:noFill/>
        </p:spPr>
        <p:txBody>
          <a:bodyPr wrap="none" rtlCol="0">
            <a:spAutoFit/>
          </a:bodyPr>
          <a:lstStyle/>
          <a:p>
            <a:r>
              <a:rPr lang="en-US" sz="1800" dirty="0">
                <a:latin typeface="Calibri" pitchFamily="34" charset="0"/>
              </a:rPr>
              <a:t>Feasible or Infeasible?</a:t>
            </a:r>
          </a:p>
          <a:p>
            <a:r>
              <a:rPr lang="en-US" sz="1800" dirty="0">
                <a:solidFill>
                  <a:srgbClr val="FF0000"/>
                </a:solidFill>
                <a:latin typeface="Courier New"/>
                <a:cs typeface="Courier New"/>
              </a:rPr>
              <a:t>L0</a:t>
            </a:r>
          </a:p>
          <a:p>
            <a:r>
              <a:rPr lang="en-US" sz="1800" dirty="0">
                <a:solidFill>
                  <a:srgbClr val="FF0000"/>
                </a:solidFill>
                <a:latin typeface="Courier New"/>
                <a:cs typeface="Courier New"/>
              </a:rPr>
              <a:t>Bye</a:t>
            </a:r>
          </a:p>
          <a:p>
            <a:r>
              <a:rPr lang="en-US" sz="1800" dirty="0">
                <a:solidFill>
                  <a:srgbClr val="FF0000"/>
                </a:solidFill>
                <a:latin typeface="Courier New"/>
                <a:cs typeface="Courier New"/>
              </a:rPr>
              <a:t>L1</a:t>
            </a:r>
          </a:p>
          <a:p>
            <a:r>
              <a:rPr lang="en-US" sz="1800" dirty="0">
                <a:solidFill>
                  <a:srgbClr val="FF0000"/>
                </a:solidFill>
                <a:latin typeface="Courier New"/>
                <a:cs typeface="Courier New"/>
              </a:rPr>
              <a:t>Bye</a:t>
            </a:r>
          </a:p>
          <a:p>
            <a:r>
              <a:rPr lang="en-US" sz="1800" dirty="0">
                <a:solidFill>
                  <a:srgbClr val="FF0000"/>
                </a:solidFill>
                <a:latin typeface="Courier New"/>
                <a:cs typeface="Courier New"/>
              </a:rPr>
              <a:t>Bye</a:t>
            </a:r>
          </a:p>
          <a:p>
            <a:r>
              <a:rPr lang="en-US" sz="1800" dirty="0">
                <a:solidFill>
                  <a:srgbClr val="FF0000"/>
                </a:solidFill>
                <a:latin typeface="Courier New"/>
                <a:cs typeface="Courier New"/>
              </a:rPr>
              <a:t>L2</a:t>
            </a:r>
          </a:p>
        </p:txBody>
      </p:sp>
      <p:sp>
        <p:nvSpPr>
          <p:cNvPr id="92" name="Rectangle 3"/>
          <p:cNvSpPr>
            <a:spLocks noChangeArrowheads="1"/>
          </p:cNvSpPr>
          <p:nvPr/>
        </p:nvSpPr>
        <p:spPr bwMode="auto">
          <a:xfrm>
            <a:off x="2915978" y="4224974"/>
            <a:ext cx="120581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forks.c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47" name="TextBox 46">
            <a:extLst>
              <a:ext uri="{FF2B5EF4-FFF2-40B4-BE49-F238E27FC236}">
                <a16:creationId xmlns:a16="http://schemas.microsoft.com/office/drawing/2014/main" id="{E19E31C7-AED9-4681-91F8-7918C46BEE34}"/>
              </a:ext>
            </a:extLst>
          </p:cNvPr>
          <p:cNvSpPr txBox="1"/>
          <p:nvPr/>
        </p:nvSpPr>
        <p:spPr>
          <a:xfrm>
            <a:off x="4342900" y="6139934"/>
            <a:ext cx="1109150" cy="369332"/>
          </a:xfrm>
          <a:prstGeom prst="rect">
            <a:avLst/>
          </a:prstGeom>
          <a:noFill/>
        </p:spPr>
        <p:txBody>
          <a:bodyPr wrap="none" rtlCol="0">
            <a:spAutoFit/>
          </a:bodyPr>
          <a:lstStyle/>
          <a:p>
            <a:r>
              <a:rPr lang="en-US" sz="1800" dirty="0">
                <a:solidFill>
                  <a:srgbClr val="AB8D8D"/>
                </a:solidFill>
                <a:latin typeface="Calibri" pitchFamily="34" charset="0"/>
              </a:rPr>
              <a:t>Infeasible</a:t>
            </a:r>
          </a:p>
        </p:txBody>
      </p:sp>
      <p:sp>
        <p:nvSpPr>
          <p:cNvPr id="50" name="TextBox 49">
            <a:extLst>
              <a:ext uri="{FF2B5EF4-FFF2-40B4-BE49-F238E27FC236}">
                <a16:creationId xmlns:a16="http://schemas.microsoft.com/office/drawing/2014/main" id="{B8292EB2-1905-4049-B792-DEA3899F6AA4}"/>
              </a:ext>
            </a:extLst>
          </p:cNvPr>
          <p:cNvSpPr txBox="1"/>
          <p:nvPr/>
        </p:nvSpPr>
        <p:spPr>
          <a:xfrm>
            <a:off x="6804446" y="6139934"/>
            <a:ext cx="958724" cy="369332"/>
          </a:xfrm>
          <a:prstGeom prst="rect">
            <a:avLst/>
          </a:prstGeom>
          <a:noFill/>
        </p:spPr>
        <p:txBody>
          <a:bodyPr wrap="none" rtlCol="0">
            <a:spAutoFit/>
          </a:bodyPr>
          <a:lstStyle/>
          <a:p>
            <a:r>
              <a:rPr lang="en-US" sz="1800" dirty="0">
                <a:solidFill>
                  <a:srgbClr val="AB8D8D"/>
                </a:solidFill>
                <a:latin typeface="Calibri" pitchFamily="34" charset="0"/>
              </a:rPr>
              <a:t>Feasible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a:xfrm>
            <a:off x="380999" y="457200"/>
            <a:ext cx="8434737" cy="573088"/>
          </a:xfrm>
        </p:spPr>
        <p:txBody>
          <a:bodyPr/>
          <a:lstStyle/>
          <a:p>
            <a:r>
              <a:rPr lang="en-US" dirty="0">
                <a:latin typeface="Courier New"/>
                <a:cs typeface="Courier New"/>
              </a:rPr>
              <a:t>fork</a:t>
            </a:r>
            <a:r>
              <a:rPr lang="en-US" dirty="0"/>
              <a:t> Example: Nested </a:t>
            </a:r>
            <a:r>
              <a:rPr lang="en-US" dirty="0">
                <a:latin typeface="Courier New"/>
                <a:cs typeface="Courier New"/>
              </a:rPr>
              <a:t>fork</a:t>
            </a:r>
            <a:r>
              <a:rPr lang="en-US" dirty="0"/>
              <a:t>s in children</a:t>
            </a:r>
          </a:p>
        </p:txBody>
      </p:sp>
      <p:sp>
        <p:nvSpPr>
          <p:cNvPr id="26" name="Text Box 3"/>
          <p:cNvSpPr txBox="1">
            <a:spLocks noChangeArrowheads="1"/>
          </p:cNvSpPr>
          <p:nvPr/>
        </p:nvSpPr>
        <p:spPr bwMode="auto">
          <a:xfrm>
            <a:off x="173493" y="1536690"/>
            <a:ext cx="3979165" cy="3139321"/>
          </a:xfrm>
          <a:prstGeom prst="rect">
            <a:avLst/>
          </a:prstGeom>
          <a:solidFill>
            <a:srgbClr val="F6F5BD"/>
          </a:solidFill>
          <a:ln w="3175">
            <a:solidFill>
              <a:schemeClr val="tx1"/>
            </a:solidFill>
            <a:miter lim="800000"/>
            <a:headEnd/>
            <a:tailEnd/>
          </a:ln>
          <a:effectLst/>
        </p:spPr>
        <p:txBody>
          <a:bodyPr wrap="none">
            <a:spAutoFit/>
          </a:bodyPr>
          <a:lstStyle/>
          <a:p>
            <a:r>
              <a:rPr lang="en-US" sz="1800" dirty="0">
                <a:solidFill>
                  <a:srgbClr val="2D961E"/>
                </a:solidFill>
                <a:latin typeface="Courier New"/>
                <a:cs typeface="Courier New"/>
              </a:rPr>
              <a:t>void</a:t>
            </a:r>
            <a:r>
              <a:rPr lang="en-US" sz="1800" dirty="0">
                <a:solidFill>
                  <a:srgbClr val="000000"/>
                </a:solidFill>
                <a:latin typeface="Courier New"/>
                <a:cs typeface="Courier New"/>
              </a:rPr>
              <a:t> </a:t>
            </a:r>
            <a:r>
              <a:rPr lang="en-US" sz="1800" dirty="0">
                <a:solidFill>
                  <a:srgbClr val="4A00FF"/>
                </a:solidFill>
                <a:latin typeface="Courier New"/>
                <a:cs typeface="Courier New"/>
              </a:rPr>
              <a:t>fork5</a:t>
            </a:r>
            <a:r>
              <a:rPr lang="en-US" sz="1800" dirty="0">
                <a:solidFill>
                  <a:srgbClr val="000000"/>
                </a:solidFill>
                <a:latin typeface="Courier New"/>
                <a:cs typeface="Courier New"/>
              </a:rPr>
              <a:t>()</a:t>
            </a:r>
          </a:p>
          <a:p>
            <a:r>
              <a:rPr lang="en-US" sz="1800" dirty="0">
                <a:solidFill>
                  <a:srgbClr val="000000"/>
                </a:solidFill>
                <a:latin typeface="Courier New"/>
                <a:cs typeface="Courier New"/>
              </a:rPr>
              <a:t>{</a:t>
            </a:r>
          </a:p>
          <a:p>
            <a:r>
              <a:rPr lang="ro-RO" sz="1800" dirty="0">
                <a:solidFill>
                  <a:srgbClr val="000000"/>
                </a:solidFill>
                <a:latin typeface="Courier New"/>
                <a:cs typeface="Courier New"/>
              </a:rPr>
              <a:t>    printf(</a:t>
            </a:r>
            <a:r>
              <a:rPr lang="ro-RO" sz="1800" dirty="0">
                <a:solidFill>
                  <a:srgbClr val="9D206F"/>
                </a:solidFill>
                <a:latin typeface="Courier New"/>
                <a:cs typeface="Courier New"/>
              </a:rPr>
              <a:t>"L0\n"</a:t>
            </a:r>
            <a:r>
              <a:rPr lang="ro-RO" sz="1800" dirty="0">
                <a:solidFill>
                  <a:srgbClr val="000000"/>
                </a:solidFill>
                <a:latin typeface="Courier New"/>
                <a:cs typeface="Courier New"/>
              </a:rPr>
              <a:t>);</a:t>
            </a:r>
          </a:p>
          <a:p>
            <a:r>
              <a:rPr lang="en-US" sz="1800" dirty="0">
                <a:solidFill>
                  <a:srgbClr val="000000"/>
                </a:solidFill>
                <a:latin typeface="Courier New"/>
                <a:cs typeface="Courier New"/>
              </a:rPr>
              <a:t>    </a:t>
            </a:r>
            <a:r>
              <a:rPr lang="en-US" sz="1800" dirty="0">
                <a:solidFill>
                  <a:srgbClr val="C200FF"/>
                </a:solidFill>
                <a:latin typeface="Courier New"/>
                <a:cs typeface="Courier New"/>
              </a:rPr>
              <a:t>if</a:t>
            </a:r>
            <a:r>
              <a:rPr lang="en-US" sz="1800" dirty="0">
                <a:solidFill>
                  <a:srgbClr val="000000"/>
                </a:solidFill>
                <a:latin typeface="Courier New"/>
                <a:cs typeface="Courier New"/>
              </a:rPr>
              <a:t> (fork() == 0) {</a:t>
            </a:r>
          </a:p>
          <a:p>
            <a:r>
              <a:rPr lang="ro-RO" sz="1800" dirty="0">
                <a:solidFill>
                  <a:srgbClr val="000000"/>
                </a:solidFill>
                <a:latin typeface="Courier New"/>
                <a:cs typeface="Courier New"/>
              </a:rPr>
              <a:t>        printf(</a:t>
            </a:r>
            <a:r>
              <a:rPr lang="ro-RO" sz="1800" dirty="0">
                <a:solidFill>
                  <a:srgbClr val="9D206F"/>
                </a:solidFill>
                <a:latin typeface="Courier New"/>
                <a:cs typeface="Courier New"/>
              </a:rPr>
              <a:t>"L1\n"</a:t>
            </a:r>
            <a:r>
              <a:rPr lang="ro-RO" sz="1800" dirty="0">
                <a:solidFill>
                  <a:srgbClr val="000000"/>
                </a:solidFill>
                <a:latin typeface="Courier New"/>
                <a:cs typeface="Courier New"/>
              </a:rPr>
              <a:t>);</a:t>
            </a:r>
          </a:p>
          <a:p>
            <a:r>
              <a:rPr lang="en-US" sz="1800" dirty="0">
                <a:solidFill>
                  <a:srgbClr val="000000"/>
                </a:solidFill>
                <a:latin typeface="Courier New"/>
                <a:cs typeface="Courier New"/>
              </a:rPr>
              <a:t>        </a:t>
            </a:r>
            <a:r>
              <a:rPr lang="en-US" sz="1800" dirty="0">
                <a:solidFill>
                  <a:srgbClr val="C200FF"/>
                </a:solidFill>
                <a:latin typeface="Courier New"/>
                <a:cs typeface="Courier New"/>
              </a:rPr>
              <a:t>if</a:t>
            </a:r>
            <a:r>
              <a:rPr lang="en-US" sz="1800" dirty="0">
                <a:solidFill>
                  <a:srgbClr val="000000"/>
                </a:solidFill>
                <a:latin typeface="Courier New"/>
                <a:cs typeface="Courier New"/>
              </a:rPr>
              <a:t> (fork() == 0) {</a:t>
            </a:r>
          </a:p>
          <a:p>
            <a:r>
              <a:rPr lang="ro-RO" sz="1800" dirty="0">
                <a:solidFill>
                  <a:srgbClr val="000000"/>
                </a:solidFill>
                <a:latin typeface="Courier New"/>
                <a:cs typeface="Courier New"/>
              </a:rPr>
              <a:t>            printf(</a:t>
            </a:r>
            <a:r>
              <a:rPr lang="ro-RO" sz="1800" dirty="0">
                <a:solidFill>
                  <a:srgbClr val="9D206F"/>
                </a:solidFill>
                <a:latin typeface="Courier New"/>
                <a:cs typeface="Courier New"/>
              </a:rPr>
              <a:t>"L2\n"</a:t>
            </a:r>
            <a:r>
              <a:rPr lang="ro-RO" sz="1800" dirty="0">
                <a:solidFill>
                  <a:srgbClr val="000000"/>
                </a:solidFill>
                <a:latin typeface="Courier New"/>
                <a:cs typeface="Courier New"/>
              </a:rPr>
              <a:t>);</a:t>
            </a:r>
          </a:p>
          <a:p>
            <a:r>
              <a:rPr lang="ro-RO" sz="1800" dirty="0">
                <a:solidFill>
                  <a:srgbClr val="000000"/>
                </a:solidFill>
                <a:latin typeface="Courier New"/>
                <a:cs typeface="Courier New"/>
              </a:rPr>
              <a:t>        }</a:t>
            </a:r>
          </a:p>
          <a:p>
            <a:r>
              <a:rPr lang="ro-RO" sz="1800" dirty="0">
                <a:solidFill>
                  <a:srgbClr val="000000"/>
                </a:solidFill>
                <a:latin typeface="Courier New"/>
                <a:cs typeface="Courier New"/>
              </a:rPr>
              <a:t>    }</a:t>
            </a:r>
          </a:p>
          <a:p>
            <a:r>
              <a:rPr lang="en-US" sz="1800" dirty="0">
                <a:solidFill>
                  <a:srgbClr val="000000"/>
                </a:solidFill>
                <a:latin typeface="Courier New"/>
                <a:cs typeface="Courier New"/>
              </a:rPr>
              <a:t>    </a:t>
            </a:r>
            <a:r>
              <a:rPr lang="en-US" sz="1800" dirty="0" err="1">
                <a:solidFill>
                  <a:srgbClr val="000000"/>
                </a:solidFill>
                <a:latin typeface="Courier New"/>
                <a:cs typeface="Courier New"/>
              </a:rPr>
              <a:t>printf</a:t>
            </a:r>
            <a:r>
              <a:rPr lang="en-US" sz="1800" dirty="0">
                <a:solidFill>
                  <a:srgbClr val="000000"/>
                </a:solidFill>
                <a:latin typeface="Courier New"/>
                <a:cs typeface="Courier New"/>
              </a:rPr>
              <a:t>(</a:t>
            </a:r>
            <a:r>
              <a:rPr lang="en-US" sz="1800" dirty="0">
                <a:solidFill>
                  <a:srgbClr val="9D206F"/>
                </a:solidFill>
                <a:latin typeface="Courier New"/>
                <a:cs typeface="Courier New"/>
              </a:rPr>
              <a:t>"Bye\n"</a:t>
            </a:r>
            <a:r>
              <a:rPr lang="en-US" sz="1800" dirty="0">
                <a:solidFill>
                  <a:srgbClr val="000000"/>
                </a:solidFill>
                <a:latin typeface="Courier New"/>
                <a:cs typeface="Courier New"/>
              </a:rPr>
              <a:t>);</a:t>
            </a:r>
          </a:p>
          <a:p>
            <a:r>
              <a:rPr lang="en-US" sz="1800" dirty="0">
                <a:solidFill>
                  <a:srgbClr val="000000"/>
                </a:solidFill>
                <a:latin typeface="Courier New"/>
                <a:cs typeface="Courier New"/>
              </a:rPr>
              <a:t>}</a:t>
            </a:r>
          </a:p>
        </p:txBody>
      </p:sp>
      <p:grpSp>
        <p:nvGrpSpPr>
          <p:cNvPr id="4" name="Group 3"/>
          <p:cNvGrpSpPr/>
          <p:nvPr/>
        </p:nvGrpSpPr>
        <p:grpSpPr>
          <a:xfrm>
            <a:off x="4153664" y="1799014"/>
            <a:ext cx="4863336" cy="1782386"/>
            <a:chOff x="4153664" y="1487067"/>
            <a:chExt cx="4863336" cy="1782386"/>
          </a:xfrm>
        </p:grpSpPr>
        <p:sp>
          <p:nvSpPr>
            <p:cNvPr id="49" name="Oval 48"/>
            <p:cNvSpPr>
              <a:spLocks noChangeAspect="1"/>
            </p:cNvSpPr>
            <p:nvPr/>
          </p:nvSpPr>
          <p:spPr>
            <a:xfrm>
              <a:off x="4526721" y="2914534"/>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50" name="TextBox 49"/>
            <p:cNvSpPr txBox="1"/>
            <p:nvPr/>
          </p:nvSpPr>
          <p:spPr>
            <a:xfrm>
              <a:off x="4153664" y="2946288"/>
              <a:ext cx="877276" cy="323165"/>
            </a:xfrm>
            <a:prstGeom prst="rect">
              <a:avLst/>
            </a:prstGeom>
            <a:noFill/>
          </p:spPr>
          <p:txBody>
            <a:bodyPr wrap="non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sp>
          <p:nvSpPr>
            <p:cNvPr id="51" name="Oval 50"/>
            <p:cNvSpPr>
              <a:spLocks noChangeAspect="1"/>
            </p:cNvSpPr>
            <p:nvPr/>
          </p:nvSpPr>
          <p:spPr>
            <a:xfrm>
              <a:off x="6102546" y="2903739"/>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52" name="Oval 51"/>
            <p:cNvSpPr>
              <a:spLocks noChangeAspect="1"/>
            </p:cNvSpPr>
            <p:nvPr/>
          </p:nvSpPr>
          <p:spPr>
            <a:xfrm>
              <a:off x="6893330" y="2335164"/>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53" name="TextBox 52"/>
            <p:cNvSpPr txBox="1"/>
            <p:nvPr/>
          </p:nvSpPr>
          <p:spPr>
            <a:xfrm>
              <a:off x="5720576" y="2935493"/>
              <a:ext cx="921523" cy="323165"/>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cxnSp>
          <p:nvCxnSpPr>
            <p:cNvPr id="54" name="Elbow Connector 35"/>
            <p:cNvCxnSpPr/>
            <p:nvPr/>
          </p:nvCxnSpPr>
          <p:spPr>
            <a:xfrm rot="5400000" flipH="1" flipV="1">
              <a:off x="7037642" y="1715351"/>
              <a:ext cx="544331" cy="753043"/>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5" name="Oval 54"/>
            <p:cNvSpPr>
              <a:spLocks noChangeAspect="1"/>
            </p:cNvSpPr>
            <p:nvPr/>
          </p:nvSpPr>
          <p:spPr>
            <a:xfrm>
              <a:off x="7699773" y="1770045"/>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cxnSp>
          <p:nvCxnSpPr>
            <p:cNvPr id="56" name="Straight Arrow Connector 55"/>
            <p:cNvCxnSpPr/>
            <p:nvPr/>
          </p:nvCxnSpPr>
          <p:spPr>
            <a:xfrm flipV="1">
              <a:off x="6180270" y="2368266"/>
              <a:ext cx="713060" cy="288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4604445" y="2947637"/>
              <a:ext cx="713060" cy="288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6528379" y="2305691"/>
              <a:ext cx="805139" cy="323165"/>
            </a:xfrm>
            <a:prstGeom prst="rect">
              <a:avLst/>
            </a:prstGeom>
            <a:noFill/>
          </p:spPr>
          <p:txBody>
            <a:bodyPr wrap="square" rtlCol="0">
              <a:spAutoFit/>
            </a:bodyPr>
            <a:lstStyle/>
            <a:p>
              <a:pPr algn="ctr"/>
              <a:r>
                <a:rPr lang="en-US" sz="1500" b="1" dirty="0">
                  <a:latin typeface="Courier New"/>
                  <a:cs typeface="Courier New"/>
                </a:rPr>
                <a:t>fork</a:t>
              </a:r>
            </a:p>
          </p:txBody>
        </p:sp>
        <p:sp>
          <p:nvSpPr>
            <p:cNvPr id="59" name="TextBox 58"/>
            <p:cNvSpPr txBox="1"/>
            <p:nvPr/>
          </p:nvSpPr>
          <p:spPr>
            <a:xfrm>
              <a:off x="7337145" y="1755826"/>
              <a:ext cx="959164" cy="323165"/>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cxnSp>
          <p:nvCxnSpPr>
            <p:cNvPr id="60" name="Straight Arrow Connector 59"/>
            <p:cNvCxnSpPr/>
            <p:nvPr/>
          </p:nvCxnSpPr>
          <p:spPr>
            <a:xfrm flipV="1">
              <a:off x="6966192" y="2362507"/>
              <a:ext cx="713060" cy="288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1" name="Oval 60"/>
            <p:cNvSpPr>
              <a:spLocks noChangeAspect="1"/>
            </p:cNvSpPr>
            <p:nvPr/>
          </p:nvSpPr>
          <p:spPr>
            <a:xfrm>
              <a:off x="7679252" y="2318247"/>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62" name="TextBox 61"/>
            <p:cNvSpPr txBox="1"/>
            <p:nvPr/>
          </p:nvSpPr>
          <p:spPr>
            <a:xfrm>
              <a:off x="7271150" y="2305691"/>
              <a:ext cx="1013615" cy="323165"/>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sp>
          <p:nvSpPr>
            <p:cNvPr id="63" name="Oval 62"/>
            <p:cNvSpPr>
              <a:spLocks noChangeAspect="1"/>
            </p:cNvSpPr>
            <p:nvPr/>
          </p:nvSpPr>
          <p:spPr>
            <a:xfrm>
              <a:off x="5314512" y="2914534"/>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64" name="TextBox 63"/>
            <p:cNvSpPr txBox="1"/>
            <p:nvPr/>
          </p:nvSpPr>
          <p:spPr>
            <a:xfrm>
              <a:off x="5071222" y="2946288"/>
              <a:ext cx="649355" cy="323165"/>
            </a:xfrm>
            <a:prstGeom prst="rect">
              <a:avLst/>
            </a:prstGeom>
            <a:noFill/>
          </p:spPr>
          <p:txBody>
            <a:bodyPr wrap="square" rtlCol="0">
              <a:spAutoFit/>
            </a:bodyPr>
            <a:lstStyle/>
            <a:p>
              <a:pPr algn="ctr"/>
              <a:r>
                <a:rPr lang="en-US" sz="1500" b="1" dirty="0">
                  <a:latin typeface="Courier New"/>
                  <a:cs typeface="Courier New"/>
                </a:rPr>
                <a:t>fork</a:t>
              </a:r>
            </a:p>
          </p:txBody>
        </p:sp>
        <p:cxnSp>
          <p:nvCxnSpPr>
            <p:cNvPr id="65" name="Straight Arrow Connector 64"/>
            <p:cNvCxnSpPr/>
            <p:nvPr/>
          </p:nvCxnSpPr>
          <p:spPr>
            <a:xfrm flipV="1">
              <a:off x="5392235" y="2941877"/>
              <a:ext cx="713060" cy="288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6" name="Elbow Connector 35"/>
            <p:cNvCxnSpPr>
              <a:stCxn id="64" idx="0"/>
            </p:cNvCxnSpPr>
            <p:nvPr/>
          </p:nvCxnSpPr>
          <p:spPr>
            <a:xfrm rot="5400000" flipH="1" flipV="1">
              <a:off x="5462509" y="2303503"/>
              <a:ext cx="576177" cy="709395"/>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7" name="Oval 66"/>
            <p:cNvSpPr>
              <a:spLocks noChangeAspect="1"/>
            </p:cNvSpPr>
            <p:nvPr/>
          </p:nvSpPr>
          <p:spPr>
            <a:xfrm>
              <a:off x="6102546" y="2310017"/>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68" name="TextBox 67"/>
            <p:cNvSpPr txBox="1"/>
            <p:nvPr/>
          </p:nvSpPr>
          <p:spPr>
            <a:xfrm>
              <a:off x="5562600" y="2305691"/>
              <a:ext cx="990551" cy="323165"/>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sp>
          <p:nvSpPr>
            <p:cNvPr id="69" name="TextBox 68"/>
            <p:cNvSpPr txBox="1"/>
            <p:nvPr/>
          </p:nvSpPr>
          <p:spPr>
            <a:xfrm>
              <a:off x="4389726" y="2621511"/>
              <a:ext cx="415536" cy="323165"/>
            </a:xfrm>
            <a:prstGeom prst="rect">
              <a:avLst/>
            </a:prstGeom>
            <a:noFill/>
          </p:spPr>
          <p:txBody>
            <a:bodyPr wrap="none" rtlCol="0">
              <a:spAutoFit/>
            </a:bodyPr>
            <a:lstStyle/>
            <a:p>
              <a:pPr algn="ctr"/>
              <a:r>
                <a:rPr lang="en-US" sz="1500" b="1" dirty="0">
                  <a:solidFill>
                    <a:srgbClr val="FF0000"/>
                  </a:solidFill>
                  <a:latin typeface="Courier New"/>
                  <a:cs typeface="Courier New"/>
                </a:rPr>
                <a:t>L0</a:t>
              </a:r>
            </a:p>
          </p:txBody>
        </p:sp>
        <p:sp>
          <p:nvSpPr>
            <p:cNvPr id="70" name="TextBox 69"/>
            <p:cNvSpPr txBox="1"/>
            <p:nvPr/>
          </p:nvSpPr>
          <p:spPr>
            <a:xfrm>
              <a:off x="7549209" y="1487067"/>
              <a:ext cx="415536" cy="323165"/>
            </a:xfrm>
            <a:prstGeom prst="rect">
              <a:avLst/>
            </a:prstGeom>
            <a:noFill/>
          </p:spPr>
          <p:txBody>
            <a:bodyPr wrap="none" rtlCol="0">
              <a:spAutoFit/>
            </a:bodyPr>
            <a:lstStyle/>
            <a:p>
              <a:pPr algn="ctr"/>
              <a:r>
                <a:rPr lang="en-US" sz="1500" b="1" dirty="0">
                  <a:solidFill>
                    <a:srgbClr val="FF0000"/>
                  </a:solidFill>
                  <a:latin typeface="Courier New"/>
                  <a:cs typeface="Courier New"/>
                </a:rPr>
                <a:t>L2</a:t>
              </a:r>
            </a:p>
          </p:txBody>
        </p:sp>
        <p:sp>
          <p:nvSpPr>
            <p:cNvPr id="71" name="TextBox 70"/>
            <p:cNvSpPr txBox="1"/>
            <p:nvPr/>
          </p:nvSpPr>
          <p:spPr>
            <a:xfrm>
              <a:off x="5886489" y="2621511"/>
              <a:ext cx="530971" cy="323165"/>
            </a:xfrm>
            <a:prstGeom prst="rect">
              <a:avLst/>
            </a:prstGeom>
            <a:noFill/>
          </p:spPr>
          <p:txBody>
            <a:bodyPr wrap="none" rtlCol="0">
              <a:spAutoFit/>
            </a:bodyPr>
            <a:lstStyle/>
            <a:p>
              <a:pPr algn="ctr"/>
              <a:r>
                <a:rPr lang="en-US" sz="1500" b="1" dirty="0">
                  <a:solidFill>
                    <a:srgbClr val="FF0000"/>
                  </a:solidFill>
                  <a:latin typeface="Courier New"/>
                  <a:cs typeface="Courier New"/>
                </a:rPr>
                <a:t>Bye</a:t>
              </a:r>
            </a:p>
          </p:txBody>
        </p:sp>
        <p:sp>
          <p:nvSpPr>
            <p:cNvPr id="72" name="TextBox 71"/>
            <p:cNvSpPr txBox="1"/>
            <p:nvPr/>
          </p:nvSpPr>
          <p:spPr>
            <a:xfrm>
              <a:off x="5944206" y="2055502"/>
              <a:ext cx="415536" cy="323165"/>
            </a:xfrm>
            <a:prstGeom prst="rect">
              <a:avLst/>
            </a:prstGeom>
            <a:noFill/>
          </p:spPr>
          <p:txBody>
            <a:bodyPr wrap="none" rtlCol="0">
              <a:spAutoFit/>
            </a:bodyPr>
            <a:lstStyle/>
            <a:p>
              <a:pPr algn="ctr"/>
              <a:r>
                <a:rPr lang="en-US" sz="1500" b="1" dirty="0">
                  <a:solidFill>
                    <a:srgbClr val="FF0000"/>
                  </a:solidFill>
                  <a:latin typeface="Courier New"/>
                  <a:cs typeface="Courier New"/>
                </a:rPr>
                <a:t>L1</a:t>
              </a:r>
            </a:p>
          </p:txBody>
        </p:sp>
        <p:sp>
          <p:nvSpPr>
            <p:cNvPr id="73" name="TextBox 72"/>
            <p:cNvSpPr txBox="1"/>
            <p:nvPr/>
          </p:nvSpPr>
          <p:spPr>
            <a:xfrm>
              <a:off x="7470966" y="2050056"/>
              <a:ext cx="530971" cy="323165"/>
            </a:xfrm>
            <a:prstGeom prst="rect">
              <a:avLst/>
            </a:prstGeom>
            <a:noFill/>
          </p:spPr>
          <p:txBody>
            <a:bodyPr wrap="none" rtlCol="0">
              <a:spAutoFit/>
            </a:bodyPr>
            <a:lstStyle/>
            <a:p>
              <a:pPr algn="ctr"/>
              <a:r>
                <a:rPr lang="en-US" sz="1500" b="1" dirty="0">
                  <a:solidFill>
                    <a:srgbClr val="FF0000"/>
                  </a:solidFill>
                  <a:latin typeface="Courier New"/>
                  <a:cs typeface="Courier New"/>
                </a:rPr>
                <a:t>Bye</a:t>
              </a:r>
            </a:p>
          </p:txBody>
        </p:sp>
        <p:cxnSp>
          <p:nvCxnSpPr>
            <p:cNvPr id="74" name="Straight Arrow Connector 73"/>
            <p:cNvCxnSpPr/>
            <p:nvPr/>
          </p:nvCxnSpPr>
          <p:spPr>
            <a:xfrm flipV="1">
              <a:off x="7759467" y="1816191"/>
              <a:ext cx="713060" cy="2880"/>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5" name="Oval 74"/>
            <p:cNvSpPr>
              <a:spLocks noChangeAspect="1"/>
            </p:cNvSpPr>
            <p:nvPr/>
          </p:nvSpPr>
          <p:spPr>
            <a:xfrm>
              <a:off x="8472527" y="1767980"/>
              <a:ext cx="77724" cy="77724"/>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76" name="TextBox 75"/>
            <p:cNvSpPr txBox="1"/>
            <p:nvPr/>
          </p:nvSpPr>
          <p:spPr>
            <a:xfrm>
              <a:off x="8117066" y="1755826"/>
              <a:ext cx="899934" cy="323165"/>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sp>
          <p:nvSpPr>
            <p:cNvPr id="77" name="TextBox 76"/>
            <p:cNvSpPr txBox="1"/>
            <p:nvPr/>
          </p:nvSpPr>
          <p:spPr>
            <a:xfrm>
              <a:off x="8284766" y="1487067"/>
              <a:ext cx="530971" cy="323165"/>
            </a:xfrm>
            <a:prstGeom prst="rect">
              <a:avLst/>
            </a:prstGeom>
            <a:noFill/>
          </p:spPr>
          <p:txBody>
            <a:bodyPr wrap="none" rtlCol="0">
              <a:spAutoFit/>
            </a:bodyPr>
            <a:lstStyle/>
            <a:p>
              <a:pPr algn="ctr"/>
              <a:r>
                <a:rPr lang="en-US" sz="1500" b="1" dirty="0">
                  <a:solidFill>
                    <a:srgbClr val="FF0000"/>
                  </a:solidFill>
                  <a:latin typeface="Courier New"/>
                  <a:cs typeface="Courier New"/>
                </a:rPr>
                <a:t>Bye</a:t>
              </a:r>
            </a:p>
          </p:txBody>
        </p:sp>
      </p:grpSp>
      <p:sp>
        <p:nvSpPr>
          <p:cNvPr id="78" name="TextBox 77"/>
          <p:cNvSpPr txBox="1"/>
          <p:nvPr/>
        </p:nvSpPr>
        <p:spPr>
          <a:xfrm>
            <a:off x="6778288" y="4278432"/>
            <a:ext cx="2365712" cy="2031325"/>
          </a:xfrm>
          <a:prstGeom prst="rect">
            <a:avLst/>
          </a:prstGeom>
          <a:noFill/>
        </p:spPr>
        <p:txBody>
          <a:bodyPr wrap="none" rtlCol="0">
            <a:spAutoFit/>
          </a:bodyPr>
          <a:lstStyle/>
          <a:p>
            <a:r>
              <a:rPr lang="en-US" sz="1800" dirty="0">
                <a:latin typeface="Calibri" pitchFamily="34" charset="0"/>
              </a:rPr>
              <a:t>Feasible or Infeasible?</a:t>
            </a:r>
          </a:p>
          <a:p>
            <a:r>
              <a:rPr lang="en-US" sz="1800" dirty="0">
                <a:solidFill>
                  <a:srgbClr val="FF0000"/>
                </a:solidFill>
                <a:latin typeface="Courier New"/>
                <a:cs typeface="Courier New"/>
              </a:rPr>
              <a:t>L0</a:t>
            </a:r>
          </a:p>
          <a:p>
            <a:r>
              <a:rPr lang="en-US" sz="1800" dirty="0">
                <a:solidFill>
                  <a:srgbClr val="FF0000"/>
                </a:solidFill>
                <a:latin typeface="Courier New"/>
                <a:cs typeface="Courier New"/>
              </a:rPr>
              <a:t>Bye</a:t>
            </a:r>
          </a:p>
          <a:p>
            <a:r>
              <a:rPr lang="en-US" sz="1800" dirty="0">
                <a:solidFill>
                  <a:srgbClr val="FF0000"/>
                </a:solidFill>
                <a:latin typeface="Courier New"/>
                <a:cs typeface="Courier New"/>
              </a:rPr>
              <a:t>L1</a:t>
            </a:r>
          </a:p>
          <a:p>
            <a:r>
              <a:rPr lang="en-US" sz="1800" dirty="0">
                <a:solidFill>
                  <a:srgbClr val="FF0000"/>
                </a:solidFill>
                <a:latin typeface="Courier New"/>
                <a:cs typeface="Courier New"/>
              </a:rPr>
              <a:t>L2</a:t>
            </a:r>
          </a:p>
          <a:p>
            <a:r>
              <a:rPr lang="en-US" sz="1800" dirty="0">
                <a:solidFill>
                  <a:srgbClr val="FF0000"/>
                </a:solidFill>
                <a:latin typeface="Courier New"/>
                <a:cs typeface="Courier New"/>
              </a:rPr>
              <a:t>Bye</a:t>
            </a:r>
          </a:p>
          <a:p>
            <a:r>
              <a:rPr lang="en-US" sz="1800" dirty="0">
                <a:solidFill>
                  <a:srgbClr val="FF0000"/>
                </a:solidFill>
                <a:latin typeface="Courier New"/>
                <a:cs typeface="Courier New"/>
              </a:rPr>
              <a:t>Bye</a:t>
            </a:r>
          </a:p>
        </p:txBody>
      </p:sp>
      <p:sp>
        <p:nvSpPr>
          <p:cNvPr id="79" name="TextBox 78"/>
          <p:cNvSpPr txBox="1"/>
          <p:nvPr/>
        </p:nvSpPr>
        <p:spPr>
          <a:xfrm>
            <a:off x="4325475" y="4276371"/>
            <a:ext cx="2301592" cy="2031325"/>
          </a:xfrm>
          <a:prstGeom prst="rect">
            <a:avLst/>
          </a:prstGeom>
          <a:noFill/>
        </p:spPr>
        <p:txBody>
          <a:bodyPr wrap="none" rtlCol="0">
            <a:spAutoFit/>
          </a:bodyPr>
          <a:lstStyle/>
          <a:p>
            <a:r>
              <a:rPr lang="en-US" sz="1800" dirty="0">
                <a:latin typeface="Calibri" pitchFamily="34" charset="0"/>
              </a:rPr>
              <a:t>Feasible or Infeasible?</a:t>
            </a:r>
          </a:p>
          <a:p>
            <a:r>
              <a:rPr lang="en-US" sz="1800" dirty="0">
                <a:solidFill>
                  <a:srgbClr val="FF0000"/>
                </a:solidFill>
                <a:latin typeface="Courier New"/>
                <a:cs typeface="Courier New"/>
              </a:rPr>
              <a:t>L0</a:t>
            </a:r>
          </a:p>
          <a:p>
            <a:r>
              <a:rPr lang="en-US" sz="1800" dirty="0">
                <a:solidFill>
                  <a:srgbClr val="FF0000"/>
                </a:solidFill>
                <a:latin typeface="Courier New"/>
                <a:cs typeface="Courier New"/>
              </a:rPr>
              <a:t>Bye</a:t>
            </a:r>
          </a:p>
          <a:p>
            <a:r>
              <a:rPr lang="en-US" sz="1800" dirty="0">
                <a:solidFill>
                  <a:srgbClr val="FF0000"/>
                </a:solidFill>
                <a:latin typeface="Courier New"/>
                <a:cs typeface="Courier New"/>
              </a:rPr>
              <a:t>L1</a:t>
            </a:r>
          </a:p>
          <a:p>
            <a:r>
              <a:rPr lang="en-US" sz="1800" dirty="0">
                <a:solidFill>
                  <a:srgbClr val="FF0000"/>
                </a:solidFill>
                <a:latin typeface="Courier New"/>
                <a:cs typeface="Courier New"/>
              </a:rPr>
              <a:t>Bye</a:t>
            </a:r>
          </a:p>
          <a:p>
            <a:r>
              <a:rPr lang="en-US" sz="1800" dirty="0">
                <a:solidFill>
                  <a:srgbClr val="FF0000"/>
                </a:solidFill>
                <a:latin typeface="Courier New"/>
                <a:cs typeface="Courier New"/>
              </a:rPr>
              <a:t>Bye</a:t>
            </a:r>
          </a:p>
          <a:p>
            <a:r>
              <a:rPr lang="en-US" sz="1800" dirty="0">
                <a:solidFill>
                  <a:srgbClr val="FF0000"/>
                </a:solidFill>
                <a:latin typeface="Courier New"/>
                <a:cs typeface="Courier New"/>
              </a:rPr>
              <a:t>L2</a:t>
            </a:r>
          </a:p>
        </p:txBody>
      </p:sp>
      <p:sp>
        <p:nvSpPr>
          <p:cNvPr id="80" name="Rectangle 3"/>
          <p:cNvSpPr>
            <a:spLocks noChangeArrowheads="1"/>
          </p:cNvSpPr>
          <p:nvPr/>
        </p:nvSpPr>
        <p:spPr bwMode="auto">
          <a:xfrm>
            <a:off x="2904610" y="4318348"/>
            <a:ext cx="120581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forks.c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37" name="TextBox 36">
            <a:extLst>
              <a:ext uri="{FF2B5EF4-FFF2-40B4-BE49-F238E27FC236}">
                <a16:creationId xmlns:a16="http://schemas.microsoft.com/office/drawing/2014/main" id="{52063E45-CAF6-4FAF-82FB-9BA550CD63DC}"/>
              </a:ext>
            </a:extLst>
          </p:cNvPr>
          <p:cNvSpPr txBox="1"/>
          <p:nvPr/>
        </p:nvSpPr>
        <p:spPr>
          <a:xfrm>
            <a:off x="4305410" y="6307696"/>
            <a:ext cx="1109150" cy="369332"/>
          </a:xfrm>
          <a:prstGeom prst="rect">
            <a:avLst/>
          </a:prstGeom>
          <a:noFill/>
        </p:spPr>
        <p:txBody>
          <a:bodyPr wrap="none" rtlCol="0">
            <a:spAutoFit/>
          </a:bodyPr>
          <a:lstStyle/>
          <a:p>
            <a:r>
              <a:rPr lang="en-US" sz="1800" dirty="0">
                <a:solidFill>
                  <a:srgbClr val="AB8D8D"/>
                </a:solidFill>
                <a:latin typeface="Calibri" pitchFamily="34" charset="0"/>
              </a:rPr>
              <a:t>Infeasible</a:t>
            </a:r>
          </a:p>
        </p:txBody>
      </p:sp>
      <p:sp>
        <p:nvSpPr>
          <p:cNvPr id="38" name="TextBox 37">
            <a:extLst>
              <a:ext uri="{FF2B5EF4-FFF2-40B4-BE49-F238E27FC236}">
                <a16:creationId xmlns:a16="http://schemas.microsoft.com/office/drawing/2014/main" id="{25AAF1CB-4857-44A8-800E-D007FE932D99}"/>
              </a:ext>
            </a:extLst>
          </p:cNvPr>
          <p:cNvSpPr txBox="1"/>
          <p:nvPr/>
        </p:nvSpPr>
        <p:spPr>
          <a:xfrm>
            <a:off x="6759390" y="6307696"/>
            <a:ext cx="958724" cy="369332"/>
          </a:xfrm>
          <a:prstGeom prst="rect">
            <a:avLst/>
          </a:prstGeom>
          <a:noFill/>
        </p:spPr>
        <p:txBody>
          <a:bodyPr wrap="none" rtlCol="0">
            <a:spAutoFit/>
          </a:bodyPr>
          <a:lstStyle/>
          <a:p>
            <a:r>
              <a:rPr lang="en-US" sz="1800" dirty="0">
                <a:solidFill>
                  <a:srgbClr val="AB8D8D"/>
                </a:solidFill>
                <a:latin typeface="Calibri" pitchFamily="34" charset="0"/>
              </a:rPr>
              <a:t>Feasible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a:xfrm>
            <a:off x="396875" y="1362075"/>
            <a:ext cx="8366125" cy="4972050"/>
          </a:xfrm>
        </p:spPr>
        <p:txBody>
          <a:bodyPr/>
          <a:lstStyle/>
          <a:p>
            <a:r>
              <a:rPr lang="en-US" dirty="0"/>
              <a:t>Exceptional Control Flow				</a:t>
            </a:r>
            <a:r>
              <a:rPr lang="en-US" dirty="0">
                <a:solidFill>
                  <a:srgbClr val="7F7F7F"/>
                </a:solidFill>
              </a:rPr>
              <a:t>CSAPP  8 </a:t>
            </a:r>
            <a:endParaRPr lang="en-US" dirty="0"/>
          </a:p>
          <a:p>
            <a:r>
              <a:rPr lang="en-US" dirty="0">
                <a:solidFill>
                  <a:srgbClr val="7F7F7F"/>
                </a:solidFill>
              </a:rPr>
              <a:t>Exceptions						CSAPP 8.1</a:t>
            </a:r>
          </a:p>
          <a:p>
            <a:r>
              <a:rPr lang="en-US" dirty="0">
                <a:solidFill>
                  <a:schemeClr val="bg1">
                    <a:lumMod val="50000"/>
                  </a:schemeClr>
                </a:solidFill>
              </a:rPr>
              <a:t>Processes						CSAPP 8.2</a:t>
            </a:r>
          </a:p>
          <a:p>
            <a:r>
              <a:rPr lang="en-US" dirty="0">
                <a:solidFill>
                  <a:schemeClr val="bg1">
                    <a:lumMod val="50000"/>
                  </a:schemeClr>
                </a:solidFill>
              </a:rPr>
              <a:t>Process Control					</a:t>
            </a:r>
            <a:r>
              <a:rPr lang="en-US">
                <a:solidFill>
                  <a:schemeClr val="bg1">
                    <a:lumMod val="50000"/>
                  </a:schemeClr>
                </a:solidFill>
              </a:rPr>
              <a:t>CSAPP 8.3-8.4</a:t>
            </a:r>
            <a:endParaRPr lang="en-US" dirty="0">
              <a:solidFill>
                <a:schemeClr val="bg1">
                  <a:lumMod val="50000"/>
                </a:schemeClr>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75939" y="2057400"/>
            <a:ext cx="7772400" cy="3124200"/>
          </a:xfrm>
        </p:spPr>
        <p:txBody>
          <a:bodyPr/>
          <a:lstStyle/>
          <a:p>
            <a:r>
              <a:rPr lang="en-US" dirty="0"/>
              <a:t>Quiz</a:t>
            </a:r>
            <a:br>
              <a:rPr lang="en-US" dirty="0"/>
            </a:br>
            <a:br>
              <a:rPr lang="en-US" dirty="0"/>
            </a:br>
            <a:r>
              <a:rPr lang="en-US" sz="2400" b="0" dirty="0">
                <a:hlinkClick r:id="rId3"/>
              </a:rPr>
              <a:t>https://canvas.cmu.edu/courses/24383/quizzes/67223</a:t>
            </a:r>
            <a:r>
              <a:rPr lang="en-US" sz="2400" b="0" dirty="0"/>
              <a:t> </a:t>
            </a:r>
            <a:br>
              <a:rPr lang="en-US" dirty="0"/>
            </a:br>
            <a:endParaRPr lang="en-US" dirty="0"/>
          </a:p>
        </p:txBody>
      </p:sp>
    </p:spTree>
    <p:extLst>
      <p:ext uri="{BB962C8B-B14F-4D97-AF65-F5344CB8AC3E}">
        <p14:creationId xmlns:p14="http://schemas.microsoft.com/office/powerpoint/2010/main" val="15141121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a:xfrm>
            <a:off x="381000" y="417512"/>
            <a:ext cx="6997700" cy="573088"/>
          </a:xfrm>
        </p:spPr>
        <p:txBody>
          <a:bodyPr/>
          <a:lstStyle/>
          <a:p>
            <a:r>
              <a:rPr lang="en-US" dirty="0"/>
              <a:t>Reaping Child Processes</a:t>
            </a:r>
          </a:p>
        </p:txBody>
      </p:sp>
      <p:sp>
        <p:nvSpPr>
          <p:cNvPr id="496643" name="Rectangle 3"/>
          <p:cNvSpPr>
            <a:spLocks noGrp="1" noChangeArrowheads="1"/>
          </p:cNvSpPr>
          <p:nvPr>
            <p:ph type="body" idx="1"/>
          </p:nvPr>
        </p:nvSpPr>
        <p:spPr>
          <a:xfrm>
            <a:off x="359679" y="914400"/>
            <a:ext cx="8307387" cy="5454650"/>
          </a:xfrm>
        </p:spPr>
        <p:txBody>
          <a:bodyPr/>
          <a:lstStyle/>
          <a:p>
            <a:r>
              <a:rPr lang="en-US" dirty="0"/>
              <a:t>Idea</a:t>
            </a:r>
          </a:p>
          <a:p>
            <a:pPr lvl="1"/>
            <a:r>
              <a:rPr lang="en-US" dirty="0"/>
              <a:t>When process terminates, it still consumes system resources</a:t>
            </a:r>
          </a:p>
          <a:p>
            <a:pPr lvl="2"/>
            <a:r>
              <a:rPr lang="en-US" dirty="0"/>
              <a:t>Examples: Exit status, various OS tables</a:t>
            </a:r>
          </a:p>
          <a:p>
            <a:pPr lvl="1"/>
            <a:r>
              <a:rPr lang="en-US" dirty="0"/>
              <a:t>Called a “zombie”</a:t>
            </a:r>
          </a:p>
          <a:p>
            <a:pPr lvl="2"/>
            <a:r>
              <a:rPr lang="en-US" dirty="0"/>
              <a:t>Living corpse, half alive and half dead</a:t>
            </a:r>
          </a:p>
          <a:p>
            <a:r>
              <a:rPr lang="en-US" dirty="0"/>
              <a:t>Reaping</a:t>
            </a:r>
          </a:p>
          <a:p>
            <a:pPr lvl="1"/>
            <a:r>
              <a:rPr lang="en-US" dirty="0"/>
              <a:t>Performed by parent on terminated child (using </a:t>
            </a:r>
            <a:r>
              <a:rPr lang="en-US" dirty="0">
                <a:latin typeface="Courier New"/>
                <a:cs typeface="Courier New"/>
              </a:rPr>
              <a:t>wait</a:t>
            </a:r>
            <a:r>
              <a:rPr lang="en-US" dirty="0"/>
              <a:t> or </a:t>
            </a:r>
            <a:r>
              <a:rPr lang="en-US" dirty="0" err="1">
                <a:latin typeface="Courier New"/>
                <a:cs typeface="Courier New"/>
              </a:rPr>
              <a:t>waitpid</a:t>
            </a:r>
            <a:r>
              <a:rPr lang="en-US" dirty="0"/>
              <a:t>)</a:t>
            </a:r>
          </a:p>
          <a:p>
            <a:pPr lvl="1"/>
            <a:r>
              <a:rPr lang="en-US" dirty="0"/>
              <a:t>Parent is given exit status information</a:t>
            </a:r>
          </a:p>
          <a:p>
            <a:pPr lvl="1"/>
            <a:r>
              <a:rPr lang="en-US" dirty="0"/>
              <a:t>Kernel then deletes zombie child process</a:t>
            </a:r>
          </a:p>
          <a:p>
            <a:r>
              <a:rPr lang="en-US" dirty="0"/>
              <a:t>What if parent doesn’t reap?</a:t>
            </a:r>
          </a:p>
          <a:p>
            <a:pPr lvl="1"/>
            <a:r>
              <a:rPr lang="en-US" dirty="0"/>
              <a:t>If any parent terminates without reaping a child, then the orphaned child should be reaped by </a:t>
            </a:r>
            <a:r>
              <a:rPr lang="en-US" b="1" dirty="0">
                <a:latin typeface="Courier New" pitchFamily="49" charset="0"/>
              </a:rPr>
              <a:t>init</a:t>
            </a:r>
            <a:r>
              <a:rPr lang="en-US" dirty="0"/>
              <a:t> process (</a:t>
            </a:r>
            <a:r>
              <a:rPr lang="en-US" dirty="0" err="1"/>
              <a:t>pid</a:t>
            </a:r>
            <a:r>
              <a:rPr lang="en-US" dirty="0"/>
              <a:t> == 1) </a:t>
            </a:r>
          </a:p>
          <a:p>
            <a:pPr lvl="2"/>
            <a:r>
              <a:rPr lang="en-US" dirty="0"/>
              <a:t>Unless </a:t>
            </a:r>
            <a:r>
              <a:rPr lang="en-US" dirty="0" err="1"/>
              <a:t>ppid</a:t>
            </a:r>
            <a:r>
              <a:rPr lang="en-US" dirty="0"/>
              <a:t> == 1!  Then need to reboot…</a:t>
            </a:r>
          </a:p>
          <a:p>
            <a:pPr lvl="1"/>
            <a:r>
              <a:rPr lang="en-US" dirty="0"/>
              <a:t>So, only need explicit reaping in long-running processes</a:t>
            </a:r>
          </a:p>
          <a:p>
            <a:pPr lvl="2"/>
            <a:r>
              <a:rPr lang="en-US" dirty="0"/>
              <a:t>e.g., shells and servers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664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664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664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664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9664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664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664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664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664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Text Box 2"/>
          <p:cNvSpPr txBox="1">
            <a:spLocks noChangeArrowheads="1"/>
          </p:cNvSpPr>
          <p:nvPr/>
        </p:nvSpPr>
        <p:spPr bwMode="auto">
          <a:xfrm>
            <a:off x="152400" y="2438400"/>
            <a:ext cx="4998484" cy="2554545"/>
          </a:xfrm>
          <a:prstGeom prst="rect">
            <a:avLst/>
          </a:prstGeom>
          <a:solidFill>
            <a:srgbClr val="DDDDDD"/>
          </a:solidFill>
          <a:ln w="3175">
            <a:noFill/>
            <a:miter lim="800000"/>
            <a:headEnd/>
            <a:tailEnd/>
          </a:ln>
          <a:effectLst/>
        </p:spPr>
        <p:txBody>
          <a:bodyPr wrap="none">
            <a:spAutoFit/>
          </a:bodyPr>
          <a:lstStyle/>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a:latin typeface="Courier New" pitchFamily="49" charset="0"/>
              </a:rPr>
              <a:t>./forks 7 &amp;</a:t>
            </a:r>
          </a:p>
          <a:p>
            <a:pPr algn="l">
              <a:lnSpc>
                <a:spcPct val="100000"/>
              </a:lnSpc>
            </a:pPr>
            <a:r>
              <a:rPr lang="en-US" sz="1600" dirty="0">
                <a:latin typeface="Courier New" pitchFamily="49" charset="0"/>
              </a:rPr>
              <a:t>[1] 6639</a:t>
            </a:r>
          </a:p>
          <a:p>
            <a:pPr algn="l">
              <a:lnSpc>
                <a:spcPct val="100000"/>
              </a:lnSpc>
            </a:pPr>
            <a:r>
              <a:rPr lang="en-US" sz="1600" dirty="0">
                <a:latin typeface="Courier New" pitchFamily="49" charset="0"/>
              </a:rPr>
              <a:t>Running Parent, PID = 6639</a:t>
            </a:r>
          </a:p>
          <a:p>
            <a:pPr algn="l">
              <a:lnSpc>
                <a:spcPct val="100000"/>
              </a:lnSpc>
            </a:pPr>
            <a:r>
              <a:rPr lang="en-US" sz="1600" dirty="0">
                <a:latin typeface="Courier New" pitchFamily="49" charset="0"/>
              </a:rPr>
              <a:t>Terminating Child, PID = 6640</a:t>
            </a:r>
          </a:p>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err="1">
                <a:latin typeface="Courier New" pitchFamily="49" charset="0"/>
              </a:rPr>
              <a:t>ps</a:t>
            </a:r>
            <a:endParaRPr lang="en-US" sz="1600" i="1" dirty="0">
              <a:latin typeface="Courier New" pitchFamily="49" charset="0"/>
            </a:endParaRPr>
          </a:p>
          <a:p>
            <a:pPr algn="l">
              <a:lnSpc>
                <a:spcPct val="100000"/>
              </a:lnSpc>
            </a:pPr>
            <a:r>
              <a:rPr lang="en-US" sz="1600" dirty="0">
                <a:latin typeface="Courier New" pitchFamily="49" charset="0"/>
              </a:rPr>
              <a:t>  PID TTY          TIME CMD</a:t>
            </a:r>
          </a:p>
          <a:p>
            <a:pPr algn="l">
              <a:lnSpc>
                <a:spcPct val="100000"/>
              </a:lnSpc>
            </a:pPr>
            <a:r>
              <a:rPr lang="en-US" sz="1600" dirty="0">
                <a:latin typeface="Courier New" pitchFamily="49" charset="0"/>
              </a:rPr>
              <a:t> 6585 ttyp9    00:00:00 </a:t>
            </a:r>
            <a:r>
              <a:rPr lang="en-US" sz="1600" dirty="0" err="1">
                <a:latin typeface="Courier New" pitchFamily="49" charset="0"/>
              </a:rPr>
              <a:t>tcsh</a:t>
            </a:r>
            <a:endParaRPr lang="en-US" sz="1600" dirty="0">
              <a:latin typeface="Courier New" pitchFamily="49" charset="0"/>
            </a:endParaRPr>
          </a:p>
          <a:p>
            <a:pPr algn="l">
              <a:lnSpc>
                <a:spcPct val="100000"/>
              </a:lnSpc>
            </a:pPr>
            <a:r>
              <a:rPr lang="en-US" sz="1600" dirty="0">
                <a:latin typeface="Courier New" pitchFamily="49" charset="0"/>
              </a:rPr>
              <a:t> 6639 ttyp9    00:00:03 forks</a:t>
            </a:r>
          </a:p>
          <a:p>
            <a:pPr algn="l">
              <a:lnSpc>
                <a:spcPct val="100000"/>
              </a:lnSpc>
            </a:pPr>
            <a:r>
              <a:rPr lang="en-US" sz="1600" dirty="0">
                <a:latin typeface="Courier New" pitchFamily="49" charset="0"/>
              </a:rPr>
              <a:t> 6640 ttyp9    00:00:00 forks &lt;defunct&gt;</a:t>
            </a:r>
          </a:p>
          <a:p>
            <a:pPr algn="l">
              <a:lnSpc>
                <a:spcPct val="100000"/>
              </a:lnSpc>
            </a:pPr>
            <a:r>
              <a:rPr lang="en-US" sz="1600" dirty="0">
                <a:latin typeface="Courier New" pitchFamily="49" charset="0"/>
              </a:rPr>
              <a:t> 6641 ttyp9    00:00:00 </a:t>
            </a:r>
            <a:r>
              <a:rPr lang="en-US" sz="1600" dirty="0" err="1">
                <a:latin typeface="Courier New" pitchFamily="49" charset="0"/>
              </a:rPr>
              <a:t>ps</a:t>
            </a:r>
            <a:endParaRPr lang="en-US" sz="1600" dirty="0">
              <a:latin typeface="Courier New" pitchFamily="49" charset="0"/>
            </a:endParaRPr>
          </a:p>
        </p:txBody>
      </p:sp>
      <p:sp>
        <p:nvSpPr>
          <p:cNvPr id="497667" name="Rectangle 3"/>
          <p:cNvSpPr>
            <a:spLocks noGrp="1" noChangeArrowheads="1"/>
          </p:cNvSpPr>
          <p:nvPr>
            <p:ph type="title"/>
          </p:nvPr>
        </p:nvSpPr>
        <p:spPr>
          <a:xfrm>
            <a:off x="381000" y="504825"/>
            <a:ext cx="2006600" cy="1095375"/>
          </a:xfrm>
        </p:spPr>
        <p:txBody>
          <a:bodyPr/>
          <a:lstStyle/>
          <a:p>
            <a:pPr marL="0" indent="0"/>
            <a:r>
              <a:rPr lang="en-US" dirty="0"/>
              <a:t>Zombie</a:t>
            </a:r>
            <a:br>
              <a:rPr lang="en-US" dirty="0"/>
            </a:br>
            <a:r>
              <a:rPr lang="en-US" dirty="0"/>
              <a:t>Example</a:t>
            </a:r>
          </a:p>
        </p:txBody>
      </p:sp>
      <p:sp>
        <p:nvSpPr>
          <p:cNvPr id="6" name="Rectangle 3"/>
          <p:cNvSpPr>
            <a:spLocks noChangeArrowheads="1"/>
          </p:cNvSpPr>
          <p:nvPr/>
        </p:nvSpPr>
        <p:spPr bwMode="auto">
          <a:xfrm>
            <a:off x="7796007" y="2586714"/>
            <a:ext cx="120581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forks.c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12" name="Text Box 2"/>
          <p:cNvSpPr txBox="1">
            <a:spLocks noChangeArrowheads="1"/>
          </p:cNvSpPr>
          <p:nvPr/>
        </p:nvSpPr>
        <p:spPr bwMode="auto">
          <a:xfrm>
            <a:off x="152400" y="2438400"/>
            <a:ext cx="3764172" cy="1077218"/>
          </a:xfrm>
          <a:prstGeom prst="rect">
            <a:avLst/>
          </a:prstGeom>
          <a:solidFill>
            <a:srgbClr val="DDDDDD"/>
          </a:solidFill>
          <a:ln w="3175">
            <a:noFill/>
            <a:miter lim="800000"/>
            <a:headEnd/>
            <a:tailEnd/>
          </a:ln>
          <a:effectLst/>
        </p:spPr>
        <p:txBody>
          <a:bodyPr wrap="none">
            <a:spAutoFit/>
          </a:bodyPr>
          <a:lstStyle/>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a:latin typeface="Courier New" pitchFamily="49" charset="0"/>
              </a:rPr>
              <a:t>./forks 7 &amp;</a:t>
            </a:r>
          </a:p>
          <a:p>
            <a:pPr algn="l">
              <a:lnSpc>
                <a:spcPct val="100000"/>
              </a:lnSpc>
            </a:pPr>
            <a:r>
              <a:rPr lang="en-US" sz="1600" dirty="0">
                <a:latin typeface="Courier New" pitchFamily="49" charset="0"/>
              </a:rPr>
              <a:t>[1] 6639</a:t>
            </a:r>
          </a:p>
          <a:p>
            <a:pPr algn="l">
              <a:lnSpc>
                <a:spcPct val="100000"/>
              </a:lnSpc>
            </a:pPr>
            <a:r>
              <a:rPr lang="en-US" sz="1600" dirty="0">
                <a:latin typeface="Courier New" pitchFamily="49" charset="0"/>
              </a:rPr>
              <a:t>Running Parent, PID = 6639</a:t>
            </a:r>
          </a:p>
          <a:p>
            <a:pPr algn="l">
              <a:lnSpc>
                <a:spcPct val="100000"/>
              </a:lnSpc>
            </a:pPr>
            <a:r>
              <a:rPr lang="en-US" sz="1600" dirty="0">
                <a:latin typeface="Courier New" pitchFamily="49" charset="0"/>
              </a:rPr>
              <a:t>Terminating Child, PID = 6640</a:t>
            </a:r>
          </a:p>
        </p:txBody>
      </p:sp>
      <p:sp>
        <p:nvSpPr>
          <p:cNvPr id="13" name="Text Box 2"/>
          <p:cNvSpPr txBox="1">
            <a:spLocks noChangeArrowheads="1"/>
          </p:cNvSpPr>
          <p:nvPr/>
        </p:nvSpPr>
        <p:spPr bwMode="auto">
          <a:xfrm>
            <a:off x="152400" y="2438400"/>
            <a:ext cx="4998484" cy="4003675"/>
          </a:xfrm>
          <a:prstGeom prst="rect">
            <a:avLst/>
          </a:prstGeom>
          <a:solidFill>
            <a:srgbClr val="DDDDDD"/>
          </a:solidFill>
          <a:ln w="3175">
            <a:noFill/>
            <a:miter lim="800000"/>
            <a:headEnd/>
            <a:tailEnd/>
          </a:ln>
          <a:effectLst/>
        </p:spPr>
        <p:txBody>
          <a:bodyPr wrap="square">
            <a:spAutoFit/>
          </a:bodyPr>
          <a:lstStyle/>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a:latin typeface="Courier New" pitchFamily="49" charset="0"/>
              </a:rPr>
              <a:t>./forks 7 &amp;</a:t>
            </a:r>
          </a:p>
          <a:p>
            <a:pPr algn="l">
              <a:lnSpc>
                <a:spcPct val="100000"/>
              </a:lnSpc>
            </a:pPr>
            <a:r>
              <a:rPr lang="en-US" sz="1600" dirty="0">
                <a:latin typeface="Courier New" pitchFamily="49" charset="0"/>
              </a:rPr>
              <a:t>[1] 6639</a:t>
            </a:r>
          </a:p>
          <a:p>
            <a:pPr algn="l">
              <a:lnSpc>
                <a:spcPct val="100000"/>
              </a:lnSpc>
            </a:pPr>
            <a:r>
              <a:rPr lang="en-US" sz="1600" dirty="0">
                <a:latin typeface="Courier New" pitchFamily="49" charset="0"/>
              </a:rPr>
              <a:t>Running Parent, PID = 6639</a:t>
            </a:r>
          </a:p>
          <a:p>
            <a:pPr algn="l">
              <a:lnSpc>
                <a:spcPct val="100000"/>
              </a:lnSpc>
            </a:pPr>
            <a:r>
              <a:rPr lang="en-US" sz="1600" dirty="0">
                <a:latin typeface="Courier New" pitchFamily="49" charset="0"/>
              </a:rPr>
              <a:t>Terminating Child, PID = 6640</a:t>
            </a:r>
          </a:p>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err="1">
                <a:latin typeface="Courier New" pitchFamily="49" charset="0"/>
              </a:rPr>
              <a:t>ps</a:t>
            </a:r>
            <a:endParaRPr lang="en-US" sz="1600" i="1" dirty="0">
              <a:latin typeface="Courier New" pitchFamily="49" charset="0"/>
            </a:endParaRPr>
          </a:p>
          <a:p>
            <a:pPr algn="l">
              <a:lnSpc>
                <a:spcPct val="100000"/>
              </a:lnSpc>
            </a:pPr>
            <a:r>
              <a:rPr lang="en-US" sz="1600" dirty="0">
                <a:latin typeface="Courier New" pitchFamily="49" charset="0"/>
              </a:rPr>
              <a:t>  PID TTY          TIME CMD</a:t>
            </a:r>
          </a:p>
          <a:p>
            <a:pPr algn="l">
              <a:lnSpc>
                <a:spcPct val="100000"/>
              </a:lnSpc>
            </a:pPr>
            <a:r>
              <a:rPr lang="en-US" sz="1600" dirty="0">
                <a:latin typeface="Courier New" pitchFamily="49" charset="0"/>
              </a:rPr>
              <a:t> 6585 ttyp9    00:00:00 </a:t>
            </a:r>
            <a:r>
              <a:rPr lang="en-US" sz="1600" dirty="0" err="1">
                <a:latin typeface="Courier New" pitchFamily="49" charset="0"/>
              </a:rPr>
              <a:t>tcsh</a:t>
            </a:r>
            <a:endParaRPr lang="en-US" sz="1600" dirty="0">
              <a:latin typeface="Courier New" pitchFamily="49" charset="0"/>
            </a:endParaRPr>
          </a:p>
          <a:p>
            <a:pPr algn="l">
              <a:lnSpc>
                <a:spcPct val="100000"/>
              </a:lnSpc>
            </a:pPr>
            <a:r>
              <a:rPr lang="en-US" sz="1600" dirty="0">
                <a:latin typeface="Courier New" pitchFamily="49" charset="0"/>
              </a:rPr>
              <a:t> 6639 ttyp9    00:00:03 forks</a:t>
            </a:r>
          </a:p>
          <a:p>
            <a:pPr algn="l">
              <a:lnSpc>
                <a:spcPct val="100000"/>
              </a:lnSpc>
            </a:pPr>
            <a:r>
              <a:rPr lang="en-US" sz="1600" dirty="0">
                <a:latin typeface="Courier New" pitchFamily="49" charset="0"/>
              </a:rPr>
              <a:t> 6640 ttyp9    00:00:00 forks &lt;defunct&gt;</a:t>
            </a:r>
          </a:p>
          <a:p>
            <a:pPr algn="l">
              <a:lnSpc>
                <a:spcPct val="100000"/>
              </a:lnSpc>
            </a:pPr>
            <a:r>
              <a:rPr lang="en-US" sz="1600" dirty="0">
                <a:latin typeface="Courier New" pitchFamily="49" charset="0"/>
              </a:rPr>
              <a:t> 6641 ttyp9    00:00:00 </a:t>
            </a:r>
            <a:r>
              <a:rPr lang="en-US" sz="1600" dirty="0" err="1">
                <a:latin typeface="Courier New" pitchFamily="49" charset="0"/>
              </a:rPr>
              <a:t>ps</a:t>
            </a:r>
            <a:endParaRPr lang="en-US" sz="1600" dirty="0">
              <a:latin typeface="Courier New" pitchFamily="49" charset="0"/>
            </a:endParaRPr>
          </a:p>
          <a:p>
            <a:pPr algn="l">
              <a:lnSpc>
                <a:spcPct val="100000"/>
              </a:lnSpc>
            </a:pPr>
            <a:r>
              <a:rPr lang="en-US" sz="1600" dirty="0" err="1">
                <a:latin typeface="Courier New" pitchFamily="49" charset="0"/>
              </a:rPr>
              <a:t>linux</a:t>
            </a:r>
            <a:r>
              <a:rPr lang="en-US" sz="1600" dirty="0">
                <a:latin typeface="Courier New" pitchFamily="49" charset="0"/>
              </a:rPr>
              <a:t>&gt;</a:t>
            </a:r>
            <a:r>
              <a:rPr lang="en-US" sz="1600" i="1" dirty="0">
                <a:latin typeface="Courier New" pitchFamily="49" charset="0"/>
              </a:rPr>
              <a:t> kill 6639</a:t>
            </a:r>
          </a:p>
          <a:p>
            <a:pPr algn="l">
              <a:lnSpc>
                <a:spcPct val="100000"/>
              </a:lnSpc>
            </a:pPr>
            <a:r>
              <a:rPr lang="en-US" sz="1600" dirty="0">
                <a:latin typeface="Courier New" pitchFamily="49" charset="0"/>
              </a:rPr>
              <a:t>[1]    Terminated</a:t>
            </a:r>
          </a:p>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err="1">
                <a:latin typeface="Courier New" pitchFamily="49" charset="0"/>
              </a:rPr>
              <a:t>ps</a:t>
            </a:r>
            <a:endParaRPr lang="en-US" sz="1600" i="1" dirty="0">
              <a:latin typeface="Courier New" pitchFamily="49" charset="0"/>
            </a:endParaRPr>
          </a:p>
          <a:p>
            <a:pPr algn="l">
              <a:lnSpc>
                <a:spcPct val="100000"/>
              </a:lnSpc>
            </a:pPr>
            <a:r>
              <a:rPr lang="en-US" sz="1600" dirty="0">
                <a:latin typeface="Courier New" pitchFamily="49" charset="0"/>
              </a:rPr>
              <a:t>  PID TTY          TIME CMD</a:t>
            </a:r>
          </a:p>
          <a:p>
            <a:pPr algn="l">
              <a:lnSpc>
                <a:spcPct val="100000"/>
              </a:lnSpc>
            </a:pPr>
            <a:r>
              <a:rPr lang="en-US" sz="1600" dirty="0">
                <a:latin typeface="Courier New" pitchFamily="49" charset="0"/>
              </a:rPr>
              <a:t> 6585 ttyp9    00:00:00 </a:t>
            </a:r>
            <a:r>
              <a:rPr lang="en-US" sz="1600" dirty="0" err="1">
                <a:latin typeface="Courier New" pitchFamily="49" charset="0"/>
              </a:rPr>
              <a:t>tcsh</a:t>
            </a:r>
            <a:endParaRPr lang="en-US" sz="1600" dirty="0">
              <a:latin typeface="Courier New" pitchFamily="49" charset="0"/>
            </a:endParaRPr>
          </a:p>
          <a:p>
            <a:pPr algn="l">
              <a:lnSpc>
                <a:spcPct val="100000"/>
              </a:lnSpc>
            </a:pPr>
            <a:r>
              <a:rPr lang="en-US" sz="1600" dirty="0">
                <a:latin typeface="Courier New" pitchFamily="49" charset="0"/>
              </a:rPr>
              <a:t> 6642 ttyp9    00:00:00 </a:t>
            </a:r>
            <a:r>
              <a:rPr lang="en-US" sz="1600" dirty="0" err="1">
                <a:latin typeface="Courier New" pitchFamily="49" charset="0"/>
              </a:rPr>
              <a:t>ps</a:t>
            </a:r>
            <a:endParaRPr lang="en-US" sz="1600" dirty="0">
              <a:latin typeface="Courier New" pitchFamily="49" charset="0"/>
            </a:endParaRPr>
          </a:p>
        </p:txBody>
      </p:sp>
      <p:sp>
        <p:nvSpPr>
          <p:cNvPr id="497668" name="Rectangle 4"/>
          <p:cNvSpPr>
            <a:spLocks noGrp="1" noChangeArrowheads="1"/>
          </p:cNvSpPr>
          <p:nvPr>
            <p:ph type="body" idx="1"/>
          </p:nvPr>
        </p:nvSpPr>
        <p:spPr>
          <a:xfrm>
            <a:off x="5638800" y="3994150"/>
            <a:ext cx="3505200" cy="2635250"/>
          </a:xfrm>
        </p:spPr>
        <p:txBody>
          <a:bodyPr/>
          <a:lstStyle/>
          <a:p>
            <a:r>
              <a:rPr lang="en-US" sz="2000" dirty="0" err="1">
                <a:latin typeface="Courier New" pitchFamily="49" charset="0"/>
              </a:rPr>
              <a:t>ps</a:t>
            </a:r>
            <a:r>
              <a:rPr lang="en-US" sz="2000" b="0" dirty="0"/>
              <a:t> shows child process as “defunct” (i.e., a zombie)</a:t>
            </a:r>
          </a:p>
          <a:p>
            <a:endParaRPr lang="en-US" sz="2000" b="0" dirty="0"/>
          </a:p>
          <a:p>
            <a:r>
              <a:rPr lang="en-US" sz="2000" b="0" dirty="0"/>
              <a:t>Killing parent allows child to be reaped by </a:t>
            </a:r>
            <a:r>
              <a:rPr lang="en-US" sz="2000" dirty="0" err="1">
                <a:latin typeface="Courier New" pitchFamily="49" charset="0"/>
              </a:rPr>
              <a:t>init</a:t>
            </a:r>
            <a:endParaRPr lang="en-US" sz="2000" dirty="0">
              <a:latin typeface="Courier New" pitchFamily="49" charset="0"/>
            </a:endParaRPr>
          </a:p>
        </p:txBody>
      </p:sp>
      <p:cxnSp>
        <p:nvCxnSpPr>
          <p:cNvPr id="3" name="Straight Arrow Connector 2"/>
          <p:cNvCxnSpPr/>
          <p:nvPr/>
        </p:nvCxnSpPr>
        <p:spPr bwMode="auto">
          <a:xfrm flipH="1">
            <a:off x="5067300" y="4419600"/>
            <a:ext cx="800101" cy="152400"/>
          </a:xfrm>
          <a:prstGeom prst="straightConnector1">
            <a:avLst/>
          </a:prstGeom>
          <a:noFill/>
          <a:ln w="38100" cap="flat" cmpd="sng" algn="ctr">
            <a:solidFill>
              <a:srgbClr val="FF0000"/>
            </a:solidFill>
            <a:prstDash val="solid"/>
            <a:round/>
            <a:headEnd type="none" w="med" len="med"/>
            <a:tailEnd type="arrow"/>
          </a:ln>
          <a:effectLst/>
        </p:spPr>
      </p:cxnSp>
      <p:grpSp>
        <p:nvGrpSpPr>
          <p:cNvPr id="11" name="Group 10"/>
          <p:cNvGrpSpPr/>
          <p:nvPr/>
        </p:nvGrpSpPr>
        <p:grpSpPr>
          <a:xfrm>
            <a:off x="3733800" y="5410200"/>
            <a:ext cx="2041080" cy="914400"/>
            <a:chOff x="3733800" y="5410200"/>
            <a:chExt cx="2041080" cy="914400"/>
          </a:xfrm>
        </p:grpSpPr>
        <p:cxnSp>
          <p:nvCxnSpPr>
            <p:cNvPr id="5" name="Straight Arrow Connector 4"/>
            <p:cNvCxnSpPr/>
            <p:nvPr/>
          </p:nvCxnSpPr>
          <p:spPr bwMode="auto">
            <a:xfrm flipH="1">
              <a:off x="4038600" y="5410200"/>
              <a:ext cx="1736280" cy="723900"/>
            </a:xfrm>
            <a:prstGeom prst="straightConnector1">
              <a:avLst/>
            </a:prstGeom>
            <a:noFill/>
            <a:ln w="38100" cap="flat" cmpd="sng" algn="ctr">
              <a:solidFill>
                <a:srgbClr val="FF0000"/>
              </a:solidFill>
              <a:prstDash val="solid"/>
              <a:round/>
              <a:headEnd type="none" w="med" len="med"/>
              <a:tailEnd type="arrow"/>
            </a:ln>
            <a:effectLst/>
          </p:spPr>
        </p:cxnSp>
        <p:sp>
          <p:nvSpPr>
            <p:cNvPr id="9" name="Right Brace 8"/>
            <p:cNvSpPr/>
            <p:nvPr/>
          </p:nvSpPr>
          <p:spPr bwMode="auto">
            <a:xfrm>
              <a:off x="3733800" y="5943600"/>
              <a:ext cx="228600" cy="381000"/>
            </a:xfrm>
            <a:prstGeom prst="rightBrace">
              <a:avLst/>
            </a:prstGeom>
            <a:noFill/>
            <a:ln w="25400" cap="flat" cmpd="sng" algn="ctr">
              <a:solidFill>
                <a:srgbClr val="FF0000"/>
              </a:solidFill>
              <a:prstDash val="solid"/>
              <a:round/>
              <a:headEnd type="none" w="med" len="med"/>
              <a:tailEnd type="none" w="med" len="med"/>
            </a:ln>
            <a:effectLst/>
          </p:spPr>
          <p:txBody>
            <a:bodyPr rtlCol="0" anchor="ctr"/>
            <a:lstStyle/>
            <a:p>
              <a:pPr algn="ctr"/>
              <a:endParaRPr lang="en-US"/>
            </a:p>
          </p:txBody>
        </p:sp>
      </p:grpSp>
      <p:sp>
        <p:nvSpPr>
          <p:cNvPr id="497669" name="Text Box 5"/>
          <p:cNvSpPr txBox="1">
            <a:spLocks noChangeArrowheads="1"/>
          </p:cNvSpPr>
          <p:nvPr/>
        </p:nvSpPr>
        <p:spPr bwMode="auto">
          <a:xfrm>
            <a:off x="2547938" y="482164"/>
            <a:ext cx="6453885" cy="2462213"/>
          </a:xfrm>
          <a:prstGeom prst="rect">
            <a:avLst/>
          </a:prstGeom>
          <a:solidFill>
            <a:srgbClr val="F6F5BD"/>
          </a:solidFill>
          <a:ln w="3175">
            <a:solidFill>
              <a:schemeClr val="tx1"/>
            </a:solidFill>
            <a:miter lim="800000"/>
            <a:headEnd/>
            <a:tailEnd/>
          </a:ln>
          <a:effectLst/>
        </p:spPr>
        <p:txBody>
          <a:bodyPr wrap="none">
            <a:spAutoFit/>
          </a:bodyPr>
          <a:lstStyle/>
          <a:p>
            <a:r>
              <a:rPr lang="en-US" sz="1400" dirty="0">
                <a:solidFill>
                  <a:srgbClr val="2D961E"/>
                </a:solidFill>
                <a:latin typeface="Courier New"/>
                <a:cs typeface="Courier New"/>
              </a:rPr>
              <a:t>void</a:t>
            </a:r>
            <a:r>
              <a:rPr lang="en-US" sz="1400" dirty="0">
                <a:solidFill>
                  <a:srgbClr val="000000"/>
                </a:solidFill>
                <a:latin typeface="Courier New"/>
                <a:cs typeface="Courier New"/>
              </a:rPr>
              <a:t> </a:t>
            </a:r>
            <a:r>
              <a:rPr lang="en-US" sz="1400" dirty="0">
                <a:solidFill>
                  <a:srgbClr val="4A00FF"/>
                </a:solidFill>
                <a:latin typeface="Courier New"/>
                <a:cs typeface="Courier New"/>
              </a:rPr>
              <a:t>fork7</a:t>
            </a:r>
            <a:r>
              <a:rPr lang="en-US" sz="1400" dirty="0">
                <a:solidFill>
                  <a:srgbClr val="000000"/>
                </a:solidFill>
                <a:latin typeface="Courier New"/>
                <a:cs typeface="Courier New"/>
              </a:rPr>
              <a:t>() {</a:t>
            </a:r>
          </a:p>
          <a:p>
            <a:r>
              <a:rPr lang="en-US" sz="1400" dirty="0">
                <a:solidFill>
                  <a:srgbClr val="000000"/>
                </a:solidFill>
                <a:latin typeface="Courier New"/>
                <a:cs typeface="Courier New"/>
              </a:rPr>
              <a:t>    </a:t>
            </a:r>
            <a:r>
              <a:rPr lang="en-US" sz="1400" dirty="0">
                <a:solidFill>
                  <a:srgbClr val="C200FF"/>
                </a:solidFill>
                <a:latin typeface="Courier New"/>
                <a:cs typeface="Courier New"/>
              </a:rPr>
              <a:t>if</a:t>
            </a:r>
            <a:r>
              <a:rPr lang="en-US" sz="1400" dirty="0">
                <a:solidFill>
                  <a:srgbClr val="000000"/>
                </a:solidFill>
                <a:latin typeface="Courier New"/>
                <a:cs typeface="Courier New"/>
              </a:rPr>
              <a:t> (fork() == 0) {</a:t>
            </a:r>
          </a:p>
          <a:p>
            <a:r>
              <a:rPr lang="en-US" sz="1400" dirty="0">
                <a:solidFill>
                  <a:srgbClr val="000000"/>
                </a:solidFill>
                <a:latin typeface="Courier New"/>
                <a:cs typeface="Courier New"/>
              </a:rPr>
              <a:t>        </a:t>
            </a:r>
            <a:r>
              <a:rPr lang="en-US" sz="1400" dirty="0">
                <a:solidFill>
                  <a:srgbClr val="CB2418"/>
                </a:solidFill>
                <a:latin typeface="Courier New"/>
                <a:cs typeface="Courier New"/>
              </a:rPr>
              <a:t>/* Child */</a:t>
            </a:r>
            <a:endParaRPr lang="en-US" sz="1400" dirty="0">
              <a:solidFill>
                <a:srgbClr val="000000"/>
              </a:solidFill>
              <a:latin typeface="Courier New"/>
              <a:cs typeface="Courier New"/>
            </a:endParaRPr>
          </a:p>
          <a:p>
            <a:r>
              <a:rPr lang="en-US" sz="1400" dirty="0">
                <a:solidFill>
                  <a:srgbClr val="000000"/>
                </a:solidFill>
                <a:latin typeface="Courier New"/>
                <a:cs typeface="Courier New"/>
              </a:rPr>
              <a:t>        </a:t>
            </a:r>
            <a:r>
              <a:rPr lang="en-US" sz="1400" dirty="0" err="1">
                <a:solidFill>
                  <a:srgbClr val="000000"/>
                </a:solidFill>
                <a:latin typeface="Courier New"/>
                <a:cs typeface="Courier New"/>
              </a:rPr>
              <a:t>printf</a:t>
            </a:r>
            <a:r>
              <a:rPr lang="en-US" sz="1400" dirty="0">
                <a:solidFill>
                  <a:srgbClr val="000000"/>
                </a:solidFill>
                <a:latin typeface="Courier New"/>
                <a:cs typeface="Courier New"/>
              </a:rPr>
              <a:t>(</a:t>
            </a:r>
            <a:r>
              <a:rPr lang="en-US" sz="1400" dirty="0">
                <a:solidFill>
                  <a:srgbClr val="9D206F"/>
                </a:solidFill>
                <a:latin typeface="Courier New"/>
                <a:cs typeface="Courier New"/>
              </a:rPr>
              <a:t>"Terminating Child, PID = %d\n"</a:t>
            </a:r>
            <a:r>
              <a:rPr lang="en-US" sz="1400" dirty="0">
                <a:solidFill>
                  <a:srgbClr val="000000"/>
                </a:solidFill>
                <a:latin typeface="Courier New"/>
                <a:cs typeface="Courier New"/>
              </a:rPr>
              <a:t>, </a:t>
            </a:r>
            <a:r>
              <a:rPr lang="en-US" sz="1400" dirty="0" err="1">
                <a:solidFill>
                  <a:srgbClr val="000000"/>
                </a:solidFill>
                <a:latin typeface="Courier New"/>
                <a:cs typeface="Courier New"/>
              </a:rPr>
              <a:t>getpid</a:t>
            </a:r>
            <a:r>
              <a:rPr lang="en-US" sz="1400" dirty="0">
                <a:solidFill>
                  <a:srgbClr val="000000"/>
                </a:solidFill>
                <a:latin typeface="Courier New"/>
                <a:cs typeface="Courier New"/>
              </a:rPr>
              <a:t>());</a:t>
            </a:r>
          </a:p>
          <a:p>
            <a:r>
              <a:rPr lang="en-US" sz="1400" dirty="0">
                <a:solidFill>
                  <a:srgbClr val="000000"/>
                </a:solidFill>
                <a:latin typeface="Courier New"/>
                <a:cs typeface="Courier New"/>
              </a:rPr>
              <a:t>        exit(0);</a:t>
            </a:r>
          </a:p>
          <a:p>
            <a:r>
              <a:rPr lang="da-DK" sz="1400" dirty="0">
                <a:solidFill>
                  <a:srgbClr val="000000"/>
                </a:solidFill>
                <a:latin typeface="Courier New"/>
                <a:cs typeface="Courier New"/>
              </a:rPr>
              <a:t>    } </a:t>
            </a:r>
            <a:r>
              <a:rPr lang="da-DK" sz="1400" dirty="0" err="1">
                <a:solidFill>
                  <a:srgbClr val="C200FF"/>
                </a:solidFill>
                <a:latin typeface="Courier New"/>
                <a:cs typeface="Courier New"/>
              </a:rPr>
              <a:t>else</a:t>
            </a:r>
            <a:r>
              <a:rPr lang="da-DK" sz="1400" dirty="0">
                <a:solidFill>
                  <a:srgbClr val="000000"/>
                </a:solidFill>
                <a:latin typeface="Courier New"/>
                <a:cs typeface="Courier New"/>
              </a:rPr>
              <a:t> {</a:t>
            </a:r>
          </a:p>
          <a:p>
            <a:r>
              <a:rPr lang="da-DK" sz="1400" dirty="0">
                <a:solidFill>
                  <a:srgbClr val="000000"/>
                </a:solidFill>
                <a:latin typeface="Courier New"/>
                <a:cs typeface="Courier New"/>
              </a:rPr>
              <a:t>        </a:t>
            </a:r>
            <a:r>
              <a:rPr lang="da-DK" sz="1400" dirty="0" err="1">
                <a:solidFill>
                  <a:srgbClr val="000000"/>
                </a:solidFill>
                <a:latin typeface="Courier New"/>
                <a:cs typeface="Courier New"/>
              </a:rPr>
              <a:t>printf</a:t>
            </a:r>
            <a:r>
              <a:rPr lang="da-DK" sz="1400" dirty="0">
                <a:solidFill>
                  <a:srgbClr val="000000"/>
                </a:solidFill>
                <a:latin typeface="Courier New"/>
                <a:cs typeface="Courier New"/>
              </a:rPr>
              <a:t>(</a:t>
            </a:r>
            <a:r>
              <a:rPr lang="da-DK" sz="1400" dirty="0">
                <a:solidFill>
                  <a:srgbClr val="9D206F"/>
                </a:solidFill>
                <a:latin typeface="Courier New"/>
                <a:cs typeface="Courier New"/>
              </a:rPr>
              <a:t>"</a:t>
            </a:r>
            <a:r>
              <a:rPr lang="da-DK" sz="1400" dirty="0" err="1">
                <a:solidFill>
                  <a:srgbClr val="9D206F"/>
                </a:solidFill>
                <a:latin typeface="Courier New"/>
                <a:cs typeface="Courier New"/>
              </a:rPr>
              <a:t>Running</a:t>
            </a:r>
            <a:r>
              <a:rPr lang="da-DK" sz="1400" dirty="0">
                <a:solidFill>
                  <a:srgbClr val="9D206F"/>
                </a:solidFill>
                <a:latin typeface="Courier New"/>
                <a:cs typeface="Courier New"/>
              </a:rPr>
              <a:t> </a:t>
            </a:r>
            <a:r>
              <a:rPr lang="da-DK" sz="1400" dirty="0" err="1">
                <a:solidFill>
                  <a:srgbClr val="9D206F"/>
                </a:solidFill>
                <a:latin typeface="Courier New"/>
                <a:cs typeface="Courier New"/>
              </a:rPr>
              <a:t>Parent</a:t>
            </a:r>
            <a:r>
              <a:rPr lang="da-DK" sz="1400" dirty="0">
                <a:solidFill>
                  <a:srgbClr val="9D206F"/>
                </a:solidFill>
                <a:latin typeface="Courier New"/>
                <a:cs typeface="Courier New"/>
              </a:rPr>
              <a:t>, PID = %d\n"</a:t>
            </a:r>
            <a:r>
              <a:rPr lang="da-DK" sz="1400" dirty="0">
                <a:solidFill>
                  <a:srgbClr val="000000"/>
                </a:solidFill>
                <a:latin typeface="Courier New"/>
                <a:cs typeface="Courier New"/>
              </a:rPr>
              <a:t>, </a:t>
            </a:r>
            <a:r>
              <a:rPr lang="da-DK" sz="1400" dirty="0" err="1">
                <a:solidFill>
                  <a:srgbClr val="000000"/>
                </a:solidFill>
                <a:latin typeface="Courier New"/>
                <a:cs typeface="Courier New"/>
              </a:rPr>
              <a:t>getpid</a:t>
            </a:r>
            <a:r>
              <a:rPr lang="da-DK" sz="1400" dirty="0">
                <a:solidFill>
                  <a:srgbClr val="000000"/>
                </a:solidFill>
                <a:latin typeface="Courier New"/>
                <a:cs typeface="Courier New"/>
              </a:rPr>
              <a:t>());</a:t>
            </a:r>
          </a:p>
          <a:p>
            <a:r>
              <a:rPr lang="en-US" sz="1400" dirty="0">
                <a:solidFill>
                  <a:srgbClr val="000000"/>
                </a:solidFill>
                <a:latin typeface="Courier New"/>
                <a:cs typeface="Courier New"/>
              </a:rPr>
              <a:t>        </a:t>
            </a:r>
            <a:r>
              <a:rPr lang="en-US" sz="1400" dirty="0">
                <a:solidFill>
                  <a:srgbClr val="C200FF"/>
                </a:solidFill>
                <a:latin typeface="Courier New"/>
                <a:cs typeface="Courier New"/>
              </a:rPr>
              <a:t>while</a:t>
            </a:r>
            <a:r>
              <a:rPr lang="en-US" sz="1400" dirty="0">
                <a:solidFill>
                  <a:srgbClr val="000000"/>
                </a:solidFill>
                <a:latin typeface="Courier New"/>
                <a:cs typeface="Courier New"/>
              </a:rPr>
              <a:t> (1)</a:t>
            </a:r>
          </a:p>
          <a:p>
            <a:r>
              <a:rPr lang="en-US" sz="1400" dirty="0">
                <a:solidFill>
                  <a:srgbClr val="000000"/>
                </a:solidFill>
                <a:latin typeface="Courier New"/>
                <a:cs typeface="Courier New"/>
              </a:rPr>
              <a:t>            ; </a:t>
            </a:r>
            <a:r>
              <a:rPr lang="en-US" sz="1400" dirty="0">
                <a:solidFill>
                  <a:srgbClr val="CB2418"/>
                </a:solidFill>
                <a:latin typeface="Courier New"/>
                <a:cs typeface="Courier New"/>
              </a:rPr>
              <a:t>/* Infinite loop */</a:t>
            </a:r>
            <a:endParaRPr lang="en-US" sz="1400" dirty="0">
              <a:solidFill>
                <a:srgbClr val="000000"/>
              </a:solidFill>
              <a:latin typeface="Courier New"/>
              <a:cs typeface="Courier New"/>
            </a:endParaRPr>
          </a:p>
          <a:p>
            <a:r>
              <a:rPr lang="en-US" sz="1400" dirty="0">
                <a:solidFill>
                  <a:srgbClr val="000000"/>
                </a:solidFill>
                <a:latin typeface="Courier New"/>
                <a:cs typeface="Courier New"/>
              </a:rPr>
              <a:t>    }</a:t>
            </a:r>
          </a:p>
          <a:p>
            <a:r>
              <a:rPr lang="en-US" sz="1400" dirty="0">
                <a:solidFill>
                  <a:srgbClr val="000000"/>
                </a:solidFill>
                <a:latin typeface="Courier New"/>
                <a:cs typeface="Courier New"/>
              </a:rPr>
              <a:t>}</a:t>
            </a:r>
          </a:p>
        </p:txBody>
      </p:sp>
    </p:spTree>
    <p:extLst>
      <p:ext uri="{BB962C8B-B14F-4D97-AF65-F5344CB8AC3E}">
        <p14:creationId xmlns:p14="http://schemas.microsoft.com/office/powerpoint/2010/main" val="231622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766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766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7668">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66" grpId="0" animBg="1"/>
      <p:bldP spid="12" grpId="0" animBg="1"/>
      <p:bldP spid="1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Text Box 2"/>
          <p:cNvSpPr txBox="1">
            <a:spLocks noChangeArrowheads="1"/>
          </p:cNvSpPr>
          <p:nvPr/>
        </p:nvSpPr>
        <p:spPr bwMode="auto">
          <a:xfrm>
            <a:off x="228600" y="3352800"/>
            <a:ext cx="3887603" cy="830997"/>
          </a:xfrm>
          <a:prstGeom prst="rect">
            <a:avLst/>
          </a:prstGeom>
          <a:solidFill>
            <a:srgbClr val="DDDDDD"/>
          </a:solidFill>
          <a:ln w="3175">
            <a:noFill/>
            <a:miter lim="800000"/>
            <a:headEnd/>
            <a:tailEnd/>
          </a:ln>
          <a:effectLst/>
        </p:spPr>
        <p:txBody>
          <a:bodyPr wrap="none">
            <a:spAutoFit/>
          </a:bodyPr>
          <a:lstStyle/>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a:latin typeface="Courier New" pitchFamily="49" charset="0"/>
              </a:rPr>
              <a:t>./forks 8</a:t>
            </a:r>
          </a:p>
          <a:p>
            <a:pPr algn="l">
              <a:lnSpc>
                <a:spcPct val="100000"/>
              </a:lnSpc>
            </a:pPr>
            <a:r>
              <a:rPr lang="en-US" sz="1600" dirty="0">
                <a:latin typeface="Courier New" pitchFamily="49" charset="0"/>
              </a:rPr>
              <a:t>Terminating Parent, PID = 6675</a:t>
            </a:r>
          </a:p>
          <a:p>
            <a:pPr algn="l">
              <a:lnSpc>
                <a:spcPct val="100000"/>
              </a:lnSpc>
            </a:pPr>
            <a:r>
              <a:rPr lang="en-US" sz="1600" dirty="0">
                <a:latin typeface="Courier New" pitchFamily="49" charset="0"/>
              </a:rPr>
              <a:t>Running Child, PID = 6676</a:t>
            </a:r>
          </a:p>
        </p:txBody>
      </p:sp>
      <p:sp>
        <p:nvSpPr>
          <p:cNvPr id="498691" name="Rectangle 3"/>
          <p:cNvSpPr>
            <a:spLocks noGrp="1" noChangeArrowheads="1"/>
          </p:cNvSpPr>
          <p:nvPr>
            <p:ph type="title"/>
          </p:nvPr>
        </p:nvSpPr>
        <p:spPr>
          <a:xfrm>
            <a:off x="152400" y="304800"/>
            <a:ext cx="3657600" cy="1617663"/>
          </a:xfrm>
        </p:spPr>
        <p:txBody>
          <a:bodyPr/>
          <a:lstStyle/>
          <a:p>
            <a:pPr marL="0" indent="0"/>
            <a:r>
              <a:rPr lang="en-US" dirty="0"/>
              <a:t>Non-</a:t>
            </a:r>
            <a:br>
              <a:rPr lang="en-US" dirty="0"/>
            </a:br>
            <a:r>
              <a:rPr lang="en-US" dirty="0"/>
              <a:t>terminating</a:t>
            </a:r>
            <a:br>
              <a:rPr lang="en-US" dirty="0"/>
            </a:br>
            <a:r>
              <a:rPr lang="en-US" dirty="0"/>
              <a:t>Child Example</a:t>
            </a:r>
          </a:p>
        </p:txBody>
      </p:sp>
      <p:sp>
        <p:nvSpPr>
          <p:cNvPr id="498692" name="Rectangle 4"/>
          <p:cNvSpPr>
            <a:spLocks noGrp="1" noChangeArrowheads="1"/>
          </p:cNvSpPr>
          <p:nvPr>
            <p:ph type="body" idx="1"/>
          </p:nvPr>
        </p:nvSpPr>
        <p:spPr>
          <a:xfrm>
            <a:off x="4356100" y="3765550"/>
            <a:ext cx="4330700" cy="2711450"/>
          </a:xfrm>
        </p:spPr>
        <p:txBody>
          <a:bodyPr/>
          <a:lstStyle/>
          <a:p>
            <a:r>
              <a:rPr lang="en-US" sz="2000" b="0" dirty="0"/>
              <a:t>Child process still active even though parent has terminated</a:t>
            </a:r>
          </a:p>
          <a:p>
            <a:endParaRPr lang="en-US" sz="2000" b="0" dirty="0"/>
          </a:p>
          <a:p>
            <a:r>
              <a:rPr lang="en-US" sz="2000" b="0" dirty="0"/>
              <a:t>Must kill child explicitly, or else will keep running indefinitely</a:t>
            </a:r>
          </a:p>
        </p:txBody>
      </p:sp>
      <p:sp>
        <p:nvSpPr>
          <p:cNvPr id="6" name="Rectangle 3"/>
          <p:cNvSpPr>
            <a:spLocks noChangeArrowheads="1"/>
          </p:cNvSpPr>
          <p:nvPr/>
        </p:nvSpPr>
        <p:spPr bwMode="auto">
          <a:xfrm>
            <a:off x="7824769" y="3258881"/>
            <a:ext cx="120581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forks.c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9" name="Text Box 2"/>
          <p:cNvSpPr txBox="1">
            <a:spLocks noChangeArrowheads="1"/>
          </p:cNvSpPr>
          <p:nvPr/>
        </p:nvSpPr>
        <p:spPr bwMode="auto">
          <a:xfrm>
            <a:off x="228600" y="3352800"/>
            <a:ext cx="3887603" cy="2062103"/>
          </a:xfrm>
          <a:prstGeom prst="rect">
            <a:avLst/>
          </a:prstGeom>
          <a:solidFill>
            <a:srgbClr val="DDDDDD"/>
          </a:solidFill>
          <a:ln w="3175">
            <a:noFill/>
            <a:miter lim="800000"/>
            <a:headEnd/>
            <a:tailEnd/>
          </a:ln>
          <a:effectLst/>
        </p:spPr>
        <p:txBody>
          <a:bodyPr wrap="none">
            <a:spAutoFit/>
          </a:bodyPr>
          <a:lstStyle/>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a:latin typeface="Courier New" pitchFamily="49" charset="0"/>
              </a:rPr>
              <a:t>./forks 8</a:t>
            </a:r>
          </a:p>
          <a:p>
            <a:pPr algn="l">
              <a:lnSpc>
                <a:spcPct val="100000"/>
              </a:lnSpc>
            </a:pPr>
            <a:r>
              <a:rPr lang="en-US" sz="1600" dirty="0">
                <a:latin typeface="Courier New" pitchFamily="49" charset="0"/>
              </a:rPr>
              <a:t>Terminating Parent, PID = 6675</a:t>
            </a:r>
          </a:p>
          <a:p>
            <a:pPr algn="l">
              <a:lnSpc>
                <a:spcPct val="100000"/>
              </a:lnSpc>
            </a:pPr>
            <a:r>
              <a:rPr lang="en-US" sz="1600" dirty="0">
                <a:latin typeface="Courier New" pitchFamily="49" charset="0"/>
              </a:rPr>
              <a:t>Running Child, PID = 6676</a:t>
            </a:r>
          </a:p>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err="1">
                <a:latin typeface="Courier New" pitchFamily="49" charset="0"/>
              </a:rPr>
              <a:t>ps</a:t>
            </a:r>
            <a:endParaRPr lang="en-US" sz="1600" i="1" dirty="0">
              <a:latin typeface="Courier New" pitchFamily="49" charset="0"/>
            </a:endParaRPr>
          </a:p>
          <a:p>
            <a:pPr algn="l">
              <a:lnSpc>
                <a:spcPct val="100000"/>
              </a:lnSpc>
            </a:pPr>
            <a:r>
              <a:rPr lang="en-US" sz="1600" dirty="0">
                <a:latin typeface="Courier New" pitchFamily="49" charset="0"/>
              </a:rPr>
              <a:t>  PID TTY          TIME CMD</a:t>
            </a:r>
          </a:p>
          <a:p>
            <a:pPr algn="l">
              <a:lnSpc>
                <a:spcPct val="100000"/>
              </a:lnSpc>
            </a:pPr>
            <a:r>
              <a:rPr lang="en-US" sz="1600" dirty="0">
                <a:latin typeface="Courier New" pitchFamily="49" charset="0"/>
              </a:rPr>
              <a:t> 6585 ttyp9    00:00:00 </a:t>
            </a:r>
            <a:r>
              <a:rPr lang="en-US" sz="1600" dirty="0" err="1">
                <a:latin typeface="Courier New" pitchFamily="49" charset="0"/>
              </a:rPr>
              <a:t>tcsh</a:t>
            </a:r>
            <a:endParaRPr lang="en-US" sz="1600" dirty="0">
              <a:latin typeface="Courier New" pitchFamily="49" charset="0"/>
            </a:endParaRPr>
          </a:p>
          <a:p>
            <a:pPr algn="l">
              <a:lnSpc>
                <a:spcPct val="100000"/>
              </a:lnSpc>
            </a:pPr>
            <a:r>
              <a:rPr lang="en-US" sz="1600" dirty="0">
                <a:latin typeface="Courier New" pitchFamily="49" charset="0"/>
              </a:rPr>
              <a:t> 6676 ttyp9    00:00:06 forks</a:t>
            </a:r>
          </a:p>
          <a:p>
            <a:pPr algn="l">
              <a:lnSpc>
                <a:spcPct val="100000"/>
              </a:lnSpc>
            </a:pPr>
            <a:r>
              <a:rPr lang="en-US" sz="1600" dirty="0">
                <a:latin typeface="Courier New" pitchFamily="49" charset="0"/>
              </a:rPr>
              <a:t> 6677 ttyp9    00:00:00 </a:t>
            </a:r>
            <a:r>
              <a:rPr lang="en-US" sz="1600" dirty="0" err="1">
                <a:latin typeface="Courier New" pitchFamily="49" charset="0"/>
              </a:rPr>
              <a:t>ps</a:t>
            </a:r>
            <a:endParaRPr lang="en-US" sz="1600" dirty="0">
              <a:latin typeface="Courier New" pitchFamily="49" charset="0"/>
            </a:endParaRPr>
          </a:p>
        </p:txBody>
      </p:sp>
      <p:sp>
        <p:nvSpPr>
          <p:cNvPr id="10" name="Text Box 2"/>
          <p:cNvSpPr txBox="1">
            <a:spLocks noChangeArrowheads="1"/>
          </p:cNvSpPr>
          <p:nvPr/>
        </p:nvSpPr>
        <p:spPr bwMode="auto">
          <a:xfrm>
            <a:off x="228600" y="3352800"/>
            <a:ext cx="3851275" cy="3270250"/>
          </a:xfrm>
          <a:prstGeom prst="rect">
            <a:avLst/>
          </a:prstGeom>
          <a:solidFill>
            <a:srgbClr val="DDDDDD"/>
          </a:solidFill>
          <a:ln w="3175">
            <a:noFill/>
            <a:miter lim="800000"/>
            <a:headEnd/>
            <a:tailEnd/>
          </a:ln>
          <a:effectLst/>
        </p:spPr>
        <p:txBody>
          <a:bodyPr wrap="none">
            <a:spAutoFit/>
          </a:bodyPr>
          <a:lstStyle/>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a:latin typeface="Courier New" pitchFamily="49" charset="0"/>
              </a:rPr>
              <a:t>./forks 8</a:t>
            </a:r>
          </a:p>
          <a:p>
            <a:pPr algn="l">
              <a:lnSpc>
                <a:spcPct val="100000"/>
              </a:lnSpc>
            </a:pPr>
            <a:r>
              <a:rPr lang="en-US" sz="1600" dirty="0">
                <a:latin typeface="Courier New" pitchFamily="49" charset="0"/>
              </a:rPr>
              <a:t>Terminating Parent, PID = 6675</a:t>
            </a:r>
          </a:p>
          <a:p>
            <a:pPr algn="l">
              <a:lnSpc>
                <a:spcPct val="100000"/>
              </a:lnSpc>
            </a:pPr>
            <a:r>
              <a:rPr lang="en-US" sz="1600" dirty="0">
                <a:latin typeface="Courier New" pitchFamily="49" charset="0"/>
              </a:rPr>
              <a:t>Running Child, PID = 6676</a:t>
            </a:r>
          </a:p>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err="1">
                <a:latin typeface="Courier New" pitchFamily="49" charset="0"/>
              </a:rPr>
              <a:t>ps</a:t>
            </a:r>
            <a:endParaRPr lang="en-US" sz="1600" i="1" dirty="0">
              <a:latin typeface="Courier New" pitchFamily="49" charset="0"/>
            </a:endParaRPr>
          </a:p>
          <a:p>
            <a:pPr algn="l">
              <a:lnSpc>
                <a:spcPct val="100000"/>
              </a:lnSpc>
            </a:pPr>
            <a:r>
              <a:rPr lang="en-US" sz="1600" dirty="0">
                <a:latin typeface="Courier New" pitchFamily="49" charset="0"/>
              </a:rPr>
              <a:t>  PID TTY          TIME CMD</a:t>
            </a:r>
          </a:p>
          <a:p>
            <a:pPr algn="l">
              <a:lnSpc>
                <a:spcPct val="100000"/>
              </a:lnSpc>
            </a:pPr>
            <a:r>
              <a:rPr lang="en-US" sz="1600" dirty="0">
                <a:latin typeface="Courier New" pitchFamily="49" charset="0"/>
              </a:rPr>
              <a:t> 6585 ttyp9    00:00:00 </a:t>
            </a:r>
            <a:r>
              <a:rPr lang="en-US" sz="1600" dirty="0" err="1">
                <a:latin typeface="Courier New" pitchFamily="49" charset="0"/>
              </a:rPr>
              <a:t>tcsh</a:t>
            </a:r>
            <a:endParaRPr lang="en-US" sz="1600" dirty="0">
              <a:latin typeface="Courier New" pitchFamily="49" charset="0"/>
            </a:endParaRPr>
          </a:p>
          <a:p>
            <a:pPr algn="l">
              <a:lnSpc>
                <a:spcPct val="100000"/>
              </a:lnSpc>
            </a:pPr>
            <a:r>
              <a:rPr lang="en-US" sz="1600" dirty="0">
                <a:latin typeface="Courier New" pitchFamily="49" charset="0"/>
              </a:rPr>
              <a:t> 6676 ttyp9    00:00:06 forks</a:t>
            </a:r>
          </a:p>
          <a:p>
            <a:pPr algn="l">
              <a:lnSpc>
                <a:spcPct val="100000"/>
              </a:lnSpc>
            </a:pPr>
            <a:r>
              <a:rPr lang="en-US" sz="1600" dirty="0">
                <a:latin typeface="Courier New" pitchFamily="49" charset="0"/>
              </a:rPr>
              <a:t> 6677 ttyp9    00:00:00 </a:t>
            </a:r>
            <a:r>
              <a:rPr lang="en-US" sz="1600" dirty="0" err="1">
                <a:latin typeface="Courier New" pitchFamily="49" charset="0"/>
              </a:rPr>
              <a:t>ps</a:t>
            </a:r>
            <a:endParaRPr lang="en-US" sz="1600" dirty="0">
              <a:latin typeface="Courier New" pitchFamily="49" charset="0"/>
            </a:endParaRPr>
          </a:p>
          <a:p>
            <a:pPr algn="l">
              <a:lnSpc>
                <a:spcPct val="100000"/>
              </a:lnSpc>
            </a:pPr>
            <a:r>
              <a:rPr lang="en-US" sz="1600" i="1" dirty="0" err="1">
                <a:latin typeface="Courier New" pitchFamily="49" charset="0"/>
              </a:rPr>
              <a:t>linux</a:t>
            </a:r>
            <a:r>
              <a:rPr lang="en-US" sz="1600" i="1" dirty="0">
                <a:latin typeface="Courier New" pitchFamily="49" charset="0"/>
              </a:rPr>
              <a:t>&gt;</a:t>
            </a:r>
            <a:r>
              <a:rPr lang="en-US" sz="1600" dirty="0">
                <a:latin typeface="Courier New" pitchFamily="49" charset="0"/>
              </a:rPr>
              <a:t> kill 6676</a:t>
            </a:r>
          </a:p>
          <a:p>
            <a:pPr algn="l">
              <a:lnSpc>
                <a:spcPct val="100000"/>
              </a:lnSpc>
            </a:pPr>
            <a:r>
              <a:rPr lang="en-US" sz="1600" i="1" dirty="0" err="1">
                <a:latin typeface="Courier New" pitchFamily="49" charset="0"/>
              </a:rPr>
              <a:t>linux</a:t>
            </a:r>
            <a:r>
              <a:rPr lang="en-US" sz="1600" i="1" dirty="0">
                <a:latin typeface="Courier New" pitchFamily="49" charset="0"/>
              </a:rPr>
              <a:t>&gt;</a:t>
            </a:r>
            <a:r>
              <a:rPr lang="en-US" sz="1600" dirty="0">
                <a:latin typeface="Courier New" pitchFamily="49" charset="0"/>
              </a:rPr>
              <a:t> </a:t>
            </a:r>
            <a:r>
              <a:rPr lang="en-US" sz="1600" dirty="0" err="1">
                <a:latin typeface="Courier New" pitchFamily="49" charset="0"/>
              </a:rPr>
              <a:t>ps</a:t>
            </a:r>
            <a:endParaRPr lang="en-US" sz="1600" dirty="0">
              <a:latin typeface="Courier New" pitchFamily="49" charset="0"/>
            </a:endParaRPr>
          </a:p>
          <a:p>
            <a:pPr algn="l">
              <a:lnSpc>
                <a:spcPct val="100000"/>
              </a:lnSpc>
            </a:pPr>
            <a:r>
              <a:rPr lang="en-US" sz="1600" dirty="0">
                <a:latin typeface="Courier New" pitchFamily="49" charset="0"/>
              </a:rPr>
              <a:t>  PID TTY          TIME CMD</a:t>
            </a:r>
          </a:p>
          <a:p>
            <a:pPr algn="l">
              <a:lnSpc>
                <a:spcPct val="100000"/>
              </a:lnSpc>
            </a:pPr>
            <a:r>
              <a:rPr lang="en-US" sz="1600" dirty="0">
                <a:latin typeface="Courier New" pitchFamily="49" charset="0"/>
              </a:rPr>
              <a:t> 6585 ttyp9    00:00:00 </a:t>
            </a:r>
            <a:r>
              <a:rPr lang="en-US" sz="1600" dirty="0" err="1">
                <a:latin typeface="Courier New" pitchFamily="49" charset="0"/>
              </a:rPr>
              <a:t>tcsh</a:t>
            </a:r>
            <a:endParaRPr lang="en-US" sz="1600" dirty="0">
              <a:latin typeface="Courier New" pitchFamily="49" charset="0"/>
            </a:endParaRPr>
          </a:p>
          <a:p>
            <a:pPr algn="l">
              <a:lnSpc>
                <a:spcPct val="100000"/>
              </a:lnSpc>
            </a:pPr>
            <a:r>
              <a:rPr lang="en-US" sz="1600" dirty="0">
                <a:latin typeface="Courier New" pitchFamily="49" charset="0"/>
              </a:rPr>
              <a:t> 6678 ttyp9    00:00:00 </a:t>
            </a:r>
            <a:r>
              <a:rPr lang="en-US" sz="1600" dirty="0" err="1">
                <a:latin typeface="Courier New" pitchFamily="49" charset="0"/>
              </a:rPr>
              <a:t>ps</a:t>
            </a:r>
            <a:endParaRPr lang="en-US" sz="1600" dirty="0">
              <a:latin typeface="Courier New" pitchFamily="49" charset="0"/>
            </a:endParaRPr>
          </a:p>
        </p:txBody>
      </p:sp>
      <p:sp>
        <p:nvSpPr>
          <p:cNvPr id="498693" name="Text Box 5"/>
          <p:cNvSpPr txBox="1">
            <a:spLocks noChangeArrowheads="1"/>
          </p:cNvSpPr>
          <p:nvPr/>
        </p:nvSpPr>
        <p:spPr bwMode="auto">
          <a:xfrm>
            <a:off x="3276600" y="279400"/>
            <a:ext cx="5743580" cy="3323987"/>
          </a:xfrm>
          <a:prstGeom prst="rect">
            <a:avLst/>
          </a:prstGeom>
          <a:solidFill>
            <a:srgbClr val="F6F5BD"/>
          </a:solidFill>
          <a:ln w="3175">
            <a:solidFill>
              <a:schemeClr val="tx1"/>
            </a:solidFill>
            <a:miter lim="800000"/>
            <a:headEnd/>
            <a:tailEnd/>
          </a:ln>
          <a:effectLst/>
        </p:spPr>
        <p:txBody>
          <a:bodyPr wrap="none">
            <a:spAutoFit/>
          </a:bodyPr>
          <a:lstStyle/>
          <a:p>
            <a:r>
              <a:rPr lang="en-US" sz="1500" dirty="0">
                <a:solidFill>
                  <a:srgbClr val="2D961E"/>
                </a:solidFill>
                <a:latin typeface="Courier New"/>
                <a:cs typeface="Courier New"/>
              </a:rPr>
              <a:t>void</a:t>
            </a:r>
            <a:r>
              <a:rPr lang="en-US" sz="1500" dirty="0">
                <a:solidFill>
                  <a:srgbClr val="000000"/>
                </a:solidFill>
                <a:latin typeface="Courier New"/>
                <a:cs typeface="Courier New"/>
              </a:rPr>
              <a:t> </a:t>
            </a:r>
            <a:r>
              <a:rPr lang="en-US" sz="1500" dirty="0">
                <a:solidFill>
                  <a:srgbClr val="4A00FF"/>
                </a:solidFill>
                <a:latin typeface="Courier New"/>
                <a:cs typeface="Courier New"/>
              </a:rPr>
              <a:t>fork8</a:t>
            </a:r>
            <a:r>
              <a:rPr lang="en-US" sz="1500" dirty="0">
                <a:solidFill>
                  <a:srgbClr val="000000"/>
                </a:solidFill>
                <a:latin typeface="Courier New"/>
                <a:cs typeface="Courier New"/>
              </a:rPr>
              <a:t>()</a:t>
            </a:r>
          </a:p>
          <a:p>
            <a:r>
              <a:rPr lang="en-US" sz="1500" dirty="0">
                <a:solidFill>
                  <a:srgbClr val="000000"/>
                </a:solidFill>
                <a:latin typeface="Courier New"/>
                <a:cs typeface="Courier New"/>
              </a:rPr>
              <a:t>{</a:t>
            </a:r>
          </a:p>
          <a:p>
            <a:r>
              <a:rPr lang="en-US" sz="1500" dirty="0">
                <a:solidFill>
                  <a:srgbClr val="000000"/>
                </a:solidFill>
                <a:latin typeface="Courier New"/>
                <a:cs typeface="Courier New"/>
              </a:rPr>
              <a:t>    </a:t>
            </a:r>
            <a:r>
              <a:rPr lang="en-US" sz="1500" dirty="0">
                <a:solidFill>
                  <a:srgbClr val="C200FF"/>
                </a:solidFill>
                <a:latin typeface="Courier New"/>
                <a:cs typeface="Courier New"/>
              </a:rPr>
              <a:t>if</a:t>
            </a:r>
            <a:r>
              <a:rPr lang="en-US" sz="1500" dirty="0">
                <a:solidFill>
                  <a:srgbClr val="000000"/>
                </a:solidFill>
                <a:latin typeface="Courier New"/>
                <a:cs typeface="Courier New"/>
              </a:rPr>
              <a:t> (fork() == 0) {</a:t>
            </a:r>
          </a:p>
          <a:p>
            <a:r>
              <a:rPr lang="en-US" sz="1500" dirty="0">
                <a:solidFill>
                  <a:srgbClr val="000000"/>
                </a:solidFill>
                <a:latin typeface="Courier New"/>
                <a:cs typeface="Courier New"/>
              </a:rPr>
              <a:t>        </a:t>
            </a:r>
            <a:r>
              <a:rPr lang="en-US" sz="1500" dirty="0">
                <a:solidFill>
                  <a:srgbClr val="CB2418"/>
                </a:solidFill>
                <a:latin typeface="Courier New"/>
                <a:cs typeface="Courier New"/>
              </a:rPr>
              <a:t>/* Child */</a:t>
            </a:r>
            <a:endParaRPr lang="en-US" sz="1500" dirty="0">
              <a:solidFill>
                <a:srgbClr val="000000"/>
              </a:solidFill>
              <a:latin typeface="Courier New"/>
              <a:cs typeface="Courier New"/>
            </a:endParaRPr>
          </a:p>
          <a:p>
            <a:r>
              <a:rPr lang="en-US" sz="1500" dirty="0">
                <a:solidFill>
                  <a:srgbClr val="000000"/>
                </a:solidFill>
                <a:latin typeface="Courier New"/>
                <a:cs typeface="Courier New"/>
              </a:rPr>
              <a:t>        </a:t>
            </a:r>
            <a:r>
              <a:rPr lang="en-US" sz="1500" dirty="0" err="1">
                <a:solidFill>
                  <a:srgbClr val="000000"/>
                </a:solidFill>
                <a:latin typeface="Courier New"/>
                <a:cs typeface="Courier New"/>
              </a:rPr>
              <a:t>printf</a:t>
            </a:r>
            <a:r>
              <a:rPr lang="en-US" sz="1500" dirty="0">
                <a:solidFill>
                  <a:srgbClr val="000000"/>
                </a:solidFill>
                <a:latin typeface="Courier New"/>
                <a:cs typeface="Courier New"/>
              </a:rPr>
              <a:t>(</a:t>
            </a:r>
            <a:r>
              <a:rPr lang="en-US" sz="1500" dirty="0">
                <a:solidFill>
                  <a:srgbClr val="9D206F"/>
                </a:solidFill>
                <a:latin typeface="Courier New"/>
                <a:cs typeface="Courier New"/>
              </a:rPr>
              <a:t>"Running Child, PID = %d\n"</a:t>
            </a:r>
            <a:r>
              <a:rPr lang="en-US" sz="1500" dirty="0">
                <a:solidFill>
                  <a:srgbClr val="000000"/>
                </a:solidFill>
                <a:latin typeface="Courier New"/>
                <a:cs typeface="Courier New"/>
              </a:rPr>
              <a:t>,</a:t>
            </a:r>
          </a:p>
          <a:p>
            <a:r>
              <a:rPr lang="is-IS" sz="1500" dirty="0">
                <a:solidFill>
                  <a:srgbClr val="000000"/>
                </a:solidFill>
                <a:latin typeface="Courier New"/>
                <a:cs typeface="Courier New"/>
              </a:rPr>
              <a:t>               getpid());</a:t>
            </a:r>
          </a:p>
          <a:p>
            <a:r>
              <a:rPr lang="en-US" sz="1500" dirty="0">
                <a:solidFill>
                  <a:srgbClr val="000000"/>
                </a:solidFill>
                <a:latin typeface="Courier New"/>
                <a:cs typeface="Courier New"/>
              </a:rPr>
              <a:t>        </a:t>
            </a:r>
            <a:r>
              <a:rPr lang="en-US" sz="1500" dirty="0">
                <a:solidFill>
                  <a:srgbClr val="C200FF"/>
                </a:solidFill>
                <a:latin typeface="Courier New"/>
                <a:cs typeface="Courier New"/>
              </a:rPr>
              <a:t>while</a:t>
            </a:r>
            <a:r>
              <a:rPr lang="en-US" sz="1500" dirty="0">
                <a:solidFill>
                  <a:srgbClr val="000000"/>
                </a:solidFill>
                <a:latin typeface="Courier New"/>
                <a:cs typeface="Courier New"/>
              </a:rPr>
              <a:t> (1)</a:t>
            </a:r>
          </a:p>
          <a:p>
            <a:r>
              <a:rPr lang="en-US" sz="1500" dirty="0">
                <a:solidFill>
                  <a:srgbClr val="000000"/>
                </a:solidFill>
                <a:latin typeface="Courier New"/>
                <a:cs typeface="Courier New"/>
              </a:rPr>
              <a:t>            ; </a:t>
            </a:r>
            <a:r>
              <a:rPr lang="en-US" sz="1500" dirty="0">
                <a:solidFill>
                  <a:srgbClr val="CB2418"/>
                </a:solidFill>
                <a:latin typeface="Courier New"/>
                <a:cs typeface="Courier New"/>
              </a:rPr>
              <a:t>/* Infinite loop */</a:t>
            </a:r>
            <a:endParaRPr lang="en-US" sz="1500" dirty="0">
              <a:solidFill>
                <a:srgbClr val="000000"/>
              </a:solidFill>
              <a:latin typeface="Courier New"/>
              <a:cs typeface="Courier New"/>
            </a:endParaRPr>
          </a:p>
          <a:p>
            <a:r>
              <a:rPr lang="da-DK" sz="1500" dirty="0">
                <a:solidFill>
                  <a:srgbClr val="000000"/>
                </a:solidFill>
                <a:latin typeface="Courier New"/>
                <a:cs typeface="Courier New"/>
              </a:rPr>
              <a:t>    } </a:t>
            </a:r>
            <a:r>
              <a:rPr lang="da-DK" sz="1500" dirty="0" err="1">
                <a:solidFill>
                  <a:srgbClr val="C200FF"/>
                </a:solidFill>
                <a:latin typeface="Courier New"/>
                <a:cs typeface="Courier New"/>
              </a:rPr>
              <a:t>else</a:t>
            </a:r>
            <a:r>
              <a:rPr lang="da-DK" sz="1500" dirty="0">
                <a:solidFill>
                  <a:srgbClr val="000000"/>
                </a:solidFill>
                <a:latin typeface="Courier New"/>
                <a:cs typeface="Courier New"/>
              </a:rPr>
              <a:t> {</a:t>
            </a:r>
          </a:p>
          <a:p>
            <a:r>
              <a:rPr lang="da-DK" sz="1500" dirty="0">
                <a:solidFill>
                  <a:srgbClr val="000000"/>
                </a:solidFill>
                <a:latin typeface="Courier New"/>
                <a:cs typeface="Courier New"/>
              </a:rPr>
              <a:t>        </a:t>
            </a:r>
            <a:r>
              <a:rPr lang="da-DK" sz="1500" dirty="0" err="1">
                <a:solidFill>
                  <a:srgbClr val="000000"/>
                </a:solidFill>
                <a:latin typeface="Courier New"/>
                <a:cs typeface="Courier New"/>
              </a:rPr>
              <a:t>printf</a:t>
            </a:r>
            <a:r>
              <a:rPr lang="da-DK" sz="1500" dirty="0">
                <a:solidFill>
                  <a:srgbClr val="000000"/>
                </a:solidFill>
                <a:latin typeface="Courier New"/>
                <a:cs typeface="Courier New"/>
              </a:rPr>
              <a:t>(</a:t>
            </a:r>
            <a:r>
              <a:rPr lang="da-DK" sz="1500" dirty="0">
                <a:solidFill>
                  <a:srgbClr val="9D206F"/>
                </a:solidFill>
                <a:latin typeface="Courier New"/>
                <a:cs typeface="Courier New"/>
              </a:rPr>
              <a:t>"</a:t>
            </a:r>
            <a:r>
              <a:rPr lang="da-DK" sz="1500" dirty="0" err="1">
                <a:solidFill>
                  <a:srgbClr val="9D206F"/>
                </a:solidFill>
                <a:latin typeface="Courier New"/>
                <a:cs typeface="Courier New"/>
              </a:rPr>
              <a:t>Terminating</a:t>
            </a:r>
            <a:r>
              <a:rPr lang="da-DK" sz="1500" dirty="0">
                <a:solidFill>
                  <a:srgbClr val="9D206F"/>
                </a:solidFill>
                <a:latin typeface="Courier New"/>
                <a:cs typeface="Courier New"/>
              </a:rPr>
              <a:t> </a:t>
            </a:r>
            <a:r>
              <a:rPr lang="da-DK" sz="1500" dirty="0" err="1">
                <a:solidFill>
                  <a:srgbClr val="9D206F"/>
                </a:solidFill>
                <a:latin typeface="Courier New"/>
                <a:cs typeface="Courier New"/>
              </a:rPr>
              <a:t>Parent</a:t>
            </a:r>
            <a:r>
              <a:rPr lang="da-DK" sz="1500" dirty="0">
                <a:solidFill>
                  <a:srgbClr val="9D206F"/>
                </a:solidFill>
                <a:latin typeface="Courier New"/>
                <a:cs typeface="Courier New"/>
              </a:rPr>
              <a:t>, PID = %d\n"</a:t>
            </a:r>
            <a:r>
              <a:rPr lang="da-DK" sz="1500" dirty="0">
                <a:solidFill>
                  <a:srgbClr val="000000"/>
                </a:solidFill>
                <a:latin typeface="Courier New"/>
                <a:cs typeface="Courier New"/>
              </a:rPr>
              <a:t>,</a:t>
            </a:r>
          </a:p>
          <a:p>
            <a:r>
              <a:rPr lang="is-IS" sz="1500" dirty="0">
                <a:solidFill>
                  <a:srgbClr val="000000"/>
                </a:solidFill>
                <a:latin typeface="Courier New"/>
                <a:cs typeface="Courier New"/>
              </a:rPr>
              <a:t>               getpid());</a:t>
            </a:r>
          </a:p>
          <a:p>
            <a:r>
              <a:rPr lang="is-IS" sz="1500" dirty="0">
                <a:solidFill>
                  <a:srgbClr val="000000"/>
                </a:solidFill>
                <a:latin typeface="Courier New"/>
                <a:cs typeface="Courier New"/>
              </a:rPr>
              <a:t>        exit(0);</a:t>
            </a:r>
          </a:p>
          <a:p>
            <a:r>
              <a:rPr lang="is-IS" sz="1500" dirty="0">
                <a:solidFill>
                  <a:srgbClr val="000000"/>
                </a:solidFill>
                <a:latin typeface="Courier New"/>
                <a:cs typeface="Courier New"/>
              </a:rPr>
              <a:t>    }</a:t>
            </a:r>
          </a:p>
          <a:p>
            <a:r>
              <a:rPr lang="is-IS" sz="1500" dirty="0">
                <a:solidFill>
                  <a:srgbClr val="000000"/>
                </a:solidFill>
                <a:latin typeface="Courier New"/>
                <a:cs typeface="Courier New"/>
              </a:rPr>
              <a:t>}</a:t>
            </a:r>
          </a:p>
        </p:txBody>
      </p:sp>
      <p:cxnSp>
        <p:nvCxnSpPr>
          <p:cNvPr id="5" name="Straight Arrow Connector 4"/>
          <p:cNvCxnSpPr/>
          <p:nvPr/>
        </p:nvCxnSpPr>
        <p:spPr bwMode="auto">
          <a:xfrm flipH="1">
            <a:off x="3810000" y="4038600"/>
            <a:ext cx="622300" cy="914400"/>
          </a:xfrm>
          <a:prstGeom prst="straightConnector1">
            <a:avLst/>
          </a:prstGeom>
          <a:noFill/>
          <a:ln w="38100" cap="flat" cmpd="sng" algn="ctr">
            <a:solidFill>
              <a:srgbClr val="FF0000"/>
            </a:solidFill>
            <a:prstDash val="solid"/>
            <a:round/>
            <a:headEnd type="none" w="med" len="med"/>
            <a:tailEnd type="arrow"/>
          </a:ln>
          <a:effectLst/>
        </p:spPr>
      </p:cxnSp>
      <p:cxnSp>
        <p:nvCxnSpPr>
          <p:cNvPr id="11" name="Straight Arrow Connector 10"/>
          <p:cNvCxnSpPr/>
          <p:nvPr/>
        </p:nvCxnSpPr>
        <p:spPr bwMode="auto">
          <a:xfrm flipH="1">
            <a:off x="2362200" y="5029200"/>
            <a:ext cx="2070100" cy="457200"/>
          </a:xfrm>
          <a:prstGeom prst="straightConnector1">
            <a:avLst/>
          </a:prstGeom>
          <a:noFill/>
          <a:ln w="38100" cap="flat" cmpd="sng" algn="ctr">
            <a:solidFill>
              <a:srgbClr val="FF0000"/>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86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869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869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0" grpId="0" animBg="1"/>
      <p:bldP spid="9" grpId="0" animBg="1"/>
      <p:bldP spid="1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a:xfrm>
            <a:off x="304800" y="493712"/>
            <a:ext cx="8305800" cy="573088"/>
          </a:xfrm>
        </p:spPr>
        <p:txBody>
          <a:bodyPr/>
          <a:lstStyle/>
          <a:p>
            <a:r>
              <a:rPr lang="en-US" dirty="0">
                <a:latin typeface="Courier New" pitchFamily="49" charset="0"/>
              </a:rPr>
              <a:t>wait</a:t>
            </a:r>
            <a:r>
              <a:rPr lang="en-US" dirty="0"/>
              <a:t>: Synchronizing with Children</a:t>
            </a:r>
          </a:p>
        </p:txBody>
      </p:sp>
      <p:sp>
        <p:nvSpPr>
          <p:cNvPr id="499715" name="Rectangle 3"/>
          <p:cNvSpPr>
            <a:spLocks noGrp="1" noChangeArrowheads="1"/>
          </p:cNvSpPr>
          <p:nvPr>
            <p:ph type="body" idx="1"/>
          </p:nvPr>
        </p:nvSpPr>
        <p:spPr>
          <a:xfrm>
            <a:off x="304800" y="1295400"/>
            <a:ext cx="8255000" cy="2209800"/>
          </a:xfrm>
        </p:spPr>
        <p:txBody>
          <a:bodyPr/>
          <a:lstStyle/>
          <a:p>
            <a:r>
              <a:rPr lang="en-US" dirty="0">
                <a:latin typeface="Calibri"/>
                <a:cs typeface="Calibri"/>
              </a:rPr>
              <a:t>Parent reaps a child by calling the </a:t>
            </a:r>
            <a:r>
              <a:rPr lang="en-US" dirty="0">
                <a:latin typeface="Courier New"/>
                <a:cs typeface="Courier New"/>
              </a:rPr>
              <a:t>wait </a:t>
            </a:r>
            <a:r>
              <a:rPr lang="en-US" dirty="0">
                <a:latin typeface="Calibri"/>
                <a:cs typeface="Calibri"/>
              </a:rPr>
              <a:t>function</a:t>
            </a:r>
          </a:p>
          <a:p>
            <a:pPr>
              <a:buNone/>
            </a:pPr>
            <a:endParaRPr lang="en-US" dirty="0">
              <a:latin typeface="Courier New" pitchFamily="49" charset="0"/>
            </a:endParaRPr>
          </a:p>
          <a:p>
            <a:r>
              <a:rPr lang="en-US" dirty="0" err="1">
                <a:latin typeface="Courier New" pitchFamily="49" charset="0"/>
              </a:rPr>
              <a:t>int</a:t>
            </a:r>
            <a:r>
              <a:rPr lang="en-US" dirty="0">
                <a:latin typeface="Courier New" pitchFamily="49" charset="0"/>
              </a:rPr>
              <a:t> </a:t>
            </a:r>
            <a:r>
              <a:rPr lang="en-US" dirty="0" err="1">
                <a:latin typeface="Courier New" pitchFamily="49" charset="0"/>
              </a:rPr>
              <a:t>wait(int</a:t>
            </a:r>
            <a:r>
              <a:rPr lang="en-US" dirty="0">
                <a:latin typeface="Courier New" pitchFamily="49" charset="0"/>
              </a:rPr>
              <a:t> *</a:t>
            </a:r>
            <a:r>
              <a:rPr lang="en-US" dirty="0" err="1">
                <a:latin typeface="Courier New" pitchFamily="49" charset="0"/>
              </a:rPr>
              <a:t>child_status</a:t>
            </a:r>
            <a:r>
              <a:rPr lang="en-US" dirty="0">
                <a:latin typeface="Courier New" pitchFamily="49" charset="0"/>
              </a:rPr>
              <a:t>)</a:t>
            </a:r>
            <a:endParaRPr lang="en-US" dirty="0"/>
          </a:p>
          <a:p>
            <a:pPr lvl="1"/>
            <a:r>
              <a:rPr lang="en-US" dirty="0"/>
              <a:t>Suspends current process until one of its children terminates</a:t>
            </a:r>
          </a:p>
          <a:p>
            <a:pPr lvl="1"/>
            <a:r>
              <a:rPr lang="en-US" dirty="0"/>
              <a:t>Implemented as </a:t>
            </a:r>
            <a:r>
              <a:rPr lang="en-US" dirty="0" err="1"/>
              <a:t>syscall</a:t>
            </a:r>
            <a:endParaRPr lang="en-US" dirty="0"/>
          </a:p>
        </p:txBody>
      </p:sp>
      <p:sp>
        <p:nvSpPr>
          <p:cNvPr id="5" name="Rectangle 4"/>
          <p:cNvSpPr/>
          <p:nvPr/>
        </p:nvSpPr>
        <p:spPr bwMode="auto">
          <a:xfrm>
            <a:off x="381000" y="4191000"/>
            <a:ext cx="4876800" cy="2286000"/>
          </a:xfrm>
          <a:prstGeom prst="rect">
            <a:avLst/>
          </a:prstGeom>
          <a:solidFill>
            <a:srgbClr val="E9E1C9"/>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6" name="Rectangle 4"/>
          <p:cNvSpPr>
            <a:spLocks noChangeArrowheads="1"/>
          </p:cNvSpPr>
          <p:nvPr/>
        </p:nvSpPr>
        <p:spPr bwMode="auto">
          <a:xfrm>
            <a:off x="482382" y="4191000"/>
            <a:ext cx="2052276" cy="459092"/>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i="1" dirty="0">
                <a:solidFill>
                  <a:schemeClr val="tx1">
                    <a:lumMod val="50000"/>
                    <a:lumOff val="50000"/>
                  </a:schemeClr>
                </a:solidFill>
                <a:latin typeface="Calibri" pitchFamily="34" charset="0"/>
              </a:rPr>
              <a:t>Parent Process</a:t>
            </a:r>
          </a:p>
        </p:txBody>
      </p:sp>
      <p:sp>
        <p:nvSpPr>
          <p:cNvPr id="7" name="Rectangle 5"/>
          <p:cNvSpPr>
            <a:spLocks noChangeArrowheads="1"/>
          </p:cNvSpPr>
          <p:nvPr/>
        </p:nvSpPr>
        <p:spPr bwMode="auto">
          <a:xfrm>
            <a:off x="3173772" y="4191000"/>
            <a:ext cx="1779228" cy="459092"/>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i="1" dirty="0">
                <a:solidFill>
                  <a:schemeClr val="tx1">
                    <a:lumMod val="50000"/>
                    <a:lumOff val="50000"/>
                  </a:schemeClr>
                </a:solidFill>
                <a:latin typeface="Calibri" pitchFamily="34" charset="0"/>
              </a:rPr>
              <a:t>Kernel code</a:t>
            </a:r>
          </a:p>
        </p:txBody>
      </p:sp>
      <p:sp>
        <p:nvSpPr>
          <p:cNvPr id="8" name="Line 6"/>
          <p:cNvSpPr>
            <a:spLocks noChangeShapeType="1"/>
          </p:cNvSpPr>
          <p:nvPr/>
        </p:nvSpPr>
        <p:spPr bwMode="auto">
          <a:xfrm>
            <a:off x="1296770" y="4713287"/>
            <a:ext cx="0" cy="598488"/>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9" name="Line 7"/>
          <p:cNvSpPr>
            <a:spLocks noChangeShapeType="1"/>
          </p:cNvSpPr>
          <p:nvPr/>
        </p:nvSpPr>
        <p:spPr bwMode="auto">
          <a:xfrm>
            <a:off x="1303120" y="5318125"/>
            <a:ext cx="2806700" cy="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11" name="Line 9"/>
          <p:cNvSpPr>
            <a:spLocks noChangeShapeType="1"/>
          </p:cNvSpPr>
          <p:nvPr/>
        </p:nvSpPr>
        <p:spPr bwMode="auto">
          <a:xfrm flipH="1" flipV="1">
            <a:off x="1290420" y="5387975"/>
            <a:ext cx="2832100" cy="546100"/>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12" name="Line 10"/>
          <p:cNvSpPr>
            <a:spLocks noChangeShapeType="1"/>
          </p:cNvSpPr>
          <p:nvPr/>
        </p:nvSpPr>
        <p:spPr bwMode="auto">
          <a:xfrm flipH="1">
            <a:off x="1290420" y="5414962"/>
            <a:ext cx="6350" cy="909638"/>
          </a:xfrm>
          <a:prstGeom prst="line">
            <a:avLst/>
          </a:prstGeom>
          <a:noFill/>
          <a:ln w="28575">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13" name="Rectangle 11"/>
          <p:cNvSpPr>
            <a:spLocks noChangeArrowheads="1"/>
          </p:cNvSpPr>
          <p:nvPr/>
        </p:nvSpPr>
        <p:spPr bwMode="auto">
          <a:xfrm>
            <a:off x="2165132" y="4953000"/>
            <a:ext cx="1142586" cy="366759"/>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1800" b="0" i="1" dirty="0">
                <a:latin typeface="Calibri" pitchFamily="34" charset="0"/>
              </a:rPr>
              <a:t>Exception</a:t>
            </a:r>
          </a:p>
        </p:txBody>
      </p:sp>
      <p:sp>
        <p:nvSpPr>
          <p:cNvPr id="15" name="Rectangle 13"/>
          <p:cNvSpPr>
            <a:spLocks noChangeArrowheads="1"/>
          </p:cNvSpPr>
          <p:nvPr/>
        </p:nvSpPr>
        <p:spPr bwMode="auto">
          <a:xfrm>
            <a:off x="2165132" y="5719762"/>
            <a:ext cx="914772" cy="366759"/>
          </a:xfrm>
          <a:prstGeom prst="rect">
            <a:avLst/>
          </a:prstGeom>
          <a:noFill/>
          <a:ln w="12700">
            <a:noFill/>
            <a:miter lim="800000"/>
            <a:headEnd/>
            <a:tailEnd/>
          </a:ln>
          <a:effectLst/>
        </p:spPr>
        <p:txBody>
          <a:bodyPr wrap="none" lIns="90479" tIns="44446" rIns="90479" bIns="44446">
            <a:spAutoFit/>
          </a:bodyPr>
          <a:lstStyle/>
          <a:p>
            <a:pPr algn="l">
              <a:lnSpc>
                <a:spcPct val="100000"/>
              </a:lnSpc>
            </a:pPr>
            <a:r>
              <a:rPr lang="en-US" sz="1800" b="0" i="1" dirty="0">
                <a:latin typeface="Calibri" pitchFamily="34" charset="0"/>
              </a:rPr>
              <a:t>Returns</a:t>
            </a:r>
            <a:endParaRPr lang="en-US" sz="1800" b="0" dirty="0">
              <a:latin typeface="Calibri" pitchFamily="34" charset="0"/>
            </a:endParaRPr>
          </a:p>
        </p:txBody>
      </p:sp>
      <p:sp>
        <p:nvSpPr>
          <p:cNvPr id="16" name="Text Box 15"/>
          <p:cNvSpPr txBox="1">
            <a:spLocks noChangeArrowheads="1"/>
          </p:cNvSpPr>
          <p:nvPr/>
        </p:nvSpPr>
        <p:spPr bwMode="auto">
          <a:xfrm>
            <a:off x="685800" y="5086513"/>
            <a:ext cx="650689" cy="307777"/>
          </a:xfrm>
          <a:prstGeom prst="rect">
            <a:avLst/>
          </a:prstGeom>
          <a:noFill/>
          <a:ln w="25400">
            <a:noFill/>
            <a:miter lim="800000"/>
            <a:headEnd/>
            <a:tailEnd/>
          </a:ln>
          <a:effectLst/>
        </p:spPr>
        <p:txBody>
          <a:bodyPr wrap="none">
            <a:spAutoFit/>
          </a:bodyPr>
          <a:lstStyle/>
          <a:p>
            <a:pPr algn="l">
              <a:lnSpc>
                <a:spcPct val="100000"/>
              </a:lnSpc>
            </a:pPr>
            <a:r>
              <a:rPr lang="en-US" sz="1400" b="0" dirty="0" err="1">
                <a:latin typeface="Calibri" pitchFamily="34" charset="0"/>
              </a:rPr>
              <a:t>syscall</a:t>
            </a:r>
            <a:endParaRPr lang="en-US" sz="1400" b="0" dirty="0">
              <a:latin typeface="Calibri" pitchFamily="34" charset="0"/>
            </a:endParaRPr>
          </a:p>
        </p:txBody>
      </p:sp>
      <p:sp>
        <p:nvSpPr>
          <p:cNvPr id="17" name="Text Box 16"/>
          <p:cNvSpPr txBox="1">
            <a:spLocks noChangeArrowheads="1"/>
          </p:cNvSpPr>
          <p:nvPr/>
        </p:nvSpPr>
        <p:spPr bwMode="auto">
          <a:xfrm>
            <a:off x="782334" y="5291872"/>
            <a:ext cx="319318" cy="307777"/>
          </a:xfrm>
          <a:prstGeom prst="rect">
            <a:avLst/>
          </a:prstGeom>
          <a:noFill/>
          <a:ln w="25400">
            <a:noFill/>
            <a:miter lim="800000"/>
            <a:headEnd/>
            <a:tailEnd/>
          </a:ln>
          <a:effectLst/>
        </p:spPr>
        <p:txBody>
          <a:bodyPr wrap="none">
            <a:spAutoFit/>
          </a:bodyPr>
          <a:lstStyle/>
          <a:p>
            <a:pPr algn="l">
              <a:lnSpc>
                <a:spcPct val="100000"/>
              </a:lnSpc>
            </a:pPr>
            <a:r>
              <a:rPr lang="en-US" sz="1400" b="0" dirty="0">
                <a:latin typeface="Calibri" pitchFamily="34" charset="0"/>
              </a:rPr>
              <a:t>…</a:t>
            </a:r>
          </a:p>
        </p:txBody>
      </p:sp>
      <p:sp>
        <p:nvSpPr>
          <p:cNvPr id="3" name="Freeform 2"/>
          <p:cNvSpPr/>
          <p:nvPr/>
        </p:nvSpPr>
        <p:spPr bwMode="auto">
          <a:xfrm>
            <a:off x="3885945" y="5322570"/>
            <a:ext cx="511006" cy="624840"/>
          </a:xfrm>
          <a:custGeom>
            <a:avLst/>
            <a:gdLst>
              <a:gd name="connsiteX0" fmla="*/ 247905 w 511006"/>
              <a:gd name="connsiteY0" fmla="*/ 0 h 624840"/>
              <a:gd name="connsiteX1" fmla="*/ 263145 w 511006"/>
              <a:gd name="connsiteY1" fmla="*/ 49530 h 624840"/>
              <a:gd name="connsiteX2" fmla="*/ 278385 w 511006"/>
              <a:gd name="connsiteY2" fmla="*/ 53340 h 624840"/>
              <a:gd name="connsiteX3" fmla="*/ 289815 w 511006"/>
              <a:gd name="connsiteY3" fmla="*/ 60960 h 624840"/>
              <a:gd name="connsiteX4" fmla="*/ 301245 w 511006"/>
              <a:gd name="connsiteY4" fmla="*/ 64770 h 624840"/>
              <a:gd name="connsiteX5" fmla="*/ 327915 w 511006"/>
              <a:gd name="connsiteY5" fmla="*/ 72390 h 624840"/>
              <a:gd name="connsiteX6" fmla="*/ 358395 w 511006"/>
              <a:gd name="connsiteY6" fmla="*/ 87630 h 624840"/>
              <a:gd name="connsiteX7" fmla="*/ 369825 w 511006"/>
              <a:gd name="connsiteY7" fmla="*/ 91440 h 624840"/>
              <a:gd name="connsiteX8" fmla="*/ 388875 w 511006"/>
              <a:gd name="connsiteY8" fmla="*/ 102870 h 624840"/>
              <a:gd name="connsiteX9" fmla="*/ 411735 w 511006"/>
              <a:gd name="connsiteY9" fmla="*/ 118110 h 624840"/>
              <a:gd name="connsiteX10" fmla="*/ 442215 w 511006"/>
              <a:gd name="connsiteY10" fmla="*/ 133350 h 624840"/>
              <a:gd name="connsiteX11" fmla="*/ 453645 w 511006"/>
              <a:gd name="connsiteY11" fmla="*/ 140970 h 624840"/>
              <a:gd name="connsiteX12" fmla="*/ 468885 w 511006"/>
              <a:gd name="connsiteY12" fmla="*/ 148590 h 624840"/>
              <a:gd name="connsiteX13" fmla="*/ 484125 w 511006"/>
              <a:gd name="connsiteY13" fmla="*/ 160020 h 624840"/>
              <a:gd name="connsiteX14" fmla="*/ 495555 w 511006"/>
              <a:gd name="connsiteY14" fmla="*/ 171450 h 624840"/>
              <a:gd name="connsiteX15" fmla="*/ 506985 w 511006"/>
              <a:gd name="connsiteY15" fmla="*/ 175260 h 624840"/>
              <a:gd name="connsiteX16" fmla="*/ 510795 w 511006"/>
              <a:gd name="connsiteY16" fmla="*/ 194310 h 624840"/>
              <a:gd name="connsiteX17" fmla="*/ 487935 w 511006"/>
              <a:gd name="connsiteY17" fmla="*/ 251460 h 624840"/>
              <a:gd name="connsiteX18" fmla="*/ 476505 w 511006"/>
              <a:gd name="connsiteY18" fmla="*/ 262890 h 624840"/>
              <a:gd name="connsiteX19" fmla="*/ 461265 w 511006"/>
              <a:gd name="connsiteY19" fmla="*/ 285750 h 624840"/>
              <a:gd name="connsiteX20" fmla="*/ 438405 w 511006"/>
              <a:gd name="connsiteY20" fmla="*/ 300990 h 624840"/>
              <a:gd name="connsiteX21" fmla="*/ 404115 w 511006"/>
              <a:gd name="connsiteY21" fmla="*/ 293370 h 624840"/>
              <a:gd name="connsiteX22" fmla="*/ 392685 w 511006"/>
              <a:gd name="connsiteY22" fmla="*/ 285750 h 624840"/>
              <a:gd name="connsiteX23" fmla="*/ 369825 w 511006"/>
              <a:gd name="connsiteY23" fmla="*/ 278130 h 624840"/>
              <a:gd name="connsiteX24" fmla="*/ 346965 w 511006"/>
              <a:gd name="connsiteY24" fmla="*/ 262890 h 624840"/>
              <a:gd name="connsiteX25" fmla="*/ 335535 w 511006"/>
              <a:gd name="connsiteY25" fmla="*/ 255270 h 624840"/>
              <a:gd name="connsiteX26" fmla="*/ 320295 w 511006"/>
              <a:gd name="connsiteY26" fmla="*/ 251460 h 624840"/>
              <a:gd name="connsiteX27" fmla="*/ 308865 w 511006"/>
              <a:gd name="connsiteY27" fmla="*/ 243840 h 624840"/>
              <a:gd name="connsiteX28" fmla="*/ 270765 w 511006"/>
              <a:gd name="connsiteY28" fmla="*/ 232410 h 624840"/>
              <a:gd name="connsiteX29" fmla="*/ 259335 w 511006"/>
              <a:gd name="connsiteY29" fmla="*/ 224790 h 624840"/>
              <a:gd name="connsiteX30" fmla="*/ 247905 w 511006"/>
              <a:gd name="connsiteY30" fmla="*/ 220980 h 624840"/>
              <a:gd name="connsiteX31" fmla="*/ 202185 w 511006"/>
              <a:gd name="connsiteY31" fmla="*/ 213360 h 624840"/>
              <a:gd name="connsiteX32" fmla="*/ 148845 w 511006"/>
              <a:gd name="connsiteY32" fmla="*/ 205740 h 624840"/>
              <a:gd name="connsiteX33" fmla="*/ 34545 w 511006"/>
              <a:gd name="connsiteY33" fmla="*/ 209550 h 624840"/>
              <a:gd name="connsiteX34" fmla="*/ 19305 w 511006"/>
              <a:gd name="connsiteY34" fmla="*/ 217170 h 624840"/>
              <a:gd name="connsiteX35" fmla="*/ 4065 w 511006"/>
              <a:gd name="connsiteY35" fmla="*/ 220980 h 624840"/>
              <a:gd name="connsiteX36" fmla="*/ 255 w 511006"/>
              <a:gd name="connsiteY36" fmla="*/ 232410 h 624840"/>
              <a:gd name="connsiteX37" fmla="*/ 26925 w 511006"/>
              <a:gd name="connsiteY37" fmla="*/ 259080 h 624840"/>
              <a:gd name="connsiteX38" fmla="*/ 45975 w 511006"/>
              <a:gd name="connsiteY38" fmla="*/ 281940 h 624840"/>
              <a:gd name="connsiteX39" fmla="*/ 57405 w 511006"/>
              <a:gd name="connsiteY39" fmla="*/ 289560 h 624840"/>
              <a:gd name="connsiteX40" fmla="*/ 76455 w 511006"/>
              <a:gd name="connsiteY40" fmla="*/ 308610 h 624840"/>
              <a:gd name="connsiteX41" fmla="*/ 118365 w 511006"/>
              <a:gd name="connsiteY41" fmla="*/ 335280 h 624840"/>
              <a:gd name="connsiteX42" fmla="*/ 148845 w 511006"/>
              <a:gd name="connsiteY42" fmla="*/ 354330 h 624840"/>
              <a:gd name="connsiteX43" fmla="*/ 167895 w 511006"/>
              <a:gd name="connsiteY43" fmla="*/ 361950 h 624840"/>
              <a:gd name="connsiteX44" fmla="*/ 202185 w 511006"/>
              <a:gd name="connsiteY44" fmla="*/ 377190 h 624840"/>
              <a:gd name="connsiteX45" fmla="*/ 228855 w 511006"/>
              <a:gd name="connsiteY45" fmla="*/ 396240 h 624840"/>
              <a:gd name="connsiteX46" fmla="*/ 244095 w 511006"/>
              <a:gd name="connsiteY46" fmla="*/ 400050 h 624840"/>
              <a:gd name="connsiteX47" fmla="*/ 255525 w 511006"/>
              <a:gd name="connsiteY47" fmla="*/ 411480 h 624840"/>
              <a:gd name="connsiteX48" fmla="*/ 259335 w 511006"/>
              <a:gd name="connsiteY48" fmla="*/ 495300 h 624840"/>
              <a:gd name="connsiteX49" fmla="*/ 251715 w 511006"/>
              <a:gd name="connsiteY49" fmla="*/ 518160 h 624840"/>
              <a:gd name="connsiteX50" fmla="*/ 247905 w 511006"/>
              <a:gd name="connsiteY50" fmla="*/ 567690 h 624840"/>
              <a:gd name="connsiteX51" fmla="*/ 240285 w 511006"/>
              <a:gd name="connsiteY51" fmla="*/ 594360 h 624840"/>
              <a:gd name="connsiteX52" fmla="*/ 251715 w 511006"/>
              <a:gd name="connsiteY52" fmla="*/ 624840 h 624840"/>
              <a:gd name="connsiteX0" fmla="*/ 247905 w 511006"/>
              <a:gd name="connsiteY0" fmla="*/ 0 h 624840"/>
              <a:gd name="connsiteX1" fmla="*/ 263145 w 511006"/>
              <a:gd name="connsiteY1" fmla="*/ 49530 h 624840"/>
              <a:gd name="connsiteX2" fmla="*/ 278385 w 511006"/>
              <a:gd name="connsiteY2" fmla="*/ 53340 h 624840"/>
              <a:gd name="connsiteX3" fmla="*/ 289815 w 511006"/>
              <a:gd name="connsiteY3" fmla="*/ 60960 h 624840"/>
              <a:gd name="connsiteX4" fmla="*/ 301245 w 511006"/>
              <a:gd name="connsiteY4" fmla="*/ 64770 h 624840"/>
              <a:gd name="connsiteX5" fmla="*/ 327915 w 511006"/>
              <a:gd name="connsiteY5" fmla="*/ 72390 h 624840"/>
              <a:gd name="connsiteX6" fmla="*/ 358395 w 511006"/>
              <a:gd name="connsiteY6" fmla="*/ 87630 h 624840"/>
              <a:gd name="connsiteX7" fmla="*/ 369825 w 511006"/>
              <a:gd name="connsiteY7" fmla="*/ 91440 h 624840"/>
              <a:gd name="connsiteX8" fmla="*/ 388875 w 511006"/>
              <a:gd name="connsiteY8" fmla="*/ 102870 h 624840"/>
              <a:gd name="connsiteX9" fmla="*/ 411735 w 511006"/>
              <a:gd name="connsiteY9" fmla="*/ 118110 h 624840"/>
              <a:gd name="connsiteX10" fmla="*/ 442215 w 511006"/>
              <a:gd name="connsiteY10" fmla="*/ 133350 h 624840"/>
              <a:gd name="connsiteX11" fmla="*/ 453645 w 511006"/>
              <a:gd name="connsiteY11" fmla="*/ 140970 h 624840"/>
              <a:gd name="connsiteX12" fmla="*/ 468885 w 511006"/>
              <a:gd name="connsiteY12" fmla="*/ 148590 h 624840"/>
              <a:gd name="connsiteX13" fmla="*/ 484125 w 511006"/>
              <a:gd name="connsiteY13" fmla="*/ 160020 h 624840"/>
              <a:gd name="connsiteX14" fmla="*/ 495555 w 511006"/>
              <a:gd name="connsiteY14" fmla="*/ 171450 h 624840"/>
              <a:gd name="connsiteX15" fmla="*/ 506985 w 511006"/>
              <a:gd name="connsiteY15" fmla="*/ 175260 h 624840"/>
              <a:gd name="connsiteX16" fmla="*/ 510795 w 511006"/>
              <a:gd name="connsiteY16" fmla="*/ 194310 h 624840"/>
              <a:gd name="connsiteX17" fmla="*/ 487935 w 511006"/>
              <a:gd name="connsiteY17" fmla="*/ 251460 h 624840"/>
              <a:gd name="connsiteX18" fmla="*/ 476505 w 511006"/>
              <a:gd name="connsiteY18" fmla="*/ 262890 h 624840"/>
              <a:gd name="connsiteX19" fmla="*/ 461265 w 511006"/>
              <a:gd name="connsiteY19" fmla="*/ 285750 h 624840"/>
              <a:gd name="connsiteX20" fmla="*/ 438405 w 511006"/>
              <a:gd name="connsiteY20" fmla="*/ 300990 h 624840"/>
              <a:gd name="connsiteX21" fmla="*/ 404115 w 511006"/>
              <a:gd name="connsiteY21" fmla="*/ 293370 h 624840"/>
              <a:gd name="connsiteX22" fmla="*/ 392685 w 511006"/>
              <a:gd name="connsiteY22" fmla="*/ 285750 h 624840"/>
              <a:gd name="connsiteX23" fmla="*/ 369825 w 511006"/>
              <a:gd name="connsiteY23" fmla="*/ 278130 h 624840"/>
              <a:gd name="connsiteX24" fmla="*/ 346965 w 511006"/>
              <a:gd name="connsiteY24" fmla="*/ 262890 h 624840"/>
              <a:gd name="connsiteX25" fmla="*/ 335535 w 511006"/>
              <a:gd name="connsiteY25" fmla="*/ 255270 h 624840"/>
              <a:gd name="connsiteX26" fmla="*/ 320295 w 511006"/>
              <a:gd name="connsiteY26" fmla="*/ 251460 h 624840"/>
              <a:gd name="connsiteX27" fmla="*/ 308865 w 511006"/>
              <a:gd name="connsiteY27" fmla="*/ 243840 h 624840"/>
              <a:gd name="connsiteX28" fmla="*/ 270765 w 511006"/>
              <a:gd name="connsiteY28" fmla="*/ 232410 h 624840"/>
              <a:gd name="connsiteX29" fmla="*/ 259335 w 511006"/>
              <a:gd name="connsiteY29" fmla="*/ 224790 h 624840"/>
              <a:gd name="connsiteX30" fmla="*/ 247905 w 511006"/>
              <a:gd name="connsiteY30" fmla="*/ 220980 h 624840"/>
              <a:gd name="connsiteX31" fmla="*/ 202185 w 511006"/>
              <a:gd name="connsiteY31" fmla="*/ 213360 h 624840"/>
              <a:gd name="connsiteX32" fmla="*/ 148845 w 511006"/>
              <a:gd name="connsiteY32" fmla="*/ 205740 h 624840"/>
              <a:gd name="connsiteX33" fmla="*/ 34545 w 511006"/>
              <a:gd name="connsiteY33" fmla="*/ 209550 h 624840"/>
              <a:gd name="connsiteX34" fmla="*/ 19305 w 511006"/>
              <a:gd name="connsiteY34" fmla="*/ 217170 h 624840"/>
              <a:gd name="connsiteX35" fmla="*/ 4065 w 511006"/>
              <a:gd name="connsiteY35" fmla="*/ 220980 h 624840"/>
              <a:gd name="connsiteX36" fmla="*/ 255 w 511006"/>
              <a:gd name="connsiteY36" fmla="*/ 232410 h 624840"/>
              <a:gd name="connsiteX37" fmla="*/ 26925 w 511006"/>
              <a:gd name="connsiteY37" fmla="*/ 259080 h 624840"/>
              <a:gd name="connsiteX38" fmla="*/ 45975 w 511006"/>
              <a:gd name="connsiteY38" fmla="*/ 281940 h 624840"/>
              <a:gd name="connsiteX39" fmla="*/ 57405 w 511006"/>
              <a:gd name="connsiteY39" fmla="*/ 289560 h 624840"/>
              <a:gd name="connsiteX40" fmla="*/ 76455 w 511006"/>
              <a:gd name="connsiteY40" fmla="*/ 308610 h 624840"/>
              <a:gd name="connsiteX41" fmla="*/ 118365 w 511006"/>
              <a:gd name="connsiteY41" fmla="*/ 335280 h 624840"/>
              <a:gd name="connsiteX42" fmla="*/ 148845 w 511006"/>
              <a:gd name="connsiteY42" fmla="*/ 354330 h 624840"/>
              <a:gd name="connsiteX43" fmla="*/ 167895 w 511006"/>
              <a:gd name="connsiteY43" fmla="*/ 361950 h 624840"/>
              <a:gd name="connsiteX44" fmla="*/ 202185 w 511006"/>
              <a:gd name="connsiteY44" fmla="*/ 377190 h 624840"/>
              <a:gd name="connsiteX45" fmla="*/ 228855 w 511006"/>
              <a:gd name="connsiteY45" fmla="*/ 396240 h 624840"/>
              <a:gd name="connsiteX46" fmla="*/ 244095 w 511006"/>
              <a:gd name="connsiteY46" fmla="*/ 400050 h 624840"/>
              <a:gd name="connsiteX47" fmla="*/ 255525 w 511006"/>
              <a:gd name="connsiteY47" fmla="*/ 411480 h 624840"/>
              <a:gd name="connsiteX48" fmla="*/ 259335 w 511006"/>
              <a:gd name="connsiteY48" fmla="*/ 495300 h 624840"/>
              <a:gd name="connsiteX49" fmla="*/ 251715 w 511006"/>
              <a:gd name="connsiteY49" fmla="*/ 518160 h 624840"/>
              <a:gd name="connsiteX50" fmla="*/ 247905 w 511006"/>
              <a:gd name="connsiteY50" fmla="*/ 567690 h 624840"/>
              <a:gd name="connsiteX51" fmla="*/ 251715 w 511006"/>
              <a:gd name="connsiteY51" fmla="*/ 624840 h 624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11006" h="624840">
                <a:moveTo>
                  <a:pt x="247905" y="0"/>
                </a:moveTo>
                <a:cubicBezTo>
                  <a:pt x="250049" y="21437"/>
                  <a:pt x="243620" y="38373"/>
                  <a:pt x="263145" y="49530"/>
                </a:cubicBezTo>
                <a:cubicBezTo>
                  <a:pt x="267691" y="52128"/>
                  <a:pt x="273305" y="52070"/>
                  <a:pt x="278385" y="53340"/>
                </a:cubicBezTo>
                <a:cubicBezTo>
                  <a:pt x="282195" y="55880"/>
                  <a:pt x="285719" y="58912"/>
                  <a:pt x="289815" y="60960"/>
                </a:cubicBezTo>
                <a:cubicBezTo>
                  <a:pt x="293407" y="62756"/>
                  <a:pt x="297383" y="63667"/>
                  <a:pt x="301245" y="64770"/>
                </a:cubicBezTo>
                <a:cubicBezTo>
                  <a:pt x="309080" y="67008"/>
                  <a:pt x="320185" y="68877"/>
                  <a:pt x="327915" y="72390"/>
                </a:cubicBezTo>
                <a:cubicBezTo>
                  <a:pt x="338256" y="77090"/>
                  <a:pt x="347619" y="84038"/>
                  <a:pt x="358395" y="87630"/>
                </a:cubicBezTo>
                <a:cubicBezTo>
                  <a:pt x="362205" y="88900"/>
                  <a:pt x="366233" y="89644"/>
                  <a:pt x="369825" y="91440"/>
                </a:cubicBezTo>
                <a:cubicBezTo>
                  <a:pt x="376449" y="94752"/>
                  <a:pt x="382627" y="98894"/>
                  <a:pt x="388875" y="102870"/>
                </a:cubicBezTo>
                <a:cubicBezTo>
                  <a:pt x="396601" y="107787"/>
                  <a:pt x="403544" y="114014"/>
                  <a:pt x="411735" y="118110"/>
                </a:cubicBezTo>
                <a:cubicBezTo>
                  <a:pt x="421895" y="123190"/>
                  <a:pt x="432764" y="127049"/>
                  <a:pt x="442215" y="133350"/>
                </a:cubicBezTo>
                <a:cubicBezTo>
                  <a:pt x="446025" y="135890"/>
                  <a:pt x="449669" y="138698"/>
                  <a:pt x="453645" y="140970"/>
                </a:cubicBezTo>
                <a:cubicBezTo>
                  <a:pt x="458576" y="143788"/>
                  <a:pt x="464069" y="145580"/>
                  <a:pt x="468885" y="148590"/>
                </a:cubicBezTo>
                <a:cubicBezTo>
                  <a:pt x="474270" y="151955"/>
                  <a:pt x="479304" y="155887"/>
                  <a:pt x="484125" y="160020"/>
                </a:cubicBezTo>
                <a:cubicBezTo>
                  <a:pt x="488216" y="163527"/>
                  <a:pt x="491072" y="168461"/>
                  <a:pt x="495555" y="171450"/>
                </a:cubicBezTo>
                <a:cubicBezTo>
                  <a:pt x="498897" y="173678"/>
                  <a:pt x="503175" y="173990"/>
                  <a:pt x="506985" y="175260"/>
                </a:cubicBezTo>
                <a:cubicBezTo>
                  <a:pt x="508255" y="181610"/>
                  <a:pt x="511920" y="187933"/>
                  <a:pt x="510795" y="194310"/>
                </a:cubicBezTo>
                <a:cubicBezTo>
                  <a:pt x="507965" y="210346"/>
                  <a:pt x="500516" y="236363"/>
                  <a:pt x="487935" y="251460"/>
                </a:cubicBezTo>
                <a:cubicBezTo>
                  <a:pt x="484486" y="255599"/>
                  <a:pt x="479813" y="258637"/>
                  <a:pt x="476505" y="262890"/>
                </a:cubicBezTo>
                <a:cubicBezTo>
                  <a:pt x="470882" y="270119"/>
                  <a:pt x="468885" y="280670"/>
                  <a:pt x="461265" y="285750"/>
                </a:cubicBezTo>
                <a:lnTo>
                  <a:pt x="438405" y="300990"/>
                </a:lnTo>
                <a:cubicBezTo>
                  <a:pt x="435015" y="300312"/>
                  <a:pt x="408823" y="295388"/>
                  <a:pt x="404115" y="293370"/>
                </a:cubicBezTo>
                <a:cubicBezTo>
                  <a:pt x="399906" y="291566"/>
                  <a:pt x="396869" y="287610"/>
                  <a:pt x="392685" y="285750"/>
                </a:cubicBezTo>
                <a:cubicBezTo>
                  <a:pt x="385345" y="282488"/>
                  <a:pt x="376508" y="282585"/>
                  <a:pt x="369825" y="278130"/>
                </a:cubicBezTo>
                <a:lnTo>
                  <a:pt x="346965" y="262890"/>
                </a:lnTo>
                <a:cubicBezTo>
                  <a:pt x="343155" y="260350"/>
                  <a:pt x="339977" y="256381"/>
                  <a:pt x="335535" y="255270"/>
                </a:cubicBezTo>
                <a:lnTo>
                  <a:pt x="320295" y="251460"/>
                </a:lnTo>
                <a:cubicBezTo>
                  <a:pt x="316485" y="248920"/>
                  <a:pt x="313049" y="245700"/>
                  <a:pt x="308865" y="243840"/>
                </a:cubicBezTo>
                <a:cubicBezTo>
                  <a:pt x="296939" y="238539"/>
                  <a:pt x="283431" y="235576"/>
                  <a:pt x="270765" y="232410"/>
                </a:cubicBezTo>
                <a:cubicBezTo>
                  <a:pt x="266955" y="229870"/>
                  <a:pt x="263431" y="226838"/>
                  <a:pt x="259335" y="224790"/>
                </a:cubicBezTo>
                <a:cubicBezTo>
                  <a:pt x="255743" y="222994"/>
                  <a:pt x="251843" y="221768"/>
                  <a:pt x="247905" y="220980"/>
                </a:cubicBezTo>
                <a:cubicBezTo>
                  <a:pt x="232755" y="217950"/>
                  <a:pt x="217516" y="215276"/>
                  <a:pt x="202185" y="213360"/>
                </a:cubicBezTo>
                <a:cubicBezTo>
                  <a:pt x="164040" y="208592"/>
                  <a:pt x="181805" y="211233"/>
                  <a:pt x="148845" y="205740"/>
                </a:cubicBezTo>
                <a:cubicBezTo>
                  <a:pt x="110745" y="207010"/>
                  <a:pt x="72519" y="206199"/>
                  <a:pt x="34545" y="209550"/>
                </a:cubicBezTo>
                <a:cubicBezTo>
                  <a:pt x="28887" y="210049"/>
                  <a:pt x="24623" y="215176"/>
                  <a:pt x="19305" y="217170"/>
                </a:cubicBezTo>
                <a:cubicBezTo>
                  <a:pt x="14402" y="219009"/>
                  <a:pt x="9145" y="219710"/>
                  <a:pt x="4065" y="220980"/>
                </a:cubicBezTo>
                <a:cubicBezTo>
                  <a:pt x="2795" y="224790"/>
                  <a:pt x="-1015" y="228600"/>
                  <a:pt x="255" y="232410"/>
                </a:cubicBezTo>
                <a:cubicBezTo>
                  <a:pt x="7897" y="255336"/>
                  <a:pt x="11116" y="253810"/>
                  <a:pt x="26925" y="259080"/>
                </a:cubicBezTo>
                <a:cubicBezTo>
                  <a:pt x="34417" y="270319"/>
                  <a:pt x="34974" y="272773"/>
                  <a:pt x="45975" y="281940"/>
                </a:cubicBezTo>
                <a:cubicBezTo>
                  <a:pt x="49493" y="284871"/>
                  <a:pt x="53959" y="286545"/>
                  <a:pt x="57405" y="289560"/>
                </a:cubicBezTo>
                <a:cubicBezTo>
                  <a:pt x="64163" y="295474"/>
                  <a:pt x="69505" y="302923"/>
                  <a:pt x="76455" y="308610"/>
                </a:cubicBezTo>
                <a:cubicBezTo>
                  <a:pt x="87020" y="317254"/>
                  <a:pt x="106386" y="327793"/>
                  <a:pt x="118365" y="335280"/>
                </a:cubicBezTo>
                <a:cubicBezTo>
                  <a:pt x="128525" y="341630"/>
                  <a:pt x="137721" y="349880"/>
                  <a:pt x="148845" y="354330"/>
                </a:cubicBezTo>
                <a:cubicBezTo>
                  <a:pt x="155195" y="356870"/>
                  <a:pt x="161778" y="358891"/>
                  <a:pt x="167895" y="361950"/>
                </a:cubicBezTo>
                <a:cubicBezTo>
                  <a:pt x="200851" y="378428"/>
                  <a:pt x="173103" y="369919"/>
                  <a:pt x="202185" y="377190"/>
                </a:cubicBezTo>
                <a:cubicBezTo>
                  <a:pt x="203920" y="378491"/>
                  <a:pt x="224522" y="394383"/>
                  <a:pt x="228855" y="396240"/>
                </a:cubicBezTo>
                <a:cubicBezTo>
                  <a:pt x="233668" y="398303"/>
                  <a:pt x="239015" y="398780"/>
                  <a:pt x="244095" y="400050"/>
                </a:cubicBezTo>
                <a:cubicBezTo>
                  <a:pt x="247905" y="403860"/>
                  <a:pt x="252076" y="407341"/>
                  <a:pt x="255525" y="411480"/>
                </a:cubicBezTo>
                <a:cubicBezTo>
                  <a:pt x="276351" y="436471"/>
                  <a:pt x="264427" y="452868"/>
                  <a:pt x="259335" y="495300"/>
                </a:cubicBezTo>
                <a:cubicBezTo>
                  <a:pt x="258378" y="503275"/>
                  <a:pt x="251715" y="518160"/>
                  <a:pt x="251715" y="518160"/>
                </a:cubicBezTo>
                <a:cubicBezTo>
                  <a:pt x="250445" y="534670"/>
                  <a:pt x="247905" y="549910"/>
                  <a:pt x="247905" y="567690"/>
                </a:cubicBezTo>
                <a:cubicBezTo>
                  <a:pt x="247905" y="585470"/>
                  <a:pt x="250921" y="612934"/>
                  <a:pt x="251715" y="624840"/>
                </a:cubicBezTo>
              </a:path>
            </a:pathLst>
          </a:custGeom>
          <a:no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18" name="TextBox 17"/>
          <p:cNvSpPr txBox="1"/>
          <p:nvPr/>
        </p:nvSpPr>
        <p:spPr>
          <a:xfrm>
            <a:off x="4572000" y="5034825"/>
            <a:ext cx="3657600" cy="1200329"/>
          </a:xfrm>
          <a:prstGeom prst="rect">
            <a:avLst/>
          </a:prstGeom>
          <a:solidFill>
            <a:srgbClr val="E9E1C9"/>
          </a:solidFill>
        </p:spPr>
        <p:txBody>
          <a:bodyPr wrap="square" rtlCol="0">
            <a:spAutoFit/>
          </a:bodyPr>
          <a:lstStyle/>
          <a:p>
            <a:r>
              <a:rPr lang="en-US" b="0" dirty="0">
                <a:latin typeface="Calibri" pitchFamily="34" charset="0"/>
              </a:rPr>
              <a:t>And, potentially other user processes, including a child of parent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a:xfrm>
            <a:off x="304800" y="493712"/>
            <a:ext cx="8305800" cy="573088"/>
          </a:xfrm>
        </p:spPr>
        <p:txBody>
          <a:bodyPr/>
          <a:lstStyle/>
          <a:p>
            <a:r>
              <a:rPr lang="en-US" dirty="0">
                <a:latin typeface="Courier New" pitchFamily="49" charset="0"/>
              </a:rPr>
              <a:t>wait</a:t>
            </a:r>
            <a:r>
              <a:rPr lang="en-US" dirty="0"/>
              <a:t>: Synchronizing with Children</a:t>
            </a:r>
          </a:p>
        </p:txBody>
      </p:sp>
      <p:sp>
        <p:nvSpPr>
          <p:cNvPr id="499715" name="Rectangle 3"/>
          <p:cNvSpPr>
            <a:spLocks noGrp="1" noChangeArrowheads="1"/>
          </p:cNvSpPr>
          <p:nvPr>
            <p:ph type="body" idx="1"/>
          </p:nvPr>
        </p:nvSpPr>
        <p:spPr>
          <a:xfrm>
            <a:off x="304800" y="1295400"/>
            <a:ext cx="8255000" cy="5105400"/>
          </a:xfrm>
        </p:spPr>
        <p:txBody>
          <a:bodyPr/>
          <a:lstStyle/>
          <a:p>
            <a:r>
              <a:rPr lang="en-US" dirty="0">
                <a:latin typeface="Calibri"/>
                <a:cs typeface="Calibri"/>
              </a:rPr>
              <a:t>Parent reaps a child by calling the </a:t>
            </a:r>
            <a:r>
              <a:rPr lang="en-US" dirty="0">
                <a:latin typeface="Courier New"/>
                <a:cs typeface="Courier New"/>
              </a:rPr>
              <a:t>wait </a:t>
            </a:r>
            <a:r>
              <a:rPr lang="en-US" dirty="0">
                <a:latin typeface="Calibri"/>
                <a:cs typeface="Calibri"/>
              </a:rPr>
              <a:t>function</a:t>
            </a:r>
          </a:p>
          <a:p>
            <a:pPr>
              <a:buNone/>
            </a:pPr>
            <a:endParaRPr lang="en-US" dirty="0">
              <a:latin typeface="Courier New" pitchFamily="49" charset="0"/>
            </a:endParaRPr>
          </a:p>
          <a:p>
            <a:r>
              <a:rPr lang="en-US" dirty="0" err="1">
                <a:latin typeface="Courier New" pitchFamily="49" charset="0"/>
              </a:rPr>
              <a:t>int</a:t>
            </a:r>
            <a:r>
              <a:rPr lang="en-US" dirty="0">
                <a:latin typeface="Courier New" pitchFamily="49" charset="0"/>
              </a:rPr>
              <a:t> </a:t>
            </a:r>
            <a:r>
              <a:rPr lang="en-US" dirty="0" err="1">
                <a:latin typeface="Courier New" pitchFamily="49" charset="0"/>
              </a:rPr>
              <a:t>wait(int</a:t>
            </a:r>
            <a:r>
              <a:rPr lang="en-US" dirty="0">
                <a:latin typeface="Courier New" pitchFamily="49" charset="0"/>
              </a:rPr>
              <a:t> *</a:t>
            </a:r>
            <a:r>
              <a:rPr lang="en-US" dirty="0" err="1">
                <a:latin typeface="Courier New" pitchFamily="49" charset="0"/>
              </a:rPr>
              <a:t>child_status</a:t>
            </a:r>
            <a:r>
              <a:rPr lang="en-US" dirty="0">
                <a:latin typeface="Courier New" pitchFamily="49" charset="0"/>
              </a:rPr>
              <a:t>)</a:t>
            </a:r>
            <a:endParaRPr lang="en-US" dirty="0"/>
          </a:p>
          <a:p>
            <a:pPr lvl="1"/>
            <a:r>
              <a:rPr lang="en-US" dirty="0"/>
              <a:t>Suspends current process until one of its children terminates</a:t>
            </a:r>
          </a:p>
          <a:p>
            <a:pPr lvl="1"/>
            <a:r>
              <a:rPr lang="en-US" dirty="0"/>
              <a:t>Return value is the </a:t>
            </a:r>
            <a:r>
              <a:rPr lang="en-US" b="1" dirty="0" err="1">
                <a:latin typeface="Courier New" pitchFamily="49" charset="0"/>
              </a:rPr>
              <a:t>pid</a:t>
            </a:r>
            <a:r>
              <a:rPr lang="en-US" dirty="0"/>
              <a:t> of the child process that terminated</a:t>
            </a:r>
          </a:p>
          <a:p>
            <a:pPr lvl="1"/>
            <a:r>
              <a:rPr lang="en-US" dirty="0"/>
              <a:t>If </a:t>
            </a:r>
            <a:r>
              <a:rPr lang="en-US" b="1" dirty="0" err="1">
                <a:latin typeface="Courier New" pitchFamily="49" charset="0"/>
              </a:rPr>
              <a:t>child_status</a:t>
            </a:r>
            <a:r>
              <a:rPr lang="en-US" b="1" dirty="0"/>
              <a:t> </a:t>
            </a:r>
            <a:r>
              <a:rPr lang="en-US" b="1" dirty="0">
                <a:latin typeface="Courier New" pitchFamily="49" charset="0"/>
              </a:rPr>
              <a:t>!= NULL</a:t>
            </a:r>
            <a:r>
              <a:rPr lang="en-US" dirty="0"/>
              <a:t>, then the integer it points to will be set to  a value that indicates reason the child terminated and the exit status:</a:t>
            </a:r>
          </a:p>
          <a:p>
            <a:pPr lvl="2"/>
            <a:r>
              <a:rPr lang="en-US" dirty="0"/>
              <a:t>Checked using macros defined in </a:t>
            </a:r>
            <a:r>
              <a:rPr lang="en-US" dirty="0" err="1">
                <a:latin typeface="Courier New"/>
                <a:cs typeface="Courier New"/>
              </a:rPr>
              <a:t>wait.h</a:t>
            </a:r>
            <a:endParaRPr lang="en-US" dirty="0">
              <a:latin typeface="Courier New"/>
              <a:cs typeface="Courier New"/>
            </a:endParaRPr>
          </a:p>
          <a:p>
            <a:pPr lvl="3"/>
            <a:r>
              <a:rPr lang="en-US" dirty="0">
                <a:latin typeface="Courier New"/>
                <a:cs typeface="Courier New"/>
              </a:rPr>
              <a:t>WIFEXITED, WEXITSTATUS, WIFSIGNALED, WTERMSIG, WIFSTOPPED, WSTOPSIG, WIFCONTINUED</a:t>
            </a:r>
          </a:p>
          <a:p>
            <a:pPr lvl="3"/>
            <a:r>
              <a:rPr lang="en-US" dirty="0">
                <a:latin typeface="Calibri"/>
                <a:cs typeface="Calibri"/>
              </a:rPr>
              <a:t>See textbook for details</a:t>
            </a:r>
          </a:p>
        </p:txBody>
      </p:sp>
    </p:spTree>
    <p:extLst>
      <p:ext uri="{BB962C8B-B14F-4D97-AF65-F5344CB8AC3E}">
        <p14:creationId xmlns:p14="http://schemas.microsoft.com/office/powerpoint/2010/main" val="22818940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en-US">
                <a:latin typeface="Courier New" pitchFamily="49" charset="0"/>
              </a:rPr>
              <a:t>wait</a:t>
            </a:r>
            <a:r>
              <a:rPr lang="en-US"/>
              <a:t>: Synchronizing with Children</a:t>
            </a:r>
          </a:p>
        </p:txBody>
      </p:sp>
      <p:sp>
        <p:nvSpPr>
          <p:cNvPr id="506884" name="Text Box 4"/>
          <p:cNvSpPr txBox="1">
            <a:spLocks noChangeArrowheads="1"/>
          </p:cNvSpPr>
          <p:nvPr/>
        </p:nvSpPr>
        <p:spPr bwMode="auto">
          <a:xfrm>
            <a:off x="152400" y="1507391"/>
            <a:ext cx="5743580" cy="3293209"/>
          </a:xfrm>
          <a:prstGeom prst="rect">
            <a:avLst/>
          </a:prstGeom>
          <a:solidFill>
            <a:srgbClr val="F6F5BD"/>
          </a:solidFill>
          <a:ln w="3175">
            <a:solidFill>
              <a:schemeClr val="tx1"/>
            </a:solidFill>
            <a:miter lim="800000"/>
            <a:headEnd/>
            <a:tailEnd/>
          </a:ln>
          <a:effectLst/>
        </p:spPr>
        <p:txBody>
          <a:bodyPr wrap="none">
            <a:spAutoFit/>
          </a:bodyPr>
          <a:lstStyle/>
          <a:p>
            <a:r>
              <a:rPr lang="en-US" sz="1600" dirty="0">
                <a:solidFill>
                  <a:srgbClr val="2D961E"/>
                </a:solidFill>
                <a:latin typeface="Courier New"/>
                <a:cs typeface="Courier New"/>
              </a:rPr>
              <a:t>void</a:t>
            </a:r>
            <a:r>
              <a:rPr lang="en-US" sz="1600" dirty="0">
                <a:solidFill>
                  <a:srgbClr val="000000"/>
                </a:solidFill>
                <a:latin typeface="Courier New"/>
                <a:cs typeface="Courier New"/>
              </a:rPr>
              <a:t> </a:t>
            </a:r>
            <a:r>
              <a:rPr lang="en-US" sz="1600" dirty="0">
                <a:solidFill>
                  <a:srgbClr val="4A00FF"/>
                </a:solidFill>
                <a:latin typeface="Courier New"/>
                <a:cs typeface="Courier New"/>
              </a:rPr>
              <a:t>fork9</a:t>
            </a:r>
            <a:r>
              <a:rPr lang="en-US" sz="1600" dirty="0">
                <a:solidFill>
                  <a:srgbClr val="000000"/>
                </a:solidFill>
                <a:latin typeface="Courier New"/>
                <a:cs typeface="Courier New"/>
              </a:rPr>
              <a:t>() {</a:t>
            </a:r>
          </a:p>
          <a:p>
            <a:r>
              <a:rPr lang="en-US" sz="1600" dirty="0">
                <a:solidFill>
                  <a:srgbClr val="000000"/>
                </a:solidFill>
                <a:latin typeface="Courier New"/>
                <a:cs typeface="Courier New"/>
              </a:rPr>
              <a:t>    </a:t>
            </a:r>
            <a:r>
              <a:rPr lang="en-US" sz="1600" dirty="0" err="1">
                <a:solidFill>
                  <a:srgbClr val="2D961E"/>
                </a:solidFill>
                <a:latin typeface="Courier New"/>
                <a:cs typeface="Courier New"/>
              </a:rPr>
              <a:t>int</a:t>
            </a:r>
            <a:r>
              <a:rPr lang="en-US" sz="1600" dirty="0">
                <a:solidFill>
                  <a:srgbClr val="000000"/>
                </a:solidFill>
                <a:latin typeface="Courier New"/>
                <a:cs typeface="Courier New"/>
              </a:rPr>
              <a:t> </a:t>
            </a:r>
            <a:r>
              <a:rPr lang="en-US" sz="1600" dirty="0" err="1">
                <a:solidFill>
                  <a:srgbClr val="C1651C"/>
                </a:solidFill>
                <a:latin typeface="Courier New"/>
                <a:cs typeface="Courier New"/>
              </a:rPr>
              <a:t>child_status</a:t>
            </a:r>
            <a:r>
              <a:rPr lang="en-US" sz="1600" dirty="0">
                <a:solidFill>
                  <a:srgbClr val="000000"/>
                </a:solidFill>
                <a:latin typeface="Courier New"/>
                <a:cs typeface="Courier New"/>
              </a:rPr>
              <a:t>;</a:t>
            </a:r>
          </a:p>
          <a:p>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(fork() == 0) {</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"HC: hello from child\n"</a:t>
            </a:r>
            <a:r>
              <a:rPr lang="en-US" sz="1600" dirty="0">
                <a:solidFill>
                  <a:srgbClr val="000000"/>
                </a:solidFill>
                <a:latin typeface="Courier New"/>
                <a:cs typeface="Courier New"/>
              </a:rPr>
              <a:t>);</a:t>
            </a:r>
          </a:p>
          <a:p>
            <a:r>
              <a:rPr lang="en-US" sz="1600" dirty="0">
                <a:solidFill>
                  <a:srgbClr val="000000"/>
                </a:solidFill>
                <a:latin typeface="Courier New"/>
                <a:cs typeface="Courier New"/>
              </a:rPr>
              <a:t>	exit(0);</a:t>
            </a:r>
          </a:p>
          <a:p>
            <a:r>
              <a:rPr lang="da-DK" sz="1600" dirty="0">
                <a:solidFill>
                  <a:srgbClr val="000000"/>
                </a:solidFill>
                <a:latin typeface="Courier New"/>
                <a:cs typeface="Courier New"/>
              </a:rPr>
              <a:t>    } </a:t>
            </a:r>
            <a:r>
              <a:rPr lang="da-DK" sz="1600" dirty="0" err="1">
                <a:solidFill>
                  <a:srgbClr val="C200FF"/>
                </a:solidFill>
                <a:latin typeface="Courier New"/>
                <a:cs typeface="Courier New"/>
              </a:rPr>
              <a:t>else</a:t>
            </a:r>
            <a:r>
              <a:rPr lang="da-DK" sz="1600" dirty="0">
                <a:solidFill>
                  <a:srgbClr val="000000"/>
                </a:solidFill>
                <a:latin typeface="Courier New"/>
                <a:cs typeface="Courier New"/>
              </a:rPr>
              <a:t> {</a:t>
            </a:r>
          </a:p>
          <a:p>
            <a:r>
              <a:rPr lang="da-DK" sz="1600" dirty="0">
                <a:solidFill>
                  <a:srgbClr val="000000"/>
                </a:solidFill>
                <a:latin typeface="Courier New"/>
                <a:cs typeface="Courier New"/>
              </a:rPr>
              <a:t>        </a:t>
            </a:r>
            <a:r>
              <a:rPr lang="da-DK" sz="1600" dirty="0" err="1">
                <a:solidFill>
                  <a:srgbClr val="000000"/>
                </a:solidFill>
                <a:latin typeface="Courier New"/>
                <a:cs typeface="Courier New"/>
              </a:rPr>
              <a:t>printf</a:t>
            </a:r>
            <a:r>
              <a:rPr lang="da-DK" sz="1600" dirty="0">
                <a:solidFill>
                  <a:srgbClr val="000000"/>
                </a:solidFill>
                <a:latin typeface="Courier New"/>
                <a:cs typeface="Courier New"/>
              </a:rPr>
              <a:t>(</a:t>
            </a:r>
            <a:r>
              <a:rPr lang="da-DK" sz="1600" dirty="0">
                <a:solidFill>
                  <a:srgbClr val="9D206F"/>
                </a:solidFill>
                <a:latin typeface="Courier New"/>
                <a:cs typeface="Courier New"/>
              </a:rPr>
              <a:t>"HP: </a:t>
            </a:r>
            <a:r>
              <a:rPr lang="da-DK" sz="1600" dirty="0" err="1">
                <a:solidFill>
                  <a:srgbClr val="9D206F"/>
                </a:solidFill>
                <a:latin typeface="Courier New"/>
                <a:cs typeface="Courier New"/>
              </a:rPr>
              <a:t>hello</a:t>
            </a:r>
            <a:r>
              <a:rPr lang="da-DK" sz="1600" dirty="0">
                <a:solidFill>
                  <a:srgbClr val="9D206F"/>
                </a:solidFill>
                <a:latin typeface="Courier New"/>
                <a:cs typeface="Courier New"/>
              </a:rPr>
              <a:t> from </a:t>
            </a:r>
            <a:r>
              <a:rPr lang="da-DK" sz="1600" dirty="0" err="1">
                <a:solidFill>
                  <a:srgbClr val="9D206F"/>
                </a:solidFill>
                <a:latin typeface="Courier New"/>
                <a:cs typeface="Courier New"/>
              </a:rPr>
              <a:t>parent</a:t>
            </a:r>
            <a:r>
              <a:rPr lang="da-DK" sz="1600" dirty="0">
                <a:solidFill>
                  <a:srgbClr val="9D206F"/>
                </a:solidFill>
                <a:latin typeface="Courier New"/>
                <a:cs typeface="Courier New"/>
              </a:rPr>
              <a:t>\n"</a:t>
            </a:r>
            <a:r>
              <a:rPr lang="da-DK" sz="1600" dirty="0">
                <a:solidFill>
                  <a:srgbClr val="000000"/>
                </a:solidFill>
                <a:latin typeface="Courier New"/>
                <a:cs typeface="Courier New"/>
              </a:rPr>
              <a:t>);</a:t>
            </a:r>
          </a:p>
          <a:p>
            <a:r>
              <a:rPr lang="da-DK" sz="1600" dirty="0">
                <a:solidFill>
                  <a:srgbClr val="000000"/>
                </a:solidFill>
                <a:latin typeface="Courier New"/>
                <a:cs typeface="Courier New"/>
              </a:rPr>
              <a:t>        </a:t>
            </a:r>
            <a:r>
              <a:rPr lang="da-DK" sz="1600" dirty="0" err="1">
                <a:solidFill>
                  <a:srgbClr val="000000"/>
                </a:solidFill>
                <a:latin typeface="Courier New"/>
                <a:cs typeface="Courier New"/>
              </a:rPr>
              <a:t>wait</a:t>
            </a:r>
            <a:r>
              <a:rPr lang="da-DK" sz="1600" dirty="0">
                <a:solidFill>
                  <a:srgbClr val="000000"/>
                </a:solidFill>
                <a:latin typeface="Courier New"/>
                <a:cs typeface="Courier New"/>
              </a:rPr>
              <a:t>(&amp;</a:t>
            </a:r>
            <a:r>
              <a:rPr lang="da-DK" sz="1600" dirty="0" err="1">
                <a:solidFill>
                  <a:srgbClr val="000000"/>
                </a:solidFill>
                <a:latin typeface="Courier New"/>
                <a:cs typeface="Courier New"/>
              </a:rPr>
              <a:t>child_status</a:t>
            </a:r>
            <a:r>
              <a:rPr lang="da-DK" sz="1600" dirty="0">
                <a:solidFill>
                  <a:srgbClr val="000000"/>
                </a:solidFill>
                <a:latin typeface="Courier New"/>
                <a:cs typeface="Courier New"/>
              </a:rPr>
              <a:t>);</a:t>
            </a:r>
          </a:p>
          <a:p>
            <a:r>
              <a:rPr lang="da-DK" sz="1600" dirty="0">
                <a:solidFill>
                  <a:srgbClr val="000000"/>
                </a:solidFill>
                <a:latin typeface="Courier New"/>
                <a:cs typeface="Courier New"/>
              </a:rPr>
              <a:t>        </a:t>
            </a:r>
            <a:r>
              <a:rPr lang="da-DK" sz="1600" dirty="0" err="1">
                <a:solidFill>
                  <a:srgbClr val="000000"/>
                </a:solidFill>
                <a:latin typeface="Courier New"/>
                <a:cs typeface="Courier New"/>
              </a:rPr>
              <a:t>printf</a:t>
            </a:r>
            <a:r>
              <a:rPr lang="da-DK" sz="1600" dirty="0">
                <a:solidFill>
                  <a:srgbClr val="000000"/>
                </a:solidFill>
                <a:latin typeface="Courier New"/>
                <a:cs typeface="Courier New"/>
              </a:rPr>
              <a:t>(</a:t>
            </a:r>
            <a:r>
              <a:rPr lang="da-DK" sz="1600" dirty="0">
                <a:solidFill>
                  <a:srgbClr val="9D206F"/>
                </a:solidFill>
                <a:latin typeface="Courier New"/>
                <a:cs typeface="Courier New"/>
              </a:rPr>
              <a:t>"CT: </a:t>
            </a:r>
            <a:r>
              <a:rPr lang="da-DK" sz="1600" dirty="0" err="1">
                <a:solidFill>
                  <a:srgbClr val="9D206F"/>
                </a:solidFill>
                <a:latin typeface="Courier New"/>
                <a:cs typeface="Courier New"/>
              </a:rPr>
              <a:t>child</a:t>
            </a:r>
            <a:r>
              <a:rPr lang="da-DK" sz="1600" dirty="0">
                <a:solidFill>
                  <a:srgbClr val="9D206F"/>
                </a:solidFill>
                <a:latin typeface="Courier New"/>
                <a:cs typeface="Courier New"/>
              </a:rPr>
              <a:t> has </a:t>
            </a:r>
            <a:r>
              <a:rPr lang="da-DK" sz="1600" dirty="0" err="1">
                <a:solidFill>
                  <a:srgbClr val="9D206F"/>
                </a:solidFill>
                <a:latin typeface="Courier New"/>
                <a:cs typeface="Courier New"/>
              </a:rPr>
              <a:t>terminated</a:t>
            </a:r>
            <a:r>
              <a:rPr lang="da-DK" sz="1600" dirty="0">
                <a:solidFill>
                  <a:srgbClr val="9D206F"/>
                </a:solidFill>
                <a:latin typeface="Courier New"/>
                <a:cs typeface="Courier New"/>
              </a:rPr>
              <a:t>\n"</a:t>
            </a:r>
            <a:r>
              <a:rPr lang="da-DK" sz="1600" dirty="0">
                <a:solidFill>
                  <a:srgbClr val="000000"/>
                </a:solidFill>
                <a:latin typeface="Courier New"/>
                <a:cs typeface="Courier New"/>
              </a:rPr>
              <a:t>);</a:t>
            </a:r>
          </a:p>
          <a:p>
            <a:r>
              <a:rPr lang="da-DK" sz="1600" dirty="0">
                <a:solidFill>
                  <a:srgbClr val="000000"/>
                </a:solidFill>
                <a:latin typeface="Courier New"/>
                <a:cs typeface="Courier New"/>
              </a:rPr>
              <a:t>    }</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"Bye\n"</a:t>
            </a:r>
            <a:r>
              <a:rPr lang="en-US" sz="1600" dirty="0">
                <a:solidFill>
                  <a:srgbClr val="000000"/>
                </a:solidFill>
                <a:latin typeface="Courier New"/>
                <a:cs typeface="Courier New"/>
              </a:rPr>
              <a:t>);</a:t>
            </a:r>
          </a:p>
          <a:p>
            <a:r>
              <a:rPr lang="en-US" sz="1600" dirty="0">
                <a:solidFill>
                  <a:srgbClr val="000000"/>
                </a:solidFill>
                <a:latin typeface="Courier New"/>
                <a:cs typeface="Courier New"/>
              </a:rPr>
              <a:t>}</a:t>
            </a:r>
          </a:p>
        </p:txBody>
      </p:sp>
      <p:grpSp>
        <p:nvGrpSpPr>
          <p:cNvPr id="8" name="Group 7"/>
          <p:cNvGrpSpPr>
            <a:grpSpLocks noChangeAspect="1"/>
          </p:cNvGrpSpPr>
          <p:nvPr/>
        </p:nvGrpSpPr>
        <p:grpSpPr>
          <a:xfrm>
            <a:off x="5936076" y="1959174"/>
            <a:ext cx="3131724" cy="1850826"/>
            <a:chOff x="4592180" y="4635500"/>
            <a:chExt cx="3367445" cy="1990135"/>
          </a:xfrm>
        </p:grpSpPr>
        <p:sp>
          <p:nvSpPr>
            <p:cNvPr id="28" name="Oval 27"/>
            <p:cNvSpPr>
              <a:spLocks noChangeAspect="1"/>
            </p:cNvSpPr>
            <p:nvPr/>
          </p:nvSpPr>
          <p:spPr>
            <a:xfrm>
              <a:off x="5709180" y="62280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29" name="Oval 28"/>
            <p:cNvSpPr>
              <a:spLocks noChangeAspect="1"/>
            </p:cNvSpPr>
            <p:nvPr/>
          </p:nvSpPr>
          <p:spPr>
            <a:xfrm>
              <a:off x="6639514" y="623147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30" name="TextBox 29"/>
            <p:cNvSpPr txBox="1"/>
            <p:nvPr/>
          </p:nvSpPr>
          <p:spPr>
            <a:xfrm>
              <a:off x="5259804" y="6265446"/>
              <a:ext cx="950256" cy="347489"/>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cxnSp>
          <p:nvCxnSpPr>
            <p:cNvPr id="33" name="Straight Arrow Connector 32"/>
            <p:cNvCxnSpPr/>
            <p:nvPr/>
          </p:nvCxnSpPr>
          <p:spPr>
            <a:xfrm flipV="1">
              <a:off x="5800620" y="6270421"/>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6210159" y="6265446"/>
              <a:ext cx="947223" cy="347489"/>
            </a:xfrm>
            <a:prstGeom prst="rect">
              <a:avLst/>
            </a:prstGeom>
            <a:noFill/>
          </p:spPr>
          <p:txBody>
            <a:bodyPr wrap="square" rtlCol="0">
              <a:spAutoFit/>
            </a:bodyPr>
            <a:lstStyle/>
            <a:p>
              <a:pPr algn="ctr"/>
              <a:r>
                <a:rPr lang="en-US" sz="1500" b="1" dirty="0">
                  <a:latin typeface="Courier New"/>
                  <a:cs typeface="Courier New"/>
                </a:rPr>
                <a:t>wait</a:t>
              </a:r>
            </a:p>
          </p:txBody>
        </p:sp>
        <p:cxnSp>
          <p:nvCxnSpPr>
            <p:cNvPr id="37" name="Straight Arrow Connector 36"/>
            <p:cNvCxnSpPr/>
            <p:nvPr/>
          </p:nvCxnSpPr>
          <p:spPr>
            <a:xfrm flipV="1">
              <a:off x="6725234" y="6263645"/>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8" name="Oval 37"/>
            <p:cNvSpPr>
              <a:spLocks noChangeAspect="1"/>
            </p:cNvSpPr>
            <p:nvPr/>
          </p:nvSpPr>
          <p:spPr>
            <a:xfrm>
              <a:off x="7564128" y="6211575"/>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39" name="TextBox 38"/>
            <p:cNvSpPr txBox="1"/>
            <p:nvPr/>
          </p:nvSpPr>
          <p:spPr>
            <a:xfrm>
              <a:off x="7012402" y="6265446"/>
              <a:ext cx="947223" cy="347489"/>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sp>
          <p:nvSpPr>
            <p:cNvPr id="40" name="Oval 39"/>
            <p:cNvSpPr>
              <a:spLocks noChangeAspect="1"/>
            </p:cNvSpPr>
            <p:nvPr/>
          </p:nvSpPr>
          <p:spPr>
            <a:xfrm>
              <a:off x="4782080" y="62407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1" name="TextBox 40"/>
            <p:cNvSpPr txBox="1"/>
            <p:nvPr/>
          </p:nvSpPr>
          <p:spPr>
            <a:xfrm>
              <a:off x="4592180" y="6278146"/>
              <a:ext cx="799809" cy="347489"/>
            </a:xfrm>
            <a:prstGeom prst="rect">
              <a:avLst/>
            </a:prstGeom>
            <a:noFill/>
          </p:spPr>
          <p:txBody>
            <a:bodyPr wrap="square" rtlCol="0">
              <a:spAutoFit/>
            </a:bodyPr>
            <a:lstStyle/>
            <a:p>
              <a:pPr algn="ctr"/>
              <a:r>
                <a:rPr lang="en-US" sz="1500" b="1" dirty="0">
                  <a:latin typeface="Courier New"/>
                  <a:cs typeface="Courier New"/>
                </a:rPr>
                <a:t>fork</a:t>
              </a:r>
            </a:p>
          </p:txBody>
        </p:sp>
        <p:cxnSp>
          <p:nvCxnSpPr>
            <p:cNvPr id="42" name="Straight Arrow Connector 41"/>
            <p:cNvCxnSpPr/>
            <p:nvPr/>
          </p:nvCxnSpPr>
          <p:spPr>
            <a:xfrm flipV="1">
              <a:off x="4873520" y="6272957"/>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3" name="Elbow Connector 35"/>
            <p:cNvCxnSpPr>
              <a:endCxn id="44" idx="2"/>
            </p:cNvCxnSpPr>
            <p:nvPr/>
          </p:nvCxnSpPr>
          <p:spPr>
            <a:xfrm rot="5400000" flipH="1" flipV="1">
              <a:off x="4638234" y="5169845"/>
              <a:ext cx="1262381" cy="879511"/>
            </a:xfrm>
            <a:prstGeom prst="bentConnector2">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4" name="Oval 43"/>
            <p:cNvSpPr>
              <a:spLocks noChangeAspect="1"/>
            </p:cNvSpPr>
            <p:nvPr/>
          </p:nvSpPr>
          <p:spPr>
            <a:xfrm>
              <a:off x="5709180" y="4932689"/>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5" name="Oval 44"/>
            <p:cNvSpPr>
              <a:spLocks noChangeAspect="1"/>
            </p:cNvSpPr>
            <p:nvPr/>
          </p:nvSpPr>
          <p:spPr>
            <a:xfrm>
              <a:off x="6639514" y="4936077"/>
              <a:ext cx="91440" cy="91440"/>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6" name="TextBox 45"/>
            <p:cNvSpPr txBox="1"/>
            <p:nvPr/>
          </p:nvSpPr>
          <p:spPr>
            <a:xfrm>
              <a:off x="5222269" y="4940300"/>
              <a:ext cx="1017034" cy="347489"/>
            </a:xfrm>
            <a:prstGeom prst="rect">
              <a:avLst/>
            </a:prstGeom>
            <a:noFill/>
          </p:spPr>
          <p:txBody>
            <a:bodyPr wrap="square" rtlCol="0">
              <a:spAutoFit/>
            </a:bodyPr>
            <a:lstStyle/>
            <a:p>
              <a:pPr algn="ctr"/>
              <a:r>
                <a:rPr lang="en-US" sz="1500" b="1" dirty="0" err="1">
                  <a:latin typeface="Courier New"/>
                  <a:cs typeface="Courier New"/>
                </a:rPr>
                <a:t>printf</a:t>
              </a:r>
              <a:endParaRPr lang="en-US" sz="1500" b="1" dirty="0">
                <a:latin typeface="Courier New"/>
                <a:cs typeface="Courier New"/>
              </a:endParaRPr>
            </a:p>
          </p:txBody>
        </p:sp>
        <p:cxnSp>
          <p:nvCxnSpPr>
            <p:cNvPr id="49" name="Straight Arrow Connector 48"/>
            <p:cNvCxnSpPr/>
            <p:nvPr/>
          </p:nvCxnSpPr>
          <p:spPr>
            <a:xfrm flipV="1">
              <a:off x="5800620" y="4975021"/>
              <a:ext cx="838894" cy="3388"/>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endCxn id="29" idx="7"/>
            </p:cNvCxnSpPr>
            <p:nvPr/>
          </p:nvCxnSpPr>
          <p:spPr>
            <a:xfrm flipH="1">
              <a:off x="6717563" y="4971633"/>
              <a:ext cx="7671" cy="1273235"/>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6242981" y="4639856"/>
              <a:ext cx="947223" cy="347489"/>
            </a:xfrm>
            <a:prstGeom prst="rect">
              <a:avLst/>
            </a:prstGeom>
            <a:noFill/>
          </p:spPr>
          <p:txBody>
            <a:bodyPr wrap="square" rtlCol="0">
              <a:spAutoFit/>
            </a:bodyPr>
            <a:lstStyle/>
            <a:p>
              <a:pPr algn="ctr"/>
              <a:r>
                <a:rPr lang="en-US" sz="1500" b="1" dirty="0">
                  <a:latin typeface="Courier New"/>
                  <a:cs typeface="Courier New"/>
                </a:rPr>
                <a:t>exit</a:t>
              </a:r>
            </a:p>
          </p:txBody>
        </p:sp>
        <p:sp>
          <p:nvSpPr>
            <p:cNvPr id="58" name="TextBox 57"/>
            <p:cNvSpPr txBox="1"/>
            <p:nvPr/>
          </p:nvSpPr>
          <p:spPr>
            <a:xfrm>
              <a:off x="5543922" y="5940811"/>
              <a:ext cx="446813" cy="347489"/>
            </a:xfrm>
            <a:prstGeom prst="rect">
              <a:avLst/>
            </a:prstGeom>
            <a:noFill/>
          </p:spPr>
          <p:txBody>
            <a:bodyPr wrap="none" rtlCol="0">
              <a:spAutoFit/>
            </a:bodyPr>
            <a:lstStyle/>
            <a:p>
              <a:pPr algn="ctr"/>
              <a:r>
                <a:rPr lang="en-US" sz="1500" b="1" dirty="0">
                  <a:solidFill>
                    <a:srgbClr val="FF0000"/>
                  </a:solidFill>
                  <a:latin typeface="Courier New"/>
                  <a:cs typeface="Courier New"/>
                </a:rPr>
                <a:t>HP</a:t>
              </a:r>
            </a:p>
          </p:txBody>
        </p:sp>
        <p:sp>
          <p:nvSpPr>
            <p:cNvPr id="59" name="TextBox 58"/>
            <p:cNvSpPr txBox="1"/>
            <p:nvPr/>
          </p:nvSpPr>
          <p:spPr>
            <a:xfrm>
              <a:off x="5543922" y="4635500"/>
              <a:ext cx="446813" cy="347489"/>
            </a:xfrm>
            <a:prstGeom prst="rect">
              <a:avLst/>
            </a:prstGeom>
            <a:noFill/>
          </p:spPr>
          <p:txBody>
            <a:bodyPr wrap="none" rtlCol="0">
              <a:spAutoFit/>
            </a:bodyPr>
            <a:lstStyle/>
            <a:p>
              <a:pPr algn="ctr"/>
              <a:r>
                <a:rPr lang="en-US" sz="1500" b="1" dirty="0">
                  <a:solidFill>
                    <a:srgbClr val="FF0000"/>
                  </a:solidFill>
                  <a:latin typeface="Courier New"/>
                  <a:cs typeface="Courier New"/>
                </a:rPr>
                <a:t>HC</a:t>
              </a:r>
            </a:p>
          </p:txBody>
        </p:sp>
        <p:sp>
          <p:nvSpPr>
            <p:cNvPr id="60" name="TextBox 59"/>
            <p:cNvSpPr txBox="1"/>
            <p:nvPr/>
          </p:nvSpPr>
          <p:spPr>
            <a:xfrm>
              <a:off x="7308765" y="5626100"/>
              <a:ext cx="570937" cy="595697"/>
            </a:xfrm>
            <a:prstGeom prst="rect">
              <a:avLst/>
            </a:prstGeom>
            <a:noFill/>
          </p:spPr>
          <p:txBody>
            <a:bodyPr wrap="none" rtlCol="0">
              <a:spAutoFit/>
            </a:bodyPr>
            <a:lstStyle/>
            <a:p>
              <a:pPr algn="ctr"/>
              <a:r>
                <a:rPr lang="en-US" sz="1500" b="1" dirty="0">
                  <a:solidFill>
                    <a:srgbClr val="FF0000"/>
                  </a:solidFill>
                  <a:latin typeface="Courier New"/>
                  <a:cs typeface="Courier New"/>
                </a:rPr>
                <a:t>CT</a:t>
              </a:r>
            </a:p>
            <a:p>
              <a:pPr algn="ctr"/>
              <a:r>
                <a:rPr lang="en-US" sz="1500" b="1" dirty="0">
                  <a:solidFill>
                    <a:srgbClr val="FF0000"/>
                  </a:solidFill>
                  <a:latin typeface="Courier New"/>
                  <a:cs typeface="Courier New"/>
                </a:rPr>
                <a:t>Bye</a:t>
              </a:r>
            </a:p>
          </p:txBody>
        </p:sp>
      </p:grpSp>
      <p:sp>
        <p:nvSpPr>
          <p:cNvPr id="62" name="Rectangle 3"/>
          <p:cNvSpPr>
            <a:spLocks noChangeArrowheads="1"/>
          </p:cNvSpPr>
          <p:nvPr/>
        </p:nvSpPr>
        <p:spPr bwMode="auto">
          <a:xfrm>
            <a:off x="4800600" y="4495800"/>
            <a:ext cx="120581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forks.c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66" name="TextBox 65"/>
          <p:cNvSpPr txBox="1"/>
          <p:nvPr/>
        </p:nvSpPr>
        <p:spPr>
          <a:xfrm>
            <a:off x="3124200" y="4999672"/>
            <a:ext cx="1737938" cy="1477328"/>
          </a:xfrm>
          <a:prstGeom prst="rect">
            <a:avLst/>
          </a:prstGeom>
          <a:noFill/>
        </p:spPr>
        <p:txBody>
          <a:bodyPr wrap="none" rtlCol="0">
            <a:spAutoFit/>
          </a:bodyPr>
          <a:lstStyle/>
          <a:p>
            <a:r>
              <a:rPr lang="en-US" sz="1800" dirty="0">
                <a:latin typeface="Calibri" pitchFamily="34" charset="0"/>
              </a:rPr>
              <a:t>Feasible output:</a:t>
            </a:r>
          </a:p>
          <a:p>
            <a:r>
              <a:rPr lang="en-US" sz="1800" dirty="0">
                <a:solidFill>
                  <a:srgbClr val="FF0000"/>
                </a:solidFill>
                <a:latin typeface="Courier New"/>
                <a:cs typeface="Courier New"/>
              </a:rPr>
              <a:t>HC</a:t>
            </a:r>
          </a:p>
          <a:p>
            <a:r>
              <a:rPr lang="en-US" sz="1800" dirty="0">
                <a:solidFill>
                  <a:srgbClr val="FF0000"/>
                </a:solidFill>
                <a:latin typeface="Courier New"/>
                <a:cs typeface="Courier New"/>
              </a:rPr>
              <a:t>HP</a:t>
            </a:r>
          </a:p>
          <a:p>
            <a:r>
              <a:rPr lang="en-US" sz="1800" dirty="0">
                <a:solidFill>
                  <a:srgbClr val="FF0000"/>
                </a:solidFill>
                <a:latin typeface="Courier New"/>
                <a:cs typeface="Courier New"/>
              </a:rPr>
              <a:t>CT</a:t>
            </a:r>
          </a:p>
          <a:p>
            <a:r>
              <a:rPr lang="en-US" sz="1800" dirty="0">
                <a:solidFill>
                  <a:srgbClr val="FF0000"/>
                </a:solidFill>
                <a:latin typeface="Courier New"/>
                <a:cs typeface="Courier New"/>
              </a:rPr>
              <a:t>Bye</a:t>
            </a:r>
          </a:p>
        </p:txBody>
      </p:sp>
      <p:sp>
        <p:nvSpPr>
          <p:cNvPr id="67" name="TextBox 66"/>
          <p:cNvSpPr txBox="1"/>
          <p:nvPr/>
        </p:nvSpPr>
        <p:spPr>
          <a:xfrm>
            <a:off x="7024964" y="4999672"/>
            <a:ext cx="1890436" cy="1477328"/>
          </a:xfrm>
          <a:prstGeom prst="rect">
            <a:avLst/>
          </a:prstGeom>
          <a:noFill/>
        </p:spPr>
        <p:txBody>
          <a:bodyPr wrap="none" rtlCol="0">
            <a:spAutoFit/>
          </a:bodyPr>
          <a:lstStyle/>
          <a:p>
            <a:r>
              <a:rPr lang="en-US" sz="1800" dirty="0">
                <a:latin typeface="Calibri" pitchFamily="34" charset="0"/>
              </a:rPr>
              <a:t>Infeasible output:</a:t>
            </a:r>
          </a:p>
          <a:p>
            <a:r>
              <a:rPr lang="en-US" sz="1800" dirty="0">
                <a:solidFill>
                  <a:srgbClr val="FF0000"/>
                </a:solidFill>
                <a:latin typeface="Courier New"/>
                <a:cs typeface="Courier New"/>
              </a:rPr>
              <a:t>HP</a:t>
            </a:r>
          </a:p>
          <a:p>
            <a:r>
              <a:rPr lang="en-US" sz="1800" dirty="0">
                <a:solidFill>
                  <a:srgbClr val="FF0000"/>
                </a:solidFill>
                <a:latin typeface="Courier New"/>
                <a:cs typeface="Courier New"/>
              </a:rPr>
              <a:t>CT</a:t>
            </a:r>
          </a:p>
          <a:p>
            <a:r>
              <a:rPr lang="en-US" sz="1800" dirty="0">
                <a:solidFill>
                  <a:srgbClr val="FF0000"/>
                </a:solidFill>
                <a:latin typeface="Courier New"/>
                <a:cs typeface="Courier New"/>
              </a:rPr>
              <a:t>Bye</a:t>
            </a:r>
          </a:p>
          <a:p>
            <a:r>
              <a:rPr lang="en-US" sz="1800" dirty="0">
                <a:solidFill>
                  <a:srgbClr val="FF0000"/>
                </a:solidFill>
                <a:latin typeface="Courier New"/>
                <a:cs typeface="Courier New"/>
              </a:rPr>
              <a:t>HC</a:t>
            </a:r>
          </a:p>
        </p:txBody>
      </p:sp>
      <p:sp>
        <p:nvSpPr>
          <p:cNvPr id="31" name="TextBox 30"/>
          <p:cNvSpPr txBox="1"/>
          <p:nvPr/>
        </p:nvSpPr>
        <p:spPr>
          <a:xfrm>
            <a:off x="3124200" y="4999672"/>
            <a:ext cx="2743200" cy="1477328"/>
          </a:xfrm>
          <a:prstGeom prst="rect">
            <a:avLst/>
          </a:prstGeom>
          <a:noFill/>
        </p:spPr>
        <p:txBody>
          <a:bodyPr wrap="square" rtlCol="0">
            <a:spAutoFit/>
          </a:bodyPr>
          <a:lstStyle/>
          <a:p>
            <a:r>
              <a:rPr lang="en-US" sz="1800" dirty="0">
                <a:latin typeface="Calibri" pitchFamily="34" charset="0"/>
              </a:rPr>
              <a:t>Feasible output(s):</a:t>
            </a:r>
          </a:p>
          <a:p>
            <a:r>
              <a:rPr lang="en-US" sz="1800" dirty="0">
                <a:solidFill>
                  <a:srgbClr val="FF0000"/>
                </a:solidFill>
                <a:latin typeface="Courier New"/>
                <a:cs typeface="Courier New"/>
              </a:rPr>
              <a:t>HC	HP </a:t>
            </a:r>
          </a:p>
          <a:p>
            <a:r>
              <a:rPr lang="en-US" sz="1800" dirty="0">
                <a:solidFill>
                  <a:srgbClr val="FF0000"/>
                </a:solidFill>
                <a:latin typeface="Courier New"/>
                <a:cs typeface="Courier New"/>
              </a:rPr>
              <a:t>HP	HC </a:t>
            </a:r>
          </a:p>
          <a:p>
            <a:r>
              <a:rPr lang="en-US" sz="1800" dirty="0">
                <a:solidFill>
                  <a:srgbClr val="FF0000"/>
                </a:solidFill>
                <a:latin typeface="Courier New"/>
                <a:cs typeface="Courier New"/>
              </a:rPr>
              <a:t>CT	CT </a:t>
            </a:r>
          </a:p>
          <a:p>
            <a:r>
              <a:rPr lang="en-US" sz="1800" dirty="0">
                <a:solidFill>
                  <a:srgbClr val="FF0000"/>
                </a:solidFill>
                <a:latin typeface="Courier New"/>
                <a:cs typeface="Courier New"/>
              </a:rPr>
              <a:t>Bye	Bye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P spid="3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a:xfrm>
            <a:off x="381000" y="381000"/>
            <a:ext cx="6553200" cy="573088"/>
          </a:xfrm>
        </p:spPr>
        <p:txBody>
          <a:bodyPr/>
          <a:lstStyle/>
          <a:p>
            <a:r>
              <a:rPr lang="en-US" dirty="0">
                <a:latin typeface="Courier New" pitchFamily="49" charset="0"/>
              </a:rPr>
              <a:t>Another wait </a:t>
            </a:r>
            <a:r>
              <a:rPr lang="en-US" dirty="0"/>
              <a:t>Example</a:t>
            </a:r>
          </a:p>
        </p:txBody>
      </p:sp>
      <p:sp>
        <p:nvSpPr>
          <p:cNvPr id="500739" name="Rectangle 3"/>
          <p:cNvSpPr>
            <a:spLocks noGrp="1" noChangeArrowheads="1"/>
          </p:cNvSpPr>
          <p:nvPr>
            <p:ph type="body" idx="1"/>
          </p:nvPr>
        </p:nvSpPr>
        <p:spPr>
          <a:xfrm>
            <a:off x="387578" y="1052512"/>
            <a:ext cx="8307388" cy="1233488"/>
          </a:xfrm>
        </p:spPr>
        <p:txBody>
          <a:bodyPr/>
          <a:lstStyle/>
          <a:p>
            <a:r>
              <a:rPr lang="en-US" sz="2000" b="0" dirty="0"/>
              <a:t>If multiple children completed, will take in arbitrary order</a:t>
            </a:r>
          </a:p>
          <a:p>
            <a:r>
              <a:rPr lang="en-US" sz="2000" b="0" dirty="0"/>
              <a:t>Can use macros WIFEXITED and WEXITSTATUS to get information about exit status</a:t>
            </a:r>
          </a:p>
        </p:txBody>
      </p:sp>
      <p:sp>
        <p:nvSpPr>
          <p:cNvPr id="500740" name="Text Box 4"/>
          <p:cNvSpPr txBox="1">
            <a:spLocks noChangeArrowheads="1"/>
          </p:cNvSpPr>
          <p:nvPr/>
        </p:nvSpPr>
        <p:spPr bwMode="auto">
          <a:xfrm>
            <a:off x="497084" y="2275106"/>
            <a:ext cx="7967145" cy="4278094"/>
          </a:xfrm>
          <a:prstGeom prst="rect">
            <a:avLst/>
          </a:prstGeom>
          <a:solidFill>
            <a:srgbClr val="F6F5BD"/>
          </a:solidFill>
          <a:ln w="3175">
            <a:solidFill>
              <a:schemeClr val="tx1"/>
            </a:solidFill>
            <a:miter lim="800000"/>
            <a:headEnd/>
            <a:tailEnd/>
          </a:ln>
          <a:effectLst/>
        </p:spPr>
        <p:txBody>
          <a:bodyPr wrap="none">
            <a:spAutoFit/>
          </a:bodyPr>
          <a:lstStyle/>
          <a:p>
            <a:r>
              <a:rPr lang="en-US" sz="1600" dirty="0">
                <a:solidFill>
                  <a:srgbClr val="2D961E"/>
                </a:solidFill>
                <a:latin typeface="Courier New"/>
                <a:cs typeface="Courier New"/>
              </a:rPr>
              <a:t>void</a:t>
            </a:r>
            <a:r>
              <a:rPr lang="en-US" sz="1600" dirty="0">
                <a:solidFill>
                  <a:srgbClr val="000000"/>
                </a:solidFill>
                <a:latin typeface="Courier New"/>
                <a:cs typeface="Courier New"/>
              </a:rPr>
              <a:t> </a:t>
            </a:r>
            <a:r>
              <a:rPr lang="en-US" sz="1600" dirty="0">
                <a:solidFill>
                  <a:srgbClr val="4A00FF"/>
                </a:solidFill>
                <a:latin typeface="Courier New"/>
                <a:cs typeface="Courier New"/>
              </a:rPr>
              <a:t>fork10</a:t>
            </a:r>
            <a:r>
              <a:rPr lang="en-US" sz="1600" dirty="0">
                <a:solidFill>
                  <a:srgbClr val="000000"/>
                </a:solidFill>
                <a:latin typeface="Courier New"/>
                <a:cs typeface="Courier New"/>
              </a:rPr>
              <a:t>() {</a:t>
            </a:r>
          </a:p>
          <a:p>
            <a:r>
              <a:rPr lang="fi-FI" sz="1600" dirty="0">
                <a:solidFill>
                  <a:srgbClr val="000000"/>
                </a:solidFill>
                <a:latin typeface="Courier New"/>
                <a:cs typeface="Courier New"/>
              </a:rPr>
              <a:t>    </a:t>
            </a:r>
            <a:r>
              <a:rPr lang="fi-FI" sz="1600" dirty="0" err="1">
                <a:solidFill>
                  <a:srgbClr val="2D961E"/>
                </a:solidFill>
                <a:latin typeface="Courier New"/>
                <a:cs typeface="Courier New"/>
              </a:rPr>
              <a:t>pid_t</a:t>
            </a:r>
            <a:r>
              <a:rPr lang="fi-FI" sz="1600" dirty="0">
                <a:solidFill>
                  <a:srgbClr val="000000"/>
                </a:solidFill>
                <a:latin typeface="Courier New"/>
                <a:cs typeface="Courier New"/>
              </a:rPr>
              <a:t> </a:t>
            </a:r>
            <a:r>
              <a:rPr lang="fi-FI" sz="1600" dirty="0" err="1">
                <a:solidFill>
                  <a:srgbClr val="C1651C"/>
                </a:solidFill>
                <a:latin typeface="Courier New"/>
                <a:cs typeface="Courier New"/>
              </a:rPr>
              <a:t>pid</a:t>
            </a:r>
            <a:r>
              <a:rPr lang="fi-FI" sz="1600" dirty="0" err="1">
                <a:solidFill>
                  <a:srgbClr val="000000"/>
                </a:solidFill>
                <a:latin typeface="Courier New"/>
                <a:cs typeface="Courier New"/>
              </a:rPr>
              <a:t>[N</a:t>
            </a:r>
            <a:r>
              <a:rPr lang="fi-FI" sz="1600" dirty="0">
                <a:solidFill>
                  <a:srgbClr val="000000"/>
                </a:solidFill>
                <a:latin typeface="Courier New"/>
                <a:cs typeface="Courier New"/>
              </a:rPr>
              <a:t>];</a:t>
            </a:r>
          </a:p>
          <a:p>
            <a:r>
              <a:rPr lang="fi-FI" sz="1600" dirty="0">
                <a:solidFill>
                  <a:srgbClr val="000000"/>
                </a:solidFill>
                <a:latin typeface="Courier New"/>
                <a:cs typeface="Courier New"/>
              </a:rPr>
              <a:t>    </a:t>
            </a:r>
            <a:r>
              <a:rPr lang="fi-FI" sz="1600" dirty="0" err="1">
                <a:solidFill>
                  <a:srgbClr val="2D961E"/>
                </a:solidFill>
                <a:latin typeface="Courier New"/>
                <a:cs typeface="Courier New"/>
              </a:rPr>
              <a:t>int</a:t>
            </a:r>
            <a:r>
              <a:rPr lang="fi-FI" sz="1600" dirty="0">
                <a:solidFill>
                  <a:srgbClr val="000000"/>
                </a:solidFill>
                <a:latin typeface="Courier New"/>
                <a:cs typeface="Courier New"/>
              </a:rPr>
              <a:t> </a:t>
            </a:r>
            <a:r>
              <a:rPr lang="fi-FI" sz="1600" dirty="0">
                <a:solidFill>
                  <a:srgbClr val="C1651C"/>
                </a:solidFill>
                <a:latin typeface="Courier New"/>
                <a:cs typeface="Courier New"/>
              </a:rPr>
              <a:t>i</a:t>
            </a:r>
            <a:r>
              <a:rPr lang="fi-FI" sz="1600" dirty="0">
                <a:solidFill>
                  <a:srgbClr val="000000"/>
                </a:solidFill>
                <a:latin typeface="Courier New"/>
                <a:cs typeface="Courier New"/>
              </a:rPr>
              <a:t>, </a:t>
            </a:r>
            <a:r>
              <a:rPr lang="fi-FI" sz="1600" dirty="0" err="1">
                <a:solidFill>
                  <a:srgbClr val="C1651C"/>
                </a:solidFill>
                <a:latin typeface="Courier New"/>
                <a:cs typeface="Courier New"/>
              </a:rPr>
              <a:t>child_status</a:t>
            </a:r>
            <a:r>
              <a:rPr lang="fi-FI" sz="1600" dirty="0">
                <a:solidFill>
                  <a:srgbClr val="000000"/>
                </a:solidFill>
                <a:latin typeface="Courier New"/>
                <a:cs typeface="Courier New"/>
              </a:rPr>
              <a:t>;</a:t>
            </a:r>
          </a:p>
          <a:p>
            <a:endParaRPr lang="fi-FI" sz="1600" dirty="0">
              <a:solidFill>
                <a:srgbClr val="000000"/>
              </a:solidFill>
              <a:latin typeface="Courier New"/>
              <a:cs typeface="Courier New"/>
            </a:endParaRPr>
          </a:p>
          <a:p>
            <a:r>
              <a:rPr lang="da-DK" sz="1600" dirty="0">
                <a:solidFill>
                  <a:srgbClr val="000000"/>
                </a:solidFill>
                <a:latin typeface="Courier New"/>
                <a:cs typeface="Courier New"/>
              </a:rPr>
              <a:t>    </a:t>
            </a:r>
            <a:r>
              <a:rPr lang="da-DK" sz="1600" dirty="0">
                <a:solidFill>
                  <a:srgbClr val="C200FF"/>
                </a:solidFill>
                <a:latin typeface="Courier New"/>
                <a:cs typeface="Courier New"/>
              </a:rPr>
              <a:t>for</a:t>
            </a:r>
            <a:r>
              <a:rPr lang="da-DK" sz="1600" dirty="0">
                <a:solidFill>
                  <a:srgbClr val="000000"/>
                </a:solidFill>
                <a:latin typeface="Courier New"/>
                <a:cs typeface="Courier New"/>
              </a:rPr>
              <a:t> (i = 0; i &lt; N; i++)</a:t>
            </a:r>
          </a:p>
          <a:p>
            <a:r>
              <a:rPr lang="nb-NO" sz="1600" dirty="0">
                <a:solidFill>
                  <a:srgbClr val="000000"/>
                </a:solidFill>
                <a:latin typeface="Courier New"/>
                <a:cs typeface="Courier New"/>
              </a:rPr>
              <a:t>        </a:t>
            </a:r>
            <a:r>
              <a:rPr lang="nb-NO" sz="1600" dirty="0" err="1">
                <a:solidFill>
                  <a:srgbClr val="C200FF"/>
                </a:solidFill>
                <a:latin typeface="Courier New"/>
                <a:cs typeface="Courier New"/>
              </a:rPr>
              <a:t>if</a:t>
            </a:r>
            <a:r>
              <a:rPr lang="nb-NO" sz="1600" dirty="0">
                <a:solidFill>
                  <a:srgbClr val="000000"/>
                </a:solidFill>
                <a:latin typeface="Courier New"/>
                <a:cs typeface="Courier New"/>
              </a:rPr>
              <a:t> ((</a:t>
            </a:r>
            <a:r>
              <a:rPr lang="nb-NO" sz="1600" dirty="0" err="1">
                <a:solidFill>
                  <a:srgbClr val="000000"/>
                </a:solidFill>
                <a:latin typeface="Courier New"/>
                <a:cs typeface="Courier New"/>
              </a:rPr>
              <a:t>pid</a:t>
            </a:r>
            <a:r>
              <a:rPr lang="nb-NO" sz="1600" dirty="0">
                <a:solidFill>
                  <a:srgbClr val="000000"/>
                </a:solidFill>
                <a:latin typeface="Courier New"/>
                <a:cs typeface="Courier New"/>
              </a:rPr>
              <a:t>[i] = fork()) == 0) {</a:t>
            </a:r>
          </a:p>
          <a:p>
            <a:r>
              <a:rPr lang="nb-NO" sz="1600" dirty="0">
                <a:solidFill>
                  <a:srgbClr val="000000"/>
                </a:solidFill>
                <a:latin typeface="Courier New"/>
                <a:cs typeface="Courier New"/>
              </a:rPr>
              <a:t>            exit(100+i); </a:t>
            </a:r>
            <a:r>
              <a:rPr lang="nb-NO" sz="1600" dirty="0">
                <a:solidFill>
                  <a:srgbClr val="CB2418"/>
                </a:solidFill>
                <a:latin typeface="Courier New"/>
                <a:cs typeface="Courier New"/>
              </a:rPr>
              <a:t>/* Child */</a:t>
            </a:r>
            <a:endParaRPr lang="nb-NO" sz="1600" dirty="0">
              <a:solidFill>
                <a:srgbClr val="000000"/>
              </a:solidFill>
              <a:latin typeface="Courier New"/>
              <a:cs typeface="Courier New"/>
            </a:endParaRPr>
          </a:p>
          <a:p>
            <a:r>
              <a:rPr lang="nb-NO" sz="1600" dirty="0">
                <a:solidFill>
                  <a:srgbClr val="000000"/>
                </a:solidFill>
                <a:latin typeface="Courier New"/>
                <a:cs typeface="Courier New"/>
              </a:rPr>
              <a:t>        }</a:t>
            </a:r>
          </a:p>
          <a:p>
            <a:r>
              <a:rPr lang="en-US" sz="1600" dirty="0">
                <a:solidFill>
                  <a:srgbClr val="000000"/>
                </a:solidFill>
                <a:latin typeface="Courier New"/>
                <a:cs typeface="Courier New"/>
              </a:rPr>
              <a:t>    </a:t>
            </a:r>
            <a:r>
              <a:rPr lang="en-US" sz="1600" dirty="0">
                <a:solidFill>
                  <a:srgbClr val="C200FF"/>
                </a:solidFill>
                <a:latin typeface="Courier New"/>
                <a:cs typeface="Courier New"/>
              </a:rPr>
              <a:t>for</a:t>
            </a:r>
            <a:r>
              <a:rPr lang="en-US" sz="1600" dirty="0">
                <a:solidFill>
                  <a:srgbClr val="000000"/>
                </a:solidFill>
                <a:latin typeface="Courier New"/>
                <a:cs typeface="Courier New"/>
              </a:rPr>
              <a:t> (</a:t>
            </a:r>
            <a:r>
              <a:rPr lang="en-US" sz="1600" dirty="0" err="1">
                <a:solidFill>
                  <a:srgbClr val="000000"/>
                </a:solidFill>
                <a:latin typeface="Courier New"/>
                <a:cs typeface="Courier New"/>
              </a:rPr>
              <a:t>i</a:t>
            </a:r>
            <a:r>
              <a:rPr lang="en-US" sz="1600" dirty="0">
                <a:solidFill>
                  <a:srgbClr val="000000"/>
                </a:solidFill>
                <a:latin typeface="Courier New"/>
                <a:cs typeface="Courier New"/>
              </a:rPr>
              <a:t> = 0; </a:t>
            </a:r>
            <a:r>
              <a:rPr lang="en-US" sz="1600" dirty="0" err="1">
                <a:solidFill>
                  <a:srgbClr val="000000"/>
                </a:solidFill>
                <a:latin typeface="Courier New"/>
                <a:cs typeface="Courier New"/>
              </a:rPr>
              <a:t>i</a:t>
            </a:r>
            <a:r>
              <a:rPr lang="en-US" sz="1600" dirty="0">
                <a:solidFill>
                  <a:srgbClr val="000000"/>
                </a:solidFill>
                <a:latin typeface="Courier New"/>
                <a:cs typeface="Courier New"/>
              </a:rPr>
              <a:t> &lt; N; </a:t>
            </a:r>
            <a:r>
              <a:rPr lang="en-US" sz="1600" dirty="0" err="1">
                <a:solidFill>
                  <a:srgbClr val="000000"/>
                </a:solidFill>
                <a:latin typeface="Courier New"/>
                <a:cs typeface="Courier New"/>
              </a:rPr>
              <a:t>i</a:t>
            </a:r>
            <a:r>
              <a:rPr lang="en-US" sz="1600" dirty="0">
                <a:solidFill>
                  <a:srgbClr val="000000"/>
                </a:solidFill>
                <a:latin typeface="Courier New"/>
                <a:cs typeface="Courier New"/>
              </a:rPr>
              <a:t>++) { </a:t>
            </a:r>
            <a:r>
              <a:rPr lang="en-US" sz="1600" dirty="0">
                <a:solidFill>
                  <a:srgbClr val="CB2418"/>
                </a:solidFill>
                <a:latin typeface="Courier New"/>
                <a:cs typeface="Courier New"/>
              </a:rPr>
              <a:t>/* Parent */</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2D961E"/>
                </a:solidFill>
                <a:latin typeface="Courier New"/>
                <a:cs typeface="Courier New"/>
              </a:rPr>
              <a:t>pid_t</a:t>
            </a:r>
            <a:r>
              <a:rPr lang="en-US" sz="1600" dirty="0">
                <a:solidFill>
                  <a:srgbClr val="000000"/>
                </a:solidFill>
                <a:latin typeface="Courier New"/>
                <a:cs typeface="Courier New"/>
              </a:rPr>
              <a:t> </a:t>
            </a:r>
            <a:r>
              <a:rPr lang="en-US" sz="1600" dirty="0" err="1">
                <a:solidFill>
                  <a:srgbClr val="C1651C"/>
                </a:solidFill>
                <a:latin typeface="Courier New"/>
                <a:cs typeface="Courier New"/>
              </a:rPr>
              <a:t>wpid</a:t>
            </a:r>
            <a:r>
              <a:rPr lang="en-US" sz="1600" dirty="0">
                <a:solidFill>
                  <a:srgbClr val="000000"/>
                </a:solidFill>
                <a:latin typeface="Courier New"/>
                <a:cs typeface="Courier New"/>
              </a:rPr>
              <a:t> = wait(&amp;</a:t>
            </a:r>
            <a:r>
              <a:rPr lang="en-US" sz="1600" dirty="0" err="1">
                <a:solidFill>
                  <a:srgbClr val="000000"/>
                </a:solidFill>
                <a:latin typeface="Courier New"/>
                <a:cs typeface="Courier New"/>
              </a:rPr>
              <a:t>child_status</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a:solidFill>
                  <a:srgbClr val="C200FF"/>
                </a:solidFill>
                <a:latin typeface="Courier New"/>
                <a:cs typeface="Courier New"/>
              </a:rPr>
              <a:t>if</a:t>
            </a:r>
            <a:r>
              <a:rPr lang="en-US" sz="1600" dirty="0">
                <a:solidFill>
                  <a:srgbClr val="000000"/>
                </a:solidFill>
                <a:latin typeface="Courier New"/>
                <a:cs typeface="Courier New"/>
              </a:rPr>
              <a:t> (WIFEXITED(</a:t>
            </a:r>
            <a:r>
              <a:rPr lang="en-US" sz="1600" dirty="0" err="1">
                <a:solidFill>
                  <a:srgbClr val="000000"/>
                </a:solidFill>
                <a:latin typeface="Courier New"/>
                <a:cs typeface="Courier New"/>
              </a:rPr>
              <a:t>child_status</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"Child %d terminated with exit status %d\n"</a:t>
            </a:r>
            <a:r>
              <a:rPr lang="en-US" sz="1600" dirty="0">
                <a:solidFill>
                  <a:srgbClr val="000000"/>
                </a:solidFill>
                <a:latin typeface="Courier New"/>
                <a:cs typeface="Courier New"/>
              </a:rPr>
              <a:t>,</a:t>
            </a:r>
          </a:p>
          <a:p>
            <a:r>
              <a:rPr lang="pl-PL" sz="1600" dirty="0">
                <a:solidFill>
                  <a:srgbClr val="000000"/>
                </a:solidFill>
                <a:latin typeface="Courier New"/>
                <a:cs typeface="Courier New"/>
              </a:rPr>
              <a:t>                   </a:t>
            </a:r>
            <a:r>
              <a:rPr lang="pl-PL" sz="1600" dirty="0" err="1">
                <a:solidFill>
                  <a:srgbClr val="000000"/>
                </a:solidFill>
                <a:latin typeface="Courier New"/>
                <a:cs typeface="Courier New"/>
              </a:rPr>
              <a:t>wpid</a:t>
            </a:r>
            <a:r>
              <a:rPr lang="pl-PL" sz="1600" dirty="0">
                <a:solidFill>
                  <a:srgbClr val="000000"/>
                </a:solidFill>
                <a:latin typeface="Courier New"/>
                <a:cs typeface="Courier New"/>
              </a:rPr>
              <a:t>, WEXITSTATUS(</a:t>
            </a:r>
            <a:r>
              <a:rPr lang="pl-PL" sz="1600" dirty="0" err="1">
                <a:solidFill>
                  <a:srgbClr val="000000"/>
                </a:solidFill>
                <a:latin typeface="Courier New"/>
                <a:cs typeface="Courier New"/>
              </a:rPr>
              <a:t>child_status</a:t>
            </a:r>
            <a:r>
              <a:rPr lang="pl-PL" sz="1600" dirty="0">
                <a:solidFill>
                  <a:srgbClr val="000000"/>
                </a:solidFill>
                <a:latin typeface="Courier New"/>
                <a:cs typeface="Courier New"/>
              </a:rPr>
              <a:t>));</a:t>
            </a:r>
          </a:p>
          <a:p>
            <a:r>
              <a:rPr lang="hu-HU" sz="1600" dirty="0">
                <a:solidFill>
                  <a:srgbClr val="000000"/>
                </a:solidFill>
                <a:latin typeface="Courier New"/>
                <a:cs typeface="Courier New"/>
              </a:rPr>
              <a:t>        </a:t>
            </a:r>
            <a:r>
              <a:rPr lang="hu-HU" sz="1600" dirty="0">
                <a:solidFill>
                  <a:srgbClr val="C200FF"/>
                </a:solidFill>
                <a:latin typeface="Courier New"/>
                <a:cs typeface="Courier New"/>
              </a:rPr>
              <a:t>else</a:t>
            </a:r>
            <a:endParaRPr lang="hu-HU"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"Child %d terminate abnormally\n"</a:t>
            </a:r>
            <a:r>
              <a:rPr lang="en-US" sz="1600" dirty="0">
                <a:solidFill>
                  <a:srgbClr val="000000"/>
                </a:solidFill>
                <a:latin typeface="Courier New"/>
                <a:cs typeface="Courier New"/>
              </a:rPr>
              <a:t>, </a:t>
            </a:r>
            <a:r>
              <a:rPr lang="en-US" sz="1600" dirty="0" err="1">
                <a:solidFill>
                  <a:srgbClr val="000000"/>
                </a:solidFill>
                <a:latin typeface="Courier New"/>
                <a:cs typeface="Courier New"/>
              </a:rPr>
              <a:t>wpid</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p>
          <a:p>
            <a:r>
              <a:rPr lang="en-US" sz="1600" dirty="0">
                <a:solidFill>
                  <a:srgbClr val="000000"/>
                </a:solidFill>
                <a:latin typeface="Courier New"/>
                <a:cs typeface="Courier New"/>
              </a:rPr>
              <a:t>}</a:t>
            </a:r>
          </a:p>
        </p:txBody>
      </p:sp>
      <p:sp>
        <p:nvSpPr>
          <p:cNvPr id="5" name="Rectangle 3"/>
          <p:cNvSpPr>
            <a:spLocks noChangeArrowheads="1"/>
          </p:cNvSpPr>
          <p:nvPr/>
        </p:nvSpPr>
        <p:spPr bwMode="auto">
          <a:xfrm>
            <a:off x="7258413" y="6195537"/>
            <a:ext cx="120581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forks.c</a:t>
            </a:r>
            <a:endParaRPr lang="en-GB" sz="1800" b="1" i="1" dirty="0">
              <a:solidFill>
                <a:schemeClr val="tx1">
                  <a:lumMod val="50000"/>
                  <a:lumOff val="50000"/>
                </a:schemeClr>
              </a:solidFill>
              <a:latin typeface="Courier New" pitchFamily="49" charset="0"/>
              <a:ea typeface="msgothic" charset="0"/>
              <a:cs typeface="msgothic"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a:xfrm>
            <a:off x="367844" y="493712"/>
            <a:ext cx="8839200" cy="573088"/>
          </a:xfrm>
        </p:spPr>
        <p:txBody>
          <a:bodyPr/>
          <a:lstStyle/>
          <a:p>
            <a:r>
              <a:rPr lang="en-US" sz="3400" dirty="0" err="1">
                <a:latin typeface="Courier New" pitchFamily="49" charset="0"/>
              </a:rPr>
              <a:t>waitpid</a:t>
            </a:r>
            <a:r>
              <a:rPr lang="en-US" sz="3400" dirty="0"/>
              <a:t>: Waiting for a Specific Process</a:t>
            </a:r>
            <a:endParaRPr lang="en-US" sz="3400" dirty="0">
              <a:latin typeface="Courier New" pitchFamily="49" charset="0"/>
            </a:endParaRPr>
          </a:p>
        </p:txBody>
      </p:sp>
      <p:sp>
        <p:nvSpPr>
          <p:cNvPr id="501763" name="Rectangle 3"/>
          <p:cNvSpPr>
            <a:spLocks noGrp="1" noChangeArrowheads="1"/>
          </p:cNvSpPr>
          <p:nvPr>
            <p:ph type="body" idx="1"/>
          </p:nvPr>
        </p:nvSpPr>
        <p:spPr>
          <a:xfrm>
            <a:off x="381000" y="1262966"/>
            <a:ext cx="8610600" cy="1099234"/>
          </a:xfrm>
        </p:spPr>
        <p:txBody>
          <a:bodyPr/>
          <a:lstStyle/>
          <a:p>
            <a:r>
              <a:rPr lang="en-US" sz="2000" dirty="0" err="1">
                <a:latin typeface="Courier New" pitchFamily="49" charset="0"/>
              </a:rPr>
              <a:t>pid_t</a:t>
            </a:r>
            <a:r>
              <a:rPr lang="en-US" sz="2000" dirty="0">
                <a:latin typeface="Courier New" pitchFamily="49" charset="0"/>
              </a:rPr>
              <a:t> </a:t>
            </a:r>
            <a:r>
              <a:rPr lang="en-US" sz="2000" dirty="0" err="1">
                <a:latin typeface="Courier New" pitchFamily="49" charset="0"/>
              </a:rPr>
              <a:t>waitpid</a:t>
            </a:r>
            <a:r>
              <a:rPr lang="en-US" sz="2000" dirty="0">
                <a:latin typeface="Courier New" pitchFamily="49" charset="0"/>
              </a:rPr>
              <a:t>(</a:t>
            </a:r>
            <a:r>
              <a:rPr lang="en-US" sz="2000" dirty="0" err="1">
                <a:latin typeface="Courier New" pitchFamily="49" charset="0"/>
              </a:rPr>
              <a:t>pid_t</a:t>
            </a:r>
            <a:r>
              <a:rPr lang="en-US" sz="2000" dirty="0">
                <a:latin typeface="Courier New" pitchFamily="49" charset="0"/>
              </a:rPr>
              <a:t> </a:t>
            </a:r>
            <a:r>
              <a:rPr lang="en-US" sz="2000" dirty="0" err="1">
                <a:latin typeface="Courier New" pitchFamily="49" charset="0"/>
              </a:rPr>
              <a:t>pid</a:t>
            </a:r>
            <a:r>
              <a:rPr lang="en-US" sz="2000" dirty="0">
                <a:latin typeface="Courier New" pitchFamily="49" charset="0"/>
              </a:rPr>
              <a:t>, </a:t>
            </a:r>
            <a:r>
              <a:rPr lang="en-US" sz="2000" dirty="0" err="1">
                <a:latin typeface="Courier New" pitchFamily="49" charset="0"/>
              </a:rPr>
              <a:t>int</a:t>
            </a:r>
            <a:r>
              <a:rPr lang="en-US" sz="2000">
                <a:latin typeface="Courier New" pitchFamily="49" charset="0"/>
              </a:rPr>
              <a:t> *status</a:t>
            </a:r>
            <a:r>
              <a:rPr lang="en-US" sz="2000" dirty="0">
                <a:latin typeface="Courier New" pitchFamily="49" charset="0"/>
              </a:rPr>
              <a:t>, </a:t>
            </a:r>
            <a:r>
              <a:rPr lang="en-US" sz="2000" dirty="0" err="1">
                <a:latin typeface="Courier New" pitchFamily="49" charset="0"/>
              </a:rPr>
              <a:t>int</a:t>
            </a:r>
            <a:r>
              <a:rPr lang="en-US" sz="2000" dirty="0">
                <a:latin typeface="Courier New" pitchFamily="49" charset="0"/>
              </a:rPr>
              <a:t> options)</a:t>
            </a:r>
          </a:p>
          <a:p>
            <a:pPr lvl="1"/>
            <a:r>
              <a:rPr lang="en-US" dirty="0"/>
              <a:t>Suspends current process until specific process terminates</a:t>
            </a:r>
          </a:p>
          <a:p>
            <a:pPr lvl="1"/>
            <a:r>
              <a:rPr lang="en-US" dirty="0"/>
              <a:t>Various options (see textbook)</a:t>
            </a:r>
          </a:p>
        </p:txBody>
      </p:sp>
      <p:sp>
        <p:nvSpPr>
          <p:cNvPr id="501764" name="Text Box 4"/>
          <p:cNvSpPr txBox="1">
            <a:spLocks noChangeArrowheads="1"/>
          </p:cNvSpPr>
          <p:nvPr/>
        </p:nvSpPr>
        <p:spPr bwMode="auto">
          <a:xfrm>
            <a:off x="485286" y="2461716"/>
            <a:ext cx="7967145" cy="4278094"/>
          </a:xfrm>
          <a:prstGeom prst="rect">
            <a:avLst/>
          </a:prstGeom>
          <a:solidFill>
            <a:srgbClr val="F6F5BD"/>
          </a:solidFill>
          <a:ln w="3175">
            <a:solidFill>
              <a:schemeClr val="tx1"/>
            </a:solidFill>
            <a:miter lim="800000"/>
            <a:headEnd/>
            <a:tailEnd/>
          </a:ln>
          <a:effectLst/>
        </p:spPr>
        <p:txBody>
          <a:bodyPr wrap="none">
            <a:spAutoFit/>
          </a:bodyPr>
          <a:lstStyle/>
          <a:p>
            <a:r>
              <a:rPr lang="en-US" sz="1600" dirty="0">
                <a:solidFill>
                  <a:srgbClr val="2D961E"/>
                </a:solidFill>
                <a:latin typeface="Courier New"/>
                <a:cs typeface="Courier New"/>
              </a:rPr>
              <a:t>void</a:t>
            </a:r>
            <a:r>
              <a:rPr lang="en-US" sz="1600" dirty="0">
                <a:solidFill>
                  <a:srgbClr val="000000"/>
                </a:solidFill>
                <a:latin typeface="Courier New"/>
                <a:cs typeface="Courier New"/>
              </a:rPr>
              <a:t> </a:t>
            </a:r>
            <a:r>
              <a:rPr lang="en-US" sz="1600" dirty="0">
                <a:solidFill>
                  <a:srgbClr val="4A00FF"/>
                </a:solidFill>
                <a:latin typeface="Courier New"/>
                <a:cs typeface="Courier New"/>
              </a:rPr>
              <a:t>fork11</a:t>
            </a:r>
            <a:r>
              <a:rPr lang="en-US" sz="1600" dirty="0">
                <a:solidFill>
                  <a:srgbClr val="000000"/>
                </a:solidFill>
                <a:latin typeface="Courier New"/>
                <a:cs typeface="Courier New"/>
              </a:rPr>
              <a:t>() {</a:t>
            </a:r>
          </a:p>
          <a:p>
            <a:r>
              <a:rPr lang="fi-FI" sz="1600" dirty="0">
                <a:solidFill>
                  <a:srgbClr val="000000"/>
                </a:solidFill>
                <a:latin typeface="Courier New"/>
                <a:cs typeface="Courier New"/>
              </a:rPr>
              <a:t>    </a:t>
            </a:r>
            <a:r>
              <a:rPr lang="fi-FI" sz="1600" dirty="0" err="1">
                <a:solidFill>
                  <a:srgbClr val="2D961E"/>
                </a:solidFill>
                <a:latin typeface="Courier New"/>
                <a:cs typeface="Courier New"/>
              </a:rPr>
              <a:t>pid_t</a:t>
            </a:r>
            <a:r>
              <a:rPr lang="fi-FI" sz="1600" dirty="0">
                <a:solidFill>
                  <a:srgbClr val="000000"/>
                </a:solidFill>
                <a:latin typeface="Courier New"/>
                <a:cs typeface="Courier New"/>
              </a:rPr>
              <a:t> </a:t>
            </a:r>
            <a:r>
              <a:rPr lang="fi-FI" sz="1600" dirty="0" err="1">
                <a:solidFill>
                  <a:srgbClr val="C1651C"/>
                </a:solidFill>
                <a:latin typeface="Courier New"/>
                <a:cs typeface="Courier New"/>
              </a:rPr>
              <a:t>pid</a:t>
            </a:r>
            <a:r>
              <a:rPr lang="fi-FI" sz="1600" dirty="0" err="1">
                <a:solidFill>
                  <a:srgbClr val="000000"/>
                </a:solidFill>
                <a:latin typeface="Courier New"/>
                <a:cs typeface="Courier New"/>
              </a:rPr>
              <a:t>[N</a:t>
            </a:r>
            <a:r>
              <a:rPr lang="fi-FI" sz="1600" dirty="0">
                <a:solidFill>
                  <a:srgbClr val="000000"/>
                </a:solidFill>
                <a:latin typeface="Courier New"/>
                <a:cs typeface="Courier New"/>
              </a:rPr>
              <a:t>];</a:t>
            </a:r>
          </a:p>
          <a:p>
            <a:r>
              <a:rPr lang="fr-FR" sz="1600" dirty="0">
                <a:solidFill>
                  <a:srgbClr val="000000"/>
                </a:solidFill>
                <a:latin typeface="Courier New"/>
                <a:cs typeface="Courier New"/>
              </a:rPr>
              <a:t>    </a:t>
            </a:r>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a:solidFill>
                  <a:srgbClr val="C1651C"/>
                </a:solidFill>
                <a:latin typeface="Courier New"/>
                <a:cs typeface="Courier New"/>
              </a:rPr>
              <a:t>i</a:t>
            </a:r>
            <a:r>
              <a:rPr lang="fr-FR" sz="1600" dirty="0">
                <a:solidFill>
                  <a:srgbClr val="000000"/>
                </a:solidFill>
                <a:latin typeface="Courier New"/>
                <a:cs typeface="Courier New"/>
              </a:rPr>
              <a:t>;</a:t>
            </a:r>
          </a:p>
          <a:p>
            <a:r>
              <a:rPr lang="fr-FR" sz="1600" dirty="0">
                <a:solidFill>
                  <a:srgbClr val="000000"/>
                </a:solidFill>
                <a:latin typeface="Courier New"/>
                <a:cs typeface="Courier New"/>
              </a:rPr>
              <a:t>    </a:t>
            </a:r>
            <a:r>
              <a:rPr lang="fr-FR" sz="1600" dirty="0" err="1">
                <a:solidFill>
                  <a:srgbClr val="2D961E"/>
                </a:solidFill>
                <a:latin typeface="Courier New"/>
                <a:cs typeface="Courier New"/>
              </a:rPr>
              <a:t>int</a:t>
            </a:r>
            <a:r>
              <a:rPr lang="fr-FR" sz="1600" dirty="0">
                <a:solidFill>
                  <a:srgbClr val="000000"/>
                </a:solidFill>
                <a:latin typeface="Courier New"/>
                <a:cs typeface="Courier New"/>
              </a:rPr>
              <a:t> </a:t>
            </a:r>
            <a:r>
              <a:rPr lang="fr-FR" sz="1600" dirty="0" err="1">
                <a:solidFill>
                  <a:srgbClr val="C1651C"/>
                </a:solidFill>
                <a:latin typeface="Courier New"/>
                <a:cs typeface="Courier New"/>
              </a:rPr>
              <a:t>child_status</a:t>
            </a:r>
            <a:r>
              <a:rPr lang="fr-FR" sz="1600" dirty="0">
                <a:solidFill>
                  <a:srgbClr val="000000"/>
                </a:solidFill>
                <a:latin typeface="Courier New"/>
                <a:cs typeface="Courier New"/>
              </a:rPr>
              <a:t>;</a:t>
            </a:r>
          </a:p>
          <a:p>
            <a:endParaRPr lang="fr-FR" sz="1600" dirty="0">
              <a:solidFill>
                <a:srgbClr val="000000"/>
              </a:solidFill>
              <a:latin typeface="Courier New"/>
              <a:cs typeface="Courier New"/>
            </a:endParaRPr>
          </a:p>
          <a:p>
            <a:r>
              <a:rPr lang="da-DK" sz="1600" dirty="0">
                <a:solidFill>
                  <a:srgbClr val="000000"/>
                </a:solidFill>
                <a:latin typeface="Courier New"/>
                <a:cs typeface="Courier New"/>
              </a:rPr>
              <a:t>    </a:t>
            </a:r>
            <a:r>
              <a:rPr lang="da-DK" sz="1600" dirty="0">
                <a:solidFill>
                  <a:srgbClr val="C200FF"/>
                </a:solidFill>
                <a:latin typeface="Courier New"/>
                <a:cs typeface="Courier New"/>
              </a:rPr>
              <a:t>for</a:t>
            </a:r>
            <a:r>
              <a:rPr lang="da-DK" sz="1600" dirty="0">
                <a:solidFill>
                  <a:srgbClr val="000000"/>
                </a:solidFill>
                <a:latin typeface="Courier New"/>
                <a:cs typeface="Courier New"/>
              </a:rPr>
              <a:t> (i = 0; i &lt; N; i++)</a:t>
            </a:r>
          </a:p>
          <a:p>
            <a:r>
              <a:rPr lang="nb-NO" sz="1600" dirty="0">
                <a:solidFill>
                  <a:srgbClr val="000000"/>
                </a:solidFill>
                <a:latin typeface="Courier New"/>
                <a:cs typeface="Courier New"/>
              </a:rPr>
              <a:t>        </a:t>
            </a:r>
            <a:r>
              <a:rPr lang="nb-NO" sz="1600" dirty="0" err="1">
                <a:solidFill>
                  <a:srgbClr val="C200FF"/>
                </a:solidFill>
                <a:latin typeface="Courier New"/>
                <a:cs typeface="Courier New"/>
              </a:rPr>
              <a:t>if</a:t>
            </a:r>
            <a:r>
              <a:rPr lang="nb-NO" sz="1600" dirty="0">
                <a:solidFill>
                  <a:srgbClr val="000000"/>
                </a:solidFill>
                <a:latin typeface="Courier New"/>
                <a:cs typeface="Courier New"/>
              </a:rPr>
              <a:t> ((</a:t>
            </a:r>
            <a:r>
              <a:rPr lang="nb-NO" sz="1600" dirty="0" err="1">
                <a:solidFill>
                  <a:srgbClr val="000000"/>
                </a:solidFill>
                <a:latin typeface="Courier New"/>
                <a:cs typeface="Courier New"/>
              </a:rPr>
              <a:t>pid</a:t>
            </a:r>
            <a:r>
              <a:rPr lang="nb-NO" sz="1600" dirty="0">
                <a:solidFill>
                  <a:srgbClr val="000000"/>
                </a:solidFill>
                <a:latin typeface="Courier New"/>
                <a:cs typeface="Courier New"/>
              </a:rPr>
              <a:t>[i] = fork()) == 0)</a:t>
            </a:r>
          </a:p>
          <a:p>
            <a:r>
              <a:rPr lang="nb-NO" sz="1600" dirty="0">
                <a:solidFill>
                  <a:srgbClr val="000000"/>
                </a:solidFill>
                <a:latin typeface="Courier New"/>
                <a:cs typeface="Courier New"/>
              </a:rPr>
              <a:t>            exit(100+i); </a:t>
            </a:r>
            <a:r>
              <a:rPr lang="nb-NO" sz="1600" dirty="0">
                <a:solidFill>
                  <a:srgbClr val="CB2418"/>
                </a:solidFill>
                <a:latin typeface="Courier New"/>
                <a:cs typeface="Courier New"/>
              </a:rPr>
              <a:t>/* Child */</a:t>
            </a:r>
            <a:endParaRPr lang="nb-NO" sz="1600" dirty="0">
              <a:solidFill>
                <a:srgbClr val="000000"/>
              </a:solidFill>
              <a:latin typeface="Courier New"/>
              <a:cs typeface="Courier New"/>
            </a:endParaRPr>
          </a:p>
          <a:p>
            <a:r>
              <a:rPr lang="da-DK" sz="1600" dirty="0">
                <a:solidFill>
                  <a:srgbClr val="000000"/>
                </a:solidFill>
                <a:latin typeface="Courier New"/>
                <a:cs typeface="Courier New"/>
              </a:rPr>
              <a:t>    </a:t>
            </a:r>
            <a:r>
              <a:rPr lang="da-DK" sz="1600" dirty="0">
                <a:solidFill>
                  <a:srgbClr val="C200FF"/>
                </a:solidFill>
                <a:latin typeface="Courier New"/>
                <a:cs typeface="Courier New"/>
              </a:rPr>
              <a:t>for</a:t>
            </a:r>
            <a:r>
              <a:rPr lang="da-DK" sz="1600" dirty="0">
                <a:solidFill>
                  <a:srgbClr val="000000"/>
                </a:solidFill>
                <a:latin typeface="Courier New"/>
                <a:cs typeface="Courier New"/>
              </a:rPr>
              <a:t> (i = N-1; i &gt;= 0; i--) {</a:t>
            </a:r>
          </a:p>
          <a:p>
            <a:r>
              <a:rPr lang="da-DK" sz="1600" dirty="0">
                <a:solidFill>
                  <a:srgbClr val="000000"/>
                </a:solidFill>
                <a:latin typeface="Courier New"/>
                <a:cs typeface="Courier New"/>
              </a:rPr>
              <a:t>        </a:t>
            </a:r>
            <a:r>
              <a:rPr lang="da-DK" sz="1600" dirty="0" err="1">
                <a:solidFill>
                  <a:srgbClr val="2D961E"/>
                </a:solidFill>
                <a:latin typeface="Courier New"/>
                <a:cs typeface="Courier New"/>
              </a:rPr>
              <a:t>pid_t</a:t>
            </a:r>
            <a:r>
              <a:rPr lang="da-DK" sz="1600" dirty="0">
                <a:solidFill>
                  <a:srgbClr val="000000"/>
                </a:solidFill>
                <a:latin typeface="Courier New"/>
                <a:cs typeface="Courier New"/>
              </a:rPr>
              <a:t> </a:t>
            </a:r>
            <a:r>
              <a:rPr lang="da-DK" sz="1600" dirty="0" err="1">
                <a:solidFill>
                  <a:srgbClr val="C1651C"/>
                </a:solidFill>
                <a:latin typeface="Courier New"/>
                <a:cs typeface="Courier New"/>
              </a:rPr>
              <a:t>wpid</a:t>
            </a:r>
            <a:r>
              <a:rPr lang="da-DK" sz="1600" dirty="0">
                <a:solidFill>
                  <a:srgbClr val="000000"/>
                </a:solidFill>
                <a:latin typeface="Courier New"/>
                <a:cs typeface="Courier New"/>
              </a:rPr>
              <a:t> = </a:t>
            </a:r>
            <a:r>
              <a:rPr lang="da-DK" sz="1600" dirty="0" err="1">
                <a:solidFill>
                  <a:srgbClr val="000000"/>
                </a:solidFill>
                <a:latin typeface="Courier New"/>
                <a:cs typeface="Courier New"/>
              </a:rPr>
              <a:t>waitpid</a:t>
            </a:r>
            <a:r>
              <a:rPr lang="da-DK" sz="1600" dirty="0">
                <a:solidFill>
                  <a:srgbClr val="000000"/>
                </a:solidFill>
                <a:latin typeface="Courier New"/>
                <a:cs typeface="Courier New"/>
              </a:rPr>
              <a:t>(</a:t>
            </a:r>
            <a:r>
              <a:rPr lang="da-DK" sz="1600" dirty="0" err="1">
                <a:solidFill>
                  <a:srgbClr val="000000"/>
                </a:solidFill>
                <a:latin typeface="Courier New"/>
                <a:cs typeface="Courier New"/>
              </a:rPr>
              <a:t>pid</a:t>
            </a:r>
            <a:r>
              <a:rPr lang="da-DK" sz="1600" dirty="0">
                <a:solidFill>
                  <a:srgbClr val="000000"/>
                </a:solidFill>
                <a:latin typeface="Courier New"/>
                <a:cs typeface="Courier New"/>
              </a:rPr>
              <a:t>[i], &amp;</a:t>
            </a:r>
            <a:r>
              <a:rPr lang="da-DK" sz="1600" dirty="0" err="1">
                <a:solidFill>
                  <a:srgbClr val="000000"/>
                </a:solidFill>
                <a:latin typeface="Courier New"/>
                <a:cs typeface="Courier New"/>
              </a:rPr>
              <a:t>child_status</a:t>
            </a:r>
            <a:r>
              <a:rPr lang="da-DK" sz="1600" dirty="0">
                <a:solidFill>
                  <a:srgbClr val="000000"/>
                </a:solidFill>
                <a:latin typeface="Courier New"/>
                <a:cs typeface="Courier New"/>
              </a:rPr>
              <a:t>, 0);</a:t>
            </a:r>
          </a:p>
          <a:p>
            <a:r>
              <a:rPr lang="da-DK" sz="1600" dirty="0">
                <a:solidFill>
                  <a:srgbClr val="000000"/>
                </a:solidFill>
                <a:latin typeface="Courier New"/>
                <a:cs typeface="Courier New"/>
              </a:rPr>
              <a:t>        </a:t>
            </a:r>
            <a:r>
              <a:rPr lang="da-DK" sz="1600" dirty="0" err="1">
                <a:solidFill>
                  <a:srgbClr val="C200FF"/>
                </a:solidFill>
                <a:latin typeface="Courier New"/>
                <a:cs typeface="Courier New"/>
              </a:rPr>
              <a:t>if</a:t>
            </a:r>
            <a:r>
              <a:rPr lang="da-DK" sz="1600" dirty="0">
                <a:solidFill>
                  <a:srgbClr val="000000"/>
                </a:solidFill>
                <a:latin typeface="Courier New"/>
                <a:cs typeface="Courier New"/>
              </a:rPr>
              <a:t> (WIFEXITED(</a:t>
            </a:r>
            <a:r>
              <a:rPr lang="da-DK" sz="1600" dirty="0" err="1">
                <a:solidFill>
                  <a:srgbClr val="000000"/>
                </a:solidFill>
                <a:latin typeface="Courier New"/>
                <a:cs typeface="Courier New"/>
              </a:rPr>
              <a:t>child_status</a:t>
            </a:r>
            <a:r>
              <a:rPr lang="da-DK" sz="1600" dirty="0">
                <a:solidFill>
                  <a:srgbClr val="000000"/>
                </a:solidFill>
                <a:latin typeface="Courier New"/>
                <a:cs typeface="Courier New"/>
              </a:rPr>
              <a:t>))</a:t>
            </a:r>
          </a:p>
          <a:p>
            <a:r>
              <a:rPr lang="da-DK" sz="1600" dirty="0">
                <a:solidFill>
                  <a:srgbClr val="000000"/>
                </a:solidFill>
                <a:latin typeface="Courier New"/>
                <a:cs typeface="Courier New"/>
              </a:rPr>
              <a:t>            </a:t>
            </a:r>
            <a:r>
              <a:rPr lang="da-DK" sz="1600" dirty="0" err="1">
                <a:solidFill>
                  <a:srgbClr val="000000"/>
                </a:solidFill>
                <a:latin typeface="Courier New"/>
                <a:cs typeface="Courier New"/>
              </a:rPr>
              <a:t>printf</a:t>
            </a:r>
            <a:r>
              <a:rPr lang="da-DK" sz="1600" dirty="0">
                <a:solidFill>
                  <a:srgbClr val="000000"/>
                </a:solidFill>
                <a:latin typeface="Courier New"/>
                <a:cs typeface="Courier New"/>
              </a:rPr>
              <a:t>(</a:t>
            </a:r>
            <a:r>
              <a:rPr lang="da-DK" sz="1600" dirty="0">
                <a:solidFill>
                  <a:srgbClr val="9D206F"/>
                </a:solidFill>
                <a:latin typeface="Courier New"/>
                <a:cs typeface="Courier New"/>
              </a:rPr>
              <a:t>"Child %d </a:t>
            </a:r>
            <a:r>
              <a:rPr lang="da-DK" sz="1600" dirty="0" err="1">
                <a:solidFill>
                  <a:srgbClr val="9D206F"/>
                </a:solidFill>
                <a:latin typeface="Courier New"/>
                <a:cs typeface="Courier New"/>
              </a:rPr>
              <a:t>terminated</a:t>
            </a:r>
            <a:r>
              <a:rPr lang="da-DK" sz="1600" dirty="0">
                <a:solidFill>
                  <a:srgbClr val="9D206F"/>
                </a:solidFill>
                <a:latin typeface="Courier New"/>
                <a:cs typeface="Courier New"/>
              </a:rPr>
              <a:t> with exit status %d\n"</a:t>
            </a:r>
            <a:r>
              <a:rPr lang="da-DK" sz="1600" dirty="0">
                <a:solidFill>
                  <a:srgbClr val="000000"/>
                </a:solidFill>
                <a:latin typeface="Courier New"/>
                <a:cs typeface="Courier New"/>
              </a:rPr>
              <a:t>,</a:t>
            </a:r>
          </a:p>
          <a:p>
            <a:r>
              <a:rPr lang="pl-PL" sz="1600" dirty="0">
                <a:solidFill>
                  <a:srgbClr val="000000"/>
                </a:solidFill>
                <a:latin typeface="Courier New"/>
                <a:cs typeface="Courier New"/>
              </a:rPr>
              <a:t>                   </a:t>
            </a:r>
            <a:r>
              <a:rPr lang="pl-PL" sz="1600" dirty="0" err="1">
                <a:solidFill>
                  <a:srgbClr val="000000"/>
                </a:solidFill>
                <a:latin typeface="Courier New"/>
                <a:cs typeface="Courier New"/>
              </a:rPr>
              <a:t>wpid</a:t>
            </a:r>
            <a:r>
              <a:rPr lang="pl-PL" sz="1600" dirty="0">
                <a:solidFill>
                  <a:srgbClr val="000000"/>
                </a:solidFill>
                <a:latin typeface="Courier New"/>
                <a:cs typeface="Courier New"/>
              </a:rPr>
              <a:t>, WEXITSTATUS(</a:t>
            </a:r>
            <a:r>
              <a:rPr lang="pl-PL" sz="1600" dirty="0" err="1">
                <a:solidFill>
                  <a:srgbClr val="000000"/>
                </a:solidFill>
                <a:latin typeface="Courier New"/>
                <a:cs typeface="Courier New"/>
              </a:rPr>
              <a:t>child_status</a:t>
            </a:r>
            <a:r>
              <a:rPr lang="pl-PL" sz="1600" dirty="0">
                <a:solidFill>
                  <a:srgbClr val="000000"/>
                </a:solidFill>
                <a:latin typeface="Courier New"/>
                <a:cs typeface="Courier New"/>
              </a:rPr>
              <a:t>));</a:t>
            </a:r>
          </a:p>
          <a:p>
            <a:r>
              <a:rPr lang="hu-HU" sz="1600" dirty="0">
                <a:solidFill>
                  <a:srgbClr val="000000"/>
                </a:solidFill>
                <a:latin typeface="Courier New"/>
                <a:cs typeface="Courier New"/>
              </a:rPr>
              <a:t>        </a:t>
            </a:r>
            <a:r>
              <a:rPr lang="hu-HU" sz="1600" dirty="0">
                <a:solidFill>
                  <a:srgbClr val="C200FF"/>
                </a:solidFill>
                <a:latin typeface="Courier New"/>
                <a:cs typeface="Courier New"/>
              </a:rPr>
              <a:t>else</a:t>
            </a:r>
            <a:endParaRPr lang="hu-HU" sz="1600" dirty="0">
              <a:solidFill>
                <a:srgbClr val="000000"/>
              </a:solidFill>
              <a:latin typeface="Courier New"/>
              <a:cs typeface="Courier New"/>
            </a:endParaRP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9D206F"/>
                </a:solidFill>
                <a:latin typeface="Courier New"/>
                <a:cs typeface="Courier New"/>
              </a:rPr>
              <a:t>"Child %d terminate abnormally\n"</a:t>
            </a:r>
            <a:r>
              <a:rPr lang="en-US" sz="1600" dirty="0">
                <a:solidFill>
                  <a:srgbClr val="000000"/>
                </a:solidFill>
                <a:latin typeface="Courier New"/>
                <a:cs typeface="Courier New"/>
              </a:rPr>
              <a:t>, </a:t>
            </a:r>
            <a:r>
              <a:rPr lang="en-US" sz="1600" dirty="0" err="1">
                <a:solidFill>
                  <a:srgbClr val="000000"/>
                </a:solidFill>
                <a:latin typeface="Courier New"/>
                <a:cs typeface="Courier New"/>
              </a:rPr>
              <a:t>wpid</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p>
          <a:p>
            <a:r>
              <a:rPr lang="en-US" sz="1600" dirty="0">
                <a:solidFill>
                  <a:srgbClr val="000000"/>
                </a:solidFill>
                <a:latin typeface="Courier New"/>
                <a:cs typeface="Courier New"/>
              </a:rPr>
              <a:t>}</a:t>
            </a:r>
          </a:p>
        </p:txBody>
      </p:sp>
      <p:sp>
        <p:nvSpPr>
          <p:cNvPr id="5" name="Rectangle 3"/>
          <p:cNvSpPr>
            <a:spLocks noChangeArrowheads="1"/>
          </p:cNvSpPr>
          <p:nvPr/>
        </p:nvSpPr>
        <p:spPr bwMode="auto">
          <a:xfrm>
            <a:off x="7246615" y="6382147"/>
            <a:ext cx="120581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forks.c</a:t>
            </a:r>
            <a:endParaRPr lang="en-GB" sz="1800" b="1" i="1" dirty="0">
              <a:solidFill>
                <a:schemeClr val="tx1">
                  <a:lumMod val="50000"/>
                  <a:lumOff val="50000"/>
                </a:schemeClr>
              </a:solidFill>
              <a:latin typeface="Courier New" pitchFamily="49" charset="0"/>
              <a:ea typeface="msgothic" charset="0"/>
              <a:cs typeface="msgothic"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a:xfrm>
            <a:off x="228600" y="381000"/>
            <a:ext cx="8610600" cy="573088"/>
          </a:xfrm>
        </p:spPr>
        <p:txBody>
          <a:bodyPr/>
          <a:lstStyle/>
          <a:p>
            <a:r>
              <a:rPr lang="en-US" sz="3400" dirty="0" err="1">
                <a:latin typeface="Courier New" pitchFamily="49" charset="0"/>
              </a:rPr>
              <a:t>execve</a:t>
            </a:r>
            <a:r>
              <a:rPr lang="en-US" sz="3400" dirty="0">
                <a:latin typeface="Courier" pitchFamily="49" charset="0"/>
              </a:rPr>
              <a:t>:</a:t>
            </a:r>
            <a:r>
              <a:rPr lang="en-US" sz="3400" dirty="0"/>
              <a:t> Loading and Running Programs</a:t>
            </a:r>
          </a:p>
        </p:txBody>
      </p:sp>
      <p:sp>
        <p:nvSpPr>
          <p:cNvPr id="503811" name="Rectangle 3"/>
          <p:cNvSpPr>
            <a:spLocks noGrp="1" noChangeArrowheads="1"/>
          </p:cNvSpPr>
          <p:nvPr>
            <p:ph type="body" idx="1"/>
          </p:nvPr>
        </p:nvSpPr>
        <p:spPr>
          <a:xfrm>
            <a:off x="228600" y="1371600"/>
            <a:ext cx="8763000" cy="5410200"/>
          </a:xfrm>
        </p:spPr>
        <p:txBody>
          <a:bodyPr/>
          <a:lstStyle/>
          <a:p>
            <a:r>
              <a:rPr lang="en-US" sz="2000" dirty="0" err="1">
                <a:latin typeface="Courier New"/>
                <a:cs typeface="Courier New"/>
              </a:rPr>
              <a:t>int</a:t>
            </a:r>
            <a:r>
              <a:rPr lang="en-US" sz="2000" dirty="0">
                <a:latin typeface="Courier New"/>
                <a:cs typeface="Courier New"/>
              </a:rPr>
              <a:t> </a:t>
            </a:r>
            <a:r>
              <a:rPr lang="en-US" sz="2000" dirty="0" err="1">
                <a:latin typeface="Courier New"/>
                <a:cs typeface="Courier New"/>
              </a:rPr>
              <a:t>execve</a:t>
            </a:r>
            <a:r>
              <a:rPr lang="en-US" sz="2000" dirty="0">
                <a:latin typeface="Courier New"/>
                <a:cs typeface="Courier New"/>
              </a:rPr>
              <a:t>(char *filename, char *</a:t>
            </a:r>
            <a:r>
              <a:rPr lang="en-US" sz="2000" dirty="0" err="1">
                <a:latin typeface="Courier New"/>
                <a:cs typeface="Courier New"/>
              </a:rPr>
              <a:t>argv</a:t>
            </a:r>
            <a:r>
              <a:rPr lang="en-US" sz="2000" dirty="0">
                <a:latin typeface="Courier New"/>
                <a:cs typeface="Courier New"/>
              </a:rPr>
              <a:t>[], char *</a:t>
            </a:r>
            <a:r>
              <a:rPr lang="en-US" sz="2000" dirty="0" err="1">
                <a:latin typeface="Courier New"/>
                <a:cs typeface="Courier New"/>
              </a:rPr>
              <a:t>envp</a:t>
            </a:r>
            <a:r>
              <a:rPr lang="en-US" sz="2000" dirty="0">
                <a:latin typeface="Courier New"/>
                <a:cs typeface="Courier New"/>
              </a:rPr>
              <a:t>[])</a:t>
            </a:r>
            <a:endParaRPr lang="en-US" dirty="0"/>
          </a:p>
          <a:p>
            <a:r>
              <a:rPr lang="en-US" dirty="0"/>
              <a:t>Loads and runs in the current process:</a:t>
            </a:r>
          </a:p>
          <a:p>
            <a:pPr lvl="1"/>
            <a:r>
              <a:rPr lang="en-US" dirty="0"/>
              <a:t>Executable  file </a:t>
            </a:r>
            <a:r>
              <a:rPr lang="en-US" b="1" dirty="0">
                <a:latin typeface="Courier New" pitchFamily="49" charset="0"/>
                <a:ea typeface="+mn-ea"/>
                <a:cs typeface="+mn-cs"/>
              </a:rPr>
              <a:t>filename</a:t>
            </a:r>
          </a:p>
          <a:p>
            <a:pPr lvl="2"/>
            <a:r>
              <a:rPr lang="en-US" dirty="0">
                <a:latin typeface="Calibri"/>
                <a:ea typeface="+mn-ea"/>
                <a:cs typeface="Calibri"/>
              </a:rPr>
              <a:t>Can be object file or script file beginning with </a:t>
            </a:r>
            <a:r>
              <a:rPr lang="en-US" dirty="0">
                <a:latin typeface="Courier New"/>
                <a:ea typeface="+mn-ea"/>
                <a:cs typeface="Courier New"/>
              </a:rPr>
              <a:t>#!interpreter          </a:t>
            </a:r>
            <a:r>
              <a:rPr lang="en-US" dirty="0">
                <a:latin typeface="Calibri"/>
                <a:ea typeface="+mn-ea"/>
                <a:cs typeface="Calibri"/>
              </a:rPr>
              <a:t>(e.g., </a:t>
            </a:r>
            <a:r>
              <a:rPr lang="en-US" dirty="0">
                <a:latin typeface="Courier New"/>
                <a:ea typeface="+mn-ea"/>
                <a:cs typeface="Courier New"/>
              </a:rPr>
              <a:t>#!/bin/bash</a:t>
            </a:r>
            <a:r>
              <a:rPr lang="en-US" dirty="0">
                <a:latin typeface="Calibri"/>
                <a:ea typeface="+mn-ea"/>
                <a:cs typeface="Calibri"/>
              </a:rPr>
              <a:t>)</a:t>
            </a:r>
            <a:endParaRPr lang="en-US" dirty="0">
              <a:latin typeface="Courier New"/>
              <a:ea typeface="+mn-ea"/>
              <a:cs typeface="Courier New"/>
            </a:endParaRPr>
          </a:p>
          <a:p>
            <a:pPr lvl="1"/>
            <a:r>
              <a:rPr lang="en-US" dirty="0"/>
              <a:t>…with argument list </a:t>
            </a:r>
            <a:r>
              <a:rPr lang="en-US" b="1" dirty="0" err="1">
                <a:latin typeface="Courier New" pitchFamily="49" charset="0"/>
                <a:ea typeface="+mn-ea"/>
                <a:cs typeface="+mn-cs"/>
              </a:rPr>
              <a:t>argv</a:t>
            </a:r>
            <a:endParaRPr lang="en-US" b="1" dirty="0">
              <a:latin typeface="Courier New" pitchFamily="49" charset="0"/>
              <a:ea typeface="+mn-ea"/>
              <a:cs typeface="+mn-cs"/>
            </a:endParaRPr>
          </a:p>
          <a:p>
            <a:pPr lvl="2"/>
            <a:r>
              <a:rPr lang="en-US" dirty="0">
                <a:latin typeface="Calibri"/>
                <a:ea typeface="+mn-ea"/>
                <a:cs typeface="Calibri"/>
              </a:rPr>
              <a:t>By convention </a:t>
            </a:r>
            <a:r>
              <a:rPr lang="en-US" b="1" dirty="0" err="1">
                <a:latin typeface="Courier New" pitchFamily="49" charset="0"/>
                <a:ea typeface="+mn-ea"/>
                <a:cs typeface="+mn-cs"/>
              </a:rPr>
              <a:t>argv</a:t>
            </a:r>
            <a:r>
              <a:rPr lang="en-US" b="1" dirty="0">
                <a:latin typeface="Courier New" pitchFamily="49" charset="0"/>
                <a:ea typeface="+mn-ea"/>
                <a:cs typeface="+mn-cs"/>
              </a:rPr>
              <a:t>[0]==filename</a:t>
            </a:r>
          </a:p>
          <a:p>
            <a:pPr lvl="1"/>
            <a:r>
              <a:rPr lang="en-US" dirty="0"/>
              <a:t>…and  environment variable </a:t>
            </a:r>
            <a:r>
              <a:rPr lang="en-US" dirty="0">
                <a:latin typeface="Calibri"/>
                <a:ea typeface="+mn-ea"/>
                <a:cs typeface="Calibri"/>
              </a:rPr>
              <a:t>list</a:t>
            </a:r>
            <a:r>
              <a:rPr lang="en-US" b="1" dirty="0">
                <a:latin typeface="Courier New" pitchFamily="49" charset="0"/>
                <a:ea typeface="+mn-ea"/>
                <a:cs typeface="+mn-cs"/>
              </a:rPr>
              <a:t> </a:t>
            </a:r>
            <a:r>
              <a:rPr lang="en-US" b="1" dirty="0" err="1">
                <a:latin typeface="Courier New" pitchFamily="49" charset="0"/>
                <a:ea typeface="+mn-ea"/>
                <a:cs typeface="+mn-cs"/>
              </a:rPr>
              <a:t>envp</a:t>
            </a:r>
            <a:endParaRPr lang="en-US" b="1" dirty="0">
              <a:latin typeface="Courier New" pitchFamily="49" charset="0"/>
              <a:ea typeface="+mn-ea"/>
              <a:cs typeface="+mn-cs"/>
            </a:endParaRPr>
          </a:p>
          <a:p>
            <a:pPr lvl="2"/>
            <a:r>
              <a:rPr lang="en-US" dirty="0"/>
              <a:t>“name=value” strings (e.g., </a:t>
            </a:r>
            <a:r>
              <a:rPr lang="en-US" dirty="0">
                <a:latin typeface="Courier New"/>
                <a:cs typeface="Courier New"/>
              </a:rPr>
              <a:t>USER=</a:t>
            </a:r>
            <a:r>
              <a:rPr lang="en-US" dirty="0" err="1">
                <a:latin typeface="Courier New"/>
                <a:cs typeface="Courier New"/>
              </a:rPr>
              <a:t>droh</a:t>
            </a:r>
            <a:r>
              <a:rPr lang="en-US" dirty="0"/>
              <a:t>)</a:t>
            </a:r>
          </a:p>
          <a:p>
            <a:pPr lvl="2"/>
            <a:r>
              <a:rPr lang="en-US" dirty="0" err="1">
                <a:latin typeface="Courier New"/>
                <a:cs typeface="Courier New"/>
              </a:rPr>
              <a:t>getenv</a:t>
            </a:r>
            <a:r>
              <a:rPr lang="en-US" dirty="0">
                <a:latin typeface="Courier New"/>
                <a:cs typeface="Courier New"/>
              </a:rPr>
              <a:t>, </a:t>
            </a:r>
            <a:r>
              <a:rPr lang="en-US" dirty="0" err="1">
                <a:latin typeface="Courier New"/>
                <a:cs typeface="Courier New"/>
              </a:rPr>
              <a:t>putenv</a:t>
            </a:r>
            <a:r>
              <a:rPr lang="en-US" dirty="0">
                <a:latin typeface="Courier New"/>
                <a:cs typeface="Courier New"/>
              </a:rPr>
              <a:t>, </a:t>
            </a:r>
            <a:r>
              <a:rPr lang="en-US" dirty="0" err="1">
                <a:latin typeface="Courier New"/>
                <a:cs typeface="Courier New"/>
              </a:rPr>
              <a:t>printenv</a:t>
            </a:r>
            <a:endParaRPr lang="en-US" b="1" dirty="0">
              <a:latin typeface="Courier New" pitchFamily="49" charset="0"/>
              <a:ea typeface="+mn-ea"/>
              <a:cs typeface="+mn-cs"/>
            </a:endParaRPr>
          </a:p>
          <a:p>
            <a:r>
              <a:rPr lang="en-US" dirty="0"/>
              <a:t>Overwrites code, data, and stack</a:t>
            </a:r>
          </a:p>
          <a:p>
            <a:pPr lvl="1"/>
            <a:r>
              <a:rPr lang="en-US" dirty="0"/>
              <a:t>Retains PID, open files and signal context</a:t>
            </a:r>
          </a:p>
          <a:p>
            <a:r>
              <a:rPr lang="en-US" dirty="0"/>
              <a:t>Called </a:t>
            </a:r>
            <a:r>
              <a:rPr lang="en-US" dirty="0">
                <a:solidFill>
                  <a:srgbClr val="FF0000"/>
                </a:solidFill>
              </a:rPr>
              <a:t>once</a:t>
            </a:r>
            <a:r>
              <a:rPr lang="en-US" dirty="0"/>
              <a:t> and </a:t>
            </a:r>
            <a:r>
              <a:rPr lang="en-US" dirty="0">
                <a:solidFill>
                  <a:srgbClr val="FF0000"/>
                </a:solidFill>
              </a:rPr>
              <a:t>never </a:t>
            </a:r>
            <a:r>
              <a:rPr lang="en-US" dirty="0"/>
              <a:t>returns</a:t>
            </a:r>
          </a:p>
          <a:p>
            <a:pPr lvl="1"/>
            <a:r>
              <a:rPr lang="en-US" dirty="0"/>
              <a:t>…except if there is an error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38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38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38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38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38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3811">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0381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3811">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03811">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03811">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3811">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0381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1026"/>
          <p:cNvSpPr>
            <a:spLocks noGrp="1" noChangeArrowheads="1"/>
          </p:cNvSpPr>
          <p:nvPr>
            <p:ph type="title"/>
          </p:nvPr>
        </p:nvSpPr>
        <p:spPr>
          <a:xfrm>
            <a:off x="431800" y="457200"/>
            <a:ext cx="4292600" cy="573088"/>
          </a:xfrm>
        </p:spPr>
        <p:txBody>
          <a:bodyPr/>
          <a:lstStyle/>
          <a:p>
            <a:r>
              <a:rPr lang="en-US"/>
              <a:t>Control Flow</a:t>
            </a:r>
          </a:p>
        </p:txBody>
      </p:sp>
      <p:sp>
        <p:nvSpPr>
          <p:cNvPr id="472067" name="Text Box 1027"/>
          <p:cNvSpPr txBox="1">
            <a:spLocks noChangeArrowheads="1"/>
          </p:cNvSpPr>
          <p:nvPr/>
        </p:nvSpPr>
        <p:spPr bwMode="auto">
          <a:xfrm>
            <a:off x="3190875" y="3460750"/>
            <a:ext cx="1774012" cy="2677656"/>
          </a:xfrm>
          <a:prstGeom prst="rect">
            <a:avLst/>
          </a:prstGeom>
          <a:noFill/>
          <a:ln w="25400">
            <a:noFill/>
            <a:miter lim="800000"/>
            <a:headEnd/>
            <a:tailEnd/>
          </a:ln>
          <a:effectLst/>
        </p:spPr>
        <p:txBody>
          <a:bodyPr wrap="none">
            <a:spAutoFit/>
          </a:bodyPr>
          <a:lstStyle/>
          <a:p>
            <a:pPr>
              <a:lnSpc>
                <a:spcPct val="100000"/>
              </a:lnSpc>
            </a:pPr>
            <a:r>
              <a:rPr lang="en-US" dirty="0">
                <a:solidFill>
                  <a:schemeClr val="tx1">
                    <a:lumMod val="50000"/>
                    <a:lumOff val="50000"/>
                  </a:schemeClr>
                </a:solidFill>
                <a:latin typeface="Calibri" pitchFamily="34" charset="0"/>
              </a:rPr>
              <a:t>&lt;startup&gt;</a:t>
            </a:r>
          </a:p>
          <a:p>
            <a:pPr>
              <a:lnSpc>
                <a:spcPct val="100000"/>
              </a:lnSpc>
            </a:pPr>
            <a:r>
              <a:rPr lang="en-US" dirty="0">
                <a:latin typeface="Calibri" pitchFamily="34" charset="0"/>
              </a:rPr>
              <a:t>inst</a:t>
            </a:r>
            <a:r>
              <a:rPr lang="en-US" baseline="-25000" dirty="0">
                <a:latin typeface="Calibri" pitchFamily="34" charset="0"/>
              </a:rPr>
              <a:t>1</a:t>
            </a:r>
            <a:endParaRPr lang="en-US" dirty="0">
              <a:latin typeface="Calibri" pitchFamily="34" charset="0"/>
            </a:endParaRPr>
          </a:p>
          <a:p>
            <a:pPr>
              <a:lnSpc>
                <a:spcPct val="100000"/>
              </a:lnSpc>
            </a:pPr>
            <a:r>
              <a:rPr lang="en-US" dirty="0">
                <a:latin typeface="Calibri" pitchFamily="34" charset="0"/>
              </a:rPr>
              <a:t>inst</a:t>
            </a:r>
            <a:r>
              <a:rPr lang="en-US" baseline="-25000" dirty="0">
                <a:latin typeface="Calibri" pitchFamily="34" charset="0"/>
              </a:rPr>
              <a:t>2</a:t>
            </a:r>
            <a:endParaRPr lang="en-US" dirty="0">
              <a:latin typeface="Calibri" pitchFamily="34" charset="0"/>
            </a:endParaRPr>
          </a:p>
          <a:p>
            <a:pPr>
              <a:lnSpc>
                <a:spcPct val="100000"/>
              </a:lnSpc>
            </a:pPr>
            <a:r>
              <a:rPr lang="en-US" dirty="0">
                <a:latin typeface="Calibri" pitchFamily="34" charset="0"/>
              </a:rPr>
              <a:t>inst</a:t>
            </a:r>
            <a:r>
              <a:rPr lang="en-US" baseline="-25000" dirty="0">
                <a:latin typeface="Calibri" pitchFamily="34" charset="0"/>
              </a:rPr>
              <a:t>3</a:t>
            </a:r>
            <a:endParaRPr lang="en-US" dirty="0">
              <a:latin typeface="Calibri" pitchFamily="34" charset="0"/>
            </a:endParaRPr>
          </a:p>
          <a:p>
            <a:pPr>
              <a:lnSpc>
                <a:spcPct val="100000"/>
              </a:lnSpc>
            </a:pPr>
            <a:r>
              <a:rPr lang="en-US" dirty="0">
                <a:latin typeface="Calibri" pitchFamily="34" charset="0"/>
              </a:rPr>
              <a:t>…</a:t>
            </a:r>
          </a:p>
          <a:p>
            <a:pPr>
              <a:lnSpc>
                <a:spcPct val="100000"/>
              </a:lnSpc>
            </a:pPr>
            <a:r>
              <a:rPr lang="en-US" dirty="0" err="1">
                <a:latin typeface="Calibri" pitchFamily="34" charset="0"/>
              </a:rPr>
              <a:t>inst</a:t>
            </a:r>
            <a:r>
              <a:rPr lang="en-US" baseline="-25000" dirty="0" err="1">
                <a:latin typeface="Calibri" pitchFamily="34" charset="0"/>
              </a:rPr>
              <a:t>n</a:t>
            </a:r>
            <a:endParaRPr lang="en-US" dirty="0">
              <a:latin typeface="Calibri" pitchFamily="34" charset="0"/>
            </a:endParaRPr>
          </a:p>
          <a:p>
            <a:pPr>
              <a:lnSpc>
                <a:spcPct val="100000"/>
              </a:lnSpc>
            </a:pPr>
            <a:r>
              <a:rPr lang="en-US" dirty="0">
                <a:solidFill>
                  <a:schemeClr val="tx1">
                    <a:lumMod val="50000"/>
                    <a:lumOff val="50000"/>
                  </a:schemeClr>
                </a:solidFill>
                <a:latin typeface="Calibri" pitchFamily="34" charset="0"/>
              </a:rPr>
              <a:t>&lt;shutdown&gt;</a:t>
            </a:r>
          </a:p>
        </p:txBody>
      </p:sp>
      <p:sp>
        <p:nvSpPr>
          <p:cNvPr id="472068" name="Rectangle 1028"/>
          <p:cNvSpPr>
            <a:spLocks noGrp="1" noChangeArrowheads="1"/>
          </p:cNvSpPr>
          <p:nvPr>
            <p:ph type="body" idx="1"/>
          </p:nvPr>
        </p:nvSpPr>
        <p:spPr>
          <a:xfrm>
            <a:off x="452547" y="1219200"/>
            <a:ext cx="8294687" cy="1741487"/>
          </a:xfrm>
          <a:noFill/>
          <a:ln/>
        </p:spPr>
        <p:txBody>
          <a:bodyPr lIns="90487" tIns="44450" rIns="90487" bIns="44450"/>
          <a:lstStyle/>
          <a:p>
            <a:r>
              <a:rPr lang="en-US" dirty="0"/>
              <a:t>Processors do only one thing:</a:t>
            </a:r>
          </a:p>
          <a:p>
            <a:pPr lvl="1"/>
            <a:r>
              <a:rPr lang="en-US" dirty="0"/>
              <a:t>From startup to shutdown, each CPU core simply reads and executes (interprets) a sequence of instructions, one at a time </a:t>
            </a:r>
            <a:r>
              <a:rPr lang="en-US" dirty="0">
                <a:solidFill>
                  <a:srgbClr val="FF0000"/>
                </a:solidFill>
              </a:rPr>
              <a:t>*</a:t>
            </a:r>
          </a:p>
          <a:p>
            <a:pPr lvl="1"/>
            <a:r>
              <a:rPr lang="en-US" dirty="0"/>
              <a:t>This sequence is the CPU’s </a:t>
            </a:r>
            <a:r>
              <a:rPr lang="en-US" i="1" dirty="0"/>
              <a:t>control flow</a:t>
            </a:r>
            <a:r>
              <a:rPr lang="en-US" dirty="0"/>
              <a:t> (or </a:t>
            </a:r>
            <a:r>
              <a:rPr lang="en-US" i="1" dirty="0"/>
              <a:t>flow of control</a:t>
            </a:r>
            <a:r>
              <a:rPr lang="en-US" dirty="0"/>
              <a:t>)</a:t>
            </a:r>
          </a:p>
          <a:p>
            <a:endParaRPr lang="en-US" dirty="0"/>
          </a:p>
        </p:txBody>
      </p:sp>
      <p:sp>
        <p:nvSpPr>
          <p:cNvPr id="472069" name="Text Box 1029"/>
          <p:cNvSpPr txBox="1">
            <a:spLocks noChangeArrowheads="1"/>
          </p:cNvSpPr>
          <p:nvPr/>
        </p:nvSpPr>
        <p:spPr bwMode="auto">
          <a:xfrm>
            <a:off x="3190875" y="2895600"/>
            <a:ext cx="2816412" cy="461665"/>
          </a:xfrm>
          <a:prstGeom prst="rect">
            <a:avLst/>
          </a:prstGeom>
          <a:noFill/>
          <a:ln w="25400">
            <a:noFill/>
            <a:miter lim="800000"/>
            <a:headEnd/>
            <a:tailEnd/>
          </a:ln>
          <a:effectLst/>
        </p:spPr>
        <p:txBody>
          <a:bodyPr wrap="none">
            <a:spAutoFit/>
          </a:bodyPr>
          <a:lstStyle/>
          <a:p>
            <a:pPr algn="l">
              <a:lnSpc>
                <a:spcPct val="100000"/>
              </a:lnSpc>
            </a:pPr>
            <a:r>
              <a:rPr lang="en-US" i="1" dirty="0">
                <a:solidFill>
                  <a:srgbClr val="C00000"/>
                </a:solidFill>
                <a:latin typeface="Calibri" pitchFamily="34" charset="0"/>
              </a:rPr>
              <a:t>Physical control flow</a:t>
            </a:r>
          </a:p>
        </p:txBody>
      </p:sp>
      <p:sp>
        <p:nvSpPr>
          <p:cNvPr id="472071" name="Text Box 1031"/>
          <p:cNvSpPr txBox="1">
            <a:spLocks noChangeArrowheads="1"/>
          </p:cNvSpPr>
          <p:nvPr/>
        </p:nvSpPr>
        <p:spPr bwMode="auto">
          <a:xfrm>
            <a:off x="1544347" y="4370685"/>
            <a:ext cx="817853" cy="461665"/>
          </a:xfrm>
          <a:prstGeom prst="rect">
            <a:avLst/>
          </a:prstGeom>
          <a:noFill/>
          <a:ln w="25400">
            <a:noFill/>
            <a:miter lim="800000"/>
            <a:headEnd/>
            <a:tailEnd/>
          </a:ln>
          <a:effectLst/>
        </p:spPr>
        <p:txBody>
          <a:bodyPr wrap="none">
            <a:spAutoFit/>
          </a:bodyPr>
          <a:lstStyle/>
          <a:p>
            <a:pPr algn="l">
              <a:lnSpc>
                <a:spcPct val="100000"/>
              </a:lnSpc>
            </a:pPr>
            <a:r>
              <a:rPr lang="en-US" dirty="0">
                <a:latin typeface="Calibri" pitchFamily="34" charset="0"/>
              </a:rPr>
              <a:t>Time</a:t>
            </a:r>
          </a:p>
        </p:txBody>
      </p:sp>
      <p:sp>
        <p:nvSpPr>
          <p:cNvPr id="8" name="Down Arrow 7"/>
          <p:cNvSpPr/>
          <p:nvPr/>
        </p:nvSpPr>
        <p:spPr bwMode="auto">
          <a:xfrm>
            <a:off x="2438400" y="3613150"/>
            <a:ext cx="457200" cy="23622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2" name="TextBox 1">
            <a:extLst>
              <a:ext uri="{FF2B5EF4-FFF2-40B4-BE49-F238E27FC236}">
                <a16:creationId xmlns:a16="http://schemas.microsoft.com/office/drawing/2014/main" id="{7418233A-95CC-43B2-B500-D5D0DBFF050D}"/>
              </a:ext>
            </a:extLst>
          </p:cNvPr>
          <p:cNvSpPr txBox="1"/>
          <p:nvPr/>
        </p:nvSpPr>
        <p:spPr>
          <a:xfrm>
            <a:off x="5714104" y="5538241"/>
            <a:ext cx="3429000" cy="1200329"/>
          </a:xfrm>
          <a:prstGeom prst="rect">
            <a:avLst/>
          </a:prstGeom>
          <a:noFill/>
        </p:spPr>
        <p:txBody>
          <a:bodyPr wrap="square" rtlCol="0">
            <a:spAutoFit/>
          </a:bodyPr>
          <a:lstStyle/>
          <a:p>
            <a:r>
              <a:rPr lang="en-US" sz="1800" b="0" dirty="0">
                <a:solidFill>
                  <a:srgbClr val="FF0000"/>
                </a:solidFill>
                <a:latin typeface="Calibri" pitchFamily="34" charset="0"/>
              </a:rPr>
              <a:t>*</a:t>
            </a:r>
            <a:r>
              <a:rPr lang="en-US" sz="1800" b="0" dirty="0">
                <a:latin typeface="Calibri" pitchFamily="34" charset="0"/>
              </a:rPr>
              <a:t> Externally, from an architectural</a:t>
            </a:r>
          </a:p>
          <a:p>
            <a:r>
              <a:rPr lang="en-US" sz="1800" b="0" dirty="0">
                <a:latin typeface="Calibri" pitchFamily="34" charset="0"/>
              </a:rPr>
              <a:t>   viewpoint (internally, the CPU </a:t>
            </a:r>
            <a:br>
              <a:rPr lang="en-US" sz="1800" b="0" dirty="0">
                <a:latin typeface="Calibri" pitchFamily="34" charset="0"/>
              </a:rPr>
            </a:br>
            <a:r>
              <a:rPr lang="en-US" sz="1800" b="0" dirty="0">
                <a:latin typeface="Calibri" pitchFamily="34" charset="0"/>
              </a:rPr>
              <a:t>   may use parallel out-of-order </a:t>
            </a:r>
            <a:br>
              <a:rPr lang="en-US" sz="1800" b="0" dirty="0">
                <a:latin typeface="Calibri" pitchFamily="34" charset="0"/>
              </a:rPr>
            </a:br>
            <a:r>
              <a:rPr lang="en-US" sz="1800" b="0" dirty="0">
                <a:latin typeface="Calibri" pitchFamily="34" charset="0"/>
              </a:rPr>
              <a:t>   execution)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lstStyle/>
          <a:p>
            <a:r>
              <a:rPr lang="en-US" dirty="0" err="1">
                <a:latin typeface="Courier New"/>
                <a:cs typeface="Courier New"/>
              </a:rPr>
              <a:t>execve</a:t>
            </a:r>
            <a:r>
              <a:rPr lang="en-US" dirty="0"/>
              <a:t> Example</a:t>
            </a:r>
          </a:p>
        </p:txBody>
      </p:sp>
      <p:grpSp>
        <p:nvGrpSpPr>
          <p:cNvPr id="2" name="Group 1"/>
          <p:cNvGrpSpPr/>
          <p:nvPr/>
        </p:nvGrpSpPr>
        <p:grpSpPr>
          <a:xfrm>
            <a:off x="685800" y="2044580"/>
            <a:ext cx="7129340" cy="1393002"/>
            <a:chOff x="685800" y="3352800"/>
            <a:chExt cx="7129340" cy="1393002"/>
          </a:xfrm>
        </p:grpSpPr>
        <p:sp>
          <p:nvSpPr>
            <p:cNvPr id="13" name="Rectangle 23"/>
            <p:cNvSpPr>
              <a:spLocks noChangeArrowheads="1"/>
            </p:cNvSpPr>
            <p:nvPr/>
          </p:nvSpPr>
          <p:spPr bwMode="auto">
            <a:xfrm>
              <a:off x="2590800" y="3352800"/>
              <a:ext cx="2209800" cy="304800"/>
            </a:xfrm>
            <a:prstGeom prst="rect">
              <a:avLst/>
            </a:prstGeom>
            <a:solidFill>
              <a:srgbClr val="D5F1CF"/>
            </a:solidFill>
            <a:ln w="28575">
              <a:solidFill>
                <a:schemeClr val="tx1"/>
              </a:solidFill>
              <a:miter lim="800000"/>
              <a:headEnd/>
              <a:tailEnd/>
            </a:ln>
            <a:effectLst/>
          </p:spPr>
          <p:txBody>
            <a:bodyPr wrap="none" anchor="ctr"/>
            <a:lstStyle/>
            <a:p>
              <a:pPr eaLnBrk="1" hangingPunct="1">
                <a:lnSpc>
                  <a:spcPct val="100000"/>
                </a:lnSpc>
              </a:pPr>
              <a:r>
                <a:rPr lang="en-US" sz="1800" b="0" dirty="0" err="1">
                  <a:latin typeface="Courier New"/>
                  <a:cs typeface="Courier New"/>
                </a:rPr>
                <a:t>envp</a:t>
              </a:r>
              <a:r>
                <a:rPr lang="en-US" sz="1800" b="0" dirty="0">
                  <a:latin typeface="Courier New"/>
                  <a:cs typeface="Courier New"/>
                </a:rPr>
                <a:t>[n] = NULL</a:t>
              </a:r>
              <a:endParaRPr lang="en-US" sz="1800" dirty="0">
                <a:latin typeface="Courier New"/>
                <a:cs typeface="Courier New"/>
              </a:endParaRPr>
            </a:p>
          </p:txBody>
        </p:sp>
        <p:sp>
          <p:nvSpPr>
            <p:cNvPr id="15" name="Rectangle 23"/>
            <p:cNvSpPr>
              <a:spLocks noChangeArrowheads="1"/>
            </p:cNvSpPr>
            <p:nvPr/>
          </p:nvSpPr>
          <p:spPr bwMode="auto">
            <a:xfrm>
              <a:off x="2590800" y="3657600"/>
              <a:ext cx="2209800" cy="304800"/>
            </a:xfrm>
            <a:prstGeom prst="rect">
              <a:avLst/>
            </a:prstGeom>
            <a:solidFill>
              <a:srgbClr val="D5F1CF"/>
            </a:solidFill>
            <a:ln w="28575">
              <a:solidFill>
                <a:schemeClr val="tx1"/>
              </a:solidFill>
              <a:miter lim="800000"/>
              <a:headEnd/>
              <a:tailEnd/>
            </a:ln>
            <a:effectLst/>
          </p:spPr>
          <p:txBody>
            <a:bodyPr wrap="none" anchor="ctr"/>
            <a:lstStyle/>
            <a:p>
              <a:pPr eaLnBrk="1" hangingPunct="1">
                <a:lnSpc>
                  <a:spcPct val="100000"/>
                </a:lnSpc>
              </a:pPr>
              <a:r>
                <a:rPr lang="en-US" sz="1800" b="0" dirty="0" err="1">
                  <a:latin typeface="Courier New"/>
                  <a:cs typeface="Courier New"/>
                </a:rPr>
                <a:t>envp</a:t>
              </a:r>
              <a:r>
                <a:rPr lang="en-US" sz="1800" b="0" dirty="0">
                  <a:latin typeface="Courier New"/>
                  <a:cs typeface="Courier New"/>
                </a:rPr>
                <a:t>[n-1]</a:t>
              </a:r>
              <a:endParaRPr lang="en-US" sz="1800" dirty="0">
                <a:latin typeface="Courier New"/>
                <a:cs typeface="Courier New"/>
              </a:endParaRPr>
            </a:p>
          </p:txBody>
        </p:sp>
        <p:sp>
          <p:nvSpPr>
            <p:cNvPr id="16" name="Rectangle 23"/>
            <p:cNvSpPr>
              <a:spLocks noChangeArrowheads="1"/>
            </p:cNvSpPr>
            <p:nvPr/>
          </p:nvSpPr>
          <p:spPr bwMode="auto">
            <a:xfrm>
              <a:off x="2590800" y="4267200"/>
              <a:ext cx="2209800" cy="293132"/>
            </a:xfrm>
            <a:prstGeom prst="rect">
              <a:avLst/>
            </a:prstGeom>
            <a:solidFill>
              <a:srgbClr val="D5F1CF"/>
            </a:solidFill>
            <a:ln w="28575">
              <a:solidFill>
                <a:schemeClr val="tx1"/>
              </a:solidFill>
              <a:miter lim="800000"/>
              <a:headEnd/>
              <a:tailEnd/>
            </a:ln>
            <a:effectLst/>
          </p:spPr>
          <p:txBody>
            <a:bodyPr wrap="none" anchor="ctr"/>
            <a:lstStyle/>
            <a:p>
              <a:pPr eaLnBrk="1" hangingPunct="1">
                <a:lnSpc>
                  <a:spcPct val="100000"/>
                </a:lnSpc>
              </a:pPr>
              <a:r>
                <a:rPr lang="en-US" sz="1800" b="0" dirty="0" err="1">
                  <a:latin typeface="Courier New"/>
                  <a:cs typeface="Courier New"/>
                </a:rPr>
                <a:t>envp</a:t>
              </a:r>
              <a:r>
                <a:rPr lang="en-US" sz="1800" b="0" dirty="0">
                  <a:latin typeface="Courier New"/>
                  <a:cs typeface="Courier New"/>
                </a:rPr>
                <a:t>[0]</a:t>
              </a:r>
              <a:endParaRPr lang="en-US" sz="1800" dirty="0">
                <a:latin typeface="Courier New"/>
                <a:cs typeface="Courier New"/>
              </a:endParaRPr>
            </a:p>
          </p:txBody>
        </p:sp>
        <p:sp>
          <p:nvSpPr>
            <p:cNvPr id="17" name="Rectangle 23"/>
            <p:cNvSpPr>
              <a:spLocks noChangeArrowheads="1"/>
            </p:cNvSpPr>
            <p:nvPr/>
          </p:nvSpPr>
          <p:spPr bwMode="auto">
            <a:xfrm>
              <a:off x="2590800" y="3962400"/>
              <a:ext cx="2209800" cy="304800"/>
            </a:xfrm>
            <a:prstGeom prst="rect">
              <a:avLst/>
            </a:prstGeom>
            <a:solidFill>
              <a:srgbClr val="D5F1CF"/>
            </a:solidFill>
            <a:ln w="28575">
              <a:solidFill>
                <a:schemeClr val="tx1"/>
              </a:solidFill>
              <a:miter lim="800000"/>
              <a:headEnd/>
              <a:tailEnd/>
            </a:ln>
            <a:effectLst/>
          </p:spPr>
          <p:txBody>
            <a:bodyPr wrap="none" anchor="ctr"/>
            <a:lstStyle/>
            <a:p>
              <a:pPr eaLnBrk="1" hangingPunct="1">
                <a:lnSpc>
                  <a:spcPct val="100000"/>
                </a:lnSpc>
              </a:pPr>
              <a:r>
                <a:rPr lang="en-US" sz="1800" b="0" dirty="0">
                  <a:latin typeface="Courier New"/>
                  <a:cs typeface="Courier New"/>
                </a:rPr>
                <a:t>…</a:t>
              </a:r>
              <a:endParaRPr lang="en-US" sz="1800" dirty="0">
                <a:latin typeface="Courier New"/>
                <a:cs typeface="Courier New"/>
              </a:endParaRPr>
            </a:p>
          </p:txBody>
        </p:sp>
        <p:sp>
          <p:nvSpPr>
            <p:cNvPr id="33" name="TextBox 32"/>
            <p:cNvSpPr txBox="1"/>
            <p:nvPr/>
          </p:nvSpPr>
          <p:spPr>
            <a:xfrm>
              <a:off x="5562600" y="4234130"/>
              <a:ext cx="1701107" cy="369332"/>
            </a:xfrm>
            <a:prstGeom prst="rect">
              <a:avLst/>
            </a:prstGeom>
            <a:noFill/>
          </p:spPr>
          <p:txBody>
            <a:bodyPr wrap="none" rtlCol="0">
              <a:spAutoFit/>
            </a:bodyPr>
            <a:lstStyle/>
            <a:p>
              <a:r>
                <a:rPr lang="en-US" sz="1800" dirty="0">
                  <a:solidFill>
                    <a:srgbClr val="000000"/>
                  </a:solidFill>
                  <a:latin typeface="Courier New"/>
                  <a:cs typeface="Courier New"/>
                </a:rPr>
                <a:t>"</a:t>
              </a:r>
              <a:r>
                <a:rPr lang="en-US" sz="1800" b="0" dirty="0">
                  <a:latin typeface="Courier New"/>
                  <a:cs typeface="Courier New"/>
                </a:rPr>
                <a:t>USER=</a:t>
              </a:r>
              <a:r>
                <a:rPr lang="en-US" sz="1800" b="0" dirty="0" err="1">
                  <a:latin typeface="Courier New"/>
                  <a:cs typeface="Courier New"/>
                </a:rPr>
                <a:t>droh</a:t>
              </a:r>
              <a:r>
                <a:rPr lang="en-US" sz="1800" dirty="0">
                  <a:solidFill>
                    <a:srgbClr val="000000"/>
                  </a:solidFill>
                  <a:latin typeface="Courier New"/>
                  <a:cs typeface="Courier New"/>
                </a:rPr>
                <a:t>"</a:t>
              </a:r>
              <a:endParaRPr lang="en-US" sz="1800" dirty="0">
                <a:latin typeface="Courier New"/>
                <a:cs typeface="Courier New"/>
              </a:endParaRPr>
            </a:p>
          </p:txBody>
        </p:sp>
        <p:sp>
          <p:nvSpPr>
            <p:cNvPr id="35" name="TextBox 34"/>
            <p:cNvSpPr txBox="1"/>
            <p:nvPr/>
          </p:nvSpPr>
          <p:spPr>
            <a:xfrm>
              <a:off x="5562600" y="3624074"/>
              <a:ext cx="2252540" cy="369332"/>
            </a:xfrm>
            <a:prstGeom prst="rect">
              <a:avLst/>
            </a:prstGeom>
            <a:noFill/>
          </p:spPr>
          <p:txBody>
            <a:bodyPr wrap="none" rtlCol="0">
              <a:spAutoFit/>
            </a:bodyPr>
            <a:lstStyle/>
            <a:p>
              <a:r>
                <a:rPr lang="en-US" sz="1800" dirty="0">
                  <a:solidFill>
                    <a:srgbClr val="000000"/>
                  </a:solidFill>
                  <a:latin typeface="Courier New"/>
                  <a:cs typeface="Courier New"/>
                </a:rPr>
                <a:t>"</a:t>
              </a:r>
              <a:r>
                <a:rPr lang="en-US" sz="1800" b="0" dirty="0">
                  <a:latin typeface="Courier New"/>
                  <a:cs typeface="Courier New"/>
                </a:rPr>
                <a:t>PWD=/</a:t>
              </a:r>
              <a:r>
                <a:rPr lang="en-US" sz="1800" b="0" dirty="0" err="1">
                  <a:latin typeface="Courier New"/>
                  <a:cs typeface="Courier New"/>
                </a:rPr>
                <a:t>usr</a:t>
              </a:r>
              <a:r>
                <a:rPr lang="en-US" sz="1800" b="0" dirty="0">
                  <a:latin typeface="Courier New"/>
                  <a:cs typeface="Courier New"/>
                </a:rPr>
                <a:t>/</a:t>
              </a:r>
              <a:r>
                <a:rPr lang="en-US" sz="1800" b="0" dirty="0" err="1">
                  <a:latin typeface="Courier New"/>
                  <a:cs typeface="Courier New"/>
                </a:rPr>
                <a:t>droh</a:t>
              </a:r>
              <a:r>
                <a:rPr lang="en-US" sz="1800" dirty="0">
                  <a:solidFill>
                    <a:srgbClr val="000000"/>
                  </a:solidFill>
                  <a:latin typeface="Courier New"/>
                  <a:cs typeface="Courier New"/>
                </a:rPr>
                <a:t>"</a:t>
              </a:r>
              <a:endParaRPr lang="en-US" sz="1800" dirty="0">
                <a:latin typeface="Courier New"/>
                <a:cs typeface="Courier New"/>
              </a:endParaRPr>
            </a:p>
          </p:txBody>
        </p:sp>
        <p:cxnSp>
          <p:nvCxnSpPr>
            <p:cNvPr id="47" name="Straight Arrow Connector 46"/>
            <p:cNvCxnSpPr>
              <a:stCxn id="16" idx="3"/>
              <a:endCxn id="33" idx="1"/>
            </p:cNvCxnSpPr>
            <p:nvPr/>
          </p:nvCxnSpPr>
          <p:spPr bwMode="auto">
            <a:xfrm>
              <a:off x="4800600" y="4413766"/>
              <a:ext cx="762000" cy="5030"/>
            </a:xfrm>
            <a:prstGeom prst="straightConnector1">
              <a:avLst/>
            </a:prstGeom>
            <a:noFill/>
            <a:ln w="25400" cap="flat" cmpd="sng" algn="ctr">
              <a:solidFill>
                <a:schemeClr val="tx1"/>
              </a:solidFill>
              <a:prstDash val="solid"/>
              <a:round/>
              <a:headEnd type="none" w="med" len="med"/>
              <a:tailEnd type="arrow"/>
            </a:ln>
            <a:effectLst/>
          </p:spPr>
        </p:cxnSp>
        <p:cxnSp>
          <p:nvCxnSpPr>
            <p:cNvPr id="53" name="Straight Arrow Connector 52"/>
            <p:cNvCxnSpPr>
              <a:stCxn id="15" idx="3"/>
              <a:endCxn id="35" idx="1"/>
            </p:cNvCxnSpPr>
            <p:nvPr/>
          </p:nvCxnSpPr>
          <p:spPr bwMode="auto">
            <a:xfrm flipV="1">
              <a:off x="4800600" y="3808740"/>
              <a:ext cx="762000" cy="1260"/>
            </a:xfrm>
            <a:prstGeom prst="straightConnector1">
              <a:avLst/>
            </a:prstGeom>
            <a:noFill/>
            <a:ln w="25400" cap="flat" cmpd="sng" algn="ctr">
              <a:solidFill>
                <a:schemeClr val="tx1"/>
              </a:solidFill>
              <a:prstDash val="solid"/>
              <a:round/>
              <a:headEnd type="none" w="med" len="med"/>
              <a:tailEnd type="arrow"/>
            </a:ln>
            <a:effectLst/>
          </p:spPr>
        </p:cxnSp>
        <p:sp>
          <p:nvSpPr>
            <p:cNvPr id="26" name="TextBox 25"/>
            <p:cNvSpPr txBox="1"/>
            <p:nvPr/>
          </p:nvSpPr>
          <p:spPr>
            <a:xfrm>
              <a:off x="685800" y="4376470"/>
              <a:ext cx="1154320" cy="369332"/>
            </a:xfrm>
            <a:prstGeom prst="rect">
              <a:avLst/>
            </a:prstGeom>
            <a:noFill/>
          </p:spPr>
          <p:txBody>
            <a:bodyPr wrap="none" rtlCol="0">
              <a:spAutoFit/>
            </a:bodyPr>
            <a:lstStyle/>
            <a:p>
              <a:r>
                <a:rPr lang="en-US" sz="1800" b="0" dirty="0">
                  <a:latin typeface="Courier New"/>
                  <a:cs typeface="Courier New"/>
                </a:rPr>
                <a:t>environ</a:t>
              </a:r>
            </a:p>
          </p:txBody>
        </p:sp>
        <p:cxnSp>
          <p:nvCxnSpPr>
            <p:cNvPr id="30" name="Straight Arrow Connector 29"/>
            <p:cNvCxnSpPr/>
            <p:nvPr/>
          </p:nvCxnSpPr>
          <p:spPr bwMode="auto">
            <a:xfrm flipV="1">
              <a:off x="1828800" y="4560332"/>
              <a:ext cx="717550" cy="804"/>
            </a:xfrm>
            <a:prstGeom prst="straightConnector1">
              <a:avLst/>
            </a:prstGeom>
            <a:noFill/>
            <a:ln w="25400" cap="flat" cmpd="sng" algn="ctr">
              <a:solidFill>
                <a:schemeClr val="tx1"/>
              </a:solidFill>
              <a:prstDash val="solid"/>
              <a:round/>
              <a:headEnd type="none" w="med" len="med"/>
              <a:tailEnd type="arrow"/>
            </a:ln>
            <a:effectLst/>
          </p:spPr>
        </p:cxnSp>
      </p:grpSp>
      <p:sp>
        <p:nvSpPr>
          <p:cNvPr id="36" name="Text Box 4"/>
          <p:cNvSpPr txBox="1">
            <a:spLocks noChangeArrowheads="1"/>
          </p:cNvSpPr>
          <p:nvPr/>
        </p:nvSpPr>
        <p:spPr bwMode="auto">
          <a:xfrm>
            <a:off x="622643" y="5029200"/>
            <a:ext cx="8064157" cy="1569660"/>
          </a:xfrm>
          <a:prstGeom prst="rect">
            <a:avLst/>
          </a:prstGeom>
          <a:solidFill>
            <a:srgbClr val="F6F5BD"/>
          </a:solidFill>
          <a:ln w="3175">
            <a:solidFill>
              <a:schemeClr val="tx1"/>
            </a:solidFill>
            <a:miter lim="800000"/>
            <a:headEnd/>
            <a:tailEnd/>
          </a:ln>
          <a:effectLst/>
        </p:spPr>
        <p:txBody>
          <a:bodyPr wrap="square">
            <a:spAutoFit/>
          </a:bodyPr>
          <a:lstStyle/>
          <a:p>
            <a:r>
              <a:rPr lang="en-US" sz="1600" dirty="0">
                <a:solidFill>
                  <a:srgbClr val="000000"/>
                </a:solidFill>
                <a:latin typeface="Courier New"/>
                <a:cs typeface="Courier New"/>
              </a:rPr>
              <a:t>  </a:t>
            </a:r>
            <a:r>
              <a:rPr lang="en-US" sz="1600" dirty="0">
                <a:solidFill>
                  <a:srgbClr val="9D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 = Fork()) == 0) {   </a:t>
            </a:r>
            <a:r>
              <a:rPr lang="en-US" sz="1600" dirty="0">
                <a:solidFill>
                  <a:srgbClr val="9D0003"/>
                </a:solidFill>
                <a:latin typeface="Courier New"/>
                <a:cs typeface="Courier New"/>
              </a:rPr>
              <a:t>/* Child runs program */</a:t>
            </a:r>
            <a:br>
              <a:rPr lang="en-US" sz="1600" dirty="0">
                <a:solidFill>
                  <a:srgbClr val="9D0003"/>
                </a:solidFill>
                <a:latin typeface="Courier New"/>
                <a:cs typeface="Courier New"/>
              </a:rPr>
            </a:br>
            <a:r>
              <a:rPr lang="en-US" sz="1600" dirty="0">
                <a:solidFill>
                  <a:srgbClr val="000000"/>
                </a:solidFill>
                <a:latin typeface="Courier New"/>
                <a:cs typeface="Courier New"/>
              </a:rPr>
              <a:t>      </a:t>
            </a:r>
            <a:r>
              <a:rPr lang="en-US" sz="1600" dirty="0">
                <a:solidFill>
                  <a:srgbClr val="9D00FF"/>
                </a:solidFill>
                <a:latin typeface="Courier New"/>
                <a:cs typeface="Courier New"/>
              </a:rPr>
              <a:t>if</a:t>
            </a:r>
            <a:r>
              <a:rPr lang="en-US" sz="1600" dirty="0">
                <a:solidFill>
                  <a:srgbClr val="000000"/>
                </a:solidFill>
                <a:latin typeface="Courier New"/>
                <a:cs typeface="Courier New"/>
              </a:rPr>
              <a:t> (</a:t>
            </a:r>
            <a:r>
              <a:rPr lang="en-US" sz="1600" dirty="0" err="1">
                <a:solidFill>
                  <a:srgbClr val="000000"/>
                </a:solidFill>
                <a:latin typeface="Courier New"/>
                <a:cs typeface="Courier New"/>
              </a:rPr>
              <a:t>execve</a:t>
            </a:r>
            <a:r>
              <a:rPr lang="en-US" sz="1600" dirty="0">
                <a:solidFill>
                  <a:srgbClr val="000000"/>
                </a:solidFill>
                <a:latin typeface="Courier New"/>
                <a:cs typeface="Courier New"/>
              </a:rPr>
              <a:t>(</a:t>
            </a:r>
            <a:r>
              <a:rPr lang="en-US" sz="1600" dirty="0" err="1">
                <a:solidFill>
                  <a:srgbClr val="000000"/>
                </a:solidFill>
                <a:latin typeface="Courier New"/>
                <a:cs typeface="Courier New"/>
              </a:rPr>
              <a:t>myargv</a:t>
            </a:r>
            <a:r>
              <a:rPr lang="en-US" sz="1600" dirty="0">
                <a:solidFill>
                  <a:srgbClr val="000000"/>
                </a:solidFill>
                <a:latin typeface="Courier New"/>
                <a:cs typeface="Courier New"/>
              </a:rPr>
              <a:t>[0], </a:t>
            </a:r>
            <a:r>
              <a:rPr lang="en-US" sz="1600" dirty="0" err="1">
                <a:solidFill>
                  <a:srgbClr val="000000"/>
                </a:solidFill>
                <a:latin typeface="Courier New"/>
                <a:cs typeface="Courier New"/>
              </a:rPr>
              <a:t>myargv</a:t>
            </a:r>
            <a:r>
              <a:rPr lang="en-US" sz="1600" dirty="0">
                <a:solidFill>
                  <a:srgbClr val="000000"/>
                </a:solidFill>
                <a:latin typeface="Courier New"/>
                <a:cs typeface="Courier New"/>
              </a:rPr>
              <a:t>, environ) &lt; 0) {</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r>
              <a:rPr lang="en-US" sz="1600" dirty="0">
                <a:solidFill>
                  <a:srgbClr val="72004C"/>
                </a:solidFill>
                <a:latin typeface="Courier New"/>
                <a:cs typeface="Courier New"/>
              </a:rPr>
              <a:t>"%s: Command not found.\n"</a:t>
            </a:r>
            <a:r>
              <a:rPr lang="en-US" sz="1600" dirty="0">
                <a:solidFill>
                  <a:srgbClr val="000000"/>
                </a:solidFill>
                <a:latin typeface="Courier New"/>
                <a:cs typeface="Courier New"/>
              </a:rPr>
              <a:t>, </a:t>
            </a:r>
            <a:r>
              <a:rPr lang="en-US" sz="1600" dirty="0" err="1">
                <a:solidFill>
                  <a:srgbClr val="000000"/>
                </a:solidFill>
                <a:latin typeface="Courier New"/>
                <a:cs typeface="Courier New"/>
              </a:rPr>
              <a:t>myargv</a:t>
            </a:r>
            <a:r>
              <a:rPr lang="en-US" sz="1600" dirty="0">
                <a:solidFill>
                  <a:srgbClr val="000000"/>
                </a:solidFill>
                <a:latin typeface="Courier New"/>
                <a:cs typeface="Courier New"/>
              </a:rPr>
              <a:t>[0]);</a:t>
            </a:r>
            <a:br>
              <a:rPr lang="en-US" sz="1600" dirty="0">
                <a:solidFill>
                  <a:srgbClr val="000000"/>
                </a:solidFill>
                <a:latin typeface="Courier New"/>
                <a:cs typeface="Courier New"/>
              </a:rPr>
            </a:br>
            <a:r>
              <a:rPr lang="en-US" sz="1600" dirty="0">
                <a:solidFill>
                  <a:srgbClr val="000000"/>
                </a:solidFill>
                <a:latin typeface="Courier New"/>
                <a:cs typeface="Courier New"/>
              </a:rPr>
              <a:t>          exit(1);                                                                                     </a:t>
            </a:r>
          </a:p>
          <a:p>
            <a:r>
              <a:rPr lang="en-US" sz="1600" dirty="0">
                <a:solidFill>
                  <a:srgbClr val="000000"/>
                </a:solidFill>
                <a:latin typeface="Courier New"/>
                <a:cs typeface="Courier New"/>
              </a:rPr>
              <a:t>      }</a:t>
            </a:r>
          </a:p>
          <a:p>
            <a:r>
              <a:rPr lang="en-US" sz="1600" dirty="0">
                <a:solidFill>
                  <a:srgbClr val="000000"/>
                </a:solidFill>
                <a:latin typeface="Courier New"/>
                <a:cs typeface="Courier New"/>
              </a:rPr>
              <a:t>  }</a:t>
            </a:r>
          </a:p>
        </p:txBody>
      </p:sp>
      <p:sp>
        <p:nvSpPr>
          <p:cNvPr id="42" name="Rectangle 3"/>
          <p:cNvSpPr txBox="1">
            <a:spLocks noChangeArrowheads="1"/>
          </p:cNvSpPr>
          <p:nvPr/>
        </p:nvSpPr>
        <p:spPr bwMode="auto">
          <a:xfrm>
            <a:off x="381000" y="1262966"/>
            <a:ext cx="7568111" cy="4565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sz="2000" dirty="0">
                <a:latin typeface="Calibri"/>
                <a:cs typeface="Calibri"/>
              </a:rPr>
              <a:t>Execute</a:t>
            </a:r>
            <a:r>
              <a:rPr lang="en-US" sz="2000" dirty="0">
                <a:latin typeface="Courier New" pitchFamily="49" charset="0"/>
              </a:rPr>
              <a:t> </a:t>
            </a:r>
            <a:r>
              <a:rPr lang="en-US" sz="2000" dirty="0">
                <a:solidFill>
                  <a:srgbClr val="000000"/>
                </a:solidFill>
                <a:latin typeface="Courier New"/>
                <a:cs typeface="Courier New"/>
              </a:rPr>
              <a:t>"</a:t>
            </a:r>
            <a:r>
              <a:rPr lang="en-US" sz="2000" b="0" dirty="0">
                <a:latin typeface="Courier New"/>
                <a:cs typeface="Courier New"/>
              </a:rPr>
              <a:t>/bin/</a:t>
            </a:r>
            <a:r>
              <a:rPr lang="en-US" sz="2000" b="0" dirty="0" err="1">
                <a:latin typeface="Courier New"/>
                <a:cs typeface="Courier New"/>
              </a:rPr>
              <a:t>ls</a:t>
            </a:r>
            <a:r>
              <a:rPr lang="en-US" sz="2000" b="0" dirty="0">
                <a:latin typeface="Courier New"/>
                <a:cs typeface="Courier New"/>
              </a:rPr>
              <a:t> –</a:t>
            </a:r>
            <a:r>
              <a:rPr lang="en-US" sz="2000" b="0" dirty="0" err="1">
                <a:latin typeface="Courier New"/>
                <a:cs typeface="Courier New"/>
              </a:rPr>
              <a:t>lt</a:t>
            </a:r>
            <a:r>
              <a:rPr lang="en-US" sz="2000" b="0" dirty="0">
                <a:latin typeface="Courier New"/>
                <a:cs typeface="Courier New"/>
              </a:rPr>
              <a:t> /</a:t>
            </a:r>
            <a:r>
              <a:rPr lang="en-US" sz="2000" b="0" dirty="0" err="1">
                <a:latin typeface="Courier New"/>
                <a:cs typeface="Courier New"/>
              </a:rPr>
              <a:t>usr</a:t>
            </a:r>
            <a:r>
              <a:rPr lang="en-US" sz="2000" b="0" dirty="0">
                <a:latin typeface="Courier New"/>
                <a:cs typeface="Courier New"/>
              </a:rPr>
              <a:t>/include</a:t>
            </a:r>
            <a:r>
              <a:rPr lang="en-US" sz="2000" dirty="0">
                <a:solidFill>
                  <a:srgbClr val="000000"/>
                </a:solidFill>
                <a:latin typeface="Courier New"/>
                <a:cs typeface="Courier New"/>
              </a:rPr>
              <a:t>"</a:t>
            </a:r>
            <a:r>
              <a:rPr lang="en-US" sz="2000" dirty="0">
                <a:latin typeface="Courier New" pitchFamily="49" charset="0"/>
              </a:rPr>
              <a:t> </a:t>
            </a:r>
            <a:r>
              <a:rPr lang="en-US" sz="2000" dirty="0">
                <a:latin typeface="Calibri"/>
                <a:cs typeface="Calibri"/>
              </a:rPr>
              <a:t>in child process using current environment:</a:t>
            </a:r>
            <a:endParaRPr lang="en-US" dirty="0">
              <a:latin typeface="Calibri"/>
              <a:cs typeface="Calibri"/>
            </a:endParaRPr>
          </a:p>
        </p:txBody>
      </p:sp>
      <p:grpSp>
        <p:nvGrpSpPr>
          <p:cNvPr id="3" name="Group 2"/>
          <p:cNvGrpSpPr/>
          <p:nvPr/>
        </p:nvGrpSpPr>
        <p:grpSpPr>
          <a:xfrm>
            <a:off x="457200" y="3538120"/>
            <a:ext cx="7746869" cy="1240602"/>
            <a:chOff x="457200" y="2035998"/>
            <a:chExt cx="7746869" cy="1240602"/>
          </a:xfrm>
        </p:grpSpPr>
        <p:sp>
          <p:nvSpPr>
            <p:cNvPr id="19" name="Rectangle 23"/>
            <p:cNvSpPr>
              <a:spLocks noChangeArrowheads="1"/>
            </p:cNvSpPr>
            <p:nvPr/>
          </p:nvSpPr>
          <p:spPr bwMode="auto">
            <a:xfrm>
              <a:off x="2590799" y="2035998"/>
              <a:ext cx="2743201" cy="273338"/>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eaLnBrk="1" hangingPunct="1">
                <a:lnSpc>
                  <a:spcPct val="100000"/>
                </a:lnSpc>
              </a:pPr>
              <a:r>
                <a:rPr lang="en-US" sz="1800" b="0" dirty="0" err="1">
                  <a:latin typeface="Courier New"/>
                  <a:cs typeface="Courier New"/>
                </a:rPr>
                <a:t>myargv</a:t>
              </a:r>
              <a:r>
                <a:rPr lang="en-US" sz="1800" b="0" dirty="0">
                  <a:latin typeface="Courier New"/>
                  <a:cs typeface="Courier New"/>
                </a:rPr>
                <a:t>[</a:t>
              </a:r>
              <a:r>
                <a:rPr lang="en-US" sz="1800" b="0" dirty="0" err="1">
                  <a:latin typeface="Courier New"/>
                  <a:cs typeface="Courier New"/>
                </a:rPr>
                <a:t>argc</a:t>
              </a:r>
              <a:r>
                <a:rPr lang="en-US" sz="1800" b="0" dirty="0">
                  <a:latin typeface="Courier New"/>
                  <a:cs typeface="Courier New"/>
                </a:rPr>
                <a:t>] = NULL</a:t>
              </a:r>
              <a:endParaRPr lang="en-US" sz="1800" dirty="0">
                <a:latin typeface="Courier New"/>
                <a:cs typeface="Courier New"/>
              </a:endParaRPr>
            </a:p>
          </p:txBody>
        </p:sp>
        <p:sp>
          <p:nvSpPr>
            <p:cNvPr id="20" name="Rectangle 23"/>
            <p:cNvSpPr>
              <a:spLocks noChangeArrowheads="1"/>
            </p:cNvSpPr>
            <p:nvPr/>
          </p:nvSpPr>
          <p:spPr bwMode="auto">
            <a:xfrm>
              <a:off x="2590800" y="2297668"/>
              <a:ext cx="2743200" cy="304800"/>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eaLnBrk="1" hangingPunct="1">
                <a:lnSpc>
                  <a:spcPct val="100000"/>
                </a:lnSpc>
              </a:pPr>
              <a:r>
                <a:rPr lang="en-US" sz="1800" b="0" dirty="0" err="1">
                  <a:latin typeface="Courier New"/>
                  <a:cs typeface="Courier New"/>
                </a:rPr>
                <a:t>myargv</a:t>
              </a:r>
              <a:r>
                <a:rPr lang="en-US" sz="1800" b="0" dirty="0">
                  <a:latin typeface="Courier New"/>
                  <a:cs typeface="Courier New"/>
                </a:rPr>
                <a:t>[2]</a:t>
              </a:r>
              <a:endParaRPr lang="en-US" sz="1800" dirty="0">
                <a:latin typeface="Courier New"/>
                <a:cs typeface="Courier New"/>
              </a:endParaRPr>
            </a:p>
          </p:txBody>
        </p:sp>
        <p:sp>
          <p:nvSpPr>
            <p:cNvPr id="21" name="Rectangle 23"/>
            <p:cNvSpPr>
              <a:spLocks noChangeArrowheads="1"/>
            </p:cNvSpPr>
            <p:nvPr/>
          </p:nvSpPr>
          <p:spPr bwMode="auto">
            <a:xfrm>
              <a:off x="2590800" y="2831068"/>
              <a:ext cx="2743200" cy="304800"/>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eaLnBrk="1" hangingPunct="1">
                <a:lnSpc>
                  <a:spcPct val="100000"/>
                </a:lnSpc>
              </a:pPr>
              <a:r>
                <a:rPr lang="en-US" sz="1800" b="0" dirty="0" err="1">
                  <a:latin typeface="Courier New"/>
                  <a:cs typeface="Courier New"/>
                </a:rPr>
                <a:t>myargv</a:t>
              </a:r>
              <a:r>
                <a:rPr lang="en-US" sz="1800" b="0" dirty="0">
                  <a:latin typeface="Courier New"/>
                  <a:cs typeface="Courier New"/>
                </a:rPr>
                <a:t>[0]</a:t>
              </a:r>
              <a:endParaRPr lang="en-US" sz="1800" dirty="0">
                <a:latin typeface="Courier New"/>
                <a:cs typeface="Courier New"/>
              </a:endParaRPr>
            </a:p>
          </p:txBody>
        </p:sp>
        <p:sp>
          <p:nvSpPr>
            <p:cNvPr id="22" name="Rectangle 23"/>
            <p:cNvSpPr>
              <a:spLocks noChangeArrowheads="1"/>
            </p:cNvSpPr>
            <p:nvPr/>
          </p:nvSpPr>
          <p:spPr bwMode="auto">
            <a:xfrm>
              <a:off x="2590800" y="2602468"/>
              <a:ext cx="2743200" cy="273338"/>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eaLnBrk="1" hangingPunct="1">
                <a:lnSpc>
                  <a:spcPct val="100000"/>
                </a:lnSpc>
              </a:pPr>
              <a:r>
                <a:rPr lang="en-US" sz="1800" b="0" dirty="0" err="1">
                  <a:latin typeface="Courier New"/>
                  <a:cs typeface="Courier New"/>
                </a:rPr>
                <a:t>myargv</a:t>
              </a:r>
              <a:r>
                <a:rPr lang="en-US" sz="1800" b="0" dirty="0">
                  <a:latin typeface="Courier New"/>
                  <a:cs typeface="Courier New"/>
                </a:rPr>
                <a:t>[1]</a:t>
              </a:r>
              <a:endParaRPr lang="en-US" sz="1800" dirty="0">
                <a:latin typeface="Courier New"/>
                <a:cs typeface="Courier New"/>
              </a:endParaRPr>
            </a:p>
          </p:txBody>
        </p:sp>
        <p:sp>
          <p:nvSpPr>
            <p:cNvPr id="28" name="TextBox 27"/>
            <p:cNvSpPr txBox="1"/>
            <p:nvPr/>
          </p:nvSpPr>
          <p:spPr>
            <a:xfrm>
              <a:off x="6086905" y="2907268"/>
              <a:ext cx="1431364" cy="369332"/>
            </a:xfrm>
            <a:prstGeom prst="rect">
              <a:avLst/>
            </a:prstGeom>
            <a:noFill/>
          </p:spPr>
          <p:txBody>
            <a:bodyPr wrap="none" rtlCol="0">
              <a:spAutoFit/>
            </a:bodyPr>
            <a:lstStyle/>
            <a:p>
              <a:r>
                <a:rPr lang="en-US" sz="1800" dirty="0">
                  <a:solidFill>
                    <a:srgbClr val="000000"/>
                  </a:solidFill>
                  <a:latin typeface="Courier New"/>
                  <a:cs typeface="Courier New"/>
                </a:rPr>
                <a:t>"</a:t>
              </a:r>
              <a:r>
                <a:rPr lang="en-US" sz="1800" b="0" dirty="0">
                  <a:latin typeface="Courier New"/>
                  <a:cs typeface="Courier New"/>
                </a:rPr>
                <a:t>/bin/</a:t>
              </a:r>
              <a:r>
                <a:rPr lang="en-US" sz="1800" b="0" dirty="0" err="1">
                  <a:latin typeface="Courier New"/>
                  <a:cs typeface="Courier New"/>
                </a:rPr>
                <a:t>ls</a:t>
              </a:r>
              <a:r>
                <a:rPr lang="en-US" sz="1800" dirty="0">
                  <a:solidFill>
                    <a:srgbClr val="000000"/>
                  </a:solidFill>
                  <a:latin typeface="Courier New"/>
                  <a:cs typeface="Courier New"/>
                </a:rPr>
                <a:t>"</a:t>
              </a:r>
              <a:endParaRPr lang="en-US" sz="1800" dirty="0">
                <a:latin typeface="Courier New"/>
                <a:cs typeface="Courier New"/>
              </a:endParaRPr>
            </a:p>
          </p:txBody>
        </p:sp>
        <p:sp>
          <p:nvSpPr>
            <p:cNvPr id="31" name="TextBox 30"/>
            <p:cNvSpPr txBox="1"/>
            <p:nvPr/>
          </p:nvSpPr>
          <p:spPr>
            <a:xfrm>
              <a:off x="6086905" y="2598155"/>
              <a:ext cx="873957" cy="369332"/>
            </a:xfrm>
            <a:prstGeom prst="rect">
              <a:avLst/>
            </a:prstGeom>
            <a:noFill/>
          </p:spPr>
          <p:txBody>
            <a:bodyPr wrap="none" rtlCol="0">
              <a:spAutoFit/>
            </a:bodyPr>
            <a:lstStyle/>
            <a:p>
              <a:r>
                <a:rPr lang="en-US" sz="1800" dirty="0">
                  <a:solidFill>
                    <a:srgbClr val="000000"/>
                  </a:solidFill>
                  <a:latin typeface="Courier New"/>
                  <a:cs typeface="Courier New"/>
                </a:rPr>
                <a:t>"</a:t>
              </a:r>
              <a:r>
                <a:rPr lang="en-US" sz="1800" b="0" dirty="0">
                  <a:latin typeface="Courier New"/>
                  <a:cs typeface="Courier New"/>
                </a:rPr>
                <a:t>-</a:t>
              </a:r>
              <a:r>
                <a:rPr lang="en-US" sz="1800" b="0" dirty="0" err="1">
                  <a:latin typeface="Courier New"/>
                  <a:cs typeface="Courier New"/>
                </a:rPr>
                <a:t>lt</a:t>
              </a:r>
              <a:r>
                <a:rPr lang="en-US" sz="1800" dirty="0">
                  <a:solidFill>
                    <a:srgbClr val="000000"/>
                  </a:solidFill>
                  <a:latin typeface="Courier New"/>
                  <a:cs typeface="Courier New"/>
                </a:rPr>
                <a:t>"</a:t>
              </a:r>
              <a:endParaRPr lang="en-US" sz="1800" dirty="0">
                <a:latin typeface="Courier New"/>
                <a:cs typeface="Courier New"/>
              </a:endParaRPr>
            </a:p>
          </p:txBody>
        </p:sp>
        <p:sp>
          <p:nvSpPr>
            <p:cNvPr id="32" name="TextBox 31"/>
            <p:cNvSpPr txBox="1"/>
            <p:nvPr/>
          </p:nvSpPr>
          <p:spPr>
            <a:xfrm>
              <a:off x="6089388" y="2297668"/>
              <a:ext cx="2114681" cy="369332"/>
            </a:xfrm>
            <a:prstGeom prst="rect">
              <a:avLst/>
            </a:prstGeom>
            <a:noFill/>
          </p:spPr>
          <p:txBody>
            <a:bodyPr wrap="none" rtlCol="0">
              <a:spAutoFit/>
            </a:bodyPr>
            <a:lstStyle/>
            <a:p>
              <a:r>
                <a:rPr lang="en-US" sz="1800" dirty="0">
                  <a:solidFill>
                    <a:srgbClr val="000000"/>
                  </a:solidFill>
                  <a:latin typeface="Courier New"/>
                  <a:cs typeface="Courier New"/>
                </a:rPr>
                <a:t>"</a:t>
              </a:r>
              <a:r>
                <a:rPr lang="en-US" sz="1800" b="0" dirty="0">
                  <a:latin typeface="Courier New"/>
                  <a:cs typeface="Courier New"/>
                </a:rPr>
                <a:t>/</a:t>
              </a:r>
              <a:r>
                <a:rPr lang="en-US" sz="1800" b="0" dirty="0" err="1">
                  <a:latin typeface="Courier New"/>
                  <a:cs typeface="Courier New"/>
                </a:rPr>
                <a:t>usr</a:t>
              </a:r>
              <a:r>
                <a:rPr lang="en-US" sz="1800" b="0" dirty="0">
                  <a:latin typeface="Courier New"/>
                  <a:cs typeface="Courier New"/>
                </a:rPr>
                <a:t>/include</a:t>
              </a:r>
              <a:r>
                <a:rPr lang="en-US" sz="1800" dirty="0">
                  <a:solidFill>
                    <a:srgbClr val="000000"/>
                  </a:solidFill>
                  <a:latin typeface="Courier New"/>
                  <a:cs typeface="Courier New"/>
                </a:rPr>
                <a:t>"</a:t>
              </a:r>
              <a:endParaRPr lang="en-US" sz="1800" dirty="0">
                <a:latin typeface="Courier New"/>
                <a:cs typeface="Courier New"/>
              </a:endParaRPr>
            </a:p>
          </p:txBody>
        </p:sp>
        <p:cxnSp>
          <p:nvCxnSpPr>
            <p:cNvPr id="37" name="Straight Arrow Connector 36"/>
            <p:cNvCxnSpPr/>
            <p:nvPr/>
          </p:nvCxnSpPr>
          <p:spPr bwMode="auto">
            <a:xfrm>
              <a:off x="5334000" y="3091130"/>
              <a:ext cx="717550" cy="804"/>
            </a:xfrm>
            <a:prstGeom prst="straightConnector1">
              <a:avLst/>
            </a:prstGeom>
            <a:noFill/>
            <a:ln w="25400" cap="flat" cmpd="sng" algn="ctr">
              <a:solidFill>
                <a:schemeClr val="tx1"/>
              </a:solidFill>
              <a:prstDash val="solid"/>
              <a:round/>
              <a:headEnd type="none" w="med" len="med"/>
              <a:tailEnd type="arrow"/>
            </a:ln>
            <a:effectLst/>
          </p:spPr>
        </p:cxnSp>
        <p:cxnSp>
          <p:nvCxnSpPr>
            <p:cNvPr id="39" name="Straight Arrow Connector 38"/>
            <p:cNvCxnSpPr/>
            <p:nvPr/>
          </p:nvCxnSpPr>
          <p:spPr bwMode="auto">
            <a:xfrm flipV="1">
              <a:off x="5334000" y="2782821"/>
              <a:ext cx="717550" cy="3509"/>
            </a:xfrm>
            <a:prstGeom prst="straightConnector1">
              <a:avLst/>
            </a:prstGeom>
            <a:noFill/>
            <a:ln w="25400" cap="flat" cmpd="sng" algn="ctr">
              <a:solidFill>
                <a:schemeClr val="tx1"/>
              </a:solidFill>
              <a:prstDash val="solid"/>
              <a:round/>
              <a:headEnd type="none" w="med" len="med"/>
              <a:tailEnd type="arrow"/>
            </a:ln>
            <a:effectLst/>
          </p:spPr>
        </p:cxnSp>
        <p:cxnSp>
          <p:nvCxnSpPr>
            <p:cNvPr id="41" name="Straight Arrow Connector 40"/>
            <p:cNvCxnSpPr/>
            <p:nvPr/>
          </p:nvCxnSpPr>
          <p:spPr bwMode="auto">
            <a:xfrm>
              <a:off x="5334000" y="2481530"/>
              <a:ext cx="736469" cy="804"/>
            </a:xfrm>
            <a:prstGeom prst="straightConnector1">
              <a:avLst/>
            </a:prstGeom>
            <a:noFill/>
            <a:ln w="25400" cap="flat" cmpd="sng" algn="ctr">
              <a:solidFill>
                <a:schemeClr val="tx1"/>
              </a:solidFill>
              <a:prstDash val="solid"/>
              <a:round/>
              <a:headEnd type="none" w="med" len="med"/>
              <a:tailEnd type="arrow"/>
            </a:ln>
            <a:effectLst/>
          </p:spPr>
        </p:cxnSp>
        <p:sp>
          <p:nvSpPr>
            <p:cNvPr id="38" name="TextBox 37"/>
            <p:cNvSpPr txBox="1"/>
            <p:nvPr/>
          </p:nvSpPr>
          <p:spPr>
            <a:xfrm>
              <a:off x="838200" y="2907268"/>
              <a:ext cx="1015798" cy="369332"/>
            </a:xfrm>
            <a:prstGeom prst="rect">
              <a:avLst/>
            </a:prstGeom>
            <a:noFill/>
          </p:spPr>
          <p:txBody>
            <a:bodyPr wrap="none" rtlCol="0">
              <a:spAutoFit/>
            </a:bodyPr>
            <a:lstStyle/>
            <a:p>
              <a:r>
                <a:rPr lang="en-US" sz="1800" b="0" dirty="0" err="1">
                  <a:latin typeface="Courier New"/>
                  <a:cs typeface="Courier New"/>
                </a:rPr>
                <a:t>myargv</a:t>
              </a:r>
              <a:endParaRPr lang="en-US" sz="1800" b="0" dirty="0">
                <a:latin typeface="Courier New"/>
                <a:cs typeface="Courier New"/>
              </a:endParaRPr>
            </a:p>
          </p:txBody>
        </p:sp>
        <p:cxnSp>
          <p:nvCxnSpPr>
            <p:cNvPr id="40" name="Straight Arrow Connector 39"/>
            <p:cNvCxnSpPr/>
            <p:nvPr/>
          </p:nvCxnSpPr>
          <p:spPr bwMode="auto">
            <a:xfrm flipV="1">
              <a:off x="1828800" y="3091130"/>
              <a:ext cx="717550" cy="804"/>
            </a:xfrm>
            <a:prstGeom prst="straightConnector1">
              <a:avLst/>
            </a:prstGeom>
            <a:noFill/>
            <a:ln w="25400" cap="flat" cmpd="sng" algn="ctr">
              <a:solidFill>
                <a:schemeClr val="tx1"/>
              </a:solidFill>
              <a:prstDash val="solid"/>
              <a:round/>
              <a:headEnd type="none" w="med" len="med"/>
              <a:tailEnd type="arrow"/>
            </a:ln>
            <a:effectLst/>
          </p:spPr>
        </p:cxnSp>
        <p:sp>
          <p:nvSpPr>
            <p:cNvPr id="7" name="TextBox 6"/>
            <p:cNvSpPr txBox="1"/>
            <p:nvPr/>
          </p:nvSpPr>
          <p:spPr>
            <a:xfrm>
              <a:off x="457200" y="2362200"/>
              <a:ext cx="1708408" cy="369332"/>
            </a:xfrm>
            <a:prstGeom prst="rect">
              <a:avLst/>
            </a:prstGeom>
            <a:noFill/>
          </p:spPr>
          <p:txBody>
            <a:bodyPr wrap="none" rtlCol="0">
              <a:spAutoFit/>
            </a:bodyPr>
            <a:lstStyle/>
            <a:p>
              <a:r>
                <a:rPr lang="en-US" sz="1800" b="0" dirty="0">
                  <a:latin typeface="Courier New"/>
                  <a:cs typeface="Courier New"/>
                </a:rPr>
                <a:t>(</a:t>
              </a:r>
              <a:r>
                <a:rPr lang="en-US" sz="1800" b="0" dirty="0" err="1">
                  <a:latin typeface="Courier New"/>
                  <a:cs typeface="Courier New"/>
                </a:rPr>
                <a:t>argc</a:t>
              </a:r>
              <a:r>
                <a:rPr lang="en-US" sz="1800" b="0" dirty="0">
                  <a:latin typeface="Courier New"/>
                  <a:cs typeface="Courier New"/>
                </a:rPr>
                <a:t> == 3)</a:t>
              </a: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0"/>
            <a:ext cx="3259926" cy="1905000"/>
          </a:xfrm>
        </p:spPr>
        <p:txBody>
          <a:bodyPr/>
          <a:lstStyle/>
          <a:p>
            <a:r>
              <a:rPr lang="en-US" dirty="0"/>
              <a:t>Structure of </a:t>
            </a:r>
            <a:br>
              <a:rPr lang="en-US" dirty="0"/>
            </a:br>
            <a:r>
              <a:rPr lang="en-US" dirty="0"/>
              <a:t>the stack when a new program starts</a:t>
            </a:r>
          </a:p>
        </p:txBody>
      </p:sp>
      <p:sp>
        <p:nvSpPr>
          <p:cNvPr id="38" name="Rectangle 379"/>
          <p:cNvSpPr>
            <a:spLocks noChangeArrowheads="1"/>
          </p:cNvSpPr>
          <p:nvPr/>
        </p:nvSpPr>
        <p:spPr bwMode="auto">
          <a:xfrm>
            <a:off x="3997944" y="381000"/>
            <a:ext cx="2819400" cy="685800"/>
          </a:xfrm>
          <a:prstGeom prst="rect">
            <a:avLst/>
          </a:prstGeom>
          <a:solidFill>
            <a:srgbClr val="D5F1CF"/>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charset="0"/>
                <a:ea typeface="Calibri" charset="0"/>
                <a:cs typeface="Calibri" charset="0"/>
              </a:rPr>
              <a:t>Null-terminated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charset="0"/>
                <a:ea typeface="Calibri" charset="0"/>
                <a:cs typeface="Calibri" charset="0"/>
              </a:rPr>
              <a:t>environment variable strings</a:t>
            </a:r>
          </a:p>
        </p:txBody>
      </p:sp>
      <p:sp>
        <p:nvSpPr>
          <p:cNvPr id="39" name="Rectangle 381"/>
          <p:cNvSpPr>
            <a:spLocks noChangeArrowheads="1"/>
          </p:cNvSpPr>
          <p:nvPr/>
        </p:nvSpPr>
        <p:spPr bwMode="auto">
          <a:xfrm>
            <a:off x="3997944" y="1066800"/>
            <a:ext cx="2819400" cy="685800"/>
          </a:xfrm>
          <a:prstGeom prst="rect">
            <a:avLst/>
          </a:prstGeom>
          <a:solidFill>
            <a:srgbClr val="ADADEB"/>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charset="0"/>
                <a:ea typeface="Calibri" charset="0"/>
                <a:cs typeface="Calibri" charset="0"/>
              </a:rPr>
              <a:t>Null-terminated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charset="0"/>
                <a:ea typeface="Calibri" charset="0"/>
                <a:cs typeface="Calibri" charset="0"/>
              </a:rPr>
              <a:t>command-line arg strings</a:t>
            </a:r>
          </a:p>
        </p:txBody>
      </p:sp>
      <p:sp>
        <p:nvSpPr>
          <p:cNvPr id="40" name="Rectangle 382"/>
          <p:cNvSpPr>
            <a:spLocks noChangeArrowheads="1"/>
          </p:cNvSpPr>
          <p:nvPr/>
        </p:nvSpPr>
        <p:spPr bwMode="auto">
          <a:xfrm>
            <a:off x="3997944" y="1752600"/>
            <a:ext cx="2819400" cy="304800"/>
          </a:xfrm>
          <a:prstGeom prst="rect">
            <a:avLst/>
          </a:prstGeom>
          <a:solidFill>
            <a:srgbClr val="C0C0C0"/>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1" name="Rectangle 383"/>
          <p:cNvSpPr>
            <a:spLocks noChangeArrowheads="1"/>
          </p:cNvSpPr>
          <p:nvPr/>
        </p:nvSpPr>
        <p:spPr bwMode="auto">
          <a:xfrm>
            <a:off x="3997944" y="2057400"/>
            <a:ext cx="2819400" cy="304800"/>
          </a:xfrm>
          <a:prstGeom prst="rect">
            <a:avLst/>
          </a:prstGeom>
          <a:solidFill>
            <a:srgbClr val="D5F1CF"/>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ysClr val="windowText" lastClr="000000"/>
                </a:solidFill>
                <a:effectLst/>
                <a:uLnTx/>
                <a:uFillTx/>
                <a:latin typeface="Courier New" charset="0"/>
              </a:rPr>
              <a:t>envp</a:t>
            </a:r>
            <a:r>
              <a:rPr kumimoji="0" lang="en-US" sz="1800" b="0" i="0" u="none" strike="noStrike" kern="0" cap="none" spc="0" normalizeH="0" baseline="0" noProof="0" dirty="0">
                <a:ln>
                  <a:noFill/>
                </a:ln>
                <a:solidFill>
                  <a:sysClr val="windowText" lastClr="000000"/>
                </a:solidFill>
                <a:effectLst/>
                <a:uLnTx/>
                <a:uFillTx/>
                <a:latin typeface="Courier New" charset="0"/>
              </a:rPr>
              <a:t>[n] == NULL</a:t>
            </a:r>
          </a:p>
        </p:txBody>
      </p:sp>
      <p:sp>
        <p:nvSpPr>
          <p:cNvPr id="42" name="Rectangle 384"/>
          <p:cNvSpPr>
            <a:spLocks noChangeArrowheads="1"/>
          </p:cNvSpPr>
          <p:nvPr/>
        </p:nvSpPr>
        <p:spPr bwMode="auto">
          <a:xfrm>
            <a:off x="3997944" y="2362200"/>
            <a:ext cx="2819400" cy="304800"/>
          </a:xfrm>
          <a:prstGeom prst="rect">
            <a:avLst/>
          </a:prstGeom>
          <a:solidFill>
            <a:srgbClr val="D5F1CF"/>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ourier New" charset="0"/>
              </a:rPr>
              <a:t>envp[n-1]</a:t>
            </a:r>
          </a:p>
        </p:txBody>
      </p:sp>
      <p:sp>
        <p:nvSpPr>
          <p:cNvPr id="43" name="Rectangle 385"/>
          <p:cNvSpPr>
            <a:spLocks noChangeArrowheads="1"/>
          </p:cNvSpPr>
          <p:nvPr/>
        </p:nvSpPr>
        <p:spPr bwMode="auto">
          <a:xfrm>
            <a:off x="3997944" y="2667000"/>
            <a:ext cx="2819400" cy="304800"/>
          </a:xfrm>
          <a:prstGeom prst="rect">
            <a:avLst/>
          </a:prstGeom>
          <a:solidFill>
            <a:srgbClr val="D5F1CF"/>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ysClr val="windowText" lastClr="000000"/>
                </a:solidFill>
                <a:effectLst/>
                <a:uLnTx/>
                <a:uFillTx/>
              </a:rPr>
              <a:t>...</a:t>
            </a:r>
          </a:p>
        </p:txBody>
      </p:sp>
      <p:sp>
        <p:nvSpPr>
          <p:cNvPr id="44" name="Rectangle 386"/>
          <p:cNvSpPr>
            <a:spLocks noChangeArrowheads="1"/>
          </p:cNvSpPr>
          <p:nvPr/>
        </p:nvSpPr>
        <p:spPr bwMode="auto">
          <a:xfrm>
            <a:off x="3997944" y="2971800"/>
            <a:ext cx="2819400" cy="304800"/>
          </a:xfrm>
          <a:prstGeom prst="rect">
            <a:avLst/>
          </a:prstGeom>
          <a:solidFill>
            <a:srgbClr val="D5F1CF"/>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ourier New" charset="0"/>
              </a:rPr>
              <a:t>envp[0]</a:t>
            </a:r>
          </a:p>
        </p:txBody>
      </p:sp>
      <p:sp>
        <p:nvSpPr>
          <p:cNvPr id="45" name="Rectangle 387"/>
          <p:cNvSpPr>
            <a:spLocks noChangeArrowheads="1"/>
          </p:cNvSpPr>
          <p:nvPr/>
        </p:nvSpPr>
        <p:spPr bwMode="auto">
          <a:xfrm>
            <a:off x="3997944" y="3276600"/>
            <a:ext cx="2819400" cy="304800"/>
          </a:xfrm>
          <a:prstGeom prst="rect">
            <a:avLst/>
          </a:prstGeom>
          <a:solidFill>
            <a:schemeClr val="accent2">
              <a:lumMod val="40000"/>
              <a:lumOff val="60000"/>
            </a:schemeClr>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ourier New" charset="0"/>
              </a:rPr>
              <a:t>argv[argc] = NULL</a:t>
            </a:r>
          </a:p>
        </p:txBody>
      </p:sp>
      <p:sp>
        <p:nvSpPr>
          <p:cNvPr id="46" name="Rectangle 388"/>
          <p:cNvSpPr>
            <a:spLocks noChangeArrowheads="1"/>
          </p:cNvSpPr>
          <p:nvPr/>
        </p:nvSpPr>
        <p:spPr bwMode="auto">
          <a:xfrm>
            <a:off x="3997944" y="3581400"/>
            <a:ext cx="2819400" cy="304800"/>
          </a:xfrm>
          <a:prstGeom prst="rect">
            <a:avLst/>
          </a:prstGeom>
          <a:solidFill>
            <a:srgbClr val="ADADEB"/>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ourier New" charset="0"/>
              </a:rPr>
              <a:t>argv[argc-1]</a:t>
            </a:r>
          </a:p>
        </p:txBody>
      </p:sp>
      <p:sp>
        <p:nvSpPr>
          <p:cNvPr id="47" name="Rectangle 389"/>
          <p:cNvSpPr>
            <a:spLocks noChangeArrowheads="1"/>
          </p:cNvSpPr>
          <p:nvPr/>
        </p:nvSpPr>
        <p:spPr bwMode="auto">
          <a:xfrm>
            <a:off x="3997944" y="3886200"/>
            <a:ext cx="2819400" cy="304800"/>
          </a:xfrm>
          <a:prstGeom prst="rect">
            <a:avLst/>
          </a:prstGeom>
          <a:solidFill>
            <a:srgbClr val="ADADEB"/>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ysClr val="windowText" lastClr="000000"/>
                </a:solidFill>
                <a:effectLst/>
                <a:uLnTx/>
                <a:uFillTx/>
              </a:rPr>
              <a:t>...</a:t>
            </a:r>
          </a:p>
        </p:txBody>
      </p:sp>
      <p:sp>
        <p:nvSpPr>
          <p:cNvPr id="48" name="Rectangle 390"/>
          <p:cNvSpPr>
            <a:spLocks noChangeArrowheads="1"/>
          </p:cNvSpPr>
          <p:nvPr/>
        </p:nvSpPr>
        <p:spPr bwMode="auto">
          <a:xfrm>
            <a:off x="3997944" y="4191000"/>
            <a:ext cx="2819400" cy="304800"/>
          </a:xfrm>
          <a:prstGeom prst="rect">
            <a:avLst/>
          </a:prstGeom>
          <a:solidFill>
            <a:srgbClr val="ADADEB"/>
          </a:solidFill>
          <a:ln w="12700">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ourier New" charset="0"/>
              </a:rPr>
              <a:t>argv[0]</a:t>
            </a:r>
          </a:p>
        </p:txBody>
      </p:sp>
      <p:sp>
        <p:nvSpPr>
          <p:cNvPr id="49" name="Rectangle 399"/>
          <p:cNvSpPr>
            <a:spLocks noChangeArrowheads="1"/>
          </p:cNvSpPr>
          <p:nvPr/>
        </p:nvSpPr>
        <p:spPr bwMode="auto">
          <a:xfrm>
            <a:off x="4009385" y="5488077"/>
            <a:ext cx="2819400" cy="685800"/>
          </a:xfrm>
          <a:prstGeom prst="rect">
            <a:avLst/>
          </a:prstGeom>
          <a:noFill/>
          <a:ln w="12700">
            <a:solidFill>
              <a:srgbClr val="000000"/>
            </a:solidFill>
            <a:prstDash val="sysDash"/>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charset="0"/>
                <a:ea typeface="Calibri" charset="0"/>
                <a:cs typeface="Calibri" charset="0"/>
              </a:rPr>
              <a:t>Future stack frame for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ourier New" charset="0"/>
              </a:rPr>
              <a:t>main</a:t>
            </a:r>
            <a:endParaRPr kumimoji="0" lang="en-US" sz="1800" b="0" i="0" u="none" strike="noStrike" kern="0" cap="none" spc="0" normalizeH="0" baseline="0" noProof="0" dirty="0">
              <a:ln>
                <a:noFill/>
              </a:ln>
              <a:solidFill>
                <a:sysClr val="windowText" lastClr="000000"/>
              </a:solidFill>
              <a:effectLst/>
              <a:uLnTx/>
              <a:uFillTx/>
            </a:endParaRPr>
          </a:p>
        </p:txBody>
      </p:sp>
      <p:sp>
        <p:nvSpPr>
          <p:cNvPr id="50" name="Text Box 401"/>
          <p:cNvSpPr txBox="1">
            <a:spLocks noChangeArrowheads="1"/>
          </p:cNvSpPr>
          <p:nvPr/>
        </p:nvSpPr>
        <p:spPr bwMode="auto">
          <a:xfrm>
            <a:off x="7757737" y="2416442"/>
            <a:ext cx="1242648" cy="646331"/>
          </a:xfrm>
          <a:prstGeom prst="rect">
            <a:avLst/>
          </a:prstGeom>
          <a:solidFill>
            <a:srgbClr val="D5F1CF"/>
          </a:solidFill>
          <a:ln w="12700">
            <a:solidFill>
              <a:srgbClr val="000000"/>
            </a:solidFill>
            <a:miter lim="800000"/>
            <a:headEnd/>
            <a:tailEnd/>
          </a:ln>
          <a:effec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ourier New" charset="0"/>
              </a:rPr>
              <a:t>environ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charset="0"/>
                <a:ea typeface="Calibri" charset="0"/>
                <a:cs typeface="Calibri" charset="0"/>
              </a:rPr>
              <a:t>(global </a:t>
            </a:r>
            <a:r>
              <a:rPr kumimoji="0" lang="en-US" sz="1800" b="0" i="0" u="none" strike="noStrike" kern="0" cap="none" spc="0" normalizeH="0" baseline="0" noProof="0" dirty="0" err="1">
                <a:ln>
                  <a:noFill/>
                </a:ln>
                <a:solidFill>
                  <a:sysClr val="windowText" lastClr="000000"/>
                </a:solidFill>
                <a:effectLst/>
                <a:uLnTx/>
                <a:uFillTx/>
                <a:latin typeface="Calibri" charset="0"/>
                <a:ea typeface="Calibri" charset="0"/>
                <a:cs typeface="Calibri" charset="0"/>
              </a:rPr>
              <a:t>var</a:t>
            </a:r>
            <a:r>
              <a:rPr kumimoji="0" lang="en-US" sz="1800" b="0" i="0" u="none" strike="noStrike" kern="0" cap="none" spc="0" normalizeH="0" baseline="0" noProof="0" dirty="0">
                <a:ln>
                  <a:noFill/>
                </a:ln>
                <a:solidFill>
                  <a:sysClr val="windowText" lastClr="000000"/>
                </a:solidFill>
                <a:effectLst/>
                <a:uLnTx/>
                <a:uFillTx/>
                <a:latin typeface="Calibri" charset="0"/>
                <a:ea typeface="Calibri" charset="0"/>
                <a:cs typeface="Calibri" charset="0"/>
              </a:rPr>
              <a:t>)</a:t>
            </a:r>
          </a:p>
        </p:txBody>
      </p:sp>
      <p:sp>
        <p:nvSpPr>
          <p:cNvPr id="51" name="Line 406"/>
          <p:cNvSpPr>
            <a:spLocks noChangeShapeType="1"/>
          </p:cNvSpPr>
          <p:nvPr/>
        </p:nvSpPr>
        <p:spPr bwMode="auto">
          <a:xfrm flipV="1">
            <a:off x="3045404" y="4435332"/>
            <a:ext cx="961021" cy="0"/>
          </a:xfrm>
          <a:prstGeom prst="line">
            <a:avLst/>
          </a:prstGeom>
          <a:noFill/>
          <a:ln w="12700">
            <a:solidFill>
              <a:srgbClr val="000000"/>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2" name="Line 407"/>
          <p:cNvSpPr>
            <a:spLocks noChangeShapeType="1"/>
          </p:cNvSpPr>
          <p:nvPr/>
        </p:nvSpPr>
        <p:spPr bwMode="auto">
          <a:xfrm flipH="1">
            <a:off x="3616944" y="4279900"/>
            <a:ext cx="495300"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3" name="Line 408"/>
          <p:cNvSpPr>
            <a:spLocks noChangeShapeType="1"/>
          </p:cNvSpPr>
          <p:nvPr/>
        </p:nvSpPr>
        <p:spPr bwMode="auto">
          <a:xfrm flipV="1">
            <a:off x="3616944" y="1676400"/>
            <a:ext cx="0" cy="2590800"/>
          </a:xfrm>
          <a:prstGeom prst="line">
            <a:avLst/>
          </a:prstGeom>
          <a:noFill/>
          <a:ln w="1270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4" name="Line 409"/>
          <p:cNvSpPr>
            <a:spLocks noChangeShapeType="1"/>
          </p:cNvSpPr>
          <p:nvPr/>
        </p:nvSpPr>
        <p:spPr bwMode="auto">
          <a:xfrm>
            <a:off x="3616944" y="1676400"/>
            <a:ext cx="381000" cy="0"/>
          </a:xfrm>
          <a:prstGeom prst="line">
            <a:avLst/>
          </a:prstGeom>
          <a:noFill/>
          <a:ln w="12700">
            <a:solidFill>
              <a:srgbClr val="000000"/>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5" name="Line 411"/>
          <p:cNvSpPr>
            <a:spLocks noChangeShapeType="1"/>
          </p:cNvSpPr>
          <p:nvPr/>
        </p:nvSpPr>
        <p:spPr bwMode="auto">
          <a:xfrm flipH="1">
            <a:off x="6703044" y="3060700"/>
            <a:ext cx="495300" cy="0"/>
          </a:xfrm>
          <a:prstGeom prst="line">
            <a:avLst/>
          </a:prstGeom>
          <a:noFill/>
          <a:ln w="1270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6" name="Line 412"/>
          <p:cNvSpPr>
            <a:spLocks noChangeShapeType="1"/>
          </p:cNvSpPr>
          <p:nvPr/>
        </p:nvSpPr>
        <p:spPr bwMode="auto">
          <a:xfrm flipH="1" flipV="1">
            <a:off x="7236444" y="990600"/>
            <a:ext cx="0" cy="2057400"/>
          </a:xfrm>
          <a:prstGeom prst="line">
            <a:avLst/>
          </a:prstGeom>
          <a:noFill/>
          <a:ln w="1270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7" name="Line 413"/>
          <p:cNvSpPr>
            <a:spLocks noChangeShapeType="1"/>
          </p:cNvSpPr>
          <p:nvPr/>
        </p:nvSpPr>
        <p:spPr bwMode="auto">
          <a:xfrm>
            <a:off x="6817344" y="990600"/>
            <a:ext cx="381000" cy="0"/>
          </a:xfrm>
          <a:prstGeom prst="line">
            <a:avLst/>
          </a:prstGeom>
          <a:noFill/>
          <a:ln w="12700">
            <a:solidFill>
              <a:srgbClr val="000000"/>
            </a:solidFill>
            <a:prstDash val="dash"/>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8" name="Oval 417"/>
          <p:cNvSpPr>
            <a:spLocks noChangeAspect="1" noChangeArrowheads="1"/>
          </p:cNvSpPr>
          <p:nvPr/>
        </p:nvSpPr>
        <p:spPr bwMode="auto">
          <a:xfrm>
            <a:off x="4112244" y="4238625"/>
            <a:ext cx="92075" cy="92075"/>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9" name="Oval 419"/>
          <p:cNvSpPr>
            <a:spLocks noChangeAspect="1" noChangeArrowheads="1"/>
          </p:cNvSpPr>
          <p:nvPr/>
        </p:nvSpPr>
        <p:spPr bwMode="auto">
          <a:xfrm>
            <a:off x="6626844" y="3019425"/>
            <a:ext cx="92075" cy="92075"/>
          </a:xfrm>
          <a:prstGeom prst="ellipse">
            <a:avLst/>
          </a:prstGeom>
          <a:solidFill>
            <a:srgbClr val="000000"/>
          </a:solidFill>
          <a:ln w="12700">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0" name="Text Box 421"/>
          <p:cNvSpPr txBox="1">
            <a:spLocks noChangeArrowheads="1"/>
          </p:cNvSpPr>
          <p:nvPr/>
        </p:nvSpPr>
        <p:spPr bwMode="auto">
          <a:xfrm>
            <a:off x="6952670" y="288409"/>
            <a:ext cx="1669047"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charset="0"/>
                <a:ea typeface="Calibri" charset="0"/>
                <a:cs typeface="Calibri" charset="0"/>
              </a:rPr>
              <a:t>Bottom of stack</a:t>
            </a:r>
          </a:p>
        </p:txBody>
      </p:sp>
      <p:sp>
        <p:nvSpPr>
          <p:cNvPr id="61" name="Text Box 422"/>
          <p:cNvSpPr txBox="1">
            <a:spLocks noChangeArrowheads="1"/>
          </p:cNvSpPr>
          <p:nvPr/>
        </p:nvSpPr>
        <p:spPr bwMode="auto">
          <a:xfrm>
            <a:off x="6980560" y="5251303"/>
            <a:ext cx="1317990"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charset="0"/>
                <a:ea typeface="Calibri" charset="0"/>
                <a:cs typeface="Calibri" charset="0"/>
              </a:rPr>
              <a:t>Top of stack</a:t>
            </a:r>
          </a:p>
        </p:txBody>
      </p:sp>
      <p:sp>
        <p:nvSpPr>
          <p:cNvPr id="64" name="Line 431"/>
          <p:cNvSpPr>
            <a:spLocks noChangeShapeType="1"/>
          </p:cNvSpPr>
          <p:nvPr/>
        </p:nvSpPr>
        <p:spPr bwMode="auto">
          <a:xfrm>
            <a:off x="7406067" y="3154102"/>
            <a:ext cx="398673" cy="194247"/>
          </a:xfrm>
          <a:prstGeom prst="line">
            <a:avLst/>
          </a:prstGeom>
          <a:noFill/>
          <a:ln w="1270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5" name="Line 433"/>
          <p:cNvSpPr>
            <a:spLocks noChangeShapeType="1"/>
          </p:cNvSpPr>
          <p:nvPr/>
        </p:nvSpPr>
        <p:spPr bwMode="auto">
          <a:xfrm flipH="1">
            <a:off x="6830040" y="3153838"/>
            <a:ext cx="585722" cy="16008"/>
          </a:xfrm>
          <a:prstGeom prst="line">
            <a:avLst/>
          </a:prstGeom>
          <a:noFill/>
          <a:ln w="12700">
            <a:solidFill>
              <a:srgbClr val="000000"/>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6" name="Text Box 401"/>
          <p:cNvSpPr txBox="1">
            <a:spLocks noChangeArrowheads="1"/>
          </p:cNvSpPr>
          <p:nvPr/>
        </p:nvSpPr>
        <p:spPr bwMode="auto">
          <a:xfrm>
            <a:off x="1912773" y="4132836"/>
            <a:ext cx="1113312" cy="584776"/>
          </a:xfrm>
          <a:prstGeom prst="rect">
            <a:avLst/>
          </a:prstGeom>
          <a:solidFill>
            <a:schemeClr val="accent2">
              <a:lumMod val="40000"/>
              <a:lumOff val="60000"/>
            </a:schemeClr>
          </a:solidFill>
          <a:ln w="12700">
            <a:solidFill>
              <a:srgbClr val="000000"/>
            </a:solidFill>
            <a:miter lim="800000"/>
            <a:headEnd/>
            <a:tailEnd/>
          </a:ln>
          <a:effectLst/>
        </p:spPr>
        <p:txBody>
          <a:bodyPr wrap="non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ysClr val="windowText" lastClr="000000"/>
                </a:solidFill>
                <a:effectLst/>
                <a:uLnTx/>
                <a:uFillTx/>
                <a:latin typeface="Courier New" charset="0"/>
              </a:rPr>
              <a:t>argv</a:t>
            </a:r>
            <a:endParaRPr kumimoji="0" lang="en-US" sz="1800" b="0" i="0" u="none" strike="noStrike" kern="0" cap="none" spc="0" normalizeH="0" baseline="0" noProof="0" dirty="0">
              <a:ln>
                <a:noFill/>
              </a:ln>
              <a:solidFill>
                <a:sysClr val="windowText" lastClr="000000"/>
              </a:solidFill>
              <a:effectLst/>
              <a:uLnTx/>
              <a:uFillTx/>
              <a:latin typeface="Courier New"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charset="0"/>
                <a:ea typeface="Calibri" charset="0"/>
                <a:cs typeface="Calibri" charset="0"/>
              </a:rPr>
              <a:t>(in </a:t>
            </a:r>
            <a:r>
              <a:rPr kumimoji="0" lang="en-US" sz="1800" u="none" strike="noStrike" kern="0" cap="none" spc="0" normalizeH="0" baseline="0" noProof="0" dirty="0">
                <a:ln>
                  <a:noFill/>
                </a:ln>
                <a:solidFill>
                  <a:sysClr val="windowText" lastClr="000000"/>
                </a:solidFill>
                <a:effectLst/>
                <a:uLnTx/>
                <a:uFillTx/>
                <a:latin typeface="Courier New" charset="0"/>
                <a:ea typeface="Courier New" charset="0"/>
                <a:cs typeface="Courier New" charset="0"/>
              </a:rPr>
              <a:t>%</a:t>
            </a:r>
            <a:r>
              <a:rPr kumimoji="0" lang="en-US" sz="1800" u="none" strike="noStrike" kern="0" cap="none" spc="0" normalizeH="0" baseline="0" noProof="0" dirty="0" err="1">
                <a:ln>
                  <a:noFill/>
                </a:ln>
                <a:solidFill>
                  <a:sysClr val="windowText" lastClr="000000"/>
                </a:solidFill>
                <a:effectLst/>
                <a:uLnTx/>
                <a:uFillTx/>
                <a:latin typeface="Courier New" charset="0"/>
                <a:ea typeface="Courier New" charset="0"/>
                <a:cs typeface="Courier New" charset="0"/>
              </a:rPr>
              <a:t>rsi</a:t>
            </a:r>
            <a:r>
              <a:rPr kumimoji="0" lang="en-US" sz="1800" b="0" i="0" u="none" strike="noStrike" kern="0" cap="none" spc="0" normalizeH="0" baseline="0" noProof="0" dirty="0">
                <a:ln>
                  <a:noFill/>
                </a:ln>
                <a:solidFill>
                  <a:sysClr val="windowText" lastClr="000000"/>
                </a:solidFill>
                <a:effectLst/>
                <a:uLnTx/>
                <a:uFillTx/>
                <a:latin typeface="Calibri" charset="0"/>
                <a:ea typeface="Calibri" charset="0"/>
                <a:cs typeface="Calibri" charset="0"/>
              </a:rPr>
              <a:t>)</a:t>
            </a:r>
          </a:p>
        </p:txBody>
      </p:sp>
      <p:sp>
        <p:nvSpPr>
          <p:cNvPr id="67" name="Text Box 401"/>
          <p:cNvSpPr txBox="1">
            <a:spLocks noChangeArrowheads="1"/>
          </p:cNvSpPr>
          <p:nvPr/>
        </p:nvSpPr>
        <p:spPr bwMode="auto">
          <a:xfrm>
            <a:off x="7781869" y="3243116"/>
            <a:ext cx="1189831" cy="620121"/>
          </a:xfrm>
          <a:prstGeom prst="rect">
            <a:avLst/>
          </a:prstGeom>
          <a:solidFill>
            <a:srgbClr val="D5F1CF"/>
          </a:solidFill>
          <a:ln w="12700">
            <a:solidFill>
              <a:srgbClr val="000000"/>
            </a:solidFill>
            <a:miter lim="800000"/>
            <a:headEnd/>
            <a:tailEnd/>
          </a:ln>
          <a:effectLst/>
        </p:spPr>
        <p:txBody>
          <a:bodyPr wrap="squar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ysClr val="windowText" lastClr="000000"/>
                </a:solidFill>
                <a:effectLst/>
                <a:uLnTx/>
                <a:uFillTx/>
                <a:latin typeface="Courier New" charset="0"/>
              </a:rPr>
              <a:t>envp</a:t>
            </a:r>
            <a:endParaRPr kumimoji="0" lang="en-US" sz="1800" b="0" i="0" u="none" strike="noStrike" kern="0" cap="none" spc="0" normalizeH="0" baseline="0" noProof="0" dirty="0">
              <a:ln>
                <a:noFill/>
              </a:ln>
              <a:solidFill>
                <a:sysClr val="windowText" lastClr="000000"/>
              </a:solidFill>
              <a:effectLst/>
              <a:uLnTx/>
              <a:uFillTx/>
              <a:latin typeface="Courier New"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charset="0"/>
                <a:ea typeface="Calibri" charset="0"/>
                <a:cs typeface="Calibri" charset="0"/>
              </a:rPr>
              <a:t>(in </a:t>
            </a:r>
            <a:r>
              <a:rPr kumimoji="0" lang="en-US" sz="1800" u="none" strike="noStrike" kern="0" cap="none" spc="0" normalizeH="0" baseline="0" noProof="0" dirty="0">
                <a:ln>
                  <a:noFill/>
                </a:ln>
                <a:solidFill>
                  <a:sysClr val="windowText" lastClr="000000"/>
                </a:solidFill>
                <a:effectLst/>
                <a:uLnTx/>
                <a:uFillTx/>
                <a:latin typeface="Courier New" charset="0"/>
                <a:ea typeface="Courier New" charset="0"/>
                <a:cs typeface="Courier New" charset="0"/>
              </a:rPr>
              <a:t>%</a:t>
            </a:r>
            <a:r>
              <a:rPr kumimoji="0" lang="en-US" sz="1800" u="none" strike="noStrike" kern="0" cap="none" spc="0" normalizeH="0" baseline="0" noProof="0" dirty="0" err="1">
                <a:ln>
                  <a:noFill/>
                </a:ln>
                <a:solidFill>
                  <a:sysClr val="windowText" lastClr="000000"/>
                </a:solidFill>
                <a:effectLst/>
                <a:uLnTx/>
                <a:uFillTx/>
                <a:latin typeface="Courier New" charset="0"/>
                <a:ea typeface="Courier New" charset="0"/>
                <a:cs typeface="Courier New" charset="0"/>
              </a:rPr>
              <a:t>rdx</a:t>
            </a:r>
            <a:r>
              <a:rPr kumimoji="0" lang="en-US" sz="1800" b="0" i="0" u="none" strike="noStrike" kern="0" cap="none" spc="0" normalizeH="0" baseline="0" noProof="0" dirty="0">
                <a:ln>
                  <a:noFill/>
                </a:ln>
                <a:solidFill>
                  <a:sysClr val="windowText" lastClr="000000"/>
                </a:solidFill>
                <a:effectLst/>
                <a:uLnTx/>
                <a:uFillTx/>
                <a:latin typeface="Calibri" charset="0"/>
                <a:ea typeface="Calibri" charset="0"/>
                <a:cs typeface="Calibri" charset="0"/>
              </a:rPr>
              <a:t>)</a:t>
            </a:r>
          </a:p>
        </p:txBody>
      </p:sp>
      <p:sp>
        <p:nvSpPr>
          <p:cNvPr id="68" name="Line 431"/>
          <p:cNvSpPr>
            <a:spLocks noChangeShapeType="1"/>
          </p:cNvSpPr>
          <p:nvPr/>
        </p:nvSpPr>
        <p:spPr bwMode="auto">
          <a:xfrm flipV="1">
            <a:off x="7421182" y="2940361"/>
            <a:ext cx="398673" cy="194247"/>
          </a:xfrm>
          <a:prstGeom prst="line">
            <a:avLst/>
          </a:prstGeom>
          <a:noFill/>
          <a:ln w="1270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9" name="Rectangle 379"/>
          <p:cNvSpPr>
            <a:spLocks noChangeArrowheads="1"/>
          </p:cNvSpPr>
          <p:nvPr/>
        </p:nvSpPr>
        <p:spPr bwMode="auto">
          <a:xfrm>
            <a:off x="4001615" y="4801237"/>
            <a:ext cx="2819400" cy="685800"/>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charset="0"/>
                <a:ea typeface="Calibri" charset="0"/>
                <a:cs typeface="Calibri" charset="0"/>
              </a:rPr>
              <a:t>Stack frame for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ysClr val="windowText" lastClr="000000"/>
                </a:solidFill>
                <a:effectLst/>
                <a:uLnTx/>
                <a:uFillTx/>
                <a:latin typeface="Courier New"/>
                <a:cs typeface="Courier New"/>
              </a:rPr>
              <a:t>libc_start_main</a:t>
            </a:r>
            <a:endParaRPr kumimoji="0" lang="en-US" sz="1800" b="0" i="0" u="none" strike="noStrike" kern="0" cap="none" spc="0" normalizeH="0" baseline="0" noProof="0" dirty="0">
              <a:ln>
                <a:noFill/>
              </a:ln>
              <a:solidFill>
                <a:sysClr val="windowText" lastClr="000000"/>
              </a:solidFill>
              <a:effectLst/>
              <a:uLnTx/>
              <a:uFillTx/>
              <a:latin typeface="Courier New"/>
              <a:cs typeface="Courier New"/>
            </a:endParaRPr>
          </a:p>
        </p:txBody>
      </p:sp>
      <p:sp>
        <p:nvSpPr>
          <p:cNvPr id="70" name="Rectangle 382"/>
          <p:cNvSpPr>
            <a:spLocks noChangeArrowheads="1"/>
          </p:cNvSpPr>
          <p:nvPr/>
        </p:nvSpPr>
        <p:spPr bwMode="auto">
          <a:xfrm>
            <a:off x="4001614" y="4502315"/>
            <a:ext cx="2819400" cy="304800"/>
          </a:xfrm>
          <a:prstGeom prst="rect">
            <a:avLst/>
          </a:prstGeom>
          <a:solidFill>
            <a:srgbClr val="C0C0C0"/>
          </a:solidFill>
          <a:ln w="1270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1" name="Text Box 401"/>
          <p:cNvSpPr txBox="1">
            <a:spLocks noChangeArrowheads="1"/>
          </p:cNvSpPr>
          <p:nvPr/>
        </p:nvSpPr>
        <p:spPr bwMode="auto">
          <a:xfrm>
            <a:off x="1905000" y="4914535"/>
            <a:ext cx="1113312" cy="584776"/>
          </a:xfrm>
          <a:prstGeom prst="rect">
            <a:avLst/>
          </a:prstGeom>
          <a:solidFill>
            <a:schemeClr val="accent2">
              <a:lumMod val="40000"/>
              <a:lumOff val="60000"/>
            </a:schemeClr>
          </a:solidFill>
          <a:ln w="12700">
            <a:solidFill>
              <a:srgbClr val="000000"/>
            </a:solidFill>
            <a:miter lim="800000"/>
            <a:headEnd/>
            <a:tailEnd/>
          </a:ln>
          <a:effectLst/>
        </p:spPr>
        <p:txBody>
          <a:bodyPr wrap="none"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ysClr val="windowText" lastClr="000000"/>
                </a:solidFill>
                <a:effectLst/>
                <a:uLnTx/>
                <a:uFillTx/>
                <a:latin typeface="Courier New" charset="0"/>
              </a:rPr>
              <a:t>argc</a:t>
            </a:r>
            <a:endParaRPr kumimoji="0" lang="en-US" sz="1800" b="0" i="0" u="none" strike="noStrike" kern="0" cap="none" spc="0" normalizeH="0" baseline="0" noProof="0" dirty="0">
              <a:ln>
                <a:noFill/>
              </a:ln>
              <a:solidFill>
                <a:sysClr val="windowText" lastClr="000000"/>
              </a:solidFill>
              <a:effectLst/>
              <a:uLnTx/>
              <a:uFillTx/>
              <a:latin typeface="Courier New"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charset="0"/>
                <a:ea typeface="Calibri" charset="0"/>
                <a:cs typeface="Calibri" charset="0"/>
              </a:rPr>
              <a:t>(in </a:t>
            </a:r>
            <a:r>
              <a:rPr kumimoji="0" lang="en-US" sz="1800" u="none" strike="noStrike" kern="0" cap="none" spc="0" normalizeH="0" baseline="0" noProof="0" dirty="0">
                <a:ln>
                  <a:noFill/>
                </a:ln>
                <a:solidFill>
                  <a:sysClr val="windowText" lastClr="000000"/>
                </a:solidFill>
                <a:effectLst/>
                <a:uLnTx/>
                <a:uFillTx/>
                <a:latin typeface="Courier New" charset="0"/>
                <a:ea typeface="Courier New" charset="0"/>
                <a:cs typeface="Courier New" charset="0"/>
              </a:rPr>
              <a:t>%</a:t>
            </a:r>
            <a:r>
              <a:rPr kumimoji="0" lang="en-US" sz="1800" u="none" strike="noStrike" kern="0" cap="none" spc="0" normalizeH="0" baseline="0" noProof="0" dirty="0" err="1">
                <a:ln>
                  <a:noFill/>
                </a:ln>
                <a:solidFill>
                  <a:sysClr val="windowText" lastClr="000000"/>
                </a:solidFill>
                <a:effectLst/>
                <a:uLnTx/>
                <a:uFillTx/>
                <a:latin typeface="Courier New" charset="0"/>
                <a:ea typeface="Courier New" charset="0"/>
                <a:cs typeface="Courier New" charset="0"/>
              </a:rPr>
              <a:t>rdi</a:t>
            </a:r>
            <a:r>
              <a:rPr kumimoji="0" lang="en-US" sz="1800" b="0" i="0" u="none" strike="noStrike" kern="0" cap="none" spc="0" normalizeH="0" baseline="0" noProof="0" dirty="0">
                <a:ln>
                  <a:noFill/>
                </a:ln>
                <a:solidFill>
                  <a:sysClr val="windowText" lastClr="000000"/>
                </a:solidFill>
                <a:effectLst/>
                <a:uLnTx/>
                <a:uFillTx/>
                <a:latin typeface="Calibri" charset="0"/>
                <a:ea typeface="Calibri" charset="0"/>
                <a:cs typeface="Calibri" charset="0"/>
              </a:rPr>
              <a:t>)</a:t>
            </a:r>
          </a:p>
        </p:txBody>
      </p:sp>
    </p:spTree>
    <p:extLst>
      <p:ext uri="{BB962C8B-B14F-4D97-AF65-F5344CB8AC3E}">
        <p14:creationId xmlns:p14="http://schemas.microsoft.com/office/powerpoint/2010/main" val="6630602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p:txBody>
          <a:bodyPr/>
          <a:lstStyle/>
          <a:p>
            <a:r>
              <a:rPr lang="en-GB" dirty="0"/>
              <a:t>The </a:t>
            </a:r>
            <a:r>
              <a:rPr lang="en-GB" dirty="0" err="1">
                <a:latin typeface="Courier New"/>
                <a:cs typeface="Courier New"/>
              </a:rPr>
              <a:t>execve</a:t>
            </a:r>
            <a:r>
              <a:rPr lang="en-GB" dirty="0"/>
              <a:t> Function Revisited</a:t>
            </a:r>
          </a:p>
        </p:txBody>
      </p:sp>
      <p:sp>
        <p:nvSpPr>
          <p:cNvPr id="34845" name="Rectangle 29"/>
          <p:cNvSpPr>
            <a:spLocks noGrp="1" noChangeArrowheads="1"/>
          </p:cNvSpPr>
          <p:nvPr>
            <p:ph type="body" idx="1"/>
          </p:nvPr>
        </p:nvSpPr>
        <p:spPr>
          <a:xfrm>
            <a:off x="5534024" y="1362074"/>
            <a:ext cx="3609975" cy="5495926"/>
          </a:xfrm>
        </p:spPr>
        <p:txBody>
          <a:bodyPr>
            <a:normAutofit fontScale="85000" lnSpcReduction="20000"/>
          </a:bodyPr>
          <a:lstStyle/>
          <a:p>
            <a:r>
              <a:rPr lang="en-GB" dirty="0"/>
              <a:t>To load and run a new program </a:t>
            </a:r>
            <a:r>
              <a:rPr lang="en-GB" dirty="0" err="1">
                <a:latin typeface="Courier New"/>
                <a:cs typeface="Courier New"/>
              </a:rPr>
              <a:t>a.out</a:t>
            </a:r>
            <a:r>
              <a:rPr lang="en-GB" dirty="0"/>
              <a:t> in the current process using </a:t>
            </a:r>
            <a:r>
              <a:rPr lang="en-GB" dirty="0" err="1">
                <a:latin typeface="Courier New"/>
                <a:cs typeface="Courier New"/>
              </a:rPr>
              <a:t>execve</a:t>
            </a:r>
            <a:r>
              <a:rPr lang="en-GB" dirty="0"/>
              <a:t>:</a:t>
            </a:r>
          </a:p>
          <a:p>
            <a:endParaRPr lang="en-GB" dirty="0"/>
          </a:p>
          <a:p>
            <a:r>
              <a:rPr lang="en-GB" dirty="0">
                <a:latin typeface="+mn-lt"/>
                <a:cs typeface="Courier New"/>
              </a:rPr>
              <a:t>Free</a:t>
            </a:r>
            <a:r>
              <a:rPr lang="en-GB" dirty="0">
                <a:latin typeface="+mj-lt"/>
                <a:cs typeface="Courier New"/>
              </a:rPr>
              <a:t> </a:t>
            </a:r>
            <a:r>
              <a:rPr lang="en-GB" dirty="0" err="1">
                <a:latin typeface="Courier New"/>
                <a:cs typeface="Courier New"/>
              </a:rPr>
              <a:t>vm_area_struct</a:t>
            </a:r>
            <a:r>
              <a:rPr lang="en-GB" dirty="0" err="1"/>
              <a:t>’s</a:t>
            </a:r>
            <a:r>
              <a:rPr lang="en-GB" dirty="0"/>
              <a:t> and page tables for old areas</a:t>
            </a:r>
          </a:p>
          <a:p>
            <a:endParaRPr lang="en-GB" dirty="0"/>
          </a:p>
          <a:p>
            <a:r>
              <a:rPr lang="en-GB" dirty="0"/>
              <a:t>Create </a:t>
            </a:r>
            <a:r>
              <a:rPr lang="en-GB" dirty="0" err="1">
                <a:latin typeface="Courier New"/>
                <a:cs typeface="Courier New"/>
              </a:rPr>
              <a:t>vm_area_struct</a:t>
            </a:r>
            <a:r>
              <a:rPr lang="en-GB" dirty="0" err="1"/>
              <a:t>’s</a:t>
            </a:r>
            <a:r>
              <a:rPr lang="en-GB" dirty="0"/>
              <a:t> and page tables for new areas</a:t>
            </a:r>
          </a:p>
          <a:p>
            <a:pPr lvl="1"/>
            <a:r>
              <a:rPr lang="en-GB" dirty="0"/>
              <a:t>Programs and initialized data backed by object files.</a:t>
            </a:r>
          </a:p>
          <a:p>
            <a:pPr lvl="1"/>
            <a:r>
              <a:rPr lang="en-GB" b="1" dirty="0">
                <a:latin typeface="Courier New"/>
                <a:cs typeface="Courier New"/>
              </a:rPr>
              <a:t>.</a:t>
            </a:r>
            <a:r>
              <a:rPr lang="en-GB" b="1" dirty="0" err="1">
                <a:latin typeface="Courier New"/>
                <a:cs typeface="Courier New"/>
              </a:rPr>
              <a:t>bss</a:t>
            </a:r>
            <a:r>
              <a:rPr lang="en-GB" dirty="0">
                <a:latin typeface="+mj-lt"/>
                <a:cs typeface="Courier New"/>
              </a:rPr>
              <a:t> </a:t>
            </a:r>
            <a:r>
              <a:rPr lang="en-GB" dirty="0"/>
              <a:t>and stack backed by anonymous files. </a:t>
            </a:r>
          </a:p>
          <a:p>
            <a:endParaRPr lang="en-GB" dirty="0"/>
          </a:p>
          <a:p>
            <a:r>
              <a:rPr lang="en-GB" dirty="0"/>
              <a:t>Set PC to entry point in </a:t>
            </a:r>
            <a:r>
              <a:rPr lang="en-GB" dirty="0">
                <a:latin typeface="Courier New"/>
                <a:cs typeface="Courier New"/>
              </a:rPr>
              <a:t>.text</a:t>
            </a:r>
          </a:p>
          <a:p>
            <a:pPr lvl="1"/>
            <a:r>
              <a:rPr lang="en-GB" dirty="0"/>
              <a:t>Linux will fault in code and data pages as needed.</a:t>
            </a:r>
          </a:p>
        </p:txBody>
      </p:sp>
      <p:sp>
        <p:nvSpPr>
          <p:cNvPr id="48" name="Rectangle 380"/>
          <p:cNvSpPr>
            <a:spLocks noChangeAspect="1" noChangeArrowheads="1"/>
          </p:cNvSpPr>
          <p:nvPr/>
        </p:nvSpPr>
        <p:spPr bwMode="auto">
          <a:xfrm>
            <a:off x="1514475" y="2627312"/>
            <a:ext cx="2174875" cy="638175"/>
          </a:xfrm>
          <a:prstGeom prst="rect">
            <a:avLst/>
          </a:prstGeom>
          <a:solidFill>
            <a:srgbClr val="D5F1CF"/>
          </a:solidFill>
          <a:ln w="12700">
            <a:solidFill>
              <a:schemeClr val="tx1"/>
            </a:solidFill>
            <a:miter lim="800000"/>
            <a:headEnd/>
            <a:tailEnd/>
          </a:ln>
          <a:effectLst/>
        </p:spPr>
        <p:txBody>
          <a:bodyPr wrap="none" anchor="ctr">
            <a:prstTxWarp prst="textNoShape">
              <a:avLst/>
            </a:prstTxWarp>
          </a:bodyPr>
          <a:lstStyle/>
          <a:p>
            <a:pPr algn="ctr"/>
            <a:r>
              <a:rPr lang="en-US" sz="1400" dirty="0">
                <a:latin typeface="+mn-lt"/>
              </a:rPr>
              <a:t>Memory mapped region </a:t>
            </a:r>
          </a:p>
          <a:p>
            <a:pPr algn="ctr"/>
            <a:r>
              <a:rPr lang="en-US" sz="1400" dirty="0">
                <a:latin typeface="+mn-lt"/>
              </a:rPr>
              <a:t>for shared libraries</a:t>
            </a:r>
          </a:p>
        </p:txBody>
      </p:sp>
      <p:sp>
        <p:nvSpPr>
          <p:cNvPr id="49" name="Rectangle 381"/>
          <p:cNvSpPr>
            <a:spLocks noChangeAspect="1" noChangeArrowheads="1"/>
          </p:cNvSpPr>
          <p:nvPr/>
        </p:nvSpPr>
        <p:spPr bwMode="auto">
          <a:xfrm>
            <a:off x="1514475" y="3262312"/>
            <a:ext cx="2174875" cy="688975"/>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pPr algn="ctr"/>
            <a:endParaRPr lang="en-US" sz="1400">
              <a:latin typeface="+mn-lt"/>
            </a:endParaRPr>
          </a:p>
        </p:txBody>
      </p:sp>
      <p:sp>
        <p:nvSpPr>
          <p:cNvPr id="50" name="Rectangle 382"/>
          <p:cNvSpPr>
            <a:spLocks noChangeAspect="1" noChangeArrowheads="1"/>
          </p:cNvSpPr>
          <p:nvPr/>
        </p:nvSpPr>
        <p:spPr bwMode="auto">
          <a:xfrm>
            <a:off x="1514475" y="3956050"/>
            <a:ext cx="2174875" cy="636587"/>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en-US" sz="1400" dirty="0">
                <a:latin typeface="+mn-lt"/>
              </a:rPr>
              <a:t>Runtime heap (via </a:t>
            </a:r>
            <a:r>
              <a:rPr lang="en-US" sz="1400" dirty="0" err="1">
                <a:latin typeface="+mn-lt"/>
              </a:rPr>
              <a:t>malloc</a:t>
            </a:r>
            <a:r>
              <a:rPr lang="en-US" sz="1400" dirty="0">
                <a:latin typeface="+mn-lt"/>
              </a:rPr>
              <a:t>)</a:t>
            </a:r>
          </a:p>
        </p:txBody>
      </p:sp>
      <p:sp>
        <p:nvSpPr>
          <p:cNvPr id="51" name="Rectangle 383"/>
          <p:cNvSpPr>
            <a:spLocks noChangeAspect="1" noChangeArrowheads="1"/>
          </p:cNvSpPr>
          <p:nvPr/>
        </p:nvSpPr>
        <p:spPr bwMode="auto">
          <a:xfrm>
            <a:off x="1514475" y="1770062"/>
            <a:ext cx="2174875" cy="863600"/>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pPr algn="ctr"/>
            <a:endParaRPr lang="en-US" sz="1400">
              <a:latin typeface="+mn-lt"/>
            </a:endParaRPr>
          </a:p>
        </p:txBody>
      </p:sp>
      <p:sp>
        <p:nvSpPr>
          <p:cNvPr id="52" name="Rectangle 384"/>
          <p:cNvSpPr>
            <a:spLocks noChangeAspect="1" noChangeArrowheads="1"/>
          </p:cNvSpPr>
          <p:nvPr/>
        </p:nvSpPr>
        <p:spPr bwMode="auto">
          <a:xfrm>
            <a:off x="1514475" y="5305425"/>
            <a:ext cx="2174875" cy="379412"/>
          </a:xfrm>
          <a:prstGeom prst="rect">
            <a:avLst/>
          </a:prstGeom>
          <a:solidFill>
            <a:srgbClr val="F1C7C7"/>
          </a:solidFill>
          <a:ln w="12700">
            <a:solidFill>
              <a:schemeClr val="tx1"/>
            </a:solidFill>
            <a:miter lim="800000"/>
            <a:headEnd/>
            <a:tailEnd/>
          </a:ln>
          <a:effectLst/>
        </p:spPr>
        <p:txBody>
          <a:bodyPr wrap="none" anchor="ctr">
            <a:prstTxWarp prst="textNoShape">
              <a:avLst/>
            </a:prstTxWarp>
          </a:bodyPr>
          <a:lstStyle/>
          <a:p>
            <a:pPr algn="ctr"/>
            <a:r>
              <a:rPr lang="en-US" sz="1400">
                <a:latin typeface="+mn-lt"/>
              </a:rPr>
              <a:t>Program text (.text)</a:t>
            </a:r>
          </a:p>
        </p:txBody>
      </p:sp>
      <p:sp>
        <p:nvSpPr>
          <p:cNvPr id="53" name="Rectangle 385"/>
          <p:cNvSpPr>
            <a:spLocks noChangeAspect="1" noChangeArrowheads="1"/>
          </p:cNvSpPr>
          <p:nvPr/>
        </p:nvSpPr>
        <p:spPr bwMode="auto">
          <a:xfrm>
            <a:off x="1514475" y="4943475"/>
            <a:ext cx="2174875" cy="377825"/>
          </a:xfrm>
          <a:prstGeom prst="rect">
            <a:avLst/>
          </a:prstGeom>
          <a:solidFill>
            <a:srgbClr val="F6F5BD"/>
          </a:solidFill>
          <a:ln w="12700">
            <a:solidFill>
              <a:schemeClr val="tx1"/>
            </a:solidFill>
            <a:miter lim="800000"/>
            <a:headEnd/>
            <a:tailEnd/>
          </a:ln>
          <a:effectLst/>
        </p:spPr>
        <p:txBody>
          <a:bodyPr wrap="none" anchor="ctr">
            <a:prstTxWarp prst="textNoShape">
              <a:avLst/>
            </a:prstTxWarp>
          </a:bodyPr>
          <a:lstStyle/>
          <a:p>
            <a:pPr algn="ctr"/>
            <a:r>
              <a:rPr lang="en-US" sz="1400">
                <a:latin typeface="+mn-lt"/>
              </a:rPr>
              <a:t>Initialized data (.data)</a:t>
            </a:r>
          </a:p>
        </p:txBody>
      </p:sp>
      <p:sp>
        <p:nvSpPr>
          <p:cNvPr id="54" name="Rectangle 386"/>
          <p:cNvSpPr>
            <a:spLocks noChangeAspect="1" noChangeArrowheads="1"/>
          </p:cNvSpPr>
          <p:nvPr/>
        </p:nvSpPr>
        <p:spPr bwMode="auto">
          <a:xfrm>
            <a:off x="1514475" y="4579937"/>
            <a:ext cx="2174875" cy="376238"/>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en-US" sz="1400">
                <a:latin typeface="+mn-lt"/>
              </a:rPr>
              <a:t>Uninitialized data (.bss)</a:t>
            </a:r>
          </a:p>
        </p:txBody>
      </p:sp>
      <p:sp>
        <p:nvSpPr>
          <p:cNvPr id="55" name="Line 387"/>
          <p:cNvSpPr>
            <a:spLocks noChangeAspect="1" noChangeShapeType="1"/>
          </p:cNvSpPr>
          <p:nvPr/>
        </p:nvSpPr>
        <p:spPr bwMode="auto">
          <a:xfrm flipV="1">
            <a:off x="2540000" y="3633787"/>
            <a:ext cx="0" cy="336550"/>
          </a:xfrm>
          <a:prstGeom prst="line">
            <a:avLst/>
          </a:prstGeom>
          <a:noFill/>
          <a:ln w="38100">
            <a:solidFill>
              <a:schemeClr val="tx1"/>
            </a:solidFill>
            <a:round/>
            <a:headEnd/>
            <a:tailEnd type="triangle" w="med" len="med"/>
          </a:ln>
          <a:effectLst/>
        </p:spPr>
        <p:txBody>
          <a:bodyPr wrap="none" anchor="ctr">
            <a:prstTxWarp prst="textNoShape">
              <a:avLst/>
            </a:prstTxWarp>
          </a:bodyPr>
          <a:lstStyle/>
          <a:p>
            <a:pPr algn="ctr"/>
            <a:endParaRPr lang="en-US">
              <a:latin typeface="+mn-lt"/>
            </a:endParaRPr>
          </a:p>
        </p:txBody>
      </p:sp>
      <p:sp>
        <p:nvSpPr>
          <p:cNvPr id="56" name="Rectangle 388"/>
          <p:cNvSpPr>
            <a:spLocks noChangeAspect="1" noChangeArrowheads="1"/>
          </p:cNvSpPr>
          <p:nvPr/>
        </p:nvSpPr>
        <p:spPr bwMode="auto">
          <a:xfrm>
            <a:off x="1514475" y="1452562"/>
            <a:ext cx="2174875" cy="320675"/>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en-US" sz="1400" dirty="0">
                <a:latin typeface="+mn-lt"/>
              </a:rPr>
              <a:t>User stack</a:t>
            </a:r>
          </a:p>
        </p:txBody>
      </p:sp>
      <p:sp>
        <p:nvSpPr>
          <p:cNvPr id="57" name="Line 389"/>
          <p:cNvSpPr>
            <a:spLocks noChangeAspect="1" noChangeShapeType="1"/>
          </p:cNvSpPr>
          <p:nvPr/>
        </p:nvSpPr>
        <p:spPr bwMode="auto">
          <a:xfrm flipV="1">
            <a:off x="2551113" y="2297112"/>
            <a:ext cx="0" cy="334963"/>
          </a:xfrm>
          <a:prstGeom prst="line">
            <a:avLst/>
          </a:prstGeom>
          <a:noFill/>
          <a:ln w="38100">
            <a:solidFill>
              <a:schemeClr val="tx1"/>
            </a:solidFill>
            <a:round/>
            <a:headEnd/>
            <a:tailEnd type="triangle" w="med" len="med"/>
          </a:ln>
          <a:effectLst/>
        </p:spPr>
        <p:txBody>
          <a:bodyPr wrap="none" anchor="ctr">
            <a:prstTxWarp prst="textNoShape">
              <a:avLst/>
            </a:prstTxWarp>
          </a:bodyPr>
          <a:lstStyle/>
          <a:p>
            <a:pPr algn="ctr"/>
            <a:endParaRPr lang="en-US">
              <a:latin typeface="+mn-lt"/>
            </a:endParaRPr>
          </a:p>
        </p:txBody>
      </p:sp>
      <p:sp>
        <p:nvSpPr>
          <p:cNvPr id="58" name="Line 390"/>
          <p:cNvSpPr>
            <a:spLocks noChangeAspect="1" noChangeShapeType="1"/>
          </p:cNvSpPr>
          <p:nvPr/>
        </p:nvSpPr>
        <p:spPr bwMode="auto">
          <a:xfrm>
            <a:off x="2560638" y="1773237"/>
            <a:ext cx="0" cy="336550"/>
          </a:xfrm>
          <a:prstGeom prst="line">
            <a:avLst/>
          </a:prstGeom>
          <a:noFill/>
          <a:ln w="38100">
            <a:solidFill>
              <a:schemeClr val="tx1"/>
            </a:solidFill>
            <a:round/>
            <a:headEnd/>
            <a:tailEnd type="triangle" w="med" len="med"/>
          </a:ln>
          <a:effectLst/>
        </p:spPr>
        <p:txBody>
          <a:bodyPr wrap="none" anchor="ctr">
            <a:prstTxWarp prst="textNoShape">
              <a:avLst/>
            </a:prstTxWarp>
          </a:bodyPr>
          <a:lstStyle/>
          <a:p>
            <a:pPr algn="ctr"/>
            <a:endParaRPr lang="en-US">
              <a:latin typeface="+mn-lt"/>
            </a:endParaRPr>
          </a:p>
        </p:txBody>
      </p:sp>
      <p:sp>
        <p:nvSpPr>
          <p:cNvPr id="59" name="Rectangle 391"/>
          <p:cNvSpPr>
            <a:spLocks noChangeAspect="1" noChangeArrowheads="1"/>
          </p:cNvSpPr>
          <p:nvPr/>
        </p:nvSpPr>
        <p:spPr bwMode="auto">
          <a:xfrm>
            <a:off x="1514475" y="5668962"/>
            <a:ext cx="2174875" cy="377825"/>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pPr algn="ctr"/>
            <a:endParaRPr lang="en-US" sz="1400">
              <a:latin typeface="+mn-lt"/>
            </a:endParaRPr>
          </a:p>
        </p:txBody>
      </p:sp>
      <p:sp>
        <p:nvSpPr>
          <p:cNvPr id="60" name="Text Box 392"/>
          <p:cNvSpPr txBox="1">
            <a:spLocks noChangeAspect="1" noChangeArrowheads="1"/>
          </p:cNvSpPr>
          <p:nvPr/>
        </p:nvSpPr>
        <p:spPr bwMode="auto">
          <a:xfrm>
            <a:off x="1311368" y="5867400"/>
            <a:ext cx="276038" cy="307777"/>
          </a:xfrm>
          <a:prstGeom prst="rect">
            <a:avLst/>
          </a:prstGeom>
          <a:noFill/>
          <a:ln w="25400">
            <a:noFill/>
            <a:miter lim="800000"/>
            <a:headEnd/>
            <a:tailEnd/>
          </a:ln>
          <a:effectLst/>
        </p:spPr>
        <p:txBody>
          <a:bodyPr wrap="none">
            <a:prstTxWarp prst="textNoShape">
              <a:avLst/>
            </a:prstTxWarp>
            <a:spAutoFit/>
          </a:bodyPr>
          <a:lstStyle/>
          <a:p>
            <a:pPr algn="ctr"/>
            <a:r>
              <a:rPr lang="en-US" sz="1400">
                <a:latin typeface="+mn-lt"/>
              </a:rPr>
              <a:t>0</a:t>
            </a:r>
          </a:p>
        </p:txBody>
      </p:sp>
      <p:sp>
        <p:nvSpPr>
          <p:cNvPr id="61" name="AutoShape 411"/>
          <p:cNvSpPr>
            <a:spLocks/>
          </p:cNvSpPr>
          <p:nvPr/>
        </p:nvSpPr>
        <p:spPr bwMode="auto">
          <a:xfrm>
            <a:off x="3746500" y="1439862"/>
            <a:ext cx="76200" cy="304800"/>
          </a:xfrm>
          <a:prstGeom prst="rightBrace">
            <a:avLst>
              <a:gd name="adj1" fmla="val 33333"/>
              <a:gd name="adj2" fmla="val 50000"/>
            </a:avLst>
          </a:prstGeom>
          <a:noFill/>
          <a:ln w="12700">
            <a:solidFill>
              <a:schemeClr val="tx1"/>
            </a:solidFill>
            <a:round/>
            <a:headEnd/>
            <a:tailEnd/>
          </a:ln>
          <a:effectLst/>
        </p:spPr>
        <p:txBody>
          <a:bodyPr wrap="none" anchor="ctr">
            <a:prstTxWarp prst="textNoShape">
              <a:avLst/>
            </a:prstTxWarp>
          </a:bodyPr>
          <a:lstStyle/>
          <a:p>
            <a:pPr algn="ctr"/>
            <a:endParaRPr lang="en-US">
              <a:latin typeface="+mn-lt"/>
            </a:endParaRPr>
          </a:p>
        </p:txBody>
      </p:sp>
      <p:sp>
        <p:nvSpPr>
          <p:cNvPr id="62" name="AutoShape 412"/>
          <p:cNvSpPr>
            <a:spLocks/>
          </p:cNvSpPr>
          <p:nvPr/>
        </p:nvSpPr>
        <p:spPr bwMode="auto">
          <a:xfrm>
            <a:off x="3746500" y="2659062"/>
            <a:ext cx="76200" cy="609600"/>
          </a:xfrm>
          <a:prstGeom prst="rightBrace">
            <a:avLst>
              <a:gd name="adj1" fmla="val 66667"/>
              <a:gd name="adj2" fmla="val 50000"/>
            </a:avLst>
          </a:prstGeom>
          <a:noFill/>
          <a:ln w="12700">
            <a:solidFill>
              <a:schemeClr val="tx1"/>
            </a:solidFill>
            <a:round/>
            <a:headEnd/>
            <a:tailEnd/>
          </a:ln>
          <a:effectLst/>
        </p:spPr>
        <p:txBody>
          <a:bodyPr wrap="none" anchor="ctr">
            <a:prstTxWarp prst="textNoShape">
              <a:avLst/>
            </a:prstTxWarp>
          </a:bodyPr>
          <a:lstStyle/>
          <a:p>
            <a:pPr algn="ctr"/>
            <a:endParaRPr lang="en-US">
              <a:latin typeface="+mn-lt"/>
            </a:endParaRPr>
          </a:p>
        </p:txBody>
      </p:sp>
      <p:sp>
        <p:nvSpPr>
          <p:cNvPr id="63" name="AutoShape 415"/>
          <p:cNvSpPr>
            <a:spLocks/>
          </p:cNvSpPr>
          <p:nvPr/>
        </p:nvSpPr>
        <p:spPr bwMode="auto">
          <a:xfrm>
            <a:off x="3746500" y="3967162"/>
            <a:ext cx="74613" cy="584200"/>
          </a:xfrm>
          <a:prstGeom prst="rightBrace">
            <a:avLst>
              <a:gd name="adj1" fmla="val 65248"/>
              <a:gd name="adj2" fmla="val 50000"/>
            </a:avLst>
          </a:prstGeom>
          <a:noFill/>
          <a:ln w="12700">
            <a:solidFill>
              <a:schemeClr val="tx1"/>
            </a:solidFill>
            <a:round/>
            <a:headEnd/>
            <a:tailEnd/>
          </a:ln>
          <a:effectLst/>
        </p:spPr>
        <p:txBody>
          <a:bodyPr wrap="none" anchor="ctr">
            <a:prstTxWarp prst="textNoShape">
              <a:avLst/>
            </a:prstTxWarp>
          </a:bodyPr>
          <a:lstStyle/>
          <a:p>
            <a:pPr algn="ctr"/>
            <a:endParaRPr lang="en-US">
              <a:latin typeface="+mn-lt"/>
            </a:endParaRPr>
          </a:p>
        </p:txBody>
      </p:sp>
      <p:sp>
        <p:nvSpPr>
          <p:cNvPr id="64" name="AutoShape 416"/>
          <p:cNvSpPr>
            <a:spLocks/>
          </p:cNvSpPr>
          <p:nvPr/>
        </p:nvSpPr>
        <p:spPr bwMode="auto">
          <a:xfrm>
            <a:off x="3746500" y="4576762"/>
            <a:ext cx="76200" cy="355600"/>
          </a:xfrm>
          <a:prstGeom prst="rightBrace">
            <a:avLst>
              <a:gd name="adj1" fmla="val 38889"/>
              <a:gd name="adj2" fmla="val 50000"/>
            </a:avLst>
          </a:prstGeom>
          <a:noFill/>
          <a:ln w="12700">
            <a:solidFill>
              <a:schemeClr val="tx1"/>
            </a:solidFill>
            <a:round/>
            <a:headEnd/>
            <a:tailEnd/>
          </a:ln>
          <a:effectLst/>
        </p:spPr>
        <p:txBody>
          <a:bodyPr wrap="none" anchor="ctr">
            <a:prstTxWarp prst="textNoShape">
              <a:avLst/>
            </a:prstTxWarp>
          </a:bodyPr>
          <a:lstStyle/>
          <a:p>
            <a:pPr algn="ctr"/>
            <a:endParaRPr lang="en-US">
              <a:latin typeface="+mn-lt"/>
            </a:endParaRPr>
          </a:p>
        </p:txBody>
      </p:sp>
      <p:sp>
        <p:nvSpPr>
          <p:cNvPr id="65" name="AutoShape 417"/>
          <p:cNvSpPr>
            <a:spLocks/>
          </p:cNvSpPr>
          <p:nvPr/>
        </p:nvSpPr>
        <p:spPr bwMode="auto">
          <a:xfrm>
            <a:off x="3746500" y="4983162"/>
            <a:ext cx="76200" cy="647700"/>
          </a:xfrm>
          <a:prstGeom prst="rightBrace">
            <a:avLst>
              <a:gd name="adj1" fmla="val 70833"/>
              <a:gd name="adj2" fmla="val 50000"/>
            </a:avLst>
          </a:prstGeom>
          <a:noFill/>
          <a:ln w="12700">
            <a:solidFill>
              <a:schemeClr val="tx1"/>
            </a:solidFill>
            <a:round/>
            <a:headEnd/>
            <a:tailEnd/>
          </a:ln>
          <a:effectLst/>
        </p:spPr>
        <p:txBody>
          <a:bodyPr wrap="none" anchor="ctr">
            <a:prstTxWarp prst="textNoShape">
              <a:avLst/>
            </a:prstTxWarp>
          </a:bodyPr>
          <a:lstStyle/>
          <a:p>
            <a:pPr algn="ctr"/>
            <a:endParaRPr lang="en-US">
              <a:latin typeface="+mn-lt"/>
            </a:endParaRPr>
          </a:p>
        </p:txBody>
      </p:sp>
      <p:sp>
        <p:nvSpPr>
          <p:cNvPr id="66" name="Text Box 420"/>
          <p:cNvSpPr txBox="1">
            <a:spLocks noChangeArrowheads="1"/>
          </p:cNvSpPr>
          <p:nvPr/>
        </p:nvSpPr>
        <p:spPr bwMode="auto">
          <a:xfrm>
            <a:off x="3822700" y="1438374"/>
            <a:ext cx="1784463" cy="307777"/>
          </a:xfrm>
          <a:prstGeom prst="rect">
            <a:avLst/>
          </a:prstGeom>
          <a:noFill/>
          <a:ln w="12700">
            <a:noFill/>
            <a:miter lim="800000"/>
            <a:headEnd/>
            <a:tailEnd/>
          </a:ln>
          <a:effectLst/>
        </p:spPr>
        <p:txBody>
          <a:bodyPr wrap="none" anchor="ctr">
            <a:prstTxWarp prst="textNoShape">
              <a:avLst/>
            </a:prstTxWarp>
            <a:spAutoFit/>
          </a:bodyPr>
          <a:lstStyle/>
          <a:p>
            <a:pPr algn="l"/>
            <a:r>
              <a:rPr lang="en-US" sz="1400" i="1">
                <a:latin typeface="+mn-lt"/>
              </a:rPr>
              <a:t>Private, demand-zero</a:t>
            </a:r>
          </a:p>
        </p:txBody>
      </p:sp>
      <p:sp>
        <p:nvSpPr>
          <p:cNvPr id="67" name="Text Box 423"/>
          <p:cNvSpPr txBox="1">
            <a:spLocks noChangeArrowheads="1"/>
          </p:cNvSpPr>
          <p:nvPr/>
        </p:nvSpPr>
        <p:spPr bwMode="auto">
          <a:xfrm>
            <a:off x="205564" y="2430462"/>
            <a:ext cx="660436" cy="283667"/>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400" b="1">
                <a:solidFill>
                  <a:schemeClr val="tx2"/>
                </a:solidFill>
                <a:latin typeface="+mn-lt"/>
              </a:rPr>
              <a:t>libc.so</a:t>
            </a:r>
          </a:p>
        </p:txBody>
      </p:sp>
      <p:sp>
        <p:nvSpPr>
          <p:cNvPr id="68" name="Rectangle 424"/>
          <p:cNvSpPr>
            <a:spLocks noChangeArrowheads="1"/>
          </p:cNvSpPr>
          <p:nvPr/>
        </p:nvSpPr>
        <p:spPr bwMode="auto">
          <a:xfrm>
            <a:off x="88900" y="2735262"/>
            <a:ext cx="914400" cy="228600"/>
          </a:xfrm>
          <a:prstGeom prst="rect">
            <a:avLst/>
          </a:prstGeom>
          <a:solidFill>
            <a:srgbClr val="D5F1C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dirty="0">
                <a:solidFill>
                  <a:schemeClr val="tx2"/>
                </a:solidFill>
                <a:latin typeface="+mn-lt"/>
              </a:rPr>
              <a:t>.data</a:t>
            </a:r>
          </a:p>
        </p:txBody>
      </p:sp>
      <p:sp>
        <p:nvSpPr>
          <p:cNvPr id="69" name="Rectangle 425"/>
          <p:cNvSpPr>
            <a:spLocks noChangeArrowheads="1"/>
          </p:cNvSpPr>
          <p:nvPr/>
        </p:nvSpPr>
        <p:spPr bwMode="auto">
          <a:xfrm>
            <a:off x="88900" y="2963862"/>
            <a:ext cx="914400" cy="228600"/>
          </a:xfrm>
          <a:prstGeom prst="rect">
            <a:avLst/>
          </a:prstGeom>
          <a:solidFill>
            <a:srgbClr val="D5F1CF"/>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.text</a:t>
            </a:r>
          </a:p>
        </p:txBody>
      </p:sp>
      <p:sp>
        <p:nvSpPr>
          <p:cNvPr id="70" name="Line 428"/>
          <p:cNvSpPr>
            <a:spLocks noChangeShapeType="1"/>
          </p:cNvSpPr>
          <p:nvPr/>
        </p:nvSpPr>
        <p:spPr bwMode="auto">
          <a:xfrm>
            <a:off x="1003300" y="2811462"/>
            <a:ext cx="533400"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lgn="ctr"/>
            <a:endParaRPr lang="en-US">
              <a:latin typeface="+mn-lt"/>
            </a:endParaRPr>
          </a:p>
        </p:txBody>
      </p:sp>
      <p:sp>
        <p:nvSpPr>
          <p:cNvPr id="71" name="Line 429"/>
          <p:cNvSpPr>
            <a:spLocks noChangeShapeType="1"/>
          </p:cNvSpPr>
          <p:nvPr/>
        </p:nvSpPr>
        <p:spPr bwMode="auto">
          <a:xfrm>
            <a:off x="1003300" y="3116262"/>
            <a:ext cx="533400"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lgn="ctr"/>
            <a:endParaRPr lang="en-US">
              <a:latin typeface="+mn-lt"/>
            </a:endParaRPr>
          </a:p>
        </p:txBody>
      </p:sp>
      <p:sp>
        <p:nvSpPr>
          <p:cNvPr id="72" name="Text Box 430"/>
          <p:cNvSpPr txBox="1">
            <a:spLocks noChangeArrowheads="1"/>
          </p:cNvSpPr>
          <p:nvPr/>
        </p:nvSpPr>
        <p:spPr bwMode="auto">
          <a:xfrm>
            <a:off x="3822700" y="2809974"/>
            <a:ext cx="1604735" cy="307777"/>
          </a:xfrm>
          <a:prstGeom prst="rect">
            <a:avLst/>
          </a:prstGeom>
          <a:noFill/>
          <a:ln w="12700">
            <a:noFill/>
            <a:miter lim="800000"/>
            <a:headEnd/>
            <a:tailEnd/>
          </a:ln>
          <a:effectLst/>
        </p:spPr>
        <p:txBody>
          <a:bodyPr wrap="none" anchor="ctr">
            <a:prstTxWarp prst="textNoShape">
              <a:avLst/>
            </a:prstTxWarp>
            <a:spAutoFit/>
          </a:bodyPr>
          <a:lstStyle/>
          <a:p>
            <a:pPr algn="l"/>
            <a:r>
              <a:rPr lang="en-US" sz="1400" i="1">
                <a:latin typeface="+mn-lt"/>
              </a:rPr>
              <a:t>Shared, file-backed</a:t>
            </a:r>
          </a:p>
        </p:txBody>
      </p:sp>
      <p:sp>
        <p:nvSpPr>
          <p:cNvPr id="73" name="Text Box 431"/>
          <p:cNvSpPr txBox="1">
            <a:spLocks noChangeArrowheads="1"/>
          </p:cNvSpPr>
          <p:nvPr/>
        </p:nvSpPr>
        <p:spPr bwMode="auto">
          <a:xfrm>
            <a:off x="3822700" y="4105374"/>
            <a:ext cx="1784463" cy="307777"/>
          </a:xfrm>
          <a:prstGeom prst="rect">
            <a:avLst/>
          </a:prstGeom>
          <a:noFill/>
          <a:ln w="12700">
            <a:noFill/>
            <a:miter lim="800000"/>
            <a:headEnd/>
            <a:tailEnd/>
          </a:ln>
          <a:effectLst/>
        </p:spPr>
        <p:txBody>
          <a:bodyPr wrap="none" anchor="ctr">
            <a:prstTxWarp prst="textNoShape">
              <a:avLst/>
            </a:prstTxWarp>
            <a:spAutoFit/>
          </a:bodyPr>
          <a:lstStyle/>
          <a:p>
            <a:pPr algn="l"/>
            <a:r>
              <a:rPr lang="en-US" sz="1400" i="1">
                <a:latin typeface="+mn-lt"/>
              </a:rPr>
              <a:t>Private, demand-zero</a:t>
            </a:r>
          </a:p>
        </p:txBody>
      </p:sp>
      <p:sp>
        <p:nvSpPr>
          <p:cNvPr id="74" name="Text Box 432"/>
          <p:cNvSpPr txBox="1">
            <a:spLocks noChangeArrowheads="1"/>
          </p:cNvSpPr>
          <p:nvPr/>
        </p:nvSpPr>
        <p:spPr bwMode="auto">
          <a:xfrm>
            <a:off x="3822700" y="4562574"/>
            <a:ext cx="1784463" cy="307777"/>
          </a:xfrm>
          <a:prstGeom prst="rect">
            <a:avLst/>
          </a:prstGeom>
          <a:noFill/>
          <a:ln w="12700">
            <a:noFill/>
            <a:miter lim="800000"/>
            <a:headEnd/>
            <a:tailEnd/>
          </a:ln>
          <a:effectLst/>
        </p:spPr>
        <p:txBody>
          <a:bodyPr wrap="none" anchor="ctr">
            <a:prstTxWarp prst="textNoShape">
              <a:avLst/>
            </a:prstTxWarp>
            <a:spAutoFit/>
          </a:bodyPr>
          <a:lstStyle/>
          <a:p>
            <a:pPr algn="l"/>
            <a:r>
              <a:rPr lang="en-US" sz="1400" i="1">
                <a:latin typeface="+mn-lt"/>
              </a:rPr>
              <a:t>Private, demand-zero</a:t>
            </a:r>
          </a:p>
        </p:txBody>
      </p:sp>
      <p:sp>
        <p:nvSpPr>
          <p:cNvPr id="75" name="Text Box 434"/>
          <p:cNvSpPr txBox="1">
            <a:spLocks noChangeArrowheads="1"/>
          </p:cNvSpPr>
          <p:nvPr/>
        </p:nvSpPr>
        <p:spPr bwMode="auto">
          <a:xfrm>
            <a:off x="3822700" y="5172174"/>
            <a:ext cx="1619354" cy="307777"/>
          </a:xfrm>
          <a:prstGeom prst="rect">
            <a:avLst/>
          </a:prstGeom>
          <a:noFill/>
          <a:ln w="12700">
            <a:noFill/>
            <a:miter lim="800000"/>
            <a:headEnd/>
            <a:tailEnd/>
          </a:ln>
          <a:effectLst/>
        </p:spPr>
        <p:txBody>
          <a:bodyPr wrap="none" anchor="ctr">
            <a:prstTxWarp prst="textNoShape">
              <a:avLst/>
            </a:prstTxWarp>
            <a:spAutoFit/>
          </a:bodyPr>
          <a:lstStyle/>
          <a:p>
            <a:pPr algn="l"/>
            <a:r>
              <a:rPr lang="en-US" sz="1400" i="1">
                <a:latin typeface="+mn-lt"/>
              </a:rPr>
              <a:t>Private, file-backed</a:t>
            </a:r>
          </a:p>
        </p:txBody>
      </p:sp>
      <p:sp>
        <p:nvSpPr>
          <p:cNvPr id="76" name="Text Box 435"/>
          <p:cNvSpPr txBox="1">
            <a:spLocks noChangeArrowheads="1"/>
          </p:cNvSpPr>
          <p:nvPr/>
        </p:nvSpPr>
        <p:spPr bwMode="auto">
          <a:xfrm>
            <a:off x="255988" y="4792662"/>
            <a:ext cx="573875" cy="283667"/>
          </a:xfrm>
          <a:prstGeom prst="rect">
            <a:avLst/>
          </a:prstGeom>
          <a:noFill/>
          <a:ln w="9525">
            <a:noFill/>
            <a:miter lim="800000"/>
            <a:headEnd/>
            <a:tailEnd/>
          </a:ln>
          <a:effectLst/>
        </p:spPr>
        <p:txBody>
          <a:bodyPr wrap="none" lIns="90487" tIns="44450" rIns="90487" bIns="44450">
            <a:prstTxWarp prst="textNoShape">
              <a:avLst/>
            </a:prstTxWarp>
            <a:spAutoFit/>
          </a:bodyPr>
          <a:lstStyle/>
          <a:p>
            <a:pPr algn="ctr">
              <a:lnSpc>
                <a:spcPct val="90000"/>
              </a:lnSpc>
              <a:spcBef>
                <a:spcPct val="30000"/>
              </a:spcBef>
            </a:pPr>
            <a:r>
              <a:rPr lang="en-US" sz="1400" b="1">
                <a:solidFill>
                  <a:schemeClr val="tx2"/>
                </a:solidFill>
                <a:latin typeface="+mn-lt"/>
              </a:rPr>
              <a:t>a.out</a:t>
            </a:r>
          </a:p>
        </p:txBody>
      </p:sp>
      <p:sp>
        <p:nvSpPr>
          <p:cNvPr id="77" name="Rectangle 436"/>
          <p:cNvSpPr>
            <a:spLocks noChangeArrowheads="1"/>
          </p:cNvSpPr>
          <p:nvPr/>
        </p:nvSpPr>
        <p:spPr bwMode="auto">
          <a:xfrm>
            <a:off x="88900" y="5097462"/>
            <a:ext cx="914400" cy="228600"/>
          </a:xfrm>
          <a:prstGeom prst="rect">
            <a:avLst/>
          </a:prstGeom>
          <a:solidFill>
            <a:srgbClr val="F6F5BD"/>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.data</a:t>
            </a:r>
          </a:p>
        </p:txBody>
      </p:sp>
      <p:sp>
        <p:nvSpPr>
          <p:cNvPr id="78" name="Rectangle 437"/>
          <p:cNvSpPr>
            <a:spLocks noChangeArrowheads="1"/>
          </p:cNvSpPr>
          <p:nvPr/>
        </p:nvSpPr>
        <p:spPr bwMode="auto">
          <a:xfrm>
            <a:off x="88900" y="5326062"/>
            <a:ext cx="914400" cy="228600"/>
          </a:xfrm>
          <a:prstGeom prst="rect">
            <a:avLst/>
          </a:prstGeom>
          <a:solidFill>
            <a:srgbClr val="F1C7C7"/>
          </a:solidFill>
          <a:ln w="9525">
            <a:solidFill>
              <a:srgbClr val="000000"/>
            </a:solidFill>
            <a:miter lim="800000"/>
            <a:headEnd/>
            <a:tailEnd/>
          </a:ln>
          <a:effectLst/>
        </p:spPr>
        <p:txBody>
          <a:bodyPr wrap="none" lIns="90487" tIns="44450" rIns="90487" bIns="44450" anchor="ctr">
            <a:prstTxWarp prst="textNoShape">
              <a:avLst/>
            </a:prstTxWarp>
          </a:bodyPr>
          <a:lstStyle/>
          <a:p>
            <a:pPr algn="ctr">
              <a:lnSpc>
                <a:spcPct val="90000"/>
              </a:lnSpc>
              <a:spcBef>
                <a:spcPct val="30000"/>
              </a:spcBef>
            </a:pPr>
            <a:r>
              <a:rPr lang="en-US" sz="1400">
                <a:solidFill>
                  <a:schemeClr val="tx2"/>
                </a:solidFill>
                <a:latin typeface="+mn-lt"/>
              </a:rPr>
              <a:t>.text</a:t>
            </a:r>
          </a:p>
        </p:txBody>
      </p:sp>
      <p:sp>
        <p:nvSpPr>
          <p:cNvPr id="79" name="Line 438"/>
          <p:cNvSpPr>
            <a:spLocks noChangeShapeType="1"/>
          </p:cNvSpPr>
          <p:nvPr/>
        </p:nvSpPr>
        <p:spPr bwMode="auto">
          <a:xfrm>
            <a:off x="1003300" y="5173662"/>
            <a:ext cx="533400"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lgn="ctr"/>
            <a:endParaRPr lang="en-US">
              <a:latin typeface="+mn-lt"/>
            </a:endParaRPr>
          </a:p>
        </p:txBody>
      </p:sp>
      <p:sp>
        <p:nvSpPr>
          <p:cNvPr id="80" name="Line 439"/>
          <p:cNvSpPr>
            <a:spLocks noChangeShapeType="1"/>
          </p:cNvSpPr>
          <p:nvPr/>
        </p:nvSpPr>
        <p:spPr bwMode="auto">
          <a:xfrm>
            <a:off x="1003300" y="5478462"/>
            <a:ext cx="533400"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lgn="ctr"/>
            <a:endParaRPr lang="en-US">
              <a:latin typeface="+mn-lt"/>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9"/>
          <p:cNvSpPr txBox="1">
            <a:spLocks noGrp="1"/>
          </p:cNvSpPr>
          <p:nvPr>
            <p:ph type="title"/>
          </p:nvPr>
        </p:nvSpPr>
        <p:spPr>
          <a:xfrm>
            <a:off x="1999200" y="1096550"/>
            <a:ext cx="5742300" cy="732300"/>
          </a:xfrm>
          <a:prstGeom prst="rect">
            <a:avLst/>
          </a:prstGeom>
        </p:spPr>
        <p:txBody>
          <a:bodyPr spcFirstLastPara="1" wrap="square" lIns="91425" tIns="0" rIns="91425" bIns="91425" anchor="t" anchorCtr="0">
            <a:noAutofit/>
          </a:bodyPr>
          <a:lstStyle/>
          <a:p>
            <a:pPr>
              <a:buSzPts val="990"/>
            </a:pPr>
            <a:r>
              <a:rPr lang="en" sz="2020"/>
              <a:t>Plagiarism</a:t>
            </a:r>
            <a:endParaRPr sz="2020"/>
          </a:p>
        </p:txBody>
      </p:sp>
      <p:sp>
        <p:nvSpPr>
          <p:cNvPr id="214" name="Google Shape;214;p39"/>
          <p:cNvSpPr txBox="1">
            <a:spLocks noGrp="1"/>
          </p:cNvSpPr>
          <p:nvPr>
            <p:ph type="sldNum" idx="12"/>
          </p:nvPr>
        </p:nvSpPr>
        <p:spPr>
          <a:xfrm>
            <a:off x="8472458" y="5520467"/>
            <a:ext cx="548700" cy="393600"/>
          </a:xfrm>
          <a:prstGeom prst="rect">
            <a:avLst/>
          </a:prstGeom>
        </p:spPr>
        <p:txBody>
          <a:bodyPr spcFirstLastPara="1" wrap="square" lIns="91425" tIns="91425" rIns="91425" bIns="91425" anchor="ctr" anchorCtr="0">
            <a:normAutofit/>
          </a:bodyPr>
          <a:lstStyle/>
          <a:p>
            <a:pPr marL="0" marR="0" lvl="0" indent="0" algn="r" defTabSz="91440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000" b="1" i="0" u="none" strike="noStrike" kern="0" cap="none" spc="0" normalizeH="0" baseline="0" noProof="0">
                <a:ln>
                  <a:noFill/>
                </a:ln>
                <a:solidFill>
                  <a:srgbClr val="F3F3F3"/>
                </a:solidFill>
                <a:effectLst/>
                <a:uLnTx/>
                <a:uFillTx/>
                <a:latin typeface="Open Sans"/>
                <a:ea typeface="Open Sans"/>
                <a:cs typeface="Open Sans"/>
                <a:sym typeface="Open Sans"/>
              </a:rPr>
              <a:pPr marL="0" marR="0" lvl="0" indent="0" algn="r" defTabSz="914400" rtl="0" eaLnBrk="1" fontAlgn="auto" latinLnBrk="0" hangingPunct="1">
                <a:lnSpc>
                  <a:spcPct val="100000"/>
                </a:lnSpc>
                <a:spcBef>
                  <a:spcPts val="0"/>
                </a:spcBef>
                <a:spcAft>
                  <a:spcPts val="0"/>
                </a:spcAft>
                <a:buClr>
                  <a:srgbClr val="000000"/>
                </a:buClr>
                <a:buSzTx/>
                <a:buFontTx/>
                <a:buNone/>
                <a:tabLst/>
                <a:defRPr/>
              </a:pPr>
              <a:t>63</a:t>
            </a:fld>
            <a:endParaRPr kumimoji="0" sz="1000" b="1" i="0" u="none" strike="noStrike" kern="0" cap="none" spc="0" normalizeH="0" baseline="0" noProof="0">
              <a:ln>
                <a:noFill/>
              </a:ln>
              <a:solidFill>
                <a:srgbClr val="F3F3F3"/>
              </a:solidFill>
              <a:effectLst/>
              <a:uLnTx/>
              <a:uFillTx/>
              <a:latin typeface="Open Sans"/>
              <a:ea typeface="Open Sans"/>
              <a:cs typeface="Open Sans"/>
              <a:sym typeface="Open Sans"/>
            </a:endParaRPr>
          </a:p>
        </p:txBody>
      </p:sp>
      <p:sp>
        <p:nvSpPr>
          <p:cNvPr id="215" name="Google Shape;215;p39"/>
          <p:cNvSpPr txBox="1"/>
          <p:nvPr/>
        </p:nvSpPr>
        <p:spPr>
          <a:xfrm>
            <a:off x="551575" y="1884575"/>
            <a:ext cx="8356500" cy="37635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n" sz="1350" b="0" i="0" u="none" strike="noStrike" kern="0" cap="none" spc="0" normalizeH="0" baseline="0" noProof="0">
                <a:ln>
                  <a:noFill/>
                </a:ln>
                <a:solidFill>
                  <a:srgbClr val="4D4D4D"/>
                </a:solidFill>
                <a:effectLst/>
                <a:highlight>
                  <a:srgbClr val="FFFFFF"/>
                </a:highlight>
                <a:uLnTx/>
                <a:uFill>
                  <a:noFill/>
                </a:uFill>
                <a:latin typeface="Source Serif Pro"/>
                <a:ea typeface="Source Serif Pro"/>
                <a:cs typeface="Source Serif Pro"/>
                <a:sym typeface="Source Serif Pro"/>
                <a:hlinkClick r:id="rId3">
                  <a:extLst>
                    <a:ext uri="{A12FA001-AC4F-418D-AE19-62706E023703}">
                      <ahyp:hlinkClr xmlns:ahyp="http://schemas.microsoft.com/office/drawing/2018/hyperlinkcolor" val="tx"/>
                    </a:ext>
                  </a:extLst>
                </a:hlinkClick>
              </a:rPr>
              <a:t>According to a recent New York Times article</a:t>
            </a:r>
            <a:r>
              <a:rPr kumimoji="0" lang="en" sz="1350" b="0" i="0" u="none" strike="noStrike" kern="0" cap="none" spc="0" normalizeH="0" baseline="0" noProof="0">
                <a:ln>
                  <a:noFill/>
                </a:ln>
                <a:solidFill>
                  <a:srgbClr val="4D4D4D"/>
                </a:solidFill>
                <a:effectLst/>
                <a:highlight>
                  <a:srgbClr val="FFFFFF"/>
                </a:highlight>
                <a:uLnTx/>
                <a:uFillTx/>
                <a:latin typeface="Source Serif Pro"/>
                <a:ea typeface="Source Serif Pro"/>
                <a:cs typeface="Source Serif Pro"/>
                <a:sym typeface="Source Serif Pro"/>
              </a:rPr>
              <a:t>, at Brown University, more than half of the violations of the academic code involved cheating in computer science classes. Similarly, at Stanford, 20% of one computer science class were flagged for cheating.</a:t>
            </a:r>
            <a:endParaRPr kumimoji="0" sz="1350" b="0" i="0" u="none" strike="noStrike" kern="0" cap="none" spc="0" normalizeH="0" baseline="0" noProof="0">
              <a:ln>
                <a:noFill/>
              </a:ln>
              <a:solidFill>
                <a:srgbClr val="4D4D4D"/>
              </a:solidFill>
              <a:effectLst/>
              <a:highlight>
                <a:srgbClr val="FFFFFF"/>
              </a:highlight>
              <a:uLnTx/>
              <a:uFillTx/>
              <a:latin typeface="Source Serif Pro"/>
              <a:ea typeface="Source Serif Pro"/>
              <a:cs typeface="Source Serif Pro"/>
              <a:sym typeface="Source Serif Pro"/>
            </a:endParaRPr>
          </a:p>
          <a:p>
            <a:pPr marL="0" marR="0" lvl="0" indent="0" algn="l" defTabSz="914400" rtl="0" eaLnBrk="1" fontAlgn="auto" latinLnBrk="0" hangingPunct="1">
              <a:lnSpc>
                <a:spcPct val="100000"/>
              </a:lnSpc>
              <a:spcBef>
                <a:spcPts val="0"/>
              </a:spcBef>
              <a:spcAft>
                <a:spcPts val="0"/>
              </a:spcAft>
              <a:buClr>
                <a:srgbClr val="000000"/>
              </a:buClr>
              <a:buSzTx/>
              <a:buFontTx/>
              <a:buNone/>
              <a:tabLst/>
              <a:defRPr/>
            </a:pPr>
            <a:endParaRPr kumimoji="0" sz="1350" b="0" i="0" u="none" strike="noStrike" kern="0" cap="none" spc="0" normalizeH="0" baseline="0" noProof="0">
              <a:ln>
                <a:noFill/>
              </a:ln>
              <a:solidFill>
                <a:srgbClr val="4D4D4D"/>
              </a:solidFill>
              <a:effectLst/>
              <a:highlight>
                <a:srgbClr val="FFFFFF"/>
              </a:highlight>
              <a:uLnTx/>
              <a:uFillTx/>
              <a:latin typeface="Source Serif Pro"/>
              <a:ea typeface="Source Serif Pro"/>
              <a:cs typeface="Source Serif Pro"/>
              <a:sym typeface="Source Serif Pro"/>
            </a:endParaRPr>
          </a:p>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n" sz="1350" b="0" i="0" u="none" strike="noStrike" kern="0" cap="none" spc="0" normalizeH="0" baseline="0" noProof="0">
                <a:ln>
                  <a:noFill/>
                </a:ln>
                <a:solidFill>
                  <a:srgbClr val="4D4D4D"/>
                </a:solidFill>
                <a:effectLst/>
                <a:highlight>
                  <a:srgbClr val="FFFFFF"/>
                </a:highlight>
                <a:uLnTx/>
                <a:uFillTx/>
                <a:latin typeface="Source Serif Pro"/>
                <a:ea typeface="Source Serif Pro"/>
                <a:cs typeface="Source Serif Pro"/>
                <a:sym typeface="Source Serif Pro"/>
              </a:rPr>
              <a:t>The ‘fair use’ doctrine states that brief excerpts of copyright material may, under certain circumstances, be quoted verbatim for purposes such as criticism, news reporting, teaching, and research, without the need for permission from or payment to the copyright holder. </a:t>
            </a:r>
            <a:endParaRPr kumimoji="0" sz="1350" b="0" i="0" u="none" strike="noStrike" kern="0" cap="none" spc="0" normalizeH="0" baseline="0" noProof="0">
              <a:ln>
                <a:noFill/>
              </a:ln>
              <a:solidFill>
                <a:srgbClr val="4D4D4D"/>
              </a:solidFill>
              <a:effectLst/>
              <a:highlight>
                <a:srgbClr val="FFFFFF"/>
              </a:highlight>
              <a:uLnTx/>
              <a:uFillTx/>
              <a:latin typeface="Source Serif Pro"/>
              <a:ea typeface="Source Serif Pro"/>
              <a:cs typeface="Source Serif Pro"/>
              <a:sym typeface="Source Serif Pro"/>
            </a:endParaRPr>
          </a:p>
          <a:p>
            <a:pPr marL="0" marR="0" lvl="0" indent="0" algn="l" defTabSz="914400" rtl="0" eaLnBrk="1" fontAlgn="auto" latinLnBrk="0" hangingPunct="1">
              <a:lnSpc>
                <a:spcPct val="100000"/>
              </a:lnSpc>
              <a:spcBef>
                <a:spcPts val="0"/>
              </a:spcBef>
              <a:spcAft>
                <a:spcPts val="0"/>
              </a:spcAft>
              <a:buClr>
                <a:srgbClr val="000000"/>
              </a:buClr>
              <a:buSzTx/>
              <a:buFontTx/>
              <a:buNone/>
              <a:tabLst/>
              <a:defRPr/>
            </a:pPr>
            <a:endParaRPr kumimoji="0" sz="1350" b="0" i="0" u="none" strike="noStrike" kern="0" cap="none" spc="0" normalizeH="0" baseline="0" noProof="0">
              <a:ln>
                <a:noFill/>
              </a:ln>
              <a:solidFill>
                <a:srgbClr val="4D4D4D"/>
              </a:solidFill>
              <a:effectLst/>
              <a:highlight>
                <a:srgbClr val="FFFFFF"/>
              </a:highlight>
              <a:uLnTx/>
              <a:uFillTx/>
              <a:latin typeface="Source Serif Pro"/>
              <a:ea typeface="Source Serif Pro"/>
              <a:cs typeface="Source Serif Pro"/>
              <a:sym typeface="Source Serif Pro"/>
            </a:endParaRPr>
          </a:p>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n" sz="1350" b="0" i="0" u="none" strike="noStrike" kern="0" cap="none" spc="0" normalizeH="0" baseline="0" noProof="0">
                <a:ln>
                  <a:noFill/>
                </a:ln>
                <a:solidFill>
                  <a:srgbClr val="4D4D4D"/>
                </a:solidFill>
                <a:effectLst/>
                <a:highlight>
                  <a:srgbClr val="FFFFFF"/>
                </a:highlight>
                <a:uLnTx/>
                <a:uFillTx/>
                <a:latin typeface="Source Serif Pro"/>
                <a:ea typeface="Source Serif Pro"/>
                <a:cs typeface="Source Serif Pro"/>
                <a:sym typeface="Source Serif Pro"/>
              </a:rPr>
              <a:t>The issue of ‘fair use’ versus copyright infringements (or plagiarism) extends from the classroom to the courtroom, as in Oracle’s lawsuit against </a:t>
            </a:r>
            <a:r>
              <a:rPr kumimoji="0" lang="en" sz="1350" b="0" i="0" u="none" strike="noStrike" kern="0" cap="none" spc="0" normalizeH="0" baseline="0" noProof="0">
                <a:ln>
                  <a:noFill/>
                </a:ln>
                <a:solidFill>
                  <a:srgbClr val="4D4D4D"/>
                </a:solidFill>
                <a:effectLst/>
                <a:highlight>
                  <a:srgbClr val="FFFFFF"/>
                </a:highlight>
                <a:uLnTx/>
                <a:uFill>
                  <a:noFill/>
                </a:uFill>
                <a:latin typeface="Source Serif Pro"/>
                <a:ea typeface="Source Serif Pro"/>
                <a:cs typeface="Source Serif Pro"/>
                <a:sym typeface="Source Serif Pro"/>
                <a:hlinkClick r:id="rId4">
                  <a:extLst>
                    <a:ext uri="{A12FA001-AC4F-418D-AE19-62706E023703}">
                      <ahyp:hlinkClr xmlns:ahyp="http://schemas.microsoft.com/office/drawing/2018/hyperlinkcolor" val="tx"/>
                    </a:ext>
                  </a:extLst>
                </a:hlinkClick>
              </a:rPr>
              <a:t>Google over Google’s use of copyrighted Java APIs</a:t>
            </a:r>
            <a:r>
              <a:rPr kumimoji="0" lang="en" sz="1350" b="0" i="0" u="none" strike="noStrike" kern="0" cap="none" spc="0" normalizeH="0" baseline="0" noProof="0">
                <a:ln>
                  <a:noFill/>
                </a:ln>
                <a:solidFill>
                  <a:srgbClr val="4D4D4D"/>
                </a:solidFill>
                <a:effectLst/>
                <a:highlight>
                  <a:srgbClr val="FFFFFF"/>
                </a:highlight>
                <a:uLnTx/>
                <a:uFillTx/>
                <a:latin typeface="Source Serif Pro"/>
                <a:ea typeface="Source Serif Pro"/>
                <a:cs typeface="Source Serif Pro"/>
                <a:sym typeface="Source Serif Pro"/>
              </a:rPr>
              <a:t> owned by Oracle, which enabled Java applications to run on Android.</a:t>
            </a:r>
            <a:endParaRPr kumimoji="0" sz="1350" b="0" i="0" u="none" strike="noStrike" kern="0" cap="none" spc="0" normalizeH="0" baseline="0" noProof="0">
              <a:ln>
                <a:noFill/>
              </a:ln>
              <a:solidFill>
                <a:srgbClr val="4D4D4D"/>
              </a:solidFill>
              <a:effectLst/>
              <a:highlight>
                <a:srgbClr val="FFFFFF"/>
              </a:highlight>
              <a:uLnTx/>
              <a:uFillTx/>
              <a:latin typeface="Source Serif Pro"/>
              <a:ea typeface="Source Serif Pro"/>
              <a:cs typeface="Source Serif Pro"/>
              <a:sym typeface="Source Serif Pro"/>
            </a:endParaRPr>
          </a:p>
          <a:p>
            <a:pPr marL="0" marR="0" lvl="0" indent="0" algn="l" defTabSz="914400" rtl="0" eaLnBrk="1" fontAlgn="auto" latinLnBrk="0" hangingPunct="1">
              <a:lnSpc>
                <a:spcPct val="100000"/>
              </a:lnSpc>
              <a:spcBef>
                <a:spcPts val="0"/>
              </a:spcBef>
              <a:spcAft>
                <a:spcPts val="0"/>
              </a:spcAft>
              <a:buClr>
                <a:srgbClr val="000000"/>
              </a:buClr>
              <a:buSzTx/>
              <a:buFontTx/>
              <a:buNone/>
              <a:tabLst/>
              <a:defRPr/>
            </a:pPr>
            <a:endParaRPr kumimoji="0" sz="1350" b="0" i="0" u="none" strike="noStrike" kern="0" cap="none" spc="0" normalizeH="0" baseline="0" noProof="0">
              <a:ln>
                <a:noFill/>
              </a:ln>
              <a:solidFill>
                <a:srgbClr val="4D4D4D"/>
              </a:solidFill>
              <a:effectLst/>
              <a:highlight>
                <a:srgbClr val="FFFFFF"/>
              </a:highlight>
              <a:uLnTx/>
              <a:uFillTx/>
              <a:latin typeface="Source Serif Pro"/>
              <a:ea typeface="Source Serif Pro"/>
              <a:cs typeface="Source Serif Pro"/>
              <a:sym typeface="Source Serif Pro"/>
            </a:endParaRPr>
          </a:p>
          <a:p>
            <a:pPr marL="0" marR="0" lvl="0" indent="0" algn="l" defTabSz="914400" rtl="0" eaLnBrk="1" fontAlgn="auto" latinLnBrk="0" hangingPunct="1">
              <a:lnSpc>
                <a:spcPct val="100000"/>
              </a:lnSpc>
              <a:spcBef>
                <a:spcPts val="1800"/>
              </a:spcBef>
              <a:spcAft>
                <a:spcPts val="0"/>
              </a:spcAft>
              <a:buClr>
                <a:srgbClr val="000000"/>
              </a:buClr>
              <a:buSzTx/>
              <a:buFontTx/>
              <a:buNone/>
              <a:tabLst/>
              <a:defRPr/>
            </a:pPr>
            <a:r>
              <a:rPr kumimoji="0" lang="en" sz="1350" b="0" i="0" u="none" strike="noStrike" kern="0" cap="none" spc="0" normalizeH="0" baseline="0" noProof="0">
                <a:ln>
                  <a:noFill/>
                </a:ln>
                <a:solidFill>
                  <a:srgbClr val="4D4D4D"/>
                </a:solidFill>
                <a:effectLst/>
                <a:highlight>
                  <a:srgbClr val="FFFFFF"/>
                </a:highlight>
                <a:uLnTx/>
                <a:uFillTx/>
                <a:latin typeface="Source Serif Pro"/>
                <a:ea typeface="Source Serif Pro"/>
                <a:cs typeface="Source Serif Pro"/>
                <a:sym typeface="Source Serif Pro"/>
              </a:rPr>
              <a:t>What is the difference between plagiarism and fair use? Is it fair to equate plagiarism with copyright infringement? </a:t>
            </a:r>
            <a:endParaRPr kumimoji="0" sz="1350" b="0" i="0" u="none" strike="noStrike" kern="0" cap="none" spc="0" normalizeH="0" baseline="0" noProof="0">
              <a:ln>
                <a:noFill/>
              </a:ln>
              <a:solidFill>
                <a:srgbClr val="4D4D4D"/>
              </a:solidFill>
              <a:effectLst/>
              <a:highlight>
                <a:srgbClr val="FFFFFF"/>
              </a:highlight>
              <a:uLnTx/>
              <a:uFillTx/>
              <a:latin typeface="Source Serif Pro"/>
              <a:ea typeface="Source Serif Pro"/>
              <a:cs typeface="Source Serif Pro"/>
              <a:sym typeface="Source Serif Pro"/>
            </a:endParaRPr>
          </a:p>
          <a:p>
            <a:pPr marL="0" marR="0" lvl="0" indent="0" algn="l" defTabSz="914400" rtl="0" eaLnBrk="1" fontAlgn="auto" latinLnBrk="0" hangingPunct="1">
              <a:lnSpc>
                <a:spcPct val="100000"/>
              </a:lnSpc>
              <a:spcBef>
                <a:spcPts val="1800"/>
              </a:spcBef>
              <a:spcAft>
                <a:spcPts val="0"/>
              </a:spcAft>
              <a:buClr>
                <a:srgbClr val="000000"/>
              </a:buClr>
              <a:buSzTx/>
              <a:buFontTx/>
              <a:buNone/>
              <a:tabLst/>
              <a:defRPr/>
            </a:pPr>
            <a:endParaRPr kumimoji="0" sz="1350" b="0" i="0" u="none" strike="noStrike" kern="0" cap="none" spc="0" normalizeH="0" baseline="0" noProof="0">
              <a:ln>
                <a:noFill/>
              </a:ln>
              <a:solidFill>
                <a:srgbClr val="4D4D4D"/>
              </a:solidFill>
              <a:effectLst/>
              <a:highlight>
                <a:srgbClr val="FFFFFF"/>
              </a:highlight>
              <a:uLnTx/>
              <a:uFillTx/>
              <a:latin typeface="Source Serif Pro"/>
              <a:ea typeface="Source Serif Pro"/>
              <a:cs typeface="Source Serif Pro"/>
              <a:sym typeface="Source Serif Pro"/>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en-US"/>
              <a:t>Summary</a:t>
            </a:r>
            <a:endParaRPr lang="en-US" dirty="0"/>
          </a:p>
        </p:txBody>
      </p:sp>
      <p:sp>
        <p:nvSpPr>
          <p:cNvPr id="504835" name="Rectangle 3"/>
          <p:cNvSpPr>
            <a:spLocks noGrp="1" noChangeArrowheads="1"/>
          </p:cNvSpPr>
          <p:nvPr>
            <p:ph type="body" idx="1"/>
          </p:nvPr>
        </p:nvSpPr>
        <p:spPr/>
        <p:txBody>
          <a:bodyPr/>
          <a:lstStyle/>
          <a:p>
            <a:r>
              <a:rPr lang="en-US" dirty="0"/>
              <a:t>Exceptions</a:t>
            </a:r>
          </a:p>
          <a:p>
            <a:pPr lvl="1"/>
            <a:r>
              <a:rPr lang="en-US" dirty="0"/>
              <a:t>Events that require nonstandard control flow</a:t>
            </a:r>
          </a:p>
          <a:p>
            <a:pPr lvl="1"/>
            <a:r>
              <a:rPr lang="en-US" dirty="0"/>
              <a:t>Generated externally (interrupts) or internally (traps and faults)</a:t>
            </a:r>
          </a:p>
          <a:p>
            <a:endParaRPr lang="en-US" dirty="0"/>
          </a:p>
          <a:p>
            <a:r>
              <a:rPr lang="en-US" dirty="0"/>
              <a:t>Processes</a:t>
            </a:r>
          </a:p>
          <a:p>
            <a:pPr lvl="1"/>
            <a:r>
              <a:rPr lang="en-US" dirty="0"/>
              <a:t>At any given time, system has multiple active processes</a:t>
            </a:r>
          </a:p>
          <a:p>
            <a:pPr lvl="1"/>
            <a:r>
              <a:rPr lang="en-US" dirty="0"/>
              <a:t>Only one can execute at a time on any single core</a:t>
            </a:r>
          </a:p>
          <a:p>
            <a:pPr lvl="1"/>
            <a:r>
              <a:rPr lang="en-US" dirty="0"/>
              <a:t>Each process appears to have total control of </a:t>
            </a:r>
            <a:br>
              <a:rPr lang="en-US" dirty="0"/>
            </a:br>
            <a:r>
              <a:rPr lang="en-US" dirty="0"/>
              <a:t>processor + private memory space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r>
              <a:rPr lang="en-US" dirty="0"/>
              <a:t>Summary (cont.)</a:t>
            </a:r>
          </a:p>
        </p:txBody>
      </p:sp>
      <p:sp>
        <p:nvSpPr>
          <p:cNvPr id="508931" name="Rectangle 3"/>
          <p:cNvSpPr>
            <a:spLocks noGrp="1" noChangeArrowheads="1"/>
          </p:cNvSpPr>
          <p:nvPr>
            <p:ph type="body" idx="1"/>
          </p:nvPr>
        </p:nvSpPr>
        <p:spPr/>
        <p:txBody>
          <a:bodyPr/>
          <a:lstStyle/>
          <a:p>
            <a:r>
              <a:rPr lang="en-US" dirty="0"/>
              <a:t>Spawning processes</a:t>
            </a:r>
          </a:p>
          <a:p>
            <a:pPr lvl="1"/>
            <a:r>
              <a:rPr lang="en-US" dirty="0"/>
              <a:t>Call </a:t>
            </a:r>
            <a:r>
              <a:rPr lang="en-US" dirty="0">
                <a:latin typeface="Courier New"/>
                <a:cs typeface="Courier New"/>
              </a:rPr>
              <a:t>fork</a:t>
            </a:r>
          </a:p>
          <a:p>
            <a:pPr lvl="1"/>
            <a:r>
              <a:rPr lang="en-US" dirty="0"/>
              <a:t>One call, two returns</a:t>
            </a:r>
          </a:p>
          <a:p>
            <a:r>
              <a:rPr lang="en-US" dirty="0"/>
              <a:t>Process completion</a:t>
            </a:r>
          </a:p>
          <a:p>
            <a:pPr lvl="1"/>
            <a:r>
              <a:rPr lang="en-US" dirty="0"/>
              <a:t>Call </a:t>
            </a:r>
            <a:r>
              <a:rPr lang="en-US" dirty="0">
                <a:latin typeface="Courier New"/>
                <a:cs typeface="Courier New"/>
              </a:rPr>
              <a:t>exit</a:t>
            </a:r>
          </a:p>
          <a:p>
            <a:pPr lvl="1"/>
            <a:r>
              <a:rPr lang="en-US" dirty="0"/>
              <a:t>One call, no return</a:t>
            </a:r>
          </a:p>
          <a:p>
            <a:r>
              <a:rPr lang="en-US" dirty="0"/>
              <a:t>Reaping and waiting for processes</a:t>
            </a:r>
          </a:p>
          <a:p>
            <a:pPr lvl="1"/>
            <a:r>
              <a:rPr lang="en-US" dirty="0"/>
              <a:t>Call </a:t>
            </a:r>
            <a:r>
              <a:rPr lang="en-US" dirty="0">
                <a:latin typeface="Courier New"/>
                <a:cs typeface="Courier New"/>
              </a:rPr>
              <a:t>wait</a:t>
            </a:r>
            <a:r>
              <a:rPr lang="en-US" dirty="0"/>
              <a:t> or </a:t>
            </a:r>
            <a:r>
              <a:rPr lang="en-US" dirty="0" err="1">
                <a:latin typeface="Courier New"/>
                <a:cs typeface="Courier New"/>
              </a:rPr>
              <a:t>waitpid</a:t>
            </a:r>
            <a:endParaRPr lang="en-US" dirty="0">
              <a:latin typeface="Courier New"/>
              <a:cs typeface="Courier New"/>
            </a:endParaRPr>
          </a:p>
          <a:p>
            <a:r>
              <a:rPr lang="en-US" dirty="0"/>
              <a:t>Loading and running programs</a:t>
            </a:r>
          </a:p>
          <a:p>
            <a:pPr lvl="1"/>
            <a:r>
              <a:rPr lang="en-US" dirty="0"/>
              <a:t>Call </a:t>
            </a:r>
            <a:r>
              <a:rPr lang="en-US" dirty="0" err="1">
                <a:latin typeface="Courier New"/>
                <a:cs typeface="Courier New"/>
              </a:rPr>
              <a:t>execve</a:t>
            </a:r>
            <a:r>
              <a:rPr lang="en-US" dirty="0"/>
              <a:t> (or variant)</a:t>
            </a:r>
          </a:p>
          <a:p>
            <a:pPr lvl="1"/>
            <a:r>
              <a:rPr lang="en-US" dirty="0"/>
              <a:t>One call, (normally) no return</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a:xfrm>
            <a:off x="381000" y="417512"/>
            <a:ext cx="8077200" cy="573088"/>
          </a:xfrm>
        </p:spPr>
        <p:txBody>
          <a:bodyPr/>
          <a:lstStyle/>
          <a:p>
            <a:r>
              <a:rPr lang="en-US" dirty="0">
                <a:latin typeface="Calibri"/>
                <a:cs typeface="Calibri"/>
              </a:rPr>
              <a:t>Making </a:t>
            </a:r>
            <a:r>
              <a:rPr lang="en-US" dirty="0">
                <a:latin typeface="Courier New"/>
                <a:cs typeface="Courier New"/>
              </a:rPr>
              <a:t>fork</a:t>
            </a:r>
            <a:r>
              <a:rPr lang="en-US" dirty="0"/>
              <a:t> More Nondeterministic</a:t>
            </a:r>
          </a:p>
        </p:txBody>
      </p:sp>
      <p:sp>
        <p:nvSpPr>
          <p:cNvPr id="8" name="Rectangle 3"/>
          <p:cNvSpPr txBox="1">
            <a:spLocks noChangeArrowheads="1"/>
          </p:cNvSpPr>
          <p:nvPr/>
        </p:nvSpPr>
        <p:spPr bwMode="auto">
          <a:xfrm>
            <a:off x="381000" y="1358444"/>
            <a:ext cx="8686800" cy="51947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dirty="0">
                <a:latin typeface="Calibri"/>
                <a:cs typeface="Calibri"/>
              </a:rPr>
              <a:t>Problem</a:t>
            </a:r>
          </a:p>
          <a:p>
            <a:pPr lvl="1"/>
            <a:r>
              <a:rPr lang="en-US" dirty="0">
                <a:latin typeface="Calibri"/>
                <a:cs typeface="Calibri"/>
              </a:rPr>
              <a:t>Linux scheduler does not create much run-to-run variance</a:t>
            </a:r>
          </a:p>
          <a:p>
            <a:pPr lvl="1"/>
            <a:r>
              <a:rPr lang="en-US" dirty="0">
                <a:latin typeface="Calibri"/>
                <a:cs typeface="Calibri"/>
              </a:rPr>
              <a:t>Hides potential race conditions in nondeterministic programs</a:t>
            </a:r>
          </a:p>
          <a:p>
            <a:pPr lvl="2"/>
            <a:r>
              <a:rPr lang="en-US" dirty="0">
                <a:latin typeface="Calibri"/>
                <a:cs typeface="Calibri"/>
              </a:rPr>
              <a:t>E.g., does </a:t>
            </a:r>
            <a:r>
              <a:rPr lang="en-US" dirty="0">
                <a:latin typeface="Courier New"/>
                <a:cs typeface="Courier New"/>
              </a:rPr>
              <a:t>fork</a:t>
            </a:r>
            <a:r>
              <a:rPr lang="en-US" dirty="0">
                <a:latin typeface="Calibri"/>
                <a:cs typeface="Calibri"/>
              </a:rPr>
              <a:t> return to child first, or to parent?</a:t>
            </a:r>
          </a:p>
          <a:p>
            <a:r>
              <a:rPr lang="en-US" dirty="0">
                <a:latin typeface="Calibri"/>
                <a:cs typeface="Calibri"/>
              </a:rPr>
              <a:t>Solution</a:t>
            </a:r>
          </a:p>
          <a:p>
            <a:pPr lvl="1"/>
            <a:r>
              <a:rPr lang="en-US" dirty="0">
                <a:latin typeface="Calibri"/>
                <a:cs typeface="Calibri"/>
              </a:rPr>
              <a:t>Create custom version of library routine that inserts random delays along different branches</a:t>
            </a:r>
          </a:p>
          <a:p>
            <a:pPr lvl="2"/>
            <a:r>
              <a:rPr lang="en-US" dirty="0">
                <a:latin typeface="Calibri"/>
                <a:cs typeface="Calibri"/>
              </a:rPr>
              <a:t>E.g., for parent and child in </a:t>
            </a:r>
            <a:r>
              <a:rPr lang="en-US" dirty="0">
                <a:latin typeface="Courier New"/>
                <a:cs typeface="Courier New"/>
              </a:rPr>
              <a:t>fork</a:t>
            </a:r>
          </a:p>
          <a:p>
            <a:pPr lvl="1"/>
            <a:r>
              <a:rPr lang="en-US" dirty="0">
                <a:latin typeface="Calibri"/>
                <a:cs typeface="Calibri"/>
              </a:rPr>
              <a:t>Use runtime </a:t>
            </a:r>
            <a:r>
              <a:rPr lang="en-US" dirty="0" err="1">
                <a:latin typeface="Calibri"/>
                <a:cs typeface="Calibri"/>
              </a:rPr>
              <a:t>interpositioning</a:t>
            </a:r>
            <a:r>
              <a:rPr lang="en-US" dirty="0">
                <a:latin typeface="Calibri"/>
                <a:cs typeface="Calibri"/>
              </a:rPr>
              <a:t> to have program use special version of library code</a:t>
            </a:r>
          </a:p>
        </p:txBody>
      </p:sp>
    </p:spTree>
    <p:extLst>
      <p:ext uri="{BB962C8B-B14F-4D97-AF65-F5344CB8AC3E}">
        <p14:creationId xmlns:p14="http://schemas.microsoft.com/office/powerpoint/2010/main" val="23960072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p:nvPr>
        </p:nvSpPr>
        <p:spPr/>
        <p:txBody>
          <a:bodyPr/>
          <a:lstStyle/>
          <a:p>
            <a:r>
              <a:rPr lang="en-US" dirty="0">
                <a:latin typeface="Calibri"/>
                <a:cs typeface="Calibri"/>
              </a:rPr>
              <a:t>Variable delay </a:t>
            </a:r>
            <a:r>
              <a:rPr lang="en-US" dirty="0">
                <a:latin typeface="Courier New"/>
                <a:cs typeface="Courier New"/>
              </a:rPr>
              <a:t>fork</a:t>
            </a:r>
            <a:endParaRPr lang="en-US" dirty="0"/>
          </a:p>
        </p:txBody>
      </p:sp>
      <p:sp>
        <p:nvSpPr>
          <p:cNvPr id="490499" name="Text Box 3"/>
          <p:cNvSpPr txBox="1">
            <a:spLocks noChangeArrowheads="1"/>
          </p:cNvSpPr>
          <p:nvPr/>
        </p:nvSpPr>
        <p:spPr bwMode="auto">
          <a:xfrm>
            <a:off x="0" y="1088657"/>
            <a:ext cx="8686800" cy="5755423"/>
          </a:xfrm>
          <a:prstGeom prst="rect">
            <a:avLst/>
          </a:prstGeom>
          <a:solidFill>
            <a:srgbClr val="F6F5BD"/>
          </a:solidFill>
          <a:ln w="3175">
            <a:solidFill>
              <a:schemeClr val="tx1"/>
            </a:solidFill>
            <a:miter lim="800000"/>
            <a:headEnd/>
            <a:tailEnd/>
          </a:ln>
          <a:effectLst/>
        </p:spPr>
        <p:txBody>
          <a:bodyPr wrap="square">
            <a:spAutoFit/>
          </a:bodyPr>
          <a:lstStyle/>
          <a:p>
            <a:r>
              <a:rPr lang="en-US" sz="1600" dirty="0">
                <a:solidFill>
                  <a:srgbClr val="000000"/>
                </a:solidFill>
                <a:latin typeface="Courier New"/>
                <a:cs typeface="Courier New"/>
              </a:rPr>
              <a:t>/* fork wrapper function */</a:t>
            </a:r>
          </a:p>
          <a:p>
            <a:r>
              <a:rPr lang="en-US" sz="1600" dirty="0" err="1">
                <a:solidFill>
                  <a:srgbClr val="000000"/>
                </a:solidFill>
                <a:latin typeface="Courier New"/>
                <a:cs typeface="Courier New"/>
              </a:rPr>
              <a:t>pid_t</a:t>
            </a:r>
            <a:r>
              <a:rPr lang="en-US" sz="1600" dirty="0">
                <a:solidFill>
                  <a:srgbClr val="000000"/>
                </a:solidFill>
                <a:latin typeface="Courier New"/>
                <a:cs typeface="Courier New"/>
              </a:rPr>
              <a:t> fork(void) {</a:t>
            </a:r>
          </a:p>
          <a:p>
            <a:r>
              <a:rPr lang="en-US" sz="1600" dirty="0">
                <a:solidFill>
                  <a:srgbClr val="000000"/>
                </a:solidFill>
                <a:latin typeface="Courier New"/>
                <a:cs typeface="Courier New"/>
              </a:rPr>
              <a:t>    initialize();</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int</a:t>
            </a:r>
            <a:r>
              <a:rPr lang="en-US" sz="1600" dirty="0">
                <a:solidFill>
                  <a:srgbClr val="000000"/>
                </a:solidFill>
                <a:latin typeface="Courier New"/>
                <a:cs typeface="Courier New"/>
              </a:rPr>
              <a:t> </a:t>
            </a:r>
            <a:r>
              <a:rPr lang="en-US" sz="1600" dirty="0" err="1">
                <a:solidFill>
                  <a:srgbClr val="000000"/>
                </a:solidFill>
                <a:latin typeface="Courier New"/>
                <a:cs typeface="Courier New"/>
              </a:rPr>
              <a:t>parent_delay</a:t>
            </a:r>
            <a:r>
              <a:rPr lang="en-US" sz="1600" dirty="0">
                <a:solidFill>
                  <a:srgbClr val="000000"/>
                </a:solidFill>
                <a:latin typeface="Courier New"/>
                <a:cs typeface="Courier New"/>
              </a:rPr>
              <a:t> = </a:t>
            </a:r>
            <a:r>
              <a:rPr lang="en-US" sz="1600" dirty="0" err="1">
                <a:solidFill>
                  <a:srgbClr val="000000"/>
                </a:solidFill>
                <a:latin typeface="Courier New"/>
                <a:cs typeface="Courier New"/>
              </a:rPr>
              <a:t>choose_delay</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int</a:t>
            </a:r>
            <a:r>
              <a:rPr lang="en-US" sz="1600" dirty="0">
                <a:solidFill>
                  <a:srgbClr val="000000"/>
                </a:solidFill>
                <a:latin typeface="Courier New"/>
                <a:cs typeface="Courier New"/>
              </a:rPr>
              <a:t> </a:t>
            </a:r>
            <a:r>
              <a:rPr lang="en-US" sz="1600" dirty="0" err="1">
                <a:solidFill>
                  <a:srgbClr val="000000"/>
                </a:solidFill>
                <a:latin typeface="Courier New"/>
                <a:cs typeface="Courier New"/>
              </a:rPr>
              <a:t>child_delay</a:t>
            </a:r>
            <a:r>
              <a:rPr lang="en-US" sz="1600" dirty="0">
                <a:solidFill>
                  <a:srgbClr val="000000"/>
                </a:solidFill>
                <a:latin typeface="Courier New"/>
                <a:cs typeface="Courier New"/>
              </a:rPr>
              <a:t> = </a:t>
            </a:r>
            <a:r>
              <a:rPr lang="en-US" sz="1600" dirty="0" err="1">
                <a:solidFill>
                  <a:srgbClr val="000000"/>
                </a:solidFill>
                <a:latin typeface="Courier New"/>
                <a:cs typeface="Courier New"/>
              </a:rPr>
              <a:t>choose_delay</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pid_t</a:t>
            </a:r>
            <a:r>
              <a:rPr lang="en-US" sz="1600" dirty="0">
                <a:solidFill>
                  <a:srgbClr val="000000"/>
                </a:solidFill>
                <a:latin typeface="Courier New"/>
                <a:cs typeface="Courier New"/>
              </a:rPr>
              <a:t> </a:t>
            </a:r>
            <a:r>
              <a:rPr lang="en-US" sz="1600" dirty="0" err="1">
                <a:solidFill>
                  <a:srgbClr val="000000"/>
                </a:solidFill>
                <a:latin typeface="Courier New"/>
                <a:cs typeface="Courier New"/>
              </a:rPr>
              <a:t>parent_pid</a:t>
            </a:r>
            <a:r>
              <a:rPr lang="en-US" sz="1600" dirty="0">
                <a:solidFill>
                  <a:srgbClr val="000000"/>
                </a:solidFill>
                <a:latin typeface="Courier New"/>
                <a:cs typeface="Courier New"/>
              </a:rPr>
              <a:t> = </a:t>
            </a:r>
            <a:r>
              <a:rPr lang="en-US" sz="1600" dirty="0" err="1">
                <a:solidFill>
                  <a:srgbClr val="000000"/>
                </a:solidFill>
                <a:latin typeface="Courier New"/>
                <a:cs typeface="Courier New"/>
              </a:rPr>
              <a:t>getpid</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pid_t</a:t>
            </a:r>
            <a:r>
              <a:rPr lang="en-US" sz="1600" dirty="0">
                <a:solidFill>
                  <a:srgbClr val="000000"/>
                </a:solidFill>
                <a:latin typeface="Courier New"/>
                <a:cs typeface="Courier New"/>
              </a:rPr>
              <a:t> </a:t>
            </a:r>
            <a:r>
              <a:rPr lang="en-US" sz="1600" dirty="0" err="1">
                <a:solidFill>
                  <a:srgbClr val="000000"/>
                </a:solidFill>
                <a:latin typeface="Courier New"/>
                <a:cs typeface="Courier New"/>
              </a:rPr>
              <a:t>child_pid_or_zero</a:t>
            </a:r>
            <a:r>
              <a:rPr lang="en-US" sz="1600" dirty="0">
                <a:solidFill>
                  <a:srgbClr val="000000"/>
                </a:solidFill>
                <a:latin typeface="Courier New"/>
                <a:cs typeface="Courier New"/>
              </a:rPr>
              <a:t> = </a:t>
            </a:r>
            <a:r>
              <a:rPr lang="en-US" sz="1600" dirty="0" err="1">
                <a:solidFill>
                  <a:srgbClr val="000000"/>
                </a:solidFill>
                <a:latin typeface="Courier New"/>
                <a:cs typeface="Courier New"/>
              </a:rPr>
              <a:t>real_fork</a:t>
            </a:r>
            <a:r>
              <a:rPr lang="en-US" sz="1600" dirty="0">
                <a:solidFill>
                  <a:srgbClr val="000000"/>
                </a:solidFill>
                <a:latin typeface="Courier New"/>
                <a:cs typeface="Courier New"/>
              </a:rPr>
              <a:t>();</a:t>
            </a:r>
          </a:p>
          <a:p>
            <a:r>
              <a:rPr lang="en-US" sz="1600" dirty="0">
                <a:solidFill>
                  <a:srgbClr val="000000"/>
                </a:solidFill>
                <a:latin typeface="Courier New"/>
                <a:cs typeface="Courier New"/>
              </a:rPr>
              <a:t>    if (</a:t>
            </a:r>
            <a:r>
              <a:rPr lang="en-US" sz="1600" dirty="0" err="1">
                <a:solidFill>
                  <a:srgbClr val="000000"/>
                </a:solidFill>
                <a:latin typeface="Courier New"/>
                <a:cs typeface="Courier New"/>
              </a:rPr>
              <a:t>child_pid_or_zero</a:t>
            </a:r>
            <a:r>
              <a:rPr lang="en-US" sz="1600" dirty="0">
                <a:solidFill>
                  <a:srgbClr val="000000"/>
                </a:solidFill>
                <a:latin typeface="Courier New"/>
                <a:cs typeface="Courier New"/>
              </a:rPr>
              <a:t> &gt; 0) {</a:t>
            </a:r>
          </a:p>
          <a:p>
            <a:r>
              <a:rPr lang="en-US" sz="1600" dirty="0">
                <a:solidFill>
                  <a:srgbClr val="000000"/>
                </a:solidFill>
                <a:latin typeface="Courier New"/>
                <a:cs typeface="Courier New"/>
              </a:rPr>
              <a:t>        /* Parent */</a:t>
            </a:r>
          </a:p>
          <a:p>
            <a:r>
              <a:rPr lang="en-US" sz="1600" dirty="0">
                <a:solidFill>
                  <a:srgbClr val="000000"/>
                </a:solidFill>
                <a:latin typeface="Courier New"/>
                <a:cs typeface="Courier New"/>
              </a:rPr>
              <a:t>        if (verbose) {</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printf</a:t>
            </a:r>
            <a:r>
              <a:rPr lang="en-US" sz="1600" dirty="0">
                <a:solidFill>
                  <a:srgbClr val="000000"/>
                </a:solidFill>
                <a:latin typeface="Courier New"/>
                <a:cs typeface="Courier New"/>
              </a:rPr>
              <a:t>(</a:t>
            </a:r>
          </a:p>
          <a:p>
            <a:r>
              <a:rPr lang="en-US" sz="1600" dirty="0">
                <a:solidFill>
                  <a:srgbClr val="000000"/>
                </a:solidFill>
                <a:latin typeface="Courier New"/>
                <a:cs typeface="Courier New"/>
              </a:rPr>
              <a:t>"Fork.  Child </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=%d, delay = %</a:t>
            </a:r>
            <a:r>
              <a:rPr lang="en-US" sz="1600" dirty="0" err="1">
                <a:solidFill>
                  <a:srgbClr val="000000"/>
                </a:solidFill>
                <a:latin typeface="Courier New"/>
                <a:cs typeface="Courier New"/>
              </a:rPr>
              <a:t>dms</a:t>
            </a:r>
            <a:r>
              <a:rPr lang="en-US" sz="1600" dirty="0">
                <a:solidFill>
                  <a:srgbClr val="000000"/>
                </a:solidFill>
                <a:latin typeface="Courier New"/>
                <a:cs typeface="Courier New"/>
              </a:rPr>
              <a:t>.  Parent </a:t>
            </a:r>
            <a:r>
              <a:rPr lang="en-US" sz="1600" dirty="0" err="1">
                <a:solidFill>
                  <a:srgbClr val="000000"/>
                </a:solidFill>
                <a:latin typeface="Courier New"/>
                <a:cs typeface="Courier New"/>
              </a:rPr>
              <a:t>pid</a:t>
            </a:r>
            <a:r>
              <a:rPr lang="en-US" sz="1600" dirty="0">
                <a:solidFill>
                  <a:srgbClr val="000000"/>
                </a:solidFill>
                <a:latin typeface="Courier New"/>
                <a:cs typeface="Courier New"/>
              </a:rPr>
              <a:t>=%d, delay = %</a:t>
            </a:r>
            <a:r>
              <a:rPr lang="en-US" sz="1600" dirty="0" err="1">
                <a:solidFill>
                  <a:srgbClr val="000000"/>
                </a:solidFill>
                <a:latin typeface="Courier New"/>
                <a:cs typeface="Courier New"/>
              </a:rPr>
              <a:t>dms</a:t>
            </a:r>
            <a:r>
              <a:rPr lang="en-US" sz="1600" dirty="0">
                <a:solidFill>
                  <a:srgbClr val="000000"/>
                </a:solidFill>
                <a:latin typeface="Courier New"/>
                <a:cs typeface="Courier New"/>
              </a:rPr>
              <a:t>\n",</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child_pid_or_zero</a:t>
            </a:r>
            <a:r>
              <a:rPr lang="en-US" sz="1600" dirty="0">
                <a:solidFill>
                  <a:srgbClr val="000000"/>
                </a:solidFill>
                <a:latin typeface="Courier New"/>
                <a:cs typeface="Courier New"/>
              </a:rPr>
              <a:t>, </a:t>
            </a:r>
            <a:r>
              <a:rPr lang="en-US" sz="1600" dirty="0" err="1">
                <a:solidFill>
                  <a:srgbClr val="000000"/>
                </a:solidFill>
                <a:latin typeface="Courier New"/>
                <a:cs typeface="Courier New"/>
              </a:rPr>
              <a:t>child_delay</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parent_pid</a:t>
            </a:r>
            <a:r>
              <a:rPr lang="en-US" sz="1600" dirty="0">
                <a:solidFill>
                  <a:srgbClr val="000000"/>
                </a:solidFill>
                <a:latin typeface="Courier New"/>
                <a:cs typeface="Courier New"/>
              </a:rPr>
              <a:t>, </a:t>
            </a:r>
            <a:r>
              <a:rPr lang="en-US" sz="1600" dirty="0" err="1">
                <a:solidFill>
                  <a:srgbClr val="000000"/>
                </a:solidFill>
                <a:latin typeface="Courier New"/>
                <a:cs typeface="Courier New"/>
              </a:rPr>
              <a:t>parent_delay</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r>
              <a:rPr lang="en-US" sz="1600" dirty="0" err="1">
                <a:solidFill>
                  <a:srgbClr val="000000"/>
                </a:solidFill>
                <a:latin typeface="Courier New"/>
                <a:cs typeface="Courier New"/>
              </a:rPr>
              <a:t>fflush</a:t>
            </a:r>
            <a:r>
              <a:rPr lang="en-US" sz="1600" dirty="0">
                <a:solidFill>
                  <a:srgbClr val="000000"/>
                </a:solidFill>
                <a:latin typeface="Courier New"/>
                <a:cs typeface="Courier New"/>
              </a:rPr>
              <a:t>(</a:t>
            </a:r>
            <a:r>
              <a:rPr lang="en-US" sz="1600" dirty="0" err="1">
                <a:solidFill>
                  <a:srgbClr val="000000"/>
                </a:solidFill>
                <a:latin typeface="Courier New"/>
                <a:cs typeface="Courier New"/>
              </a:rPr>
              <a:t>stdout</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p>
          <a:p>
            <a:r>
              <a:rPr lang="en-US" sz="1600" dirty="0">
                <a:solidFill>
                  <a:srgbClr val="000000"/>
                </a:solidFill>
                <a:latin typeface="Courier New"/>
                <a:cs typeface="Courier New"/>
              </a:rPr>
              <a:t>        </a:t>
            </a:r>
            <a:r>
              <a:rPr lang="en-US" sz="1600" dirty="0" err="1">
                <a:solidFill>
                  <a:srgbClr val="FF0000"/>
                </a:solidFill>
                <a:latin typeface="Courier New"/>
                <a:cs typeface="Courier New"/>
              </a:rPr>
              <a:t>ms_sleep</a:t>
            </a:r>
            <a:r>
              <a:rPr lang="en-US" sz="1600" dirty="0">
                <a:solidFill>
                  <a:srgbClr val="FF0000"/>
                </a:solidFill>
                <a:latin typeface="Courier New"/>
                <a:cs typeface="Courier New"/>
              </a:rPr>
              <a:t>(</a:t>
            </a:r>
            <a:r>
              <a:rPr lang="en-US" sz="1600" dirty="0" err="1">
                <a:solidFill>
                  <a:srgbClr val="FF0000"/>
                </a:solidFill>
                <a:latin typeface="Courier New"/>
                <a:cs typeface="Courier New"/>
              </a:rPr>
              <a:t>parent_delay</a:t>
            </a:r>
            <a:r>
              <a:rPr lang="en-US" sz="1600" dirty="0">
                <a:solidFill>
                  <a:srgbClr val="FF0000"/>
                </a:solidFill>
                <a:latin typeface="Courier New"/>
                <a:cs typeface="Courier New"/>
              </a:rPr>
              <a:t>)</a:t>
            </a:r>
            <a:r>
              <a:rPr lang="en-US" sz="1600" dirty="0">
                <a:solidFill>
                  <a:srgbClr val="000000"/>
                </a:solidFill>
                <a:latin typeface="Courier New"/>
                <a:cs typeface="Courier New"/>
              </a:rPr>
              <a:t>;</a:t>
            </a:r>
          </a:p>
          <a:p>
            <a:r>
              <a:rPr lang="en-US" sz="1600" dirty="0">
                <a:solidFill>
                  <a:srgbClr val="000000"/>
                </a:solidFill>
                <a:latin typeface="Courier New"/>
                <a:cs typeface="Courier New"/>
              </a:rPr>
              <a:t>    } else {</a:t>
            </a:r>
          </a:p>
          <a:p>
            <a:r>
              <a:rPr lang="en-US" sz="1600" dirty="0">
                <a:solidFill>
                  <a:srgbClr val="000000"/>
                </a:solidFill>
                <a:latin typeface="Courier New"/>
                <a:cs typeface="Courier New"/>
              </a:rPr>
              <a:t>        /* Child */</a:t>
            </a:r>
          </a:p>
          <a:p>
            <a:r>
              <a:rPr lang="en-US" sz="1600" dirty="0">
                <a:solidFill>
                  <a:srgbClr val="000000"/>
                </a:solidFill>
                <a:latin typeface="Courier New"/>
                <a:cs typeface="Courier New"/>
              </a:rPr>
              <a:t>        </a:t>
            </a:r>
            <a:r>
              <a:rPr lang="en-US" sz="1600" dirty="0" err="1">
                <a:solidFill>
                  <a:srgbClr val="0000FF"/>
                </a:solidFill>
                <a:latin typeface="Courier New"/>
                <a:cs typeface="Courier New"/>
              </a:rPr>
              <a:t>ms_sleep</a:t>
            </a:r>
            <a:r>
              <a:rPr lang="en-US" sz="1600" dirty="0">
                <a:solidFill>
                  <a:srgbClr val="0000FF"/>
                </a:solidFill>
                <a:latin typeface="Courier New"/>
                <a:cs typeface="Courier New"/>
              </a:rPr>
              <a:t>(</a:t>
            </a:r>
            <a:r>
              <a:rPr lang="en-US" sz="1600" dirty="0" err="1">
                <a:solidFill>
                  <a:srgbClr val="0000FF"/>
                </a:solidFill>
                <a:latin typeface="Courier New"/>
                <a:cs typeface="Courier New"/>
              </a:rPr>
              <a:t>child_delay</a:t>
            </a:r>
            <a:r>
              <a:rPr lang="en-US" sz="1600" dirty="0">
                <a:solidFill>
                  <a:srgbClr val="0000FF"/>
                </a:solidFill>
                <a:latin typeface="Courier New"/>
                <a:cs typeface="Courier New"/>
              </a:rPr>
              <a:t>)</a:t>
            </a:r>
            <a:r>
              <a:rPr lang="en-US" sz="1600" dirty="0">
                <a:solidFill>
                  <a:srgbClr val="000000"/>
                </a:solidFill>
                <a:latin typeface="Courier New"/>
                <a:cs typeface="Courier New"/>
              </a:rPr>
              <a:t>;</a:t>
            </a:r>
          </a:p>
          <a:p>
            <a:r>
              <a:rPr lang="en-US" sz="1600" dirty="0">
                <a:solidFill>
                  <a:srgbClr val="000000"/>
                </a:solidFill>
                <a:latin typeface="Courier New"/>
                <a:cs typeface="Courier New"/>
              </a:rPr>
              <a:t>    }</a:t>
            </a:r>
          </a:p>
          <a:p>
            <a:r>
              <a:rPr lang="en-US" sz="1600" dirty="0">
                <a:solidFill>
                  <a:srgbClr val="000000"/>
                </a:solidFill>
                <a:latin typeface="Courier New"/>
                <a:cs typeface="Courier New"/>
              </a:rPr>
              <a:t>    return </a:t>
            </a:r>
            <a:r>
              <a:rPr lang="en-US" sz="1600" dirty="0" err="1">
                <a:solidFill>
                  <a:srgbClr val="000000"/>
                </a:solidFill>
                <a:latin typeface="Courier New"/>
                <a:cs typeface="Courier New"/>
              </a:rPr>
              <a:t>child_pid_or_zero</a:t>
            </a:r>
            <a:r>
              <a:rPr lang="en-US" sz="1600" dirty="0">
                <a:solidFill>
                  <a:srgbClr val="000000"/>
                </a:solidFill>
                <a:latin typeface="Courier New"/>
                <a:cs typeface="Courier New"/>
              </a:rPr>
              <a:t>;</a:t>
            </a:r>
          </a:p>
          <a:p>
            <a:r>
              <a:rPr lang="en-US" sz="1600" dirty="0">
                <a:solidFill>
                  <a:srgbClr val="000000"/>
                </a:solidFill>
                <a:latin typeface="Courier New"/>
                <a:cs typeface="Courier New"/>
              </a:rPr>
              <a:t>}</a:t>
            </a:r>
          </a:p>
        </p:txBody>
      </p:sp>
      <p:sp>
        <p:nvSpPr>
          <p:cNvPr id="7" name="Rectangle 3"/>
          <p:cNvSpPr>
            <a:spLocks noChangeArrowheads="1"/>
          </p:cNvSpPr>
          <p:nvPr/>
        </p:nvSpPr>
        <p:spPr bwMode="auto">
          <a:xfrm>
            <a:off x="7266262" y="6486417"/>
            <a:ext cx="1344338"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myfork.c</a:t>
            </a:r>
            <a:endParaRPr lang="en-GB" sz="1800" b="1" i="1" dirty="0">
              <a:solidFill>
                <a:schemeClr val="tx1">
                  <a:lumMod val="50000"/>
                  <a:lumOff val="50000"/>
                </a:schemeClr>
              </a:solidFill>
              <a:latin typeface="Courier New" pitchFamily="49" charset="0"/>
              <a:ea typeface="msgothic" charset="0"/>
              <a:cs typeface="msgothic" charset="0"/>
            </a:endParaRPr>
          </a:p>
        </p:txBody>
      </p:sp>
    </p:spTree>
    <p:extLst>
      <p:ext uri="{BB962C8B-B14F-4D97-AF65-F5344CB8AC3E}">
        <p14:creationId xmlns:p14="http://schemas.microsoft.com/office/powerpoint/2010/main" val="531894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a:xfrm>
            <a:off x="381000" y="493712"/>
            <a:ext cx="6299200" cy="573088"/>
          </a:xfrm>
        </p:spPr>
        <p:txBody>
          <a:bodyPr/>
          <a:lstStyle/>
          <a:p>
            <a:r>
              <a:rPr lang="en-US"/>
              <a:t>Altering the Control Flow</a:t>
            </a:r>
          </a:p>
        </p:txBody>
      </p:sp>
      <p:sp>
        <p:nvSpPr>
          <p:cNvPr id="473091" name="Rectangle 3"/>
          <p:cNvSpPr>
            <a:spLocks noGrp="1" noChangeArrowheads="1"/>
          </p:cNvSpPr>
          <p:nvPr>
            <p:ph type="body" idx="1"/>
          </p:nvPr>
        </p:nvSpPr>
        <p:spPr>
          <a:xfrm>
            <a:off x="381000" y="1250950"/>
            <a:ext cx="8624887" cy="5378450"/>
          </a:xfrm>
        </p:spPr>
        <p:txBody>
          <a:bodyPr/>
          <a:lstStyle/>
          <a:p>
            <a:r>
              <a:rPr lang="en-US" dirty="0"/>
              <a:t>Up to now: two mechanisms for changing control flow:</a:t>
            </a:r>
          </a:p>
          <a:p>
            <a:pPr lvl="1"/>
            <a:r>
              <a:rPr lang="en-US" dirty="0"/>
              <a:t>Jumps and branches</a:t>
            </a:r>
          </a:p>
          <a:p>
            <a:pPr lvl="1"/>
            <a:r>
              <a:rPr lang="en-US" dirty="0"/>
              <a:t>Call and return</a:t>
            </a:r>
          </a:p>
          <a:p>
            <a:pPr lvl="1">
              <a:buFont typeface="Wingdings" pitchFamily="2" charset="2"/>
              <a:buNone/>
            </a:pPr>
            <a:r>
              <a:rPr lang="en-US" dirty="0"/>
              <a:t>React to changes in </a:t>
            </a:r>
            <a:r>
              <a:rPr lang="en-US" b="1" i="1" dirty="0">
                <a:solidFill>
                  <a:srgbClr val="C00000"/>
                </a:solidFill>
              </a:rPr>
              <a:t>program state</a:t>
            </a:r>
          </a:p>
          <a:p>
            <a:pPr lvl="1">
              <a:buFont typeface="Wingdings" pitchFamily="2" charset="2"/>
              <a:buNone/>
            </a:pPr>
            <a:endParaRPr lang="en-US" dirty="0"/>
          </a:p>
          <a:p>
            <a:r>
              <a:rPr lang="en-US" dirty="0"/>
              <a:t>Insufficient  for a useful system: </a:t>
            </a:r>
            <a:br>
              <a:rPr lang="en-US" dirty="0"/>
            </a:br>
            <a:r>
              <a:rPr lang="en-US" dirty="0"/>
              <a:t>Difficult to react to changes in </a:t>
            </a:r>
            <a:r>
              <a:rPr lang="en-US" i="1" dirty="0">
                <a:solidFill>
                  <a:srgbClr val="C00000"/>
                </a:solidFill>
              </a:rPr>
              <a:t>system state </a:t>
            </a:r>
          </a:p>
          <a:p>
            <a:pPr lvl="1"/>
            <a:r>
              <a:rPr lang="en-US" dirty="0"/>
              <a:t>Data arrives from a disk or a network adapter</a:t>
            </a:r>
          </a:p>
          <a:p>
            <a:pPr lvl="1"/>
            <a:r>
              <a:rPr lang="en-US" dirty="0"/>
              <a:t>Instruction divides by zero</a:t>
            </a:r>
          </a:p>
          <a:p>
            <a:pPr lvl="1"/>
            <a:r>
              <a:rPr lang="en-US" dirty="0"/>
              <a:t>User hits Ctrl-C at the keyboard</a:t>
            </a:r>
          </a:p>
          <a:p>
            <a:pPr lvl="1"/>
            <a:r>
              <a:rPr lang="en-US" dirty="0"/>
              <a:t>System timer expires</a:t>
            </a:r>
          </a:p>
          <a:p>
            <a:endParaRPr lang="en-US" dirty="0"/>
          </a:p>
          <a:p>
            <a:r>
              <a:rPr lang="en-US" dirty="0"/>
              <a:t>System needs mechanisms for “exceptional control flow”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3091">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3091">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3091">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3091">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3091">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309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a:xfrm>
            <a:off x="304800" y="493712"/>
            <a:ext cx="8686800" cy="573088"/>
          </a:xfrm>
        </p:spPr>
        <p:txBody>
          <a:bodyPr/>
          <a:lstStyle/>
          <a:p>
            <a:r>
              <a:rPr lang="en-US"/>
              <a:t>Exceptional Control Flow</a:t>
            </a:r>
          </a:p>
        </p:txBody>
      </p:sp>
      <p:sp>
        <p:nvSpPr>
          <p:cNvPr id="474115" name="Rectangle 3"/>
          <p:cNvSpPr>
            <a:spLocks noGrp="1" noChangeArrowheads="1"/>
          </p:cNvSpPr>
          <p:nvPr>
            <p:ph type="body" idx="1"/>
          </p:nvPr>
        </p:nvSpPr>
        <p:spPr>
          <a:xfrm>
            <a:off x="303213" y="1282700"/>
            <a:ext cx="8281987" cy="5118100"/>
          </a:xfrm>
        </p:spPr>
        <p:txBody>
          <a:bodyPr/>
          <a:lstStyle/>
          <a:p>
            <a:r>
              <a:rPr lang="en-US" dirty="0"/>
              <a:t>Exists at all levels of a computer system</a:t>
            </a:r>
          </a:p>
          <a:p>
            <a:r>
              <a:rPr lang="en-US" dirty="0"/>
              <a:t>Low level mechanisms</a:t>
            </a:r>
          </a:p>
          <a:p>
            <a:pPr lvl="1"/>
            <a:r>
              <a:rPr lang="en-US" dirty="0"/>
              <a:t>1. </a:t>
            </a:r>
            <a:r>
              <a:rPr lang="en-US" b="1" dirty="0">
                <a:solidFill>
                  <a:srgbClr val="FF0000"/>
                </a:solidFill>
              </a:rPr>
              <a:t>Exceptions </a:t>
            </a:r>
          </a:p>
          <a:p>
            <a:pPr lvl="2"/>
            <a:r>
              <a:rPr lang="en-US" dirty="0"/>
              <a:t>Change in control flow in response to a system event </a:t>
            </a:r>
            <a:br>
              <a:rPr lang="en-US" dirty="0"/>
            </a:br>
            <a:r>
              <a:rPr lang="en-US" dirty="0"/>
              <a:t>(i.e.,  change in system state)</a:t>
            </a:r>
          </a:p>
          <a:p>
            <a:pPr lvl="2"/>
            <a:r>
              <a:rPr lang="en-US" dirty="0"/>
              <a:t>Implemented using combination of hardware and OS software	</a:t>
            </a:r>
          </a:p>
          <a:p>
            <a:r>
              <a:rPr lang="en-US" dirty="0"/>
              <a:t>Higher level mechanisms</a:t>
            </a:r>
          </a:p>
          <a:p>
            <a:pPr lvl="1"/>
            <a:r>
              <a:rPr lang="en-US" dirty="0"/>
              <a:t>2. </a:t>
            </a:r>
            <a:r>
              <a:rPr lang="en-US" b="1" dirty="0">
                <a:solidFill>
                  <a:srgbClr val="FF0000"/>
                </a:solidFill>
              </a:rPr>
              <a:t>Process context switch</a:t>
            </a:r>
          </a:p>
          <a:p>
            <a:pPr lvl="2"/>
            <a:r>
              <a:rPr lang="en-US" dirty="0"/>
              <a:t>Implemented by OS software and hardware timer</a:t>
            </a:r>
          </a:p>
          <a:p>
            <a:pPr lvl="1"/>
            <a:r>
              <a:rPr lang="en-US" dirty="0"/>
              <a:t>3. </a:t>
            </a:r>
            <a:r>
              <a:rPr lang="en-US" b="1" dirty="0">
                <a:solidFill>
                  <a:srgbClr val="FF0000"/>
                </a:solidFill>
              </a:rPr>
              <a:t>Signals</a:t>
            </a:r>
          </a:p>
          <a:p>
            <a:pPr lvl="2"/>
            <a:r>
              <a:rPr lang="en-US" dirty="0"/>
              <a:t>Implemented by OS software </a:t>
            </a:r>
          </a:p>
          <a:p>
            <a:pPr lvl="1"/>
            <a:r>
              <a:rPr lang="en-US" dirty="0"/>
              <a:t>4. </a:t>
            </a:r>
            <a:r>
              <a:rPr lang="en-US" b="1" dirty="0">
                <a:solidFill>
                  <a:srgbClr val="FF0000"/>
                </a:solidFill>
              </a:rPr>
              <a:t>Nonlocal jumps</a:t>
            </a:r>
            <a:r>
              <a:rPr lang="en-US" dirty="0"/>
              <a:t>: </a:t>
            </a:r>
            <a:r>
              <a:rPr lang="en-US" dirty="0" err="1">
                <a:latin typeface="Courier New"/>
                <a:cs typeface="Courier New"/>
              </a:rPr>
              <a:t>setjmp</a:t>
            </a:r>
            <a:r>
              <a:rPr lang="en-US" dirty="0">
                <a:latin typeface="Courier New"/>
                <a:cs typeface="Courier New"/>
              </a:rPr>
              <a:t>()</a:t>
            </a:r>
            <a:r>
              <a:rPr lang="en-US" dirty="0">
                <a:cs typeface="Courier New"/>
              </a:rPr>
              <a:t> and </a:t>
            </a:r>
            <a:r>
              <a:rPr lang="en-US" dirty="0" err="1">
                <a:latin typeface="Courier New"/>
                <a:cs typeface="Courier New"/>
              </a:rPr>
              <a:t>longjmp</a:t>
            </a:r>
            <a:r>
              <a:rPr lang="en-US" dirty="0">
                <a:latin typeface="Courier New"/>
                <a:cs typeface="Courier New"/>
              </a:rPr>
              <a:t>()</a:t>
            </a:r>
          </a:p>
          <a:p>
            <a:pPr lvl="2"/>
            <a:r>
              <a:rPr lang="en-US" dirty="0"/>
              <a:t>Implemented by C runtime library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411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411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411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411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7411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411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411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411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411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4115">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7411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p:txBody>
          <a:bodyPr/>
          <a:lstStyle/>
          <a:p>
            <a:r>
              <a:rPr lang="en-US" dirty="0">
                <a:solidFill>
                  <a:srgbClr val="7F7F7F"/>
                </a:solidFill>
              </a:rPr>
              <a:t>Exceptional Control Flow</a:t>
            </a:r>
          </a:p>
          <a:p>
            <a:r>
              <a:rPr lang="en-US" dirty="0"/>
              <a:t>Exceptions</a:t>
            </a:r>
          </a:p>
          <a:p>
            <a:r>
              <a:rPr lang="en-US" dirty="0">
                <a:solidFill>
                  <a:schemeClr val="bg1">
                    <a:lumMod val="50000"/>
                  </a:schemeClr>
                </a:solidFill>
              </a:rPr>
              <a:t>Processes</a:t>
            </a:r>
          </a:p>
          <a:p>
            <a:r>
              <a:rPr lang="en-US" dirty="0">
                <a:solidFill>
                  <a:schemeClr val="bg1">
                    <a:lumMod val="50000"/>
                  </a:schemeClr>
                </a:solidFill>
              </a:rPr>
              <a:t>Process Control</a:t>
            </a:r>
          </a:p>
        </p:txBody>
      </p:sp>
    </p:spTree>
    <p:extLst>
      <p:ext uri="{BB962C8B-B14F-4D97-AF65-F5344CB8AC3E}">
        <p14:creationId xmlns:p14="http://schemas.microsoft.com/office/powerpoint/2010/main" val="34469108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lgn="ctr">
          <a:solidFill>
            <a:schemeClr val="tx1"/>
          </a:solidFill>
          <a:prstDash val="solid"/>
          <a:round/>
          <a:headEnd type="none" w="med" len="med"/>
          <a:tailEnd type="arrow" w="med" len="med"/>
        </a:ln>
        <a:effectLst/>
      </a:spPr>
      <a:bodyPr rtlCol="0" anchor="ctr"/>
      <a:lstStyle>
        <a:defPPr algn="ctr">
          <a:defRPr/>
        </a:defPPr>
      </a:lstStyle>
    </a:spDef>
    <a:lnDef>
      <a:spPr bwMode="auto">
        <a:noFill/>
        <a:ln w="25400"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imple Light">
  <a:themeElements>
    <a:clrScheme name="Simple Light">
      <a:dk1>
        <a:srgbClr val="4D4D4D"/>
      </a:dk1>
      <a:lt1>
        <a:srgbClr val="FFFFFF"/>
      </a:lt1>
      <a:dk2>
        <a:srgbClr val="B3B3B3"/>
      </a:dk2>
      <a:lt2>
        <a:srgbClr val="EEEEEE"/>
      </a:lt2>
      <a:accent1>
        <a:srgbClr val="CC002B"/>
      </a:accent1>
      <a:accent2>
        <a:srgbClr val="8D0016"/>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template2007</Template>
  <TotalTime>17287</TotalTime>
  <Words>5713</Words>
  <Application>Microsoft Office PowerPoint</Application>
  <PresentationFormat>On-screen Show (4:3)</PresentationFormat>
  <Paragraphs>1297</Paragraphs>
  <Slides>67</Slides>
  <Notes>48</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67</vt:i4>
      </vt:variant>
    </vt:vector>
  </HeadingPairs>
  <TitlesOfParts>
    <vt:vector size="80" baseType="lpstr">
      <vt:lpstr>Arial</vt:lpstr>
      <vt:lpstr>Arial Narrow</vt:lpstr>
      <vt:lpstr>Calibri</vt:lpstr>
      <vt:lpstr>Courier</vt:lpstr>
      <vt:lpstr>Courier New</vt:lpstr>
      <vt:lpstr>Menlo-Regular</vt:lpstr>
      <vt:lpstr>Open Sans</vt:lpstr>
      <vt:lpstr>Source Serif Pro</vt:lpstr>
      <vt:lpstr>Times New Roman</vt:lpstr>
      <vt:lpstr>Wingdings</vt:lpstr>
      <vt:lpstr>Wingdings 2</vt:lpstr>
      <vt:lpstr>template2007</vt:lpstr>
      <vt:lpstr>Simple Light</vt:lpstr>
      <vt:lpstr>Exceptional Control Flow:  Exceptions and Processes  15-213/14-513/15-513: Introduction to Computer Systems 17th Lecture, October 28, 2021</vt:lpstr>
      <vt:lpstr>Malloclab bootcamp</vt:lpstr>
      <vt:lpstr>Printers Used to Catch on Fire</vt:lpstr>
      <vt:lpstr>Highly Exceptional Control Flow</vt:lpstr>
      <vt:lpstr>Today</vt:lpstr>
      <vt:lpstr>Control Flow</vt:lpstr>
      <vt:lpstr>Altering the Control Flow</vt:lpstr>
      <vt:lpstr>Exceptional Control Flow</vt:lpstr>
      <vt:lpstr>Today</vt:lpstr>
      <vt:lpstr>Exceptions</vt:lpstr>
      <vt:lpstr>Exception Tables</vt:lpstr>
      <vt:lpstr> (partial) Taxonomy</vt:lpstr>
      <vt:lpstr>Asynchronous Exceptions (Interrupts)</vt:lpstr>
      <vt:lpstr>Synchronous Exceptions</vt:lpstr>
      <vt:lpstr>System Calls</vt:lpstr>
      <vt:lpstr>System Call Example: Opening File</vt:lpstr>
      <vt:lpstr>System Call Example: Opening File</vt:lpstr>
      <vt:lpstr>Fault Example: Page Fault</vt:lpstr>
      <vt:lpstr>Fault Example: Invalid Memory Reference</vt:lpstr>
      <vt:lpstr>Today</vt:lpstr>
      <vt:lpstr>Processes</vt:lpstr>
      <vt:lpstr>Multiprocessing: The Illusion</vt:lpstr>
      <vt:lpstr>Multiprocessing Example</vt:lpstr>
      <vt:lpstr>Multiprocessing: The (Traditional) Reality</vt:lpstr>
      <vt:lpstr>Multiprocessing: The (Traditional) Reality</vt:lpstr>
      <vt:lpstr>Multiprocessing: The (Traditional) Reality</vt:lpstr>
      <vt:lpstr>Multiprocessing: The (Traditional) Reality</vt:lpstr>
      <vt:lpstr>Multiprocessing: The (Modern) Reality</vt:lpstr>
      <vt:lpstr>Concurrent Processes</vt:lpstr>
      <vt:lpstr>User View of Concurrent Processes</vt:lpstr>
      <vt:lpstr>Context Switching</vt:lpstr>
      <vt:lpstr>Today</vt:lpstr>
      <vt:lpstr>System Call Error Handling</vt:lpstr>
      <vt:lpstr>Error-reporting functions </vt:lpstr>
      <vt:lpstr>Error-handling Wrappers </vt:lpstr>
      <vt:lpstr>Obtaining Process IDs</vt:lpstr>
      <vt:lpstr>Creating and Terminating Processes</vt:lpstr>
      <vt:lpstr>Terminating Processes </vt:lpstr>
      <vt:lpstr>Creating Processes</vt:lpstr>
      <vt:lpstr>Conceptual View of fork</vt:lpstr>
      <vt:lpstr>The fork Function Revisited</vt:lpstr>
      <vt:lpstr>fork Example</vt:lpstr>
      <vt:lpstr>fork Example</vt:lpstr>
      <vt:lpstr>Modeling fork with Process Graphs</vt:lpstr>
      <vt:lpstr>Process Graph Example</vt:lpstr>
      <vt:lpstr>Interpreting Process Graphs</vt:lpstr>
      <vt:lpstr>fork Example: Two consecutive forks</vt:lpstr>
      <vt:lpstr>fork Example: Nested forks in parent</vt:lpstr>
      <vt:lpstr>fork Example: Nested forks in children</vt:lpstr>
      <vt:lpstr>Quiz  https://canvas.cmu.edu/courses/24383/quizzes/67223  </vt:lpstr>
      <vt:lpstr>Reaping Child Processes</vt:lpstr>
      <vt:lpstr>Zombie Example</vt:lpstr>
      <vt:lpstr>Non- terminating Child Example</vt:lpstr>
      <vt:lpstr>wait: Synchronizing with Children</vt:lpstr>
      <vt:lpstr>wait: Synchronizing with Children</vt:lpstr>
      <vt:lpstr>wait: Synchronizing with Children</vt:lpstr>
      <vt:lpstr>Another wait Example</vt:lpstr>
      <vt:lpstr>waitpid: Waiting for a Specific Process</vt:lpstr>
      <vt:lpstr>execve: Loading and Running Programs</vt:lpstr>
      <vt:lpstr>execve Example</vt:lpstr>
      <vt:lpstr>Structure of  the stack when a new program starts</vt:lpstr>
      <vt:lpstr>The execve Function Revisited</vt:lpstr>
      <vt:lpstr>Plagiarism</vt:lpstr>
      <vt:lpstr>Summary</vt:lpstr>
      <vt:lpstr>Summary (cont.)</vt:lpstr>
      <vt:lpstr>Making fork More Nondeterministic</vt:lpstr>
      <vt:lpstr>Variable delay fork</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Markus Pueschel</dc:creator>
  <dc:description>Redesign of slides created by Randal E. Bryant and David R. O'Hallaron</dc:description>
  <cp:lastModifiedBy>David Varodayan</cp:lastModifiedBy>
  <cp:revision>684</cp:revision>
  <cp:lastPrinted>1999-09-20T15:19:18Z</cp:lastPrinted>
  <dcterms:created xsi:type="dcterms:W3CDTF">2011-10-11T15:51:12Z</dcterms:created>
  <dcterms:modified xsi:type="dcterms:W3CDTF">2021-10-26T05:19:32Z</dcterms:modified>
</cp:coreProperties>
</file>