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542" r:id="rId2"/>
    <p:sldId id="1286" r:id="rId3"/>
    <p:sldId id="1287" r:id="rId4"/>
    <p:sldId id="1283" r:id="rId5"/>
    <p:sldId id="1204" r:id="rId6"/>
    <p:sldId id="1282" r:id="rId7"/>
    <p:sldId id="1202" r:id="rId8"/>
    <p:sldId id="1252" r:id="rId9"/>
    <p:sldId id="1213" r:id="rId10"/>
    <p:sldId id="1310" r:id="rId11"/>
    <p:sldId id="1309" r:id="rId12"/>
    <p:sldId id="1289" r:id="rId13"/>
    <p:sldId id="1292" r:id="rId14"/>
    <p:sldId id="1293" r:id="rId15"/>
    <p:sldId id="1294" r:id="rId16"/>
    <p:sldId id="1295" r:id="rId17"/>
    <p:sldId id="1296" r:id="rId18"/>
    <p:sldId id="1299" r:id="rId19"/>
    <p:sldId id="1297" r:id="rId20"/>
    <p:sldId id="1216" r:id="rId21"/>
    <p:sldId id="1217" r:id="rId22"/>
    <p:sldId id="1290" r:id="rId23"/>
    <p:sldId id="1249" r:id="rId24"/>
    <p:sldId id="1218" r:id="rId25"/>
    <p:sldId id="1219" r:id="rId26"/>
    <p:sldId id="1300" r:id="rId27"/>
    <p:sldId id="1302" r:id="rId28"/>
    <p:sldId id="1301" r:id="rId29"/>
    <p:sldId id="1303" r:id="rId30"/>
    <p:sldId id="1306" r:id="rId31"/>
    <p:sldId id="1220" r:id="rId32"/>
    <p:sldId id="1221" r:id="rId33"/>
    <p:sldId id="1222" r:id="rId34"/>
    <p:sldId id="1307" r:id="rId35"/>
    <p:sldId id="1223" r:id="rId36"/>
    <p:sldId id="1224" r:id="rId37"/>
    <p:sldId id="1253" r:id="rId38"/>
    <p:sldId id="1254" r:id="rId39"/>
    <p:sldId id="1225" r:id="rId40"/>
    <p:sldId id="1226" r:id="rId41"/>
    <p:sldId id="1261" r:id="rId42"/>
    <p:sldId id="1227" r:id="rId43"/>
    <p:sldId id="1228" r:id="rId44"/>
    <p:sldId id="1229" r:id="rId45"/>
    <p:sldId id="1230" r:id="rId46"/>
    <p:sldId id="1247" r:id="rId47"/>
    <p:sldId id="1266" r:id="rId48"/>
    <p:sldId id="1268" r:id="rId49"/>
    <p:sldId id="1269" r:id="rId50"/>
    <p:sldId id="1267" r:id="rId51"/>
    <p:sldId id="1270" r:id="rId52"/>
    <p:sldId id="1260" r:id="rId53"/>
    <p:sldId id="1272" r:id="rId54"/>
    <p:sldId id="1314" r:id="rId55"/>
    <p:sldId id="1255" r:id="rId56"/>
    <p:sldId id="1256" r:id="rId57"/>
    <p:sldId id="1273" r:id="rId58"/>
    <p:sldId id="1274" r:id="rId59"/>
    <p:sldId id="1275" r:id="rId60"/>
    <p:sldId id="1277" r:id="rId61"/>
    <p:sldId id="1276" r:id="rId62"/>
    <p:sldId id="1278" r:id="rId63"/>
    <p:sldId id="1279" r:id="rId64"/>
    <p:sldId id="1280" r:id="rId65"/>
    <p:sldId id="1250" r:id="rId66"/>
    <p:sldId id="1238" r:id="rId67"/>
    <p:sldId id="1265" r:id="rId68"/>
    <p:sldId id="1232" r:id="rId69"/>
    <p:sldId id="1233" r:id="rId70"/>
    <p:sldId id="1281" r:id="rId71"/>
    <p:sldId id="1234" r:id="rId72"/>
    <p:sldId id="1235" r:id="rId73"/>
    <p:sldId id="1236" r:id="rId74"/>
    <p:sldId id="1237" r:id="rId75"/>
  </p:sldIdLst>
  <p:sldSz cx="9144000" cy="6858000" type="screen4x3"/>
  <p:notesSz cx="6985000" cy="9283700"/>
  <p:custDataLst>
    <p:tags r:id="rId7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7C7"/>
    <a:srgbClr val="E9E1C9"/>
    <a:srgbClr val="E7DDBB"/>
    <a:srgbClr val="FF0000"/>
    <a:srgbClr val="990000"/>
    <a:srgbClr val="F6F5BD"/>
    <a:srgbClr val="BFBFBF"/>
    <a:srgbClr val="D5F1CF"/>
    <a:srgbClr val="DED8C4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4" autoAdjust="0"/>
    <p:restoredTop sz="84360" autoAdjust="0"/>
  </p:normalViewPr>
  <p:slideViewPr>
    <p:cSldViewPr snapToGrid="0" snapToObjects="1">
      <p:cViewPr varScale="1">
        <p:scale>
          <a:sx n="79" d="100"/>
          <a:sy n="79" d="100"/>
        </p:scale>
        <p:origin x="1143" y="42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6928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561" y="0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algn="r"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4065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defTabSz="929681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561" y="8804065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algn="r"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0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shellx</a:t>
            </a:r>
            <a:endParaRPr lang="en-US" dirty="0"/>
          </a:p>
          <a:p>
            <a:r>
              <a:rPr lang="en-US" dirty="0"/>
              <a:t>&gt;/bin/</a:t>
            </a:r>
            <a:r>
              <a:rPr lang="en-US" dirty="0" err="1"/>
              <a:t>ls</a:t>
            </a:r>
            <a:r>
              <a:rPr lang="en-US" dirty="0"/>
              <a:t> –l </a:t>
            </a:r>
            <a:r>
              <a:rPr lang="en-US" dirty="0" err="1"/>
              <a:t>csapp.c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5</a:t>
            </a:r>
          </a:p>
          <a:p>
            <a:r>
              <a:rPr lang="en-US" baseline="0" dirty="0"/>
              <a:t>&gt;./delay 5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ls</a:t>
            </a:r>
            <a:r>
              <a:rPr lang="en-US" baseline="0" dirty="0"/>
              <a:t> </a:t>
            </a:r>
            <a:r>
              <a:rPr lang="en-US" baseline="0" dirty="0" err="1"/>
              <a:t>csapp.c</a:t>
            </a:r>
            <a:endParaRPr lang="en-US" baseline="0" dirty="0"/>
          </a:p>
          <a:p>
            <a:r>
              <a:rPr lang="en-US" baseline="0" dirty="0"/>
              <a:t>&gt;quit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9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18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40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39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02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67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7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4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reaping background jobs, only </a:t>
            </a:r>
            <a:r>
              <a:rPr lang="en-US" dirty="0" err="1"/>
              <a:t>fg</a:t>
            </a:r>
            <a:r>
              <a:rPr lang="en-US" dirty="0"/>
              <a:t> ones via </a:t>
            </a:r>
            <a:r>
              <a:rPr lang="en-US" dirty="0" err="1"/>
              <a:t>waitpid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41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11159" y="703032"/>
            <a:ext cx="4565716" cy="34675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934" tIns="43967" rIns="87934" bIns="4396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r>
              <a:rPr lang="en-US" dirty="0"/>
              <a:t>./</a:t>
            </a:r>
            <a:r>
              <a:rPr lang="en-US" dirty="0" err="1"/>
              <a:t>shellex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10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ps</a:t>
            </a:r>
            <a:endParaRPr lang="en-US" baseline="0" dirty="0"/>
          </a:p>
          <a:p>
            <a:r>
              <a:rPr lang="en-US" baseline="0" dirty="0"/>
              <a:t>...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ps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2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9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11159" y="703032"/>
            <a:ext cx="4565716" cy="34675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934" tIns="43967" rIns="87934" bIns="4396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36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14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9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712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55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8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91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50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39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492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82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122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6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55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38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./delay 100 &amp;</a:t>
            </a:r>
          </a:p>
          <a:p>
            <a:endParaRPr lang="en-US" dirty="0"/>
          </a:p>
          <a:p>
            <a:r>
              <a:rPr lang="en-US" dirty="0" err="1"/>
              <a:t>ps</a:t>
            </a:r>
            <a:endParaRPr lang="en-US" dirty="0"/>
          </a:p>
          <a:p>
            <a:endParaRPr lang="en-US" dirty="0"/>
          </a:p>
          <a:p>
            <a:r>
              <a:rPr lang="en-US" dirty="0"/>
              <a:t>kill -9</a:t>
            </a:r>
            <a:r>
              <a:rPr lang="en-US" baseline="0" dirty="0"/>
              <a:t> XXX</a:t>
            </a:r>
          </a:p>
          <a:p>
            <a:endParaRPr lang="en-US" baseline="0" dirty="0"/>
          </a:p>
          <a:p>
            <a:r>
              <a:rPr lang="en-US" baseline="0" dirty="0" err="1"/>
              <a:t>ps</a:t>
            </a:r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012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608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use kill command:</a:t>
            </a:r>
          </a:p>
          <a:p>
            <a:endParaRPr lang="en-US" dirty="0"/>
          </a:p>
          <a:p>
            <a:r>
              <a:rPr lang="en-US" dirty="0"/>
              <a:t>./forks 17</a:t>
            </a:r>
            <a:r>
              <a:rPr lang="en-US" baseline="0" dirty="0"/>
              <a:t> &amp;</a:t>
            </a:r>
          </a:p>
          <a:p>
            <a:r>
              <a:rPr lang="en-US" baseline="0" dirty="0"/>
              <a:t>kill  (parent)  (Only kills parent)</a:t>
            </a:r>
          </a:p>
          <a:p>
            <a:endParaRPr lang="en-US" baseline="0" dirty="0"/>
          </a:p>
          <a:p>
            <a:r>
              <a:rPr lang="en-US" baseline="0" dirty="0"/>
              <a:t>./forks 17 &amp;</a:t>
            </a:r>
          </a:p>
          <a:p>
            <a:r>
              <a:rPr lang="en-US" baseline="0" dirty="0"/>
              <a:t>kill  (child) (Child becomes a zombie)</a:t>
            </a:r>
          </a:p>
          <a:p>
            <a:endParaRPr lang="en-US" baseline="0" dirty="0"/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9630978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 to use </a:t>
            </a:r>
            <a:r>
              <a:rPr lang="en-US" dirty="0" err="1"/>
              <a:t>interpositioning</a:t>
            </a:r>
            <a:r>
              <a:rPr lang="en-US" baseline="0" dirty="0"/>
              <a:t>  code</a:t>
            </a:r>
          </a:p>
          <a:p>
            <a:endParaRPr lang="en-US" baseline="0" dirty="0"/>
          </a:p>
          <a:p>
            <a:r>
              <a:rPr lang="en-US" baseline="0" dirty="0" err="1"/>
              <a:t>setenv</a:t>
            </a:r>
            <a:r>
              <a:rPr lang="en-US" baseline="0" dirty="0"/>
              <a:t> LD_PRELOAD ./</a:t>
            </a:r>
            <a:r>
              <a:rPr lang="en-US" baseline="0" dirty="0" err="1"/>
              <a:t>myfork.so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setenv</a:t>
            </a:r>
            <a:r>
              <a:rPr lang="en-US" baseline="0" dirty="0"/>
              <a:t> CHILD</a:t>
            </a:r>
          </a:p>
          <a:p>
            <a:endParaRPr lang="en-US" baseline="0" dirty="0"/>
          </a:p>
          <a:p>
            <a:r>
              <a:rPr lang="en-US" baseline="0" dirty="0"/>
              <a:t>./forks 12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259180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22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926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718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176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running: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sigint</a:t>
            </a:r>
            <a:endParaRPr lang="en-US" dirty="0"/>
          </a:p>
          <a:p>
            <a:r>
              <a:rPr lang="en-US" dirty="0"/>
              <a:t>ctrl-C</a:t>
            </a:r>
          </a:p>
          <a:p>
            <a:endParaRPr lang="en-US" dirty="0"/>
          </a:p>
          <a:p>
            <a:r>
              <a:rPr lang="en-US" dirty="0"/>
              <a:t>Code not entirely reliable,</a:t>
            </a:r>
            <a:r>
              <a:rPr lang="en-US" baseline="0" dirty="0"/>
              <a:t> if there’s a delay in pause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249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761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Delivered whenever.  Received on next context switch into A (or some future one)</a:t>
            </a:r>
          </a:p>
        </p:txBody>
      </p:sp>
    </p:spTree>
    <p:extLst>
      <p:ext uri="{BB962C8B-B14F-4D97-AF65-F5344CB8AC3E}">
        <p14:creationId xmlns:p14="http://schemas.microsoft.com/office/powerpoint/2010/main" val="1162346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./forks 14</a:t>
            </a:r>
          </a:p>
          <a:p>
            <a:endParaRPr lang="en-US" dirty="0"/>
          </a:p>
          <a:p>
            <a:r>
              <a:rPr lang="en-US" dirty="0"/>
              <a:t>Hangs.</a:t>
            </a:r>
          </a:p>
          <a:p>
            <a:endParaRPr lang="en-US" dirty="0"/>
          </a:p>
          <a:p>
            <a:r>
              <a:rPr lang="en-US" dirty="0"/>
              <a:t>Multiple children signal before handler runs once.  Children waiting to be reaped are dropped because handler only gets one per invocation.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645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with delays for both child &amp; parent</a:t>
            </a:r>
          </a:p>
        </p:txBody>
      </p:sp>
    </p:spTree>
    <p:extLst>
      <p:ext uri="{BB962C8B-B14F-4D97-AF65-F5344CB8AC3E}">
        <p14:creationId xmlns:p14="http://schemas.microsoft.com/office/powerpoint/2010/main" val="26706814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Procmask</a:t>
            </a:r>
            <a:r>
              <a:rPr lang="en-US" dirty="0"/>
              <a:t> save, restore.  Man for first </a:t>
            </a:r>
            <a:r>
              <a:rPr lang="en-US" dirty="0" err="1"/>
              <a:t>arg</a:t>
            </a:r>
            <a:r>
              <a:rPr lang="en-US" dirty="0"/>
              <a:t> meaning.  Typical use here.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35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still busted; date finishes before </a:t>
            </a:r>
            <a:r>
              <a:rPr lang="en-US" dirty="0" err="1"/>
              <a:t>addjob</a:t>
            </a:r>
            <a:r>
              <a:rPr lang="en-US" dirty="0"/>
              <a:t> runs.  </a:t>
            </a:r>
            <a:r>
              <a:rPr lang="en-US" dirty="0" err="1"/>
              <a:t>Sigchildhandler</a:t>
            </a:r>
            <a:r>
              <a:rPr lang="en-US" dirty="0"/>
              <a:t> runs </a:t>
            </a:r>
            <a:r>
              <a:rPr lang="en-US" dirty="0" err="1"/>
              <a:t>deletejob</a:t>
            </a:r>
            <a:r>
              <a:rPr lang="en-US" dirty="0"/>
              <a:t> before </a:t>
            </a:r>
            <a:r>
              <a:rPr lang="en-US" dirty="0" err="1"/>
              <a:t>addjob</a:t>
            </a:r>
            <a:r>
              <a:rPr lang="en-US" dirty="0"/>
              <a:t> completes.    (due to not yet blocked.</a:t>
            </a:r>
          </a:p>
          <a:p>
            <a:endParaRPr lang="en-US" dirty="0"/>
          </a:p>
          <a:p>
            <a:r>
              <a:rPr lang="en-US" dirty="0"/>
              <a:t>./procmask1</a:t>
            </a:r>
          </a:p>
          <a:p>
            <a:endParaRPr lang="en-US" dirty="0"/>
          </a:p>
          <a:p>
            <a:r>
              <a:rPr lang="en-US" dirty="0" err="1"/>
              <a:t>setenv</a:t>
            </a:r>
            <a:r>
              <a:rPr lang="en-US" baseline="0" dirty="0"/>
              <a:t> CHILD</a:t>
            </a:r>
          </a:p>
          <a:p>
            <a:endParaRPr lang="en-US" baseline="0" dirty="0"/>
          </a:p>
          <a:p>
            <a:r>
              <a:rPr lang="en-US" baseline="0" dirty="0"/>
              <a:t>./procmask1</a:t>
            </a:r>
          </a:p>
          <a:p>
            <a:endParaRPr lang="en-US" baseline="0" dirty="0"/>
          </a:p>
          <a:p>
            <a:r>
              <a:rPr lang="en-US" baseline="0" dirty="0" err="1"/>
              <a:t>Cntl</a:t>
            </a:r>
            <a:r>
              <a:rPr lang="en-US" baseline="0" dirty="0"/>
              <a:t>-C to stop infinite loop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18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24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./procmask2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26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9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race case – can deadlock if we start waiting in pause after the handler has already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275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232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658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206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423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650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0459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0040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55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pstree</a:t>
            </a:r>
            <a:r>
              <a:rPr lang="en-US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3423099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shellx</a:t>
            </a:r>
            <a:endParaRPr lang="en-US" dirty="0"/>
          </a:p>
          <a:p>
            <a:r>
              <a:rPr lang="en-US" dirty="0"/>
              <a:t>&gt;/bin/</a:t>
            </a:r>
            <a:r>
              <a:rPr lang="en-US" dirty="0" err="1"/>
              <a:t>ls</a:t>
            </a:r>
            <a:r>
              <a:rPr lang="en-US" dirty="0"/>
              <a:t> –l </a:t>
            </a:r>
            <a:r>
              <a:rPr lang="en-US" dirty="0" err="1"/>
              <a:t>csapp.c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5</a:t>
            </a:r>
          </a:p>
          <a:p>
            <a:r>
              <a:rPr lang="en-US" baseline="0" dirty="0"/>
              <a:t>&gt;./delay 5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ls</a:t>
            </a:r>
            <a:r>
              <a:rPr lang="en-US" baseline="0" dirty="0"/>
              <a:t> </a:t>
            </a:r>
            <a:r>
              <a:rPr lang="en-US" baseline="0" dirty="0" err="1"/>
              <a:t>csapp.c</a:t>
            </a:r>
            <a:endParaRPr lang="en-US" baseline="0" dirty="0"/>
          </a:p>
          <a:p>
            <a:r>
              <a:rPr lang="en-US" baseline="0" dirty="0"/>
              <a:t>&gt;quit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50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shellx</a:t>
            </a:r>
            <a:endParaRPr lang="en-US" dirty="0"/>
          </a:p>
          <a:p>
            <a:r>
              <a:rPr lang="en-US" dirty="0"/>
              <a:t>&gt;/bin/</a:t>
            </a:r>
            <a:r>
              <a:rPr lang="en-US" dirty="0" err="1"/>
              <a:t>ls</a:t>
            </a:r>
            <a:r>
              <a:rPr lang="en-US" dirty="0"/>
              <a:t> –l </a:t>
            </a:r>
            <a:r>
              <a:rPr lang="en-US" dirty="0" err="1"/>
              <a:t>csapp.c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5</a:t>
            </a:r>
          </a:p>
          <a:p>
            <a:r>
              <a:rPr lang="en-US" baseline="0" dirty="0"/>
              <a:t>&gt;./delay 5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ls</a:t>
            </a:r>
            <a:r>
              <a:rPr lang="en-US" baseline="0" dirty="0"/>
              <a:t> </a:t>
            </a:r>
            <a:r>
              <a:rPr lang="en-US" baseline="0" dirty="0" err="1"/>
              <a:t>csapp.c</a:t>
            </a:r>
            <a:endParaRPr lang="en-US" baseline="0" dirty="0"/>
          </a:p>
          <a:p>
            <a:r>
              <a:rPr lang="en-US" baseline="0" dirty="0"/>
              <a:t>&gt;quit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4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24383/quizzes/67217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799" y="1295400"/>
            <a:ext cx="8119153" cy="2133600"/>
          </a:xfrm>
        </p:spPr>
        <p:txBody>
          <a:bodyPr/>
          <a:lstStyle/>
          <a:p>
            <a:pPr marL="0" indent="0"/>
            <a:r>
              <a:rPr lang="en-US" dirty="0"/>
              <a:t>Exceptional Control Flow: </a:t>
            </a:r>
            <a:br>
              <a:rPr lang="en-US" dirty="0"/>
            </a:br>
            <a:r>
              <a:rPr lang="en-US" dirty="0"/>
              <a:t>Signals and Nonlocal Jumps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sz="2000" b="0" dirty="0"/>
            </a:br>
            <a:r>
              <a:rPr lang="en-US" sz="2000" b="0" dirty="0"/>
              <a:t>18</a:t>
            </a:r>
            <a:r>
              <a:rPr lang="en-US" sz="2000" b="0" baseline="30000" dirty="0"/>
              <a:t>th</a:t>
            </a:r>
            <a:r>
              <a:rPr lang="en-US" sz="2000" b="0" dirty="0"/>
              <a:t> Lecture, November 2, 2021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276" y="39238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Shell Example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57762" y="1207070"/>
            <a:ext cx="6587461" cy="45243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./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shellex</a:t>
            </a:r>
            <a:endParaRPr lang="en-US" sz="1600" dirty="0">
              <a:solidFill>
                <a:srgbClr val="3366FF"/>
              </a:solidFill>
              <a:latin typeface="Courier New" pitchFamily="49" charset="0"/>
            </a:endParaRPr>
          </a:p>
          <a:p>
            <a:r>
              <a:rPr lang="hu-HU" sz="1600" dirty="0">
                <a:latin typeface="Courier New" pitchFamily="49" charset="0"/>
              </a:rPr>
              <a:t>&gt; </a:t>
            </a:r>
            <a:r>
              <a:rPr lang="hu-HU" sz="1600" dirty="0">
                <a:solidFill>
                  <a:srgbClr val="3366FF"/>
                </a:solidFill>
                <a:latin typeface="Courier New" pitchFamily="49" charset="0"/>
              </a:rPr>
              <a:t>/bin/ls -l csapp.c</a:t>
            </a:r>
          </a:p>
          <a:p>
            <a:r>
              <a:rPr lang="hu-HU" sz="1600" dirty="0">
                <a:latin typeface="Courier New" pitchFamily="49" charset="0"/>
              </a:rPr>
              <a:t>-rw-r--r-- 1 bryant users 23053 Jun 15  2015 csapp.c</a:t>
            </a:r>
          </a:p>
          <a:p>
            <a:r>
              <a:rPr lang="hu-HU" sz="1600" dirty="0">
                <a:latin typeface="Courier New" pitchFamily="49" charset="0"/>
              </a:rPr>
              <a:t>&gt; </a:t>
            </a:r>
            <a:r>
              <a:rPr lang="hu-HU" sz="1600" dirty="0">
                <a:solidFill>
                  <a:srgbClr val="3366FF"/>
                </a:solidFill>
                <a:latin typeface="Courier New" pitchFamily="49" charset="0"/>
              </a:rPr>
              <a:t>/bin/ps</a:t>
            </a:r>
          </a:p>
          <a:p>
            <a:r>
              <a:rPr lang="hu-HU" sz="1600" dirty="0">
                <a:latin typeface="Courier New" pitchFamily="49" charset="0"/>
              </a:rPr>
              <a:t>  PID TTY          TIME CMD</a:t>
            </a:r>
          </a:p>
          <a:p>
            <a:r>
              <a:rPr lang="hu-HU" sz="1600" dirty="0">
                <a:latin typeface="Courier New" pitchFamily="49" charset="0"/>
              </a:rPr>
              <a:t>31542 pts/2    00:00:01 tcsh</a:t>
            </a:r>
          </a:p>
          <a:p>
            <a:r>
              <a:rPr lang="hu-HU" sz="1600" dirty="0">
                <a:latin typeface="Courier New" pitchFamily="49" charset="0"/>
              </a:rPr>
              <a:t>32017 pts/2    00:00:00 shellex</a:t>
            </a:r>
          </a:p>
          <a:p>
            <a:r>
              <a:rPr lang="hu-HU" sz="1600" dirty="0">
                <a:latin typeface="Courier New" pitchFamily="49" charset="0"/>
              </a:rPr>
              <a:t>32019 pts/2    00:00:00 ps</a:t>
            </a:r>
          </a:p>
          <a:p>
            <a:r>
              <a:rPr lang="hu-HU" sz="1600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/bin/sleep 10 &amp;</a:t>
            </a:r>
          </a:p>
          <a:p>
            <a:r>
              <a:rPr lang="en-US" sz="1600" dirty="0">
                <a:latin typeface="Courier New" pitchFamily="49" charset="0"/>
              </a:rPr>
              <a:t>32031 /bin/sleep 10 &amp;</a:t>
            </a:r>
          </a:p>
          <a:p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/bin/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ps</a:t>
            </a:r>
            <a:endParaRPr lang="en-US" sz="1600" dirty="0">
              <a:solidFill>
                <a:srgbClr val="3366FF"/>
              </a:solidFill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PID TTY          TIME CMD</a:t>
            </a:r>
          </a:p>
          <a:p>
            <a:r>
              <a:rPr lang="en-US" sz="1600" dirty="0">
                <a:latin typeface="Courier New" pitchFamily="49" charset="0"/>
              </a:rPr>
              <a:t>31542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00:00:01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32024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emacs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32030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shellex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32031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sleep</a:t>
            </a:r>
          </a:p>
          <a:p>
            <a:r>
              <a:rPr lang="en-US" sz="1600" dirty="0">
                <a:latin typeface="Courier New" pitchFamily="49" charset="0"/>
              </a:rPr>
              <a:t>32033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r>
              <a:rPr lang="hu-HU" sz="1600" dirty="0">
                <a:latin typeface="Courier New" pitchFamily="49" charset="0"/>
              </a:rPr>
              <a:t>&gt; </a:t>
            </a:r>
            <a:r>
              <a:rPr lang="hu-HU" sz="1600" dirty="0">
                <a:solidFill>
                  <a:srgbClr val="3366FF"/>
                </a:solidFill>
                <a:latin typeface="Courier New" pitchFamily="49" charset="0"/>
              </a:rPr>
              <a:t>quit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8766" y="1394575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Must give full pathnames for programs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3658" y="3167995"/>
            <a:ext cx="285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Run program in background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91223" y="4849502"/>
            <a:ext cx="1897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Sleep is running</a:t>
            </a:r>
          </a:p>
          <a:p>
            <a:pPr marL="63500" indent="287338"/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in background</a:t>
            </a:r>
          </a:p>
        </p:txBody>
      </p:sp>
    </p:spTree>
    <p:extLst>
      <p:ext uri="{BB962C8B-B14F-4D97-AF65-F5344CB8AC3E}">
        <p14:creationId xmlns:p14="http://schemas.microsoft.com/office/powerpoint/2010/main" val="37844110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Shell Implementation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dirty="0"/>
              <a:t>Basic loop</a:t>
            </a:r>
          </a:p>
          <a:p>
            <a:pPr lvl="1"/>
            <a:r>
              <a:rPr lang="en-US" sz="1400" dirty="0"/>
              <a:t>Read line from command line</a:t>
            </a:r>
          </a:p>
          <a:p>
            <a:pPr lvl="1"/>
            <a:r>
              <a:rPr lang="en-US" sz="1400" dirty="0"/>
              <a:t>Execute the requested operation</a:t>
            </a:r>
          </a:p>
          <a:p>
            <a:pPr lvl="2"/>
            <a:r>
              <a:rPr lang="en-US" sz="1400" dirty="0"/>
              <a:t>Built-in command (only one implemented is </a:t>
            </a:r>
            <a:r>
              <a:rPr lang="en-US" sz="1400" b="1" dirty="0">
                <a:latin typeface="Courier New"/>
                <a:cs typeface="Courier New"/>
              </a:rPr>
              <a:t>quit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Load and execute program from file</a:t>
            </a:r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363303" y="3048000"/>
            <a:ext cx="5726798" cy="3429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lnSpcReduction="10000"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"&gt; 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Fgets(cmdline, MAXLINE, stdin);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evaluate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eval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...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6324600" y="3200400"/>
            <a:ext cx="22451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 is a sequence of read/evaluate steps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9340" y="61193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1905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if ((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= Fork()) == 0) {   /* Child runs user job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if 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("%s: Command not found.\n",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/* Parent waits for foreground job to terminate */</a:t>
            </a:r>
          </a:p>
          <a:p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F6F5BD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F6F5BD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F6F5BD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F6F5BD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if 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("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error");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F6F5BD"/>
                </a:solidFill>
                <a:latin typeface="Courier New"/>
                <a:cs typeface="Courier New"/>
              </a:rPr>
              <a:t>        else</a:t>
            </a:r>
          </a:p>
          <a:p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printf("%d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%s",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F6F5BD"/>
                </a:solidFill>
                <a:latin typeface="Courier New"/>
                <a:cs typeface="Courier New"/>
              </a:rPr>
              <a:t>    return;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2598645"/>
            <a:ext cx="8340725" cy="4183155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2013" y="2810493"/>
            <a:ext cx="4800600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parseline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0" dirty="0">
                <a:latin typeface="Calibri" pitchFamily="34" charset="0"/>
              </a:rPr>
              <a:t>will parse ‘</a:t>
            </a:r>
            <a:r>
              <a:rPr lang="en-US" b="0" dirty="0" err="1">
                <a:latin typeface="Calibri" pitchFamily="34" charset="0"/>
              </a:rPr>
              <a:t>buf</a:t>
            </a:r>
            <a:r>
              <a:rPr lang="en-US" b="0" dirty="0">
                <a:latin typeface="Calibri" pitchFamily="34" charset="0"/>
              </a:rPr>
              <a:t>’ into ‘</a:t>
            </a:r>
            <a:r>
              <a:rPr lang="en-US" b="0" dirty="0" err="1">
                <a:latin typeface="Calibri" pitchFamily="34" charset="0"/>
              </a:rPr>
              <a:t>argv</a:t>
            </a:r>
            <a:r>
              <a:rPr lang="en-US" b="0" dirty="0">
                <a:latin typeface="Calibri" pitchFamily="34" charset="0"/>
              </a:rPr>
              <a:t>’ and return whether or not input line ended in ‘&amp;’</a:t>
            </a:r>
          </a:p>
        </p:txBody>
      </p:sp>
    </p:spTree>
    <p:extLst>
      <p:ext uri="{BB962C8B-B14F-4D97-AF65-F5344CB8AC3E}">
        <p14:creationId xmlns:p14="http://schemas.microsoft.com/office/powerpoint/2010/main" val="16632618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048000"/>
            <a:ext cx="8340725" cy="3733800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5791" y="2586335"/>
            <a:ext cx="2736309" cy="46166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Ignore empty lines.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906743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345180"/>
            <a:ext cx="8340725" cy="3436619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4086135"/>
            <a:ext cx="4800600" cy="1569660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If it is a ‘built in’ command, then handle it here in this program.  Otherwise fork/exec the program specified in </a:t>
            </a:r>
            <a:r>
              <a:rPr lang="en-US" b="0" dirty="0" err="1">
                <a:latin typeface="+mn-lt"/>
                <a:cs typeface="Courier New" panose="02070309020205020404" pitchFamily="49" charset="0"/>
              </a:rPr>
              <a:t>argv</a:t>
            </a:r>
            <a:r>
              <a:rPr lang="en-US" b="0" dirty="0">
                <a:latin typeface="+mn-lt"/>
                <a:cs typeface="Courier New" panose="02070309020205020404" pitchFamily="49" charset="0"/>
              </a:rPr>
              <a:t>[0]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44457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505200"/>
            <a:ext cx="8340725" cy="3276599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4086135"/>
            <a:ext cx="4800600" cy="46166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Create child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596737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4547801"/>
            <a:ext cx="8340725" cy="2233998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6287" y="5203134"/>
            <a:ext cx="4800600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Start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b="0" dirty="0">
                <a:latin typeface="+mn-lt"/>
                <a:cs typeface="Courier New" panose="02070309020205020404" pitchFamily="49" charset="0"/>
              </a:rPr>
              <a:t>.</a:t>
            </a:r>
          </a:p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Remember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b="0" dirty="0">
                <a:latin typeface="+mn-lt"/>
                <a:cs typeface="Courier New" panose="02070309020205020404" pitchFamily="49" charset="0"/>
              </a:rPr>
              <a:t> only returns on error.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601895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5734050"/>
            <a:ext cx="8340725" cy="1047748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2584" y="5581471"/>
            <a:ext cx="2979391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If running child in foreground, wait until it is done.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868168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78880" y="4925815"/>
            <a:ext cx="2865120" cy="1569660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If running child in background, print </a:t>
            </a:r>
            <a:r>
              <a:rPr lang="en-US" b="0" dirty="0" err="1">
                <a:latin typeface="+mn-lt"/>
                <a:cs typeface="Courier New" panose="02070309020205020404" pitchFamily="49" charset="0"/>
              </a:rPr>
              <a:t>pid</a:t>
            </a:r>
            <a:r>
              <a:rPr lang="en-US" b="0" dirty="0">
                <a:latin typeface="+mn-lt"/>
                <a:cs typeface="Courier New" panose="02070309020205020404" pitchFamily="49" charset="0"/>
              </a:rPr>
              <a:t> and continue doing other stuff.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187863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7099" y="5088078"/>
            <a:ext cx="2615951" cy="138499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sz="2800" b="0" dirty="0">
                <a:latin typeface="Calibri" pitchFamily="34" charset="0"/>
              </a:rPr>
              <a:t>Oops.  </a:t>
            </a:r>
            <a:r>
              <a:rPr lang="en-US" sz="2800" b="0" i="1" dirty="0">
                <a:latin typeface="Calibri" pitchFamily="34" charset="0"/>
              </a:rPr>
              <a:t>There is a problem with this code.</a:t>
            </a:r>
          </a:p>
        </p:txBody>
      </p:sp>
    </p:spTree>
    <p:extLst>
      <p:ext uri="{BB962C8B-B14F-4D97-AF65-F5344CB8AC3E}">
        <p14:creationId xmlns:p14="http://schemas.microsoft.com/office/powerpoint/2010/main" val="13359636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last lecture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Events that require nonstandard control flow</a:t>
            </a:r>
          </a:p>
          <a:p>
            <a:pPr lvl="1"/>
            <a:r>
              <a:rPr lang="en-US" dirty="0"/>
              <a:t>Generated externally (interrupts) or internally (traps and faults)</a:t>
            </a:r>
          </a:p>
          <a:p>
            <a:endParaRPr lang="en-US" dirty="0"/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At any given time, system has multiple active processes</a:t>
            </a:r>
          </a:p>
          <a:p>
            <a:pPr lvl="1"/>
            <a:r>
              <a:rPr lang="en-US" dirty="0"/>
              <a:t>Only one can execute at a time on any single core</a:t>
            </a:r>
          </a:p>
          <a:p>
            <a:pPr lvl="1"/>
            <a:r>
              <a:rPr lang="en-US" dirty="0"/>
              <a:t>Each process appears to have total control of </a:t>
            </a:r>
            <a:br>
              <a:rPr lang="en-US" dirty="0"/>
            </a:br>
            <a:r>
              <a:rPr lang="en-US" dirty="0"/>
              <a:t>processor + private memory space</a:t>
            </a:r>
          </a:p>
        </p:txBody>
      </p:sp>
    </p:spTree>
    <p:extLst>
      <p:ext uri="{BB962C8B-B14F-4D97-AF65-F5344CB8AC3E}">
        <p14:creationId xmlns:p14="http://schemas.microsoft.com/office/powerpoint/2010/main" val="3934006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Problem with Simple Shell Example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216" y="1220788"/>
            <a:ext cx="8548687" cy="3503612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Shell designed to run indefinitely</a:t>
            </a:r>
          </a:p>
          <a:p>
            <a:pPr marL="684213" lvl="1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Should not accumulate unneeded resources</a:t>
            </a:r>
          </a:p>
          <a:p>
            <a:pPr marL="1084263" lvl="2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</a:t>
            </a:r>
          </a:p>
          <a:p>
            <a:pPr marL="1084263" lvl="2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Child processes</a:t>
            </a:r>
          </a:p>
          <a:p>
            <a:pPr marL="1084263" lvl="2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File descriptors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Our example shell correctly waits for and reaps foreground jobs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what about background jobs?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become zombies when they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never be reaped because shell (typically) will not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create a memory leak that could run the kernel out of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ECF to the Rescue!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25550"/>
            <a:ext cx="8470900" cy="5224463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Exceptional control flow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kernel will interrupt regular processing to alert us when a background process completes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Unix, the alert mechanism is called a </a:t>
            </a:r>
            <a:r>
              <a:rPr lang="en-GB" b="1" i="1" dirty="0">
                <a:solidFill>
                  <a:srgbClr val="C00000"/>
                </a:solidFill>
              </a:rPr>
              <a:t>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75939" y="2057400"/>
            <a:ext cx="7772400" cy="3124200"/>
          </a:xfrm>
        </p:spPr>
        <p:txBody>
          <a:bodyPr/>
          <a:lstStyle/>
          <a:p>
            <a:r>
              <a:rPr lang="en-US" dirty="0"/>
              <a:t>Quiz</a:t>
            </a:r>
            <a:br>
              <a:rPr lang="en-US" dirty="0"/>
            </a:br>
            <a:br>
              <a:rPr lang="en-US" dirty="0"/>
            </a:br>
            <a:r>
              <a:rPr lang="en-US" sz="2400" b="0" dirty="0">
                <a:hlinkClick r:id="rId3"/>
              </a:rPr>
              <a:t>https://canvas.cmu.edu/courses/24383/quizzes/67217</a:t>
            </a:r>
            <a:r>
              <a:rPr lang="en-US" sz="2400" b="0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12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/>
              <a:t>Signals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Nonlocal jumps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Akin to exceptions and interrupts</a:t>
            </a:r>
          </a:p>
          <a:p>
            <a:pPr lvl="1"/>
            <a:r>
              <a:rPr lang="en-US" dirty="0"/>
              <a:t>Sent from the kernel (sometimes at the request of another process) to a process</a:t>
            </a:r>
          </a:p>
          <a:p>
            <a:pPr lvl="1"/>
            <a:r>
              <a:rPr lang="en-US" dirty="0"/>
              <a:t>Signal type is identified by small integer ID’s (1-30)</a:t>
            </a:r>
          </a:p>
          <a:p>
            <a:pPr lvl="1"/>
            <a:r>
              <a:rPr lang="en-US" dirty="0"/>
              <a:t>Only 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73370"/>
              </p:ext>
            </p:extLst>
          </p:nvPr>
        </p:nvGraphicFramePr>
        <p:xfrm>
          <a:off x="609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User typed ctrl-c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4691062"/>
          </a:xfrm>
        </p:spPr>
        <p:txBody>
          <a:bodyPr/>
          <a:lstStyle/>
          <a:p>
            <a:r>
              <a:rPr lang="en-US" dirty="0"/>
              <a:t>Kernel </a:t>
            </a:r>
            <a:r>
              <a:rPr lang="en-US" i="1" dirty="0">
                <a:solidFill>
                  <a:srgbClr val="C00000"/>
                </a:solidFill>
              </a:rPr>
              <a:t>sends</a:t>
            </a:r>
            <a:r>
              <a:rPr lang="en-US" dirty="0"/>
              <a:t> (delivers) a signal to a </a:t>
            </a:r>
            <a:r>
              <a:rPr lang="en-US" i="1" dirty="0">
                <a:solidFill>
                  <a:srgbClr val="C00000"/>
                </a:solidFill>
              </a:rPr>
              <a:t>destination 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updating some state in the context of the destination process</a:t>
            </a:r>
          </a:p>
          <a:p>
            <a:endParaRPr lang="en-US" dirty="0"/>
          </a:p>
          <a:p>
            <a:r>
              <a:rPr lang="en-US" dirty="0"/>
              <a:t>Kernel sends a signal for one of the following reasons:</a:t>
            </a:r>
          </a:p>
          <a:p>
            <a:pPr lvl="1"/>
            <a:r>
              <a:rPr lang="en-US" dirty="0"/>
              <a:t>Kernel has detected a system event such as divide-by-zero (SIGFPE) or the termination of a child process (SIGCHLD)</a:t>
            </a:r>
          </a:p>
          <a:p>
            <a:pPr lvl="1"/>
            <a:r>
              <a:rPr lang="en-US" dirty="0"/>
              <a:t>Another process has invoked the </a:t>
            </a:r>
            <a:r>
              <a:rPr lang="en-US" b="1" dirty="0">
                <a:latin typeface="Courier New" pitchFamily="49" charset="0"/>
              </a:rPr>
              <a:t>kill</a:t>
            </a:r>
            <a:r>
              <a:rPr lang="en-US" dirty="0"/>
              <a:t> system call to explicitly request the kernel to send a signal to the destination process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2889" y="4817576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6" y="125730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7805650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2889" y="485646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6" y="127259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9" name="Right Arrow 8"/>
          <p:cNvSpPr/>
          <p:nvPr/>
        </p:nvSpPr>
        <p:spPr bwMode="auto">
          <a:xfrm rot="5233810">
            <a:off x="703166" y="4570333"/>
            <a:ext cx="2847712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Sends to C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563343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197678"/>
            <a:ext cx="9144001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53424" y="4821793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6" y="127635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70448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43571" y="4749284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9117" y="1290473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28" name="Right Arrow 27"/>
          <p:cNvSpPr/>
          <p:nvPr/>
        </p:nvSpPr>
        <p:spPr bwMode="auto">
          <a:xfrm rot="20015907">
            <a:off x="1987298" y="4960167"/>
            <a:ext cx="4593911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Received by C</a:t>
            </a:r>
          </a:p>
        </p:txBody>
      </p:sp>
    </p:spTree>
    <p:extLst>
      <p:ext uri="{BB962C8B-B14F-4D97-AF65-F5344CB8AC3E}">
        <p14:creationId xmlns:p14="http://schemas.microsoft.com/office/powerpoint/2010/main" val="23838118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(cont.)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Spawning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/>
              <a:t>One call, two returns</a:t>
            </a:r>
          </a:p>
          <a:p>
            <a:r>
              <a:rPr lang="en-US" dirty="0"/>
              <a:t>Process completion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/>
              <a:t>One call, no return</a:t>
            </a:r>
          </a:p>
          <a:p>
            <a:r>
              <a:rPr lang="en-US" dirty="0"/>
              <a:t>Reaping and waiting for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wait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Loading and running programs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(or variant)</a:t>
            </a:r>
          </a:p>
          <a:p>
            <a:pPr lvl="1"/>
            <a:r>
              <a:rPr lang="en-US" dirty="0"/>
              <a:t>One call, (normally) no return</a:t>
            </a:r>
          </a:p>
        </p:txBody>
      </p:sp>
    </p:spTree>
    <p:extLst>
      <p:ext uri="{BB962C8B-B14F-4D97-AF65-F5344CB8AC3E}">
        <p14:creationId xmlns:p14="http://schemas.microsoft.com/office/powerpoint/2010/main" val="1617278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197678"/>
            <a:ext cx="9144001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53424" y="486022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8970" y="1290473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404087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Receiving a Signal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366125" cy="4972050"/>
          </a:xfrm>
        </p:spPr>
        <p:txBody>
          <a:bodyPr/>
          <a:lstStyle/>
          <a:p>
            <a:r>
              <a:rPr lang="en-US" dirty="0"/>
              <a:t>A 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/>
          </a:p>
          <a:p>
            <a:r>
              <a:rPr lang="en-US" dirty="0"/>
              <a:t>Some possible 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called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/>
              <a:t>Akin to a hardware exception handler being called in response to an asynchronous interrupt: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3424238" y="4810118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3430588" y="5414956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5"/>
          <p:cNvSpPr>
            <a:spLocks noChangeShapeType="1"/>
          </p:cNvSpPr>
          <p:nvPr/>
        </p:nvSpPr>
        <p:spPr bwMode="auto">
          <a:xfrm flipH="1">
            <a:off x="5829300" y="542130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6"/>
          <p:cNvSpPr>
            <a:spLocks noChangeShapeType="1"/>
          </p:cNvSpPr>
          <p:nvPr/>
        </p:nvSpPr>
        <p:spPr bwMode="auto">
          <a:xfrm flipH="1" flipV="1">
            <a:off x="3427413" y="5541956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Line 97"/>
          <p:cNvSpPr>
            <a:spLocks noChangeShapeType="1"/>
          </p:cNvSpPr>
          <p:nvPr/>
        </p:nvSpPr>
        <p:spPr bwMode="auto">
          <a:xfrm>
            <a:off x="3425825" y="5549893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3613150" y="4813293"/>
            <a:ext cx="201636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(2) Control passes </a:t>
            </a:r>
          </a:p>
          <a:p>
            <a:r>
              <a:rPr lang="en-US" sz="1600" i="1">
                <a:latin typeface="Helvetica" charset="0"/>
              </a:rPr>
              <a:t>to signal handler </a:t>
            </a:r>
          </a:p>
        </p:txBody>
      </p:sp>
      <p:sp>
        <p:nvSpPr>
          <p:cNvPr id="10" name="Rectangle 99"/>
          <p:cNvSpPr>
            <a:spLocks noChangeArrowheads="1"/>
          </p:cNvSpPr>
          <p:nvPr/>
        </p:nvSpPr>
        <p:spPr bwMode="auto">
          <a:xfrm>
            <a:off x="5899150" y="5397493"/>
            <a:ext cx="149225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(3) Signal  handler runs</a:t>
            </a:r>
          </a:p>
        </p:txBody>
      </p:sp>
      <p:sp>
        <p:nvSpPr>
          <p:cNvPr id="11" name="Rectangle 100"/>
          <p:cNvSpPr>
            <a:spLocks noChangeArrowheads="1"/>
          </p:cNvSpPr>
          <p:nvPr/>
        </p:nvSpPr>
        <p:spPr bwMode="auto">
          <a:xfrm>
            <a:off x="3671888" y="5861043"/>
            <a:ext cx="1947832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(4) Signal handler</a:t>
            </a:r>
          </a:p>
          <a:p>
            <a:r>
              <a:rPr lang="en-US" sz="1600" i="1">
                <a:latin typeface="Helvetica" charset="0"/>
              </a:rPr>
              <a:t>returns to </a:t>
            </a:r>
          </a:p>
          <a:p>
            <a:r>
              <a:rPr lang="en-US" sz="1600" i="1">
                <a:latin typeface="Helvetica" charset="0"/>
              </a:rPr>
              <a:t>next instruction</a:t>
            </a:r>
          </a:p>
        </p:txBody>
      </p:sp>
      <p:sp>
        <p:nvSpPr>
          <p:cNvPr id="12" name="Text Box 101"/>
          <p:cNvSpPr txBox="1">
            <a:spLocks noChangeArrowheads="1"/>
          </p:cNvSpPr>
          <p:nvPr/>
        </p:nvSpPr>
        <p:spPr bwMode="auto">
          <a:xfrm>
            <a:off x="2921000" y="5132381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3" name="Text Box 102"/>
          <p:cNvSpPr txBox="1">
            <a:spLocks noChangeArrowheads="1"/>
          </p:cNvSpPr>
          <p:nvPr/>
        </p:nvSpPr>
        <p:spPr bwMode="auto">
          <a:xfrm>
            <a:off x="2921000" y="5329231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next</a:t>
            </a:r>
            <a:endParaRPr lang="en-US" sz="1600" i="1">
              <a:latin typeface="Helvetica" charset="0"/>
            </a:endParaRPr>
          </a:p>
        </p:txBody>
      </p:sp>
      <p:sp>
        <p:nvSpPr>
          <p:cNvPr id="14" name="Rectangle 105"/>
          <p:cNvSpPr>
            <a:spLocks noChangeArrowheads="1"/>
          </p:cNvSpPr>
          <p:nvPr/>
        </p:nvSpPr>
        <p:spPr bwMode="auto">
          <a:xfrm>
            <a:off x="965200" y="4787893"/>
            <a:ext cx="1979613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r"/>
            <a:r>
              <a:rPr lang="en-US" sz="1600" i="1" dirty="0">
                <a:latin typeface="Helvetica" charset="0"/>
              </a:rPr>
              <a:t>(1) Signal received by process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35678"/>
            <a:ext cx="8915400" cy="762000"/>
          </a:xfrm>
        </p:spPr>
        <p:txBody>
          <a:bodyPr/>
          <a:lstStyle/>
          <a:p>
            <a:r>
              <a:rPr lang="en-US" dirty="0"/>
              <a:t>Signal Concepts: Pending and Blocked Signals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8548687" cy="4614862"/>
          </a:xfrm>
        </p:spPr>
        <p:txBody>
          <a:bodyPr/>
          <a:lstStyle/>
          <a:p>
            <a:r>
              <a:rPr lang="en-US" dirty="0"/>
              <a:t>A signal is </a:t>
            </a:r>
            <a:r>
              <a:rPr lang="en-US" i="1" dirty="0">
                <a:solidFill>
                  <a:srgbClr val="C00000"/>
                </a:solidFill>
              </a:rPr>
              <a:t>pending</a:t>
            </a:r>
            <a:r>
              <a:rPr lang="en-US" dirty="0"/>
              <a:t> if sent but not yet received</a:t>
            </a:r>
          </a:p>
          <a:p>
            <a:pPr lvl="1"/>
            <a:r>
              <a:rPr lang="en-US" dirty="0"/>
              <a:t>There can be at most one pending signal of any particular type</a:t>
            </a:r>
          </a:p>
          <a:p>
            <a:pPr lvl="1"/>
            <a:r>
              <a:rPr lang="en-US" dirty="0"/>
              <a:t>Important: Signals are not queued</a:t>
            </a:r>
          </a:p>
          <a:p>
            <a:pPr lvl="2"/>
            <a:r>
              <a:rPr lang="en-US" dirty="0"/>
              <a:t>If a process has a pending signal of type k, then subsequent signals of type k that are sent to that process are discarded</a:t>
            </a:r>
          </a:p>
          <a:p>
            <a:endParaRPr lang="en-US" dirty="0"/>
          </a:p>
          <a:p>
            <a:r>
              <a:rPr lang="en-US" dirty="0"/>
              <a:t>A process can </a:t>
            </a:r>
            <a:r>
              <a:rPr lang="en-US" i="1" dirty="0">
                <a:solidFill>
                  <a:srgbClr val="C00000"/>
                </a:solidFill>
              </a:rPr>
              <a:t>block</a:t>
            </a:r>
            <a:r>
              <a:rPr lang="en-US" dirty="0"/>
              <a:t> the receipt of certain signals</a:t>
            </a:r>
          </a:p>
          <a:p>
            <a:pPr lvl="1"/>
            <a:r>
              <a:rPr lang="en-US" dirty="0"/>
              <a:t>Blocked signals can be delivered, but will not be received until the signal is unblocked</a:t>
            </a:r>
          </a:p>
          <a:p>
            <a:endParaRPr lang="en-US" dirty="0"/>
          </a:p>
          <a:p>
            <a:r>
              <a:rPr lang="en-US" dirty="0"/>
              <a:t>A pending signal is received at most once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Pending/Blocked Bits	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17" y="1676400"/>
            <a:ext cx="8419883" cy="3700462"/>
          </a:xfrm>
        </p:spPr>
        <p:txBody>
          <a:bodyPr/>
          <a:lstStyle/>
          <a:p>
            <a:r>
              <a:rPr lang="en-US" dirty="0"/>
              <a:t>Kernel maintains </a:t>
            </a:r>
            <a:r>
              <a:rPr lang="en-US" dirty="0">
                <a:latin typeface="Courier New" pitchFamily="49" charset="0"/>
              </a:rPr>
              <a:t>pending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blocked</a:t>
            </a:r>
            <a:r>
              <a:rPr lang="en-US" dirty="0"/>
              <a:t> bit vectors in the context of each process</a:t>
            </a:r>
          </a:p>
          <a:p>
            <a:pPr lvl="1"/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: represents the set of pending signals</a:t>
            </a:r>
          </a:p>
          <a:p>
            <a:pPr lvl="2"/>
            <a:r>
              <a:rPr lang="en-US" dirty="0"/>
              <a:t>Kernel sets bit </a:t>
            </a:r>
            <a:r>
              <a:rPr lang="en-US" dirty="0" err="1"/>
              <a:t>k</a:t>
            </a:r>
            <a:r>
              <a:rPr lang="en-US" dirty="0"/>
              <a:t> in </a:t>
            </a:r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 when a signal of type </a:t>
            </a:r>
            <a:r>
              <a:rPr lang="en-US" dirty="0" err="1"/>
              <a:t>k</a:t>
            </a:r>
            <a:r>
              <a:rPr lang="en-US" dirty="0"/>
              <a:t> is delivered</a:t>
            </a:r>
          </a:p>
          <a:p>
            <a:pPr lvl="2"/>
            <a:r>
              <a:rPr lang="en-US" dirty="0"/>
              <a:t>Kernel clears bit </a:t>
            </a:r>
            <a:r>
              <a:rPr lang="en-US" dirty="0" err="1"/>
              <a:t>k</a:t>
            </a:r>
            <a:r>
              <a:rPr lang="en-US" dirty="0"/>
              <a:t> in </a:t>
            </a:r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 when a signal of type </a:t>
            </a:r>
            <a:r>
              <a:rPr lang="en-US" dirty="0" err="1"/>
              <a:t>k</a:t>
            </a:r>
            <a:r>
              <a:rPr lang="en-US" dirty="0"/>
              <a:t> is received </a:t>
            </a:r>
          </a:p>
          <a:p>
            <a:pPr lvl="1"/>
            <a:endParaRPr lang="en-US" b="1" dirty="0">
              <a:latin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</a:rPr>
              <a:t>blocked</a:t>
            </a:r>
            <a:r>
              <a:rPr lang="en-US" dirty="0"/>
              <a:t>: represents the set of blocked signals</a:t>
            </a:r>
          </a:p>
          <a:p>
            <a:pPr lvl="2"/>
            <a:r>
              <a:rPr lang="en-US" dirty="0"/>
              <a:t>Can be set and cleared by using the </a:t>
            </a:r>
            <a:r>
              <a:rPr lang="en-US" b="1" dirty="0" err="1">
                <a:latin typeface="Courier New" pitchFamily="49" charset="0"/>
              </a:rPr>
              <a:t>sigprocmask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Also referred to as the </a:t>
            </a:r>
            <a:r>
              <a:rPr lang="en-US" i="1" dirty="0"/>
              <a:t>signal mask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2888" y="486022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4" y="127635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28" name="Right Arrow 27"/>
          <p:cNvSpPr/>
          <p:nvPr/>
        </p:nvSpPr>
        <p:spPr bwMode="auto">
          <a:xfrm rot="6894845" flipV="1">
            <a:off x="901998" y="3871557"/>
            <a:ext cx="4422714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Sends to C</a:t>
            </a:r>
          </a:p>
        </p:txBody>
      </p:sp>
    </p:spTree>
    <p:extLst>
      <p:ext uri="{BB962C8B-B14F-4D97-AF65-F5344CB8AC3E}">
        <p14:creationId xmlns:p14="http://schemas.microsoft.com/office/powerpoint/2010/main" val="122032086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0" y="31563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3810000" y="31477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084497" y="3147796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14" y="381000"/>
            <a:ext cx="7592093" cy="762000"/>
          </a:xfrm>
        </p:spPr>
        <p:txBody>
          <a:bodyPr/>
          <a:lstStyle/>
          <a:p>
            <a:r>
              <a:rPr lang="en-US" dirty="0"/>
              <a:t>Sending Signals: Process Groups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7720013" cy="609600"/>
          </a:xfrm>
        </p:spPr>
        <p:txBody>
          <a:bodyPr/>
          <a:lstStyle/>
          <a:p>
            <a:r>
              <a:rPr lang="en-US"/>
              <a:t>Every process belongs to exactly one process group</a:t>
            </a:r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3297238" y="20701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1084498" y="56636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3810000" y="41910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6096000" y="42158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1098550" y="3365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5038725" y="34163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7224929" y="34432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1398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2541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070493"/>
            <a:ext cx="4114800" cy="155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/>
                <a:cs typeface="Courier New"/>
              </a:rPr>
              <a:t>getpgrp</a:t>
            </a:r>
            <a:r>
              <a:rPr lang="en-US" sz="1800" b="1" dirty="0">
                <a:solidFill>
                  <a:schemeClr val="tx2"/>
                </a:solidFill>
                <a:latin typeface="Courier New"/>
                <a:cs typeface="Courier New"/>
              </a:rPr>
              <a:t>()</a:t>
            </a:r>
            <a:br>
              <a:rPr lang="en-US" sz="1800" b="1" dirty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Return 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Change process group of a process (see text for details)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Sending Signals with </a:t>
            </a:r>
            <a:r>
              <a:rPr lang="en-US" dirty="0">
                <a:latin typeface="Courier New"/>
                <a:cs typeface="Courier New"/>
              </a:rPr>
              <a:t>/bin/kill </a:t>
            </a:r>
            <a:r>
              <a:rPr lang="en-US" dirty="0"/>
              <a:t>Program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>
                <a:latin typeface="Courier New" pitchFamily="49" charset="0"/>
              </a:rPr>
              <a:t>/bin/kill </a:t>
            </a:r>
            <a:r>
              <a:rPr lang="en-US" dirty="0"/>
              <a:t>program sends arbitrary signal to a process or process group</a:t>
            </a:r>
          </a:p>
          <a:p>
            <a:pPr marL="282575" lvl="1" indent="-282575"/>
            <a:endParaRPr lang="en-US" dirty="0">
              <a:latin typeface="Courier New" pitchFamily="49" charset="0"/>
            </a:endParaRPr>
          </a:p>
          <a:p>
            <a:pPr marL="282575" indent="-282575"/>
            <a:r>
              <a:rPr lang="en-US" dirty="0"/>
              <a:t>Examples</a:t>
            </a:r>
          </a:p>
          <a:p>
            <a:pPr lvl="1"/>
            <a:r>
              <a:rPr lang="en-US" b="1" dirty="0">
                <a:latin typeface="Courier New" pitchFamily="49" charset="0"/>
              </a:rPr>
              <a:t>/bin/kill –9 24818</a:t>
            </a:r>
            <a:br>
              <a:rPr lang="en-US" b="1" dirty="0">
                <a:latin typeface="Courier New" pitchFamily="49" charset="0"/>
              </a:rPr>
            </a:br>
            <a:r>
              <a:rPr lang="en-US" sz="1800" dirty="0">
                <a:ea typeface="+mn-ea"/>
                <a:cs typeface="+mn-cs"/>
              </a:rPr>
              <a:t>Send SIGKILL to process 24818</a:t>
            </a:r>
          </a:p>
          <a:p>
            <a:pPr lvl="1"/>
            <a:endParaRPr lang="en-US" b="1" dirty="0">
              <a:latin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</a:rPr>
              <a:t>/bin/kill –9 –24817</a:t>
            </a:r>
            <a:br>
              <a:rPr lang="en-US" b="1" dirty="0">
                <a:latin typeface="Courier New" pitchFamily="49" charset="0"/>
              </a:rPr>
            </a:br>
            <a:r>
              <a:rPr lang="en-US" sz="1800" dirty="0">
                <a:ea typeface="+mn-ea"/>
                <a:cs typeface="+mn-cs"/>
              </a:rPr>
              <a:t>Send SIGKILL to every process in process group 24817</a:t>
            </a: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191000" y="1682750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./forks 16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Child1: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Child2: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=24819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24820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/bin/kill -9 -24817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24823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191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191000" y="3429000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from the Keyboard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/>
              <a:t>Typing ctrl-c (ctrl-z) causes the kernel to send a SIGINT (SIGTSTP) to every job in the foreground process group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SIGINT – default action is to terminate each process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SIGTSTP – default action is to stop (suspend) each process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36897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3810000" y="36811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1084497" y="3681196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1898650" y="37623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4094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6248400" y="37623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4098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1339850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2465388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1906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2686050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4594225" y="32004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2768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4968875" y="30686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3297238" y="2603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1084498" y="61970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group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3810000" y="47244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6096000" y="47492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1098550" y="38989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5038725" y="39497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7224929" y="39766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1398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2541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95401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Child: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Parent: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=28107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z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Suspended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28109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fg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c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28110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3693319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sz="1800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sz="1800" dirty="0">
                <a:latin typeface="Calibri" pitchFamily="34" charset="0"/>
              </a:rPr>
              <a:t>R: running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sz="1800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dirty="0">
                <a:latin typeface="Calibri" pitchFamily="34" charset="0"/>
              </a:rPr>
              <a:t>See “man </a:t>
            </a:r>
            <a:r>
              <a:rPr lang="en-US" sz="1800" dirty="0" err="1">
                <a:latin typeface="Calibri" pitchFamily="34" charset="0"/>
              </a:rPr>
              <a:t>ps</a:t>
            </a:r>
            <a:r>
              <a:rPr lang="en-US" sz="1800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sz="1800" dirty="0">
                <a:latin typeface="Calibri" pitchFamily="34" charset="0"/>
              </a:rPr>
              <a:t>details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Function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197678"/>
            <a:ext cx="7696200" cy="531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fork12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4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[i] = fork())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Child: Infinite Loop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(1)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"Killing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process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[i]);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kill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[i], SIGINT);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"Child %d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with exit status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4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4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"Child %d terminated abnormally\n"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47584" y="61722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>
                <a:latin typeface="Courier New" pitchFamily="49" charset="0"/>
              </a:rPr>
              <a:t>execve</a:t>
            </a:r>
            <a:r>
              <a:rPr lang="en-US" sz="3400" dirty="0">
                <a:latin typeface="Courier" pitchFamily="49" charset="0"/>
              </a:rPr>
              <a:t>:</a:t>
            </a:r>
            <a:r>
              <a:rPr lang="en-US" sz="3400" dirty="0"/>
              <a:t> Loading and Running 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execve</a:t>
            </a:r>
            <a:r>
              <a:rPr lang="en-US" sz="2000" dirty="0">
                <a:latin typeface="Courier New"/>
                <a:cs typeface="Courier New"/>
              </a:rPr>
              <a:t>(char *filename, char *</a:t>
            </a:r>
            <a:r>
              <a:rPr lang="en-US" sz="2000" dirty="0" err="1">
                <a:latin typeface="Courier New"/>
                <a:cs typeface="Courier New"/>
              </a:rPr>
              <a:t>argv</a:t>
            </a:r>
            <a:r>
              <a:rPr lang="en-US" sz="2000" dirty="0">
                <a:latin typeface="Courier New"/>
                <a:cs typeface="Courier New"/>
              </a:rPr>
              <a:t>[], char *</a:t>
            </a:r>
            <a:r>
              <a:rPr lang="en-US" sz="2000" dirty="0" err="1">
                <a:latin typeface="Courier New"/>
                <a:cs typeface="Courier New"/>
              </a:rPr>
              <a:t>envp</a:t>
            </a:r>
            <a:r>
              <a:rPr lang="en-US" sz="2000" dirty="0">
                <a:latin typeface="Courier New"/>
                <a:cs typeface="Courier New"/>
              </a:rPr>
              <a:t>[])</a:t>
            </a:r>
            <a:endParaRPr lang="en-US" dirty="0"/>
          </a:p>
          <a:p>
            <a:r>
              <a:rPr lang="en-US" dirty="0"/>
              <a:t>Loads and runs in the current process:</a:t>
            </a:r>
          </a:p>
          <a:p>
            <a:pPr lvl="1"/>
            <a:r>
              <a:rPr lang="en-US" dirty="0"/>
              <a:t>Executable  file 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Can be object file or script file beginning with </a:t>
            </a:r>
            <a:r>
              <a:rPr lang="en-US" dirty="0">
                <a:latin typeface="Courier New"/>
                <a:ea typeface="+mn-ea"/>
                <a:cs typeface="Courier New"/>
              </a:rPr>
              <a:t>#!interpreter          </a:t>
            </a:r>
            <a:r>
              <a:rPr lang="en-US" dirty="0">
                <a:latin typeface="Calibri"/>
                <a:ea typeface="+mn-ea"/>
                <a:cs typeface="Calibri"/>
              </a:rPr>
              <a:t>(e.g., </a:t>
            </a:r>
            <a:r>
              <a:rPr lang="en-US" dirty="0">
                <a:latin typeface="Courier New"/>
                <a:ea typeface="+mn-ea"/>
                <a:cs typeface="Courier New"/>
              </a:rPr>
              <a:t>#!/bin/bash</a:t>
            </a:r>
            <a:r>
              <a:rPr lang="en-US" dirty="0">
                <a:latin typeface="Calibri"/>
                <a:ea typeface="+mn-ea"/>
                <a:cs typeface="Calibri"/>
              </a:rPr>
              <a:t>)</a:t>
            </a:r>
            <a:endParaRPr lang="en-US" dirty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/>
              <a:t>…with argument list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By convention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[0]==filename</a:t>
            </a:r>
          </a:p>
          <a:p>
            <a:pPr lvl="1"/>
            <a:r>
              <a:rPr lang="en-US" dirty="0"/>
              <a:t>…and  environment variable </a:t>
            </a:r>
            <a:r>
              <a:rPr lang="en-US" dirty="0">
                <a:latin typeface="Calibri"/>
                <a:ea typeface="+mn-ea"/>
                <a:cs typeface="Calibri"/>
              </a:rPr>
              <a:t>list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/>
              <a:t>“name=value” strings (e.g., </a:t>
            </a:r>
            <a:r>
              <a:rPr lang="en-US" dirty="0">
                <a:latin typeface="Courier New"/>
                <a:cs typeface="Courier New"/>
              </a:rPr>
              <a:t>USER=</a:t>
            </a:r>
            <a:r>
              <a:rPr lang="en-US" dirty="0" err="1">
                <a:latin typeface="Courier New"/>
                <a:cs typeface="Courier New"/>
              </a:rPr>
              <a:t>droh</a:t>
            </a:r>
            <a:r>
              <a:rPr lang="en-US" dirty="0"/>
              <a:t>)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getenv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printenv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/>
              <a:t>Overwrites code, data, and stack</a:t>
            </a:r>
          </a:p>
          <a:p>
            <a:pPr lvl="1"/>
            <a:r>
              <a:rPr lang="en-US" dirty="0"/>
              <a:t>Retains PID, open files and signal context</a:t>
            </a:r>
          </a:p>
          <a:p>
            <a:r>
              <a:rPr lang="en-US" dirty="0"/>
              <a:t>Called </a:t>
            </a:r>
            <a:r>
              <a:rPr lang="en-US" dirty="0">
                <a:solidFill>
                  <a:srgbClr val="FF0000"/>
                </a:solidFill>
              </a:rPr>
              <a:t>once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never </a:t>
            </a:r>
            <a:r>
              <a:rPr lang="en-US" dirty="0"/>
              <a:t>returns</a:t>
            </a:r>
          </a:p>
          <a:p>
            <a:pPr lvl="1"/>
            <a:r>
              <a:rPr lang="en-US" dirty="0"/>
              <a:t>…except if there is an error</a:t>
            </a:r>
          </a:p>
        </p:txBody>
      </p:sp>
    </p:spTree>
    <p:extLst>
      <p:ext uri="{BB962C8B-B14F-4D97-AF65-F5344CB8AC3E}">
        <p14:creationId xmlns:p14="http://schemas.microsoft.com/office/powerpoint/2010/main" val="31177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1085850"/>
          </a:xfrm>
        </p:spPr>
        <p:txBody>
          <a:bodyPr/>
          <a:lstStyle/>
          <a:p>
            <a:r>
              <a:rPr lang="en-US" dirty="0"/>
              <a:t>Suppose kernel is returning from an exception handler and is ready to pass control to process </a:t>
            </a:r>
            <a:r>
              <a:rPr lang="en-US" i="1" dirty="0" err="1"/>
              <a:t>p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15644" y="44946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15644" y="40692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15644" y="49201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15644" y="36378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15644" y="32124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37666" y="2590800"/>
            <a:ext cx="107593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q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0658" y="25908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p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590800" y="32156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416300" y="25908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118100" y="32766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118100" y="36909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118100" y="41036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100638" y="45402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118100" y="49974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8" name="AutoShape 27"/>
          <p:cNvSpPr>
            <a:spLocks/>
          </p:cNvSpPr>
          <p:nvPr/>
        </p:nvSpPr>
        <p:spPr bwMode="auto">
          <a:xfrm>
            <a:off x="6553200" y="36367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632575" y="36579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6553200" y="45062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6632575" y="45274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3" name="Down Arrow 22"/>
          <p:cNvSpPr/>
          <p:nvPr/>
        </p:nvSpPr>
        <p:spPr bwMode="auto">
          <a:xfrm>
            <a:off x="990600" y="31623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2584450" y="49133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4184650" y="40751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stCxn id="11" idx="1"/>
            <a:endCxn id="25" idx="0"/>
          </p:cNvCxnSpPr>
          <p:nvPr/>
        </p:nvCxnSpPr>
        <p:spPr bwMode="auto">
          <a:xfrm rot="16200000" flipH="1">
            <a:off x="3171424" y="30556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25" idx="1"/>
            <a:endCxn id="24" idx="0"/>
          </p:cNvCxnSpPr>
          <p:nvPr/>
        </p:nvCxnSpPr>
        <p:spPr bwMode="auto">
          <a:xfrm rot="16200000" flipH="1" flipV="1">
            <a:off x="3178937" y="39076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Down Arrow 29"/>
          <p:cNvSpPr/>
          <p:nvPr/>
        </p:nvSpPr>
        <p:spPr bwMode="auto">
          <a:xfrm>
            <a:off x="4191000" y="2133600"/>
            <a:ext cx="985838" cy="2057400"/>
          </a:xfrm>
          <a:prstGeom prst="downArrow">
            <a:avLst>
              <a:gd name="adj1" fmla="val 51947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Suppose kernel is returning from an exception handler and is ready to pass control to process </a:t>
            </a:r>
            <a:r>
              <a:rPr lang="en-US" i="1" dirty="0"/>
              <a:t>p</a:t>
            </a:r>
            <a:endParaRPr lang="en-US" dirty="0"/>
          </a:p>
          <a:p>
            <a:endParaRPr lang="en-US" dirty="0"/>
          </a:p>
          <a:p>
            <a:r>
              <a:rPr lang="en-US" dirty="0"/>
              <a:t>Kernel computes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 pending &amp; ~blocked</a:t>
            </a:r>
          </a:p>
          <a:p>
            <a:pPr lvl="1"/>
            <a:r>
              <a:rPr lang="en-US" dirty="0"/>
              <a:t>The set of pending </a:t>
            </a:r>
            <a:r>
              <a:rPr lang="en-US" dirty="0" err="1"/>
              <a:t>nonblocked</a:t>
            </a:r>
            <a:r>
              <a:rPr lang="en-US" dirty="0"/>
              <a:t> signals for process </a:t>
            </a:r>
            <a:r>
              <a:rPr lang="en-US" i="1" dirty="0"/>
              <a:t>p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/>
          </a:p>
          <a:p>
            <a:r>
              <a:rPr lang="en-US" dirty="0"/>
              <a:t>If  (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== 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control to next instruction in the logical flow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Choose least nonzero bit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r>
              <a:rPr lang="en-US" dirty="0">
                <a:latin typeface="+mn-lt"/>
              </a:rPr>
              <a:t> and </a:t>
            </a:r>
            <a:r>
              <a:rPr lang="en-US" dirty="0"/>
              <a:t>force process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b="1" i="1" dirty="0">
                <a:solidFill>
                  <a:srgbClr val="C00000"/>
                </a:solidFill>
              </a:rPr>
              <a:t>receive</a:t>
            </a:r>
            <a:r>
              <a:rPr lang="en-US" dirty="0"/>
              <a:t> signal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The receipt of the signal triggers some </a:t>
            </a:r>
            <a:r>
              <a:rPr lang="en-US" b="1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by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Repeat for all nonzero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Pass control to next instruction in logical flow for </a:t>
            </a:r>
            <a:r>
              <a:rPr lang="en-US" i="1" dirty="0"/>
              <a:t>p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Default Actions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</a:p>
          <a:p>
            <a:pPr lvl="1"/>
            <a:r>
              <a:rPr lang="en-US" dirty="0"/>
              <a:t>The process terminates</a:t>
            </a:r>
          </a:p>
          <a:p>
            <a:pPr lvl="1"/>
            <a:r>
              <a:rPr lang="en-US"/>
              <a:t>The </a:t>
            </a:r>
            <a:r>
              <a:rPr lang="en-US" dirty="0"/>
              <a:t>process stops until restarted by a SIGCONT signal</a:t>
            </a:r>
          </a:p>
          <a:p>
            <a:pPr lvl="1"/>
            <a:r>
              <a:rPr lang="en-US" dirty="0"/>
              <a:t>The process ignores the signal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922" y="435678"/>
            <a:ext cx="7592093" cy="762000"/>
          </a:xfrm>
        </p:spPr>
        <p:txBody>
          <a:bodyPr/>
          <a:lstStyle/>
          <a:p>
            <a:r>
              <a:rPr lang="en-US"/>
              <a:t>Installing Signal Handlers</a:t>
            </a:r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 err="1">
                <a:latin typeface="Courier New" pitchFamily="49" charset="0"/>
              </a:rPr>
              <a:t>signum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endParaRPr lang="en-US" dirty="0"/>
          </a:p>
          <a:p>
            <a:r>
              <a:rPr lang="en-US" dirty="0"/>
              <a:t>Different values for </a:t>
            </a:r>
            <a:r>
              <a:rPr lang="en-US" dirty="0">
                <a:latin typeface="Courier New" pitchFamily="49" charset="0"/>
              </a:rPr>
              <a:t>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SIG_IGN: ignore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is the address of a user-level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Called when process receives signal of type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>
                <a:solidFill>
                  <a:schemeClr val="tx1"/>
                </a:solidFill>
              </a:rPr>
              <a:t>the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>
                <a:solidFill>
                  <a:schemeClr val="tx1"/>
                </a:solidFill>
              </a:rPr>
              <a:t>the signal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When the handler executes its return statement, control passes back to instruction in the control flow of the process that was interrupted by receipt of the 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181600" cy="573087"/>
          </a:xfrm>
        </p:spPr>
        <p:txBody>
          <a:bodyPr/>
          <a:lstStyle/>
          <a:p>
            <a:r>
              <a:rPr lang="en-US" dirty="0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76200" y="967799"/>
            <a:ext cx="8991600" cy="550920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BA8C1C"/>
                </a:solidFill>
                <a:latin typeface="Courier New"/>
                <a:cs typeface="Courier New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SIGINT handler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Courier New"/>
                <a:cs typeface="Courier New"/>
              </a:rPr>
              <a:t>"So you think you can stop the bomb with ctrl-c, do you?\n"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Courier New"/>
                <a:cs typeface="Courier New"/>
              </a:rPr>
              <a:t>"Well..."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 dirty="0">
                <a:solidFill>
                  <a:srgbClr val="B7898A"/>
                </a:solidFill>
                <a:latin typeface="Courier New"/>
                <a:cs typeface="Courier New"/>
              </a:rPr>
              <a:t>"OK. :-)\n"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o-RO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Install the SIGINT handler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(signal(SIGINT, sigint_handler) == SIG_ERR)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unix_error(</a:t>
            </a:r>
            <a:r>
              <a:rPr lang="ro-RO" sz="1600" dirty="0">
                <a:solidFill>
                  <a:srgbClr val="B7898A"/>
                </a:solidFill>
                <a:latin typeface="Courier New"/>
                <a:cs typeface="Courier New"/>
              </a:rPr>
              <a:t>"signal error"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Wait for the receipt of a signal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pause();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6078" y="6096000"/>
            <a:ext cx="86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z="3400"/>
              <a:t>Signals Handlers as Concurrent Flows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1295400"/>
          </a:xfrm>
        </p:spPr>
        <p:txBody>
          <a:bodyPr/>
          <a:lstStyle/>
          <a:p>
            <a:r>
              <a:rPr lang="en-US" dirty="0"/>
              <a:t>A signal handler is a separate logical flow (not process) that runs concurrently with the main program</a:t>
            </a:r>
          </a:p>
          <a:p>
            <a:r>
              <a:rPr lang="en-US" dirty="0"/>
              <a:t>But, this flow exists only until returns to main program</a:t>
            </a:r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2987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2420938" y="3124200"/>
            <a:ext cx="1284287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3944938" y="3124200"/>
            <a:ext cx="1406525" cy="1314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468938" y="3124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4511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6035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2987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6035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2530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2530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2530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530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2530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990600" y="4796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1732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71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pPr marL="0" indent="0"/>
            <a:r>
              <a:rPr lang="en-US" sz="3400" dirty="0"/>
              <a:t>Another View of Signal Handlers as Concurrent Flows</a:t>
            </a:r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697782" y="2667000"/>
            <a:ext cx="161528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delivered</a:t>
            </a:r>
          </a:p>
          <a:p>
            <a:r>
              <a:rPr lang="en-US" sz="1800" dirty="0">
                <a:latin typeface="Calibri" pitchFamily="34" charset="0"/>
              </a:rPr>
              <a:t>to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2362200" y="2851666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781138" y="4132052"/>
            <a:ext cx="153131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received</a:t>
            </a:r>
          </a:p>
          <a:p>
            <a:r>
              <a:rPr lang="en-US" sz="1800" dirty="0">
                <a:latin typeface="Calibri" pitchFamily="34" charset="0"/>
              </a:rPr>
              <a:t>by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2362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1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71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71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3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516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3546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4371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472451" y="26670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472451" y="30813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472451" y="3494088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454989" y="39306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472451" y="4343400"/>
            <a:ext cx="184274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(handler)</a:t>
            </a: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7508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587946" y="30483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7508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7587946" y="39178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3539821" y="4303776"/>
            <a:ext cx="0" cy="4206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5140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4123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4131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3538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38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457541" y="4766846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474684" y="51816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30739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124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505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489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Signal Handlers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/>
              <a:t>Handlers can be interrupted by other handlers</a:t>
            </a:r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2844290" y="28225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2850640" y="34274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 flipH="1" flipV="1">
            <a:off x="5198533" y="4116924"/>
            <a:ext cx="2355340" cy="5317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7"/>
          <p:cNvSpPr>
            <a:spLocks noChangeShapeType="1"/>
          </p:cNvSpPr>
          <p:nvPr/>
        </p:nvSpPr>
        <p:spPr bwMode="auto">
          <a:xfrm>
            <a:off x="2845877" y="410844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033202" y="2825740"/>
            <a:ext cx="2051032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(2) Control passes to handler S</a:t>
            </a:r>
          </a:p>
        </p:txBody>
      </p:sp>
      <p:sp>
        <p:nvSpPr>
          <p:cNvPr id="9" name="Rectangle 99"/>
          <p:cNvSpPr>
            <a:spLocks noChangeArrowheads="1"/>
          </p:cNvSpPr>
          <p:nvPr/>
        </p:nvSpPr>
        <p:spPr bwMode="auto">
          <a:xfrm>
            <a:off x="2017189" y="2286000"/>
            <a:ext cx="1644643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Main program</a:t>
            </a:r>
          </a:p>
        </p:txBody>
      </p:sp>
      <p:sp>
        <p:nvSpPr>
          <p:cNvPr id="10" name="Rectangle 100"/>
          <p:cNvSpPr>
            <a:spLocks noChangeArrowheads="1"/>
          </p:cNvSpPr>
          <p:nvPr/>
        </p:nvSpPr>
        <p:spPr bwMode="auto">
          <a:xfrm>
            <a:off x="5612346" y="4571994"/>
            <a:ext cx="1478488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(5) Handler T</a:t>
            </a:r>
          </a:p>
          <a:p>
            <a:r>
              <a:rPr lang="en-US" sz="1600" i="1" dirty="0">
                <a:latin typeface="Helvetica" charset="0"/>
              </a:rPr>
              <a:t>returns to handler S</a:t>
            </a:r>
          </a:p>
        </p:txBody>
      </p:sp>
      <p:sp>
        <p:nvSpPr>
          <p:cNvPr id="11" name="Text Box 101"/>
          <p:cNvSpPr txBox="1">
            <a:spLocks noChangeArrowheads="1"/>
          </p:cNvSpPr>
          <p:nvPr/>
        </p:nvSpPr>
        <p:spPr bwMode="auto">
          <a:xfrm>
            <a:off x="2341052" y="3144828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2341052" y="3849678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 dirty="0" err="1">
                <a:latin typeface="Helvetica" charset="0"/>
              </a:rPr>
              <a:t>I</a:t>
            </a:r>
            <a:r>
              <a:rPr lang="en-US" sz="1600" i="1" baseline="-25000" dirty="0" err="1">
                <a:latin typeface="Helvetica" charset="0"/>
              </a:rPr>
              <a:t>next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3" name="Rectangle 105"/>
          <p:cNvSpPr>
            <a:spLocks noChangeArrowheads="1"/>
          </p:cNvSpPr>
          <p:nvPr/>
        </p:nvSpPr>
        <p:spPr bwMode="auto">
          <a:xfrm>
            <a:off x="436033" y="31051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(1) Program catches signal s</a:t>
            </a:r>
          </a:p>
        </p:txBody>
      </p:sp>
      <p:sp>
        <p:nvSpPr>
          <p:cNvPr id="14" name="Rectangle 99"/>
          <p:cNvSpPr>
            <a:spLocks noChangeArrowheads="1"/>
          </p:cNvSpPr>
          <p:nvPr/>
        </p:nvSpPr>
        <p:spPr bwMode="auto">
          <a:xfrm>
            <a:off x="4595290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Handler S</a:t>
            </a:r>
          </a:p>
        </p:txBody>
      </p:sp>
      <p:sp>
        <p:nvSpPr>
          <p:cNvPr id="15" name="Rectangle 99"/>
          <p:cNvSpPr>
            <a:spLocks noChangeArrowheads="1"/>
          </p:cNvSpPr>
          <p:nvPr/>
        </p:nvSpPr>
        <p:spPr bwMode="auto">
          <a:xfrm>
            <a:off x="6949024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Handler T</a:t>
            </a: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3369734" y="3600457"/>
            <a:ext cx="185420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(3) Program catches signal t</a:t>
            </a:r>
          </a:p>
        </p:txBody>
      </p:sp>
      <p:sp>
        <p:nvSpPr>
          <p:cNvPr id="17" name="Line 93"/>
          <p:cNvSpPr>
            <a:spLocks noChangeShapeType="1"/>
          </p:cNvSpPr>
          <p:nvPr/>
        </p:nvSpPr>
        <p:spPr bwMode="auto">
          <a:xfrm>
            <a:off x="5231890" y="34321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" name="Line 94"/>
          <p:cNvSpPr>
            <a:spLocks noChangeShapeType="1"/>
          </p:cNvSpPr>
          <p:nvPr/>
        </p:nvSpPr>
        <p:spPr bwMode="auto">
          <a:xfrm>
            <a:off x="5225540" y="40243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Rectangle 98"/>
          <p:cNvSpPr>
            <a:spLocks noChangeArrowheads="1"/>
          </p:cNvSpPr>
          <p:nvPr/>
        </p:nvSpPr>
        <p:spPr bwMode="auto">
          <a:xfrm>
            <a:off x="5357301" y="3409940"/>
            <a:ext cx="211453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(4)  Control passes to handler T</a:t>
            </a: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>
            <a:off x="7606790" y="4079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1" name="Line 93"/>
          <p:cNvSpPr>
            <a:spLocks noChangeShapeType="1"/>
          </p:cNvSpPr>
          <p:nvPr/>
        </p:nvSpPr>
        <p:spPr bwMode="auto">
          <a:xfrm>
            <a:off x="5231890" y="4206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" name="Line 96"/>
          <p:cNvSpPr>
            <a:spLocks noChangeShapeType="1"/>
          </p:cNvSpPr>
          <p:nvPr/>
        </p:nvSpPr>
        <p:spPr bwMode="auto">
          <a:xfrm flipH="1" flipV="1">
            <a:off x="2836333" y="4040723"/>
            <a:ext cx="2342640" cy="709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" name="Rectangle 100"/>
          <p:cNvSpPr>
            <a:spLocks noChangeArrowheads="1"/>
          </p:cNvSpPr>
          <p:nvPr/>
        </p:nvSpPr>
        <p:spPr bwMode="auto">
          <a:xfrm>
            <a:off x="3529546" y="4698994"/>
            <a:ext cx="1478488" cy="107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(6) Handler S</a:t>
            </a:r>
          </a:p>
          <a:p>
            <a:r>
              <a:rPr lang="en-US" sz="1600" i="1" dirty="0">
                <a:latin typeface="Helvetica" charset="0"/>
              </a:rPr>
              <a:t>returns to main program</a:t>
            </a:r>
          </a:p>
        </p:txBody>
      </p:sp>
      <p:sp>
        <p:nvSpPr>
          <p:cNvPr id="24" name="Rectangle 105"/>
          <p:cNvSpPr>
            <a:spLocks noChangeArrowheads="1"/>
          </p:cNvSpPr>
          <p:nvPr/>
        </p:nvSpPr>
        <p:spPr bwMode="auto">
          <a:xfrm>
            <a:off x="436033" y="39306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(7) Main program resumes </a:t>
            </a:r>
          </a:p>
        </p:txBody>
      </p:sp>
    </p:spTree>
    <p:extLst>
      <p:ext uri="{BB962C8B-B14F-4D97-AF65-F5344CB8AC3E}">
        <p14:creationId xmlns:p14="http://schemas.microsoft.com/office/powerpoint/2010/main" val="39445920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and Unblocking Signals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blocking mechanism	</a:t>
            </a:r>
          </a:p>
          <a:p>
            <a:pPr lvl="1"/>
            <a:r>
              <a:rPr lang="en-US" dirty="0"/>
              <a:t>Kernel blocks any pending signals of type currently being handled</a:t>
            </a:r>
          </a:p>
          <a:p>
            <a:pPr lvl="1"/>
            <a:r>
              <a:rPr lang="en-US" dirty="0"/>
              <a:t>e.g., a SIGINT handler can’t be interrupted by another SIGINT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Explicit blocking and unblocking mechanism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sigprocmask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function</a:t>
            </a:r>
          </a:p>
          <a:p>
            <a:pPr lvl="1"/>
            <a:endParaRPr lang="en-US" dirty="0"/>
          </a:p>
          <a:p>
            <a:r>
              <a:rPr lang="en-US" dirty="0"/>
              <a:t>Supporting functions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sigemptyset</a:t>
            </a:r>
            <a:r>
              <a:rPr lang="en-US" dirty="0"/>
              <a:t> – Create empty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sigfillset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– Add every signal number to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sigaddset</a:t>
            </a:r>
            <a:r>
              <a:rPr lang="en-US" dirty="0"/>
              <a:t> – Add signal number to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sigdelset</a:t>
            </a:r>
            <a:r>
              <a:rPr lang="en-US" dirty="0"/>
              <a:t> – Delete signal number from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58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6119982" cy="762000"/>
          </a:xfrm>
        </p:spPr>
        <p:txBody>
          <a:bodyPr/>
          <a:lstStyle/>
          <a:p>
            <a:r>
              <a:rPr lang="en-US" dirty="0"/>
              <a:t>Temporarily Blocking Signals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81534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(&amp;mask, SIGINT);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Block SIGINT and save previous blocked set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/* Code region that will not be interrupted by SIGINT */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Restore previous blocked set, unblocking SIGINT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513666" y="344873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698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ECF Exists at All Levels of a System</a:t>
            </a:r>
            <a:endParaRPr lang="en-US" dirty="0"/>
          </a:p>
        </p:txBody>
      </p:sp>
      <p:sp>
        <p:nvSpPr>
          <p:cNvPr id="545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285875"/>
            <a:ext cx="7896225" cy="4972050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Hardware and operating system kernel software</a:t>
            </a:r>
          </a:p>
          <a:p>
            <a:r>
              <a:rPr lang="en-US" dirty="0"/>
              <a:t>Process Context Switch</a:t>
            </a:r>
          </a:p>
          <a:p>
            <a:pPr lvl="1"/>
            <a:r>
              <a:rPr lang="en-US" dirty="0"/>
              <a:t>Hardware timer and kernel software</a:t>
            </a:r>
          </a:p>
          <a:p>
            <a:r>
              <a:rPr lang="en-US" dirty="0"/>
              <a:t>Signals</a:t>
            </a:r>
          </a:p>
          <a:p>
            <a:pPr lvl="1"/>
            <a:r>
              <a:rPr lang="en-US" dirty="0"/>
              <a:t>Kernel software and application software</a:t>
            </a:r>
          </a:p>
          <a:p>
            <a:r>
              <a:rPr lang="en-US" dirty="0"/>
              <a:t>Nonlocal jumps</a:t>
            </a:r>
          </a:p>
          <a:p>
            <a:pPr lvl="1"/>
            <a:r>
              <a:rPr lang="en-US" dirty="0"/>
              <a:t>Application code</a:t>
            </a:r>
          </a:p>
        </p:txBody>
      </p:sp>
      <p:sp>
        <p:nvSpPr>
          <p:cNvPr id="545797" name="AutoShape 1029"/>
          <p:cNvSpPr>
            <a:spLocks/>
          </p:cNvSpPr>
          <p:nvPr/>
        </p:nvSpPr>
        <p:spPr bwMode="auto">
          <a:xfrm>
            <a:off x="6239933" y="1481435"/>
            <a:ext cx="228600" cy="1295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5798" name="Text Box 1030"/>
          <p:cNvSpPr txBox="1">
            <a:spLocks noChangeArrowheads="1"/>
          </p:cNvSpPr>
          <p:nvPr/>
        </p:nvSpPr>
        <p:spPr bwMode="auto">
          <a:xfrm>
            <a:off x="6480490" y="1900535"/>
            <a:ext cx="220631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Previous Lecture</a:t>
            </a:r>
          </a:p>
        </p:txBody>
      </p:sp>
      <p:sp>
        <p:nvSpPr>
          <p:cNvPr id="8" name="AutoShape 1029"/>
          <p:cNvSpPr>
            <a:spLocks/>
          </p:cNvSpPr>
          <p:nvPr/>
        </p:nvSpPr>
        <p:spPr bwMode="auto">
          <a:xfrm>
            <a:off x="6248399" y="3124200"/>
            <a:ext cx="220133" cy="533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6477000" y="3119735"/>
            <a:ext cx="1624547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This Lecture</a:t>
            </a:r>
          </a:p>
        </p:txBody>
      </p:sp>
      <p:sp>
        <p:nvSpPr>
          <p:cNvPr id="11" name="Text Box 1030"/>
          <p:cNvSpPr txBox="1">
            <a:spLocks noChangeArrowheads="1"/>
          </p:cNvSpPr>
          <p:nvPr/>
        </p:nvSpPr>
        <p:spPr bwMode="auto">
          <a:xfrm>
            <a:off x="6477000" y="3664803"/>
            <a:ext cx="2632241" cy="83099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Textbook and </a:t>
            </a:r>
          </a:p>
          <a:p>
            <a:r>
              <a:rPr lang="en-US" dirty="0">
                <a:latin typeface="Calibri" pitchFamily="34" charset="0"/>
              </a:rPr>
              <a:t>supplemental slides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2" name="AutoShape 1029"/>
          <p:cNvSpPr>
            <a:spLocks/>
          </p:cNvSpPr>
          <p:nvPr/>
        </p:nvSpPr>
        <p:spPr bwMode="auto">
          <a:xfrm>
            <a:off x="6248399" y="3771900"/>
            <a:ext cx="220133" cy="533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Signal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2075"/>
            <a:ext cx="7896225" cy="4972050"/>
          </a:xfrm>
        </p:spPr>
        <p:txBody>
          <a:bodyPr/>
          <a:lstStyle/>
          <a:p>
            <a:r>
              <a:rPr lang="en-US" dirty="0"/>
              <a:t>Handlers are tricky because they are concurrent with main program and share the same global data structures</a:t>
            </a:r>
          </a:p>
          <a:p>
            <a:pPr lvl="1"/>
            <a:r>
              <a:rPr lang="en-US" dirty="0"/>
              <a:t>Shared data structures can become corrupted.</a:t>
            </a:r>
          </a:p>
          <a:p>
            <a:pPr lvl="1"/>
            <a:endParaRPr lang="en-US" dirty="0"/>
          </a:p>
          <a:p>
            <a:r>
              <a:rPr lang="en-US" dirty="0"/>
              <a:t>We’ll explore concurrency issues later in the term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now here are some guidelines to help you avoid trouble.</a:t>
            </a:r>
          </a:p>
        </p:txBody>
      </p:sp>
    </p:spTree>
    <p:extLst>
      <p:ext uri="{BB962C8B-B14F-4D97-AF65-F5344CB8AC3E}">
        <p14:creationId xmlns:p14="http://schemas.microsoft.com/office/powerpoint/2010/main" val="1861070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Guidelines for Writing Safe Handlers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19200"/>
            <a:ext cx="8442325" cy="5267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G0: Keep your handlers as simple as possible</a:t>
            </a:r>
          </a:p>
          <a:p>
            <a:pPr lvl="1"/>
            <a:r>
              <a:rPr lang="en-US" dirty="0"/>
              <a:t>e.g., set a global flag and return</a:t>
            </a:r>
          </a:p>
          <a:p>
            <a:r>
              <a:rPr lang="en-US" dirty="0"/>
              <a:t>G1: Call only </a:t>
            </a:r>
            <a:r>
              <a:rPr lang="en-US" dirty="0" err="1"/>
              <a:t>async</a:t>
            </a:r>
            <a:r>
              <a:rPr lang="en-US" dirty="0"/>
              <a:t>-signal-safe functions in your handlers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sprintf</a:t>
            </a:r>
            <a:r>
              <a:rPr lang="en-US" dirty="0"/>
              <a:t>, 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/>
              <a:t>, and </a:t>
            </a:r>
            <a:r>
              <a:rPr lang="en-US" dirty="0">
                <a:latin typeface="Courier New"/>
                <a:cs typeface="Courier New"/>
              </a:rPr>
              <a:t>exit</a:t>
            </a:r>
            <a:r>
              <a:rPr lang="en-US" dirty="0"/>
              <a:t> are not safe!</a:t>
            </a:r>
          </a:p>
          <a:p>
            <a:r>
              <a:rPr lang="en-US" dirty="0"/>
              <a:t>G2: Save and restore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 on entry and exit</a:t>
            </a:r>
          </a:p>
          <a:p>
            <a:pPr lvl="1"/>
            <a:r>
              <a:rPr lang="en-US" dirty="0"/>
              <a:t>So that other handlers don’t overwrite your value of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	</a:t>
            </a:r>
          </a:p>
          <a:p>
            <a:r>
              <a:rPr lang="en-US" dirty="0"/>
              <a:t>G3: Protect accesses to shared data structures by temporarily blocking all signals</a:t>
            </a:r>
          </a:p>
          <a:p>
            <a:pPr lvl="1"/>
            <a:r>
              <a:rPr lang="en-US" dirty="0"/>
              <a:t>To prevent possible corruption</a:t>
            </a:r>
          </a:p>
          <a:p>
            <a:r>
              <a:rPr lang="en-US" dirty="0"/>
              <a:t>G4: Declare global variables as </a:t>
            </a:r>
            <a:r>
              <a:rPr lang="en-US" dirty="0">
                <a:latin typeface="Courier New"/>
                <a:cs typeface="Courier New"/>
              </a:rPr>
              <a:t>volatile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To prevent compiler from storing them in a register</a:t>
            </a:r>
          </a:p>
          <a:p>
            <a:r>
              <a:rPr lang="en-US" dirty="0">
                <a:latin typeface="+mn-lt"/>
                <a:cs typeface="Courier New"/>
              </a:rPr>
              <a:t>G5: Declare global flags as </a:t>
            </a:r>
            <a:r>
              <a:rPr lang="en-US" dirty="0">
                <a:latin typeface="Courier New"/>
                <a:cs typeface="Courier New"/>
              </a:rPr>
              <a:t>volatile </a:t>
            </a:r>
            <a:r>
              <a:rPr lang="en-US" dirty="0" err="1">
                <a:latin typeface="Courier New"/>
                <a:cs typeface="Courier New"/>
              </a:rPr>
              <a:t>sig_atomic_t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i="1" dirty="0">
                <a:latin typeface="+mn-lt"/>
                <a:cs typeface="Courier New"/>
              </a:rPr>
              <a:t>flag</a:t>
            </a:r>
            <a:r>
              <a:rPr lang="en-US" dirty="0">
                <a:latin typeface="+mn-lt"/>
                <a:cs typeface="Courier New"/>
              </a:rPr>
              <a:t>: variable that is only read or written (e.g. flag = 1, not flag++)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Flag declared this way does not need to be protected  like other </a:t>
            </a:r>
            <a:r>
              <a:rPr lang="en-US" dirty="0" err="1">
                <a:latin typeface="+mn-lt"/>
                <a:cs typeface="Courier New"/>
              </a:rPr>
              <a:t>globals</a:t>
            </a:r>
            <a:endParaRPr lang="en-US" dirty="0">
              <a:latin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51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-Signal-Safety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3743325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Function is </a:t>
            </a:r>
            <a:r>
              <a:rPr lang="en-US" i="1" dirty="0" err="1">
                <a:solidFill>
                  <a:srgbClr val="990000"/>
                </a:solidFill>
                <a:latin typeface="Calibri"/>
                <a:cs typeface="Calibri"/>
              </a:rPr>
              <a:t>async</a:t>
            </a:r>
            <a:r>
              <a:rPr lang="en-US" i="1" dirty="0">
                <a:solidFill>
                  <a:srgbClr val="990000"/>
                </a:solidFill>
                <a:latin typeface="Calibri"/>
                <a:cs typeface="Calibri"/>
              </a:rPr>
              <a:t>-signal-safe </a:t>
            </a:r>
            <a:r>
              <a:rPr lang="en-US" dirty="0">
                <a:latin typeface="Calibri"/>
                <a:cs typeface="Calibri"/>
              </a:rPr>
              <a:t>if either reentrant (e.g., all variables stored on stack frame, CS:APP3e 12.7.2) or non-interruptible by signals</a:t>
            </a:r>
          </a:p>
          <a:p>
            <a:r>
              <a:rPr lang="en-US" dirty="0" err="1">
                <a:latin typeface="Calibri"/>
                <a:cs typeface="Calibri"/>
              </a:rPr>
              <a:t>Posix</a:t>
            </a:r>
            <a:r>
              <a:rPr lang="en-US" dirty="0">
                <a:latin typeface="Calibri"/>
                <a:cs typeface="Calibri"/>
              </a:rPr>
              <a:t> guarantees 117 functions to be </a:t>
            </a:r>
            <a:r>
              <a:rPr lang="en-US" dirty="0" err="1">
                <a:latin typeface="Calibri"/>
                <a:cs typeface="Calibri"/>
              </a:rPr>
              <a:t>async</a:t>
            </a:r>
            <a:r>
              <a:rPr lang="en-US" dirty="0">
                <a:latin typeface="Calibri"/>
                <a:cs typeface="Calibri"/>
              </a:rPr>
              <a:t>-signal-safe 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Source: “</a:t>
            </a:r>
            <a:r>
              <a:rPr lang="en-US" dirty="0">
                <a:latin typeface="Courier New"/>
                <a:cs typeface="Courier New"/>
              </a:rPr>
              <a:t>man 7 signal-safety</a:t>
            </a:r>
            <a:r>
              <a:rPr lang="en-US" dirty="0">
                <a:latin typeface="Calibri"/>
                <a:cs typeface="Calibri"/>
              </a:rPr>
              <a:t>”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Popular functions on the list: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_exit, write, wait,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r>
              <a:rPr lang="en-US" dirty="0">
                <a:latin typeface="Courier New"/>
                <a:cs typeface="Courier New"/>
              </a:rPr>
              <a:t>, sleep, kill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Popular functions that are </a:t>
            </a:r>
            <a:r>
              <a:rPr lang="en-US" b="1" dirty="0">
                <a:solidFill>
                  <a:srgbClr val="FF0000"/>
                </a:solidFill>
                <a:latin typeface="+mn-lt"/>
                <a:cs typeface="Courier New"/>
              </a:rPr>
              <a:t>not</a:t>
            </a:r>
            <a:r>
              <a:rPr lang="en-US" dirty="0">
                <a:latin typeface="+mn-lt"/>
                <a:cs typeface="Courier New"/>
              </a:rPr>
              <a:t> on the list: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+mn-lt"/>
                <a:cs typeface="Courier New"/>
              </a:rPr>
              <a:t>,  </a:t>
            </a:r>
            <a:r>
              <a:rPr lang="en-US" dirty="0" err="1">
                <a:latin typeface="Courier New"/>
                <a:cs typeface="Courier New"/>
              </a:rPr>
              <a:t>sprintf</a:t>
            </a:r>
            <a:r>
              <a:rPr lang="en-US" dirty="0">
                <a:latin typeface="+mn-lt"/>
                <a:cs typeface="Courier New"/>
              </a:rPr>
              <a:t>,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, exit 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Unfortunate fact: </a:t>
            </a:r>
            <a:r>
              <a:rPr lang="en-US" dirty="0">
                <a:latin typeface="Courier New"/>
                <a:cs typeface="Courier New"/>
              </a:rPr>
              <a:t>write</a:t>
            </a:r>
            <a:r>
              <a:rPr lang="en-US" dirty="0">
                <a:latin typeface="Calibri"/>
                <a:cs typeface="Calibri"/>
              </a:rPr>
              <a:t> is the only </a:t>
            </a:r>
            <a:r>
              <a:rPr lang="en-US" dirty="0" err="1">
                <a:latin typeface="Calibri"/>
                <a:cs typeface="Calibri"/>
              </a:rPr>
              <a:t>async</a:t>
            </a:r>
            <a:r>
              <a:rPr lang="en-US" dirty="0">
                <a:latin typeface="Calibri"/>
                <a:cs typeface="Calibri"/>
              </a:rPr>
              <a:t>-signal-safe output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Safe Formatted Output: Option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8345006" cy="2057400"/>
          </a:xfrm>
        </p:spPr>
        <p:txBody>
          <a:bodyPr/>
          <a:lstStyle/>
          <a:p>
            <a:r>
              <a:rPr lang="en-US" dirty="0"/>
              <a:t>Use the reentrant SIO (Safe I/O library) from </a:t>
            </a:r>
            <a:r>
              <a:rPr lang="en-US" dirty="0" err="1">
                <a:latin typeface="Courier New"/>
                <a:cs typeface="Courier New"/>
              </a:rPr>
              <a:t>csapp.c</a:t>
            </a:r>
            <a:r>
              <a:rPr lang="en-US" dirty="0"/>
              <a:t> in your handlers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sio_puts</a:t>
            </a:r>
            <a:r>
              <a:rPr lang="en-US" dirty="0">
                <a:latin typeface="Courier New"/>
                <a:cs typeface="Courier New"/>
              </a:rPr>
              <a:t>(char s[]) /* Put string */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sio_putl</a:t>
            </a:r>
            <a:r>
              <a:rPr lang="en-US" dirty="0">
                <a:latin typeface="Courier New"/>
                <a:cs typeface="Courier New"/>
              </a:rPr>
              <a:t>(long v)   /* Put long */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sio_error</a:t>
            </a:r>
            <a:r>
              <a:rPr lang="en-US" dirty="0">
                <a:latin typeface="Courier New"/>
                <a:cs typeface="Courier New"/>
              </a:rPr>
              <a:t>(char s[])   /* Put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r>
              <a:rPr lang="en-US" dirty="0">
                <a:latin typeface="Courier New"/>
                <a:cs typeface="Courier New"/>
              </a:rPr>
              <a:t> &amp; exit */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5119" y="3581400"/>
            <a:ext cx="8466761" cy="28194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Safe SIGINT handler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"So you think you can stop the bomb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800" dirty="0">
              <a:solidFill>
                <a:srgbClr val="9D206F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             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 with ctrl-c, do you?\n"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sleep(2);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e-DE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e-DE" sz="1800" dirty="0" err="1">
                <a:solidFill>
                  <a:srgbClr val="9D206F"/>
                </a:solidFill>
                <a:latin typeface="Courier New"/>
                <a:cs typeface="Courier New"/>
              </a:rPr>
              <a:t>Well</a:t>
            </a:r>
            <a:r>
              <a:rPr lang="de-DE" sz="1800" dirty="0">
                <a:solidFill>
                  <a:srgbClr val="9D206F"/>
                </a:solidFill>
                <a:latin typeface="Courier New"/>
                <a:cs typeface="Courier New"/>
              </a:rPr>
              <a:t>..."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800" dirty="0">
                <a:solidFill>
                  <a:srgbClr val="9D206F"/>
                </a:solidFill>
                <a:latin typeface="Courier New"/>
                <a:cs typeface="Courier New"/>
              </a:rPr>
              <a:t>"OK. :-)\n"</a:t>
            </a:r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_exit(0);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6000" y="6031468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sigintsafe.c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4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Safe Formatted Output: Option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7928418" cy="547577"/>
          </a:xfrm>
        </p:spPr>
        <p:txBody>
          <a:bodyPr/>
          <a:lstStyle/>
          <a:p>
            <a:r>
              <a:rPr lang="en-US" dirty="0"/>
              <a:t>Use the new &amp; improved reentrant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sio_printf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Handles restricted 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format strings</a:t>
            </a:r>
          </a:p>
          <a:p>
            <a:pPr lvl="2"/>
            <a:r>
              <a:rPr lang="en-US" dirty="0"/>
              <a:t>Recognizes: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%c %s %d %u %x %%</a:t>
            </a:r>
          </a:p>
          <a:p>
            <a:pPr lvl="2"/>
            <a:r>
              <a:rPr lang="en-US" dirty="0"/>
              <a:t>Size designators ‘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’ and ‘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’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4945" y="2837120"/>
            <a:ext cx="8466761" cy="313837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sigint_handler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Safe SIGINT handler */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Sio_printf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 you think you can stop the bomb"</a:t>
            </a:r>
          </a:p>
          <a:p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" (process %d) with ctrl-%c, do you?\n"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800" dirty="0">
              <a:solidFill>
                <a:srgbClr val="AF37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(</a:t>
            </a:r>
            <a:r>
              <a:rPr lang="en-US" sz="18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sleep(2);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"Well..."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sleep(1);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"OK. :-)\n"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_exit(0);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6000" y="6031468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sigintsafe.c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9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1113504"/>
            <a:ext cx="2971800" cy="3763296"/>
          </a:xfrm>
        </p:spPr>
        <p:txBody>
          <a:bodyPr/>
          <a:lstStyle/>
          <a:p>
            <a:pPr marL="230188" indent="-230188"/>
            <a:r>
              <a:rPr lang="en-US" sz="2200" dirty="0"/>
              <a:t>Pending signals are not queued</a:t>
            </a:r>
          </a:p>
          <a:p>
            <a:pPr marL="401638" lvl="1" indent="-171450"/>
            <a:r>
              <a:rPr lang="en-US" sz="1800" dirty="0"/>
              <a:t>For each signal type, one bit indicates whether or not signal is pending…</a:t>
            </a:r>
          </a:p>
          <a:p>
            <a:pPr marL="401638" lvl="1" indent="-171450"/>
            <a:r>
              <a:rPr lang="en-US" sz="1800" dirty="0"/>
              <a:t>…thus at most one pending signal of any particular type. </a:t>
            </a:r>
          </a:p>
          <a:p>
            <a:pPr marL="1588" indent="-171450"/>
            <a:r>
              <a:rPr lang="en-US" sz="2200" dirty="0"/>
              <a:t> You can’t use signals to count events, such as children terminating.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63500" y="522513"/>
            <a:ext cx="5867400" cy="62592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volatile 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Courier New"/>
                <a:cs typeface="Courier New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wait(</a:t>
            </a:r>
            <a:r>
              <a:rPr lang="en-US" sz="14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"wait error"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"Handler reaped child 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Sio_putl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 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nl-NL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fork14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N;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] = Fork()) == 0) {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        Sleep(1);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exit(0);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 exits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&gt; 0)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Parent spins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8622" y="6412468"/>
            <a:ext cx="8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forks.c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257800"/>
            <a:ext cx="3581400" cy="107721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./forks 14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23241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90000"/>
                </a:solidFill>
                <a:latin typeface="+mn-lt"/>
                <a:cs typeface="Courier New"/>
              </a:rPr>
              <a:t>. . .(hangs)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417512"/>
            <a:ext cx="4648200" cy="57308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Correct Signal Handling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5331" y="4027750"/>
            <a:ext cx="1023262" cy="338554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N == 5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7560" y="3165650"/>
            <a:ext cx="2966527" cy="461665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This code is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en-US" dirty="0"/>
              <a:t>Correct Signal Handling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96" y="1295400"/>
            <a:ext cx="8382000" cy="1219200"/>
          </a:xfrm>
        </p:spPr>
        <p:txBody>
          <a:bodyPr/>
          <a:lstStyle/>
          <a:p>
            <a:r>
              <a:rPr lang="en-US" dirty="0"/>
              <a:t>Must wait for all terminated child processes</a:t>
            </a:r>
          </a:p>
          <a:p>
            <a:pPr lvl="1"/>
            <a:r>
              <a:rPr lang="en-US" dirty="0"/>
              <a:t>Put  </a:t>
            </a:r>
            <a:r>
              <a:rPr lang="en-US" dirty="0">
                <a:latin typeface="Courier New" pitchFamily="49" charset="0"/>
              </a:rPr>
              <a:t>wait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>
                <a:latin typeface="+mn-lt"/>
              </a:rPr>
              <a:t>in a loop to reap all terminated children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457200" y="2260600"/>
            <a:ext cx="8263467" cy="31242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 fontScale="92500" lnSpcReduction="20000"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child_handler2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wait(</a:t>
            </a:r>
            <a:r>
              <a:rPr lang="en-US" sz="18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 &gt; 0)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"Handler reaped child 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 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!= ECHILD)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"wait error"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4800600"/>
            <a:ext cx="4495800" cy="1815882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./forks 15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23247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23248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23249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23250</a:t>
            </a:r>
          </a:p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Flows to Avoid Races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5124" y="2133600"/>
            <a:ext cx="8090676" cy="403187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handler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(-1,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0)) &gt;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Reap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deletejob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Delete the child from the job list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!= 0 &amp;&amp;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!= ECHILD)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/>
              <a:t>SIGCHLD handler for a simple shell</a:t>
            </a:r>
          </a:p>
          <a:p>
            <a:pPr lvl="1"/>
            <a:r>
              <a:rPr lang="en-US" dirty="0"/>
              <a:t>Blocks all signals while running critical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57912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37743572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Flows to Avoid Races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6661" y="2011263"/>
            <a:ext cx="8337739" cy="477053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n = N;  /* N = 5 */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Signal(SIGCHLD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handler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initjobs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job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list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"/bin/date"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addjob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Add the child to the job list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801588"/>
          </a:xfrm>
        </p:spPr>
        <p:txBody>
          <a:bodyPr/>
          <a:lstStyle/>
          <a:p>
            <a:r>
              <a:rPr lang="en-US" dirty="0"/>
              <a:t>Simple shell with a subtle synchronization error because it assumes parent runs before child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274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17289793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/>
              <a:t>Corrected Shell Program Without Race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1380321"/>
            <a:ext cx="8986279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prev_one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n = N; /* N = 5 */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Sigemptyset(&amp;mask_one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Sigaddset(&amp;mask_one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SIGCHLD);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Signal(SIGCHLD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handler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initjobs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Initialize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job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list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mask_one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Fork()) == 0) {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process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/>
                <a:cs typeface="Courier New"/>
              </a:rPr>
              <a:t>"/bin/date"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Parent process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addjob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Add the child to the job list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3253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procmask2.c</a:t>
            </a:r>
          </a:p>
        </p:txBody>
      </p:sp>
    </p:spTree>
    <p:extLst>
      <p:ext uri="{BB962C8B-B14F-4D97-AF65-F5344CB8AC3E}">
        <p14:creationId xmlns:p14="http://schemas.microsoft.com/office/powerpoint/2010/main" val="230573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(partial) Taxonomy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2895600"/>
            <a:ext cx="2362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Asynchronous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3048000"/>
            <a:ext cx="22098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Synchronous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Interrupts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Traps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Faults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Aborts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 bwMode="auto">
          <a:xfrm flipH="1">
            <a:off x="876300" y="3357265"/>
            <a:ext cx="1066800" cy="10231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 bwMode="auto">
          <a:xfrm flipH="1">
            <a:off x="4229100" y="3509665"/>
            <a:ext cx="16764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 bwMode="auto">
          <a:xfrm>
            <a:off x="5905500" y="3509665"/>
            <a:ext cx="1143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2"/>
            <a:endCxn id="9" idx="0"/>
          </p:cNvCxnSpPr>
          <p:nvPr/>
        </p:nvCxnSpPr>
        <p:spPr bwMode="auto">
          <a:xfrm>
            <a:off x="5905500" y="3509665"/>
            <a:ext cx="19050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394435" y="1215560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ECF</a:t>
            </a:r>
          </a:p>
        </p:txBody>
      </p:sp>
      <p:cxnSp>
        <p:nvCxnSpPr>
          <p:cNvPr id="20" name="Straight Connector 19"/>
          <p:cNvCxnSpPr>
            <a:stCxn id="18" idx="2"/>
            <a:endCxn id="4" idx="0"/>
          </p:cNvCxnSpPr>
          <p:nvPr/>
        </p:nvCxnSpPr>
        <p:spPr bwMode="auto">
          <a:xfrm flipH="1">
            <a:off x="1943100" y="1677225"/>
            <a:ext cx="2251435" cy="12183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8" idx="2"/>
            <a:endCxn id="5" idx="0"/>
          </p:cNvCxnSpPr>
          <p:nvPr/>
        </p:nvCxnSpPr>
        <p:spPr bwMode="auto">
          <a:xfrm>
            <a:off x="4194535" y="1677225"/>
            <a:ext cx="1710965" cy="13707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803760" y="5029200"/>
            <a:ext cx="1600200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Signals</a:t>
            </a:r>
          </a:p>
        </p:txBody>
      </p:sp>
      <p:cxnSp>
        <p:nvCxnSpPr>
          <p:cNvPr id="21" name="Straight Connector 20"/>
          <p:cNvCxnSpPr>
            <a:stCxn id="4" idx="2"/>
            <a:endCxn id="19" idx="0"/>
          </p:cNvCxnSpPr>
          <p:nvPr/>
        </p:nvCxnSpPr>
        <p:spPr bwMode="auto">
          <a:xfrm>
            <a:off x="1943100" y="3357265"/>
            <a:ext cx="660760" cy="167193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574241" y="729139"/>
            <a:ext cx="245650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Handled in user process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62800" y="304800"/>
            <a:ext cx="1867947" cy="369332"/>
          </a:xfrm>
          <a:prstGeom prst="rect">
            <a:avLst/>
          </a:prstGeom>
          <a:solidFill>
            <a:srgbClr val="E7DDBB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Handled in kernel</a:t>
            </a:r>
          </a:p>
        </p:txBody>
      </p:sp>
    </p:spTree>
    <p:extLst>
      <p:ext uri="{BB962C8B-B14F-4D97-AF65-F5344CB8AC3E}">
        <p14:creationId xmlns:p14="http://schemas.microsoft.com/office/powerpoint/2010/main" val="14809548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14600"/>
            <a:ext cx="826770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sig_atomic_t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4A00FF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Waitpid(-1,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0); 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/* Main is </a:t>
            </a:r>
            <a:r>
              <a:rPr lang="fi-FI" sz="1500" dirty="0" err="1">
                <a:solidFill>
                  <a:srgbClr val="FF0000"/>
                </a:solidFill>
                <a:latin typeface="Courier New"/>
                <a:cs typeface="Courier New"/>
              </a:rPr>
              <a:t>waiting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 for </a:t>
            </a:r>
            <a:r>
              <a:rPr lang="fi-FI" sz="1500" dirty="0" err="1">
                <a:solidFill>
                  <a:srgbClr val="FF0000"/>
                </a:solidFill>
                <a:latin typeface="Courier New"/>
                <a:cs typeface="Courier New"/>
              </a:rPr>
              <a:t>nonzero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FF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ro-RO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8442325" cy="801588"/>
          </a:xfrm>
        </p:spPr>
        <p:txBody>
          <a:bodyPr/>
          <a:lstStyle/>
          <a:p>
            <a:r>
              <a:rPr lang="en-US" dirty="0"/>
              <a:t>Handlers for program explicitly waiting for SIGCHLD to arrive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688" y="5486400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78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72540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5784" y="994856"/>
            <a:ext cx="8034095" cy="586314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n = N; /* N = 10 */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Wait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for SIGCHLD to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be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received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(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wasteful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!)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           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after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6336268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9138" y="1143000"/>
            <a:ext cx="2531462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1800" dirty="0">
                <a:latin typeface="Calibri" pitchFamily="34" charset="0"/>
              </a:rPr>
              <a:t>Similar to a shell waiting</a:t>
            </a:r>
          </a:p>
          <a:p>
            <a:r>
              <a:rPr lang="en-US" sz="1800" dirty="0">
                <a:latin typeface="Calibri" pitchFamily="34" charset="0"/>
              </a:rPr>
              <a:t>for a foreground job to </a:t>
            </a:r>
          </a:p>
          <a:p>
            <a:r>
              <a:rPr lang="en-US" sz="1800" dirty="0">
                <a:latin typeface="Calibri" pitchFamily="34" charset="0"/>
              </a:rPr>
              <a:t>terminate. </a:t>
            </a:r>
          </a:p>
        </p:txBody>
      </p:sp>
    </p:spTree>
    <p:extLst>
      <p:ext uri="{BB962C8B-B14F-4D97-AF65-F5344CB8AC3E}">
        <p14:creationId xmlns:p14="http://schemas.microsoft.com/office/powerpoint/2010/main" val="38517947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392933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Program is correct, but very wasteful</a:t>
            </a:r>
          </a:p>
          <a:p>
            <a:pPr lvl="1"/>
            <a:r>
              <a:rPr lang="en-US" dirty="0"/>
              <a:t>Program in busy-wait loop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Possible race condition</a:t>
            </a:r>
          </a:p>
          <a:p>
            <a:pPr lvl="1"/>
            <a:r>
              <a:rPr lang="en-US" dirty="0"/>
              <a:t>Between checking </a:t>
            </a:r>
            <a:r>
              <a:rPr lang="en-US" dirty="0" err="1"/>
              <a:t>pid</a:t>
            </a:r>
            <a:r>
              <a:rPr lang="en-US" dirty="0"/>
              <a:t> and starting pause, might receive signal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Safe, but slow</a:t>
            </a:r>
          </a:p>
          <a:p>
            <a:pPr lvl="1"/>
            <a:r>
              <a:rPr lang="en-US" dirty="0"/>
              <a:t>Will take up to one second to respond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5416" y="2814752"/>
            <a:ext cx="33147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Race!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pause();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3517" y="4601020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Too slow!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C4C11-D3FB-184A-ABB0-B6B45C9C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08472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59521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Waiting for Signals with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055203"/>
            <a:ext cx="5410200" cy="83099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pause();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sigset_t</a:t>
            </a:r>
            <a:r>
              <a:rPr lang="en-US" dirty="0">
                <a:latin typeface="Courier New"/>
                <a:cs typeface="Courier New"/>
              </a:rPr>
              <a:t> *mask)</a:t>
            </a:r>
          </a:p>
          <a:p>
            <a:endParaRPr lang="en-US" dirty="0"/>
          </a:p>
          <a:p>
            <a:r>
              <a:rPr lang="en-US" dirty="0"/>
              <a:t>Equivalent to atomic (uninterruptable) version of:</a:t>
            </a:r>
          </a:p>
        </p:txBody>
      </p:sp>
    </p:spTree>
    <p:extLst>
      <p:ext uri="{BB962C8B-B14F-4D97-AF65-F5344CB8AC3E}">
        <p14:creationId xmlns:p14="http://schemas.microsoft.com/office/powerpoint/2010/main" val="12360628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Waiting for Signals with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49489"/>
            <a:ext cx="8534400" cy="563231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n = N; /* N = 10 */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Wait for SIGCHLD to be received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Sigsuspend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Optionally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e-DE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after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6013" y="6400800"/>
            <a:ext cx="139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sigsuspend.c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290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Signals</a:t>
            </a:r>
          </a:p>
          <a:p>
            <a:r>
              <a:rPr lang="en-US" dirty="0"/>
              <a:t>Portable signal handling</a:t>
            </a:r>
          </a:p>
          <a:p>
            <a:pPr lvl="1"/>
            <a:r>
              <a:rPr lang="en-US" dirty="0"/>
              <a:t>Consult textbook</a:t>
            </a:r>
          </a:p>
          <a:p>
            <a:r>
              <a:rPr lang="en-US" dirty="0"/>
              <a:t>Nonlocal jumps</a:t>
            </a:r>
          </a:p>
          <a:p>
            <a:pPr lvl="1"/>
            <a:r>
              <a:rPr lang="en-US" dirty="0"/>
              <a:t>Consult your textbook and additional slides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2209800" cy="573087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896225" cy="4972050"/>
          </a:xfrm>
        </p:spPr>
        <p:txBody>
          <a:bodyPr/>
          <a:lstStyle/>
          <a:p>
            <a:r>
              <a:rPr lang="en-US" dirty="0"/>
              <a:t>Signals provide process-level exception handling</a:t>
            </a:r>
          </a:p>
          <a:p>
            <a:pPr lvl="1"/>
            <a:r>
              <a:rPr lang="en-US" dirty="0"/>
              <a:t>Can generate from user programs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Can define effect by declaring signal handler</a:t>
            </a:r>
          </a:p>
          <a:p>
            <a:pPr lvl="1"/>
            <a:r>
              <a:rPr lang="en-US" dirty="0"/>
              <a:t>Be very careful when writing signal handlers</a:t>
            </a:r>
          </a:p>
          <a:p>
            <a:endParaRPr lang="en-US" dirty="0"/>
          </a:p>
          <a:p>
            <a:r>
              <a:rPr lang="en-US" dirty="0"/>
              <a:t>Nonlocal jumps provide exceptional control flow within process</a:t>
            </a:r>
          </a:p>
          <a:p>
            <a:pPr lvl="1"/>
            <a:r>
              <a:rPr lang="en-US" dirty="0"/>
              <a:t>Within constraints of stack discipline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66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914400"/>
          </a:xfrm>
        </p:spPr>
        <p:txBody>
          <a:bodyPr/>
          <a:lstStyle/>
          <a:p>
            <a:r>
              <a:rPr lang="en-US"/>
              <a:t>Nonlocal Jumps: </a:t>
            </a:r>
            <a:r>
              <a:rPr lang="en-US">
                <a:latin typeface="Courier New" pitchFamily="49" charset="0"/>
              </a:rPr>
              <a:t>setjmp/longjmp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4625"/>
            <a:ext cx="8307387" cy="4498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Powerful (but dangerous) user-level mechanism for transferring control to an arbitrary location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Controlled to way to break the procedure call / return discipline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Useful for error recovery and signal handling</a:t>
            </a:r>
          </a:p>
          <a:p>
            <a:pPr>
              <a:lnSpc>
                <a:spcPct val="85000"/>
              </a:lnSpc>
            </a:pPr>
            <a:endParaRPr lang="en-US" sz="2000" dirty="0"/>
          </a:p>
          <a:p>
            <a:pPr>
              <a:lnSpc>
                <a:spcPct val="85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be called before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Identifies a return site for a subsequent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returns </a:t>
            </a:r>
            <a:r>
              <a:rPr lang="en-US" b="1" dirty="0">
                <a:solidFill>
                  <a:srgbClr val="FF0000"/>
                </a:solidFill>
              </a:rPr>
              <a:t>one or more </a:t>
            </a:r>
            <a:r>
              <a:rPr lang="en-US" dirty="0"/>
              <a:t>times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Implementation: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Remember where you are by storing  the current </a:t>
            </a:r>
            <a:r>
              <a:rPr lang="en-US" b="1" i="1" dirty="0">
                <a:solidFill>
                  <a:srgbClr val="990000"/>
                </a:solidFill>
              </a:rPr>
              <a:t>register context</a:t>
            </a:r>
            <a:r>
              <a:rPr lang="en-US" dirty="0"/>
              <a:t>, </a:t>
            </a:r>
            <a:r>
              <a:rPr lang="en-US" b="1" i="1" dirty="0">
                <a:solidFill>
                  <a:srgbClr val="990000"/>
                </a:solidFill>
              </a:rPr>
              <a:t>stack pointer</a:t>
            </a:r>
            <a:r>
              <a:rPr lang="en-US" dirty="0"/>
              <a:t>,  and</a:t>
            </a:r>
            <a:r>
              <a:rPr lang="en-US" b="1" i="1" dirty="0">
                <a:solidFill>
                  <a:srgbClr val="990000"/>
                </a:solidFill>
              </a:rPr>
              <a:t> PC value </a:t>
            </a:r>
            <a:r>
              <a:rPr lang="en-US" dirty="0"/>
              <a:t>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jmp_buf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0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421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42595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Meaning:</a:t>
            </a:r>
          </a:p>
          <a:p>
            <a:pPr lvl="2"/>
            <a:r>
              <a:rPr lang="en-US" dirty="0"/>
              <a:t>return from the </a:t>
            </a:r>
            <a:r>
              <a:rPr lang="en-US" b="1" dirty="0" err="1">
                <a:latin typeface="Courier New" pitchFamily="49" charset="0"/>
              </a:rPr>
              <a:t>setjmp</a:t>
            </a:r>
            <a:r>
              <a:rPr lang="en-US" dirty="0"/>
              <a:t> remembered by jump buffer </a:t>
            </a:r>
            <a:r>
              <a:rPr lang="en-US" b="1" dirty="0">
                <a:latin typeface="Courier New" pitchFamily="49" charset="0"/>
              </a:rPr>
              <a:t>j</a:t>
            </a:r>
            <a:r>
              <a:rPr lang="en-US" dirty="0"/>
              <a:t> again ... </a:t>
            </a:r>
          </a:p>
          <a:p>
            <a:pPr lvl="2"/>
            <a:r>
              <a:rPr lang="en-US" dirty="0"/>
              <a:t>… this time returning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dirty="0"/>
              <a:t> instead of 0</a:t>
            </a:r>
          </a:p>
          <a:p>
            <a:pPr lvl="1"/>
            <a:r>
              <a:rPr lang="en-US" dirty="0"/>
              <a:t>Called after </a:t>
            </a:r>
            <a:r>
              <a:rPr lang="en-US" b="1" dirty="0" err="1">
                <a:latin typeface="Courier New" pitchFamily="49" charset="0"/>
              </a:rPr>
              <a:t>setjmp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but </a:t>
            </a:r>
            <a:r>
              <a:rPr lang="en-US" b="1" dirty="0">
                <a:solidFill>
                  <a:srgbClr val="FF0000"/>
                </a:solidFill>
              </a:rPr>
              <a:t>never</a:t>
            </a:r>
            <a:r>
              <a:rPr lang="en-US" dirty="0"/>
              <a:t> returns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Implementation:</a:t>
            </a:r>
          </a:p>
          <a:p>
            <a:pPr lvl="1"/>
            <a:r>
              <a:rPr lang="en-US" dirty="0"/>
              <a:t>Restore register context (stack pointer, base pointer, PC value) from jump buffer </a:t>
            </a:r>
            <a:r>
              <a:rPr lang="en-US" b="1" dirty="0">
                <a:latin typeface="Courier New" pitchFamily="49" charset="0"/>
              </a:rPr>
              <a:t>j</a:t>
            </a:r>
          </a:p>
          <a:p>
            <a:pPr lvl="1"/>
            <a:r>
              <a:rPr lang="en-US" dirty="0"/>
              <a:t>Set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/>
              <a:t> </a:t>
            </a:r>
            <a:r>
              <a:rPr lang="en-US" dirty="0"/>
              <a:t>(the return value) to </a:t>
            </a:r>
            <a:r>
              <a:rPr lang="en-US" b="1" dirty="0" err="1">
                <a:latin typeface="Courier New" pitchFamily="49" charset="0"/>
              </a:rPr>
              <a:t>i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Jump to the location indicated by the PC stored in jump 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j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Shells</a:t>
            </a:r>
          </a:p>
          <a:p>
            <a:r>
              <a:rPr lang="en-US" dirty="0">
                <a:solidFill>
                  <a:srgbClr val="7F7F7F"/>
                </a:solidFill>
              </a:rPr>
              <a:t>Signals</a:t>
            </a:r>
          </a:p>
          <a:p>
            <a:r>
              <a:rPr lang="en-US" dirty="0">
                <a:solidFill>
                  <a:srgbClr val="7F7F7F"/>
                </a:solidFill>
              </a:rPr>
              <a:t>Nonlocal jumps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/>
                <a:cs typeface="Courier New"/>
              </a:rPr>
              <a:t>longjmp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7936082" cy="923925"/>
          </a:xfrm>
        </p:spPr>
        <p:txBody>
          <a:bodyPr/>
          <a:lstStyle/>
          <a:p>
            <a:r>
              <a:rPr lang="en-US" dirty="0"/>
              <a:t>Goal: return directly to original caller from a deeply-nested function</a:t>
            </a:r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558800" y="2438400"/>
            <a:ext cx="41148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Deeply nested function foo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(error1)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longjmp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bar();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bar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(error2)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longjmp(buf, 2);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5781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7086600" cy="611287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jmp_buf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error1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error2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4A00FF"/>
                </a:solidFill>
                <a:latin typeface="Courier New"/>
                <a:cs typeface="Courier New"/>
              </a:rPr>
              <a:t>foo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), </a:t>
            </a:r>
            <a:r>
              <a:rPr lang="fr-FR" sz="1600" dirty="0">
                <a:solidFill>
                  <a:srgbClr val="4A00FF"/>
                </a:solidFill>
                <a:latin typeface="Courier New"/>
                <a:cs typeface="Courier New"/>
              </a:rPr>
              <a:t>bar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C200FF"/>
                </a:solidFill>
                <a:latin typeface="Courier New"/>
                <a:cs typeface="Courier New"/>
              </a:rPr>
              <a:t>switch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setjmp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0: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"Detected an error1 condition in foo\n"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2: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"Detected an error2 condition in foo\n"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"Unknown error condition in foo\n"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457200"/>
            <a:ext cx="4191000" cy="121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Example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175500" cy="573088"/>
          </a:xfrm>
        </p:spPr>
        <p:txBody>
          <a:bodyPr/>
          <a:lstStyle/>
          <a:p>
            <a:r>
              <a:rPr lang="en-US"/>
              <a:t>Limitations of Nonlocal Jumps</a:t>
            </a:r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8210" y="1066800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3508" name="Rectangle 1028"/>
          <p:cNvSpPr>
            <a:spLocks noChangeArrowheads="1"/>
          </p:cNvSpPr>
          <p:nvPr/>
        </p:nvSpPr>
        <p:spPr bwMode="auto">
          <a:xfrm>
            <a:off x="873107" y="2245194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else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P2();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  . . . P2(); . . . P3(); 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60928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6092893" y="29718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6092893" y="36576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6092893" y="43434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6092893" y="50292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P3</a:t>
            </a:r>
          </a:p>
        </p:txBody>
      </p:sp>
      <p:sp>
        <p:nvSpPr>
          <p:cNvPr id="533514" name="Line 1034"/>
          <p:cNvSpPr>
            <a:spLocks noChangeShapeType="1"/>
          </p:cNvSpPr>
          <p:nvPr/>
        </p:nvSpPr>
        <p:spPr bwMode="auto">
          <a:xfrm>
            <a:off x="5559493" y="2590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3515" name="Rectangle 1035"/>
          <p:cNvSpPr>
            <a:spLocks noChangeArrowheads="1"/>
          </p:cNvSpPr>
          <p:nvPr/>
        </p:nvSpPr>
        <p:spPr bwMode="auto">
          <a:xfrm>
            <a:off x="5254693" y="2209800"/>
            <a:ext cx="550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env</a:t>
            </a: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76930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7" name="Text Box 1037"/>
          <p:cNvSpPr txBox="1">
            <a:spLocks noChangeArrowheads="1"/>
          </p:cNvSpPr>
          <p:nvPr/>
        </p:nvSpPr>
        <p:spPr bwMode="auto">
          <a:xfrm>
            <a:off x="5984406" y="1981200"/>
            <a:ext cx="149387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Before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33518" name="Text Box 1038"/>
          <p:cNvSpPr txBox="1">
            <a:spLocks noChangeArrowheads="1"/>
          </p:cNvSpPr>
          <p:nvPr/>
        </p:nvSpPr>
        <p:spPr bwMode="auto">
          <a:xfrm>
            <a:off x="7585125" y="1981200"/>
            <a:ext cx="13651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After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937500" cy="573088"/>
          </a:xfrm>
        </p:spPr>
        <p:txBody>
          <a:bodyPr/>
          <a:lstStyle/>
          <a:p>
            <a:r>
              <a:rPr lang="en-US"/>
              <a:t>Limitations of Long Jumps 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09" y="1049337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896703" y="2286000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P2(); P3();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534538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34539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33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1" dirty="0">
                    <a:latin typeface="Calibri" pitchFamily="34" charset="0"/>
                  </a:rPr>
                  <a:t>At </a:t>
                </a:r>
                <a:r>
                  <a:rPr lang="en-US" sz="1600" b="1" dirty="0" err="1">
                    <a:latin typeface="Calibri" pitchFamily="34" charset="0"/>
                  </a:rPr>
                  <a:t>setjmp</a:t>
                </a:r>
                <a:endParaRPr lang="en-US" sz="1600" b="1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P3</a:t>
              </a:r>
            </a:p>
          </p:txBody>
        </p:sp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45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At </a:t>
              </a:r>
              <a:r>
                <a:rPr lang="en-US" sz="1600" b="1" dirty="0" err="1">
                  <a:latin typeface="Calibri" pitchFamily="34" charset="0"/>
                </a:rPr>
                <a:t>longjmp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P2</a:t>
              </a:r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70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P2 returns</a:t>
              </a: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53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A Program </a:t>
            </a:r>
            <a:br>
              <a:rPr lang="en-US" dirty="0"/>
            </a:br>
            <a:r>
              <a:rPr lang="en-US" dirty="0"/>
              <a:t>That Restarts Itself When </a:t>
            </a:r>
            <a:r>
              <a:rPr lang="en-US" dirty="0">
                <a:latin typeface="Courier New" pitchFamily="49" charset="0"/>
              </a:rPr>
              <a:t>ctrl-</a:t>
            </a:r>
            <a:r>
              <a:rPr lang="en-US" dirty="0" err="1">
                <a:latin typeface="Courier New" pitchFamily="49" charset="0"/>
              </a:rPr>
              <a:t>c</a:t>
            </a:r>
            <a:r>
              <a:rPr lang="en-US" dirty="0" err="1"/>
              <a:t>’d</a:t>
            </a:r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457200" y="1524000"/>
            <a:ext cx="5048716" cy="526297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sigjmp_buf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siglongjmp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sigsetjmp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1))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Signal(SIGINT, handler);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"starting\n"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hu-HU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4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"restarting\n"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(1) {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	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400" dirty="0">
                <a:solidFill>
                  <a:srgbClr val="9D206F"/>
                </a:solidFill>
                <a:latin typeface="Courier New"/>
                <a:cs typeface="Courier New"/>
              </a:rPr>
              <a:t>"processing...\n"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exit(0); </a:t>
            </a:r>
            <a:r>
              <a:rPr lang="nl-NL" sz="1400" dirty="0">
                <a:solidFill>
                  <a:srgbClr val="CB2418"/>
                </a:solidFill>
                <a:latin typeface="Courier New"/>
                <a:cs typeface="Courier New"/>
              </a:rPr>
              <a:t>/* Control never </a:t>
            </a:r>
            <a:r>
              <a:rPr lang="nl-NL" sz="1400" dirty="0" err="1">
                <a:solidFill>
                  <a:srgbClr val="CB2418"/>
                </a:solidFill>
                <a:latin typeface="Courier New"/>
                <a:cs typeface="Courier New"/>
              </a:rPr>
              <a:t>reaches</a:t>
            </a:r>
            <a:r>
              <a:rPr lang="nl-NL" sz="14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Courier New"/>
                <a:cs typeface="Courier New"/>
              </a:rPr>
              <a:t>here</a:t>
            </a:r>
            <a:r>
              <a:rPr lang="nl-NL" sz="14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0" y="641246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restart.c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91063" y="2101840"/>
            <a:ext cx="3351431" cy="3046988"/>
            <a:chOff x="2563812" y="2101840"/>
            <a:chExt cx="3351431" cy="3046988"/>
          </a:xfrm>
        </p:grpSpPr>
        <p:sp>
          <p:nvSpPr>
            <p:cNvPr id="22" name="Rectangle 21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Courier New"/>
                  <a:cs typeface="Courier New"/>
                </a:rPr>
                <a:t>greatwhite</a:t>
              </a:r>
              <a:r>
                <a:rPr lang="en-US" sz="1600" dirty="0">
                  <a:latin typeface="Courier New"/>
                  <a:cs typeface="Courier New"/>
                </a:rPr>
                <a:t>&gt; ./restart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566278" name="Text Box 6"/>
              <p:cNvSpPr txBox="1">
                <a:spLocks noChangeArrowheads="1"/>
              </p:cNvSpPr>
              <p:nvPr/>
            </p:nvSpPr>
            <p:spPr bwMode="auto">
              <a:xfrm>
                <a:off x="4368" y="2524"/>
                <a:ext cx="407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itchFamily="34" charset="0"/>
                  </a:rPr>
                  <a:t>Ctrl-c</a:t>
                </a:r>
              </a:p>
            </p:txBody>
          </p:sp>
          <p:sp>
            <p:nvSpPr>
              <p:cNvPr id="566279" name="Line 7"/>
              <p:cNvSpPr>
                <a:spLocks noChangeShapeType="1"/>
              </p:cNvSpPr>
              <p:nvPr/>
            </p:nvSpPr>
            <p:spPr bwMode="auto">
              <a:xfrm>
                <a:off x="3592" y="2668"/>
                <a:ext cx="824" cy="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600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026344" y="4511675"/>
              <a:ext cx="1242568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5268912" y="4354512"/>
              <a:ext cx="646331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itchFamily="34" charset="0"/>
                </a:rPr>
                <a:t>Ctrl-c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Process Hierarchy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8956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8956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838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39624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7526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209800" y="4038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038600" y="2971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37338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3886200" y="51054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2667000" y="51054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1981200" y="2819400"/>
            <a:ext cx="1752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76200" y="3352800"/>
            <a:ext cx="21336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56388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4914900" y="2959100"/>
            <a:ext cx="402019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5664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65024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4876800" y="3276600"/>
            <a:ext cx="4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 rot="13380000">
            <a:off x="5216566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…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3581400" y="3416300"/>
            <a:ext cx="2286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 rot="8700000" flipH="1">
            <a:off x="3807148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…</a:t>
            </a: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5562600" y="3450570"/>
            <a:ext cx="304800" cy="20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6248400" y="5715000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Note: you can view the hierarchy using the Linux </a:t>
            </a:r>
            <a:r>
              <a:rPr lang="en-US" sz="1800" b="0" dirty="0" err="1">
                <a:latin typeface="Courier New"/>
                <a:cs typeface="Courier New"/>
              </a:rPr>
              <a:t>pstree</a:t>
            </a:r>
            <a:r>
              <a:rPr lang="en-US" sz="1800" dirty="0">
                <a:latin typeface="Calibri" pitchFamily="34" charset="0"/>
              </a:rPr>
              <a:t> command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is an application program that runs programs on behalf of the user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>
                <a:latin typeface="Courier New" pitchFamily="49" charset="0"/>
              </a:rPr>
              <a:t>sh</a:t>
            </a:r>
            <a:r>
              <a:rPr lang="en-US" sz="1800" dirty="0"/>
              <a:t> 			Original Unix shell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>
                <a:latin typeface="Courier New" pitchFamily="49" charset="0"/>
              </a:rPr>
              <a:t>csh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tcsh</a:t>
            </a:r>
            <a:r>
              <a:rPr lang="en-US" sz="1800" dirty="0">
                <a:latin typeface="Courier New" pitchFamily="49" charset="0"/>
              </a:rPr>
              <a:t> 	</a:t>
            </a:r>
            <a:r>
              <a:rPr lang="en-US" sz="1800" dirty="0"/>
              <a:t>BSD Unix C shell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>
                <a:latin typeface="Courier New" pitchFamily="49" charset="0"/>
              </a:rPr>
              <a:t>bash</a:t>
            </a:r>
            <a:r>
              <a:rPr lang="en-US" sz="1800" dirty="0">
                <a:latin typeface="Courier New" pitchFamily="49" charset="0"/>
              </a:rPr>
              <a:t> 			“</a:t>
            </a:r>
            <a:r>
              <a:rPr lang="en-US" sz="1800" dirty="0"/>
              <a:t>Bourne-Again” Shell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+mn-lt"/>
              </a:rPr>
              <a:t>(default Linux shell)</a:t>
            </a:r>
          </a:p>
          <a:p>
            <a:pPr>
              <a:tabLst>
                <a:tab pos="1485900" algn="l"/>
              </a:tabLst>
            </a:pPr>
            <a:r>
              <a:rPr lang="en-US" sz="2200" dirty="0">
                <a:latin typeface="+mn-lt"/>
              </a:rPr>
              <a:t>Simple shell</a:t>
            </a:r>
          </a:p>
          <a:p>
            <a:pPr lvl="1">
              <a:tabLst>
                <a:tab pos="1485900" algn="l"/>
              </a:tabLst>
            </a:pPr>
            <a:r>
              <a:rPr lang="en-US" sz="1800" dirty="0">
                <a:latin typeface="+mn-lt"/>
              </a:rPr>
              <a:t>Described in the textbook, starting at p. 753</a:t>
            </a:r>
          </a:p>
          <a:p>
            <a:pPr lvl="1">
              <a:tabLst>
                <a:tab pos="1485900" algn="l"/>
              </a:tabLst>
            </a:pPr>
            <a:r>
              <a:rPr lang="en-US" sz="1800" dirty="0">
                <a:latin typeface="+mn-lt"/>
              </a:rPr>
              <a:t>Implementation of a very elementary shell</a:t>
            </a:r>
          </a:p>
          <a:p>
            <a:pPr lvl="1">
              <a:tabLst>
                <a:tab pos="1485900" algn="l"/>
              </a:tabLst>
            </a:pPr>
            <a:r>
              <a:rPr lang="en-US" sz="1800" dirty="0">
                <a:latin typeface="+mn-lt"/>
              </a:rPr>
              <a:t>Purpose</a:t>
            </a:r>
          </a:p>
          <a:p>
            <a:pPr lvl="2">
              <a:tabLst>
                <a:tab pos="1485900" algn="l"/>
              </a:tabLst>
            </a:pPr>
            <a:r>
              <a:rPr lang="en-US" sz="1800" dirty="0">
                <a:latin typeface="+mn-lt"/>
              </a:rPr>
              <a:t>Understand what happens when you type commands</a:t>
            </a:r>
          </a:p>
          <a:p>
            <a:pPr lvl="2">
              <a:tabLst>
                <a:tab pos="1485900" algn="l"/>
              </a:tabLst>
            </a:pPr>
            <a:r>
              <a:rPr lang="en-US" sz="1800" dirty="0">
                <a:latin typeface="+mn-lt"/>
              </a:rPr>
              <a:t>Understand use and operation of process control operations</a:t>
            </a:r>
          </a:p>
          <a:p>
            <a:pPr lvl="2">
              <a:tabLst>
                <a:tab pos="1485900" algn="l"/>
              </a:tabLst>
            </a:pPr>
            <a:endParaRPr lang="en-US" sz="1800" dirty="0">
              <a:latin typeface="+mn-lt"/>
            </a:endParaRPr>
          </a:p>
          <a:p>
            <a:pPr lvl="2">
              <a:tabLst>
                <a:tab pos="1485900" algn="l"/>
              </a:tabLst>
            </a:pPr>
            <a:endParaRPr lang="en-US" sz="1800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21111</TotalTime>
  <Words>8072</Words>
  <Application>Microsoft Office PowerPoint</Application>
  <PresentationFormat>On-screen Show (4:3)</PresentationFormat>
  <Paragraphs>1461</Paragraphs>
  <Slides>74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5" baseType="lpstr">
      <vt:lpstr>Arial</vt:lpstr>
      <vt:lpstr>Arial Narrow</vt:lpstr>
      <vt:lpstr>Calibri</vt:lpstr>
      <vt:lpstr>Courier</vt:lpstr>
      <vt:lpstr>Courier New</vt:lpstr>
      <vt:lpstr>Helvetica</vt:lpstr>
      <vt:lpstr>Menlo-Regular</vt:lpstr>
      <vt:lpstr>Times New Roman</vt:lpstr>
      <vt:lpstr>Wingdings</vt:lpstr>
      <vt:lpstr>Wingdings 2</vt:lpstr>
      <vt:lpstr>template2007</vt:lpstr>
      <vt:lpstr>Exceptional Control Flow:  Signals and Nonlocal Jumps  15-213/14-513/15-513: Introduction to Computer Systems 18th Lecture, November 2, 2021</vt:lpstr>
      <vt:lpstr>Review from last lecture</vt:lpstr>
      <vt:lpstr>Review (cont.)</vt:lpstr>
      <vt:lpstr>execve: Loading and Running Programs</vt:lpstr>
      <vt:lpstr>ECF Exists at All Levels of a System</vt:lpstr>
      <vt:lpstr> (partial) Taxonomy</vt:lpstr>
      <vt:lpstr>Today</vt:lpstr>
      <vt:lpstr>Linux Process Hierarchy</vt:lpstr>
      <vt:lpstr>Shell Programs</vt:lpstr>
      <vt:lpstr>Simple Shell Example</vt:lpstr>
      <vt:lpstr>Simple Shell Implementation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Problem with Simple Shell Example</vt:lpstr>
      <vt:lpstr>ECF to the Rescue!</vt:lpstr>
      <vt:lpstr>Quiz  https://canvas.cmu.edu/courses/24383/quizzes/67217  </vt:lpstr>
      <vt:lpstr>Today</vt:lpstr>
      <vt:lpstr>Signals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Receiving a Signal</vt:lpstr>
      <vt:lpstr>Signal Concepts: Pending and Blocked Signals</vt:lpstr>
      <vt:lpstr>Signal Concepts: Pending/Blocked Bits </vt:lpstr>
      <vt:lpstr>Signal Concepts: Sending a Signal</vt:lpstr>
      <vt:lpstr>Sending Signals: Process Groups</vt:lpstr>
      <vt:lpstr>Sending Signals with /bin/kill Program</vt:lpstr>
      <vt:lpstr>Sending Signals from the Keyboard</vt:lpstr>
      <vt:lpstr>Example of ctrl-c and ctrl-z</vt:lpstr>
      <vt:lpstr>Sending Signals with kill Function</vt:lpstr>
      <vt:lpstr>Receiving Signals</vt:lpstr>
      <vt:lpstr>Receiving Signals</vt:lpstr>
      <vt:lpstr>Default Actions</vt:lpstr>
      <vt:lpstr>Installing Signal Handlers</vt:lpstr>
      <vt:lpstr>Signal Handling Example</vt:lpstr>
      <vt:lpstr>Signals Handlers as Concurrent Flows</vt:lpstr>
      <vt:lpstr>Another View of Signal Handlers as Concurrent Flows</vt:lpstr>
      <vt:lpstr>Nested Signal Handlers </vt:lpstr>
      <vt:lpstr>Blocking and Unblocking Signals </vt:lpstr>
      <vt:lpstr>Temporarily Blocking Signals</vt:lpstr>
      <vt:lpstr>Safe Signal Handling</vt:lpstr>
      <vt:lpstr>Guidelines for Writing Safe Handlers </vt:lpstr>
      <vt:lpstr>Async-Signal-Safety </vt:lpstr>
      <vt:lpstr>Safe Formatted Output: Option #1</vt:lpstr>
      <vt:lpstr>Safe Formatted Output: Option #2</vt:lpstr>
      <vt:lpstr>Correct Signal Handling</vt:lpstr>
      <vt:lpstr>Correct Signal Handling</vt:lpstr>
      <vt:lpstr>Synchronizing Flows to Avoid Races</vt:lpstr>
      <vt:lpstr>Synchronizing Flows to Avoid Races</vt:lpstr>
      <vt:lpstr>Corrected Shell Program Without Race</vt:lpstr>
      <vt:lpstr>Explicitly Waiting for Signals</vt:lpstr>
      <vt:lpstr>Explicitly Waiting for Signals</vt:lpstr>
      <vt:lpstr>Explicitly Waiting for Signals</vt:lpstr>
      <vt:lpstr>Waiting for Signals with sigsuspend</vt:lpstr>
      <vt:lpstr>Waiting for Signals with sigsuspend</vt:lpstr>
      <vt:lpstr>Today</vt:lpstr>
      <vt:lpstr>Summary</vt:lpstr>
      <vt:lpstr>Additional slides</vt:lpstr>
      <vt:lpstr>Nonlocal Jumps: setjmp/longjmp</vt:lpstr>
      <vt:lpstr>setjmp/longjmp (cont)</vt:lpstr>
      <vt:lpstr>setjmp/longjmp Example</vt:lpstr>
      <vt:lpstr>setjmp/longjmp Example (cont)</vt:lpstr>
      <vt:lpstr>Limitations of Nonlocal Jumps</vt:lpstr>
      <vt:lpstr>Limitations of Long Jumps (cont.)</vt:lpstr>
      <vt:lpstr>Putting It All Together: A Program  That Restarts Itself When ctrl-c’d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subject/>
  <dc:creator>Markus Pueschel</dc:creator>
  <cp:keywords/>
  <dc:description>Redesign of slides created by Randal E. Bryant and David R. O'Hallaron</dc:description>
  <cp:lastModifiedBy>David Varodayan</cp:lastModifiedBy>
  <cp:revision>708</cp:revision>
  <cp:lastPrinted>2013-10-10T00:06:34Z</cp:lastPrinted>
  <dcterms:created xsi:type="dcterms:W3CDTF">2011-10-13T14:55:16Z</dcterms:created>
  <dcterms:modified xsi:type="dcterms:W3CDTF">2021-10-30T22:09:07Z</dcterms:modified>
  <cp:category/>
</cp:coreProperties>
</file>