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42" r:id="rId2"/>
    <p:sldId id="1576" r:id="rId3"/>
    <p:sldId id="1584" r:id="rId4"/>
    <p:sldId id="1470" r:id="rId5"/>
    <p:sldId id="1472" r:id="rId6"/>
    <p:sldId id="1559" r:id="rId7"/>
    <p:sldId id="1560" r:id="rId8"/>
    <p:sldId id="1561" r:id="rId9"/>
    <p:sldId id="1562" r:id="rId10"/>
    <p:sldId id="1563" r:id="rId11"/>
    <p:sldId id="1473" r:id="rId12"/>
    <p:sldId id="1474" r:id="rId13"/>
    <p:sldId id="1475" r:id="rId14"/>
    <p:sldId id="1476" r:id="rId15"/>
    <p:sldId id="1555" r:id="rId16"/>
    <p:sldId id="1527" r:id="rId17"/>
    <p:sldId id="1606" r:id="rId18"/>
    <p:sldId id="1566" r:id="rId19"/>
    <p:sldId id="1538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77" r:id="rId28"/>
    <p:sldId id="1582" r:id="rId29"/>
    <p:sldId id="1580" r:id="rId30"/>
    <p:sldId id="1581" r:id="rId31"/>
    <p:sldId id="1290" r:id="rId32"/>
    <p:sldId id="1549" r:id="rId33"/>
    <p:sldId id="1488" r:id="rId34"/>
    <p:sldId id="1489" r:id="rId35"/>
    <p:sldId id="1532" r:id="rId36"/>
    <p:sldId id="1490" r:id="rId37"/>
    <p:sldId id="1491" r:id="rId38"/>
    <p:sldId id="1607" r:id="rId39"/>
    <p:sldId id="1567" r:id="rId40"/>
    <p:sldId id="1602" r:id="rId41"/>
    <p:sldId id="1603" r:id="rId42"/>
    <p:sldId id="1564" r:id="rId43"/>
    <p:sldId id="1570" r:id="rId44"/>
    <p:sldId id="1565" r:id="rId45"/>
    <p:sldId id="1571" r:id="rId46"/>
    <p:sldId id="1572" r:id="rId47"/>
    <p:sldId id="1573" r:id="rId48"/>
    <p:sldId id="1574" r:id="rId49"/>
    <p:sldId id="1608" r:id="rId50"/>
    <p:sldId id="1528" r:id="rId51"/>
    <p:sldId id="1609" r:id="rId52"/>
    <p:sldId id="1512" r:id="rId53"/>
    <p:sldId id="1513" r:id="rId54"/>
    <p:sldId id="1514" r:id="rId55"/>
    <p:sldId id="1505" r:id="rId56"/>
    <p:sldId id="1515" r:id="rId57"/>
    <p:sldId id="1578" r:id="rId58"/>
    <p:sldId id="1554" r:id="rId59"/>
    <p:sldId id="1551" r:id="rId60"/>
    <p:sldId id="1539" r:id="rId61"/>
    <p:sldId id="1558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90000"/>
    <a:srgbClr val="993300"/>
    <a:srgbClr val="CC3300"/>
    <a:srgbClr val="FF0000"/>
    <a:srgbClr val="D5F1CF"/>
    <a:srgbClr val="F1C7C7"/>
    <a:srgbClr val="F6F5BD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4" autoAdjust="0"/>
    <p:restoredTop sz="93538" autoAdjust="0"/>
  </p:normalViewPr>
  <p:slideViewPr>
    <p:cSldViewPr snapToObjects="1">
      <p:cViewPr varScale="1">
        <p:scale>
          <a:sx n="93" d="100"/>
          <a:sy n="93" d="100"/>
        </p:scale>
        <p:origin x="738" y="51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3" d="100"/>
        <a:sy n="103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2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8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1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2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3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33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4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5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5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9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5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32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4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7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0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5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3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20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8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7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1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0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8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3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13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14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92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0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24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6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06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386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19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System-Level I/O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19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4, 2021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Pathnames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/>
              <a:t>Locations of files in the hierarchy denoted by </a:t>
            </a:r>
            <a:r>
              <a:rPr lang="en-US" i="1" dirty="0"/>
              <a:t>pathnames</a:t>
            </a:r>
          </a:p>
          <a:p>
            <a:pPr lvl="1"/>
            <a:r>
              <a:rPr lang="en-US" i="1" dirty="0"/>
              <a:t>Absolute pathname </a:t>
            </a:r>
            <a:r>
              <a:rPr lang="en-US" dirty="0"/>
              <a:t>starts with ‘/’ and denotes path from root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/home/</a:t>
            </a:r>
            <a:r>
              <a:rPr lang="en-US" b="1" dirty="0" err="1">
                <a:latin typeface="Courier New"/>
                <a:cs typeface="Courier New"/>
              </a:rPr>
              <a:t>droh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Relative pathname </a:t>
            </a:r>
            <a:r>
              <a:rPr lang="en-US" dirty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../home/</a:t>
            </a:r>
            <a:r>
              <a:rPr lang="en-US" b="1" dirty="0" err="1">
                <a:latin typeface="Courier New"/>
                <a:cs typeface="Courier New"/>
              </a:rPr>
              <a:t>droh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  <a:cs typeface="Courier New"/>
              </a:rPr>
              <a:t>cwd</a:t>
            </a:r>
            <a:r>
              <a:rPr lang="en-US" sz="1800" dirty="0">
                <a:latin typeface="+mn-lt"/>
                <a:cs typeface="Courier New"/>
              </a:rPr>
              <a:t>: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Linux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Short 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./showfile1_nobuf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C7041F5-8636-C84E-9C37-4368482D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2781"/>
            <a:ext cx="646112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STDIN_FILENO;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D59F1-D78D-B848-85F7-DF6991532D78}"/>
              </a:ext>
            </a:extLst>
          </p:cNvPr>
          <p:cNvSpPr txBox="1"/>
          <p:nvPr/>
        </p:nvSpPr>
        <p:spPr>
          <a:xfrm>
            <a:off x="5257800" y="4825178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showfile1_nobuf.c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On 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</a:t>
            </a:r>
          </a:p>
          <a:p>
            <a:endParaRPr lang="en-US" dirty="0"/>
          </a:p>
          <a:p>
            <a:r>
              <a:rPr lang="en-US" dirty="0"/>
              <a:t>Short 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/>
          </a:p>
          <a:p>
            <a:r>
              <a:rPr lang="en-US" dirty="0"/>
              <a:t>Best practice is to always allow for short counts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Home-Grown Buffered I/O Code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BUFSIZE bytes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./showfile2_buf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461125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</a:t>
            </a:r>
            <a:endParaRPr lang="en-US" sz="1600" dirty="0">
              <a:solidFill>
                <a:srgbClr val="7D7C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[BUFSIZE];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STDIN_FILENO;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Read(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BUFSIZE))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Write(STDOUT_FILENO,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334000" y="5168920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showfile2_buf.c</a:t>
            </a:r>
          </a:p>
        </p:txBody>
      </p:sp>
    </p:spTree>
    <p:extLst>
      <p:ext uri="{BB962C8B-B14F-4D97-AF65-F5344CB8AC3E}">
        <p14:creationId xmlns:p14="http://schemas.microsoft.com/office/powerpoint/2010/main" val="41423955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/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979420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files. Descriptor 1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Files: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Note: situation unchanged by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>
                <a:ea typeface="+mn-ea"/>
                <a:cs typeface="+mn-cs"/>
              </a:rPr>
              <a:t>functions (use </a:t>
            </a:r>
            <a:r>
              <a:rPr lang="en-US" sz="2000" b="1" dirty="0" err="1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>
                <a:ea typeface="+mn-ea"/>
                <a:cs typeface="+mn-cs"/>
              </a:rPr>
              <a:t> to change)</a:t>
            </a:r>
          </a:p>
          <a:p>
            <a:r>
              <a:rPr lang="en-US" i="1" dirty="0">
                <a:solidFill>
                  <a:srgbClr val="C0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/>
              <a:t>How Processes Share Files: </a:t>
            </a:r>
            <a:r>
              <a:rPr lang="en-US" sz="3200" dirty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</a:p>
          <a:p>
            <a:r>
              <a:rPr lang="en-US" i="1" dirty="0">
                <a:solidFill>
                  <a:srgbClr val="C00000"/>
                </a:solidFill>
              </a:rPr>
              <a:t>After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parent’s, and +1 to each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/>
          </a:p>
          <a:p>
            <a:r>
              <a:rPr lang="en-US" dirty="0"/>
              <a:t>Answer: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 to 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Example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>
                <a:latin typeface="Courier New"/>
                <a:cs typeface="Courier New"/>
              </a:rPr>
              <a:t>exec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(cont.)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/>
              <a:t>Warm-Up: I/O and Redirection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/>
              <a:t>Warm-Up: I/O and Redirection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Master Class: Process Control and I/O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Unix I/O and C Standard I/O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Two sets: system-level and C-level </a:t>
            </a:r>
          </a:p>
          <a:p>
            <a:r>
              <a:rPr lang="en-US" dirty="0"/>
              <a:t>Robust I/O (RIO): 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Master Class: Process Control and I/O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5939" y="2057400"/>
            <a:ext cx="7772400" cy="3124200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r>
              <a:rPr lang="en-US" sz="2400" b="0" dirty="0">
                <a:hlinkClick r:id="rId3"/>
              </a:rPr>
              <a:t>https://canvas.cmu.edu/courses/24383/quizzes/67219</a:t>
            </a:r>
            <a:r>
              <a:rPr lang="en-US" sz="2400" b="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(</a:t>
            </a:r>
            <a:r>
              <a:rPr lang="en-US" dirty="0" err="1">
                <a:latin typeface="Courier New" pitchFamily="49" charset="0"/>
              </a:rPr>
              <a:t>libc.so</a:t>
            </a:r>
            <a:r>
              <a:rPr lang="en-US" dirty="0"/>
              <a:t>) 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</a:t>
            </a:r>
          </a:p>
          <a:p>
            <a:endParaRPr lang="en-US" dirty="0"/>
          </a:p>
          <a:p>
            <a:r>
              <a:rPr lang="en-US" dirty="0"/>
              <a:t>Examples 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</a:t>
            </a:r>
          </a:p>
          <a:p>
            <a:pPr lvl="1"/>
            <a:endParaRPr lang="en-US" dirty="0"/>
          </a:p>
          <a:p>
            <a:r>
              <a:rPr lang="en-US" dirty="0"/>
              <a:t>C programs begin life with three open streams </a:t>
            </a:r>
            <a:br>
              <a:rPr lang="en-US" dirty="0"/>
            </a:br>
            <a:r>
              <a:rPr lang="en-US" dirty="0"/>
              <a:t>(defined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 (standard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 (descriptor 0)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 (descriptor 2) */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b="1" dirty="0">
                <a:latin typeface="Courier New"/>
                <a:cs typeface="Courier New"/>
              </a:rPr>
              <a:t>gets, </a:t>
            </a:r>
            <a:r>
              <a:rPr lang="en-US" b="1" dirty="0" err="1">
                <a:latin typeface="Courier New"/>
                <a:cs typeface="Courier New"/>
              </a:rPr>
              <a:t>fgets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text one character at a time, stopping at newline</a:t>
            </a:r>
          </a:p>
          <a:p>
            <a:r>
              <a:rPr lang="en-US" dirty="0"/>
              <a:t>Implementing as Unix I/O calls expensive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write</a:t>
            </a:r>
            <a:r>
              <a:rPr lang="en-US" dirty="0"/>
              <a:t> require Unix kernel calls</a:t>
            </a:r>
          </a:p>
          <a:p>
            <a:pPr lvl="2"/>
            <a:r>
              <a:rPr lang="en-US" dirty="0"/>
              <a:t>&gt; 10,000 clock cycles</a:t>
            </a:r>
          </a:p>
          <a:p>
            <a:r>
              <a:rPr lang="en-US" dirty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>
                <a:latin typeface="Courier New"/>
                <a:cs typeface="Courier New"/>
              </a:rPr>
              <a:t>read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“\n”, call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>
                <a:latin typeface="+mn-lt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 return from </a:t>
            </a:r>
            <a:r>
              <a:rPr lang="en-US" dirty="0">
                <a:latin typeface="Courier New"/>
                <a:cs typeface="Courier New"/>
              </a:rPr>
              <a:t>main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, 6);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Linux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exit_group(0)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, line-by-line with </a:t>
            </a:r>
            <a:r>
              <a:rPr lang="en-US" dirty="0" err="1"/>
              <a:t>stdio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./showfile3_stdio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461125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6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MLINE,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334000" y="5168920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showfile3_stdio.c</a:t>
            </a:r>
          </a:p>
        </p:txBody>
      </p:sp>
    </p:spTree>
    <p:extLst>
      <p:ext uri="{BB962C8B-B14F-4D97-AF65-F5344CB8AC3E}">
        <p14:creationId xmlns:p14="http://schemas.microsoft.com/office/powerpoint/2010/main" val="17288834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/>
              <a:t>RIO (robust I/O) package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/>
              <a:t>B</a:t>
            </a:r>
            <a:r>
              <a:rPr lang="en-US" i="1" baseline="-25000" dirty="0"/>
              <a:t>0 </a:t>
            </a:r>
            <a:r>
              <a:rPr lang="en-US" i="1" dirty="0"/>
              <a:t>, B</a:t>
            </a:r>
            <a:r>
              <a:rPr lang="en-US" i="1" baseline="-25000" dirty="0"/>
              <a:t>1 </a:t>
            </a:r>
            <a:r>
              <a:rPr lang="en-US" i="1" dirty="0"/>
              <a:t>, 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Cool fact: All 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/>
          </a:p>
          <a:p>
            <a:r>
              <a:rPr lang="en-US" dirty="0"/>
              <a:t>Even 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vmlinuz-3.13.0-55-generic </a:t>
            </a:r>
            <a:r>
              <a:rPr lang="en-US" dirty="0"/>
              <a:t>(kernel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 	                                                  </a:t>
            </a:r>
            <a:r>
              <a:rPr lang="en-US" dirty="0"/>
              <a:t>(kernel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23714"/>
            <a:ext cx="8101182" cy="762000"/>
          </a:xfrm>
        </p:spPr>
        <p:txBody>
          <a:bodyPr/>
          <a:lstStyle/>
          <a:p>
            <a:r>
              <a:rPr lang="en-US" dirty="0"/>
              <a:t>Today: Unix I/O, C Standard I/O,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i="1" dirty="0"/>
              <a:t>incompatible</a:t>
            </a:r>
            <a:r>
              <a:rPr lang="en-US" dirty="0"/>
              <a:t> libraries building on Unix I/O</a:t>
            </a:r>
          </a:p>
          <a:p>
            <a:r>
              <a:rPr lang="en-US" dirty="0"/>
              <a:t>Robust I/O (RIO): 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84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Unix I/O Recap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</a:t>
            </a:r>
          </a:p>
          <a:p>
            <a:r>
              <a:rPr lang="en-US" dirty="0"/>
              <a:t>Short 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r>
              <a:rPr lang="en-US" dirty="0"/>
              <a:t>Best practice is to always allow for short counts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  Return number bytes read,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read(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*buffer,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max_count</a:t>
            </a:r>
            <a:r>
              <a:rPr lang="en-US" sz="1600" dirty="0">
                <a:latin typeface="Courier New" pitchFamily="49" charset="0"/>
              </a:rPr>
              <a:t>);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  Return number bytes written,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write(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*buffer,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max_count</a:t>
            </a:r>
            <a:r>
              <a:rPr lang="en-US" sz="1600" dirty="0">
                <a:latin typeface="Courier New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31160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/>
              <a:t>The RIO Package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(213/CS:APP Package)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RIO is a set of wrappers that provide efficient and robust I/O in apps, such as network programs that are subject to short counts</a:t>
            </a:r>
          </a:p>
          <a:p>
            <a:r>
              <a:rPr lang="en-US" dirty="0"/>
              <a:t>RIO provides two different kinds of functions</a:t>
            </a:r>
          </a:p>
          <a:p>
            <a:pPr lvl="1"/>
            <a:r>
              <a:rPr lang="en-US" dirty="0" err="1"/>
              <a:t>Unbuffered</a:t>
            </a:r>
            <a:r>
              <a:rPr lang="en-US" dirty="0"/>
              <a:t> input and output of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rio_writen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Buffered input of text lines and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Buffered RIO routines are thread-safe and can be interleaved arbitrarily on the same descriptor</a:t>
            </a:r>
          </a:p>
          <a:p>
            <a:pPr lvl="2"/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3"/>
              </a:rPr>
              <a:t>http://csapp.cs.cmu.edu/3e/code.html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src/csapp.c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include/</a:t>
            </a:r>
            <a:r>
              <a:rPr lang="en-US" b="1" dirty="0" err="1">
                <a:latin typeface="Courier New"/>
                <a:cs typeface="Courier New"/>
              </a:rPr>
              <a:t>csapp.h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sig handler 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 (cont.)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Layered on Unix file:</a:t>
            </a:r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, line-by-line with </a:t>
            </a:r>
            <a:r>
              <a:rPr lang="en-US" dirty="0" err="1"/>
              <a:t>rio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./showfile4_rio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11" y="1600200"/>
            <a:ext cx="7162800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STDIN_FILENO;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MLINE))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(STDOUT_FILENO,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738910" y="5508962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showfile4_stdio.c</a:t>
            </a:r>
          </a:p>
        </p:txBody>
      </p:sp>
    </p:spTree>
    <p:extLst>
      <p:ext uri="{BB962C8B-B14F-4D97-AF65-F5344CB8AC3E}">
        <p14:creationId xmlns:p14="http://schemas.microsoft.com/office/powerpoint/2010/main" val="11052221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/>
              <a:t>Elegant mapping of files to devices allows kernel to export simple interface called </a:t>
            </a:r>
            <a:r>
              <a:rPr lang="en-US" i="1" dirty="0"/>
              <a:t>Unix I/O: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lseek</a:t>
            </a:r>
            <a:r>
              <a:rPr lang="en-US" b="1" dirty="0">
                <a:latin typeface="Courier New" pitchFamily="49" charset="0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file position = k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/>
              <a:t>Closing remarks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loading entire file with </a:t>
            </a:r>
            <a:r>
              <a:rPr lang="en-US" dirty="0" err="1"/>
              <a:t>mmap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./showfile5_mmap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11" y="1600200"/>
            <a:ext cx="7162800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2)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stat.st_size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size, PROT_READ,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MAP_PRIVATE,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740390" y="5038714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showfile5_mmap.c</a:t>
            </a:r>
          </a:p>
        </p:txBody>
      </p:sp>
    </p:spTree>
    <p:extLst>
      <p:ext uri="{BB962C8B-B14F-4D97-AF65-F5344CB8AC3E}">
        <p14:creationId xmlns:p14="http://schemas.microsoft.com/office/powerpoint/2010/main" val="33867541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Unix I/O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</a:t>
            </a:r>
          </a:p>
          <a:p>
            <a:pPr lvl="2"/>
            <a:r>
              <a:rPr lang="en-US" dirty="0"/>
              <a:t>All other I/O packages are implemented using Unix I/O functions</a:t>
            </a:r>
          </a:p>
          <a:p>
            <a:pPr lvl="1"/>
            <a:r>
              <a:rPr lang="en-US" dirty="0"/>
              <a:t>Unix I/O provides functions for accessing file metadata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</a:t>
            </a:r>
          </a:p>
          <a:p>
            <a:pPr lvl="1"/>
            <a:r>
              <a:rPr lang="en-US" dirty="0"/>
              <a:t>Efficient reading of text lines requires some form of buffering, also tricky and error prone</a:t>
            </a:r>
          </a:p>
          <a:p>
            <a:pPr lvl="1"/>
            <a:r>
              <a:rPr lang="en-US" dirty="0"/>
              <a:t>Both of these issues are addressed by the standard I/O and RIO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sockets (CS:APP3e, Sec 10.11)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r>
              <a:rPr lang="en-US" dirty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>
                <a:solidFill>
                  <a:srgbClr val="C00000"/>
                </a:solidFill>
              </a:rPr>
              <a:t>async</a:t>
            </a:r>
            <a:r>
              <a:rPr lang="en-US" i="1" dirty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 sockets</a:t>
            </a:r>
          </a:p>
          <a:p>
            <a:pPr lvl="1"/>
            <a:r>
              <a:rPr lang="en-US" dirty="0"/>
              <a:t>Avoid using standard I/O on sockets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/>
              <a:t>Aside: Working 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Binary File</a:t>
            </a:r>
          </a:p>
          <a:p>
            <a:pPr lvl="1"/>
            <a:r>
              <a:rPr lang="en-US" dirty="0"/>
              <a:t>Sequence of arbitrary bytes</a:t>
            </a:r>
          </a:p>
          <a:p>
            <a:pPr lvl="1"/>
            <a:r>
              <a:rPr lang="en-US" dirty="0"/>
              <a:t>Including byte value 0x00</a:t>
            </a:r>
          </a:p>
          <a:p>
            <a:r>
              <a:rPr lang="en-US" dirty="0">
                <a:solidFill>
                  <a:srgbClr val="C00000"/>
                </a:solidFill>
              </a:rPr>
              <a:t>Functions you should </a:t>
            </a:r>
            <a:r>
              <a:rPr lang="en-US" i="1" dirty="0">
                <a:solidFill>
                  <a:srgbClr val="C00000"/>
                </a:solidFill>
              </a:rPr>
              <a:t>never</a:t>
            </a:r>
            <a:r>
              <a:rPr lang="en-US" dirty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Text-oriented I/O: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such as </a:t>
            </a:r>
            <a:r>
              <a:rPr lang="en-US" b="1" dirty="0" err="1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rio_readlineb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 EOL characters. </a:t>
            </a:r>
          </a:p>
          <a:p>
            <a:pPr lvl="2"/>
            <a:r>
              <a:rPr lang="en-US" dirty="0"/>
              <a:t>Use functions like </a:t>
            </a:r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r>
              <a:rPr lang="en-US" dirty="0"/>
              <a:t> instead</a:t>
            </a:r>
          </a:p>
          <a:p>
            <a:pPr lvl="3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 (end of string) as special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the contents of the resulting 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/>
              <a:t>Only recommended operation on a directory: read 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has a </a:t>
            </a:r>
            <a:r>
              <a:rPr lang="en-US" i="1" dirty="0"/>
              <a:t>type</a:t>
            </a:r>
            <a:r>
              <a:rPr lang="en-US" dirty="0"/>
              <a:t> indicating its role in the system</a:t>
            </a:r>
          </a:p>
          <a:p>
            <a:pPr lvl="1"/>
            <a:r>
              <a:rPr lang="en-US" i="1" dirty="0"/>
              <a:t>Regular file: </a:t>
            </a:r>
            <a:r>
              <a:rPr lang="en-US" dirty="0"/>
              <a:t>Contains arbitrary data</a:t>
            </a:r>
          </a:p>
          <a:p>
            <a:pPr lvl="1"/>
            <a:r>
              <a:rPr lang="en-US" i="1" dirty="0"/>
              <a:t>Directory:  </a:t>
            </a:r>
            <a:r>
              <a:rPr lang="en-US" dirty="0"/>
              <a:t>Index for a related group of files</a:t>
            </a:r>
          </a:p>
          <a:p>
            <a:pPr lvl="1"/>
            <a:r>
              <a:rPr lang="en-US" i="1" dirty="0"/>
              <a:t>Socket:</a:t>
            </a:r>
            <a:r>
              <a:rPr lang="en-US" dirty="0"/>
              <a:t> For communicating with a process on another machine</a:t>
            </a:r>
          </a:p>
          <a:p>
            <a:endParaRPr lang="en-US" dirty="0"/>
          </a:p>
          <a:p>
            <a:r>
              <a:rPr lang="en-US" dirty="0"/>
              <a:t>Other file types beyond our scope</a:t>
            </a:r>
          </a:p>
          <a:p>
            <a:pPr lvl="1"/>
            <a:r>
              <a:rPr lang="en-US" i="1" dirty="0"/>
              <a:t>Named pipes (FIFOs)</a:t>
            </a:r>
          </a:p>
          <a:p>
            <a:pPr lvl="1"/>
            <a:r>
              <a:rPr lang="en-US" i="1" dirty="0"/>
              <a:t>Symbolic links</a:t>
            </a:r>
          </a:p>
          <a:p>
            <a:pPr lvl="1"/>
            <a:r>
              <a:rPr lang="en-US" i="1" dirty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For Further Information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/>
              <a:t>The Unix bible:</a:t>
            </a:r>
          </a:p>
          <a:p>
            <a:pPr lvl="1"/>
            <a:r>
              <a:rPr lang="en-US" dirty="0"/>
              <a:t>W. Richard  Stevens &amp; Stephen A. Rago, </a:t>
            </a:r>
            <a:r>
              <a:rPr lang="en-US" b="1" i="1" dirty="0"/>
              <a:t>Advanced Programming in the Unix Environment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 Addison Wesley, 2013</a:t>
            </a:r>
          </a:p>
          <a:p>
            <a:pPr lvl="2"/>
            <a:r>
              <a:rPr lang="en-US" dirty="0"/>
              <a:t>Updated from </a:t>
            </a:r>
            <a:r>
              <a:rPr lang="en-US" dirty="0" err="1"/>
              <a:t>Stevens’s</a:t>
            </a:r>
            <a:r>
              <a:rPr lang="en-US" dirty="0"/>
              <a:t> 1993 classic text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Linux bible: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The Linux Programming Interface, No Starch Press, 2010</a:t>
            </a:r>
          </a:p>
          <a:p>
            <a:pPr lvl="2"/>
            <a:r>
              <a:rPr lang="en-US" dirty="0"/>
              <a:t>Encyclopedic and authoritative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regular file contains arbitrary data</a:t>
            </a:r>
          </a:p>
          <a:p>
            <a:r>
              <a:rPr lang="en-US" dirty="0"/>
              <a:t>Applications 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/>
              <a:t>Text files are regular files with only ASCII or Unicode characters</a:t>
            </a:r>
          </a:p>
          <a:p>
            <a:pPr lvl="1"/>
            <a:r>
              <a:rPr lang="en-US" dirty="0"/>
              <a:t>Binary files are everything else</a:t>
            </a:r>
          </a:p>
          <a:p>
            <a:pPr lvl="2"/>
            <a:r>
              <a:rPr lang="en-US" dirty="0"/>
              <a:t>e.g., object files, JPEG images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difference!</a:t>
            </a:r>
          </a:p>
          <a:p>
            <a:r>
              <a:rPr lang="en-US" dirty="0"/>
              <a:t>Text 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character (LF)</a:t>
            </a:r>
          </a:p>
          <a:p>
            <a:r>
              <a:rPr lang="en-US" dirty="0"/>
              <a:t>End of line (EOL) indicators in other systems</a:t>
            </a:r>
          </a:p>
          <a:p>
            <a:pPr lvl="1"/>
            <a:r>
              <a:rPr lang="en-US" dirty="0"/>
              <a:t>Linux and Mac OS: 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</a:t>
            </a:r>
            <a:r>
              <a:rPr lang="en-US" dirty="0"/>
              <a:t> (</a:t>
            </a:r>
            <a:r>
              <a:rPr lang="en-US" b="1" dirty="0">
                <a:latin typeface="Courier New"/>
                <a:cs typeface="Courier New"/>
              </a:rPr>
              <a:t>0xa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 feed (LF)</a:t>
            </a:r>
          </a:p>
          <a:p>
            <a:pPr lvl="1"/>
            <a:r>
              <a:rPr lang="en-US" dirty="0"/>
              <a:t>Windows and Internet protocols: 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\r\n</a:t>
            </a:r>
            <a:r>
              <a:rPr lang="en-US" b="1" dirty="0"/>
              <a:t>’ </a:t>
            </a:r>
            <a:r>
              <a:rPr lang="en-US" dirty="0"/>
              <a:t>(</a:t>
            </a:r>
            <a:r>
              <a:rPr lang="en-US" b="1" dirty="0">
                <a:latin typeface="Courier New"/>
                <a:cs typeface="Courier New"/>
              </a:rPr>
              <a:t>0xd 0xa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Carriage return (CR) followed by line feed (LF)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consists of an array of </a:t>
            </a:r>
            <a:r>
              <a:rPr lang="en-US" i="1" dirty="0"/>
              <a:t>links</a:t>
            </a:r>
          </a:p>
          <a:p>
            <a:pPr lvl="1"/>
            <a:r>
              <a:rPr lang="en-US" dirty="0"/>
              <a:t>Each link maps a </a:t>
            </a:r>
            <a:r>
              <a:rPr lang="en-US" i="1" dirty="0"/>
              <a:t>filenam</a:t>
            </a:r>
            <a:r>
              <a:rPr lang="en-US" dirty="0"/>
              <a:t>e to a file</a:t>
            </a:r>
          </a:p>
          <a:p>
            <a:r>
              <a:rPr lang="en-US" dirty="0"/>
              <a:t>Each directory contains at least two entries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dirty="0"/>
              <a:t> (dot) is  a link to itself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..</a:t>
            </a:r>
            <a:r>
              <a:rPr lang="en-US" dirty="0"/>
              <a:t> (dot dot) is a link to </a:t>
            </a:r>
            <a:r>
              <a:rPr lang="en-US" i="1" dirty="0"/>
              <a:t>the parent directory </a:t>
            </a:r>
            <a:r>
              <a:rPr lang="en-US" dirty="0"/>
              <a:t>in the </a:t>
            </a:r>
            <a:r>
              <a:rPr lang="en-US" i="1" dirty="0"/>
              <a:t>directory hierarchy</a:t>
            </a:r>
            <a:r>
              <a:rPr lang="en-US" dirty="0"/>
              <a:t> (next slide)</a:t>
            </a:r>
          </a:p>
          <a:p>
            <a:r>
              <a:rPr lang="en-US" dirty="0"/>
              <a:t>Commands for manipulating directories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mkdir</a:t>
            </a:r>
            <a:r>
              <a:rPr lang="en-US" dirty="0"/>
              <a:t>: create empty directory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ls</a:t>
            </a:r>
            <a:r>
              <a:rPr lang="en-US" dirty="0"/>
              <a:t>: view directory contents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rmdir</a:t>
            </a:r>
            <a:r>
              <a:rPr lang="en-US" dirty="0"/>
              <a:t>: delete empty directory</a:t>
            </a:r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/>
              <a:t>All files are organized as a hierarchy anchored by root directory named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/>
              <a:t> (slash)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Kernel maintains </a:t>
            </a:r>
            <a:r>
              <a:rPr lang="en-US" i="1" dirty="0"/>
              <a:t>current working directory (</a:t>
            </a:r>
            <a:r>
              <a:rPr lang="en-US" i="1" dirty="0" err="1"/>
              <a:t>cwd</a:t>
            </a:r>
            <a:r>
              <a:rPr lang="en-US" i="1" dirty="0"/>
              <a:t>) </a:t>
            </a:r>
            <a:r>
              <a:rPr lang="en-US" dirty="0"/>
              <a:t>for each process</a:t>
            </a:r>
          </a:p>
          <a:p>
            <a:pPr lvl="1"/>
            <a:r>
              <a:rPr lang="en-US" dirty="0"/>
              <a:t>Modified using the </a:t>
            </a:r>
            <a:r>
              <a:rPr lang="en-US" b="1" dirty="0">
                <a:latin typeface="Courier New"/>
                <a:cs typeface="Courier New"/>
              </a:rPr>
              <a:t>cd</a:t>
            </a:r>
            <a:r>
              <a:rPr lang="en-US" dirty="0"/>
              <a:t> command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bryant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18719</TotalTime>
  <Words>6333</Words>
  <Application>Microsoft Office PowerPoint</Application>
  <PresentationFormat>On-screen Show (4:3)</PresentationFormat>
  <Paragraphs>1176</Paragraphs>
  <Slides>61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System-Level I/O  15-213/14-513/15-513: Introduction to Computer Systems 19th Lecture, November 4, 2021</vt:lpstr>
      <vt:lpstr>Today</vt:lpstr>
      <vt:lpstr>Today: Unix I/O and C Standard 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Home-Grown Buffered I/O Code</vt:lpstr>
      <vt:lpstr>Today</vt:lpstr>
      <vt:lpstr>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Quiz  https://canvas.cmu.edu/courses/24383/quizzes/67219  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Standard I/O Example</vt:lpstr>
      <vt:lpstr>Today</vt:lpstr>
      <vt:lpstr>Today: Unix I/O, C Standard I/O, and RIO</vt:lpstr>
      <vt:lpstr>Unix I/O Recap</vt:lpstr>
      <vt:lpstr>The RIO Package (213/CS:APP Package)</vt:lpstr>
      <vt:lpstr>Unbuffered RIO Input and Output</vt:lpstr>
      <vt:lpstr>Implementation of rio_readn</vt:lpstr>
      <vt:lpstr>Buffered RIO Input Functions</vt:lpstr>
      <vt:lpstr>Buffered RIO Input Functions (cont.)</vt:lpstr>
      <vt:lpstr>Buffered I/O: Implementation</vt:lpstr>
      <vt:lpstr>Buffered I/O: Declaration</vt:lpstr>
      <vt:lpstr>Standard I/O Example</vt:lpstr>
      <vt:lpstr>Today</vt:lpstr>
      <vt:lpstr>Standard I/O Example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Extra Slides</vt:lpstr>
      <vt:lpstr>Fun with File Descriptors (3)</vt:lpstr>
      <vt:lpstr>Accessing Directories</vt:lpstr>
      <vt:lpstr>Example of Accessing File Metadata</vt:lpstr>
      <vt:lpstr>For Further Information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814</cp:revision>
  <cp:lastPrinted>2016-10-19T22:41:27Z</cp:lastPrinted>
  <dcterms:created xsi:type="dcterms:W3CDTF">2012-10-18T16:33:38Z</dcterms:created>
  <dcterms:modified xsi:type="dcterms:W3CDTF">2021-10-30T23:12:20Z</dcterms:modified>
</cp:coreProperties>
</file>